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</p:sldIdLst>
  <p:sldSz cy="7559675" cx="10080625"/>
  <p:notesSz cx="7556500" cy="10691800"/>
  <p:embeddedFontLst>
    <p:embeddedFont>
      <p:font typeface="Arimo"/>
      <p:regular r:id="rId237"/>
      <p:bold r:id="rId238"/>
      <p:italic r:id="rId239"/>
      <p:boldItalic r:id="rId240"/>
    </p:embeddedFont>
    <p:embeddedFont>
      <p:font typeface="Tahoma"/>
      <p:regular r:id="rId241"/>
      <p:bold r:id="rId2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F809B5-C446-4FD3-A1D7-4880A92A2FB2}">
  <a:tblStyle styleId="{BDF809B5-C446-4FD3-A1D7-4880A92A2F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190" Type="http://schemas.openxmlformats.org/officeDocument/2006/relationships/slide" Target="slides/slide18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194" Type="http://schemas.openxmlformats.org/officeDocument/2006/relationships/slide" Target="slides/slide187.xml"/><Relationship Id="rId43" Type="http://schemas.openxmlformats.org/officeDocument/2006/relationships/slide" Target="slides/slide36.xml"/><Relationship Id="rId193" Type="http://schemas.openxmlformats.org/officeDocument/2006/relationships/slide" Target="slides/slide186.xml"/><Relationship Id="rId46" Type="http://schemas.openxmlformats.org/officeDocument/2006/relationships/slide" Target="slides/slide39.xml"/><Relationship Id="rId192" Type="http://schemas.openxmlformats.org/officeDocument/2006/relationships/slide" Target="slides/slide185.xml"/><Relationship Id="rId45" Type="http://schemas.openxmlformats.org/officeDocument/2006/relationships/slide" Target="slides/slide38.xml"/><Relationship Id="rId191" Type="http://schemas.openxmlformats.org/officeDocument/2006/relationships/slide" Target="slides/slide184.xml"/><Relationship Id="rId48" Type="http://schemas.openxmlformats.org/officeDocument/2006/relationships/slide" Target="slides/slide41.xml"/><Relationship Id="rId187" Type="http://schemas.openxmlformats.org/officeDocument/2006/relationships/slide" Target="slides/slide180.xml"/><Relationship Id="rId47" Type="http://schemas.openxmlformats.org/officeDocument/2006/relationships/slide" Target="slides/slide40.xml"/><Relationship Id="rId186" Type="http://schemas.openxmlformats.org/officeDocument/2006/relationships/slide" Target="slides/slide179.xml"/><Relationship Id="rId185" Type="http://schemas.openxmlformats.org/officeDocument/2006/relationships/slide" Target="slides/slide178.xml"/><Relationship Id="rId49" Type="http://schemas.openxmlformats.org/officeDocument/2006/relationships/slide" Target="slides/slide42.xml"/><Relationship Id="rId184" Type="http://schemas.openxmlformats.org/officeDocument/2006/relationships/slide" Target="slides/slide177.xml"/><Relationship Id="rId189" Type="http://schemas.openxmlformats.org/officeDocument/2006/relationships/slide" Target="slides/slide182.xml"/><Relationship Id="rId188" Type="http://schemas.openxmlformats.org/officeDocument/2006/relationships/slide" Target="slides/slide18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183" Type="http://schemas.openxmlformats.org/officeDocument/2006/relationships/slide" Target="slides/slide176.xml"/><Relationship Id="rId32" Type="http://schemas.openxmlformats.org/officeDocument/2006/relationships/slide" Target="slides/slide25.xml"/><Relationship Id="rId182" Type="http://schemas.openxmlformats.org/officeDocument/2006/relationships/slide" Target="slides/slide175.xml"/><Relationship Id="rId35" Type="http://schemas.openxmlformats.org/officeDocument/2006/relationships/slide" Target="slides/slide28.xml"/><Relationship Id="rId181" Type="http://schemas.openxmlformats.org/officeDocument/2006/relationships/slide" Target="slides/slide174.xml"/><Relationship Id="rId34" Type="http://schemas.openxmlformats.org/officeDocument/2006/relationships/slide" Target="slides/slide27.xml"/><Relationship Id="rId180" Type="http://schemas.openxmlformats.org/officeDocument/2006/relationships/slide" Target="slides/slide173.xml"/><Relationship Id="rId37" Type="http://schemas.openxmlformats.org/officeDocument/2006/relationships/slide" Target="slides/slide30.xml"/><Relationship Id="rId176" Type="http://schemas.openxmlformats.org/officeDocument/2006/relationships/slide" Target="slides/slide169.xml"/><Relationship Id="rId36" Type="http://schemas.openxmlformats.org/officeDocument/2006/relationships/slide" Target="slides/slide29.xml"/><Relationship Id="rId175" Type="http://schemas.openxmlformats.org/officeDocument/2006/relationships/slide" Target="slides/slide168.xml"/><Relationship Id="rId39" Type="http://schemas.openxmlformats.org/officeDocument/2006/relationships/slide" Target="slides/slide32.xml"/><Relationship Id="rId174" Type="http://schemas.openxmlformats.org/officeDocument/2006/relationships/slide" Target="slides/slide167.xml"/><Relationship Id="rId38" Type="http://schemas.openxmlformats.org/officeDocument/2006/relationships/slide" Target="slides/slide31.xml"/><Relationship Id="rId173" Type="http://schemas.openxmlformats.org/officeDocument/2006/relationships/slide" Target="slides/slide166.xml"/><Relationship Id="rId179" Type="http://schemas.openxmlformats.org/officeDocument/2006/relationships/slide" Target="slides/slide172.xml"/><Relationship Id="rId178" Type="http://schemas.openxmlformats.org/officeDocument/2006/relationships/slide" Target="slides/slide171.xml"/><Relationship Id="rId177" Type="http://schemas.openxmlformats.org/officeDocument/2006/relationships/slide" Target="slides/slide170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98" Type="http://schemas.openxmlformats.org/officeDocument/2006/relationships/slide" Target="slides/slide191.xml"/><Relationship Id="rId14" Type="http://schemas.openxmlformats.org/officeDocument/2006/relationships/slide" Target="slides/slide7.xml"/><Relationship Id="rId197" Type="http://schemas.openxmlformats.org/officeDocument/2006/relationships/slide" Target="slides/slide190.xml"/><Relationship Id="rId17" Type="http://schemas.openxmlformats.org/officeDocument/2006/relationships/slide" Target="slides/slide10.xml"/><Relationship Id="rId196" Type="http://schemas.openxmlformats.org/officeDocument/2006/relationships/slide" Target="slides/slide189.xml"/><Relationship Id="rId16" Type="http://schemas.openxmlformats.org/officeDocument/2006/relationships/slide" Target="slides/slide9.xml"/><Relationship Id="rId195" Type="http://schemas.openxmlformats.org/officeDocument/2006/relationships/slide" Target="slides/slide188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99" Type="http://schemas.openxmlformats.org/officeDocument/2006/relationships/slide" Target="slides/slide192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tableStyles" Target="tableStyles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172" Type="http://schemas.openxmlformats.org/officeDocument/2006/relationships/slide" Target="slides/slide165.xml"/><Relationship Id="rId65" Type="http://schemas.openxmlformats.org/officeDocument/2006/relationships/slide" Target="slides/slide58.xml"/><Relationship Id="rId171" Type="http://schemas.openxmlformats.org/officeDocument/2006/relationships/slide" Target="slides/slide164.xml"/><Relationship Id="rId68" Type="http://schemas.openxmlformats.org/officeDocument/2006/relationships/slide" Target="slides/slide61.xml"/><Relationship Id="rId170" Type="http://schemas.openxmlformats.org/officeDocument/2006/relationships/slide" Target="slides/slide163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slide" Target="slides/slide158.xml"/><Relationship Id="rId69" Type="http://schemas.openxmlformats.org/officeDocument/2006/relationships/slide" Target="slides/slide62.xml"/><Relationship Id="rId164" Type="http://schemas.openxmlformats.org/officeDocument/2006/relationships/slide" Target="slides/slide157.xml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9" Type="http://schemas.openxmlformats.org/officeDocument/2006/relationships/slide" Target="slides/slide162.xml"/><Relationship Id="rId168" Type="http://schemas.openxmlformats.org/officeDocument/2006/relationships/slide" Target="slides/slide161.xml"/><Relationship Id="rId167" Type="http://schemas.openxmlformats.org/officeDocument/2006/relationships/slide" Target="slides/slide160.xml"/><Relationship Id="rId166" Type="http://schemas.openxmlformats.org/officeDocument/2006/relationships/slide" Target="slides/slide159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Relationship Id="rId107" Type="http://schemas.openxmlformats.org/officeDocument/2006/relationships/slide" Target="slides/slide100.xml"/><Relationship Id="rId228" Type="http://schemas.openxmlformats.org/officeDocument/2006/relationships/slide" Target="slides/slide221.xml"/><Relationship Id="rId106" Type="http://schemas.openxmlformats.org/officeDocument/2006/relationships/slide" Target="slides/slide99.xml"/><Relationship Id="rId227" Type="http://schemas.openxmlformats.org/officeDocument/2006/relationships/slide" Target="slides/slide220.xml"/><Relationship Id="rId105" Type="http://schemas.openxmlformats.org/officeDocument/2006/relationships/slide" Target="slides/slide98.xml"/><Relationship Id="rId226" Type="http://schemas.openxmlformats.org/officeDocument/2006/relationships/slide" Target="slides/slide219.xml"/><Relationship Id="rId104" Type="http://schemas.openxmlformats.org/officeDocument/2006/relationships/slide" Target="slides/slide97.xml"/><Relationship Id="rId225" Type="http://schemas.openxmlformats.org/officeDocument/2006/relationships/slide" Target="slides/slide218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229" Type="http://schemas.openxmlformats.org/officeDocument/2006/relationships/slide" Target="slides/slide222.xml"/><Relationship Id="rId220" Type="http://schemas.openxmlformats.org/officeDocument/2006/relationships/slide" Target="slides/slide213.xml"/><Relationship Id="rId103" Type="http://schemas.openxmlformats.org/officeDocument/2006/relationships/slide" Target="slides/slide96.xml"/><Relationship Id="rId224" Type="http://schemas.openxmlformats.org/officeDocument/2006/relationships/slide" Target="slides/slide217.xml"/><Relationship Id="rId102" Type="http://schemas.openxmlformats.org/officeDocument/2006/relationships/slide" Target="slides/slide95.xml"/><Relationship Id="rId223" Type="http://schemas.openxmlformats.org/officeDocument/2006/relationships/slide" Target="slides/slide216.xml"/><Relationship Id="rId101" Type="http://schemas.openxmlformats.org/officeDocument/2006/relationships/slide" Target="slides/slide94.xml"/><Relationship Id="rId222" Type="http://schemas.openxmlformats.org/officeDocument/2006/relationships/slide" Target="slides/slide215.xml"/><Relationship Id="rId100" Type="http://schemas.openxmlformats.org/officeDocument/2006/relationships/slide" Target="slides/slide93.xml"/><Relationship Id="rId221" Type="http://schemas.openxmlformats.org/officeDocument/2006/relationships/slide" Target="slides/slide214.xml"/><Relationship Id="rId217" Type="http://schemas.openxmlformats.org/officeDocument/2006/relationships/slide" Target="slides/slide210.xml"/><Relationship Id="rId216" Type="http://schemas.openxmlformats.org/officeDocument/2006/relationships/slide" Target="slides/slide209.xml"/><Relationship Id="rId215" Type="http://schemas.openxmlformats.org/officeDocument/2006/relationships/slide" Target="slides/slide208.xml"/><Relationship Id="rId214" Type="http://schemas.openxmlformats.org/officeDocument/2006/relationships/slide" Target="slides/slide207.xml"/><Relationship Id="rId219" Type="http://schemas.openxmlformats.org/officeDocument/2006/relationships/slide" Target="slides/slide212.xml"/><Relationship Id="rId218" Type="http://schemas.openxmlformats.org/officeDocument/2006/relationships/slide" Target="slides/slide211.xml"/><Relationship Id="rId213" Type="http://schemas.openxmlformats.org/officeDocument/2006/relationships/slide" Target="slides/slide206.xml"/><Relationship Id="rId212" Type="http://schemas.openxmlformats.org/officeDocument/2006/relationships/slide" Target="slides/slide205.xml"/><Relationship Id="rId211" Type="http://schemas.openxmlformats.org/officeDocument/2006/relationships/slide" Target="slides/slide204.xml"/><Relationship Id="rId210" Type="http://schemas.openxmlformats.org/officeDocument/2006/relationships/slide" Target="slides/slide203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1" Type="http://schemas.openxmlformats.org/officeDocument/2006/relationships/slide" Target="slides/slide114.xml"/><Relationship Id="rId242" Type="http://schemas.openxmlformats.org/officeDocument/2006/relationships/font" Target="fonts/Tahoma-bold.fntdata"/><Relationship Id="rId120" Type="http://schemas.openxmlformats.org/officeDocument/2006/relationships/slide" Target="slides/slide113.xml"/><Relationship Id="rId241" Type="http://schemas.openxmlformats.org/officeDocument/2006/relationships/font" Target="fonts/Tahoma-regular.fntdata"/><Relationship Id="rId240" Type="http://schemas.openxmlformats.org/officeDocument/2006/relationships/font" Target="fonts/Arimo-boldItalic.fntdata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239" Type="http://schemas.openxmlformats.org/officeDocument/2006/relationships/font" Target="fonts/Arimo-italic.fntdata"/><Relationship Id="rId117" Type="http://schemas.openxmlformats.org/officeDocument/2006/relationships/slide" Target="slides/slide110.xml"/><Relationship Id="rId238" Type="http://schemas.openxmlformats.org/officeDocument/2006/relationships/font" Target="fonts/Arimo-bold.fntdata"/><Relationship Id="rId116" Type="http://schemas.openxmlformats.org/officeDocument/2006/relationships/slide" Target="slides/slide109.xml"/><Relationship Id="rId237" Type="http://schemas.openxmlformats.org/officeDocument/2006/relationships/font" Target="fonts/Arimo-regular.fntdata"/><Relationship Id="rId115" Type="http://schemas.openxmlformats.org/officeDocument/2006/relationships/slide" Target="slides/slide108.xml"/><Relationship Id="rId236" Type="http://schemas.openxmlformats.org/officeDocument/2006/relationships/slide" Target="slides/slide229.xml"/><Relationship Id="rId119" Type="http://schemas.openxmlformats.org/officeDocument/2006/relationships/slide" Target="slides/slide112.xml"/><Relationship Id="rId110" Type="http://schemas.openxmlformats.org/officeDocument/2006/relationships/slide" Target="slides/slide103.xml"/><Relationship Id="rId231" Type="http://schemas.openxmlformats.org/officeDocument/2006/relationships/slide" Target="slides/slide224.xml"/><Relationship Id="rId230" Type="http://schemas.openxmlformats.org/officeDocument/2006/relationships/slide" Target="slides/slide223.xml"/><Relationship Id="rId114" Type="http://schemas.openxmlformats.org/officeDocument/2006/relationships/slide" Target="slides/slide107.xml"/><Relationship Id="rId235" Type="http://schemas.openxmlformats.org/officeDocument/2006/relationships/slide" Target="slides/slide228.xml"/><Relationship Id="rId113" Type="http://schemas.openxmlformats.org/officeDocument/2006/relationships/slide" Target="slides/slide106.xml"/><Relationship Id="rId234" Type="http://schemas.openxmlformats.org/officeDocument/2006/relationships/slide" Target="slides/slide227.xml"/><Relationship Id="rId112" Type="http://schemas.openxmlformats.org/officeDocument/2006/relationships/slide" Target="slides/slide105.xml"/><Relationship Id="rId233" Type="http://schemas.openxmlformats.org/officeDocument/2006/relationships/slide" Target="slides/slide226.xml"/><Relationship Id="rId111" Type="http://schemas.openxmlformats.org/officeDocument/2006/relationships/slide" Target="slides/slide104.xml"/><Relationship Id="rId232" Type="http://schemas.openxmlformats.org/officeDocument/2006/relationships/slide" Target="slides/slide225.xml"/><Relationship Id="rId206" Type="http://schemas.openxmlformats.org/officeDocument/2006/relationships/slide" Target="slides/slide199.xml"/><Relationship Id="rId205" Type="http://schemas.openxmlformats.org/officeDocument/2006/relationships/slide" Target="slides/slide198.xml"/><Relationship Id="rId204" Type="http://schemas.openxmlformats.org/officeDocument/2006/relationships/slide" Target="slides/slide197.xml"/><Relationship Id="rId203" Type="http://schemas.openxmlformats.org/officeDocument/2006/relationships/slide" Target="slides/slide196.xml"/><Relationship Id="rId209" Type="http://schemas.openxmlformats.org/officeDocument/2006/relationships/slide" Target="slides/slide202.xml"/><Relationship Id="rId208" Type="http://schemas.openxmlformats.org/officeDocument/2006/relationships/slide" Target="slides/slide201.xml"/><Relationship Id="rId207" Type="http://schemas.openxmlformats.org/officeDocument/2006/relationships/slide" Target="slides/slide200.xml"/><Relationship Id="rId202" Type="http://schemas.openxmlformats.org/officeDocument/2006/relationships/slide" Target="slides/slide195.xml"/><Relationship Id="rId201" Type="http://schemas.openxmlformats.org/officeDocument/2006/relationships/slide" Target="slides/slide194.xml"/><Relationship Id="rId200" Type="http://schemas.openxmlformats.org/officeDocument/2006/relationships/slide" Target="slides/slide19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 txBox="1"/>
          <p:nvPr/>
        </p:nvSpPr>
        <p:spPr>
          <a:xfrm>
            <a:off x="1311275" y="1027112"/>
            <a:ext cx="4933950" cy="37004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n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/>
        </p:nvSpPr>
        <p:spPr>
          <a:xfrm>
            <a:off x="4279900" y="10155237"/>
            <a:ext cx="3275012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9875" lIns="99750" spcFirstLastPara="1" rIns="99750" wrap="square" tIns="49875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04900" y="801687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0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00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0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0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0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102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0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0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0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04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0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0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0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06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0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07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0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08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0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109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1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110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1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11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1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12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1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1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1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14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1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1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1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16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1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17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1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18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119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35" name="Google Shape;1535;p119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6" name="Google Shape;1536;p11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7" name="Google Shape;217;p12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20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21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53" name="Google Shape;1553;p121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4" name="Google Shape;1554;p12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122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62" name="Google Shape;1562;p122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3" name="Google Shape;1563;p12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123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71" name="Google Shape;1571;p123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2" name="Google Shape;1572;p12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24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80" name="Google Shape;1580;p124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1" name="Google Shape;1581;p12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25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89" name="Google Shape;1589;p125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0" name="Google Shape;1590;p12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26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98" name="Google Shape;1598;p126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9" name="Google Shape;1599;p12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27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07" name="Google Shape;1607;p127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8" name="Google Shape;1608;p12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28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16" name="Google Shape;1616;p128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7" name="Google Shape;1617;p12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129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25" name="Google Shape;1625;p129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6" name="Google Shape;1626;p12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30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34" name="Google Shape;1634;p130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5" name="Google Shape;1635;p13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131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3" name="Google Shape;1643;p131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4" name="Google Shape;1644;p13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132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52" name="Google Shape;1652;p132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3" name="Google Shape;1653;p13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3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3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34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69" name="Google Shape;1669;p134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0" name="Google Shape;1670;p13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135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78" name="Google Shape;1678;p135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9" name="Google Shape;1679;p13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36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87" name="Google Shape;1687;p136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8" name="Google Shape;1688;p13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137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96" name="Google Shape;1696;p137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7" name="Google Shape;1697;p13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138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05" name="Google Shape;1705;p138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6" name="Google Shape;1706;p13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39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14" name="Google Shape;1714;p139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5" name="Google Shape;1715;p13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40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23" name="Google Shape;1723;p140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4" name="Google Shape;1724;p14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41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32" name="Google Shape;1732;p141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3" name="Google Shape;1733;p14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142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41" name="Google Shape;1741;p142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2" name="Google Shape;1742;p14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143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50" name="Google Shape;1750;p143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1" name="Google Shape;1751;p14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144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60" name="Google Shape;1760;p144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1" name="Google Shape;1761;p14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145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69" name="Google Shape;1769;p145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0" name="Google Shape;1770;p14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14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146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147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86" name="Google Shape;1786;p147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7" name="Google Shape;1787;p14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148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95" name="Google Shape;1795;p148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6" name="Google Shape;1796;p14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149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04" name="Google Shape;1804;p149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5" name="Google Shape;1805;p14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150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13" name="Google Shape;1813;p150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4" name="Google Shape;1814;p15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151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22" name="Google Shape;1822;p151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3" name="Google Shape;1823;p15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152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31" name="Google Shape;1831;p152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2" name="Google Shape;1832;p15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15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15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54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48" name="Google Shape;1848;p154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9" name="Google Shape;1849;p15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15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15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156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65" name="Google Shape;1865;p156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6" name="Google Shape;1866;p15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15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57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158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82" name="Google Shape;1882;p158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3" name="Google Shape;1883;p15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15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59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60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99" name="Google Shape;1899;p160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0" name="Google Shape;1900;p16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6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6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62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16" name="Google Shape;1916;p162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7" name="Google Shape;1917;p16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6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16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64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33" name="Google Shape;1933;p164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4" name="Google Shape;1934;p16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6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16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66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50" name="Google Shape;1950;p166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1" name="Google Shape;1951;p16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67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59" name="Google Shape;1959;p167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0" name="Google Shape;1960;p16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68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68" name="Google Shape;1968;p168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9" name="Google Shape;1969;p16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169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77" name="Google Shape;1977;p169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8" name="Google Shape;1978;p16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70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86" name="Google Shape;1986;p170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7" name="Google Shape;1987;p17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71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95" name="Google Shape;1995;p171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6" name="Google Shape;1996;p17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72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04" name="Google Shape;2004;p172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5" name="Google Shape;2005;p17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17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17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17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174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75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30" name="Google Shape;2030;p175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1" name="Google Shape;2031;p17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176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39" name="Google Shape;2039;p176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0" name="Google Shape;2040;p17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177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48" name="Google Shape;2048;p177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9" name="Google Shape;2049;p17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178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57" name="Google Shape;2057;p178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8" name="Google Shape;2058;p17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79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66" name="Google Shape;2066;p179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7" name="Google Shape;2067;p17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180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75" name="Google Shape;2075;p180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6" name="Google Shape;2076;p18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181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84" name="Google Shape;2084;p181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5" name="Google Shape;2085;p18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182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17" name="Google Shape;2117;p182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8" name="Google Shape;2118;p18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183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26" name="Google Shape;2126;p183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7" name="Google Shape;2127;p18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84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35" name="Google Shape;2135;p184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6" name="Google Shape;2136;p18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185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44" name="Google Shape;2144;p185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5" name="Google Shape;2145;p18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86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53" name="Google Shape;2153;p186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4" name="Google Shape;2154;p18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187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62" name="Google Shape;2162;p187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3" name="Google Shape;2163;p18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188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71" name="Google Shape;2171;p188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2" name="Google Shape;2172;p18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189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80" name="Google Shape;2180;p189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1" name="Google Shape;2181;p18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3" name="Google Shape;333;p19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190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89" name="Google Shape;2189;p190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0" name="Google Shape;2190;p19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91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98" name="Google Shape;2198;p191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9" name="Google Shape;2199;p19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192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07" name="Google Shape;2207;p192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8" name="Google Shape;2208;p19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193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16" name="Google Shape;2216;p193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7" name="Google Shape;2217;p19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194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25" name="Google Shape;2225;p194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6" name="Google Shape;2226;p19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195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34" name="Google Shape;2234;p195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5" name="Google Shape;2235;p19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96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43" name="Google Shape;2243;p196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4" name="Google Shape;2244;p19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197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52" name="Google Shape;2252;p197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3" name="Google Shape;2253;p19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98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61" name="Google Shape;2261;p198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2" name="Google Shape;2262;p19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99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70" name="Google Shape;2270;p199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1" name="Google Shape;2271;p19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2" name="Google Shape;342;p20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200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79" name="Google Shape;2279;p200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0" name="Google Shape;2280;p20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201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88" name="Google Shape;2288;p201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9" name="Google Shape;2289;p20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202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97" name="Google Shape;2297;p202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8" name="Google Shape;2298;p20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203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06" name="Google Shape;2306;p203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7" name="Google Shape;2307;p20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204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5" name="Google Shape;2315;p204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6" name="Google Shape;2316;p20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05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24" name="Google Shape;2324;p205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5" name="Google Shape;2325;p20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206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33" name="Google Shape;2333;p206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4" name="Google Shape;2334;p20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207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42" name="Google Shape;2342;p207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3" name="Google Shape;2343;p20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208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51" name="Google Shape;2351;p208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2" name="Google Shape;2352;p20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209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60" name="Google Shape;2360;p209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1" name="Google Shape;2361;p20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210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69" name="Google Shape;2369;p210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0" name="Google Shape;2370;p21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211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78" name="Google Shape;2378;p211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9" name="Google Shape;2379;p21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212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87" name="Google Shape;2387;p212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8" name="Google Shape;2388;p21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213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96" name="Google Shape;2396;p213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7" name="Google Shape;2397;p21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214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5" name="Google Shape;2405;p214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6" name="Google Shape;2406;p21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215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14" name="Google Shape;2414;p215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5" name="Google Shape;2415;p21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216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23" name="Google Shape;2423;p216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4" name="Google Shape;2424;p21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217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32" name="Google Shape;2432;p217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3" name="Google Shape;2433;p21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218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41" name="Google Shape;2441;p218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2" name="Google Shape;2442;p21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219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50" name="Google Shape;2450;p219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1" name="Google Shape;2451;p21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9" name="Google Shape;359;p22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220:notes"/>
          <p:cNvSpPr/>
          <p:nvPr>
            <p:ph idx="2" type="sldImg"/>
          </p:nvPr>
        </p:nvSpPr>
        <p:spPr>
          <a:xfrm>
            <a:off x="1000125" y="354012"/>
            <a:ext cx="5554662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59" name="Google Shape;2459;p220:notes"/>
          <p:cNvSpPr txBox="1"/>
          <p:nvPr/>
        </p:nvSpPr>
        <p:spPr>
          <a:xfrm>
            <a:off x="554037" y="5046662"/>
            <a:ext cx="6450012" cy="474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50" lIns="102300" spcFirstLastPara="1" rIns="102300" wrap="square" tIns="5115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0" name="Google Shape;2460;p22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221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68" name="Google Shape;2468;p221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9" name="Google Shape;2469;p22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222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77" name="Google Shape;2477;p222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8" name="Google Shape;2478;p22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223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86" name="Google Shape;2486;p223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7" name="Google Shape;2487;p22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224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95" name="Google Shape;2495;p224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6" name="Google Shape;2496;p22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225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04" name="Google Shape;2504;p225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5" name="Google Shape;2505;p22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226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3" name="Google Shape;2513;p226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4" name="Google Shape;2514;p22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p227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22" name="Google Shape;2522;p227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3" name="Google Shape;2523;p22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228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31" name="Google Shape;2531;p228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2" name="Google Shape;2532;p22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229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40" name="Google Shape;2540;p229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1" name="Google Shape;2541;p22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8" name="Google Shape;368;p23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2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7" name="Google Shape;377;p24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2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6" name="Google Shape;386;p25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5" name="Google Shape;395;p26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4" name="Google Shape;404;p27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2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3" name="Google Shape;413;p28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2" name="Google Shape;422;p29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2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1" name="Google Shape;431;p30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0" name="Google Shape;440;p31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7" name="Google Shape;457;p33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6" name="Google Shape;466;p34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5" name="Google Shape;475;p35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3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4" name="Google Shape;484;p36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3" name="Google Shape;493;p37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3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8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4" name="Google Shape;554;p38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3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63" name="Google Shape;563;p39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3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338262" y="1069975"/>
            <a:ext cx="4883150" cy="3662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1154112" y="5091112"/>
            <a:ext cx="52578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0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81" name="Google Shape;581;p40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4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42" name="Google Shape;642;p41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4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2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3" name="Google Shape;703;p42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4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3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13" name="Google Shape;713;p43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4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4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23" name="Google Shape;723;p44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4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5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32" name="Google Shape;732;p45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4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41" name="Google Shape;741;p46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p4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7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02" name="Google Shape;802;p47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" name="Google Shape;803;p4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8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9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0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2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4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56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57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58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:notes"/>
          <p:cNvSpPr/>
          <p:nvPr>
            <p:ph idx="2" type="sldImg"/>
          </p:nvPr>
        </p:nvSpPr>
        <p:spPr>
          <a:xfrm>
            <a:off x="1104900" y="801687"/>
            <a:ext cx="53467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2" name="Google Shape;912;p59:notes"/>
          <p:cNvSpPr txBox="1"/>
          <p:nvPr>
            <p:ph idx="1" type="body"/>
          </p:nvPr>
        </p:nvSpPr>
        <p:spPr>
          <a:xfrm>
            <a:off x="755650" y="5078412"/>
            <a:ext cx="6045200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12.2 STATEMENT TESTING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0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6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2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4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6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6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7:notes"/>
          <p:cNvSpPr/>
          <p:nvPr>
            <p:ph idx="2" type="sldImg"/>
          </p:nvPr>
        </p:nvSpPr>
        <p:spPr>
          <a:xfrm>
            <a:off x="1104900" y="801687"/>
            <a:ext cx="53467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7" name="Google Shape;977;p67:notes"/>
          <p:cNvSpPr txBox="1"/>
          <p:nvPr>
            <p:ph idx="1" type="body"/>
          </p:nvPr>
        </p:nvSpPr>
        <p:spPr>
          <a:xfrm>
            <a:off x="755650" y="5078412"/>
            <a:ext cx="6045200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8:notes"/>
          <p:cNvSpPr/>
          <p:nvPr>
            <p:ph idx="2" type="sldImg"/>
          </p:nvPr>
        </p:nvSpPr>
        <p:spPr>
          <a:xfrm>
            <a:off x="1104900" y="801687"/>
            <a:ext cx="53467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5" name="Google Shape;985;p68:notes"/>
          <p:cNvSpPr txBox="1"/>
          <p:nvPr>
            <p:ph idx="1" type="body"/>
          </p:nvPr>
        </p:nvSpPr>
        <p:spPr>
          <a:xfrm>
            <a:off x="755650" y="5078412"/>
            <a:ext cx="6045200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example of two slides ago illustrates this point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9:notes"/>
          <p:cNvSpPr/>
          <p:nvPr>
            <p:ph idx="2" type="sldImg"/>
          </p:nvPr>
        </p:nvSpPr>
        <p:spPr>
          <a:xfrm>
            <a:off x="1104900" y="801687"/>
            <a:ext cx="53467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3" name="Google Shape;993;p69:notes"/>
          <p:cNvSpPr txBox="1"/>
          <p:nvPr>
            <p:ph idx="1" type="body"/>
          </p:nvPr>
        </p:nvSpPr>
        <p:spPr>
          <a:xfrm>
            <a:off x="755650" y="5078412"/>
            <a:ext cx="6045200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Recall we’re trying to exercise each of the significant cases in the code.  A single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branch statement (“if”, “while”, etc.) may actually combine different cases in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complex condition, and exercising both outcomes of the branch may not exercise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each part of the complex condition.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927100" y="354012"/>
            <a:ext cx="5702300" cy="427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/>
        </p:nvSpPr>
        <p:spPr>
          <a:xfrm>
            <a:off x="554037" y="5046662"/>
            <a:ext cx="64516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7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70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72:notes"/>
          <p:cNvSpPr/>
          <p:nvPr>
            <p:ph idx="2" type="sldImg"/>
          </p:nvPr>
        </p:nvSpPr>
        <p:spPr>
          <a:xfrm>
            <a:off x="1104900" y="801687"/>
            <a:ext cx="53467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7" name="Google Shape;1017;p72:notes"/>
          <p:cNvSpPr txBox="1"/>
          <p:nvPr>
            <p:ph idx="1" type="body"/>
          </p:nvPr>
        </p:nvSpPr>
        <p:spPr>
          <a:xfrm>
            <a:off x="755650" y="5078412"/>
            <a:ext cx="6045200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total number of truth values that the  basic conditions can take is twice the number of basic conditions, since each basic condition can assume value </a:t>
            </a:r>
            <a:r>
              <a:rPr i="1" lang="en-US"/>
              <a:t>true</a:t>
            </a:r>
            <a:r>
              <a:rPr lang="en-US"/>
              <a:t> or </a:t>
            </a:r>
            <a:r>
              <a:rPr i="1" lang="en-US"/>
              <a:t>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7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74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6:notes"/>
          <p:cNvSpPr/>
          <p:nvPr>
            <p:ph idx="2" type="sldImg"/>
          </p:nvPr>
        </p:nvSpPr>
        <p:spPr>
          <a:xfrm>
            <a:off x="1104900" y="801687"/>
            <a:ext cx="53467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9" name="Google Shape;1049;p76:notes"/>
          <p:cNvSpPr txBox="1"/>
          <p:nvPr>
            <p:ph idx="1" type="body"/>
          </p:nvPr>
        </p:nvSpPr>
        <p:spPr>
          <a:xfrm>
            <a:off x="755650" y="5078412"/>
            <a:ext cx="6045200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we don’t want to test all possible combinations, then we have to say which combinations are important.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One good choice is to choose combinations that show how each basic condition can affect the outcome,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i.e., how changing that one condition can change the value of the whole compound condition.  That’s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the “modified condition/decision” criterion requires.  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7:notes"/>
          <p:cNvSpPr/>
          <p:nvPr>
            <p:ph idx="2" type="sldImg"/>
          </p:nvPr>
        </p:nvSpPr>
        <p:spPr>
          <a:xfrm>
            <a:off x="1108075" y="800100"/>
            <a:ext cx="534193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7" name="Google Shape;1057;p77:notes"/>
          <p:cNvSpPr txBox="1"/>
          <p:nvPr>
            <p:ph idx="1" type="body"/>
          </p:nvPr>
        </p:nvSpPr>
        <p:spPr>
          <a:xfrm>
            <a:off x="755650" y="5078412"/>
            <a:ext cx="6043612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8:notes"/>
          <p:cNvSpPr/>
          <p:nvPr>
            <p:ph idx="2" type="sldImg"/>
          </p:nvPr>
        </p:nvSpPr>
        <p:spPr>
          <a:xfrm>
            <a:off x="1108075" y="800100"/>
            <a:ext cx="534193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5" name="Google Shape;1065;p78:notes"/>
          <p:cNvSpPr txBox="1"/>
          <p:nvPr>
            <p:ph idx="1" type="body"/>
          </p:nvPr>
        </p:nvSpPr>
        <p:spPr>
          <a:xfrm>
            <a:off x="755650" y="5078412"/>
            <a:ext cx="6043612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9:notes"/>
          <p:cNvSpPr/>
          <p:nvPr>
            <p:ph idx="2" type="sldImg"/>
          </p:nvPr>
        </p:nvSpPr>
        <p:spPr>
          <a:xfrm>
            <a:off x="1108075" y="800100"/>
            <a:ext cx="534193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9" name="Google Shape;1089;p79:notes"/>
          <p:cNvSpPr txBox="1"/>
          <p:nvPr>
            <p:ph idx="1" type="body"/>
          </p:nvPr>
        </p:nvSpPr>
        <p:spPr>
          <a:xfrm>
            <a:off x="755650" y="5078412"/>
            <a:ext cx="6043612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058862" y="788987"/>
            <a:ext cx="5386387" cy="4040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989012" y="5092700"/>
            <a:ext cx="55245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1300" lIns="102625" spcFirstLastPara="1" rIns="102625" wrap="square" tIns="51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(But, can think about doing this many tests today)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80:notes"/>
          <p:cNvSpPr/>
          <p:nvPr>
            <p:ph idx="2" type="sldImg"/>
          </p:nvPr>
        </p:nvSpPr>
        <p:spPr>
          <a:xfrm>
            <a:off x="1104900" y="801687"/>
            <a:ext cx="53467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9" name="Google Shape;1109;p80:notes"/>
          <p:cNvSpPr txBox="1"/>
          <p:nvPr>
            <p:ph idx="1" type="body"/>
          </p:nvPr>
        </p:nvSpPr>
        <p:spPr>
          <a:xfrm>
            <a:off x="755650" y="5078412"/>
            <a:ext cx="6045200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the same table as two slides ago, omitting redundant cases.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Cases 4,5, 7-10, and 12 have been omitted.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each column we find two rows in which that column is underlined.  For example, the “a” column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is underlined in rows (1) and (13).  All the </a:t>
            </a:r>
            <a:r>
              <a:rPr i="1" lang="en-US" u="sng"/>
              <a:t>evaluated</a:t>
            </a:r>
            <a:r>
              <a:rPr lang="en-US"/>
              <a:t> conditions in those two rows are the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except for that column.  For example, to show that changing “a” from true to false in case (1) would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change the outcome, we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* Fill in the “don’t care” columns in row 1 with values from row 13  (because this doesn’t change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anything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* Then see that the rows are completely identical except in column “a” and the outcome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so clearly changing the value of “a” changed the outcome.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number of test cases needed is hardly more than for basic condition coverage, but MC/DC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much better than basic condition coverage at exposing faults in conditional expressions, so it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clearly superior  (and therefore very widely used, and specified in some standards).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81:notes"/>
          <p:cNvSpPr/>
          <p:nvPr>
            <p:ph idx="2" type="sldImg"/>
          </p:nvPr>
        </p:nvSpPr>
        <p:spPr>
          <a:xfrm>
            <a:off x="1104900" y="801687"/>
            <a:ext cx="53467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7" name="Google Shape;1117;p81:notes"/>
          <p:cNvSpPr txBox="1"/>
          <p:nvPr>
            <p:ph idx="1" type="body"/>
          </p:nvPr>
        </p:nvSpPr>
        <p:spPr>
          <a:xfrm>
            <a:off x="755650" y="5078412"/>
            <a:ext cx="6045200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(This mainly restates comments on the previous slide, and can be 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or skipped depending on lecture style)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82:notes"/>
          <p:cNvSpPr/>
          <p:nvPr>
            <p:ph idx="2" type="sldImg"/>
          </p:nvPr>
        </p:nvSpPr>
        <p:spPr>
          <a:xfrm>
            <a:off x="1108075" y="800100"/>
            <a:ext cx="534193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5" name="Google Shape;1125;p82:notes"/>
          <p:cNvSpPr txBox="1"/>
          <p:nvPr>
            <p:ph idx="1" type="body"/>
          </p:nvPr>
        </p:nvSpPr>
        <p:spPr>
          <a:xfrm>
            <a:off x="755650" y="5078412"/>
            <a:ext cx="6043612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(T,T)</a:t>
            </a:r>
            <a:r>
              <a:rPr lang="en-US"/>
              <a:t> test is required as it is the only one that returns true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(F,T) </a:t>
            </a:r>
            <a:r>
              <a:rPr lang="en-US"/>
              <a:t>test is required as it is the only test that changes the value of only </a:t>
            </a:r>
            <a:r>
              <a:rPr b="1" i="1" lang="en-US"/>
              <a:t>A</a:t>
            </a:r>
            <a:r>
              <a:rPr b="1" lang="en-US"/>
              <a:t> </a:t>
            </a:r>
            <a:r>
              <a:rPr lang="en-US"/>
              <a:t>and also changes the decision's outcome, thereby establishing the independence of </a:t>
            </a:r>
            <a:r>
              <a:rPr b="1" i="1" lang="en-US"/>
              <a:t>A</a:t>
            </a:r>
            <a:r>
              <a:rPr b="1" lang="en-US"/>
              <a:t> </a:t>
            </a:r>
            <a:r>
              <a:rPr lang="en-US"/>
              <a:t>In similar fashion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(T,T) </a:t>
            </a:r>
            <a:r>
              <a:rPr lang="en-US"/>
              <a:t>and (T,F) tests are required to show the independence of </a:t>
            </a:r>
            <a:r>
              <a:rPr b="1" i="1" lang="en-US"/>
              <a:t>B</a:t>
            </a:r>
            <a:r>
              <a:rPr b="1" lang="en-U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Test set {(T,T), (T,F), (F,T)} satisfies MC/DC for the expression </a:t>
            </a:r>
            <a:r>
              <a:rPr b="1" i="1" lang="en-US"/>
              <a:t>A</a:t>
            </a:r>
            <a:r>
              <a:rPr b="1" lang="en-US"/>
              <a:t> </a:t>
            </a:r>
            <a:r>
              <a:rPr lang="en-US"/>
              <a:t>and </a:t>
            </a:r>
            <a:r>
              <a:rPr b="1" i="1" lang="en-US"/>
              <a:t>B</a:t>
            </a:r>
            <a:r>
              <a:rPr b="1"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83:notes"/>
          <p:cNvSpPr/>
          <p:nvPr>
            <p:ph idx="2" type="sldImg"/>
          </p:nvPr>
        </p:nvSpPr>
        <p:spPr>
          <a:xfrm>
            <a:off x="1108075" y="800100"/>
            <a:ext cx="534193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6" name="Google Shape;1136;p83:notes"/>
          <p:cNvSpPr txBox="1"/>
          <p:nvPr>
            <p:ph idx="1" type="body"/>
          </p:nvPr>
        </p:nvSpPr>
        <p:spPr>
          <a:xfrm>
            <a:off x="755650" y="5078412"/>
            <a:ext cx="6043612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4:notes"/>
          <p:cNvSpPr/>
          <p:nvPr>
            <p:ph idx="2" type="sldImg"/>
          </p:nvPr>
        </p:nvSpPr>
        <p:spPr>
          <a:xfrm>
            <a:off x="1108075" y="800100"/>
            <a:ext cx="534193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5" name="Google Shape;1145;p84:notes"/>
          <p:cNvSpPr txBox="1"/>
          <p:nvPr>
            <p:ph idx="1" type="body"/>
          </p:nvPr>
        </p:nvSpPr>
        <p:spPr>
          <a:xfrm>
            <a:off x="755650" y="5078412"/>
            <a:ext cx="6043612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5:notes"/>
          <p:cNvSpPr/>
          <p:nvPr>
            <p:ph idx="2" type="sldImg"/>
          </p:nvPr>
        </p:nvSpPr>
        <p:spPr>
          <a:xfrm>
            <a:off x="1108075" y="800100"/>
            <a:ext cx="534193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5" name="Google Shape;1155;p85:notes"/>
          <p:cNvSpPr txBox="1"/>
          <p:nvPr>
            <p:ph idx="1" type="body"/>
          </p:nvPr>
        </p:nvSpPr>
        <p:spPr>
          <a:xfrm>
            <a:off x="755650" y="5078412"/>
            <a:ext cx="6043612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8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86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8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87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8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88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8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89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90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0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91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9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92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92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93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9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94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94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5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96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96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97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97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98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98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99:notes"/>
          <p:cNvSpPr txBox="1"/>
          <p:nvPr>
            <p:ph idx="1" type="body"/>
          </p:nvPr>
        </p:nvSpPr>
        <p:spPr>
          <a:xfrm>
            <a:off x="1169987" y="5086350"/>
            <a:ext cx="5216525" cy="41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99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ctr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3900"/>
              <a:buNone/>
              <a:defRPr/>
            </a:lvl1pPr>
            <a:lvl2pPr lvl="1" algn="ctr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-2286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3810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11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-2286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1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3810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-2286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3429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7500" y="1763713"/>
            <a:ext cx="4549775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4064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5019675" y="1763713"/>
            <a:ext cx="4551363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4064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 rot="5400000">
            <a:off x="4833938" y="2376487"/>
            <a:ext cx="7161213" cy="2312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130969" y="138906"/>
            <a:ext cx="7161213" cy="67881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3429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 rot="5400000">
            <a:off x="2269331" y="-188119"/>
            <a:ext cx="5349875" cy="925353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3429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lv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>
            <a:lvl1pPr lvl="0" marR="0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  <a:defRPr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2286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lv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4318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228600" lvl="0" marL="45720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476250" lvl="0" marL="457200" marR="0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  <a:defRPr b="0" i="0" sz="39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50850" lvl="1" marL="914400" marR="0" rtl="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  <a:defRPr b="0" i="0" sz="3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419100" lvl="2" marL="1371600" marR="0" rtl="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mic Sans MS"/>
              <a:buChar char="•"/>
              <a:defRPr b="0" i="0" sz="3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93700" lvl="3" marL="18288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–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93700" lvl="4" marL="22860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»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93700" lvl="5" marL="27432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»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93700" lvl="6" marL="32004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»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93700" lvl="7" marL="36576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»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93700" lvl="8" marL="41148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»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>
            <a:off x="3444875" y="6884987"/>
            <a:ext cx="31861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811712" y="6827837"/>
            <a:ext cx="544512" cy="603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/>
        </p:nvSpPr>
        <p:spPr>
          <a:xfrm>
            <a:off x="3444875" y="6884987"/>
            <a:ext cx="31861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811712" y="6827837"/>
            <a:ext cx="544512" cy="6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811712" y="6827837"/>
            <a:ext cx="544512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476250" lvl="0" marL="457200" marR="0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  <a:defRPr b="0" i="0" sz="39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50850" lvl="1" marL="914400" marR="0" rtl="0" algn="l">
              <a:lnSpc>
                <a:spcPct val="91000"/>
              </a:lnSpc>
              <a:spcBef>
                <a:spcPts val="863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  <a:defRPr b="0" i="0" sz="3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419100" lvl="2" marL="1371600" marR="0" rtl="0" algn="l">
              <a:lnSpc>
                <a:spcPct val="91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mic Sans MS"/>
              <a:buChar char="•"/>
              <a:defRPr b="0" i="0" sz="3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93700" lvl="3" marL="18288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–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93700" lvl="4" marL="22860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»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93700" lvl="5" marL="27432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»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93700" lvl="6" marL="32004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»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93700" lvl="7" marL="36576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»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93700" lvl="8" marL="4114800" marR="0" rtl="0" algn="l">
              <a:lnSpc>
                <a:spcPct val="91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»"/>
              <a:defRPr b="0" i="0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Relationship Id="rId3" Type="http://schemas.openxmlformats.org/officeDocument/2006/relationships/hyperlink" Target="http://www-01.ibm.com/software/awdtools/purify/" TargetMode="External"/><Relationship Id="rId4" Type="http://schemas.openxmlformats.org/officeDocument/2006/relationships/hyperlink" Target="http://www.parasoft.com/jsp/products/insure.jsp;jsessionid=baa_7OL5TFb-Ty?itemId=63" TargetMode="External"/><Relationship Id="rId5" Type="http://schemas.openxmlformats.org/officeDocument/2006/relationships/hyperlink" Target="http://www.microfocus.com/products/micro-focus-developer/devpartner/index.aspx" TargetMode="External"/><Relationship Id="rId6" Type="http://schemas.openxmlformats.org/officeDocument/2006/relationships/hyperlink" Target="http://valgrind.org/" TargetMode="Externa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Relationship Id="rId3" Type="http://schemas.openxmlformats.org/officeDocument/2006/relationships/hyperlink" Target="ftp://ftp.software.ibm.com/software/rational/docs/v2003/purecov/html/ht_intro_pc.htm" TargetMode="External"/><Relationship Id="rId4" Type="http://schemas.openxmlformats.org/officeDocument/2006/relationships/hyperlink" Target="http://www.parasoft.com/jsp/capabilities/coverage_analysis.jsp" TargetMode="External"/><Relationship Id="rId5" Type="http://schemas.openxmlformats.org/officeDocument/2006/relationships/hyperlink" Target="http://www.microfocus.com/products/micro-focus-developer/devpartner/index.aspx" TargetMode="External"/><Relationship Id="rId6" Type="http://schemas.openxmlformats.org/officeDocument/2006/relationships/hyperlink" Target="http://gcov-intro" TargetMode="External"/><Relationship Id="rId7" Type="http://schemas.openxmlformats.org/officeDocument/2006/relationships/hyperlink" Target="http://ltp.sourceforge.net/coverage/lcov.php" TargetMode="Externa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Relationship Id="rId3" Type="http://schemas.openxmlformats.org/officeDocument/2006/relationships/hyperlink" Target="http://h21007.www2.hp.com/portal/site/dspp/menuitem.863c3e4cbcdc3f3515b49c108973a801?ciid=83080055abe021100055abe02110275d6e10RCRD" TargetMode="External"/><Relationship Id="rId4" Type="http://schemas.openxmlformats.org/officeDocument/2006/relationships/hyperlink" Target="http://www.microfocus.com/products/micro-focus-developer/devpartner/index.aspx" TargetMode="External"/><Relationship Id="rId5" Type="http://schemas.openxmlformats.org/officeDocument/2006/relationships/hyperlink" Target="http://www.cs.utah.edu/dept/old/texinfo/as/gprof.html" TargetMode="External"/><Relationship Id="rId6" Type="http://schemas.openxmlformats.org/officeDocument/2006/relationships/hyperlink" Target="http://software.intel.com/en-us/articles/intel-vtune-amplifier-xe/" TargetMode="Externa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Relationship Id="rId3" Type="http://schemas.openxmlformats.org/officeDocument/2006/relationships/hyperlink" Target="http://gcc.gnu.org/" TargetMode="External"/><Relationship Id="rId4" Type="http://schemas.openxmlformats.org/officeDocument/2006/relationships/hyperlink" Target="http://www.parasoft.com/jsp/products/cpptest.jsp?itemId=47" TargetMode="Externa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Relationship Id="rId3" Type="http://schemas.openxmlformats.org/officeDocument/2006/relationships/hyperlink" Target="http://en.wikipedia.org/wiki/Selenium_(software)" TargetMode="External"/><Relationship Id="rId4" Type="http://schemas.openxmlformats.org/officeDocument/2006/relationships/hyperlink" Target="http://www.loadtest.com.au/Technology/winrunner.htm" TargetMode="Externa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Relationship Id="rId3" Type="http://schemas.openxmlformats.org/officeDocument/2006/relationships/hyperlink" Target="http://www.pintool.org/" TargetMode="External"/><Relationship Id="rId4" Type="http://schemas.openxmlformats.org/officeDocument/2006/relationships/hyperlink" Target="http://llvm.org/" TargetMode="Externa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hyperlink" Target="http://www.agiledata.org/essays/tdd.html" TargetMode="Externa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13.jp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14.jp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Relationship Id="rId3" Type="http://schemas.openxmlformats.org/officeDocument/2006/relationships/hyperlink" Target="http://dlang.org/overview.html" TargetMode="Externa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3.xml"/><Relationship Id="rId3" Type="http://schemas.openxmlformats.org/officeDocument/2006/relationships/hyperlink" Target="http://www.stack.nl/~dimitri/doxygen/" TargetMode="External"/><Relationship Id="rId4" Type="http://schemas.openxmlformats.org/officeDocument/2006/relationships/hyperlink" Target="http://www.oracle.com/technetwork/java/javase/documentation/index-jsp-135444.html" TargetMode="Externa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8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696912" y="1112837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Testing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03237" y="4535487"/>
            <a:ext cx="9074150" cy="671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Lectures 39-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20687" y="5413375"/>
            <a:ext cx="9221787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Prof. Partha Pratim Das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696912" y="3398837"/>
            <a:ext cx="82073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975" lIns="99725" spcFirstLastPara="1" rIns="99725" wrap="square" tIns="48975">
            <a:noAutofit/>
          </a:bodyPr>
          <a:lstStyle/>
          <a:p>
            <a:pPr indent="-377825" lvl="0" marL="377825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CS20006: Software Engineering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Facts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5912" y="1646237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is getting more complex and sophisticated every year.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Larger and more complex programs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Newer programming paradigms</a:t>
            </a:r>
            <a:endParaRPr/>
          </a:p>
          <a:p>
            <a:pPr indent="-98425" lvl="0" marL="371475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 b="0" i="0" sz="4300" u="none">
              <a:solidFill>
                <a:srgbClr val="0000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1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9" name="Google Shape;1319;p113"/>
          <p:cNvSpPr txBox="1"/>
          <p:nvPr>
            <p:ph type="title"/>
          </p:nvPr>
        </p:nvSpPr>
        <p:spPr>
          <a:xfrm>
            <a:off x="447675" y="420687"/>
            <a:ext cx="856932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McCabe's Cyclomatic Metric </a:t>
            </a:r>
            <a:endParaRPr/>
          </a:p>
        </p:txBody>
      </p:sp>
      <p:sp>
        <p:nvSpPr>
          <p:cNvPr id="1320" name="Google Shape;1320;p113"/>
          <p:cNvSpPr txBox="1"/>
          <p:nvPr>
            <p:ph idx="1" type="body"/>
          </p:nvPr>
        </p:nvSpPr>
        <p:spPr>
          <a:xfrm>
            <a:off x="600075" y="2000250"/>
            <a:ext cx="86010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a control flow graph G,</a:t>
            </a:r>
            <a:b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cyclomatic complexity V(G):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055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Noto Sans Symbols"/>
              <a:buChar char="▪"/>
            </a:pPr>
            <a:r>
              <a:rPr b="0" i="0" lang="en-US" sz="4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1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V(G)= E-N+2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is the number of  nodes in G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 is the number of edges in G</a:t>
            </a:r>
            <a:endParaRPr/>
          </a:p>
        </p:txBody>
      </p:sp>
      <p:sp>
        <p:nvSpPr>
          <p:cNvPr id="1321" name="Google Shape;1321;p11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1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7" name="Google Shape;1327;p114"/>
          <p:cNvSpPr txBox="1"/>
          <p:nvPr>
            <p:ph type="title"/>
          </p:nvPr>
        </p:nvSpPr>
        <p:spPr>
          <a:xfrm>
            <a:off x="447675" y="420687"/>
            <a:ext cx="856932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Control Flow Graph </a:t>
            </a:r>
            <a:endParaRPr/>
          </a:p>
        </p:txBody>
      </p:sp>
      <p:grpSp>
        <p:nvGrpSpPr>
          <p:cNvPr id="1328" name="Google Shape;1328;p114"/>
          <p:cNvGrpSpPr/>
          <p:nvPr/>
        </p:nvGrpSpPr>
        <p:grpSpPr>
          <a:xfrm>
            <a:off x="1077912" y="1847850"/>
            <a:ext cx="4368800" cy="5056187"/>
            <a:chOff x="1640" y="1164"/>
            <a:chExt cx="1791" cy="2169"/>
          </a:xfrm>
        </p:grpSpPr>
        <p:sp>
          <p:nvSpPr>
            <p:cNvPr id="1329" name="Google Shape;1329;p114"/>
            <p:cNvSpPr/>
            <p:nvPr/>
          </p:nvSpPr>
          <p:spPr>
            <a:xfrm>
              <a:off x="2328" y="1164"/>
              <a:ext cx="318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30" name="Google Shape;1330;p114"/>
            <p:cNvSpPr/>
            <p:nvPr/>
          </p:nvSpPr>
          <p:spPr>
            <a:xfrm>
              <a:off x="2328" y="1640"/>
              <a:ext cx="318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331" name="Google Shape;1331;p114"/>
            <p:cNvSpPr/>
            <p:nvPr/>
          </p:nvSpPr>
          <p:spPr>
            <a:xfrm>
              <a:off x="1905" y="2116"/>
              <a:ext cx="318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332" name="Google Shape;1332;p114"/>
            <p:cNvSpPr/>
            <p:nvPr/>
          </p:nvSpPr>
          <p:spPr>
            <a:xfrm>
              <a:off x="2699" y="2116"/>
              <a:ext cx="317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333" name="Google Shape;1333;p114"/>
            <p:cNvSpPr/>
            <p:nvPr/>
          </p:nvSpPr>
          <p:spPr>
            <a:xfrm>
              <a:off x="2328" y="2540"/>
              <a:ext cx="318" cy="31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334" name="Google Shape;1334;p114"/>
            <p:cNvSpPr/>
            <p:nvPr/>
          </p:nvSpPr>
          <p:spPr>
            <a:xfrm>
              <a:off x="2328" y="3016"/>
              <a:ext cx="318" cy="31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cxnSp>
          <p:nvCxnSpPr>
            <p:cNvPr id="1335" name="Google Shape;1335;p114"/>
            <p:cNvCxnSpPr/>
            <p:nvPr/>
          </p:nvCxnSpPr>
          <p:spPr>
            <a:xfrm>
              <a:off x="2487" y="1429"/>
              <a:ext cx="0" cy="2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36" name="Google Shape;1336;p114"/>
            <p:cNvCxnSpPr/>
            <p:nvPr/>
          </p:nvCxnSpPr>
          <p:spPr>
            <a:xfrm flipH="1">
              <a:off x="2170" y="1905"/>
              <a:ext cx="211" cy="2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37" name="Google Shape;1337;p114"/>
            <p:cNvCxnSpPr/>
            <p:nvPr/>
          </p:nvCxnSpPr>
          <p:spPr>
            <a:xfrm>
              <a:off x="2593" y="1905"/>
              <a:ext cx="212" cy="2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38" name="Google Shape;1338;p114"/>
            <p:cNvCxnSpPr/>
            <p:nvPr/>
          </p:nvCxnSpPr>
          <p:spPr>
            <a:xfrm>
              <a:off x="2117" y="2434"/>
              <a:ext cx="211" cy="2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39" name="Google Shape;1339;p114"/>
            <p:cNvCxnSpPr/>
            <p:nvPr/>
          </p:nvCxnSpPr>
          <p:spPr>
            <a:xfrm flipH="1">
              <a:off x="2646" y="2434"/>
              <a:ext cx="212" cy="2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40" name="Google Shape;1340;p114"/>
            <p:cNvCxnSpPr/>
            <p:nvPr/>
          </p:nvCxnSpPr>
          <p:spPr>
            <a:xfrm rot="10800000">
              <a:off x="1640" y="2751"/>
              <a:ext cx="68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41" name="Google Shape;1341;p114"/>
            <p:cNvCxnSpPr/>
            <p:nvPr/>
          </p:nvCxnSpPr>
          <p:spPr>
            <a:xfrm rot="10800000">
              <a:off x="1640" y="1323"/>
              <a:ext cx="0" cy="14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42" name="Google Shape;1342;p114"/>
            <p:cNvCxnSpPr/>
            <p:nvPr/>
          </p:nvCxnSpPr>
          <p:spPr>
            <a:xfrm>
              <a:off x="1640" y="1323"/>
              <a:ext cx="68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43" name="Google Shape;1343;p114"/>
            <p:cNvSpPr/>
            <p:nvPr/>
          </p:nvSpPr>
          <p:spPr>
            <a:xfrm>
              <a:off x="2646" y="1217"/>
              <a:ext cx="785" cy="1905"/>
            </a:xfrm>
            <a:custGeom>
              <a:rect b="b" l="l" r="r" t="t"/>
              <a:pathLst>
                <a:path extrusionOk="0" h="1296" w="712">
                  <a:moveTo>
                    <a:pt x="0" y="96"/>
                  </a:moveTo>
                  <a:cubicBezTo>
                    <a:pt x="212" y="48"/>
                    <a:pt x="424" y="0"/>
                    <a:pt x="528" y="144"/>
                  </a:cubicBezTo>
                  <a:cubicBezTo>
                    <a:pt x="632" y="288"/>
                    <a:pt x="712" y="768"/>
                    <a:pt x="624" y="960"/>
                  </a:cubicBezTo>
                  <a:cubicBezTo>
                    <a:pt x="536" y="1152"/>
                    <a:pt x="268" y="1224"/>
                    <a:pt x="0" y="1296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44" name="Google Shape;1344;p114"/>
          <p:cNvSpPr txBox="1"/>
          <p:nvPr/>
        </p:nvSpPr>
        <p:spPr>
          <a:xfrm>
            <a:off x="5724525" y="2289175"/>
            <a:ext cx="3386137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Cyclomatic complexity = </a:t>
            </a:r>
            <a:b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7-6+2 = 3.</a:t>
            </a:r>
            <a:endParaRPr/>
          </a:p>
        </p:txBody>
      </p:sp>
      <p:sp>
        <p:nvSpPr>
          <p:cNvPr id="1345" name="Google Shape;1345;p11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1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1" name="Google Shape;1351;p115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Cyclomatic Complexity</a:t>
            </a:r>
            <a:endParaRPr/>
          </a:p>
        </p:txBody>
      </p:sp>
      <p:sp>
        <p:nvSpPr>
          <p:cNvPr id="1352" name="Google Shape;1352;p115"/>
          <p:cNvSpPr txBox="1"/>
          <p:nvPr>
            <p:ph idx="1" type="body"/>
          </p:nvPr>
        </p:nvSpPr>
        <p:spPr>
          <a:xfrm>
            <a:off x="460375" y="1466850"/>
            <a:ext cx="9350375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way of computing cyclomatic complexity: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inspect control flow graph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number of bounded areas in the graph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V(G) = Total number of bounded areas + 1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 region enclosed by a nodes and edge sequence.</a:t>
            </a:r>
            <a:endParaRPr/>
          </a:p>
        </p:txBody>
      </p:sp>
      <p:sp>
        <p:nvSpPr>
          <p:cNvPr id="1353" name="Google Shape;1353;p11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1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9" name="Google Shape;1359;p116"/>
          <p:cNvSpPr txBox="1"/>
          <p:nvPr>
            <p:ph type="title"/>
          </p:nvPr>
        </p:nvSpPr>
        <p:spPr>
          <a:xfrm>
            <a:off x="447675" y="420687"/>
            <a:ext cx="856932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Control Flow Graph</a:t>
            </a:r>
            <a:endParaRPr/>
          </a:p>
        </p:txBody>
      </p:sp>
      <p:grpSp>
        <p:nvGrpSpPr>
          <p:cNvPr id="1360" name="Google Shape;1360;p116"/>
          <p:cNvGrpSpPr/>
          <p:nvPr/>
        </p:nvGrpSpPr>
        <p:grpSpPr>
          <a:xfrm>
            <a:off x="1917700" y="1847850"/>
            <a:ext cx="4367212" cy="5335587"/>
            <a:chOff x="1640" y="1164"/>
            <a:chExt cx="1791" cy="2169"/>
          </a:xfrm>
        </p:grpSpPr>
        <p:sp>
          <p:nvSpPr>
            <p:cNvPr id="1361" name="Google Shape;1361;p116"/>
            <p:cNvSpPr/>
            <p:nvPr/>
          </p:nvSpPr>
          <p:spPr>
            <a:xfrm>
              <a:off x="2328" y="1164"/>
              <a:ext cx="318" cy="318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62" name="Google Shape;1362;p116"/>
            <p:cNvSpPr/>
            <p:nvPr/>
          </p:nvSpPr>
          <p:spPr>
            <a:xfrm>
              <a:off x="2328" y="1640"/>
              <a:ext cx="318" cy="318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363" name="Google Shape;1363;p116"/>
            <p:cNvSpPr/>
            <p:nvPr/>
          </p:nvSpPr>
          <p:spPr>
            <a:xfrm>
              <a:off x="1905" y="2116"/>
              <a:ext cx="318" cy="318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364" name="Google Shape;1364;p116"/>
            <p:cNvSpPr/>
            <p:nvPr/>
          </p:nvSpPr>
          <p:spPr>
            <a:xfrm>
              <a:off x="2699" y="2116"/>
              <a:ext cx="317" cy="318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365" name="Google Shape;1365;p116"/>
            <p:cNvSpPr/>
            <p:nvPr/>
          </p:nvSpPr>
          <p:spPr>
            <a:xfrm>
              <a:off x="2328" y="2540"/>
              <a:ext cx="318" cy="317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366" name="Google Shape;1366;p116"/>
            <p:cNvSpPr/>
            <p:nvPr/>
          </p:nvSpPr>
          <p:spPr>
            <a:xfrm>
              <a:off x="2328" y="3016"/>
              <a:ext cx="318" cy="317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Times New Roman"/>
                <a:buNone/>
              </a:pPr>
              <a:r>
                <a:rPr b="1" i="0" lang="en-US" sz="39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cxnSp>
          <p:nvCxnSpPr>
            <p:cNvPr id="1367" name="Google Shape;1367;p116"/>
            <p:cNvCxnSpPr/>
            <p:nvPr/>
          </p:nvCxnSpPr>
          <p:spPr>
            <a:xfrm>
              <a:off x="2487" y="1429"/>
              <a:ext cx="0" cy="2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68" name="Google Shape;1368;p116"/>
            <p:cNvCxnSpPr/>
            <p:nvPr/>
          </p:nvCxnSpPr>
          <p:spPr>
            <a:xfrm flipH="1">
              <a:off x="2170" y="1905"/>
              <a:ext cx="211" cy="2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69" name="Google Shape;1369;p116"/>
            <p:cNvCxnSpPr/>
            <p:nvPr/>
          </p:nvCxnSpPr>
          <p:spPr>
            <a:xfrm>
              <a:off x="2593" y="1905"/>
              <a:ext cx="212" cy="2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70" name="Google Shape;1370;p116"/>
            <p:cNvCxnSpPr/>
            <p:nvPr/>
          </p:nvCxnSpPr>
          <p:spPr>
            <a:xfrm>
              <a:off x="2117" y="2434"/>
              <a:ext cx="211" cy="2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71" name="Google Shape;1371;p116"/>
            <p:cNvCxnSpPr/>
            <p:nvPr/>
          </p:nvCxnSpPr>
          <p:spPr>
            <a:xfrm flipH="1">
              <a:off x="2646" y="2434"/>
              <a:ext cx="212" cy="2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72" name="Google Shape;1372;p116"/>
            <p:cNvCxnSpPr/>
            <p:nvPr/>
          </p:nvCxnSpPr>
          <p:spPr>
            <a:xfrm rot="10800000">
              <a:off x="1640" y="2751"/>
              <a:ext cx="68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73" name="Google Shape;1373;p116"/>
            <p:cNvCxnSpPr/>
            <p:nvPr/>
          </p:nvCxnSpPr>
          <p:spPr>
            <a:xfrm rot="10800000">
              <a:off x="1640" y="1323"/>
              <a:ext cx="0" cy="14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74" name="Google Shape;1374;p116"/>
            <p:cNvCxnSpPr/>
            <p:nvPr/>
          </p:nvCxnSpPr>
          <p:spPr>
            <a:xfrm>
              <a:off x="1640" y="1323"/>
              <a:ext cx="68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75" name="Google Shape;1375;p116"/>
            <p:cNvSpPr/>
            <p:nvPr/>
          </p:nvSpPr>
          <p:spPr>
            <a:xfrm>
              <a:off x="2646" y="1217"/>
              <a:ext cx="785" cy="1905"/>
            </a:xfrm>
            <a:custGeom>
              <a:rect b="b" l="l" r="r" t="t"/>
              <a:pathLst>
                <a:path extrusionOk="0" h="1296" w="712">
                  <a:moveTo>
                    <a:pt x="0" y="96"/>
                  </a:moveTo>
                  <a:cubicBezTo>
                    <a:pt x="212" y="48"/>
                    <a:pt x="424" y="0"/>
                    <a:pt x="528" y="144"/>
                  </a:cubicBezTo>
                  <a:cubicBezTo>
                    <a:pt x="632" y="288"/>
                    <a:pt x="712" y="768"/>
                    <a:pt x="624" y="960"/>
                  </a:cubicBezTo>
                  <a:cubicBezTo>
                    <a:pt x="536" y="1152"/>
                    <a:pt x="268" y="1224"/>
                    <a:pt x="0" y="1296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76" name="Google Shape;1376;p11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1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2" name="Google Shape;1382;p117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b="1" i="0" lang="en-US" sz="6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1383" name="Google Shape;1383;p117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a visual examination of the CFG: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bounded areas is 2.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Cyclomatic complexity = 2+1=3.</a:t>
            </a:r>
            <a:endParaRPr/>
          </a:p>
        </p:txBody>
      </p:sp>
      <p:sp>
        <p:nvSpPr>
          <p:cNvPr id="1384" name="Google Shape;1384;p11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1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0" name="Google Shape;1390;p118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Cyclomatic Complexity</a:t>
            </a:r>
            <a:endParaRPr/>
          </a:p>
        </p:txBody>
      </p:sp>
      <p:sp>
        <p:nvSpPr>
          <p:cNvPr id="1391" name="Google Shape;1391;p118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McCabe's metric provides: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96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 quantitative measure of  testing difficulty and the ultimate reliability</a:t>
            </a: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Intuitively,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0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bounded areas increases with the number of decision nodes and loops.</a:t>
            </a:r>
            <a:endParaRPr/>
          </a:p>
        </p:txBody>
      </p:sp>
      <p:sp>
        <p:nvSpPr>
          <p:cNvPr id="1392" name="Google Shape;1392;p11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1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8" name="Google Shape;1398;p119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Cyclomatic Complexity</a:t>
            </a:r>
            <a:endParaRPr/>
          </a:p>
        </p:txBody>
      </p:sp>
      <p:sp>
        <p:nvSpPr>
          <p:cNvPr id="1399" name="Google Shape;1399;p119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first method of computing V(G) is amenable to automation: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0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write a program which determines the number of nodes and edges of a graph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Applies the formula to find V(G).</a:t>
            </a:r>
            <a:endParaRPr/>
          </a:p>
        </p:txBody>
      </p:sp>
      <p:sp>
        <p:nvSpPr>
          <p:cNvPr id="1400" name="Google Shape;1400;p11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2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6" name="Google Shape;1406;p120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Cyclomatic Complexity</a:t>
            </a:r>
            <a:endParaRPr/>
          </a:p>
        </p:txBody>
      </p:sp>
      <p:sp>
        <p:nvSpPr>
          <p:cNvPr id="1407" name="Google Shape;1407;p120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cyclomatic complexity of a program provides: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275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Noto Sans Symbols"/>
              <a:buChar char="▪"/>
            </a:pPr>
            <a:r>
              <a:rPr b="0" i="0" lang="en-US" sz="4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lower bound on the number of test cases to be designed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23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Noto Sans Symbols"/>
              <a:buChar char="▪"/>
            </a:pPr>
            <a:r>
              <a:rPr b="0" i="0" lang="en-US" sz="4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guarantee coverage of all linearly independent paths.</a:t>
            </a:r>
            <a:endParaRPr/>
          </a:p>
        </p:txBody>
      </p:sp>
      <p:sp>
        <p:nvSpPr>
          <p:cNvPr id="1408" name="Google Shape;1408;p12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2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4" name="Google Shape;1414;p121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Cyclomatic Complexity</a:t>
            </a:r>
            <a:endParaRPr/>
          </a:p>
        </p:txBody>
      </p:sp>
      <p:sp>
        <p:nvSpPr>
          <p:cNvPr id="1415" name="Google Shape;1415;p121"/>
          <p:cNvSpPr txBox="1"/>
          <p:nvPr>
            <p:ph idx="1" type="body"/>
          </p:nvPr>
        </p:nvSpPr>
        <p:spPr>
          <a:xfrm>
            <a:off x="315912" y="1570037"/>
            <a:ext cx="926306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measure of the number of independent paths in a program.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Provides a lower bound: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0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the number of test cases for path coverage.  </a:t>
            </a:r>
            <a:endParaRPr/>
          </a:p>
        </p:txBody>
      </p:sp>
      <p:sp>
        <p:nvSpPr>
          <p:cNvPr id="1416" name="Google Shape;1416;p12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2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2" name="Google Shape;1422;p122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Cyclomatic Complexity</a:t>
            </a:r>
            <a:endParaRPr/>
          </a:p>
        </p:txBody>
      </p:sp>
      <p:sp>
        <p:nvSpPr>
          <p:cNvPr id="1423" name="Google Shape;1423;p122"/>
          <p:cNvSpPr txBox="1"/>
          <p:nvPr>
            <p:ph idx="1" type="body"/>
          </p:nvPr>
        </p:nvSpPr>
        <p:spPr>
          <a:xfrm>
            <a:off x="239712" y="1517650"/>
            <a:ext cx="9525000" cy="51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Knowing the number of test cases required: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not make it any easier to derive the test cases,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 gives an indication of the minimum number of test cases required.</a:t>
            </a:r>
            <a:endParaRPr/>
          </a:p>
        </p:txBody>
      </p:sp>
      <p:sp>
        <p:nvSpPr>
          <p:cNvPr id="1424" name="Google Shape;1424;p12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Overview of Testing Activities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739775" y="1893887"/>
            <a:ext cx="8601075" cy="50863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Suite Design</a:t>
            </a:r>
            <a:endParaRPr/>
          </a:p>
          <a:p>
            <a:pPr indent="-371475" lvl="0" marL="371475" rtl="0" algn="l">
              <a:lnSpc>
                <a:spcPct val="105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 test cases and observe results to detect failures.</a:t>
            </a:r>
            <a:endParaRPr/>
          </a:p>
          <a:p>
            <a:pPr indent="-371475" lvl="0" marL="371475" rtl="0" algn="l">
              <a:lnSpc>
                <a:spcPct val="105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Debug to locate errors</a:t>
            </a:r>
            <a:endParaRPr/>
          </a:p>
          <a:p>
            <a:pPr indent="-371475" lvl="0" marL="371475" rtl="0" algn="l">
              <a:lnSpc>
                <a:spcPct val="105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Correct errors.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2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0" name="Google Shape;1430;p123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Practical Path Testing</a:t>
            </a:r>
            <a:endParaRPr/>
          </a:p>
        </p:txBody>
      </p:sp>
      <p:sp>
        <p:nvSpPr>
          <p:cNvPr id="1431" name="Google Shape;1431;p123"/>
          <p:cNvSpPr txBox="1"/>
          <p:nvPr>
            <p:ph idx="1" type="body"/>
          </p:nvPr>
        </p:nvSpPr>
        <p:spPr>
          <a:xfrm>
            <a:off x="239712" y="1416050"/>
            <a:ext cx="9677400" cy="52641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tester proposes initial set of test data 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his experience and judgement.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dynamic program analyzer used:</a:t>
            </a: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Measures which parts of the program have been tested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 used to determine when to stop testing.</a:t>
            </a:r>
            <a:endParaRPr/>
          </a:p>
        </p:txBody>
      </p:sp>
      <p:sp>
        <p:nvSpPr>
          <p:cNvPr id="1432" name="Google Shape;1432;p12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2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8" name="Google Shape;1438;p124"/>
          <p:cNvSpPr txBox="1"/>
          <p:nvPr>
            <p:ph type="title"/>
          </p:nvPr>
        </p:nvSpPr>
        <p:spPr>
          <a:xfrm>
            <a:off x="447675" y="0"/>
            <a:ext cx="915352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Derivation of Test Cases</a:t>
            </a:r>
            <a:endParaRPr/>
          </a:p>
        </p:txBody>
      </p:sp>
      <p:sp>
        <p:nvSpPr>
          <p:cNvPr id="1439" name="Google Shape;1439;p124"/>
          <p:cNvSpPr txBox="1"/>
          <p:nvPr>
            <p:ph idx="1" type="body"/>
          </p:nvPr>
        </p:nvSpPr>
        <p:spPr>
          <a:xfrm>
            <a:off x="422275" y="1276350"/>
            <a:ext cx="9363075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Draw control flow graph.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86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V(G).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86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the set of linearly independent paths.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86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Prepare test cases: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force execution along each path.</a:t>
            </a:r>
            <a:endParaRPr/>
          </a:p>
        </p:txBody>
      </p:sp>
      <p:sp>
        <p:nvSpPr>
          <p:cNvPr id="1440" name="Google Shape;1440;p12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2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46" name="Google Shape;1446;p125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b="1" i="0" lang="en-US" sz="7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1447" name="Google Shape;1447;p125"/>
          <p:cNvSpPr txBox="1"/>
          <p:nvPr>
            <p:ph idx="1" type="body"/>
          </p:nvPr>
        </p:nvSpPr>
        <p:spPr>
          <a:xfrm>
            <a:off x="239712" y="1570037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f1(int x,int y){                   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9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33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while (x != y){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9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33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if (x&gt;y) then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9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33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x=x-y;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9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33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else y=y-x;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9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33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}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9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33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return x;        }</a:t>
            </a:r>
            <a:endParaRPr/>
          </a:p>
        </p:txBody>
      </p:sp>
      <p:sp>
        <p:nvSpPr>
          <p:cNvPr id="1448" name="Google Shape;1448;p12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2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4" name="Google Shape;1454;p126"/>
          <p:cNvSpPr txBox="1"/>
          <p:nvPr>
            <p:ph type="title"/>
          </p:nvPr>
        </p:nvSpPr>
        <p:spPr>
          <a:xfrm>
            <a:off x="447675" y="336550"/>
            <a:ext cx="856932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Control Flow Diagram</a:t>
            </a:r>
            <a:endParaRPr/>
          </a:p>
        </p:txBody>
      </p:sp>
      <p:grpSp>
        <p:nvGrpSpPr>
          <p:cNvPr id="1455" name="Google Shape;1455;p126"/>
          <p:cNvGrpSpPr/>
          <p:nvPr/>
        </p:nvGrpSpPr>
        <p:grpSpPr>
          <a:xfrm>
            <a:off x="1981200" y="1847850"/>
            <a:ext cx="3821112" cy="5170487"/>
            <a:chOff x="1640" y="1164"/>
            <a:chExt cx="1791" cy="2169"/>
          </a:xfrm>
        </p:grpSpPr>
        <p:sp>
          <p:nvSpPr>
            <p:cNvPr id="1456" name="Google Shape;1456;p126"/>
            <p:cNvSpPr/>
            <p:nvPr/>
          </p:nvSpPr>
          <p:spPr>
            <a:xfrm>
              <a:off x="2328" y="1164"/>
              <a:ext cx="318" cy="318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457" name="Google Shape;1457;p126"/>
            <p:cNvSpPr/>
            <p:nvPr/>
          </p:nvSpPr>
          <p:spPr>
            <a:xfrm>
              <a:off x="2328" y="1640"/>
              <a:ext cx="318" cy="318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458" name="Google Shape;1458;p126"/>
            <p:cNvSpPr/>
            <p:nvPr/>
          </p:nvSpPr>
          <p:spPr>
            <a:xfrm>
              <a:off x="1905" y="2116"/>
              <a:ext cx="318" cy="318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459" name="Google Shape;1459;p126"/>
            <p:cNvSpPr/>
            <p:nvPr/>
          </p:nvSpPr>
          <p:spPr>
            <a:xfrm>
              <a:off x="2699" y="2116"/>
              <a:ext cx="317" cy="318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460" name="Google Shape;1460;p126"/>
            <p:cNvSpPr/>
            <p:nvPr/>
          </p:nvSpPr>
          <p:spPr>
            <a:xfrm>
              <a:off x="2328" y="2540"/>
              <a:ext cx="318" cy="317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461" name="Google Shape;1461;p126"/>
            <p:cNvSpPr/>
            <p:nvPr/>
          </p:nvSpPr>
          <p:spPr>
            <a:xfrm>
              <a:off x="2328" y="3016"/>
              <a:ext cx="318" cy="317"/>
            </a:xfrm>
            <a:prstGeom prst="ellipse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cxnSp>
          <p:nvCxnSpPr>
            <p:cNvPr id="1462" name="Google Shape;1462;p126"/>
            <p:cNvCxnSpPr/>
            <p:nvPr/>
          </p:nvCxnSpPr>
          <p:spPr>
            <a:xfrm>
              <a:off x="2487" y="1429"/>
              <a:ext cx="0" cy="2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63" name="Google Shape;1463;p126"/>
            <p:cNvCxnSpPr/>
            <p:nvPr/>
          </p:nvCxnSpPr>
          <p:spPr>
            <a:xfrm flipH="1">
              <a:off x="2170" y="1905"/>
              <a:ext cx="211" cy="2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64" name="Google Shape;1464;p126"/>
            <p:cNvCxnSpPr/>
            <p:nvPr/>
          </p:nvCxnSpPr>
          <p:spPr>
            <a:xfrm>
              <a:off x="2593" y="1905"/>
              <a:ext cx="212" cy="2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65" name="Google Shape;1465;p126"/>
            <p:cNvCxnSpPr/>
            <p:nvPr/>
          </p:nvCxnSpPr>
          <p:spPr>
            <a:xfrm>
              <a:off x="2117" y="2434"/>
              <a:ext cx="211" cy="2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66" name="Google Shape;1466;p126"/>
            <p:cNvCxnSpPr/>
            <p:nvPr/>
          </p:nvCxnSpPr>
          <p:spPr>
            <a:xfrm flipH="1">
              <a:off x="2646" y="2434"/>
              <a:ext cx="212" cy="2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67" name="Google Shape;1467;p126"/>
            <p:cNvCxnSpPr/>
            <p:nvPr/>
          </p:nvCxnSpPr>
          <p:spPr>
            <a:xfrm rot="10800000">
              <a:off x="1640" y="2751"/>
              <a:ext cx="68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68" name="Google Shape;1468;p126"/>
            <p:cNvCxnSpPr/>
            <p:nvPr/>
          </p:nvCxnSpPr>
          <p:spPr>
            <a:xfrm rot="10800000">
              <a:off x="1640" y="1323"/>
              <a:ext cx="0" cy="14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69" name="Google Shape;1469;p126"/>
            <p:cNvCxnSpPr/>
            <p:nvPr/>
          </p:nvCxnSpPr>
          <p:spPr>
            <a:xfrm>
              <a:off x="1640" y="1323"/>
              <a:ext cx="68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70" name="Google Shape;1470;p126"/>
            <p:cNvSpPr/>
            <p:nvPr/>
          </p:nvSpPr>
          <p:spPr>
            <a:xfrm>
              <a:off x="2646" y="1217"/>
              <a:ext cx="785" cy="1905"/>
            </a:xfrm>
            <a:custGeom>
              <a:rect b="b" l="l" r="r" t="t"/>
              <a:pathLst>
                <a:path extrusionOk="0" h="1296" w="712">
                  <a:moveTo>
                    <a:pt x="0" y="96"/>
                  </a:moveTo>
                  <a:cubicBezTo>
                    <a:pt x="212" y="48"/>
                    <a:pt x="424" y="0"/>
                    <a:pt x="528" y="144"/>
                  </a:cubicBezTo>
                  <a:cubicBezTo>
                    <a:pt x="632" y="288"/>
                    <a:pt x="712" y="768"/>
                    <a:pt x="624" y="960"/>
                  </a:cubicBezTo>
                  <a:cubicBezTo>
                    <a:pt x="536" y="1152"/>
                    <a:pt x="268" y="1224"/>
                    <a:pt x="0" y="1296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71" name="Google Shape;1471;p12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7" name="Google Shape;1477;p127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Derivation of Test Cases</a:t>
            </a:r>
            <a:endParaRPr/>
          </a:p>
        </p:txBody>
      </p:sp>
      <p:sp>
        <p:nvSpPr>
          <p:cNvPr id="1478" name="Google Shape;1478;p127"/>
          <p:cNvSpPr txBox="1"/>
          <p:nvPr>
            <p:ph idx="1" type="body"/>
          </p:nvPr>
        </p:nvSpPr>
        <p:spPr>
          <a:xfrm>
            <a:off x="315912" y="1708150"/>
            <a:ext cx="9228137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1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independent paths: 3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1,6     </a:t>
            </a:r>
            <a:r>
              <a:rPr b="1" i="0" lang="en-US" sz="4000" u="none">
                <a:solidFill>
                  <a:srgbClr val="33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 (x=1, y=1)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1,2,3,5,1,6 </a:t>
            </a:r>
            <a:r>
              <a:rPr b="1" i="0" lang="en-US" sz="4000" u="none">
                <a:solidFill>
                  <a:srgbClr val="33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case(x=1, y=2)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1,2,4,5,1,6  </a:t>
            </a:r>
            <a:r>
              <a:rPr b="1" i="0" lang="en-US" sz="4000" u="none">
                <a:solidFill>
                  <a:srgbClr val="33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case(x=2, y=1)</a:t>
            </a:r>
            <a:endParaRPr/>
          </a:p>
        </p:txBody>
      </p:sp>
      <p:sp>
        <p:nvSpPr>
          <p:cNvPr id="1479" name="Google Shape;1479;p12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2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5" name="Google Shape;1485;p128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Interesting Application of Cyclomatic Complexity</a:t>
            </a:r>
            <a:endParaRPr/>
          </a:p>
        </p:txBody>
      </p:sp>
      <p:sp>
        <p:nvSpPr>
          <p:cNvPr id="1486" name="Google Shape;1486;p128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Relationship exists between: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0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McCabe's metric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0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number of errors existing in the code,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0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time required to find and correct the errors. </a:t>
            </a:r>
            <a:endParaRPr/>
          </a:p>
        </p:txBody>
      </p:sp>
      <p:sp>
        <p:nvSpPr>
          <p:cNvPr id="1487" name="Google Shape;1487;p12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2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3" name="Google Shape;1493;p129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Cyclomatic Complexity</a:t>
            </a:r>
            <a:endParaRPr/>
          </a:p>
        </p:txBody>
      </p:sp>
      <p:sp>
        <p:nvSpPr>
          <p:cNvPr id="1494" name="Google Shape;1494;p129"/>
          <p:cNvSpPr txBox="1"/>
          <p:nvPr>
            <p:ph idx="1" type="body"/>
          </p:nvPr>
        </p:nvSpPr>
        <p:spPr>
          <a:xfrm>
            <a:off x="315912" y="163036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Cyclomatic complexity of a program: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92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Also indicates the psychological complexity of a program.</a:t>
            </a: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Difficulty level of understanding the program. </a:t>
            </a:r>
            <a:endParaRPr/>
          </a:p>
        </p:txBody>
      </p:sp>
      <p:sp>
        <p:nvSpPr>
          <p:cNvPr id="1495" name="Google Shape;1495;p12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3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1" name="Google Shape;1501;p130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Cyclomatic Complexity</a:t>
            </a:r>
            <a:endParaRPr/>
          </a:p>
        </p:txBody>
      </p:sp>
      <p:sp>
        <p:nvSpPr>
          <p:cNvPr id="1502" name="Google Shape;1502;p130"/>
          <p:cNvSpPr txBox="1"/>
          <p:nvPr>
            <p:ph idx="1" type="body"/>
          </p:nvPr>
        </p:nvSpPr>
        <p:spPr>
          <a:xfrm>
            <a:off x="346075" y="1568450"/>
            <a:ext cx="9413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maintenance perspective,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Limit cyclomatic complexity of modules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some reasonable value.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Good software development organizations: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Restrict cyclomatic complexity of functions to a maximum of ten or so.</a:t>
            </a:r>
            <a:endParaRPr/>
          </a:p>
        </p:txBody>
      </p:sp>
      <p:sp>
        <p:nvSpPr>
          <p:cNvPr id="1503" name="Google Shape;1503;p13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3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9" name="Google Shape;1509;p131"/>
          <p:cNvSpPr txBox="1"/>
          <p:nvPr/>
        </p:nvSpPr>
        <p:spPr>
          <a:xfrm>
            <a:off x="3363912" y="1189037"/>
            <a:ext cx="5867400" cy="61722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0" name="Google Shape;1510;p131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i="0" lang="en-US" sz="4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White-Box Testing :  Summary</a:t>
            </a:r>
            <a:endParaRPr/>
          </a:p>
        </p:txBody>
      </p:sp>
      <p:sp>
        <p:nvSpPr>
          <p:cNvPr id="1511" name="Google Shape;1511;p131"/>
          <p:cNvSpPr txBox="1"/>
          <p:nvPr/>
        </p:nvSpPr>
        <p:spPr>
          <a:xfrm>
            <a:off x="4370387" y="1535112"/>
            <a:ext cx="1316037" cy="56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endParaRPr/>
          </a:p>
        </p:txBody>
      </p:sp>
      <p:sp>
        <p:nvSpPr>
          <p:cNvPr id="1512" name="Google Shape;1512;p131"/>
          <p:cNvSpPr txBox="1"/>
          <p:nvPr/>
        </p:nvSpPr>
        <p:spPr>
          <a:xfrm>
            <a:off x="3141662" y="2425700"/>
            <a:ext cx="1527175" cy="56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endParaRPr/>
          </a:p>
        </p:txBody>
      </p:sp>
      <p:sp>
        <p:nvSpPr>
          <p:cNvPr id="1513" name="Google Shape;1513;p131"/>
          <p:cNvSpPr txBox="1"/>
          <p:nvPr/>
        </p:nvSpPr>
        <p:spPr>
          <a:xfrm>
            <a:off x="4922837" y="2346325"/>
            <a:ext cx="18938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decision)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endParaRPr/>
          </a:p>
        </p:txBody>
      </p:sp>
      <p:sp>
        <p:nvSpPr>
          <p:cNvPr id="1514" name="Google Shape;1514;p131"/>
          <p:cNvSpPr txBox="1"/>
          <p:nvPr/>
        </p:nvSpPr>
        <p:spPr>
          <a:xfrm>
            <a:off x="3560762" y="3571875"/>
            <a:ext cx="2936875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and condition </a:t>
            </a:r>
            <a:b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condition /decision) coverage</a:t>
            </a:r>
            <a:endParaRPr/>
          </a:p>
        </p:txBody>
      </p:sp>
      <p:sp>
        <p:nvSpPr>
          <p:cNvPr id="1515" name="Google Shape;1515;p131"/>
          <p:cNvSpPr txBox="1"/>
          <p:nvPr/>
        </p:nvSpPr>
        <p:spPr>
          <a:xfrm>
            <a:off x="4456112" y="6710362"/>
            <a:ext cx="1163637" cy="56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endParaRPr/>
          </a:p>
        </p:txBody>
      </p:sp>
      <p:sp>
        <p:nvSpPr>
          <p:cNvPr id="1516" name="Google Shape;1516;p131"/>
          <p:cNvSpPr txBox="1"/>
          <p:nvPr/>
        </p:nvSpPr>
        <p:spPr>
          <a:xfrm>
            <a:off x="3702050" y="4721225"/>
            <a:ext cx="26479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 condition / decision coverage</a:t>
            </a:r>
            <a:endParaRPr/>
          </a:p>
        </p:txBody>
      </p:sp>
      <p:cxnSp>
        <p:nvCxnSpPr>
          <p:cNvPr id="1517" name="Google Shape;1517;p131"/>
          <p:cNvCxnSpPr/>
          <p:nvPr/>
        </p:nvCxnSpPr>
        <p:spPr>
          <a:xfrm flipH="1">
            <a:off x="3905250" y="2105025"/>
            <a:ext cx="1123950" cy="32067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18" name="Google Shape;1518;p131"/>
          <p:cNvCxnSpPr/>
          <p:nvPr/>
        </p:nvCxnSpPr>
        <p:spPr>
          <a:xfrm>
            <a:off x="5029200" y="2105025"/>
            <a:ext cx="841375" cy="24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19" name="Google Shape;1519;p131"/>
          <p:cNvCxnSpPr/>
          <p:nvPr/>
        </p:nvCxnSpPr>
        <p:spPr>
          <a:xfrm>
            <a:off x="3905250" y="2995612"/>
            <a:ext cx="1123950" cy="576262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20" name="Google Shape;1520;p131"/>
          <p:cNvCxnSpPr/>
          <p:nvPr/>
        </p:nvCxnSpPr>
        <p:spPr>
          <a:xfrm flipH="1">
            <a:off x="5029200" y="3178175"/>
            <a:ext cx="841375" cy="39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21" name="Google Shape;1521;p131"/>
          <p:cNvCxnSpPr/>
          <p:nvPr/>
        </p:nvCxnSpPr>
        <p:spPr>
          <a:xfrm flipH="1">
            <a:off x="5026025" y="4292600"/>
            <a:ext cx="3175" cy="4286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22" name="Google Shape;1522;p131"/>
          <p:cNvCxnSpPr/>
          <p:nvPr/>
        </p:nvCxnSpPr>
        <p:spPr>
          <a:xfrm flipH="1">
            <a:off x="5021262" y="5235575"/>
            <a:ext cx="4762" cy="34607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523" name="Google Shape;1523;p131"/>
          <p:cNvSpPr txBox="1"/>
          <p:nvPr/>
        </p:nvSpPr>
        <p:spPr>
          <a:xfrm>
            <a:off x="1263650" y="6623050"/>
            <a:ext cx="1754187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strongest</a:t>
            </a:r>
            <a:endParaRPr/>
          </a:p>
        </p:txBody>
      </p:sp>
      <p:sp>
        <p:nvSpPr>
          <p:cNvPr id="1524" name="Google Shape;1524;p131"/>
          <p:cNvSpPr txBox="1"/>
          <p:nvPr/>
        </p:nvSpPr>
        <p:spPr>
          <a:xfrm>
            <a:off x="1263650" y="1541462"/>
            <a:ext cx="1560512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weakest</a:t>
            </a:r>
            <a:endParaRPr/>
          </a:p>
        </p:txBody>
      </p:sp>
      <p:sp>
        <p:nvSpPr>
          <p:cNvPr id="1525" name="Google Shape;1525;p131"/>
          <p:cNvSpPr txBox="1"/>
          <p:nvPr/>
        </p:nvSpPr>
        <p:spPr>
          <a:xfrm>
            <a:off x="6610350" y="4616450"/>
            <a:ext cx="2097087" cy="776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path (or basis path)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endParaRPr/>
          </a:p>
        </p:txBody>
      </p:sp>
      <p:cxnSp>
        <p:nvCxnSpPr>
          <p:cNvPr id="1526" name="Google Shape;1526;p131"/>
          <p:cNvCxnSpPr/>
          <p:nvPr/>
        </p:nvCxnSpPr>
        <p:spPr>
          <a:xfrm flipH="1">
            <a:off x="5038725" y="5392737"/>
            <a:ext cx="2620962" cy="13176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27" name="Google Shape;1527;p131"/>
          <p:cNvCxnSpPr/>
          <p:nvPr/>
        </p:nvCxnSpPr>
        <p:spPr>
          <a:xfrm>
            <a:off x="5870575" y="3178175"/>
            <a:ext cx="1789112" cy="143827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528" name="Google Shape;1528;p131"/>
          <p:cNvSpPr txBox="1"/>
          <p:nvPr/>
        </p:nvSpPr>
        <p:spPr>
          <a:xfrm>
            <a:off x="3463925" y="5581650"/>
            <a:ext cx="3114675" cy="56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multiple- condition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endParaRPr/>
          </a:p>
        </p:txBody>
      </p:sp>
      <p:cxnSp>
        <p:nvCxnSpPr>
          <p:cNvPr id="1529" name="Google Shape;1529;p131"/>
          <p:cNvCxnSpPr/>
          <p:nvPr/>
        </p:nvCxnSpPr>
        <p:spPr>
          <a:xfrm>
            <a:off x="5021262" y="6151562"/>
            <a:ext cx="17462" cy="55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530" name="Google Shape;1530;p131"/>
          <p:cNvSpPr txBox="1"/>
          <p:nvPr/>
        </p:nvSpPr>
        <p:spPr>
          <a:xfrm>
            <a:off x="392112" y="6142037"/>
            <a:ext cx="28956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rebuchet MS"/>
              <a:buNone/>
            </a:pPr>
            <a:r>
              <a:rPr b="1" i="0" lang="en-US" sz="15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only if paths across composite conditions are distinguished</a:t>
            </a:r>
            <a:endParaRPr/>
          </a:p>
        </p:txBody>
      </p:sp>
      <p:cxnSp>
        <p:nvCxnSpPr>
          <p:cNvPr id="1531" name="Google Shape;1531;p131"/>
          <p:cNvCxnSpPr/>
          <p:nvPr/>
        </p:nvCxnSpPr>
        <p:spPr>
          <a:xfrm>
            <a:off x="3695700" y="6351587"/>
            <a:ext cx="99218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532" name="Google Shape;1532;p13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3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9" name="Google Shape;1539;p132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Mutation Testing</a:t>
            </a:r>
            <a:endParaRPr/>
          </a:p>
        </p:txBody>
      </p:sp>
      <p:sp>
        <p:nvSpPr>
          <p:cNvPr id="1540" name="Google Shape;1540;p132"/>
          <p:cNvSpPr txBox="1"/>
          <p:nvPr>
            <p:ph idx="1" type="body"/>
          </p:nvPr>
        </p:nvSpPr>
        <p:spPr>
          <a:xfrm>
            <a:off x="315912" y="1341437"/>
            <a:ext cx="9482137" cy="533876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software is first tested: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an initial testing method based on white-box strategies we already discussed.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the initial testing is complete,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mutation testing is taken up.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idea behind mutation testing: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a few arbitrary small changes to a program at a time. </a:t>
            </a:r>
            <a:endParaRPr/>
          </a:p>
        </p:txBody>
      </p:sp>
      <p:sp>
        <p:nvSpPr>
          <p:cNvPr id="1541" name="Google Shape;1541;p13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Error, Faults, and Failures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450850" y="1828800"/>
            <a:ext cx="8567737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7465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omic Sans MS"/>
              <a:buChar char="•"/>
            </a:pPr>
            <a:r>
              <a:rPr b="0" i="0" lang="en-US" sz="5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failure is a manifestation of an  error (also defect or  bug).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Mere presence of an</a:t>
            </a:r>
            <a:r>
              <a:rPr b="0" i="0" lang="en-US" sz="5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 may</a:t>
            </a:r>
            <a:r>
              <a:rPr b="0" i="0" lang="en-US" sz="5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lead to a</a:t>
            </a:r>
            <a:r>
              <a:rPr b="0" i="0" lang="en-US" sz="5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failure.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3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7" name="Google Shape;1547;p133"/>
          <p:cNvSpPr txBox="1"/>
          <p:nvPr>
            <p:ph idx="4294967295"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mic Sans MS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Idea</a:t>
            </a:r>
            <a:endParaRPr/>
          </a:p>
        </p:txBody>
      </p:sp>
      <p:sp>
        <p:nvSpPr>
          <p:cNvPr id="1548" name="Google Shape;1548;p133"/>
          <p:cNvSpPr txBox="1"/>
          <p:nvPr>
            <p:ph idx="4294967295" type="body"/>
          </p:nvPr>
        </p:nvSpPr>
        <p:spPr>
          <a:xfrm>
            <a:off x="317500" y="1570037"/>
            <a:ext cx="9253537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 cap="none" strike="noStrike">
                <a:solidFill>
                  <a:srgbClr val="800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faults</a:t>
            </a:r>
            <a:r>
              <a:rPr b="0" i="0" lang="en-US" sz="4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a program:</a:t>
            </a:r>
            <a:endParaRPr/>
          </a:p>
          <a:p>
            <a:pPr indent="-312737" lvl="1" marL="812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 whether the tests pick them up</a:t>
            </a:r>
            <a:endParaRPr/>
          </a:p>
          <a:p>
            <a:pPr indent="-312737" lvl="1" marL="812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 cap="none" strike="noStrik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Either validate or invalidate the tests.</a:t>
            </a:r>
            <a:endParaRPr/>
          </a:p>
        </p:txBody>
      </p:sp>
      <p:sp>
        <p:nvSpPr>
          <p:cNvPr id="1549" name="Google Shape;1549;p13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08/10/1003/08/10</a:t>
            </a:r>
            <a:endParaRPr/>
          </a:p>
        </p:txBody>
      </p:sp>
      <p:sp>
        <p:nvSpPr>
          <p:cNvPr id="1550" name="Google Shape;1550;p13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13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57" name="Google Shape;1557;p134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Mutation Testing</a:t>
            </a:r>
            <a:endParaRPr/>
          </a:p>
        </p:txBody>
      </p:sp>
      <p:sp>
        <p:nvSpPr>
          <p:cNvPr id="1558" name="Google Shape;1558;p134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time the program is changed, 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Noto Sans Symbols"/>
              <a:buChar char="▪"/>
            </a:pPr>
            <a:r>
              <a:rPr b="0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called a </a:t>
            </a:r>
            <a:r>
              <a:rPr b="0" i="0" lang="en-US" sz="49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mutated program</a:t>
            </a:r>
            <a:r>
              <a:rPr b="0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Noto Sans Symbols"/>
              <a:buChar char="▪"/>
            </a:pPr>
            <a:r>
              <a:rPr b="0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change is called a </a:t>
            </a:r>
            <a:r>
              <a:rPr b="0" i="0" lang="en-US" sz="49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mutant</a:t>
            </a:r>
            <a:r>
              <a:rPr b="0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1559" name="Google Shape;1559;p13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3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6" name="Google Shape;1566;p135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Mutation Testing</a:t>
            </a:r>
            <a:endParaRPr/>
          </a:p>
        </p:txBody>
      </p:sp>
      <p:sp>
        <p:nvSpPr>
          <p:cNvPr id="1567" name="Google Shape;1567;p135"/>
          <p:cNvSpPr txBox="1"/>
          <p:nvPr>
            <p:ph idx="1" type="body"/>
          </p:nvPr>
        </p:nvSpPr>
        <p:spPr>
          <a:xfrm>
            <a:off x="358775" y="1530350"/>
            <a:ext cx="9337675" cy="51498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 mutated program: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Tested against the full test suite of the program.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there exists at least one test case in the test suite for which: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mutant gives an incorrect result,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the mutant is said to be dead. </a:t>
            </a:r>
            <a:endParaRPr/>
          </a:p>
        </p:txBody>
      </p:sp>
      <p:sp>
        <p:nvSpPr>
          <p:cNvPr id="1568" name="Google Shape;1568;p13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13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5" name="Google Shape;1575;p136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Mutation Testing</a:t>
            </a:r>
            <a:endParaRPr/>
          </a:p>
        </p:txBody>
      </p:sp>
      <p:sp>
        <p:nvSpPr>
          <p:cNvPr id="1576" name="Google Shape;1576;p136"/>
          <p:cNvSpPr txBox="1"/>
          <p:nvPr>
            <p:ph idx="1" type="body"/>
          </p:nvPr>
        </p:nvSpPr>
        <p:spPr>
          <a:xfrm>
            <a:off x="441325" y="1573212"/>
            <a:ext cx="9012237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 mutant remains alive: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 after all test cases have been exhausted,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test suite is enhanced to kill the mutant.</a:t>
            </a: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process of generation and killing of mutants: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be automated by predefining a set of primitive changes that can be applied to the program.</a:t>
            </a: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577" name="Google Shape;1577;p13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3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4" name="Google Shape;1584;p137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Mutation Testing</a:t>
            </a:r>
            <a:endParaRPr/>
          </a:p>
        </p:txBody>
      </p:sp>
      <p:sp>
        <p:nvSpPr>
          <p:cNvPr id="1585" name="Google Shape;1585;p137"/>
          <p:cNvSpPr txBox="1"/>
          <p:nvPr>
            <p:ph idx="1" type="body"/>
          </p:nvPr>
        </p:nvSpPr>
        <p:spPr>
          <a:xfrm>
            <a:off x="317500" y="1570037"/>
            <a:ext cx="9253537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primitive changes can be: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Deleting a statement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Altering an arithmetic operator,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Changing the value of a constant,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Changing a data type, etc. </a:t>
            </a:r>
            <a:endParaRPr/>
          </a:p>
        </p:txBody>
      </p:sp>
      <p:sp>
        <p:nvSpPr>
          <p:cNvPr id="1586" name="Google Shape;1586;p13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13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3" name="Google Shape;1593;p138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Flow-Based Testing</a:t>
            </a:r>
            <a:endParaRPr/>
          </a:p>
        </p:txBody>
      </p:sp>
      <p:sp>
        <p:nvSpPr>
          <p:cNvPr id="1594" name="Google Shape;1594;p138"/>
          <p:cNvSpPr txBox="1"/>
          <p:nvPr>
            <p:ph idx="1" type="body"/>
          </p:nvPr>
        </p:nvSpPr>
        <p:spPr>
          <a:xfrm>
            <a:off x="396875" y="1708150"/>
            <a:ext cx="9337675" cy="51498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Selects test paths of a program: </a:t>
            </a:r>
            <a:endParaRPr/>
          </a:p>
          <a:p>
            <a:pPr indent="-311150" lvl="1" marL="74295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Noto Sans Symbols"/>
              <a:buChar char="▪"/>
            </a:pPr>
            <a:r>
              <a:rPr b="0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According to the locations of</a:t>
            </a:r>
            <a:endParaRPr/>
          </a:p>
          <a:p>
            <a:pPr indent="-273050" lvl="2" marL="1143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Definitions and uses of different variables in a program.</a:t>
            </a:r>
            <a:endParaRPr/>
          </a:p>
        </p:txBody>
      </p:sp>
      <p:sp>
        <p:nvSpPr>
          <p:cNvPr id="1595" name="Google Shape;1595;p13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13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2" name="Google Shape;1602;p139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Flow-Based Testing</a:t>
            </a:r>
            <a:endParaRPr/>
          </a:p>
        </p:txBody>
      </p:sp>
      <p:sp>
        <p:nvSpPr>
          <p:cNvPr id="1603" name="Google Shape;1603;p139"/>
          <p:cNvSpPr txBox="1"/>
          <p:nvPr>
            <p:ph idx="1" type="body"/>
          </p:nvPr>
        </p:nvSpPr>
        <p:spPr>
          <a:xfrm>
            <a:off x="365125" y="1558925"/>
            <a:ext cx="9405937" cy="563721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 statement numbered S,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46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DEF(S) = {X/statement S contains a definition of X}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USES(S)= {X/statement S contains a use of X}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</a:t>
            </a:r>
            <a:r>
              <a:rPr b="0" i="0" lang="en-US" sz="31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1: a=b;</a:t>
            </a: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DEF(1)={a}, USES(1)={b}.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Example: 2</a:t>
            </a:r>
            <a:r>
              <a:rPr b="0" i="0" lang="en-US" sz="31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 a=a+b;</a:t>
            </a:r>
            <a:r>
              <a:rPr b="0" i="0" lang="en-US" sz="35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DEF(2)={a}, USES(2)={a,b}.</a:t>
            </a:r>
            <a:endParaRPr/>
          </a:p>
        </p:txBody>
      </p:sp>
      <p:sp>
        <p:nvSpPr>
          <p:cNvPr id="1604" name="Google Shape;1604;p13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14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1" name="Google Shape;1611;p140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Flow-Based Testing</a:t>
            </a:r>
            <a:endParaRPr/>
          </a:p>
        </p:txBody>
      </p:sp>
      <p:sp>
        <p:nvSpPr>
          <p:cNvPr id="1612" name="Google Shape;1612;p140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variable X is said to be </a:t>
            </a:r>
            <a:r>
              <a:rPr b="0" i="0" lang="en-US" sz="48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live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at statement S1, if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0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is defined at a statement S: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0" i="0" lang="en-US" sz="4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exists a path from S to S1 not containing any definition of X.</a:t>
            </a:r>
            <a:endParaRPr/>
          </a:p>
        </p:txBody>
      </p:sp>
      <p:sp>
        <p:nvSpPr>
          <p:cNvPr id="1613" name="Google Shape;1613;p14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4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0" name="Google Shape;1620;p141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DU Chain Example</a:t>
            </a:r>
            <a:endParaRPr/>
          </a:p>
        </p:txBody>
      </p:sp>
      <p:sp>
        <p:nvSpPr>
          <p:cNvPr id="1621" name="Google Shape;1621;p141"/>
          <p:cNvSpPr txBox="1"/>
          <p:nvPr/>
        </p:nvSpPr>
        <p:spPr>
          <a:xfrm>
            <a:off x="755650" y="1682750"/>
            <a:ext cx="8482012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"/>
              <a:buNone/>
            </a:pP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0" lang="en-US" sz="4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X(){</a:t>
            </a:r>
            <a:endParaRPr/>
          </a:p>
          <a:p>
            <a:pPr indent="0" lvl="0" marL="0" marR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"/>
              <a:buNone/>
            </a:pP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4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a=5; </a:t>
            </a: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/* Defines variable a */</a:t>
            </a:r>
            <a:endParaRPr/>
          </a:p>
          <a:p>
            <a:pPr indent="0" lvl="0" marL="0" marR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"/>
              <a:buNone/>
            </a:pP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0" lang="en-US" sz="4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While(C1) {                   		</a:t>
            </a:r>
            <a:endParaRPr/>
          </a:p>
          <a:p>
            <a:pPr indent="0" lvl="0" marL="0" marR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"/>
              <a:buNone/>
            </a:pP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i="0" lang="en-US" sz="4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if (C2)                        </a:t>
            </a:r>
            <a:endParaRPr/>
          </a:p>
          <a:p>
            <a:pPr indent="0" lvl="0" marL="0" marR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"/>
              <a:buNone/>
            </a:pP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0" lang="en-US" sz="4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  b=a*a;   </a:t>
            </a: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/*Uses variable a */</a:t>
            </a:r>
            <a:endParaRPr/>
          </a:p>
          <a:p>
            <a:pPr indent="0" lvl="0" marL="0" marR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"/>
              <a:buNone/>
            </a:pP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6           </a:t>
            </a:r>
            <a:r>
              <a:rPr b="0" i="0" lang="en-US" sz="4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a=a-1; </a:t>
            </a: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/* Defines variable a */</a:t>
            </a:r>
            <a:endParaRPr/>
          </a:p>
          <a:p>
            <a:pPr indent="0" lvl="0" marL="0" marR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"/>
              <a:buNone/>
            </a:pP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0" lang="en-US" sz="4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}</a:t>
            </a:r>
            <a:endParaRPr/>
          </a:p>
          <a:p>
            <a:pPr indent="0" lvl="0" marL="0" marR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"/>
              <a:buNone/>
            </a:pP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r>
              <a:rPr b="0" i="0" lang="en-US" sz="4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print(a); } </a:t>
            </a:r>
            <a:r>
              <a:rPr b="0" i="0" lang="en-US" sz="4000" u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/*Uses variable a */</a:t>
            </a:r>
            <a:endParaRPr/>
          </a:p>
        </p:txBody>
      </p:sp>
      <p:sp>
        <p:nvSpPr>
          <p:cNvPr id="1622" name="Google Shape;1622;p14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14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9" name="Google Shape;1629;p142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Definition-use chain (DU chain)</a:t>
            </a:r>
            <a:endParaRPr/>
          </a:p>
        </p:txBody>
      </p:sp>
      <p:sp>
        <p:nvSpPr>
          <p:cNvPr id="1630" name="Google Shape;1630;p14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[X,S,S1],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 and S1 are statement numbers,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in DEF(S)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in USES(S1), and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definition of X in the statement S is live at statement S1.  </a:t>
            </a:r>
            <a:endParaRPr/>
          </a:p>
        </p:txBody>
      </p:sp>
      <p:sp>
        <p:nvSpPr>
          <p:cNvPr id="1631" name="Google Shape;1631;p14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Pesticide Effect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317500" y="1417637"/>
            <a:ext cx="9523412" cy="56959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Errors that escape a fault detection technique: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not be detected by further applications of that technique.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1306512" y="4618037"/>
            <a:ext cx="381000" cy="1828800"/>
          </a:xfrm>
          <a:prstGeom prst="rect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3135312" y="4694237"/>
            <a:ext cx="304800" cy="1752600"/>
          </a:xfrm>
          <a:prstGeom prst="rect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6564312" y="4694237"/>
            <a:ext cx="228600" cy="1828800"/>
          </a:xfrm>
          <a:prstGeom prst="rect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239712" y="5456237"/>
            <a:ext cx="10668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1916112" y="5303837"/>
            <a:ext cx="152400" cy="228600"/>
          </a:xfrm>
          <a:prstGeom prst="ellipse">
            <a:avLst/>
          </a:prstGeom>
          <a:solidFill>
            <a:srgbClr val="0000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2068512" y="5456237"/>
            <a:ext cx="152400" cy="228600"/>
          </a:xfrm>
          <a:prstGeom prst="ellipse">
            <a:avLst/>
          </a:prstGeom>
          <a:solidFill>
            <a:srgbClr val="0000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2220912" y="5608637"/>
            <a:ext cx="152400" cy="228600"/>
          </a:xfrm>
          <a:prstGeom prst="ellipse">
            <a:avLst/>
          </a:prstGeom>
          <a:solidFill>
            <a:srgbClr val="0000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1916112" y="5380037"/>
            <a:ext cx="152400" cy="228600"/>
          </a:xfrm>
          <a:prstGeom prst="ellipse">
            <a:avLst/>
          </a:prstGeom>
          <a:solidFill>
            <a:srgbClr val="66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1839912" y="5837237"/>
            <a:ext cx="152400" cy="228600"/>
          </a:xfrm>
          <a:prstGeom prst="ellipse">
            <a:avLst/>
          </a:prstGeom>
          <a:solidFill>
            <a:srgbClr val="66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992312" y="5989637"/>
            <a:ext cx="152400" cy="228600"/>
          </a:xfrm>
          <a:prstGeom prst="ellipse">
            <a:avLst/>
          </a:prstGeom>
          <a:solidFill>
            <a:srgbClr val="66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2144712" y="5837237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2297112" y="5989637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2449512" y="6142037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2220912" y="4541837"/>
            <a:ext cx="152400" cy="228600"/>
          </a:xfrm>
          <a:prstGeom prst="ellipse">
            <a:avLst/>
          </a:prstGeom>
          <a:solidFill>
            <a:srgbClr val="0000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2373312" y="4694237"/>
            <a:ext cx="152400" cy="228600"/>
          </a:xfrm>
          <a:prstGeom prst="ellipse">
            <a:avLst/>
          </a:prstGeom>
          <a:solidFill>
            <a:srgbClr val="0000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2525712" y="4846637"/>
            <a:ext cx="152400" cy="228600"/>
          </a:xfrm>
          <a:prstGeom prst="ellipse">
            <a:avLst/>
          </a:prstGeom>
          <a:solidFill>
            <a:srgbClr val="0000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1992312" y="4922837"/>
            <a:ext cx="152400" cy="228600"/>
          </a:xfrm>
          <a:prstGeom prst="ellipse">
            <a:avLst/>
          </a:prstGeom>
          <a:solidFill>
            <a:srgbClr val="66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2144712" y="5075237"/>
            <a:ext cx="152400" cy="228600"/>
          </a:xfrm>
          <a:prstGeom prst="ellipse">
            <a:avLst/>
          </a:prstGeom>
          <a:solidFill>
            <a:srgbClr val="66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2297112" y="5227637"/>
            <a:ext cx="152400" cy="228600"/>
          </a:xfrm>
          <a:prstGeom prst="ellipse">
            <a:avLst/>
          </a:prstGeom>
          <a:solidFill>
            <a:srgbClr val="66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2449512" y="5075237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2601912" y="5227637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2754312" y="5380037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516312" y="6065837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973512" y="5608637"/>
            <a:ext cx="152400" cy="228600"/>
          </a:xfrm>
          <a:prstGeom prst="ellipse">
            <a:avLst/>
          </a:prstGeom>
          <a:solidFill>
            <a:srgbClr val="0000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3668712" y="5380037"/>
            <a:ext cx="152400" cy="228600"/>
          </a:xfrm>
          <a:prstGeom prst="ellipse">
            <a:avLst/>
          </a:prstGeom>
          <a:solidFill>
            <a:srgbClr val="66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3592512" y="5837237"/>
            <a:ext cx="152400" cy="228600"/>
          </a:xfrm>
          <a:prstGeom prst="ellipse">
            <a:avLst/>
          </a:prstGeom>
          <a:solidFill>
            <a:srgbClr val="66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4049712" y="5989637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4125912" y="4694237"/>
            <a:ext cx="152400" cy="228600"/>
          </a:xfrm>
          <a:prstGeom prst="ellipse">
            <a:avLst/>
          </a:prstGeom>
          <a:solidFill>
            <a:srgbClr val="0000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4202112" y="5075237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3744912" y="4922837"/>
            <a:ext cx="152400" cy="3048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4202112" y="5380037"/>
            <a:ext cx="152400" cy="3048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4354512" y="5913437"/>
            <a:ext cx="152400" cy="3048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506912" y="5075237"/>
            <a:ext cx="152400" cy="3048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4735512" y="4694237"/>
            <a:ext cx="228600" cy="1828800"/>
          </a:xfrm>
          <a:prstGeom prst="rect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125912" y="6523037"/>
            <a:ext cx="381000" cy="457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 rot="5400000">
            <a:off x="4135425" y="6704000"/>
            <a:ext cx="36195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3821112" y="6980237"/>
            <a:ext cx="152400" cy="3048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4278312" y="7254875"/>
            <a:ext cx="152400" cy="3048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4583112" y="7056437"/>
            <a:ext cx="152400" cy="3048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4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8" name="Google Shape;1638;p143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Flow-Based Testing</a:t>
            </a:r>
            <a:endParaRPr/>
          </a:p>
        </p:txBody>
      </p:sp>
      <p:sp>
        <p:nvSpPr>
          <p:cNvPr id="1639" name="Google Shape;1639;p143"/>
          <p:cNvSpPr txBox="1"/>
          <p:nvPr>
            <p:ph idx="1" type="body"/>
          </p:nvPr>
        </p:nvSpPr>
        <p:spPr>
          <a:xfrm>
            <a:off x="434975" y="1708150"/>
            <a:ext cx="92614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simple data flow testing strategy: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DU chain in a program be covered at least once.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flow testing strategies: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Useful for selecting test paths of a program containing nested if and loop statements.</a:t>
            </a:r>
            <a:endParaRPr/>
          </a:p>
        </p:txBody>
      </p:sp>
      <p:sp>
        <p:nvSpPr>
          <p:cNvPr id="1640" name="Google Shape;1640;p14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14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7" name="Google Shape;1647;p144"/>
          <p:cNvSpPr txBox="1"/>
          <p:nvPr>
            <p:ph idx="1" type="body"/>
          </p:nvPr>
        </p:nvSpPr>
        <p:spPr>
          <a:xfrm>
            <a:off x="334962" y="1824037"/>
            <a:ext cx="9215437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228600" lvl="2" marL="11430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X(){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B1;      </a:t>
            </a: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/* Defines variable a */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While(C1) {                   		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if (C2)                        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if(C4) B4; </a:t>
            </a: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/*Uses variable a */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     else B5;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else  if (C3) B2;              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     else B3;     }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B6 }</a:t>
            </a:r>
            <a:endParaRPr/>
          </a:p>
        </p:txBody>
      </p:sp>
      <p:sp>
        <p:nvSpPr>
          <p:cNvPr id="1648" name="Google Shape;1648;p144"/>
          <p:cNvSpPr txBox="1"/>
          <p:nvPr/>
        </p:nvSpPr>
        <p:spPr>
          <a:xfrm>
            <a:off x="671512" y="234950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None/>
            </a:pPr>
            <a:r>
              <a:rPr b="1" i="0" lang="en-US" sz="4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Flow-Based Testing</a:t>
            </a:r>
            <a:endParaRPr/>
          </a:p>
        </p:txBody>
      </p:sp>
      <p:sp>
        <p:nvSpPr>
          <p:cNvPr id="1649" name="Google Shape;1649;p14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14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56" name="Google Shape;1656;p145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Flow-Based Testing</a:t>
            </a:r>
            <a:endParaRPr/>
          </a:p>
        </p:txBody>
      </p:sp>
      <p:sp>
        <p:nvSpPr>
          <p:cNvPr id="1657" name="Google Shape;1657;p145"/>
          <p:cNvSpPr txBox="1"/>
          <p:nvPr>
            <p:ph idx="1" type="body"/>
          </p:nvPr>
        </p:nvSpPr>
        <p:spPr>
          <a:xfrm>
            <a:off x="396875" y="1543050"/>
            <a:ext cx="8943975" cy="51371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[a,1,5]: a DU chain.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DEF(X) = {B1, B2, B3, B4, B5}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USED(X) = {B2, B3, B4, B5, B6}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25 DU chains.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However only 5 paths are needed to cover these chains.</a:t>
            </a:r>
            <a:endParaRPr/>
          </a:p>
        </p:txBody>
      </p:sp>
      <p:sp>
        <p:nvSpPr>
          <p:cNvPr id="1658" name="Google Shape;1658;p14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46"/>
          <p:cNvSpPr txBox="1"/>
          <p:nvPr>
            <p:ph type="title"/>
          </p:nvPr>
        </p:nvSpPr>
        <p:spPr>
          <a:xfrm>
            <a:off x="796925" y="4857750"/>
            <a:ext cx="856773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DEBUGGING</a:t>
            </a:r>
            <a:endParaRPr/>
          </a:p>
        </p:txBody>
      </p:sp>
      <p:sp>
        <p:nvSpPr>
          <p:cNvPr id="1664" name="Google Shape;1664;p146"/>
          <p:cNvSpPr txBox="1"/>
          <p:nvPr>
            <p:ph idx="1" type="body"/>
          </p:nvPr>
        </p:nvSpPr>
        <p:spPr>
          <a:xfrm>
            <a:off x="796925" y="3203575"/>
            <a:ext cx="8567737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665" name="Google Shape;1665;p14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6" name="Google Shape;1666;p14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147"/>
          <p:cNvSpPr txBox="1"/>
          <p:nvPr>
            <p:ph type="title"/>
          </p:nvPr>
        </p:nvSpPr>
        <p:spPr>
          <a:xfrm>
            <a:off x="447675" y="0"/>
            <a:ext cx="8567737" cy="127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Debugging</a:t>
            </a:r>
            <a:endParaRPr/>
          </a:p>
        </p:txBody>
      </p:sp>
      <p:sp>
        <p:nvSpPr>
          <p:cNvPr id="1673" name="Google Shape;1673;p147"/>
          <p:cNvSpPr txBox="1"/>
          <p:nvPr>
            <p:ph idx="1" type="body"/>
          </p:nvPr>
        </p:nvSpPr>
        <p:spPr>
          <a:xfrm>
            <a:off x="239712" y="1189037"/>
            <a:ext cx="9601200" cy="519588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Once errors are identified: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necessary identify the precise location of the errors and to fix them.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debugging approach has its advantages and disadvantages: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is useful in appropriate circumstances.</a:t>
            </a:r>
            <a:endParaRPr/>
          </a:p>
        </p:txBody>
      </p:sp>
      <p:sp>
        <p:nvSpPr>
          <p:cNvPr id="1674" name="Google Shape;1674;p14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5" name="Google Shape;1675;p14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48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Brute-Force Method</a:t>
            </a:r>
            <a:endParaRPr/>
          </a:p>
        </p:txBody>
      </p:sp>
      <p:sp>
        <p:nvSpPr>
          <p:cNvPr id="1682" name="Google Shape;1682;p148"/>
          <p:cNvSpPr txBox="1"/>
          <p:nvPr>
            <p:ph idx="1" type="body"/>
          </p:nvPr>
        </p:nvSpPr>
        <p:spPr>
          <a:xfrm>
            <a:off x="315912" y="1646237"/>
            <a:ext cx="9372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the most common method of debugging: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Least efficient method.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is loaded with print </a:t>
            </a:r>
            <a:r>
              <a:rPr b="0" i="0" lang="en-US" sz="3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statements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 the intermediate values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Hope that some of printed values will help identify the error.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  <p:sp>
        <p:nvSpPr>
          <p:cNvPr id="1683" name="Google Shape;1683;p14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4" name="Google Shape;1684;p14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149"/>
          <p:cNvSpPr txBox="1"/>
          <p:nvPr>
            <p:ph type="title"/>
          </p:nvPr>
        </p:nvSpPr>
        <p:spPr>
          <a:xfrm>
            <a:off x="504825" y="-106362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Symbolic Debugger</a:t>
            </a:r>
            <a:endParaRPr/>
          </a:p>
        </p:txBody>
      </p:sp>
      <p:sp>
        <p:nvSpPr>
          <p:cNvPr id="1691" name="Google Shape;1691;p149"/>
          <p:cNvSpPr txBox="1"/>
          <p:nvPr>
            <p:ph idx="1" type="body"/>
          </p:nvPr>
        </p:nvSpPr>
        <p:spPr>
          <a:xfrm>
            <a:off x="468312" y="1595437"/>
            <a:ext cx="91440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systematic than Brute force method: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Symbolic debuggers get their name for historical reasons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Early debuggers let you only see values from a </a:t>
            </a:r>
            <a:r>
              <a:rPr b="0" i="0" lang="en-US" sz="4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dump:</a:t>
            </a:r>
            <a:endParaRPr/>
          </a:p>
          <a:p>
            <a:pPr indent="-241300" lvl="2" marL="1143000" rtl="0" algn="l">
              <a:lnSpc>
                <a:spcPct val="10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omic Sans MS"/>
              <a:buChar char="•"/>
            </a:pPr>
            <a:r>
              <a:rPr b="0" i="0" lang="en-US" sz="3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variable it 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corresponds to.</a:t>
            </a:r>
            <a:endParaRPr/>
          </a:p>
        </p:txBody>
      </p:sp>
      <p:sp>
        <p:nvSpPr>
          <p:cNvPr id="1692" name="Google Shape;1692;p14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3" name="Google Shape;1693;p14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50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Symbolic Debugger</a:t>
            </a:r>
            <a:endParaRPr/>
          </a:p>
        </p:txBody>
      </p:sp>
      <p:sp>
        <p:nvSpPr>
          <p:cNvPr id="1700" name="Google Shape;1700;p150"/>
          <p:cNvSpPr txBox="1"/>
          <p:nvPr>
            <p:ph idx="1" type="body"/>
          </p:nvPr>
        </p:nvSpPr>
        <p:spPr>
          <a:xfrm>
            <a:off x="163512" y="1595437"/>
            <a:ext cx="9528175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a symbolic debugger: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Values of different variables can be easily checked and modified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 stepping to execute one instruction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 points</a:t>
            </a: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watch points</a:t>
            </a: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be set to test the values of variables.</a:t>
            </a:r>
            <a:endParaRPr/>
          </a:p>
        </p:txBody>
      </p:sp>
      <p:sp>
        <p:nvSpPr>
          <p:cNvPr id="1701" name="Google Shape;1701;p15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2" name="Google Shape;1702;p15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151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Backtracking</a:t>
            </a:r>
            <a:endParaRPr/>
          </a:p>
        </p:txBody>
      </p:sp>
      <p:sp>
        <p:nvSpPr>
          <p:cNvPr id="1709" name="Google Shape;1709;p151"/>
          <p:cNvSpPr txBox="1"/>
          <p:nvPr>
            <p:ph idx="1" type="body"/>
          </p:nvPr>
        </p:nvSpPr>
        <p:spPr>
          <a:xfrm>
            <a:off x="488950" y="1595437"/>
            <a:ext cx="8834437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a fairly common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approach</a:t>
            </a: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Beginning at the statement</a:t>
            </a: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an error symptom has been observed: 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Source code is traced backwards until the error is discovered.</a:t>
            </a:r>
            <a:r>
              <a:rPr b="0" i="0" lang="en-US" sz="4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710" name="Google Shape;1710;p15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1" name="Google Shape;1711;p15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152"/>
          <p:cNvSpPr txBox="1"/>
          <p:nvPr>
            <p:ph type="title"/>
          </p:nvPr>
        </p:nvSpPr>
        <p:spPr>
          <a:xfrm>
            <a:off x="447675" y="242887"/>
            <a:ext cx="8567737" cy="127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1718" name="Google Shape;1718;p152"/>
          <p:cNvSpPr txBox="1"/>
          <p:nvPr/>
        </p:nvSpPr>
        <p:spPr>
          <a:xfrm>
            <a:off x="1535112" y="1595437"/>
            <a:ext cx="5257800" cy="515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ic Sans MS"/>
              <a:buNone/>
            </a:pP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int main(){</a:t>
            </a:r>
            <a:b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	int i,j,s;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ic Sans MS"/>
              <a:buNone/>
            </a:pP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	i=1;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ic Sans MS"/>
              <a:buNone/>
            </a:pP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	while(i&lt;=10){</a:t>
            </a:r>
            <a:b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s=s+i;</a:t>
            </a:r>
            <a:b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i++; j=j++;}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ic Sans MS"/>
              <a:buNone/>
            </a:pP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printf(“%d”,s);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ic Sans MS"/>
              <a:buNone/>
            </a:pP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}</a:t>
            </a:r>
            <a:endParaRPr/>
          </a:p>
        </p:txBody>
      </p:sp>
      <p:sp>
        <p:nvSpPr>
          <p:cNvPr id="1719" name="Google Shape;1719;p15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0" name="Google Shape;1720;p15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Pesticide Effect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we use 4 fault detection techniques and 1000 bugs: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detects only 70% bugs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bugs would remain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1000*(0.3)</a:t>
            </a:r>
            <a:r>
              <a:rPr b="0" baseline="3000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=81 bugs</a:t>
            </a:r>
            <a:endParaRPr/>
          </a:p>
          <a:p>
            <a:pPr indent="-98425" lvl="0" marL="371475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 b="0" i="0" sz="4300" u="none">
              <a:solidFill>
                <a:srgbClr val="0000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153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b="1" i="0" lang="en-US" sz="8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Backtracking</a:t>
            </a:r>
            <a:endParaRPr/>
          </a:p>
        </p:txBody>
      </p:sp>
      <p:sp>
        <p:nvSpPr>
          <p:cNvPr id="1727" name="Google Shape;1727;p153"/>
          <p:cNvSpPr txBox="1"/>
          <p:nvPr>
            <p:ph idx="1" type="body"/>
          </p:nvPr>
        </p:nvSpPr>
        <p:spPr>
          <a:xfrm>
            <a:off x="392112" y="1595437"/>
            <a:ext cx="8931275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Unfortunately, as the number of source lines to be traced back increases,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number of potential backward paths increases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Becomes unmanageably large  for complex programs</a:t>
            </a:r>
            <a:r>
              <a:rPr b="0" i="0" lang="en-US" sz="43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1728" name="Google Shape;1728;p15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9" name="Google Shape;1729;p15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54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Cause-Elimination Method</a:t>
            </a:r>
            <a:endParaRPr/>
          </a:p>
        </p:txBody>
      </p:sp>
      <p:sp>
        <p:nvSpPr>
          <p:cNvPr id="1736" name="Google Shape;1736;p154"/>
          <p:cNvSpPr txBox="1"/>
          <p:nvPr>
            <p:ph idx="1" type="body"/>
          </p:nvPr>
        </p:nvSpPr>
        <p:spPr>
          <a:xfrm>
            <a:off x="163512" y="1935162"/>
            <a:ext cx="9601200" cy="55022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a list of causes: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could possibly have contributed to the error symptom.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tests are conducted to eliminate each.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related technique of identifying error by examining error symptoms: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fault tree analysis.</a:t>
            </a:r>
            <a:endParaRPr/>
          </a:p>
        </p:txBody>
      </p:sp>
      <p:sp>
        <p:nvSpPr>
          <p:cNvPr id="1737" name="Google Shape;1737;p15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38" name="Google Shape;1738;p15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55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b="1" i="0" lang="en-US" sz="8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Slicing</a:t>
            </a:r>
            <a:endParaRPr/>
          </a:p>
        </p:txBody>
      </p:sp>
      <p:sp>
        <p:nvSpPr>
          <p:cNvPr id="1745" name="Google Shape;1745;p155"/>
          <p:cNvSpPr txBox="1"/>
          <p:nvPr>
            <p:ph idx="1" type="body"/>
          </p:nvPr>
        </p:nvSpPr>
        <p:spPr>
          <a:xfrm>
            <a:off x="468312" y="1595437"/>
            <a:ext cx="9144000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technique is similar to back tracking.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However, </a:t>
            </a: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search space is reduced by defining slices.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slice is defined for a particular variable at a particular statement: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of source lines preceding this statement which can influence the value of the variable.</a:t>
            </a:r>
            <a:endParaRPr/>
          </a:p>
        </p:txBody>
      </p:sp>
      <p:sp>
        <p:nvSpPr>
          <p:cNvPr id="1746" name="Google Shape;1746;p15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7" name="Google Shape;1747;p15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156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b="1" i="0" lang="en-US" sz="7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1754" name="Google Shape;1754;p156"/>
          <p:cNvSpPr txBox="1"/>
          <p:nvPr/>
        </p:nvSpPr>
        <p:spPr>
          <a:xfrm>
            <a:off x="1916112" y="1643062"/>
            <a:ext cx="4876800" cy="526097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ic Sans MS"/>
              <a:buNone/>
            </a:pP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int main(){</a:t>
            </a:r>
            <a:b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	</a:t>
            </a:r>
            <a:r>
              <a:rPr b="1" i="0" lang="en-US" sz="3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i</a:t>
            </a: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ic Sans MS"/>
              <a:buNone/>
            </a:pP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	</a:t>
            </a:r>
            <a:r>
              <a:rPr b="1" i="0" lang="en-US" sz="3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i=1;</a:t>
            </a:r>
            <a:r>
              <a:rPr b="1" i="0" lang="en-US" sz="35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s=1;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ic Sans MS"/>
              <a:buNone/>
            </a:pP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	</a:t>
            </a:r>
            <a:r>
              <a:rPr b="1" i="0" lang="en-US" sz="3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while(i&lt;=10){</a:t>
            </a:r>
            <a:br>
              <a:rPr b="1" i="0" lang="en-US" sz="3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s=s+i;</a:t>
            </a:r>
            <a:b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3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i++;}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ic Sans MS"/>
              <a:buNone/>
            </a:pP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printf(“%d”,s);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Comic Sans MS"/>
              <a:buNone/>
            </a:pPr>
            <a:r>
              <a:rPr b="1" i="0" lang="en-US" sz="3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printf(“%d”,i);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mic Sans MS"/>
              <a:buNone/>
            </a:pPr>
            <a:r>
              <a:rPr b="1" i="0" lang="en-US" sz="3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}</a:t>
            </a:r>
            <a:endParaRPr/>
          </a:p>
        </p:txBody>
      </p:sp>
      <p:cxnSp>
        <p:nvCxnSpPr>
          <p:cNvPr id="1755" name="Google Shape;1755;p156"/>
          <p:cNvCxnSpPr/>
          <p:nvPr/>
        </p:nvCxnSpPr>
        <p:spPr>
          <a:xfrm rot="10800000">
            <a:off x="6107112" y="5532437"/>
            <a:ext cx="1765300" cy="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756" name="Google Shape;1756;p15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7" name="Google Shape;1757;p15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157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Debugging Guidelines</a:t>
            </a:r>
            <a:endParaRPr/>
          </a:p>
        </p:txBody>
      </p:sp>
      <p:sp>
        <p:nvSpPr>
          <p:cNvPr id="1764" name="Google Shape;1764;p157"/>
          <p:cNvSpPr txBox="1"/>
          <p:nvPr>
            <p:ph idx="1" type="body"/>
          </p:nvPr>
        </p:nvSpPr>
        <p:spPr>
          <a:xfrm>
            <a:off x="228600" y="1570037"/>
            <a:ext cx="9840912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Debugging requires a thorough understanding of program design.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Debugging may sometimes require full redesign of the system. 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common mistake novice programmers often make: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fixing the error but the error  symptoms.</a:t>
            </a:r>
            <a:endParaRPr/>
          </a:p>
        </p:txBody>
      </p:sp>
      <p:sp>
        <p:nvSpPr>
          <p:cNvPr id="1765" name="Google Shape;1765;p15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6" name="Google Shape;1766;p15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58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Debugging Guidelines</a:t>
            </a:r>
            <a:endParaRPr/>
          </a:p>
        </p:txBody>
      </p:sp>
      <p:sp>
        <p:nvSpPr>
          <p:cNvPr id="1773" name="Google Shape;1773;p158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omic Sans MS"/>
              <a:buChar char="•"/>
            </a:pPr>
            <a:r>
              <a:rPr b="0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 aware of the possibility: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error correction may introduce new errors.</a:t>
            </a:r>
            <a:r>
              <a:rPr b="0" i="0" lang="en-US" sz="4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omic Sans MS"/>
              <a:buChar char="•"/>
            </a:pPr>
            <a:r>
              <a:rPr b="0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every round of </a:t>
            </a: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error-fixing: 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Regression testing  must be carried out.</a:t>
            </a:r>
            <a:endParaRPr/>
          </a:p>
        </p:txBody>
      </p:sp>
      <p:sp>
        <p:nvSpPr>
          <p:cNvPr id="1774" name="Google Shape;1774;p15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5" name="Google Shape;1775;p15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59"/>
          <p:cNvSpPr txBox="1"/>
          <p:nvPr>
            <p:ph type="title"/>
          </p:nvPr>
        </p:nvSpPr>
        <p:spPr>
          <a:xfrm>
            <a:off x="796925" y="4857750"/>
            <a:ext cx="856773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TOOLS</a:t>
            </a:r>
            <a:endParaRPr/>
          </a:p>
        </p:txBody>
      </p:sp>
      <p:sp>
        <p:nvSpPr>
          <p:cNvPr id="1781" name="Google Shape;1781;p159"/>
          <p:cNvSpPr txBox="1"/>
          <p:nvPr>
            <p:ph idx="1" type="body"/>
          </p:nvPr>
        </p:nvSpPr>
        <p:spPr>
          <a:xfrm>
            <a:off x="796925" y="3203575"/>
            <a:ext cx="8567737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782" name="Google Shape;1782;p15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3" name="Google Shape;1783;p15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160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Analysis Tools</a:t>
            </a:r>
            <a:endParaRPr/>
          </a:p>
        </p:txBody>
      </p:sp>
      <p:sp>
        <p:nvSpPr>
          <p:cNvPr id="1790" name="Google Shape;1790;p160"/>
          <p:cNvSpPr txBox="1"/>
          <p:nvPr>
            <p:ph idx="1" type="body"/>
          </p:nvPr>
        </p:nvSpPr>
        <p:spPr>
          <a:xfrm>
            <a:off x="315912" y="1595437"/>
            <a:ext cx="9296400" cy="467518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automated tool: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takes program source code as input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produces reports regarding several important characteristics of the program,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such as size, complexity, adequacy of commenting, adherence to </a:t>
            </a: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programming 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standards, etc. </a:t>
            </a:r>
            <a:endParaRPr/>
          </a:p>
        </p:txBody>
      </p:sp>
      <p:sp>
        <p:nvSpPr>
          <p:cNvPr id="1791" name="Google Shape;1791;p16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2" name="Google Shape;1792;p16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61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Analysis Tools</a:t>
            </a:r>
            <a:endParaRPr/>
          </a:p>
        </p:txBody>
      </p:sp>
      <p:sp>
        <p:nvSpPr>
          <p:cNvPr id="1799" name="Google Shape;1799;p161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program analysis tools: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Produce reports regarding the adequacy of the test cases.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essentially two categories of program analysis tools: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 analysis tools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 analysis tools</a:t>
            </a:r>
            <a:endParaRPr/>
          </a:p>
        </p:txBody>
      </p:sp>
      <p:sp>
        <p:nvSpPr>
          <p:cNvPr id="1800" name="Google Shape;1800;p16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01" name="Google Shape;1801;p16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162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 Analysis Tools</a:t>
            </a:r>
            <a:endParaRPr/>
          </a:p>
        </p:txBody>
      </p:sp>
      <p:sp>
        <p:nvSpPr>
          <p:cNvPr id="1808" name="Google Shape;1808;p16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 analysis tools: 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 properties of a program without executing it. 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 the source code </a:t>
            </a:r>
            <a:endParaRPr/>
          </a:p>
          <a:p>
            <a:pPr indent="-273050" lvl="2" marL="1143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Provide analytical conclusions.</a:t>
            </a:r>
            <a:r>
              <a:rPr b="0" i="0" lang="en-US" sz="43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  <p:sp>
        <p:nvSpPr>
          <p:cNvPr id="1809" name="Google Shape;1809;p16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0" name="Google Shape;1810;p16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Fault Model</a:t>
            </a:r>
            <a:endParaRPr/>
          </a:p>
        </p:txBody>
      </p:sp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Types of faults possible in a program</a:t>
            </a:r>
            <a:endParaRPr/>
          </a:p>
          <a:p>
            <a:pPr indent="-371475" lvl="0" marL="371475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types can be ruled out: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Concurrency related-problems in a sequential program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163"/>
          <p:cNvSpPr txBox="1"/>
          <p:nvPr>
            <p:ph type="title"/>
          </p:nvPr>
        </p:nvSpPr>
        <p:spPr>
          <a:xfrm>
            <a:off x="739775" y="182562"/>
            <a:ext cx="8878887" cy="1254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 Analysis Tools</a:t>
            </a:r>
            <a:endParaRPr/>
          </a:p>
        </p:txBody>
      </p:sp>
      <p:sp>
        <p:nvSpPr>
          <p:cNvPr id="1817" name="Google Shape;1817;p163"/>
          <p:cNvSpPr txBox="1"/>
          <p:nvPr>
            <p:ph idx="1" type="body"/>
          </p:nvPr>
        </p:nvSpPr>
        <p:spPr>
          <a:xfrm>
            <a:off x="504825" y="1606550"/>
            <a:ext cx="9255125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Whether coding standards have been adhered to?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Commenting is adequate?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Programming errors such as: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Uninitialized variables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Mismatch between actual and formal parameters.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 declared but never used, etc.</a:t>
            </a:r>
            <a:endParaRPr/>
          </a:p>
        </p:txBody>
      </p:sp>
      <p:sp>
        <p:nvSpPr>
          <p:cNvPr id="1818" name="Google Shape;1818;p16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9" name="Google Shape;1819;p16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164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 Analysis Tools</a:t>
            </a:r>
            <a:endParaRPr/>
          </a:p>
        </p:txBody>
      </p:sp>
      <p:sp>
        <p:nvSpPr>
          <p:cNvPr id="1826" name="Google Shape;1826;p164"/>
          <p:cNvSpPr txBox="1"/>
          <p:nvPr>
            <p:ph idx="1" type="body"/>
          </p:nvPr>
        </p:nvSpPr>
        <p:spPr>
          <a:xfrm>
            <a:off x="460375" y="1708150"/>
            <a:ext cx="91979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walk through and inspection can also be considered as static analysis methods: 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However, the term </a:t>
            </a:r>
            <a:r>
              <a:rPr b="0" i="0" lang="en-US" sz="4800" u="sng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 program analysis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generally used for automated analysis tools.</a:t>
            </a:r>
            <a:endParaRPr/>
          </a:p>
        </p:txBody>
      </p:sp>
      <p:sp>
        <p:nvSpPr>
          <p:cNvPr id="1827" name="Google Shape;1827;p16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8" name="Google Shape;1828;p16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65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 Analysis Tools</a:t>
            </a:r>
            <a:endParaRPr/>
          </a:p>
        </p:txBody>
      </p:sp>
      <p:sp>
        <p:nvSpPr>
          <p:cNvPr id="1835" name="Google Shape;1835;p165"/>
          <p:cNvSpPr txBox="1"/>
          <p:nvPr>
            <p:ph idx="1" type="body"/>
          </p:nvPr>
        </p:nvSpPr>
        <p:spPr>
          <a:xfrm>
            <a:off x="468312" y="2103437"/>
            <a:ext cx="91440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 program analysis tools require the program to be executed: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0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its behavior recorded.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0" i="0" lang="en-US" sz="4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Produce reports such as adequacy of test cases.</a:t>
            </a:r>
            <a:endParaRPr/>
          </a:p>
        </p:txBody>
      </p:sp>
      <p:sp>
        <p:nvSpPr>
          <p:cNvPr id="1836" name="Google Shape;1836;p16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7" name="Google Shape;1837;p16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166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 Checker Tools</a:t>
            </a:r>
            <a:endParaRPr/>
          </a:p>
        </p:txBody>
      </p:sp>
      <p:graphicFrame>
        <p:nvGraphicFramePr>
          <p:cNvPr id="1843" name="Google Shape;1843;p166"/>
          <p:cNvGraphicFramePr/>
          <p:nvPr/>
        </p:nvGraphicFramePr>
        <p:xfrm>
          <a:off x="620712" y="1874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{BDF809B5-C446-4FD3-A1D7-4880A92A2FB2}</a:tableStyleId>
              </a:tblPr>
              <a:tblGrid>
                <a:gridCol w="1871650"/>
                <a:gridCol w="1543050"/>
                <a:gridCol w="1612900"/>
                <a:gridCol w="1600200"/>
                <a:gridCol w="22336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Tool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Instrumentation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Purify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IBM (Rational)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Insure++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Parasoft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BoundsChecker (DevPartner)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Micro Focus (nuMega)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Windows (MS-VC)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Valgrind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Open 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Linux, Mac, Android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Binary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1844" name="Google Shape;1844;p16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5" name="Google Shape;1845;p16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167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 Links</a:t>
            </a:r>
            <a:endParaRPr/>
          </a:p>
        </p:txBody>
      </p:sp>
      <p:sp>
        <p:nvSpPr>
          <p:cNvPr id="1852" name="Google Shape;1852;p167"/>
          <p:cNvSpPr txBox="1"/>
          <p:nvPr>
            <p:ph idx="1" type="body"/>
          </p:nvPr>
        </p:nvSpPr>
        <p:spPr>
          <a:xfrm>
            <a:off x="460375" y="1708150"/>
            <a:ext cx="91979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Purify: </a:t>
            </a:r>
            <a:r>
              <a:rPr b="0" i="0" lang="en-US" sz="2400" u="sng">
                <a:solidFill>
                  <a:schemeClr val="hlink"/>
                </a:solidFill>
                <a:hlinkClick r:id="rId3"/>
              </a:rPr>
              <a:t>http://www-01.ibm.com/software/awdtools/purify/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Insure++: </a:t>
            </a:r>
            <a:r>
              <a:rPr b="0" i="0" lang="en-US" sz="2400" u="sng">
                <a:solidFill>
                  <a:schemeClr val="hlink"/>
                </a:solidFill>
                <a:hlinkClick r:id="rId4"/>
              </a:rPr>
              <a:t>http://www.parasoft.com/jsp/products/insure.jsp;jsessionid=baa_7OL5TFb-Ty?itemId=63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BoundsChecker: </a:t>
            </a:r>
            <a:r>
              <a:rPr b="0" i="0" lang="en-US" sz="2400" u="sng">
                <a:solidFill>
                  <a:schemeClr val="hlink"/>
                </a:solidFill>
                <a:hlinkClick r:id="rId5"/>
              </a:rPr>
              <a:t>http://www.microfocus.com/products/micro-focus-developer/devpartner/index.aspx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Valgrind: </a:t>
            </a:r>
            <a:r>
              <a:rPr b="0" i="0" lang="en-US" sz="2400" u="sng">
                <a:solidFill>
                  <a:schemeClr val="hlink"/>
                </a:solidFill>
                <a:hlinkClick r:id="rId6"/>
              </a:rPr>
              <a:t>http://valgrind.org/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853" name="Google Shape;1853;p16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4" name="Google Shape;1854;p16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168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Coverage Tools</a:t>
            </a:r>
            <a:endParaRPr/>
          </a:p>
        </p:txBody>
      </p:sp>
      <p:graphicFrame>
        <p:nvGraphicFramePr>
          <p:cNvPr id="1860" name="Google Shape;1860;p168"/>
          <p:cNvGraphicFramePr/>
          <p:nvPr/>
        </p:nvGraphicFramePr>
        <p:xfrm>
          <a:off x="620712" y="1874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{BDF809B5-C446-4FD3-A1D7-4880A92A2FB2}</a:tableStyleId>
              </a:tblPr>
              <a:tblGrid>
                <a:gridCol w="1871650"/>
                <a:gridCol w="1543050"/>
                <a:gridCol w="1612900"/>
                <a:gridCol w="1600200"/>
                <a:gridCol w="22336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Tool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Instrumentation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Purecov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IBM (Rational)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Code Coverage Unit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Parasoft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TrueCoverage (DevPartner)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Micro Focus (nuMega)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Windows (MS-VC)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gcov / lcov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Open Source (GCC)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Linux, Windows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1861" name="Google Shape;1861;p16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2" name="Google Shape;1862;p16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69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 Links</a:t>
            </a:r>
            <a:endParaRPr/>
          </a:p>
        </p:txBody>
      </p:sp>
      <p:sp>
        <p:nvSpPr>
          <p:cNvPr id="1869" name="Google Shape;1869;p169"/>
          <p:cNvSpPr txBox="1"/>
          <p:nvPr>
            <p:ph idx="1" type="body"/>
          </p:nvPr>
        </p:nvSpPr>
        <p:spPr>
          <a:xfrm>
            <a:off x="460375" y="1708150"/>
            <a:ext cx="91979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Purecov: </a:t>
            </a:r>
            <a:r>
              <a:rPr b="0" i="0" lang="en-US" sz="2400" u="sng">
                <a:solidFill>
                  <a:schemeClr val="hlink"/>
                </a:solidFill>
                <a:hlinkClick r:id="rId3"/>
              </a:rPr>
              <a:t>ftp://ftp.software.ibm.com/software/rational/docs/v2003/purecov/html/ht_intro_pc.htm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Coverage Unit of Parasoft: </a:t>
            </a:r>
            <a:r>
              <a:rPr b="0" i="0" lang="en-US" sz="2400" u="sng">
                <a:solidFill>
                  <a:schemeClr val="hlink"/>
                </a:solidFill>
                <a:hlinkClick r:id="rId4"/>
              </a:rPr>
              <a:t>http://www.parasoft.com/jsp/capabilities/coverage_analysis.jsp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TrueCoverage: </a:t>
            </a:r>
            <a:r>
              <a:rPr b="0" i="0" lang="en-US" sz="2400" u="sng">
                <a:solidFill>
                  <a:schemeClr val="hlink"/>
                </a:solidFill>
                <a:hlinkClick r:id="rId5"/>
              </a:rPr>
              <a:t>http://www.microfocus.com/products/micro-focus-developer/devpartner/index.aspx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gcov: </a:t>
            </a:r>
            <a:r>
              <a:rPr b="0" i="0" lang="en-US" sz="2400" u="sng">
                <a:solidFill>
                  <a:schemeClr val="hlink"/>
                </a:solidFill>
                <a:hlinkClick r:id="rId6"/>
              </a:rPr>
              <a:t>http://gcc.gnu.org/onlinedocs/gcc/Gcov-Intro.html#Gcov-Intro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lcov: </a:t>
            </a:r>
            <a:r>
              <a:rPr b="0" i="0" lang="en-US" sz="2400" u="sng">
                <a:solidFill>
                  <a:schemeClr val="hlink"/>
                </a:solidFill>
                <a:hlinkClick r:id="rId7"/>
              </a:rPr>
              <a:t>http://ltp.sourceforge.net/coverage/lcov.php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870" name="Google Shape;1870;p16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1" name="Google Shape;1871;p16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70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Performance / Profiling Tools</a:t>
            </a:r>
            <a:endParaRPr/>
          </a:p>
        </p:txBody>
      </p:sp>
      <p:graphicFrame>
        <p:nvGraphicFramePr>
          <p:cNvPr id="1877" name="Google Shape;1877;p170"/>
          <p:cNvGraphicFramePr/>
          <p:nvPr/>
        </p:nvGraphicFramePr>
        <p:xfrm>
          <a:off x="620712" y="1874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{BDF809B5-C446-4FD3-A1D7-4880A92A2FB2}</a:tableStyleId>
              </a:tblPr>
              <a:tblGrid>
                <a:gridCol w="1871650"/>
                <a:gridCol w="1543050"/>
                <a:gridCol w="1612900"/>
                <a:gridCol w="1600200"/>
                <a:gridCol w="22336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Tool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Instrumentation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Quatify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IBM (Rational)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VTune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Intel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Source, Binary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TrueTime (DevPartner)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Micro Focus (nuMega)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Windows (MS-VC)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gprof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Open 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Linux,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Binary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1878" name="Google Shape;1878;p17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9" name="Google Shape;1879;p17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71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 Links</a:t>
            </a:r>
            <a:endParaRPr/>
          </a:p>
        </p:txBody>
      </p:sp>
      <p:sp>
        <p:nvSpPr>
          <p:cNvPr id="1886" name="Google Shape;1886;p171"/>
          <p:cNvSpPr txBox="1"/>
          <p:nvPr>
            <p:ph idx="1" type="body"/>
          </p:nvPr>
        </p:nvSpPr>
        <p:spPr>
          <a:xfrm>
            <a:off x="460375" y="1708150"/>
            <a:ext cx="91979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Quatify: </a:t>
            </a:r>
            <a:r>
              <a:rPr b="0" i="0" lang="en-US" sz="2400" u="sng">
                <a:solidFill>
                  <a:schemeClr val="hlink"/>
                </a:solidFill>
                <a:hlinkClick r:id="rId3"/>
              </a:rPr>
              <a:t>http://h21007.www2.hp.com/portal/site/dspp/menuitem.863c3e4cbcdc3f3515b49c108973a801?ciid=83080055abe021100055abe02110275d6e10RCRD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TrueTime: </a:t>
            </a:r>
            <a:r>
              <a:rPr b="0" i="0" lang="en-US" sz="2400" u="sng">
                <a:solidFill>
                  <a:schemeClr val="hlink"/>
                </a:solidFill>
                <a:hlinkClick r:id="rId4"/>
              </a:rPr>
              <a:t>http://www.microfocus.com/products/micro-focus-developer/devpartner/index.aspx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gprof: </a:t>
            </a:r>
            <a:r>
              <a:rPr b="0" i="0" lang="en-US" sz="2400" u="sng">
                <a:solidFill>
                  <a:schemeClr val="hlink"/>
                </a:solidFill>
                <a:hlinkClick r:id="rId5"/>
              </a:rPr>
              <a:t>http://www.cs.utah.edu/dept/old/texinfo/as/gprof.html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Vtune: </a:t>
            </a:r>
            <a:r>
              <a:rPr b="0" i="0" lang="en-US" sz="2400" u="sng">
                <a:solidFill>
                  <a:schemeClr val="hlink"/>
                </a:solidFill>
                <a:hlinkClick r:id="rId6"/>
              </a:rPr>
              <a:t>http://software.intel.com/en-us/articles/intel-vtune-amplifier-xe/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887" name="Google Shape;1887;p17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8" name="Google Shape;1888;p17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172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Analysis Tools</a:t>
            </a:r>
            <a:endParaRPr/>
          </a:p>
        </p:txBody>
      </p:sp>
      <p:graphicFrame>
        <p:nvGraphicFramePr>
          <p:cNvPr id="1894" name="Google Shape;1894;p172"/>
          <p:cNvGraphicFramePr/>
          <p:nvPr/>
        </p:nvGraphicFramePr>
        <p:xfrm>
          <a:off x="620712" y="1874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{BDF809B5-C446-4FD3-A1D7-4880A92A2FB2}</a:tableStyleId>
              </a:tblPr>
              <a:tblGrid>
                <a:gridCol w="1871650"/>
                <a:gridCol w="1543050"/>
                <a:gridCol w="1612900"/>
                <a:gridCol w="1600200"/>
                <a:gridCol w="22336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Tool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Type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Instrumentation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GCC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Open Source (GNU)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Static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C/C++ Test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Parasoft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Static, Dynamic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1895" name="Google Shape;1895;p17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6" name="Google Shape;1896;p17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Fault Model of an OO Program</a:t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3440112" y="1951037"/>
            <a:ext cx="21336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OO Faults</a:t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1077912" y="2636837"/>
            <a:ext cx="21336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Structural  Faults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6411912" y="2636837"/>
            <a:ext cx="21336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Algorithmic  Faults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-141287" y="3986212"/>
            <a:ext cx="21336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Procedural  Faults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1763712" y="3986212"/>
            <a:ext cx="21336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Traceability  Faults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3287712" y="4008437"/>
            <a:ext cx="21336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OO</a:t>
            </a:r>
            <a:endParaRPr/>
          </a:p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 Faults</a:t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5345112" y="3932237"/>
            <a:ext cx="21336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Incorrect  Result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7478712" y="3932237"/>
            <a:ext cx="21336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Inadequate  Performance</a:t>
            </a:r>
            <a:endParaRPr/>
          </a:p>
        </p:txBody>
      </p:sp>
      <p:cxnSp>
        <p:nvCxnSpPr>
          <p:cNvPr id="300" name="Google Shape;300;p29"/>
          <p:cNvCxnSpPr/>
          <p:nvPr/>
        </p:nvCxnSpPr>
        <p:spPr>
          <a:xfrm>
            <a:off x="2373312" y="2408237"/>
            <a:ext cx="5029200" cy="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29"/>
          <p:cNvCxnSpPr/>
          <p:nvPr/>
        </p:nvCxnSpPr>
        <p:spPr>
          <a:xfrm>
            <a:off x="2373312" y="2408237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" name="Google Shape;302;p29"/>
          <p:cNvCxnSpPr/>
          <p:nvPr/>
        </p:nvCxnSpPr>
        <p:spPr>
          <a:xfrm>
            <a:off x="7402512" y="2408237"/>
            <a:ext cx="0" cy="38100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29"/>
          <p:cNvCxnSpPr/>
          <p:nvPr/>
        </p:nvCxnSpPr>
        <p:spPr>
          <a:xfrm>
            <a:off x="4430712" y="2255837"/>
            <a:ext cx="0" cy="15240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4" name="Google Shape;304;p29"/>
          <p:cNvCxnSpPr/>
          <p:nvPr/>
        </p:nvCxnSpPr>
        <p:spPr>
          <a:xfrm>
            <a:off x="773112" y="3627437"/>
            <a:ext cx="3505200" cy="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5" name="Google Shape;305;p29"/>
          <p:cNvCxnSpPr/>
          <p:nvPr/>
        </p:nvCxnSpPr>
        <p:spPr>
          <a:xfrm>
            <a:off x="2220912" y="3246437"/>
            <a:ext cx="0" cy="38100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6" name="Google Shape;306;p29"/>
          <p:cNvCxnSpPr/>
          <p:nvPr/>
        </p:nvCxnSpPr>
        <p:spPr>
          <a:xfrm>
            <a:off x="773112" y="3627437"/>
            <a:ext cx="0" cy="38100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7" name="Google Shape;307;p29"/>
          <p:cNvCxnSpPr/>
          <p:nvPr/>
        </p:nvCxnSpPr>
        <p:spPr>
          <a:xfrm>
            <a:off x="2601912" y="3627437"/>
            <a:ext cx="0" cy="38100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8" name="Google Shape;308;p29"/>
          <p:cNvCxnSpPr/>
          <p:nvPr/>
        </p:nvCxnSpPr>
        <p:spPr>
          <a:xfrm>
            <a:off x="4278312" y="3627437"/>
            <a:ext cx="0" cy="38100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29"/>
          <p:cNvCxnSpPr/>
          <p:nvPr/>
        </p:nvCxnSpPr>
        <p:spPr>
          <a:xfrm>
            <a:off x="6030912" y="3627437"/>
            <a:ext cx="2438400" cy="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/>
          <p:nvPr/>
        </p:nvCxnSpPr>
        <p:spPr>
          <a:xfrm>
            <a:off x="7478712" y="3246437"/>
            <a:ext cx="0" cy="38100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1" name="Google Shape;311;p29"/>
          <p:cNvCxnSpPr/>
          <p:nvPr/>
        </p:nvCxnSpPr>
        <p:spPr>
          <a:xfrm>
            <a:off x="6030912" y="3627437"/>
            <a:ext cx="0" cy="38100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2" name="Google Shape;312;p29"/>
          <p:cNvCxnSpPr/>
          <p:nvPr/>
        </p:nvCxnSpPr>
        <p:spPr>
          <a:xfrm>
            <a:off x="8469312" y="3627437"/>
            <a:ext cx="0" cy="381000"/>
          </a:xfrm>
          <a:prstGeom prst="straightConnector1">
            <a:avLst/>
          </a:prstGeom>
          <a:noFill/>
          <a:ln cap="flat" cmpd="sng" w="76200">
            <a:solidFill>
              <a:srgbClr val="66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3" name="Google Shape;313;p2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173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 Links</a:t>
            </a:r>
            <a:endParaRPr/>
          </a:p>
        </p:txBody>
      </p:sp>
      <p:sp>
        <p:nvSpPr>
          <p:cNvPr id="1903" name="Google Shape;1903;p173"/>
          <p:cNvSpPr txBox="1"/>
          <p:nvPr>
            <p:ph idx="1" type="body"/>
          </p:nvPr>
        </p:nvSpPr>
        <p:spPr>
          <a:xfrm>
            <a:off x="460375" y="1708150"/>
            <a:ext cx="91979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GCC: </a:t>
            </a:r>
            <a:r>
              <a:rPr b="0" i="0" lang="en-US" sz="2400" u="sng">
                <a:solidFill>
                  <a:schemeClr val="hlink"/>
                </a:solidFill>
                <a:hlinkClick r:id="rId3"/>
              </a:rPr>
              <a:t>http://gcc.gnu.org/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C/C++ Test: </a:t>
            </a:r>
            <a:r>
              <a:rPr b="0" i="0" lang="en-US" sz="2400" u="sng">
                <a:solidFill>
                  <a:schemeClr val="hlink"/>
                </a:solidFill>
                <a:hlinkClick r:id="rId4"/>
              </a:rPr>
              <a:t>http://www.parasoft.com/jsp/products/cpptest.jsp?itemId=47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904" name="Google Shape;1904;p17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5" name="Google Shape;1905;p17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74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GUI Test Tools</a:t>
            </a:r>
            <a:endParaRPr/>
          </a:p>
        </p:txBody>
      </p:sp>
      <p:graphicFrame>
        <p:nvGraphicFramePr>
          <p:cNvPr id="1911" name="Google Shape;1911;p174"/>
          <p:cNvGraphicFramePr/>
          <p:nvPr/>
        </p:nvGraphicFramePr>
        <p:xfrm>
          <a:off x="620712" y="1874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{BDF809B5-C446-4FD3-A1D7-4880A92A2FB2}</a:tableStyleId>
              </a:tblPr>
              <a:tblGrid>
                <a:gridCol w="1524000"/>
                <a:gridCol w="2133600"/>
                <a:gridCol w="1370000"/>
                <a:gridCol w="1600200"/>
                <a:gridCol w="22336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Tool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Instrumentation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Selenium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Open Source [ThoughtWorks]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Record &amp; Playback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WinRunner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RPM Solutions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Record &amp; Playback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1912" name="Google Shape;1912;p17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3" name="Google Shape;1913;p17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75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 Links</a:t>
            </a:r>
            <a:endParaRPr/>
          </a:p>
        </p:txBody>
      </p:sp>
      <p:sp>
        <p:nvSpPr>
          <p:cNvPr id="1920" name="Google Shape;1920;p175"/>
          <p:cNvSpPr txBox="1"/>
          <p:nvPr>
            <p:ph idx="1" type="body"/>
          </p:nvPr>
        </p:nvSpPr>
        <p:spPr>
          <a:xfrm>
            <a:off x="460375" y="1708150"/>
            <a:ext cx="91979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Selenium: </a:t>
            </a:r>
            <a:r>
              <a:rPr b="0" i="0" lang="en-US" sz="2400" u="sng">
                <a:solidFill>
                  <a:schemeClr val="hlink"/>
                </a:solidFill>
                <a:hlinkClick r:id="rId3"/>
              </a:rPr>
              <a:t>http://en.wikipedia.org/wiki/Selenium_(software)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WinRunner: </a:t>
            </a:r>
            <a:r>
              <a:rPr b="0" i="0" lang="en-US" sz="2400" u="sng">
                <a:solidFill>
                  <a:schemeClr val="hlink"/>
                </a:solidFill>
                <a:hlinkClick r:id="rId4"/>
              </a:rPr>
              <a:t>http://www.loadtest.com.au/Technology/winrunner.htm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921" name="Google Shape;1921;p17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2" name="Google Shape;1922;p17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76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 Builder Tools</a:t>
            </a:r>
            <a:endParaRPr/>
          </a:p>
        </p:txBody>
      </p:sp>
      <p:graphicFrame>
        <p:nvGraphicFramePr>
          <p:cNvPr id="1928" name="Google Shape;1928;p176"/>
          <p:cNvGraphicFramePr/>
          <p:nvPr/>
        </p:nvGraphicFramePr>
        <p:xfrm>
          <a:off x="620712" y="1874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{BDF809B5-C446-4FD3-A1D7-4880A92A2FB2}</a:tableStyleId>
              </a:tblPr>
              <a:tblGrid>
                <a:gridCol w="1871650"/>
                <a:gridCol w="1543050"/>
                <a:gridCol w="1612900"/>
                <a:gridCol w="1600200"/>
                <a:gridCol w="22336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Tool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Type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mic Sans M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Instrumentation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PIN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Freeware (Intel)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Windows, Mac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Binary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LLVM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Open Source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Unix, Windows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Static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Source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1929" name="Google Shape;1929;p17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0" name="Google Shape;1930;p17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177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 Links</a:t>
            </a:r>
            <a:endParaRPr/>
          </a:p>
        </p:txBody>
      </p:sp>
      <p:sp>
        <p:nvSpPr>
          <p:cNvPr id="1937" name="Google Shape;1937;p177"/>
          <p:cNvSpPr txBox="1"/>
          <p:nvPr>
            <p:ph idx="1" type="body"/>
          </p:nvPr>
        </p:nvSpPr>
        <p:spPr>
          <a:xfrm>
            <a:off x="460375" y="1708150"/>
            <a:ext cx="91979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Pin: </a:t>
            </a:r>
            <a:r>
              <a:rPr b="0" i="0" lang="en-US" sz="2400" u="sng">
                <a:solidFill>
                  <a:schemeClr val="hlink"/>
                </a:solidFill>
                <a:hlinkClick r:id="rId3"/>
              </a:rPr>
              <a:t>http://www.pintool.org/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LLVM: </a:t>
            </a:r>
            <a:r>
              <a:rPr b="0" i="0" lang="en-US" sz="2400" u="sng">
                <a:solidFill>
                  <a:schemeClr val="hlink"/>
                </a:solidFill>
                <a:hlinkClick r:id="rId4"/>
              </a:rPr>
              <a:t>http://llvm.org/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938" name="Google Shape;1938;p17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9" name="Google Shape;1939;p17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78"/>
          <p:cNvSpPr txBox="1"/>
          <p:nvPr>
            <p:ph type="title"/>
          </p:nvPr>
        </p:nvSpPr>
        <p:spPr>
          <a:xfrm>
            <a:off x="796925" y="4857750"/>
            <a:ext cx="856773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FOR SYSTEM DEVELOPMENT</a:t>
            </a:r>
            <a:endParaRPr/>
          </a:p>
        </p:txBody>
      </p:sp>
      <p:sp>
        <p:nvSpPr>
          <p:cNvPr id="1945" name="Google Shape;1945;p178"/>
          <p:cNvSpPr txBox="1"/>
          <p:nvPr>
            <p:ph idx="1" type="body"/>
          </p:nvPr>
        </p:nvSpPr>
        <p:spPr>
          <a:xfrm>
            <a:off x="796925" y="3203575"/>
            <a:ext cx="8567737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946" name="Google Shape;1946;p17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7" name="Google Shape;1947;p17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179"/>
          <p:cNvSpPr txBox="1"/>
          <p:nvPr>
            <p:ph type="title"/>
          </p:nvPr>
        </p:nvSpPr>
        <p:spPr>
          <a:xfrm>
            <a:off x="468312" y="0"/>
            <a:ext cx="8567737" cy="127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b="1" i="0" lang="en-US" sz="8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</a:t>
            </a:r>
            <a:endParaRPr/>
          </a:p>
        </p:txBody>
      </p:sp>
      <p:sp>
        <p:nvSpPr>
          <p:cNvPr id="1954" name="Google Shape;1954;p179"/>
          <p:cNvSpPr txBox="1"/>
          <p:nvPr>
            <p:ph idx="1" type="body"/>
          </p:nvPr>
        </p:nvSpPr>
        <p:spPr>
          <a:xfrm>
            <a:off x="317500" y="1493837"/>
            <a:ext cx="9253537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aim of testing  is to identify all defects in a software product. 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However, in practice even after thorough testing: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cannot  guarantee that the software is error-free. </a:t>
            </a:r>
            <a:endParaRPr/>
          </a:p>
        </p:txBody>
      </p:sp>
      <p:sp>
        <p:nvSpPr>
          <p:cNvPr id="1955" name="Google Shape;1955;p17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6" name="Google Shape;1956;p17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80"/>
          <p:cNvSpPr txBox="1"/>
          <p:nvPr>
            <p:ph type="title"/>
          </p:nvPr>
        </p:nvSpPr>
        <p:spPr>
          <a:xfrm>
            <a:off x="447675" y="242887"/>
            <a:ext cx="8567737" cy="127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b="1" i="0" lang="en-US" sz="8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</a:t>
            </a:r>
            <a:endParaRPr/>
          </a:p>
        </p:txBody>
      </p:sp>
      <p:sp>
        <p:nvSpPr>
          <p:cNvPr id="1963" name="Google Shape;1963;p180"/>
          <p:cNvSpPr txBox="1"/>
          <p:nvPr>
            <p:ph idx="1" type="body"/>
          </p:nvPr>
        </p:nvSpPr>
        <p:spPr>
          <a:xfrm>
            <a:off x="239712" y="1608137"/>
            <a:ext cx="9083675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Comic Sans MS"/>
              <a:buChar char="•"/>
            </a:pPr>
            <a:r>
              <a:rPr b="0" i="0" lang="en-US" sz="5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input data domain of most software products is very large: 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not practical to test the software exhaustively with each input data value.</a:t>
            </a:r>
            <a:endParaRPr/>
          </a:p>
        </p:txBody>
      </p:sp>
      <p:sp>
        <p:nvSpPr>
          <p:cNvPr id="1964" name="Google Shape;1964;p18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5" name="Google Shape;1965;p18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81"/>
          <p:cNvSpPr txBox="1"/>
          <p:nvPr>
            <p:ph type="title"/>
          </p:nvPr>
        </p:nvSpPr>
        <p:spPr>
          <a:xfrm>
            <a:off x="468312" y="0"/>
            <a:ext cx="8567737" cy="127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</a:t>
            </a:r>
            <a:endParaRPr/>
          </a:p>
        </p:txBody>
      </p:sp>
      <p:sp>
        <p:nvSpPr>
          <p:cNvPr id="1972" name="Google Shape;1972;p181"/>
          <p:cNvSpPr txBox="1"/>
          <p:nvPr>
            <p:ph idx="1" type="body"/>
          </p:nvPr>
        </p:nvSpPr>
        <p:spPr>
          <a:xfrm>
            <a:off x="315912" y="1341437"/>
            <a:ext cx="9525000" cy="470376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omic Sans MS"/>
              <a:buChar char="•"/>
            </a:pPr>
            <a:r>
              <a:rPr b="0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however exposes many errors: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provides a practical way of reducing defects in a system 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Increases the users' confidence in the system.</a:t>
            </a:r>
            <a:endParaRPr/>
          </a:p>
        </p:txBody>
      </p:sp>
      <p:sp>
        <p:nvSpPr>
          <p:cNvPr id="1973" name="Google Shape;1973;p18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4" name="Google Shape;1974;p18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182"/>
          <p:cNvSpPr txBox="1"/>
          <p:nvPr>
            <p:ph type="title"/>
          </p:nvPr>
        </p:nvSpPr>
        <p:spPr>
          <a:xfrm>
            <a:off x="447675" y="225425"/>
            <a:ext cx="8567737" cy="1414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700"/>
              <a:buNone/>
            </a:pPr>
            <a:r>
              <a:rPr b="1" i="0" lang="en-US" sz="8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</a:t>
            </a:r>
            <a:endParaRPr/>
          </a:p>
        </p:txBody>
      </p:sp>
      <p:sp>
        <p:nvSpPr>
          <p:cNvPr id="1981" name="Google Shape;1981;p182"/>
          <p:cNvSpPr txBox="1"/>
          <p:nvPr>
            <p:ph idx="1" type="body"/>
          </p:nvPr>
        </p:nvSpPr>
        <p:spPr>
          <a:xfrm>
            <a:off x="392112" y="1595437"/>
            <a:ext cx="8931275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810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mic Sans MS"/>
              <a:buChar char="•"/>
            </a:pPr>
            <a:r>
              <a:rPr b="0" i="0" lang="en-US" sz="6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products are tested at three levels:</a:t>
            </a:r>
            <a:endParaRPr/>
          </a:p>
          <a:p>
            <a:pPr indent="-3492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Noto Sans Symbols"/>
              <a:buChar char="▪"/>
            </a:pPr>
            <a:r>
              <a:rPr b="0" i="0" lang="en-US" sz="5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testing</a:t>
            </a:r>
            <a:endParaRPr/>
          </a:p>
          <a:p>
            <a:pPr indent="-3492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Noto Sans Symbols"/>
              <a:buChar char="▪"/>
            </a:pPr>
            <a:r>
              <a:rPr b="0" i="0" lang="en-US" sz="5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Integration testing</a:t>
            </a:r>
            <a:endParaRPr/>
          </a:p>
          <a:p>
            <a:pPr indent="-3492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Noto Sans Symbols"/>
              <a:buChar char="▪"/>
            </a:pPr>
            <a:r>
              <a:rPr b="0" i="0" lang="en-US" sz="5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testing</a:t>
            </a:r>
            <a:endParaRPr/>
          </a:p>
        </p:txBody>
      </p:sp>
      <p:sp>
        <p:nvSpPr>
          <p:cNvPr id="1982" name="Google Shape;1982;p18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3" name="Google Shape;1983;p18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Hardware Fault-Model</a:t>
            </a:r>
            <a:endParaRPr/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317500" y="1493837"/>
            <a:ext cx="9523412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Simple:</a:t>
            </a:r>
            <a:endParaRPr/>
          </a:p>
          <a:p>
            <a:pPr indent="-311149" lvl="1" marL="8112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Stuck-at 0</a:t>
            </a:r>
            <a:endParaRPr/>
          </a:p>
          <a:p>
            <a:pPr indent="-311149" lvl="1" marL="8112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Stuck-at 1</a:t>
            </a:r>
            <a:endParaRPr/>
          </a:p>
          <a:p>
            <a:pPr indent="-311149" lvl="1" marL="8112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circuit</a:t>
            </a:r>
            <a:endParaRPr/>
          </a:p>
          <a:p>
            <a:pPr indent="-311149" lvl="1" marL="8112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Short circuit</a:t>
            </a:r>
            <a:endParaRPr/>
          </a:p>
          <a:p>
            <a:pPr indent="-371475" lvl="0" marL="3714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ways to test the presence of each</a:t>
            </a:r>
            <a:endParaRPr/>
          </a:p>
          <a:p>
            <a:pPr indent="-371475" lvl="0" marL="3714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Hardware testing is fault-based testing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183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testing</a:t>
            </a:r>
            <a:endParaRPr/>
          </a:p>
        </p:txBody>
      </p:sp>
      <p:sp>
        <p:nvSpPr>
          <p:cNvPr id="1990" name="Google Shape;1990;p183"/>
          <p:cNvSpPr txBox="1"/>
          <p:nvPr>
            <p:ph idx="1" type="body"/>
          </p:nvPr>
        </p:nvSpPr>
        <p:spPr>
          <a:xfrm>
            <a:off x="392112" y="1595437"/>
            <a:ext cx="9448800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During unit testing, modules are tested in isolation: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all modules were to be tested together:</a:t>
            </a:r>
            <a:r>
              <a:rPr b="0" i="0" lang="en-US" sz="48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273050" lvl="2" marL="1143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may not be easy to determine which module has the error.</a:t>
            </a:r>
            <a:endParaRPr/>
          </a:p>
        </p:txBody>
      </p:sp>
      <p:sp>
        <p:nvSpPr>
          <p:cNvPr id="1991" name="Google Shape;1991;p18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92" name="Google Shape;1992;p18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184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testing</a:t>
            </a:r>
            <a:endParaRPr/>
          </a:p>
        </p:txBody>
      </p:sp>
      <p:sp>
        <p:nvSpPr>
          <p:cNvPr id="1999" name="Google Shape;1999;p184"/>
          <p:cNvSpPr txBox="1"/>
          <p:nvPr>
            <p:ph idx="1" type="body"/>
          </p:nvPr>
        </p:nvSpPr>
        <p:spPr>
          <a:xfrm>
            <a:off x="315912" y="1595437"/>
            <a:ext cx="9007475" cy="506888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testing</a:t>
            </a:r>
            <a:r>
              <a:rPr b="0" i="0" lang="en-US" sz="5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reduces debugging effort several folds. 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Programmers carry out unit testing immediately after they complete the coding of a module. </a:t>
            </a:r>
            <a:endParaRPr/>
          </a:p>
        </p:txBody>
      </p:sp>
      <p:sp>
        <p:nvSpPr>
          <p:cNvPr id="2000" name="Google Shape;2000;p18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1" name="Google Shape;2001;p18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85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testing</a:t>
            </a:r>
            <a:endParaRPr/>
          </a:p>
        </p:txBody>
      </p:sp>
      <p:sp>
        <p:nvSpPr>
          <p:cNvPr id="2008" name="Google Shape;2008;p185"/>
          <p:cNvSpPr txBox="1"/>
          <p:nvPr>
            <p:ph idx="1" type="body"/>
          </p:nvPr>
        </p:nvSpPr>
        <p:spPr>
          <a:xfrm>
            <a:off x="315912" y="1595437"/>
            <a:ext cx="9007475" cy="506888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testing</a:t>
            </a:r>
            <a:r>
              <a:rPr b="0" i="0" lang="en-US" sz="5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drives development in Test-Driven Development (TDD)</a:t>
            </a:r>
            <a:endParaRPr/>
          </a:p>
          <a:p>
            <a:pPr indent="-342899" lvl="1" marL="782637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sng">
                <a:solidFill>
                  <a:schemeClr val="hlink"/>
                </a:solidFill>
                <a:hlinkClick r:id="rId3"/>
              </a:rPr>
              <a:t>http://www.agiledata.org/essays/tdd.html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66675" lvl="0" marL="371475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i="0" sz="48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9" name="Google Shape;2009;p18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0" name="Google Shape;2010;p18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186"/>
          <p:cNvSpPr txBox="1"/>
          <p:nvPr>
            <p:ph type="title"/>
          </p:nvPr>
        </p:nvSpPr>
        <p:spPr>
          <a:xfrm>
            <a:off x="504825" y="-47625"/>
            <a:ext cx="3163887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TDD</a:t>
            </a:r>
            <a:endParaRPr/>
          </a:p>
        </p:txBody>
      </p:sp>
      <p:sp>
        <p:nvSpPr>
          <p:cNvPr id="2016" name="Google Shape;2016;p18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  <p:sp>
        <p:nvSpPr>
          <p:cNvPr id="2017" name="Google Shape;2017;p18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C:\Users\User\Desktop\tddSteps.jpg" id="2018" name="Google Shape;2018;p1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6912" y="-73025"/>
            <a:ext cx="3962400" cy="76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187"/>
          <p:cNvSpPr txBox="1"/>
          <p:nvPr>
            <p:ph type="title"/>
          </p:nvPr>
        </p:nvSpPr>
        <p:spPr>
          <a:xfrm>
            <a:off x="11112" y="-47625"/>
            <a:ext cx="1981200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TDD</a:t>
            </a:r>
            <a:endParaRPr/>
          </a:p>
        </p:txBody>
      </p:sp>
      <p:sp>
        <p:nvSpPr>
          <p:cNvPr id="2024" name="Google Shape;2024;p18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  <p:sp>
        <p:nvSpPr>
          <p:cNvPr id="2025" name="Google Shape;2025;p18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6" name="Google Shape;2026;p187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123825" lvl="0" marL="371475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None/>
            </a:pPr>
            <a:r>
              <a:t/>
            </a:r>
            <a:endParaRPr sz="3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C:\Users\User\Desktop\atdd.jpg" id="2027" name="Google Shape;2027;p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2312" y="50800"/>
            <a:ext cx="8067675" cy="74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188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testing</a:t>
            </a:r>
            <a:endParaRPr/>
          </a:p>
        </p:txBody>
      </p:sp>
      <p:sp>
        <p:nvSpPr>
          <p:cNvPr id="2034" name="Google Shape;2034;p188"/>
          <p:cNvSpPr txBox="1"/>
          <p:nvPr>
            <p:ph idx="1" type="body"/>
          </p:nvPr>
        </p:nvSpPr>
        <p:spPr>
          <a:xfrm>
            <a:off x="315912" y="1595437"/>
            <a:ext cx="9007475" cy="506888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 class attach a (test) unit (typically JUnit in Java or CPPUnit in C++)) that tests the class</a:t>
            </a:r>
            <a:endParaRPr/>
          </a:p>
          <a:p>
            <a:pPr indent="-127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None/>
            </a:pPr>
            <a:r>
              <a:t/>
            </a:r>
            <a:endParaRPr b="0" i="0" sz="52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7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None/>
            </a:pPr>
            <a:r>
              <a:t/>
            </a:r>
            <a:endParaRPr b="0" i="0" sz="52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275" lvl="0" marL="371475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0" i="0" sz="52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5" name="Google Shape;2035;p18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6" name="Google Shape;2036;p18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189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testing</a:t>
            </a:r>
            <a:endParaRPr/>
          </a:p>
        </p:txBody>
      </p:sp>
      <p:sp>
        <p:nvSpPr>
          <p:cNvPr id="2043" name="Google Shape;2043;p189"/>
          <p:cNvSpPr txBox="1"/>
          <p:nvPr>
            <p:ph idx="1" type="body"/>
          </p:nvPr>
        </p:nvSpPr>
        <p:spPr>
          <a:xfrm>
            <a:off x="315912" y="1595437"/>
            <a:ext cx="9007475" cy="506888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 Language:(</a:t>
            </a:r>
            <a:r>
              <a:rPr b="0" i="0" lang="en-US" sz="2400" u="sng">
                <a:solidFill>
                  <a:schemeClr val="hlink"/>
                </a:solidFill>
                <a:hlinkClick r:id="rId3"/>
              </a:rPr>
              <a:t>http://dlang.org/overview.html</a:t>
            </a: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 provides specific support for unit testing.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testing is a main feature of D</a:t>
            </a:r>
            <a:endParaRPr/>
          </a:p>
        </p:txBody>
      </p:sp>
      <p:sp>
        <p:nvSpPr>
          <p:cNvPr id="2044" name="Google Shape;2044;p18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5" name="Google Shape;2045;p18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90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testing in D</a:t>
            </a:r>
            <a:endParaRPr/>
          </a:p>
        </p:txBody>
      </p:sp>
      <p:sp>
        <p:nvSpPr>
          <p:cNvPr id="2052" name="Google Shape;2052;p190"/>
          <p:cNvSpPr txBox="1"/>
          <p:nvPr>
            <p:ph idx="1" type="body"/>
          </p:nvPr>
        </p:nvSpPr>
        <p:spPr>
          <a:xfrm>
            <a:off x="315912" y="1595437"/>
            <a:ext cx="9007475" cy="506888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71475" lvl="0" marL="371475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tests can be added to a class - they are run upon program start-up. 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Aids in verifying that class implementations weren't inadvertently broken. 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 tests is a part of the code for a class. 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tests is a part of the development process</a:t>
            </a:r>
            <a:endParaRPr/>
          </a:p>
        </p:txBody>
      </p:sp>
      <p:sp>
        <p:nvSpPr>
          <p:cNvPr id="2053" name="Google Shape;2053;p19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54" name="Google Shape;2054;p19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91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Integration testing</a:t>
            </a:r>
            <a:endParaRPr/>
          </a:p>
        </p:txBody>
      </p:sp>
      <p:sp>
        <p:nvSpPr>
          <p:cNvPr id="2061" name="Google Shape;2061;p191"/>
          <p:cNvSpPr txBox="1"/>
          <p:nvPr>
            <p:ph idx="1" type="body"/>
          </p:nvPr>
        </p:nvSpPr>
        <p:spPr>
          <a:xfrm>
            <a:off x="315912" y="1595437"/>
            <a:ext cx="92964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different </a:t>
            </a: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modules of a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have been coded and  unit tested: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modules are integrated in steps according to an integration plan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partially integrated system is tested at each integration step.</a:t>
            </a:r>
            <a:endParaRPr/>
          </a:p>
        </p:txBody>
      </p:sp>
      <p:sp>
        <p:nvSpPr>
          <p:cNvPr id="2062" name="Google Shape;2062;p19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3" name="Google Shape;2063;p19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92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</a:pPr>
            <a:r>
              <a:rPr b="1" i="0" lang="en-US" sz="8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Testing</a:t>
            </a:r>
            <a:endParaRPr/>
          </a:p>
        </p:txBody>
      </p:sp>
      <p:sp>
        <p:nvSpPr>
          <p:cNvPr id="2070" name="Google Shape;2070;p19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7465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omic Sans MS"/>
              <a:buChar char="•"/>
            </a:pPr>
            <a:r>
              <a:rPr b="0" i="0" lang="en-US" sz="5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Objective:</a:t>
            </a:r>
            <a:endParaRPr/>
          </a:p>
          <a:p>
            <a:pPr indent="-336550" lvl="1" marL="74295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Noto Sans Symbols"/>
              <a:buChar char="▪"/>
            </a:pPr>
            <a:r>
              <a:rPr b="0" i="0" lang="en-US" sz="5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Validate a fully developed system against its requirements.</a:t>
            </a:r>
            <a:endParaRPr/>
          </a:p>
        </p:txBody>
      </p:sp>
      <p:sp>
        <p:nvSpPr>
          <p:cNvPr id="2071" name="Google Shape;2071;p19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2" name="Google Shape;2072;p19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 </a:t>
            </a:r>
            <a:endParaRPr/>
          </a:p>
        </p:txBody>
      </p:sp>
      <p:sp>
        <p:nvSpPr>
          <p:cNvPr id="328" name="Google Shape;328;p31"/>
          <p:cNvSpPr txBox="1"/>
          <p:nvPr>
            <p:ph idx="1" type="body"/>
          </p:nvPr>
        </p:nvSpPr>
        <p:spPr>
          <a:xfrm>
            <a:off x="317500" y="1493837"/>
            <a:ext cx="9253537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test case typically tries to establish correct working of some functionality:</a:t>
            </a:r>
            <a:endParaRPr/>
          </a:p>
          <a:p>
            <a:pPr indent="-311149" lvl="1" marL="811212" rtl="0" algn="l">
              <a:lnSpc>
                <a:spcPct val="11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Executes (covers) some program elements</a:t>
            </a:r>
            <a:endParaRPr/>
          </a:p>
          <a:p>
            <a:pPr indent="-311149" lvl="1" marL="811212" rtl="0" algn="l">
              <a:lnSpc>
                <a:spcPct val="110000"/>
              </a:lnSpc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restricted types of faults, fault-based testing exists.</a:t>
            </a:r>
            <a:endParaRPr/>
          </a:p>
        </p:txBody>
      </p:sp>
      <p:sp>
        <p:nvSpPr>
          <p:cNvPr id="329" name="Google Shape;329;p3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93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Integration Testing</a:t>
            </a:r>
            <a:endParaRPr/>
          </a:p>
        </p:txBody>
      </p:sp>
      <p:sp>
        <p:nvSpPr>
          <p:cNvPr id="2079" name="Google Shape;2079;p193"/>
          <p:cNvSpPr txBox="1"/>
          <p:nvPr>
            <p:ph idx="1" type="body"/>
          </p:nvPr>
        </p:nvSpPr>
        <p:spPr>
          <a:xfrm>
            <a:off x="755650" y="1511300"/>
            <a:ext cx="8567737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 the integration plan by examining the structure chart 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 bang approach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top-down approach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bottom-up approach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mixed approach</a:t>
            </a:r>
            <a:endParaRPr/>
          </a:p>
        </p:txBody>
      </p:sp>
      <p:sp>
        <p:nvSpPr>
          <p:cNvPr id="2080" name="Google Shape;2080;p19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1" name="Google Shape;2081;p19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94"/>
          <p:cNvSpPr/>
          <p:nvPr/>
        </p:nvSpPr>
        <p:spPr>
          <a:xfrm>
            <a:off x="4452937" y="2801937"/>
            <a:ext cx="922337" cy="585787"/>
          </a:xfrm>
          <a:prstGeom prst="roundRect">
            <a:avLst>
              <a:gd fmla="val 64" name="adj"/>
            </a:avLst>
          </a:prstGeom>
          <a:solidFill>
            <a:srgbClr val="FFFF00"/>
          </a:solidFill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8" name="Google Shape;2088;p194"/>
          <p:cNvSpPr/>
          <p:nvPr/>
        </p:nvSpPr>
        <p:spPr>
          <a:xfrm>
            <a:off x="3779837" y="4313237"/>
            <a:ext cx="2266950" cy="587375"/>
          </a:xfrm>
          <a:prstGeom prst="roundRect">
            <a:avLst>
              <a:gd fmla="val 64" name="adj"/>
            </a:avLst>
          </a:prstGeom>
          <a:solidFill>
            <a:srgbClr val="FFFF00"/>
          </a:solidFill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9" name="Google Shape;2089;p194"/>
          <p:cNvSpPr/>
          <p:nvPr/>
        </p:nvSpPr>
        <p:spPr>
          <a:xfrm>
            <a:off x="6216650" y="4313237"/>
            <a:ext cx="2265362" cy="587375"/>
          </a:xfrm>
          <a:prstGeom prst="roundRect">
            <a:avLst>
              <a:gd fmla="val 64" name="adj"/>
            </a:avLst>
          </a:prstGeom>
          <a:solidFill>
            <a:srgbClr val="FFFF00"/>
          </a:solidFill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0" name="Google Shape;2090;p194"/>
          <p:cNvSpPr/>
          <p:nvPr/>
        </p:nvSpPr>
        <p:spPr>
          <a:xfrm>
            <a:off x="1260475" y="4313237"/>
            <a:ext cx="2265362" cy="587375"/>
          </a:xfrm>
          <a:prstGeom prst="roundRect">
            <a:avLst>
              <a:gd fmla="val 64" name="adj"/>
            </a:avLst>
          </a:prstGeom>
          <a:solidFill>
            <a:srgbClr val="FFFF00"/>
          </a:solidFill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1" name="Google Shape;2091;p194"/>
          <p:cNvSpPr/>
          <p:nvPr/>
        </p:nvSpPr>
        <p:spPr>
          <a:xfrm>
            <a:off x="839787" y="5741987"/>
            <a:ext cx="1427162" cy="669925"/>
          </a:xfrm>
          <a:prstGeom prst="roundRect">
            <a:avLst>
              <a:gd fmla="val 56" name="adj"/>
            </a:avLst>
          </a:prstGeom>
          <a:solidFill>
            <a:srgbClr val="FFFF00"/>
          </a:solidFill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2" name="Google Shape;2092;p194"/>
          <p:cNvSpPr/>
          <p:nvPr/>
        </p:nvSpPr>
        <p:spPr>
          <a:xfrm>
            <a:off x="2603500" y="5741987"/>
            <a:ext cx="1427162" cy="669925"/>
          </a:xfrm>
          <a:prstGeom prst="roundRect">
            <a:avLst>
              <a:gd fmla="val 56" name="adj"/>
            </a:avLst>
          </a:prstGeom>
          <a:solidFill>
            <a:srgbClr val="FFFF00"/>
          </a:solidFill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3" name="Google Shape;2093;p194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Example Structured Design</a:t>
            </a:r>
            <a:endParaRPr/>
          </a:p>
        </p:txBody>
      </p:sp>
      <p:sp>
        <p:nvSpPr>
          <p:cNvPr id="2094" name="Google Shape;2094;p194"/>
          <p:cNvSpPr txBox="1"/>
          <p:nvPr/>
        </p:nvSpPr>
        <p:spPr>
          <a:xfrm>
            <a:off x="4537075" y="2801937"/>
            <a:ext cx="2097087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1" i="0" lang="en-US" sz="2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root</a:t>
            </a:r>
            <a:endParaRPr/>
          </a:p>
        </p:txBody>
      </p:sp>
      <p:sp>
        <p:nvSpPr>
          <p:cNvPr id="2095" name="Google Shape;2095;p194"/>
          <p:cNvSpPr txBox="1"/>
          <p:nvPr/>
        </p:nvSpPr>
        <p:spPr>
          <a:xfrm>
            <a:off x="1428750" y="4397375"/>
            <a:ext cx="20970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None/>
            </a:pPr>
            <a:r>
              <a:rPr b="1" i="0" lang="en-US" sz="2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Get-good-data</a:t>
            </a:r>
            <a:endParaRPr/>
          </a:p>
        </p:txBody>
      </p:sp>
      <p:sp>
        <p:nvSpPr>
          <p:cNvPr id="2096" name="Google Shape;2096;p194"/>
          <p:cNvSpPr txBox="1"/>
          <p:nvPr/>
        </p:nvSpPr>
        <p:spPr>
          <a:xfrm>
            <a:off x="3779837" y="4397375"/>
            <a:ext cx="2655887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Compute-solution</a:t>
            </a:r>
            <a:endParaRPr/>
          </a:p>
        </p:txBody>
      </p:sp>
      <p:sp>
        <p:nvSpPr>
          <p:cNvPr id="2097" name="Google Shape;2097;p194"/>
          <p:cNvSpPr txBox="1"/>
          <p:nvPr/>
        </p:nvSpPr>
        <p:spPr>
          <a:xfrm>
            <a:off x="6300787" y="4397375"/>
            <a:ext cx="226536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Display-solution</a:t>
            </a:r>
            <a:endParaRPr/>
          </a:p>
        </p:txBody>
      </p:sp>
      <p:sp>
        <p:nvSpPr>
          <p:cNvPr id="2098" name="Google Shape;2098;p194"/>
          <p:cNvSpPr txBox="1"/>
          <p:nvPr/>
        </p:nvSpPr>
        <p:spPr>
          <a:xfrm>
            <a:off x="755650" y="5826125"/>
            <a:ext cx="1677987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None/>
            </a:pPr>
            <a:r>
              <a:rPr b="1" i="0" lang="en-US" sz="2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Get-data</a:t>
            </a:r>
            <a:endParaRPr/>
          </a:p>
        </p:txBody>
      </p:sp>
      <p:sp>
        <p:nvSpPr>
          <p:cNvPr id="2099" name="Google Shape;2099;p194"/>
          <p:cNvSpPr txBox="1"/>
          <p:nvPr/>
        </p:nvSpPr>
        <p:spPr>
          <a:xfrm>
            <a:off x="2520950" y="5675312"/>
            <a:ext cx="1677987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None/>
            </a:pPr>
            <a:r>
              <a:rPr b="1" i="0" lang="en-US" sz="2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Validate-data</a:t>
            </a:r>
            <a:endParaRPr/>
          </a:p>
        </p:txBody>
      </p:sp>
      <p:cxnSp>
        <p:nvCxnSpPr>
          <p:cNvPr id="2100" name="Google Shape;2100;p194"/>
          <p:cNvCxnSpPr/>
          <p:nvPr/>
        </p:nvCxnSpPr>
        <p:spPr>
          <a:xfrm flipH="1">
            <a:off x="2352675" y="3389312"/>
            <a:ext cx="2184400" cy="923925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01" name="Google Shape;2101;p194"/>
          <p:cNvCxnSpPr/>
          <p:nvPr/>
        </p:nvCxnSpPr>
        <p:spPr>
          <a:xfrm flipH="1">
            <a:off x="1512887" y="4902200"/>
            <a:ext cx="839787" cy="839787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02" name="Google Shape;2102;p194"/>
          <p:cNvCxnSpPr/>
          <p:nvPr/>
        </p:nvCxnSpPr>
        <p:spPr>
          <a:xfrm>
            <a:off x="4872037" y="3389312"/>
            <a:ext cx="0" cy="923925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03" name="Google Shape;2103;p194"/>
          <p:cNvCxnSpPr/>
          <p:nvPr/>
        </p:nvCxnSpPr>
        <p:spPr>
          <a:xfrm>
            <a:off x="5292725" y="3389312"/>
            <a:ext cx="2016125" cy="923925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04" name="Google Shape;2104;p194"/>
          <p:cNvCxnSpPr/>
          <p:nvPr/>
        </p:nvCxnSpPr>
        <p:spPr>
          <a:xfrm>
            <a:off x="2603500" y="4902200"/>
            <a:ext cx="673100" cy="839787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105" name="Google Shape;2105;p194"/>
          <p:cNvSpPr txBox="1"/>
          <p:nvPr/>
        </p:nvSpPr>
        <p:spPr>
          <a:xfrm>
            <a:off x="1931987" y="3455987"/>
            <a:ext cx="2098675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Comic Sans MS"/>
              <a:buNone/>
            </a:pPr>
            <a:r>
              <a:rPr b="1" i="0" lang="en-US" sz="2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Valid-numbers</a:t>
            </a:r>
            <a:endParaRPr/>
          </a:p>
        </p:txBody>
      </p:sp>
      <p:cxnSp>
        <p:nvCxnSpPr>
          <p:cNvPr id="2106" name="Google Shape;2106;p194"/>
          <p:cNvCxnSpPr/>
          <p:nvPr/>
        </p:nvCxnSpPr>
        <p:spPr>
          <a:xfrm flipH="1" rot="10800000">
            <a:off x="3529012" y="3810000"/>
            <a:ext cx="503237" cy="168275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107" name="Google Shape;2107;p194"/>
          <p:cNvSpPr txBox="1"/>
          <p:nvPr/>
        </p:nvSpPr>
        <p:spPr>
          <a:xfrm>
            <a:off x="3948112" y="3792537"/>
            <a:ext cx="2098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Valid-numbers</a:t>
            </a:r>
            <a:endParaRPr/>
          </a:p>
        </p:txBody>
      </p:sp>
      <p:cxnSp>
        <p:nvCxnSpPr>
          <p:cNvPr id="2108" name="Google Shape;2108;p194"/>
          <p:cNvCxnSpPr/>
          <p:nvPr/>
        </p:nvCxnSpPr>
        <p:spPr>
          <a:xfrm>
            <a:off x="4787900" y="3473450"/>
            <a:ext cx="0" cy="420687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09" name="Google Shape;2109;p194"/>
          <p:cNvCxnSpPr/>
          <p:nvPr/>
        </p:nvCxnSpPr>
        <p:spPr>
          <a:xfrm>
            <a:off x="4956175" y="3473450"/>
            <a:ext cx="0" cy="420687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lg" w="lg" type="triangle"/>
            <a:tailEnd len="med" w="med" type="none"/>
          </a:ln>
        </p:spPr>
      </p:cxnSp>
      <p:sp>
        <p:nvSpPr>
          <p:cNvPr id="2110" name="Google Shape;2110;p194"/>
          <p:cNvSpPr txBox="1"/>
          <p:nvPr/>
        </p:nvSpPr>
        <p:spPr>
          <a:xfrm>
            <a:off x="4956175" y="3389312"/>
            <a:ext cx="2098675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Comic Sans MS"/>
              <a:buNone/>
            </a:pPr>
            <a:r>
              <a:rPr b="1" i="0" lang="en-US" sz="2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rms</a:t>
            </a:r>
            <a:endParaRPr/>
          </a:p>
        </p:txBody>
      </p:sp>
      <p:sp>
        <p:nvSpPr>
          <p:cNvPr id="2111" name="Google Shape;2111;p194"/>
          <p:cNvSpPr txBox="1"/>
          <p:nvPr/>
        </p:nvSpPr>
        <p:spPr>
          <a:xfrm>
            <a:off x="6469062" y="3557587"/>
            <a:ext cx="20970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Comic Sans MS"/>
              <a:buNone/>
            </a:pPr>
            <a:r>
              <a:rPr b="1" i="0" lang="en-US" sz="2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rms</a:t>
            </a:r>
            <a:endParaRPr/>
          </a:p>
        </p:txBody>
      </p:sp>
      <p:cxnSp>
        <p:nvCxnSpPr>
          <p:cNvPr id="2112" name="Google Shape;2112;p194"/>
          <p:cNvCxnSpPr/>
          <p:nvPr/>
        </p:nvCxnSpPr>
        <p:spPr>
          <a:xfrm>
            <a:off x="6048375" y="3557587"/>
            <a:ext cx="504825" cy="252412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113" name="Google Shape;2113;p19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4" name="Google Shape;2114;p19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95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 Bang Integration Testing</a:t>
            </a:r>
            <a:endParaRPr/>
          </a:p>
        </p:txBody>
      </p:sp>
      <p:sp>
        <p:nvSpPr>
          <p:cNvPr id="2121" name="Google Shape;2121;p195"/>
          <p:cNvSpPr txBox="1"/>
          <p:nvPr>
            <p:ph idx="1" type="body"/>
          </p:nvPr>
        </p:nvSpPr>
        <p:spPr>
          <a:xfrm>
            <a:off x="392112" y="1889125"/>
            <a:ext cx="92202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 bang approach is the simplest integration testing approach: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the modules are simply put together and tested.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technique is used only for very small systems. </a:t>
            </a:r>
            <a:endParaRPr/>
          </a:p>
        </p:txBody>
      </p:sp>
      <p:sp>
        <p:nvSpPr>
          <p:cNvPr id="2122" name="Google Shape;2122;p19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3" name="Google Shape;2123;p19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196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 Bang Integration Testing</a:t>
            </a:r>
            <a:endParaRPr/>
          </a:p>
        </p:txBody>
      </p:sp>
      <p:sp>
        <p:nvSpPr>
          <p:cNvPr id="2130" name="Google Shape;2130;p196"/>
          <p:cNvSpPr txBox="1"/>
          <p:nvPr>
            <p:ph idx="1" type="body"/>
          </p:nvPr>
        </p:nvSpPr>
        <p:spPr>
          <a:xfrm>
            <a:off x="349250" y="1963737"/>
            <a:ext cx="9494837" cy="4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problems with this approach: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an error is found: 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very difficult to localize the error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error may potentially belong to any of the modules being integrated.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Debugging errors found during big bang integration testing are very expensive to fix.</a:t>
            </a:r>
            <a:endParaRPr/>
          </a:p>
        </p:txBody>
      </p:sp>
      <p:sp>
        <p:nvSpPr>
          <p:cNvPr id="2131" name="Google Shape;2131;p19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32" name="Google Shape;2132;p19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197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Bottom-up Integration Testing</a:t>
            </a:r>
            <a:endParaRPr/>
          </a:p>
        </p:txBody>
      </p:sp>
      <p:sp>
        <p:nvSpPr>
          <p:cNvPr id="2139" name="Google Shape;2139;p197"/>
          <p:cNvSpPr txBox="1"/>
          <p:nvPr>
            <p:ph idx="1" type="body"/>
          </p:nvPr>
        </p:nvSpPr>
        <p:spPr>
          <a:xfrm>
            <a:off x="315912" y="1954212"/>
            <a:ext cx="94488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Integrate and test the bottom level modules first.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disadvantage of bottom-up testing: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the system is made up of a large number of small subsystems.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extreme case corresponds to the big bang approach.</a:t>
            </a:r>
            <a:endParaRPr/>
          </a:p>
        </p:txBody>
      </p:sp>
      <p:sp>
        <p:nvSpPr>
          <p:cNvPr id="2140" name="Google Shape;2140;p19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1" name="Google Shape;2141;p19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98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Top-down Integration Testing</a:t>
            </a:r>
            <a:endParaRPr/>
          </a:p>
        </p:txBody>
      </p:sp>
      <p:sp>
        <p:nvSpPr>
          <p:cNvPr id="2148" name="Google Shape;2148;p198"/>
          <p:cNvSpPr txBox="1"/>
          <p:nvPr>
            <p:ph idx="1" type="body"/>
          </p:nvPr>
        </p:nvSpPr>
        <p:spPr>
          <a:xfrm>
            <a:off x="315912" y="1951037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Top-down integration testing starts with the main routine: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one or two subordinate routines in the system.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the top-level 'skeleton’ has been tested: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immediate subordinate modules of the 'skeleton’ are combined with it and tested.  </a:t>
            </a:r>
            <a:endParaRPr/>
          </a:p>
        </p:txBody>
      </p:sp>
      <p:sp>
        <p:nvSpPr>
          <p:cNvPr id="2149" name="Google Shape;2149;p19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0" name="Google Shape;2150;p19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99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Mixed Integration Testing</a:t>
            </a:r>
            <a:endParaRPr/>
          </a:p>
        </p:txBody>
      </p:sp>
      <p:sp>
        <p:nvSpPr>
          <p:cNvPr id="2157" name="Google Shape;2157;p199"/>
          <p:cNvSpPr txBox="1"/>
          <p:nvPr>
            <p:ph idx="1" type="body"/>
          </p:nvPr>
        </p:nvSpPr>
        <p:spPr>
          <a:xfrm>
            <a:off x="315912" y="1798637"/>
            <a:ext cx="9525000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Mixed (or sandwiched) integration testing: 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 both top-down and bottom-up testing approaches. 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common approach</a:t>
            </a:r>
            <a:endParaRPr/>
          </a:p>
        </p:txBody>
      </p:sp>
      <p:sp>
        <p:nvSpPr>
          <p:cNvPr id="2158" name="Google Shape;2158;p19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9" name="Google Shape;2159;p19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00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Integration Testing</a:t>
            </a:r>
            <a:endParaRPr/>
          </a:p>
        </p:txBody>
      </p:sp>
      <p:sp>
        <p:nvSpPr>
          <p:cNvPr id="2166" name="Google Shape;2166;p200"/>
          <p:cNvSpPr txBox="1"/>
          <p:nvPr>
            <p:ph idx="1" type="body"/>
          </p:nvPr>
        </p:nvSpPr>
        <p:spPr>
          <a:xfrm>
            <a:off x="755650" y="1595437"/>
            <a:ext cx="8567737" cy="469741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top-down approach: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waits till all top-level modules are coded and unit tested.</a:t>
            </a: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bottom-up approach: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can start only after bottom level modules are ready.</a:t>
            </a:r>
            <a:endParaRPr/>
          </a:p>
        </p:txBody>
      </p:sp>
      <p:sp>
        <p:nvSpPr>
          <p:cNvPr id="2167" name="Google Shape;2167;p20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8" name="Google Shape;2168;p20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201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i="0" lang="en-US" sz="6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Testing</a:t>
            </a:r>
            <a:endParaRPr/>
          </a:p>
        </p:txBody>
      </p:sp>
      <p:sp>
        <p:nvSpPr>
          <p:cNvPr id="2175" name="Google Shape;2175;p201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tests are designed to validate a fully developed system: 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assure that it meets its requirements. </a:t>
            </a:r>
            <a:endParaRPr/>
          </a:p>
        </p:txBody>
      </p:sp>
      <p:sp>
        <p:nvSpPr>
          <p:cNvPr id="2176" name="Google Shape;2176;p20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7" name="Google Shape;2177;p20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202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Testing</a:t>
            </a:r>
            <a:endParaRPr/>
          </a:p>
        </p:txBody>
      </p:sp>
      <p:sp>
        <p:nvSpPr>
          <p:cNvPr id="2184" name="Google Shape;2184;p202"/>
          <p:cNvSpPr txBox="1"/>
          <p:nvPr>
            <p:ph idx="1" type="body"/>
          </p:nvPr>
        </p:nvSpPr>
        <p:spPr>
          <a:xfrm>
            <a:off x="392112" y="1570037"/>
            <a:ext cx="93726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7465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omic Sans MS"/>
              <a:buChar char="•"/>
            </a:pPr>
            <a:r>
              <a:rPr b="0" i="0" lang="en-US" sz="5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three main kinds of system testing:</a:t>
            </a:r>
            <a:endParaRPr/>
          </a:p>
          <a:p>
            <a:pPr indent="-3429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▪"/>
            </a:pPr>
            <a:r>
              <a:rPr b="0" i="0" lang="en-US" sz="5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Alpha Testing</a:t>
            </a:r>
            <a:endParaRPr/>
          </a:p>
          <a:p>
            <a:pPr indent="-3429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▪"/>
            </a:pPr>
            <a:r>
              <a:rPr b="0" i="0" lang="en-US" sz="5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Beta Testing</a:t>
            </a:r>
            <a:endParaRPr/>
          </a:p>
          <a:p>
            <a:pPr indent="-3429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▪"/>
            </a:pPr>
            <a:r>
              <a:rPr b="0" i="0" lang="en-US" sz="5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Acceptance Testing</a:t>
            </a:r>
            <a:endParaRPr/>
          </a:p>
        </p:txBody>
      </p:sp>
      <p:sp>
        <p:nvSpPr>
          <p:cNvPr id="2185" name="Google Shape;2185;p20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6" name="Google Shape;2186;p20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 and Test Suites</a:t>
            </a:r>
            <a:endParaRPr/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a software using a set of carefully designed test cases: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5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he set of all test cases is 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called the</a:t>
            </a:r>
            <a:r>
              <a:rPr b="0" i="0" lang="en-US" sz="5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suite</a:t>
            </a:r>
            <a:r>
              <a:rPr b="0" i="0" lang="en-US" sz="4800" u="sng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38" name="Google Shape;338;p3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9" name="Google Shape;339;p3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203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Releases</a:t>
            </a:r>
            <a:endParaRPr/>
          </a:p>
        </p:txBody>
      </p:sp>
      <p:sp>
        <p:nvSpPr>
          <p:cNvPr id="2193" name="Google Shape;2193;p203"/>
          <p:cNvSpPr txBox="1"/>
          <p:nvPr>
            <p:ph idx="1" type="body"/>
          </p:nvPr>
        </p:nvSpPr>
        <p:spPr>
          <a:xfrm>
            <a:off x="392112" y="1570037"/>
            <a:ext cx="93726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7465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omic Sans MS"/>
              <a:buChar char="•"/>
            </a:pPr>
            <a:r>
              <a:rPr b="0" i="0" lang="en-US" sz="5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3 kinds relate to 3 types of releases:</a:t>
            </a:r>
            <a:endParaRPr/>
          </a:p>
          <a:p>
            <a:pPr indent="-3429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▪"/>
            </a:pPr>
            <a:r>
              <a:rPr b="0" i="0" lang="en-US" sz="5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Alpha Release</a:t>
            </a:r>
            <a:endParaRPr/>
          </a:p>
          <a:p>
            <a:pPr indent="-3429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▪"/>
            </a:pPr>
            <a:r>
              <a:rPr b="0" i="0" lang="en-US" sz="5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Beta Release</a:t>
            </a:r>
            <a:endParaRPr/>
          </a:p>
          <a:p>
            <a:pPr indent="-3429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▪"/>
            </a:pPr>
            <a:r>
              <a:rPr b="0" i="0" lang="en-US" sz="5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FCS</a:t>
            </a:r>
            <a:endParaRPr/>
          </a:p>
        </p:txBody>
      </p:sp>
      <p:sp>
        <p:nvSpPr>
          <p:cNvPr id="2194" name="Google Shape;2194;p20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5" name="Google Shape;2195;p20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204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Alpha Release</a:t>
            </a:r>
            <a:endParaRPr/>
          </a:p>
        </p:txBody>
      </p:sp>
      <p:sp>
        <p:nvSpPr>
          <p:cNvPr id="2202" name="Google Shape;2202;p204"/>
          <p:cNvSpPr txBox="1"/>
          <p:nvPr>
            <p:ph idx="1" type="body"/>
          </p:nvPr>
        </p:nvSpPr>
        <p:spPr>
          <a:xfrm>
            <a:off x="392112" y="1570037"/>
            <a:ext cx="93726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285750" lvl="0" marL="30162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functionality has been implemented</a:t>
            </a:r>
            <a:endParaRPr/>
          </a:p>
          <a:p>
            <a:pPr indent="-285750" lvl="0" marL="301625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Reasonable testing has been done by internal (developer / tester) teams</a:t>
            </a:r>
            <a:endParaRPr/>
          </a:p>
          <a:p>
            <a:pPr indent="-285750" lvl="0" marL="301625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preview expected from ‘real’ users yet.</a:t>
            </a:r>
            <a:endParaRPr/>
          </a:p>
        </p:txBody>
      </p:sp>
      <p:sp>
        <p:nvSpPr>
          <p:cNvPr id="2203" name="Google Shape;2203;p20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4" name="Google Shape;2204;p20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205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Beta Release</a:t>
            </a:r>
            <a:endParaRPr/>
          </a:p>
        </p:txBody>
      </p:sp>
      <p:sp>
        <p:nvSpPr>
          <p:cNvPr id="2211" name="Google Shape;2211;p205"/>
          <p:cNvSpPr txBox="1"/>
          <p:nvPr>
            <p:ph idx="1" type="body"/>
          </p:nvPr>
        </p:nvSpPr>
        <p:spPr>
          <a:xfrm>
            <a:off x="392112" y="1570037"/>
            <a:ext cx="93726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285750" lvl="0" marL="30162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functionality has been thoroughly tested</a:t>
            </a:r>
            <a:endParaRPr/>
          </a:p>
          <a:p>
            <a:pPr indent="-285750" lvl="0" marL="301625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Releases made to friendly customers (or non-developer internal groups). Or beta programs launched</a:t>
            </a:r>
            <a:endParaRPr/>
          </a:p>
          <a:p>
            <a:pPr indent="-285750" lvl="0" marL="301625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Must include ‘real’ users of a system</a:t>
            </a:r>
            <a:endParaRPr/>
          </a:p>
        </p:txBody>
      </p:sp>
      <p:sp>
        <p:nvSpPr>
          <p:cNvPr id="2212" name="Google Shape;2212;p20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13" name="Google Shape;2213;p20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06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FCS Release</a:t>
            </a:r>
            <a:endParaRPr/>
          </a:p>
        </p:txBody>
      </p:sp>
      <p:sp>
        <p:nvSpPr>
          <p:cNvPr id="2220" name="Google Shape;2220;p206"/>
          <p:cNvSpPr txBox="1"/>
          <p:nvPr>
            <p:ph idx="1" type="body"/>
          </p:nvPr>
        </p:nvSpPr>
        <p:spPr>
          <a:xfrm>
            <a:off x="392112" y="1570037"/>
            <a:ext cx="93726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285750" lvl="0" marL="30162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FCS – First Customer Shipment</a:t>
            </a:r>
            <a:endParaRPr/>
          </a:p>
          <a:p>
            <a:pPr indent="-285750" lvl="0" marL="301625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Company has gained fair confidence on the quality</a:t>
            </a:r>
            <a:endParaRPr/>
          </a:p>
          <a:p>
            <a:pPr indent="-285750" lvl="0" marL="301625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Customer will use this release now till (Minor) bug fix releases are done or new (Major) version is produced</a:t>
            </a:r>
            <a:endParaRPr/>
          </a:p>
        </p:txBody>
      </p:sp>
      <p:sp>
        <p:nvSpPr>
          <p:cNvPr id="2221" name="Google Shape;2221;p20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2" name="Google Shape;2222;p20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207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9800"/>
              <a:buNone/>
            </a:pPr>
            <a:r>
              <a:rPr b="1" i="0" lang="en-US" sz="9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Alpha Testing</a:t>
            </a:r>
            <a:endParaRPr/>
          </a:p>
        </p:txBody>
      </p:sp>
      <p:sp>
        <p:nvSpPr>
          <p:cNvPr id="2229" name="Google Shape;2229;p207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Performed on Alpha Release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testing is carried out by the test team within the developing organization.</a:t>
            </a:r>
            <a:endParaRPr/>
          </a:p>
        </p:txBody>
      </p:sp>
      <p:sp>
        <p:nvSpPr>
          <p:cNvPr id="2230" name="Google Shape;2230;p20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1" name="Google Shape;2231;p20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208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b="1" i="0" lang="en-US" sz="11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Beta Testing</a:t>
            </a:r>
            <a:endParaRPr/>
          </a:p>
        </p:txBody>
      </p:sp>
      <p:sp>
        <p:nvSpPr>
          <p:cNvPr id="2238" name="Google Shape;2238;p208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Performed on Beta Release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testing performed by a select group of friendly customers.</a:t>
            </a:r>
            <a:endParaRPr/>
          </a:p>
        </p:txBody>
      </p:sp>
      <p:sp>
        <p:nvSpPr>
          <p:cNvPr id="2239" name="Google Shape;2239;p20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0" name="Google Shape;2240;p20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209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Acceptance Testing</a:t>
            </a:r>
            <a:endParaRPr/>
          </a:p>
        </p:txBody>
      </p:sp>
      <p:sp>
        <p:nvSpPr>
          <p:cNvPr id="2247" name="Google Shape;2247;p209"/>
          <p:cNvSpPr txBox="1"/>
          <p:nvPr>
            <p:ph idx="1" type="body"/>
          </p:nvPr>
        </p:nvSpPr>
        <p:spPr>
          <a:xfrm>
            <a:off x="315912" y="1874837"/>
            <a:ext cx="9253537" cy="568483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Performed on FCS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testing performed by the customer himself: 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determine whether the system should be accepted or rejected.</a:t>
            </a:r>
            <a:endParaRPr/>
          </a:p>
        </p:txBody>
      </p:sp>
      <p:sp>
        <p:nvSpPr>
          <p:cNvPr id="2248" name="Google Shape;2248;p20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9" name="Google Shape;2249;p20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210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i="0" lang="en-US" sz="6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Testing</a:t>
            </a:r>
            <a:endParaRPr/>
          </a:p>
        </p:txBody>
      </p:sp>
      <p:sp>
        <p:nvSpPr>
          <p:cNvPr id="2256" name="Google Shape;2256;p210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During system testing: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Functional requirements</a:t>
            </a: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validated through functional tests.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Non-functional requirements</a:t>
            </a: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validated through performance tests.</a:t>
            </a:r>
            <a:endParaRPr/>
          </a:p>
        </p:txBody>
      </p:sp>
      <p:sp>
        <p:nvSpPr>
          <p:cNvPr id="2257" name="Google Shape;2257;p21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8" name="Google Shape;2258;p21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211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Performance Testing</a:t>
            </a:r>
            <a:endParaRPr/>
          </a:p>
        </p:txBody>
      </p:sp>
      <p:sp>
        <p:nvSpPr>
          <p:cNvPr id="2265" name="Google Shape;2265;p211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Addresses non-functional requirements.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May sometimes involve testing hardware and software together.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several categories of performance testing.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Typical performances are: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Peak Memory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Average Memory</a:t>
            </a:r>
            <a:endParaRPr/>
          </a:p>
        </p:txBody>
      </p:sp>
      <p:sp>
        <p:nvSpPr>
          <p:cNvPr id="2266" name="Google Shape;2266;p21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7" name="Google Shape;2267;p21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212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i="0" lang="en-US" sz="6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Stress testing</a:t>
            </a:r>
            <a:endParaRPr/>
          </a:p>
        </p:txBody>
      </p:sp>
      <p:sp>
        <p:nvSpPr>
          <p:cNvPr id="2274" name="Google Shape;2274;p21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Evaluates system performance 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stressed for short periods of time.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Stress testing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also known as </a:t>
            </a:r>
            <a:r>
              <a:rPr b="0" i="0" lang="en-US" sz="36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endurance testing. </a:t>
            </a:r>
            <a:endParaRPr/>
          </a:p>
        </p:txBody>
      </p:sp>
      <p:sp>
        <p:nvSpPr>
          <p:cNvPr id="2275" name="Google Shape;2275;p21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6" name="Google Shape;2276;p21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Defect Reduction Techniques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</a:t>
            </a:r>
            <a:endParaRPr/>
          </a:p>
          <a:p>
            <a:pPr indent="-371475" lvl="0" marL="371475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</a:t>
            </a:r>
            <a:endParaRPr/>
          </a:p>
          <a:p>
            <a:pPr indent="-371475" lvl="0" marL="371475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Formal verification</a:t>
            </a:r>
            <a:endParaRPr/>
          </a:p>
          <a:p>
            <a:pPr indent="-371475" lvl="0" marL="371475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Development process</a:t>
            </a:r>
            <a:endParaRPr/>
          </a:p>
          <a:p>
            <a:pPr indent="-371475" lvl="0" marL="371475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Methodologies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 and Test Suites</a:t>
            </a:r>
            <a:endParaRPr/>
          </a:p>
        </p:txBody>
      </p:sp>
      <p:sp>
        <p:nvSpPr>
          <p:cNvPr id="346" name="Google Shape;346;p33"/>
          <p:cNvSpPr txBox="1"/>
          <p:nvPr>
            <p:ph idx="1" type="body"/>
          </p:nvPr>
        </p:nvSpPr>
        <p:spPr>
          <a:xfrm>
            <a:off x="300037" y="1722437"/>
            <a:ext cx="915987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triplet [I,S,O]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is the data to be input to the system,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 is the state of the system at which the data will be input,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 is the expected output of the system.</a:t>
            </a:r>
            <a:endParaRPr/>
          </a:p>
        </p:txBody>
      </p:sp>
      <p:sp>
        <p:nvSpPr>
          <p:cNvPr id="347" name="Google Shape;347;p3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8" name="Google Shape;348;p3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213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b="1" i="0" lang="en-US" sz="6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Stress testing</a:t>
            </a:r>
            <a:endParaRPr/>
          </a:p>
        </p:txBody>
      </p:sp>
      <p:sp>
        <p:nvSpPr>
          <p:cNvPr id="2283" name="Google Shape;2283;p213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Stress tests are black box tests: </a:t>
            </a:r>
            <a:endParaRPr/>
          </a:p>
          <a:p>
            <a:pPr indent="-311150" lvl="1" marL="742950" rtl="0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Designed to impose a range of abnormal and even  illegal input conditions </a:t>
            </a:r>
            <a:endParaRPr/>
          </a:p>
          <a:p>
            <a:pPr indent="-3111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as to stress the capabilities of the software. </a:t>
            </a:r>
            <a:endParaRPr/>
          </a:p>
          <a:p>
            <a:pPr indent="-3111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Often stress tests test for the endurance of the internal data structures (like size of a stack)</a:t>
            </a:r>
            <a:endParaRPr/>
          </a:p>
        </p:txBody>
      </p:sp>
      <p:sp>
        <p:nvSpPr>
          <p:cNvPr id="2284" name="Google Shape;2284;p21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5" name="Google Shape;2285;p21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214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b="1" i="0" lang="en-US" sz="6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Stress Testing</a:t>
            </a:r>
            <a:endParaRPr/>
          </a:p>
        </p:txBody>
      </p:sp>
      <p:sp>
        <p:nvSpPr>
          <p:cNvPr id="2292" name="Google Shape;2292;p214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requirements is to handle a specified number of users, or devices: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Stress testing evaluates system performance when all users or devices are busy simultaneously.</a:t>
            </a:r>
            <a:endParaRPr/>
          </a:p>
        </p:txBody>
      </p:sp>
      <p:sp>
        <p:nvSpPr>
          <p:cNvPr id="2293" name="Google Shape;2293;p21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4" name="Google Shape;2294;p21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215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b="1" i="0" lang="en-US" sz="6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Stress Testing</a:t>
            </a:r>
            <a:endParaRPr/>
          </a:p>
        </p:txBody>
      </p:sp>
      <p:sp>
        <p:nvSpPr>
          <p:cNvPr id="2301" name="Google Shape;2301;p215"/>
          <p:cNvSpPr txBox="1"/>
          <p:nvPr>
            <p:ph idx="1" type="body"/>
          </p:nvPr>
        </p:nvSpPr>
        <p:spPr>
          <a:xfrm>
            <a:off x="739775" y="1568450"/>
            <a:ext cx="86010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an operating system is supposed to support 15 multiprogrammed jobs, 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system is stressed by attempting to run 15 or more jobs simultaneously.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real-time system might be tested 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determine the effect of simultaneous arrival of several high-priority interrupts.</a:t>
            </a:r>
            <a:endParaRPr/>
          </a:p>
        </p:txBody>
      </p:sp>
      <p:sp>
        <p:nvSpPr>
          <p:cNvPr id="2302" name="Google Shape;2302;p21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3" name="Google Shape;2303;p21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216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i="0" lang="en-US" sz="6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Stress Testing</a:t>
            </a:r>
            <a:endParaRPr/>
          </a:p>
        </p:txBody>
      </p:sp>
      <p:sp>
        <p:nvSpPr>
          <p:cNvPr id="2310" name="Google Shape;2310;p216"/>
          <p:cNvSpPr txBox="1"/>
          <p:nvPr>
            <p:ph idx="1" type="body"/>
          </p:nvPr>
        </p:nvSpPr>
        <p:spPr>
          <a:xfrm>
            <a:off x="447675" y="1708150"/>
            <a:ext cx="92741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Stress testing usually involves an element of time or size, 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Such as the number of records transferred per unit time, 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maximum number of users active at any time, input data size, etc.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 stress testing may not be applicable to many types of systems.</a:t>
            </a:r>
            <a:endParaRPr/>
          </a:p>
        </p:txBody>
      </p:sp>
      <p:sp>
        <p:nvSpPr>
          <p:cNvPr id="2311" name="Google Shape;2311;p21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12" name="Google Shape;2312;p21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17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b="1" i="0" lang="en-US" sz="6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Volume Testing</a:t>
            </a:r>
            <a:endParaRPr/>
          </a:p>
        </p:txBody>
      </p:sp>
      <p:sp>
        <p:nvSpPr>
          <p:cNvPr id="2319" name="Google Shape;2319;p217"/>
          <p:cNvSpPr txBox="1"/>
          <p:nvPr>
            <p:ph idx="1" type="body"/>
          </p:nvPr>
        </p:nvSpPr>
        <p:spPr>
          <a:xfrm>
            <a:off x="434975" y="1708150"/>
            <a:ext cx="89058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Addresses handling large amounts of data in the system:</a:t>
            </a:r>
            <a:endParaRPr/>
          </a:p>
          <a:p>
            <a:pPr indent="-311150" lvl="1" marL="7429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Whether data structures (e.g. queues, stacks, arrays, etc.) are large enough to handle all possible situations.</a:t>
            </a:r>
            <a:endParaRPr/>
          </a:p>
          <a:p>
            <a:pPr indent="-311150" lvl="1" marL="7429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Fields, records, and files are stressed to check if their size can accommodate all possible data volumes.</a:t>
            </a:r>
            <a:endParaRPr/>
          </a:p>
        </p:txBody>
      </p:sp>
      <p:sp>
        <p:nvSpPr>
          <p:cNvPr id="2320" name="Google Shape;2320;p21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1" name="Google Shape;2321;p21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218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Configuration Testing</a:t>
            </a:r>
            <a:endParaRPr/>
          </a:p>
        </p:txBody>
      </p:sp>
      <p:sp>
        <p:nvSpPr>
          <p:cNvPr id="2328" name="Google Shape;2328;p218"/>
          <p:cNvSpPr txBox="1"/>
          <p:nvPr>
            <p:ph idx="1" type="body"/>
          </p:nvPr>
        </p:nvSpPr>
        <p:spPr>
          <a:xfrm>
            <a:off x="504825" y="1533525"/>
            <a:ext cx="9015412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 system behavior: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various hardware and software configurations specified in the requirements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sometimes systems are built in various configurations for different users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instance, a minimal system may serve a single user, 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configurations for additional users.</a:t>
            </a:r>
            <a:endParaRPr/>
          </a:p>
        </p:txBody>
      </p:sp>
      <p:sp>
        <p:nvSpPr>
          <p:cNvPr id="2329" name="Google Shape;2329;p21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0" name="Google Shape;2330;p21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219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Compatibility Testing</a:t>
            </a:r>
            <a:endParaRPr/>
          </a:p>
        </p:txBody>
      </p:sp>
      <p:sp>
        <p:nvSpPr>
          <p:cNvPr id="2337" name="Google Shape;2337;p219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tests are needed when the system interfaces with other systems: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 whether the interface functions as required.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example, if a 32-bit release works on a 64-bit platform</a:t>
            </a:r>
            <a:endParaRPr/>
          </a:p>
        </p:txBody>
      </p:sp>
      <p:sp>
        <p:nvSpPr>
          <p:cNvPr id="2338" name="Google Shape;2338;p21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9" name="Google Shape;2339;p21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220"/>
          <p:cNvSpPr txBox="1"/>
          <p:nvPr>
            <p:ph type="title"/>
          </p:nvPr>
        </p:nvSpPr>
        <p:spPr>
          <a:xfrm>
            <a:off x="447675" y="346075"/>
            <a:ext cx="8566150" cy="1550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Compatibility testing</a:t>
            </a:r>
            <a:b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2346" name="Google Shape;2346;p220"/>
          <p:cNvSpPr txBox="1"/>
          <p:nvPr>
            <p:ph idx="1" type="body"/>
          </p:nvPr>
        </p:nvSpPr>
        <p:spPr>
          <a:xfrm>
            <a:off x="739775" y="1797050"/>
            <a:ext cx="86010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 system is to communicate with a large database system to retrieve information: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compatibility test examines speed and accuracy of retrieval.</a:t>
            </a:r>
            <a:endParaRPr/>
          </a:p>
        </p:txBody>
      </p:sp>
      <p:sp>
        <p:nvSpPr>
          <p:cNvPr id="2347" name="Google Shape;2347;p22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8" name="Google Shape;2348;p22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221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i="0" lang="en-US" sz="6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Recovery Testing</a:t>
            </a:r>
            <a:endParaRPr/>
          </a:p>
        </p:txBody>
      </p:sp>
      <p:sp>
        <p:nvSpPr>
          <p:cNvPr id="2355" name="Google Shape;2355;p221"/>
          <p:cNvSpPr txBox="1"/>
          <p:nvPr>
            <p:ph idx="1" type="body"/>
          </p:nvPr>
        </p:nvSpPr>
        <p:spPr>
          <a:xfrm>
            <a:off x="320675" y="1708150"/>
            <a:ext cx="94011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tests check response to: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Presence of faults or to the loss of data, power, devices, or services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Subject system to loss of resources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 if the system recovers properly.</a:t>
            </a:r>
            <a:endParaRPr/>
          </a:p>
          <a:p>
            <a:pPr indent="-228600" lvl="2" marL="114300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example, a net payment fails after the payer has been debited and before the payee has been credited</a:t>
            </a:r>
            <a:endParaRPr/>
          </a:p>
        </p:txBody>
      </p:sp>
      <p:sp>
        <p:nvSpPr>
          <p:cNvPr id="2356" name="Google Shape;2356;p22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7" name="Google Shape;2357;p22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222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Maintenance Testing</a:t>
            </a:r>
            <a:endParaRPr/>
          </a:p>
        </p:txBody>
      </p:sp>
      <p:sp>
        <p:nvSpPr>
          <p:cNvPr id="2364" name="Google Shape;2364;p222"/>
          <p:cNvSpPr txBox="1"/>
          <p:nvPr>
            <p:ph idx="1" type="body"/>
          </p:nvPr>
        </p:nvSpPr>
        <p:spPr>
          <a:xfrm>
            <a:off x="739775" y="1708150"/>
            <a:ext cx="89439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Diagnostic tools and procedures</a:t>
            </a: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-311150" lvl="1" marL="74295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help find source of problems.</a:t>
            </a:r>
            <a:endParaRPr/>
          </a:p>
          <a:p>
            <a:pPr indent="-311150" lvl="1" marL="74295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may be required to supply</a:t>
            </a:r>
            <a:endParaRPr/>
          </a:p>
          <a:p>
            <a:pPr indent="-228600" lvl="2" marL="11430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 maps</a:t>
            </a:r>
            <a:endParaRPr/>
          </a:p>
          <a:p>
            <a:pPr indent="-228600" lvl="2" marL="11430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diagnostic programs</a:t>
            </a:r>
            <a:endParaRPr/>
          </a:p>
          <a:p>
            <a:pPr indent="-228600" lvl="2" marL="11430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traces of transactions, </a:t>
            </a:r>
            <a:endParaRPr/>
          </a:p>
          <a:p>
            <a:pPr indent="-228600" lvl="2" marL="11430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circuit diagrams, etc.</a:t>
            </a:r>
            <a:endParaRPr/>
          </a:p>
        </p:txBody>
      </p:sp>
      <p:sp>
        <p:nvSpPr>
          <p:cNvPr id="2365" name="Google Shape;2365;p22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6" name="Google Shape;2366;p22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796925" y="4857750"/>
            <a:ext cx="856773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VERIFICATION VS VALIDATION</a:t>
            </a:r>
            <a:endParaRPr/>
          </a:p>
        </p:txBody>
      </p:sp>
      <p:sp>
        <p:nvSpPr>
          <p:cNvPr id="354" name="Google Shape;354;p34"/>
          <p:cNvSpPr txBox="1"/>
          <p:nvPr>
            <p:ph idx="1" type="body"/>
          </p:nvPr>
        </p:nvSpPr>
        <p:spPr>
          <a:xfrm>
            <a:off x="796925" y="3203575"/>
            <a:ext cx="8567737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55" name="Google Shape;355;p3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6" name="Google Shape;356;p3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223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Maintenance Testing</a:t>
            </a:r>
            <a:endParaRPr/>
          </a:p>
        </p:txBody>
      </p:sp>
      <p:sp>
        <p:nvSpPr>
          <p:cNvPr id="2373" name="Google Shape;2373;p223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Verify that: 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required artefacts for maintenance exist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function properly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example, if MS Office crashes it asks for sending some system information to MS. These are meant for remote debugging and fix</a:t>
            </a:r>
            <a:endParaRPr/>
          </a:p>
        </p:txBody>
      </p:sp>
      <p:sp>
        <p:nvSpPr>
          <p:cNvPr id="2374" name="Google Shape;2374;p22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5" name="Google Shape;2375;p22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224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Documentation tests</a:t>
            </a:r>
            <a:endParaRPr/>
          </a:p>
        </p:txBody>
      </p:sp>
      <p:sp>
        <p:nvSpPr>
          <p:cNvPr id="2382" name="Google Shape;2382;p224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 that required documents exist and are consistent:</a:t>
            </a:r>
            <a:endParaRPr/>
          </a:p>
          <a:p>
            <a:pPr indent="-311150" lvl="1" marL="74295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guides, </a:t>
            </a:r>
            <a:endParaRPr/>
          </a:p>
          <a:p>
            <a:pPr indent="-311150" lvl="1" marL="74295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maintenance guides, </a:t>
            </a:r>
            <a:endParaRPr/>
          </a:p>
          <a:p>
            <a:pPr indent="-311150" lvl="1" marL="74295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technical documents</a:t>
            </a:r>
            <a:endParaRPr/>
          </a:p>
        </p:txBody>
      </p:sp>
      <p:sp>
        <p:nvSpPr>
          <p:cNvPr id="2383" name="Google Shape;2383;p22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4" name="Google Shape;2384;p22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225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Documentation tests</a:t>
            </a:r>
            <a:endParaRPr/>
          </a:p>
        </p:txBody>
      </p:sp>
      <p:sp>
        <p:nvSpPr>
          <p:cNvPr id="2391" name="Google Shape;2391;p225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Sometimes requirements specify: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 and audience of specific documents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Documents are evaluated for compliance</a:t>
            </a:r>
            <a:endParaRPr/>
          </a:p>
        </p:txBody>
      </p:sp>
      <p:sp>
        <p:nvSpPr>
          <p:cNvPr id="2392" name="Google Shape;2392;p22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3" name="Google Shape;2393;p22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226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Documentation tests</a:t>
            </a:r>
            <a:endParaRPr/>
          </a:p>
        </p:txBody>
      </p:sp>
      <p:sp>
        <p:nvSpPr>
          <p:cNvPr id="2400" name="Google Shape;2400;p226"/>
          <p:cNvSpPr txBox="1"/>
          <p:nvPr>
            <p:ph idx="1" type="body"/>
          </p:nvPr>
        </p:nvSpPr>
        <p:spPr>
          <a:xfrm>
            <a:off x="317500" y="1646237"/>
            <a:ext cx="9253537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Keeping documents in sync with the code changes is a major challenge. Documentation Tests must ascertain such gaps.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advised to use in-code documentation to generate help on the fly using:</a:t>
            </a:r>
            <a:endParaRPr/>
          </a:p>
          <a:p>
            <a:pPr indent="-342899" lvl="1" marL="782637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Doxygen: </a:t>
            </a:r>
            <a:r>
              <a:rPr b="0" i="0" lang="en-US" sz="2400" u="sng">
                <a:solidFill>
                  <a:schemeClr val="hlink"/>
                </a:solidFill>
                <a:hlinkClick r:id="rId3"/>
              </a:rPr>
              <a:t>http://www.stack.nl/~dimitri/doxygen/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899" lvl="1" marL="782637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Javadoc: </a:t>
            </a:r>
            <a:r>
              <a:rPr b="0" i="0" lang="en-US" sz="2400" u="sng">
                <a:solidFill>
                  <a:schemeClr val="hlink"/>
                </a:solidFill>
                <a:hlinkClick r:id="rId4"/>
              </a:rPr>
              <a:t>http://www.oracle.com/technetwork/java/javase/documentation/index-jsp-135444.html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401" name="Google Shape;2401;p22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2" name="Google Shape;2402;p22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227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i="0" lang="en-US" sz="6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Usability tests</a:t>
            </a:r>
            <a:endParaRPr/>
          </a:p>
        </p:txBody>
      </p:sp>
      <p:sp>
        <p:nvSpPr>
          <p:cNvPr id="2409" name="Google Shape;2409;p227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aspects of user interfaces are tested: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Display screens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messages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report formats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navigation and selection problems</a:t>
            </a:r>
            <a:endParaRPr/>
          </a:p>
        </p:txBody>
      </p:sp>
      <p:sp>
        <p:nvSpPr>
          <p:cNvPr id="2410" name="Google Shape;2410;p22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11" name="Google Shape;2411;p22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228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i="0" lang="en-US" sz="6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Environmental test</a:t>
            </a:r>
            <a:endParaRPr/>
          </a:p>
        </p:txBody>
      </p:sp>
      <p:sp>
        <p:nvSpPr>
          <p:cNvPr id="2418" name="Google Shape;2418;p228"/>
          <p:cNvSpPr txBox="1"/>
          <p:nvPr>
            <p:ph idx="1" type="body"/>
          </p:nvPr>
        </p:nvSpPr>
        <p:spPr>
          <a:xfrm>
            <a:off x="315912" y="1341437"/>
            <a:ext cx="9518650" cy="494506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tests check the system’s ability to perform at the installation site.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Requirements might include tolerance for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heat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humidity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chemical presence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portability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electrical or magnetic fields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disruption of power, etc.</a:t>
            </a:r>
            <a:endParaRPr/>
          </a:p>
        </p:txBody>
      </p:sp>
      <p:sp>
        <p:nvSpPr>
          <p:cNvPr id="2419" name="Google Shape;2419;p22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0" name="Google Shape;2420;p22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229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Summary Report</a:t>
            </a:r>
            <a:endParaRPr/>
          </a:p>
        </p:txBody>
      </p:sp>
      <p:sp>
        <p:nvSpPr>
          <p:cNvPr id="2427" name="Google Shape;2427;p229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Generated towards the end of testing phase.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Covers each subsystem: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summary of tests which have been applied to the subsystem.</a:t>
            </a: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428" name="Google Shape;2428;p22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9" name="Google Shape;2429;p22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230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Summary Report</a:t>
            </a:r>
            <a:endParaRPr/>
          </a:p>
        </p:txBody>
      </p:sp>
      <p:sp>
        <p:nvSpPr>
          <p:cNvPr id="2436" name="Google Shape;2436;p230"/>
          <p:cNvSpPr txBox="1"/>
          <p:nvPr>
            <p:ph idx="1" type="body"/>
          </p:nvPr>
        </p:nvSpPr>
        <p:spPr>
          <a:xfrm>
            <a:off x="504825" y="1470025"/>
            <a:ext cx="9253537" cy="5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Specifies: </a:t>
            </a:r>
            <a:endParaRPr/>
          </a:p>
          <a:p>
            <a:pPr indent="-311150" lvl="1" marL="74295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tests have been applied to a subsystem, </a:t>
            </a:r>
            <a:endParaRPr/>
          </a:p>
          <a:p>
            <a:pPr indent="-311150" lvl="1" marL="74295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tests have been successful, </a:t>
            </a:r>
            <a:endParaRPr/>
          </a:p>
          <a:p>
            <a:pPr indent="-311150" lvl="1" marL="74295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have been unsuccessful, and the degree to which they have been unsuccessful,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 whether a test was an outright failure 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whether some expected results of the test were actually observed.</a:t>
            </a:r>
            <a:endParaRPr/>
          </a:p>
        </p:txBody>
      </p:sp>
      <p:sp>
        <p:nvSpPr>
          <p:cNvPr id="2437" name="Google Shape;2437;p23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8" name="Google Shape;2438;p23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231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Regression Testing</a:t>
            </a:r>
            <a:endParaRPr/>
          </a:p>
        </p:txBody>
      </p:sp>
      <p:sp>
        <p:nvSpPr>
          <p:cNvPr id="2445" name="Google Shape;2445;p231"/>
          <p:cNvSpPr txBox="1"/>
          <p:nvPr>
            <p:ph idx="1" type="body"/>
          </p:nvPr>
        </p:nvSpPr>
        <p:spPr>
          <a:xfrm>
            <a:off x="714375" y="1682750"/>
            <a:ext cx="86010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not belong to either unit test, integration test, or system test. 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stead, it is a separate dimension to these three forms of testing.</a:t>
            </a:r>
            <a:endParaRPr/>
          </a:p>
        </p:txBody>
      </p:sp>
      <p:sp>
        <p:nvSpPr>
          <p:cNvPr id="2446" name="Google Shape;2446;p23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7" name="Google Shape;2447;p23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232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i="0" lang="en-US" sz="6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Regression testing</a:t>
            </a:r>
            <a:endParaRPr/>
          </a:p>
        </p:txBody>
      </p:sp>
      <p:sp>
        <p:nvSpPr>
          <p:cNvPr id="2454" name="Google Shape;2454;p23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Regression testing is the running of test suite: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each change to the system after each bug fix.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Ensures that no new bug has been introduced due to the change or the bug fix.</a:t>
            </a:r>
            <a:endParaRPr/>
          </a:p>
        </p:txBody>
      </p:sp>
      <p:sp>
        <p:nvSpPr>
          <p:cNvPr id="2455" name="Google Shape;2455;p23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56" name="Google Shape;2456;p23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Verification versus Validation</a:t>
            </a:r>
            <a:endParaRPr/>
          </a:p>
        </p:txBody>
      </p:sp>
      <p:sp>
        <p:nvSpPr>
          <p:cNvPr id="363" name="Google Shape;363;p35"/>
          <p:cNvSpPr txBox="1"/>
          <p:nvPr>
            <p:ph idx="1" type="body"/>
          </p:nvPr>
        </p:nvSpPr>
        <p:spPr>
          <a:xfrm>
            <a:off x="301625" y="1722437"/>
            <a:ext cx="9559925" cy="519271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Verification is the process of determining: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Whether output</a:t>
            </a:r>
            <a:r>
              <a:rPr b="0" i="0" lang="en-US" sz="36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</a:t>
            </a:r>
            <a:r>
              <a:rPr b="0" i="0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phase of</a:t>
            </a:r>
            <a:r>
              <a:rPr b="0" i="0" lang="en-US" sz="36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development</a:t>
            </a:r>
            <a:r>
              <a:rPr b="0" i="0" lang="en-US" sz="36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conforms to its previous phase.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are building the system correctly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Validation </a:t>
            </a: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 process of</a:t>
            </a: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determining: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Whether a fully developed system conforms to its </a:t>
            </a:r>
            <a:r>
              <a:rPr b="0" i="0" lang="en-US" sz="20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SRS </a:t>
            </a:r>
            <a:r>
              <a:rPr b="0" i="0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document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are building the correct system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64" name="Google Shape;364;p3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Google Shape;365;p3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233"/>
          <p:cNvSpPr txBox="1"/>
          <p:nvPr>
            <p:ph type="title"/>
          </p:nvPr>
        </p:nvSpPr>
        <p:spPr>
          <a:xfrm>
            <a:off x="447675" y="201612"/>
            <a:ext cx="85661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i="0" lang="en-US" sz="6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Regression testing</a:t>
            </a:r>
            <a:endParaRPr/>
          </a:p>
        </p:txBody>
      </p:sp>
      <p:sp>
        <p:nvSpPr>
          <p:cNvPr id="2463" name="Google Shape;2463;p233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Regression tests assure: 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new system’s performance is at least as good as the old system.</a:t>
            </a:r>
            <a:endParaRPr/>
          </a:p>
          <a:p>
            <a:pPr indent="-3111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 used during incremental system development.</a:t>
            </a:r>
            <a:endParaRPr/>
          </a:p>
        </p:txBody>
      </p:sp>
      <p:sp>
        <p:nvSpPr>
          <p:cNvPr id="2464" name="Google Shape;2464;p23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5" name="Google Shape;2465;p23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234"/>
          <p:cNvSpPr txBox="1"/>
          <p:nvPr>
            <p:ph type="title"/>
          </p:nvPr>
        </p:nvSpPr>
        <p:spPr>
          <a:xfrm>
            <a:off x="504825" y="-1587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Errors are Still Remaining?</a:t>
            </a:r>
            <a:endParaRPr/>
          </a:p>
        </p:txBody>
      </p:sp>
      <p:sp>
        <p:nvSpPr>
          <p:cNvPr id="2472" name="Google Shape;2472;p234"/>
          <p:cNvSpPr txBox="1"/>
          <p:nvPr>
            <p:ph idx="1" type="body"/>
          </p:nvPr>
        </p:nvSpPr>
        <p:spPr>
          <a:xfrm>
            <a:off x="315912" y="2209800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Seed the code with some known errors: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artificial errors are introduced into the program.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 how many of the 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seeded </a:t>
            </a: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errors are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detected during 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testing.</a:t>
            </a:r>
            <a:endParaRPr/>
          </a:p>
        </p:txBody>
      </p:sp>
      <p:sp>
        <p:nvSpPr>
          <p:cNvPr id="2473" name="Google Shape;2473;p23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4" name="Google Shape;2474;p23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235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 Seeding</a:t>
            </a:r>
            <a:endParaRPr/>
          </a:p>
        </p:txBody>
      </p:sp>
      <p:sp>
        <p:nvSpPr>
          <p:cNvPr id="2481" name="Google Shape;2481;p235"/>
          <p:cNvSpPr txBox="1"/>
          <p:nvPr>
            <p:ph idx="1" type="body"/>
          </p:nvPr>
        </p:nvSpPr>
        <p:spPr>
          <a:xfrm>
            <a:off x="755650" y="1595437"/>
            <a:ext cx="8567737" cy="54387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be the total number of errors in the system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of these errors be found by</a:t>
            </a: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testing.</a:t>
            </a: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 be the total number of seeded errors,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 of the seeded errors be found during testing.</a:t>
            </a:r>
            <a:endParaRPr/>
          </a:p>
        </p:txBody>
      </p:sp>
      <p:sp>
        <p:nvSpPr>
          <p:cNvPr id="2482" name="Google Shape;2482;p23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3" name="Google Shape;2483;p23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236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 Seeding</a:t>
            </a:r>
            <a:endParaRPr/>
          </a:p>
        </p:txBody>
      </p:sp>
      <p:sp>
        <p:nvSpPr>
          <p:cNvPr id="2490" name="Google Shape;2490;p236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n/N = s/S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S </a:t>
            </a:r>
            <a:r>
              <a:rPr b="0" i="0" lang="en-US" sz="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n/s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remaining  defects: </a:t>
            </a:r>
            <a:b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5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N - n = n </a:t>
            </a:r>
            <a:r>
              <a:rPr b="0" i="0" lang="en-US" sz="6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5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((S - s)/ s)</a:t>
            </a:r>
            <a:endParaRPr/>
          </a:p>
        </p:txBody>
      </p:sp>
      <p:sp>
        <p:nvSpPr>
          <p:cNvPr id="2491" name="Google Shape;2491;p23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2" name="Google Shape;2492;p23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237"/>
          <p:cNvSpPr txBox="1"/>
          <p:nvPr>
            <p:ph type="title"/>
          </p:nvPr>
        </p:nvSpPr>
        <p:spPr>
          <a:xfrm>
            <a:off x="447675" y="242887"/>
            <a:ext cx="8567737" cy="127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2499" name="Google Shape;2499;p237"/>
          <p:cNvSpPr txBox="1"/>
          <p:nvPr>
            <p:ph idx="1" type="body"/>
          </p:nvPr>
        </p:nvSpPr>
        <p:spPr>
          <a:xfrm>
            <a:off x="317500" y="1417637"/>
            <a:ext cx="9253537" cy="56959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 errors were introduced.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90 of these errors were found during testing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50 other errors were also found.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Remaining errors= </a:t>
            </a:r>
            <a:b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50 </a:t>
            </a:r>
            <a:r>
              <a:rPr b="0" i="0" lang="en-US" sz="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(100-90)/90 = 6</a:t>
            </a:r>
            <a:endParaRPr/>
          </a:p>
        </p:txBody>
      </p:sp>
      <p:sp>
        <p:nvSpPr>
          <p:cNvPr id="2500" name="Google Shape;2500;p23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1" name="Google Shape;2501;p23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238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 Seeding</a:t>
            </a:r>
            <a:endParaRPr/>
          </a:p>
        </p:txBody>
      </p:sp>
      <p:sp>
        <p:nvSpPr>
          <p:cNvPr id="2508" name="Google Shape;2508;p238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 kind of seeded errors should match  closely with existing errors: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However, it is difficult to predict the types of errors that exist.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Categories of  remaining errors: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be estimated by analyzing historical data from similar projects</a:t>
            </a:r>
            <a:r>
              <a:rPr b="0" i="0" lang="en-US" sz="39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  <p:sp>
        <p:nvSpPr>
          <p:cNvPr id="2509" name="Google Shape;2509;p23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0" name="Google Shape;2510;p23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239"/>
          <p:cNvSpPr txBox="1"/>
          <p:nvPr>
            <p:ph type="title"/>
          </p:nvPr>
        </p:nvSpPr>
        <p:spPr>
          <a:xfrm>
            <a:off x="447675" y="242887"/>
            <a:ext cx="8567737" cy="127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/>
          </a:p>
        </p:txBody>
      </p:sp>
      <p:sp>
        <p:nvSpPr>
          <p:cNvPr id="2517" name="Google Shape;2517;p239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Exhaustive testing of almost any non-trivial system is impractical. 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need to design an </a:t>
            </a:r>
            <a:r>
              <a:rPr b="0" i="0" lang="en-US" sz="4800" u="sng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optimal test suite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would expose as many errors as possible. </a:t>
            </a:r>
            <a:endParaRPr/>
          </a:p>
        </p:txBody>
      </p:sp>
      <p:sp>
        <p:nvSpPr>
          <p:cNvPr id="2518" name="Google Shape;2518;p23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9" name="Google Shape;2519;p23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240"/>
          <p:cNvSpPr txBox="1"/>
          <p:nvPr>
            <p:ph type="title"/>
          </p:nvPr>
        </p:nvSpPr>
        <p:spPr>
          <a:xfrm>
            <a:off x="447675" y="242887"/>
            <a:ext cx="8567737" cy="127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/>
          </a:p>
        </p:txBody>
      </p:sp>
      <p:sp>
        <p:nvSpPr>
          <p:cNvPr id="2526" name="Google Shape;2526;p240"/>
          <p:cNvSpPr txBox="1"/>
          <p:nvPr>
            <p:ph idx="1" type="body"/>
          </p:nvPr>
        </p:nvSpPr>
        <p:spPr>
          <a:xfrm>
            <a:off x="239712" y="1646237"/>
            <a:ext cx="9840912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select test cases randomly: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Many test cases may not add to the significance of the test suite.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two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approaches to testing: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black-box testing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white-box testing.</a:t>
            </a:r>
            <a:endParaRPr/>
          </a:p>
        </p:txBody>
      </p:sp>
      <p:sp>
        <p:nvSpPr>
          <p:cNvPr id="2527" name="Google Shape;2527;p24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8" name="Google Shape;2528;p24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241"/>
          <p:cNvSpPr txBox="1"/>
          <p:nvPr>
            <p:ph type="title"/>
          </p:nvPr>
        </p:nvSpPr>
        <p:spPr>
          <a:xfrm>
            <a:off x="447675" y="242887"/>
            <a:ext cx="8567737" cy="127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/>
          </a:p>
        </p:txBody>
      </p:sp>
      <p:sp>
        <p:nvSpPr>
          <p:cNvPr id="2535" name="Google Shape;2535;p241"/>
          <p:cNvSpPr txBox="1"/>
          <p:nvPr>
            <p:ph idx="1" type="body"/>
          </p:nvPr>
        </p:nvSpPr>
        <p:spPr>
          <a:xfrm>
            <a:off x="76200" y="1568450"/>
            <a:ext cx="9917112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 box testing is also known as </a:t>
            </a:r>
            <a:r>
              <a:rPr b="0" i="0" lang="en-US" sz="4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functional testing.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Designing black box test cases: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Requires </a:t>
            </a:r>
            <a:r>
              <a:rPr b="0" i="0" lang="en-US" sz="3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understanding only</a:t>
            </a: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3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SRS </a:t>
            </a: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document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not require any knowledge  about  design and code.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Designing white box testing requires knowledge about design and code.</a:t>
            </a:r>
            <a:endParaRPr/>
          </a:p>
        </p:txBody>
      </p:sp>
      <p:sp>
        <p:nvSpPr>
          <p:cNvPr id="2536" name="Google Shape;2536;p24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7" name="Google Shape;2537;p24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242"/>
          <p:cNvSpPr txBox="1"/>
          <p:nvPr>
            <p:ph type="title"/>
          </p:nvPr>
        </p:nvSpPr>
        <p:spPr>
          <a:xfrm>
            <a:off x="447675" y="242887"/>
            <a:ext cx="8567737" cy="127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/>
          </a:p>
        </p:txBody>
      </p:sp>
      <p:sp>
        <p:nvSpPr>
          <p:cNvPr id="2544" name="Google Shape;2544;p242"/>
          <p:cNvSpPr txBox="1"/>
          <p:nvPr>
            <p:ph idx="1" type="body"/>
          </p:nvPr>
        </p:nvSpPr>
        <p:spPr>
          <a:xfrm>
            <a:off x="315912" y="1511300"/>
            <a:ext cx="9525000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discussed black-box test case design strategies: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Equivalence partitioning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Boundary value analysis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discussed some important issues in integration and system testing.</a:t>
            </a:r>
            <a:endParaRPr/>
          </a:p>
        </p:txBody>
      </p:sp>
      <p:sp>
        <p:nvSpPr>
          <p:cNvPr id="2545" name="Google Shape;2545;p24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6" name="Google Shape;2546;p24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Verification versus Validation</a:t>
            </a:r>
            <a:endParaRPr/>
          </a:p>
        </p:txBody>
      </p:sp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315912" y="1722437"/>
            <a:ext cx="9253537" cy="583723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Verification is concerned with phase containment of errors,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Whereas the aim of validation is that the final product be error free.</a:t>
            </a:r>
            <a:endParaRPr/>
          </a:p>
        </p:txBody>
      </p:sp>
      <p:sp>
        <p:nvSpPr>
          <p:cNvPr id="373" name="Google Shape;373;p3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3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of Test Cases</a:t>
            </a:r>
            <a:endParaRPr/>
          </a:p>
        </p:txBody>
      </p:sp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392112" y="1493837"/>
            <a:ext cx="94488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Exhaustive testing of any non-trivial system is impractical: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43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data domain </a:t>
            </a: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extremely large.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435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an 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optimal test suite: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reasonable size and 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Uncovers as many errors as possible.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of Test Cases</a:t>
            </a:r>
            <a:endParaRPr/>
          </a:p>
        </p:txBody>
      </p:sp>
      <p:sp>
        <p:nvSpPr>
          <p:cNvPr id="390" name="Google Shape;390;p38"/>
          <p:cNvSpPr txBox="1"/>
          <p:nvPr>
            <p:ph idx="1" type="body"/>
          </p:nvPr>
        </p:nvSpPr>
        <p:spPr>
          <a:xfrm>
            <a:off x="209550" y="1493837"/>
            <a:ext cx="9871075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test cases are selected randomly: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Many test cases would not contribute to the significance of the test suite, 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Would not detect errors not already being detected by other test cases in the suite.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test cases in a randomly selected test suite: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an indication of effectiveness of testing</a:t>
            </a:r>
            <a:r>
              <a:rPr b="0" i="0" lang="en-US" sz="35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391" name="Google Shape;391;p3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p3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of Test Cases</a:t>
            </a:r>
            <a:endParaRPr/>
          </a:p>
        </p:txBody>
      </p:sp>
      <p:sp>
        <p:nvSpPr>
          <p:cNvPr id="399" name="Google Shape;399;p39"/>
          <p:cNvSpPr txBox="1"/>
          <p:nvPr>
            <p:ph idx="1" type="body"/>
          </p:nvPr>
        </p:nvSpPr>
        <p:spPr>
          <a:xfrm>
            <a:off x="239712" y="1493837"/>
            <a:ext cx="9494837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a system using a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large number </a:t>
            </a: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randomly selected test cases: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not mean that  many errors in the system will be uncovered.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following example: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 the maximum of two integers  x and  y. </a:t>
            </a:r>
            <a:endParaRPr/>
          </a:p>
        </p:txBody>
      </p:sp>
      <p:sp>
        <p:nvSpPr>
          <p:cNvPr id="400" name="Google Shape;400;p3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1" name="Google Shape;401;p3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of Test Cases</a:t>
            </a:r>
            <a:endParaRPr/>
          </a:p>
        </p:txBody>
      </p:sp>
      <p:sp>
        <p:nvSpPr>
          <p:cNvPr id="408" name="Google Shape;408;p40"/>
          <p:cNvSpPr txBox="1"/>
          <p:nvPr>
            <p:ph idx="1" type="body"/>
          </p:nvPr>
        </p:nvSpPr>
        <p:spPr>
          <a:xfrm>
            <a:off x="504825" y="1417637"/>
            <a:ext cx="9013825" cy="5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code has a simple programming error: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0" i="0" lang="en-US" sz="36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(x&gt;y) max = x;                </a:t>
            </a:r>
            <a:br>
              <a:rPr b="0" i="0" lang="en-US" sz="36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36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else max = x;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suite </a:t>
            </a:r>
            <a:r>
              <a:rPr b="0" i="0" lang="en-US" sz="36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{(x=3,y=2);(x=2,y=3)}</a:t>
            </a: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detect the error,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larger test suite </a:t>
            </a:r>
            <a:r>
              <a:rPr b="0" i="0" lang="en-US" sz="36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{(x=3,y=2);(x=4,y=3); (x=5,y=1)}</a:t>
            </a: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does not detect the error.</a:t>
            </a:r>
            <a:endParaRPr/>
          </a:p>
        </p:txBody>
      </p:sp>
      <p:sp>
        <p:nvSpPr>
          <p:cNvPr id="409" name="Google Shape;409;p4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0" name="Google Shape;410;p4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of Test Cases</a:t>
            </a:r>
            <a:endParaRPr/>
          </a:p>
        </p:txBody>
      </p:sp>
      <p:sp>
        <p:nvSpPr>
          <p:cNvPr id="417" name="Google Shape;417;p41"/>
          <p:cNvSpPr txBox="1"/>
          <p:nvPr>
            <p:ph idx="1" type="body"/>
          </p:nvPr>
        </p:nvSpPr>
        <p:spPr>
          <a:xfrm>
            <a:off x="317500" y="1570037"/>
            <a:ext cx="9253537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Systematic approaches are required to design an </a:t>
            </a:r>
            <a:r>
              <a:rPr b="0" i="0" lang="en-US" sz="5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optimal test suite: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test case in the suite should detect different errors.</a:t>
            </a:r>
            <a:endParaRPr/>
          </a:p>
        </p:txBody>
      </p:sp>
      <p:sp>
        <p:nvSpPr>
          <p:cNvPr id="418" name="Google Shape;418;p4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9" name="Google Shape;419;p4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of Test Cases</a:t>
            </a:r>
            <a:endParaRPr/>
          </a:p>
        </p:txBody>
      </p:sp>
      <p:sp>
        <p:nvSpPr>
          <p:cNvPr id="426" name="Google Shape;426;p4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essentially three main approaches to design test cases: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Black-box approach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White-box (or glass-box) approach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Grey-box testing</a:t>
            </a:r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96925" y="4857750"/>
            <a:ext cx="856773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FUNDAMENTALS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96925" y="3203575"/>
            <a:ext cx="8567737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13" name="Google Shape;113;p1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Black-Box Testing</a:t>
            </a:r>
            <a:endParaRPr/>
          </a:p>
        </p:txBody>
      </p:sp>
      <p:sp>
        <p:nvSpPr>
          <p:cNvPr id="435" name="Google Shape;435;p43"/>
          <p:cNvSpPr txBox="1"/>
          <p:nvPr>
            <p:ph idx="1" type="body"/>
          </p:nvPr>
        </p:nvSpPr>
        <p:spPr>
          <a:xfrm>
            <a:off x="463550" y="1595437"/>
            <a:ext cx="9240837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 are designed using only </a:t>
            </a: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functional specification</a:t>
            </a: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the software: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 any knowledge of the internal structure of the software.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this reason, black-box testing is also known as  </a:t>
            </a: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functional testing.</a:t>
            </a:r>
            <a:endParaRPr/>
          </a:p>
        </p:txBody>
      </p:sp>
      <p:sp>
        <p:nvSpPr>
          <p:cNvPr id="436" name="Google Shape;436;p4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7" name="Google Shape;437;p4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White-box Testing</a:t>
            </a:r>
            <a:endParaRPr/>
          </a:p>
        </p:txBody>
      </p:sp>
      <p:sp>
        <p:nvSpPr>
          <p:cNvPr id="444" name="Google Shape;444;p44"/>
          <p:cNvSpPr txBox="1"/>
          <p:nvPr>
            <p:ph idx="1" type="body"/>
          </p:nvPr>
        </p:nvSpPr>
        <p:spPr>
          <a:xfrm>
            <a:off x="315912" y="1646237"/>
            <a:ext cx="9448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Designing white-box test cases: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Requires knowledge about the internal structure of software.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White-box testing is also called structural testing.</a:t>
            </a:r>
            <a:endParaRPr/>
          </a:p>
        </p:txBody>
      </p:sp>
      <p:sp>
        <p:nvSpPr>
          <p:cNvPr id="445" name="Google Shape;445;p4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 txBox="1"/>
          <p:nvPr>
            <p:ph type="title"/>
          </p:nvPr>
        </p:nvSpPr>
        <p:spPr>
          <a:xfrm>
            <a:off x="796925" y="4857750"/>
            <a:ext cx="856773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BLACK-BOX TESTING</a:t>
            </a:r>
            <a:endParaRPr/>
          </a:p>
        </p:txBody>
      </p:sp>
      <p:sp>
        <p:nvSpPr>
          <p:cNvPr id="452" name="Google Shape;452;p45"/>
          <p:cNvSpPr txBox="1"/>
          <p:nvPr>
            <p:ph idx="1" type="body"/>
          </p:nvPr>
        </p:nvSpPr>
        <p:spPr>
          <a:xfrm>
            <a:off x="796925" y="3203575"/>
            <a:ext cx="8567737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53" name="Google Shape;453;p4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4" name="Google Shape;454;p4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b="1" i="0" lang="en-US" sz="7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Black-Box Testing</a:t>
            </a:r>
            <a:endParaRPr/>
          </a:p>
        </p:txBody>
      </p:sp>
      <p:sp>
        <p:nvSpPr>
          <p:cNvPr id="461" name="Google Shape;461;p46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essentially two main approaches to design black box test cases: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Equivalence class partitioning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Boundary value analysis</a:t>
            </a:r>
            <a:endParaRPr/>
          </a:p>
        </p:txBody>
      </p:sp>
      <p:sp>
        <p:nvSpPr>
          <p:cNvPr id="462" name="Google Shape;462;p4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3" name="Google Shape;463;p4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"/>
          <p:cNvSpPr txBox="1"/>
          <p:nvPr>
            <p:ph type="title"/>
          </p:nvPr>
        </p:nvSpPr>
        <p:spPr>
          <a:xfrm>
            <a:off x="485775" y="182562"/>
            <a:ext cx="9259887" cy="1254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Equivalence Class  Partitioning</a:t>
            </a:r>
            <a:endParaRPr/>
          </a:p>
        </p:txBody>
      </p:sp>
      <p:sp>
        <p:nvSpPr>
          <p:cNvPr id="470" name="Google Shape;470;p47"/>
          <p:cNvSpPr txBox="1"/>
          <p:nvPr>
            <p:ph idx="1" type="body"/>
          </p:nvPr>
        </p:nvSpPr>
        <p:spPr>
          <a:xfrm>
            <a:off x="447675" y="1708150"/>
            <a:ext cx="9393237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values to a program are 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partitioned into</a:t>
            </a: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equivalence classes</a:t>
            </a:r>
            <a:r>
              <a:rPr b="0" i="0" lang="en-US" sz="4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Partitioning is 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</a:t>
            </a: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such that: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behaves in similar ways to every input value belonging to an equivalence class.</a:t>
            </a:r>
            <a:endParaRPr/>
          </a:p>
        </p:txBody>
      </p:sp>
      <p:sp>
        <p:nvSpPr>
          <p:cNvPr id="471" name="Google Shape;471;p4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2" name="Google Shape;472;p4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Define Equivalence Classes?</a:t>
            </a:r>
            <a:endParaRPr/>
          </a:p>
        </p:txBody>
      </p:sp>
      <p:sp>
        <p:nvSpPr>
          <p:cNvPr id="479" name="Google Shape;479;p48"/>
          <p:cNvSpPr txBox="1"/>
          <p:nvPr>
            <p:ph idx="1" type="body"/>
          </p:nvPr>
        </p:nvSpPr>
        <p:spPr>
          <a:xfrm>
            <a:off x="755650" y="1511300"/>
            <a:ext cx="8567737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the code with just one representative value from  each equivalence class:</a:t>
            </a:r>
            <a:r>
              <a:rPr b="0" i="0" lang="en-US" sz="52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0480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good as testing using any other values from </a:t>
            </a: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equivalence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classes.</a:t>
            </a:r>
            <a:endParaRPr/>
          </a:p>
        </p:txBody>
      </p:sp>
      <p:sp>
        <p:nvSpPr>
          <p:cNvPr id="480" name="Google Shape;480;p4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1" name="Google Shape;481;p4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Equivalence Class  Partitioning</a:t>
            </a:r>
            <a:endParaRPr/>
          </a:p>
        </p:txBody>
      </p:sp>
      <p:sp>
        <p:nvSpPr>
          <p:cNvPr id="488" name="Google Shape;488;p49"/>
          <p:cNvSpPr txBox="1"/>
          <p:nvPr>
            <p:ph idx="1" type="body"/>
          </p:nvPr>
        </p:nvSpPr>
        <p:spPr>
          <a:xfrm>
            <a:off x="425450" y="1739900"/>
            <a:ext cx="9278937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you determine the equivalence classes?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Examine the input data.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Few general guidelines for determining the equivalence classes can be given</a:t>
            </a:r>
            <a:endParaRPr/>
          </a:p>
        </p:txBody>
      </p:sp>
      <p:sp>
        <p:nvSpPr>
          <p:cNvPr id="489" name="Google Shape;489;p4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0" name="Google Shape;490;p4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Equivalence Class  Partitioning</a:t>
            </a:r>
            <a:endParaRPr/>
          </a:p>
        </p:txBody>
      </p:sp>
      <p:sp>
        <p:nvSpPr>
          <p:cNvPr id="497" name="Google Shape;497;p50"/>
          <p:cNvSpPr txBox="1"/>
          <p:nvPr>
            <p:ph idx="1" type="body"/>
          </p:nvPr>
        </p:nvSpPr>
        <p:spPr>
          <a:xfrm>
            <a:off x="438150" y="1595437"/>
            <a:ext cx="9202737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input data to the program is specified by a </a:t>
            </a:r>
            <a:r>
              <a:rPr b="0" i="0" lang="en-US" sz="4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range of values</a:t>
            </a: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 numbers between 1 to 5000.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valid and two invalid equivalence classes are defined. </a:t>
            </a:r>
            <a:endParaRPr/>
          </a:p>
        </p:txBody>
      </p:sp>
      <p:cxnSp>
        <p:nvCxnSpPr>
          <p:cNvPr id="498" name="Google Shape;498;p50"/>
          <p:cNvCxnSpPr/>
          <p:nvPr/>
        </p:nvCxnSpPr>
        <p:spPr>
          <a:xfrm>
            <a:off x="2940050" y="5711825"/>
            <a:ext cx="4621212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9" name="Google Shape;499;p50"/>
          <p:cNvSpPr txBox="1"/>
          <p:nvPr/>
        </p:nvSpPr>
        <p:spPr>
          <a:xfrm>
            <a:off x="2771775" y="5207000"/>
            <a:ext cx="100647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"/>
              <a:buNone/>
            </a:pPr>
            <a:r>
              <a:rPr b="1" i="0" lang="en-US" sz="31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500" name="Google Shape;500;p50"/>
          <p:cNvSpPr txBox="1"/>
          <p:nvPr/>
        </p:nvSpPr>
        <p:spPr>
          <a:xfrm>
            <a:off x="6972300" y="5124450"/>
            <a:ext cx="1006475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"/>
              <a:buNone/>
            </a:pPr>
            <a:r>
              <a:rPr b="1" i="0" lang="en-US" sz="31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5000</a:t>
            </a:r>
            <a:endParaRPr/>
          </a:p>
        </p:txBody>
      </p:sp>
      <p:cxnSp>
        <p:nvCxnSpPr>
          <p:cNvPr id="501" name="Google Shape;501;p50"/>
          <p:cNvCxnSpPr/>
          <p:nvPr/>
        </p:nvCxnSpPr>
        <p:spPr>
          <a:xfrm>
            <a:off x="3108325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2" name="Google Shape;502;p50"/>
          <p:cNvCxnSpPr/>
          <p:nvPr/>
        </p:nvCxnSpPr>
        <p:spPr>
          <a:xfrm>
            <a:off x="3276600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3" name="Google Shape;503;p50"/>
          <p:cNvCxnSpPr/>
          <p:nvPr/>
        </p:nvCxnSpPr>
        <p:spPr>
          <a:xfrm>
            <a:off x="3444875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4" name="Google Shape;504;p50"/>
          <p:cNvCxnSpPr/>
          <p:nvPr/>
        </p:nvCxnSpPr>
        <p:spPr>
          <a:xfrm>
            <a:off x="3611562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" name="Google Shape;505;p50"/>
          <p:cNvCxnSpPr/>
          <p:nvPr/>
        </p:nvCxnSpPr>
        <p:spPr>
          <a:xfrm>
            <a:off x="3779837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6" name="Google Shape;506;p50"/>
          <p:cNvCxnSpPr/>
          <p:nvPr/>
        </p:nvCxnSpPr>
        <p:spPr>
          <a:xfrm>
            <a:off x="3948112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7" name="Google Shape;507;p50"/>
          <p:cNvCxnSpPr/>
          <p:nvPr/>
        </p:nvCxnSpPr>
        <p:spPr>
          <a:xfrm>
            <a:off x="4116387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8" name="Google Shape;508;p50"/>
          <p:cNvCxnSpPr/>
          <p:nvPr/>
        </p:nvCxnSpPr>
        <p:spPr>
          <a:xfrm>
            <a:off x="4284662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9" name="Google Shape;509;p50"/>
          <p:cNvCxnSpPr/>
          <p:nvPr/>
        </p:nvCxnSpPr>
        <p:spPr>
          <a:xfrm>
            <a:off x="4452937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0" name="Google Shape;510;p50"/>
          <p:cNvCxnSpPr/>
          <p:nvPr/>
        </p:nvCxnSpPr>
        <p:spPr>
          <a:xfrm>
            <a:off x="4619625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1" name="Google Shape;511;p50"/>
          <p:cNvCxnSpPr/>
          <p:nvPr/>
        </p:nvCxnSpPr>
        <p:spPr>
          <a:xfrm>
            <a:off x="4787900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2" name="Google Shape;512;p50"/>
          <p:cNvCxnSpPr/>
          <p:nvPr/>
        </p:nvCxnSpPr>
        <p:spPr>
          <a:xfrm>
            <a:off x="4956175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3" name="Google Shape;513;p50"/>
          <p:cNvCxnSpPr/>
          <p:nvPr/>
        </p:nvCxnSpPr>
        <p:spPr>
          <a:xfrm>
            <a:off x="5124450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4" name="Google Shape;514;p50"/>
          <p:cNvCxnSpPr/>
          <p:nvPr/>
        </p:nvCxnSpPr>
        <p:spPr>
          <a:xfrm>
            <a:off x="5292725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5" name="Google Shape;515;p50"/>
          <p:cNvCxnSpPr/>
          <p:nvPr/>
        </p:nvCxnSpPr>
        <p:spPr>
          <a:xfrm>
            <a:off x="5461000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6" name="Google Shape;516;p50"/>
          <p:cNvCxnSpPr/>
          <p:nvPr/>
        </p:nvCxnSpPr>
        <p:spPr>
          <a:xfrm>
            <a:off x="5627687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7" name="Google Shape;517;p50"/>
          <p:cNvCxnSpPr/>
          <p:nvPr/>
        </p:nvCxnSpPr>
        <p:spPr>
          <a:xfrm>
            <a:off x="5795962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8" name="Google Shape;518;p50"/>
          <p:cNvCxnSpPr/>
          <p:nvPr/>
        </p:nvCxnSpPr>
        <p:spPr>
          <a:xfrm>
            <a:off x="5964237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9" name="Google Shape;519;p50"/>
          <p:cNvCxnSpPr/>
          <p:nvPr/>
        </p:nvCxnSpPr>
        <p:spPr>
          <a:xfrm>
            <a:off x="6132512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0" name="Google Shape;520;p50"/>
          <p:cNvCxnSpPr/>
          <p:nvPr/>
        </p:nvCxnSpPr>
        <p:spPr>
          <a:xfrm>
            <a:off x="6300787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1" name="Google Shape;521;p50"/>
          <p:cNvCxnSpPr/>
          <p:nvPr/>
        </p:nvCxnSpPr>
        <p:spPr>
          <a:xfrm>
            <a:off x="6469062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2" name="Google Shape;522;p50"/>
          <p:cNvCxnSpPr/>
          <p:nvPr/>
        </p:nvCxnSpPr>
        <p:spPr>
          <a:xfrm>
            <a:off x="6635750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" name="Google Shape;523;p50"/>
          <p:cNvCxnSpPr/>
          <p:nvPr/>
        </p:nvCxnSpPr>
        <p:spPr>
          <a:xfrm>
            <a:off x="6804025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4" name="Google Shape;524;p50"/>
          <p:cNvCxnSpPr/>
          <p:nvPr/>
        </p:nvCxnSpPr>
        <p:spPr>
          <a:xfrm>
            <a:off x="6972300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5" name="Google Shape;525;p50"/>
          <p:cNvCxnSpPr/>
          <p:nvPr/>
        </p:nvCxnSpPr>
        <p:spPr>
          <a:xfrm>
            <a:off x="7140575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6" name="Google Shape;526;p50"/>
          <p:cNvCxnSpPr/>
          <p:nvPr/>
        </p:nvCxnSpPr>
        <p:spPr>
          <a:xfrm>
            <a:off x="7308850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7" name="Google Shape;527;p50"/>
          <p:cNvCxnSpPr/>
          <p:nvPr/>
        </p:nvCxnSpPr>
        <p:spPr>
          <a:xfrm>
            <a:off x="7477125" y="5627687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28" name="Google Shape;528;p50"/>
          <p:cNvGrpSpPr/>
          <p:nvPr/>
        </p:nvGrpSpPr>
        <p:grpSpPr>
          <a:xfrm>
            <a:off x="4633912" y="5184775"/>
            <a:ext cx="823912" cy="441325"/>
            <a:chOff x="2648" y="2963"/>
            <a:chExt cx="471" cy="252"/>
          </a:xfrm>
        </p:grpSpPr>
        <p:sp>
          <p:nvSpPr>
            <p:cNvPr id="529" name="Google Shape;529;p50"/>
            <p:cNvSpPr/>
            <p:nvPr/>
          </p:nvSpPr>
          <p:spPr>
            <a:xfrm>
              <a:off x="2648" y="3038"/>
              <a:ext cx="107" cy="177"/>
            </a:xfrm>
            <a:custGeom>
              <a:rect b="b" l="l" r="r" t="t"/>
              <a:pathLst>
                <a:path extrusionOk="0" h="786" w="477">
                  <a:moveTo>
                    <a:pt x="7" y="0"/>
                  </a:moveTo>
                  <a:lnTo>
                    <a:pt x="168" y="0"/>
                  </a:lnTo>
                  <a:lnTo>
                    <a:pt x="174" y="10"/>
                  </a:lnTo>
                  <a:lnTo>
                    <a:pt x="174" y="55"/>
                  </a:lnTo>
                  <a:lnTo>
                    <a:pt x="168" y="66"/>
                  </a:lnTo>
                  <a:lnTo>
                    <a:pt x="136" y="66"/>
                  </a:lnTo>
                  <a:lnTo>
                    <a:pt x="136" y="188"/>
                  </a:lnTo>
                  <a:lnTo>
                    <a:pt x="168" y="188"/>
                  </a:lnTo>
                  <a:lnTo>
                    <a:pt x="174" y="198"/>
                  </a:lnTo>
                  <a:lnTo>
                    <a:pt x="174" y="388"/>
                  </a:lnTo>
                  <a:lnTo>
                    <a:pt x="210" y="388"/>
                  </a:lnTo>
                  <a:lnTo>
                    <a:pt x="217" y="397"/>
                  </a:lnTo>
                  <a:lnTo>
                    <a:pt x="217" y="578"/>
                  </a:lnTo>
                  <a:lnTo>
                    <a:pt x="254" y="578"/>
                  </a:lnTo>
                  <a:lnTo>
                    <a:pt x="254" y="529"/>
                  </a:lnTo>
                  <a:lnTo>
                    <a:pt x="260" y="520"/>
                  </a:lnTo>
                  <a:lnTo>
                    <a:pt x="297" y="520"/>
                  </a:lnTo>
                  <a:lnTo>
                    <a:pt x="297" y="330"/>
                  </a:lnTo>
                  <a:lnTo>
                    <a:pt x="304" y="320"/>
                  </a:lnTo>
                  <a:lnTo>
                    <a:pt x="340" y="320"/>
                  </a:lnTo>
                  <a:lnTo>
                    <a:pt x="340" y="66"/>
                  </a:lnTo>
                  <a:lnTo>
                    <a:pt x="304" y="66"/>
                  </a:lnTo>
                  <a:lnTo>
                    <a:pt x="297" y="55"/>
                  </a:lnTo>
                  <a:lnTo>
                    <a:pt x="297" y="10"/>
                  </a:lnTo>
                  <a:lnTo>
                    <a:pt x="304" y="0"/>
                  </a:lnTo>
                  <a:lnTo>
                    <a:pt x="469" y="0"/>
                  </a:lnTo>
                  <a:lnTo>
                    <a:pt x="476" y="10"/>
                  </a:lnTo>
                  <a:lnTo>
                    <a:pt x="476" y="55"/>
                  </a:lnTo>
                  <a:lnTo>
                    <a:pt x="469" y="66"/>
                  </a:lnTo>
                  <a:lnTo>
                    <a:pt x="432" y="66"/>
                  </a:lnTo>
                  <a:lnTo>
                    <a:pt x="432" y="124"/>
                  </a:lnTo>
                  <a:lnTo>
                    <a:pt x="426" y="132"/>
                  </a:lnTo>
                  <a:lnTo>
                    <a:pt x="389" y="132"/>
                  </a:lnTo>
                  <a:lnTo>
                    <a:pt x="389" y="320"/>
                  </a:lnTo>
                  <a:lnTo>
                    <a:pt x="382" y="330"/>
                  </a:lnTo>
                  <a:lnTo>
                    <a:pt x="346" y="330"/>
                  </a:lnTo>
                  <a:lnTo>
                    <a:pt x="346" y="520"/>
                  </a:lnTo>
                  <a:lnTo>
                    <a:pt x="340" y="529"/>
                  </a:lnTo>
                  <a:lnTo>
                    <a:pt x="304" y="529"/>
                  </a:lnTo>
                  <a:lnTo>
                    <a:pt x="304" y="710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60" y="774"/>
                  </a:lnTo>
                  <a:lnTo>
                    <a:pt x="254" y="785"/>
                  </a:lnTo>
                  <a:lnTo>
                    <a:pt x="217" y="785"/>
                  </a:lnTo>
                  <a:lnTo>
                    <a:pt x="210" y="774"/>
                  </a:lnTo>
                  <a:lnTo>
                    <a:pt x="210" y="719"/>
                  </a:lnTo>
                  <a:lnTo>
                    <a:pt x="174" y="719"/>
                  </a:lnTo>
                  <a:lnTo>
                    <a:pt x="168" y="710"/>
                  </a:lnTo>
                  <a:lnTo>
                    <a:pt x="168" y="587"/>
                  </a:lnTo>
                  <a:lnTo>
                    <a:pt x="136" y="587"/>
                  </a:lnTo>
                  <a:lnTo>
                    <a:pt x="130" y="578"/>
                  </a:lnTo>
                  <a:lnTo>
                    <a:pt x="130" y="397"/>
                  </a:lnTo>
                  <a:lnTo>
                    <a:pt x="94" y="397"/>
                  </a:lnTo>
                  <a:lnTo>
                    <a:pt x="87" y="388"/>
                  </a:lnTo>
                  <a:lnTo>
                    <a:pt x="87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7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2779" y="3038"/>
              <a:ext cx="87" cy="177"/>
            </a:xfrm>
            <a:custGeom>
              <a:rect b="b" l="l" r="r" t="t"/>
              <a:pathLst>
                <a:path extrusionOk="0" h="786" w="390">
                  <a:moveTo>
                    <a:pt x="217" y="330"/>
                  </a:moveTo>
                  <a:lnTo>
                    <a:pt x="253" y="330"/>
                  </a:lnTo>
                  <a:lnTo>
                    <a:pt x="253" y="578"/>
                  </a:lnTo>
                  <a:lnTo>
                    <a:pt x="217" y="578"/>
                  </a:lnTo>
                  <a:lnTo>
                    <a:pt x="210" y="587"/>
                  </a:lnTo>
                  <a:lnTo>
                    <a:pt x="210" y="642"/>
                  </a:lnTo>
                  <a:lnTo>
                    <a:pt x="92" y="642"/>
                  </a:lnTo>
                  <a:lnTo>
                    <a:pt x="92" y="463"/>
                  </a:lnTo>
                  <a:lnTo>
                    <a:pt x="125" y="463"/>
                  </a:lnTo>
                  <a:lnTo>
                    <a:pt x="130" y="452"/>
                  </a:lnTo>
                  <a:lnTo>
                    <a:pt x="130" y="397"/>
                  </a:lnTo>
                  <a:lnTo>
                    <a:pt x="210" y="397"/>
                  </a:lnTo>
                  <a:lnTo>
                    <a:pt x="217" y="388"/>
                  </a:lnTo>
                  <a:lnTo>
                    <a:pt x="217" y="330"/>
                  </a:lnTo>
                  <a:close/>
                  <a:moveTo>
                    <a:pt x="92" y="0"/>
                  </a:moveTo>
                  <a:lnTo>
                    <a:pt x="297" y="0"/>
                  </a:lnTo>
                  <a:lnTo>
                    <a:pt x="302" y="10"/>
                  </a:lnTo>
                  <a:lnTo>
                    <a:pt x="302" y="55"/>
                  </a:lnTo>
                  <a:lnTo>
                    <a:pt x="339" y="55"/>
                  </a:lnTo>
                  <a:lnTo>
                    <a:pt x="346" y="66"/>
                  </a:lnTo>
                  <a:lnTo>
                    <a:pt x="346" y="710"/>
                  </a:lnTo>
                  <a:lnTo>
                    <a:pt x="382" y="710"/>
                  </a:lnTo>
                  <a:lnTo>
                    <a:pt x="389" y="719"/>
                  </a:lnTo>
                  <a:lnTo>
                    <a:pt x="389" y="774"/>
                  </a:lnTo>
                  <a:lnTo>
                    <a:pt x="382" y="785"/>
                  </a:lnTo>
                  <a:lnTo>
                    <a:pt x="302" y="785"/>
                  </a:lnTo>
                  <a:lnTo>
                    <a:pt x="297" y="774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53" y="710"/>
                  </a:lnTo>
                  <a:lnTo>
                    <a:pt x="253" y="653"/>
                  </a:lnTo>
                  <a:lnTo>
                    <a:pt x="217" y="653"/>
                  </a:lnTo>
                  <a:lnTo>
                    <a:pt x="217" y="710"/>
                  </a:lnTo>
                  <a:lnTo>
                    <a:pt x="210" y="719"/>
                  </a:lnTo>
                  <a:lnTo>
                    <a:pt x="173" y="719"/>
                  </a:lnTo>
                  <a:lnTo>
                    <a:pt x="173" y="774"/>
                  </a:lnTo>
                  <a:lnTo>
                    <a:pt x="167" y="785"/>
                  </a:lnTo>
                  <a:lnTo>
                    <a:pt x="50" y="785"/>
                  </a:lnTo>
                  <a:lnTo>
                    <a:pt x="43" y="774"/>
                  </a:lnTo>
                  <a:lnTo>
                    <a:pt x="43" y="719"/>
                  </a:lnTo>
                  <a:lnTo>
                    <a:pt x="7" y="719"/>
                  </a:lnTo>
                  <a:lnTo>
                    <a:pt x="0" y="710"/>
                  </a:lnTo>
                  <a:lnTo>
                    <a:pt x="0" y="463"/>
                  </a:lnTo>
                  <a:lnTo>
                    <a:pt x="7" y="452"/>
                  </a:lnTo>
                  <a:lnTo>
                    <a:pt x="43" y="452"/>
                  </a:lnTo>
                  <a:lnTo>
                    <a:pt x="43" y="397"/>
                  </a:lnTo>
                  <a:lnTo>
                    <a:pt x="50" y="388"/>
                  </a:lnTo>
                  <a:lnTo>
                    <a:pt x="87" y="388"/>
                  </a:lnTo>
                  <a:lnTo>
                    <a:pt x="87" y="330"/>
                  </a:lnTo>
                  <a:lnTo>
                    <a:pt x="92" y="320"/>
                  </a:lnTo>
                  <a:lnTo>
                    <a:pt x="167" y="320"/>
                  </a:lnTo>
                  <a:lnTo>
                    <a:pt x="167" y="264"/>
                  </a:lnTo>
                  <a:lnTo>
                    <a:pt x="173" y="256"/>
                  </a:lnTo>
                  <a:lnTo>
                    <a:pt x="253" y="256"/>
                  </a:lnTo>
                  <a:lnTo>
                    <a:pt x="253" y="132"/>
                  </a:lnTo>
                  <a:lnTo>
                    <a:pt x="217" y="132"/>
                  </a:lnTo>
                  <a:lnTo>
                    <a:pt x="210" y="124"/>
                  </a:lnTo>
                  <a:lnTo>
                    <a:pt x="210" y="66"/>
                  </a:lnTo>
                  <a:lnTo>
                    <a:pt x="130" y="66"/>
                  </a:lnTo>
                  <a:lnTo>
                    <a:pt x="130" y="188"/>
                  </a:lnTo>
                  <a:lnTo>
                    <a:pt x="125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50" y="55"/>
                  </a:lnTo>
                  <a:lnTo>
                    <a:pt x="87" y="55"/>
                  </a:lnTo>
                  <a:lnTo>
                    <a:pt x="87" y="1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2887" y="2963"/>
              <a:ext cx="41" cy="252"/>
            </a:xfrm>
            <a:custGeom>
              <a:rect b="b" l="l" r="r" t="t"/>
              <a:pathLst>
                <a:path extrusionOk="0" h="1117" w="186">
                  <a:moveTo>
                    <a:pt x="7" y="0"/>
                  </a:moveTo>
                  <a:lnTo>
                    <a:pt x="131" y="0"/>
                  </a:lnTo>
                  <a:lnTo>
                    <a:pt x="137" y="9"/>
                  </a:lnTo>
                  <a:lnTo>
                    <a:pt x="137" y="1041"/>
                  </a:lnTo>
                  <a:lnTo>
                    <a:pt x="177" y="1041"/>
                  </a:lnTo>
                  <a:lnTo>
                    <a:pt x="185" y="1050"/>
                  </a:lnTo>
                  <a:lnTo>
                    <a:pt x="185" y="1105"/>
                  </a:lnTo>
                  <a:lnTo>
                    <a:pt x="177" y="1116"/>
                  </a:lnTo>
                  <a:lnTo>
                    <a:pt x="7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7" y="1041"/>
                  </a:lnTo>
                  <a:lnTo>
                    <a:pt x="46" y="1041"/>
                  </a:lnTo>
                  <a:lnTo>
                    <a:pt x="46" y="75"/>
                  </a:lnTo>
                  <a:lnTo>
                    <a:pt x="7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2955" y="2963"/>
              <a:ext cx="41" cy="252"/>
            </a:xfrm>
            <a:custGeom>
              <a:rect b="b" l="l" r="r" t="t"/>
              <a:pathLst>
                <a:path extrusionOk="0" h="1117" w="184">
                  <a:moveTo>
                    <a:pt x="6" y="331"/>
                  </a:moveTo>
                  <a:lnTo>
                    <a:pt x="130" y="331"/>
                  </a:lnTo>
                  <a:lnTo>
                    <a:pt x="136" y="341"/>
                  </a:lnTo>
                  <a:lnTo>
                    <a:pt x="136" y="1041"/>
                  </a:lnTo>
                  <a:lnTo>
                    <a:pt x="175" y="1041"/>
                  </a:lnTo>
                  <a:lnTo>
                    <a:pt x="183" y="1050"/>
                  </a:lnTo>
                  <a:lnTo>
                    <a:pt x="183" y="1105"/>
                  </a:lnTo>
                  <a:lnTo>
                    <a:pt x="175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45" y="1041"/>
                  </a:lnTo>
                  <a:lnTo>
                    <a:pt x="45" y="397"/>
                  </a:lnTo>
                  <a:lnTo>
                    <a:pt x="6" y="397"/>
                  </a:lnTo>
                  <a:lnTo>
                    <a:pt x="0" y="386"/>
                  </a:lnTo>
                  <a:lnTo>
                    <a:pt x="0" y="341"/>
                  </a:lnTo>
                  <a:lnTo>
                    <a:pt x="6" y="331"/>
                  </a:lnTo>
                  <a:close/>
                  <a:moveTo>
                    <a:pt x="52" y="0"/>
                  </a:moveTo>
                  <a:lnTo>
                    <a:pt x="130" y="0"/>
                  </a:lnTo>
                  <a:lnTo>
                    <a:pt x="136" y="9"/>
                  </a:lnTo>
                  <a:lnTo>
                    <a:pt x="136" y="132"/>
                  </a:lnTo>
                  <a:lnTo>
                    <a:pt x="130" y="141"/>
                  </a:lnTo>
                  <a:lnTo>
                    <a:pt x="52" y="141"/>
                  </a:lnTo>
                  <a:lnTo>
                    <a:pt x="45" y="132"/>
                  </a:lnTo>
                  <a:lnTo>
                    <a:pt x="45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3" name="Google Shape;533;p50"/>
            <p:cNvSpPr/>
            <p:nvPr/>
          </p:nvSpPr>
          <p:spPr>
            <a:xfrm>
              <a:off x="3022" y="2963"/>
              <a:ext cx="97" cy="252"/>
            </a:xfrm>
            <a:custGeom>
              <a:rect b="b" l="l" r="r" t="t"/>
              <a:pathLst>
                <a:path extrusionOk="0" h="1117" w="431">
                  <a:moveTo>
                    <a:pt x="172" y="397"/>
                  </a:moveTo>
                  <a:lnTo>
                    <a:pt x="252" y="397"/>
                  </a:lnTo>
                  <a:lnTo>
                    <a:pt x="252" y="455"/>
                  </a:lnTo>
                  <a:lnTo>
                    <a:pt x="258" y="463"/>
                  </a:lnTo>
                  <a:lnTo>
                    <a:pt x="294" y="463"/>
                  </a:lnTo>
                  <a:lnTo>
                    <a:pt x="294" y="973"/>
                  </a:lnTo>
                  <a:lnTo>
                    <a:pt x="258" y="973"/>
                  </a:lnTo>
                  <a:lnTo>
                    <a:pt x="252" y="984"/>
                  </a:lnTo>
                  <a:lnTo>
                    <a:pt x="252" y="1041"/>
                  </a:lnTo>
                  <a:lnTo>
                    <a:pt x="172" y="1041"/>
                  </a:lnTo>
                  <a:lnTo>
                    <a:pt x="172" y="984"/>
                  </a:lnTo>
                  <a:lnTo>
                    <a:pt x="166" y="973"/>
                  </a:lnTo>
                  <a:lnTo>
                    <a:pt x="129" y="973"/>
                  </a:lnTo>
                  <a:lnTo>
                    <a:pt x="129" y="918"/>
                  </a:lnTo>
                  <a:lnTo>
                    <a:pt x="124" y="909"/>
                  </a:lnTo>
                  <a:lnTo>
                    <a:pt x="92" y="909"/>
                  </a:lnTo>
                  <a:lnTo>
                    <a:pt x="92" y="529"/>
                  </a:lnTo>
                  <a:lnTo>
                    <a:pt x="124" y="529"/>
                  </a:lnTo>
                  <a:lnTo>
                    <a:pt x="129" y="519"/>
                  </a:lnTo>
                  <a:lnTo>
                    <a:pt x="129" y="463"/>
                  </a:lnTo>
                  <a:lnTo>
                    <a:pt x="166" y="463"/>
                  </a:lnTo>
                  <a:lnTo>
                    <a:pt x="172" y="455"/>
                  </a:lnTo>
                  <a:lnTo>
                    <a:pt x="172" y="397"/>
                  </a:lnTo>
                  <a:close/>
                  <a:moveTo>
                    <a:pt x="258" y="0"/>
                  </a:moveTo>
                  <a:lnTo>
                    <a:pt x="380" y="0"/>
                  </a:lnTo>
                  <a:lnTo>
                    <a:pt x="387" y="9"/>
                  </a:lnTo>
                  <a:lnTo>
                    <a:pt x="387" y="1041"/>
                  </a:lnTo>
                  <a:lnTo>
                    <a:pt x="423" y="1041"/>
                  </a:lnTo>
                  <a:lnTo>
                    <a:pt x="430" y="1050"/>
                  </a:lnTo>
                  <a:lnTo>
                    <a:pt x="430" y="1105"/>
                  </a:lnTo>
                  <a:lnTo>
                    <a:pt x="423" y="1116"/>
                  </a:lnTo>
                  <a:lnTo>
                    <a:pt x="343" y="1116"/>
                  </a:lnTo>
                  <a:lnTo>
                    <a:pt x="336" y="1105"/>
                  </a:lnTo>
                  <a:lnTo>
                    <a:pt x="336" y="1050"/>
                  </a:lnTo>
                  <a:lnTo>
                    <a:pt x="300" y="1050"/>
                  </a:lnTo>
                  <a:lnTo>
                    <a:pt x="300" y="1105"/>
                  </a:lnTo>
                  <a:lnTo>
                    <a:pt x="294" y="1116"/>
                  </a:lnTo>
                  <a:lnTo>
                    <a:pt x="129" y="1116"/>
                  </a:lnTo>
                  <a:lnTo>
                    <a:pt x="124" y="1105"/>
                  </a:lnTo>
                  <a:lnTo>
                    <a:pt x="124" y="1050"/>
                  </a:lnTo>
                  <a:lnTo>
                    <a:pt x="49" y="1050"/>
                  </a:lnTo>
                  <a:lnTo>
                    <a:pt x="44" y="1041"/>
                  </a:lnTo>
                  <a:lnTo>
                    <a:pt x="44" y="918"/>
                  </a:lnTo>
                  <a:lnTo>
                    <a:pt x="7" y="918"/>
                  </a:lnTo>
                  <a:lnTo>
                    <a:pt x="0" y="909"/>
                  </a:lnTo>
                  <a:lnTo>
                    <a:pt x="0" y="529"/>
                  </a:lnTo>
                  <a:lnTo>
                    <a:pt x="7" y="519"/>
                  </a:lnTo>
                  <a:lnTo>
                    <a:pt x="44" y="519"/>
                  </a:lnTo>
                  <a:lnTo>
                    <a:pt x="44" y="397"/>
                  </a:lnTo>
                  <a:lnTo>
                    <a:pt x="49" y="386"/>
                  </a:lnTo>
                  <a:lnTo>
                    <a:pt x="124" y="386"/>
                  </a:lnTo>
                  <a:lnTo>
                    <a:pt x="124" y="341"/>
                  </a:lnTo>
                  <a:lnTo>
                    <a:pt x="129" y="331"/>
                  </a:lnTo>
                  <a:lnTo>
                    <a:pt x="252" y="331"/>
                  </a:lnTo>
                  <a:lnTo>
                    <a:pt x="258" y="341"/>
                  </a:lnTo>
                  <a:lnTo>
                    <a:pt x="258" y="386"/>
                  </a:lnTo>
                  <a:lnTo>
                    <a:pt x="294" y="386"/>
                  </a:lnTo>
                  <a:lnTo>
                    <a:pt x="294" y="75"/>
                  </a:lnTo>
                  <a:lnTo>
                    <a:pt x="258" y="75"/>
                  </a:lnTo>
                  <a:lnTo>
                    <a:pt x="252" y="64"/>
                  </a:lnTo>
                  <a:lnTo>
                    <a:pt x="252" y="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34" name="Google Shape;534;p50"/>
          <p:cNvGrpSpPr/>
          <p:nvPr/>
        </p:nvGrpSpPr>
        <p:grpSpPr>
          <a:xfrm>
            <a:off x="1679575" y="5521325"/>
            <a:ext cx="1092363" cy="443077"/>
            <a:chOff x="960" y="3155"/>
            <a:chExt cx="624" cy="253"/>
          </a:xfrm>
        </p:grpSpPr>
        <p:sp>
          <p:nvSpPr>
            <p:cNvPr id="535" name="Google Shape;535;p50"/>
            <p:cNvSpPr/>
            <p:nvPr/>
          </p:nvSpPr>
          <p:spPr>
            <a:xfrm>
              <a:off x="960" y="3155"/>
              <a:ext cx="54" cy="252"/>
            </a:xfrm>
            <a:custGeom>
              <a:rect b="b" l="l" r="r" t="t"/>
              <a:pathLst>
                <a:path extrusionOk="0" h="1116" w="242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1035" y="3231"/>
              <a:ext cx="103" cy="177"/>
            </a:xfrm>
            <a:custGeom>
              <a:rect b="b" l="l" r="r" t="t"/>
              <a:pathLst>
                <a:path extrusionOk="0" h="783" w="458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1141" y="3231"/>
              <a:ext cx="101" cy="177"/>
            </a:xfrm>
            <a:custGeom>
              <a:rect b="b" l="l" r="r" t="t"/>
              <a:pathLst>
                <a:path extrusionOk="0" h="783" w="448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1264" y="3231"/>
              <a:ext cx="82" cy="177"/>
            </a:xfrm>
            <a:custGeom>
              <a:rect b="b" l="l" r="r" t="t"/>
              <a:pathLst>
                <a:path extrusionOk="0" h="783" w="366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50"/>
            <p:cNvSpPr/>
            <p:nvPr/>
          </p:nvSpPr>
          <p:spPr>
            <a:xfrm>
              <a:off x="1365" y="3155"/>
              <a:ext cx="38" cy="252"/>
            </a:xfrm>
            <a:custGeom>
              <a:rect b="b" l="l" r="r" t="t"/>
              <a:pathLst>
                <a:path extrusionOk="0" h="1116" w="173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0" name="Google Shape;540;p50"/>
            <p:cNvSpPr/>
            <p:nvPr/>
          </p:nvSpPr>
          <p:spPr>
            <a:xfrm>
              <a:off x="1429" y="3155"/>
              <a:ext cx="38" cy="252"/>
            </a:xfrm>
            <a:custGeom>
              <a:rect b="b" l="l" r="r" t="t"/>
              <a:pathLst>
                <a:path extrusionOk="0" h="1116" w="174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1" name="Google Shape;541;p50"/>
            <p:cNvSpPr/>
            <p:nvPr/>
          </p:nvSpPr>
          <p:spPr>
            <a:xfrm>
              <a:off x="1493" y="3155"/>
              <a:ext cx="91" cy="252"/>
            </a:xfrm>
            <a:custGeom>
              <a:rect b="b" l="l" r="r" t="t"/>
              <a:pathLst>
                <a:path extrusionOk="0" h="1116" w="404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42" name="Google Shape;542;p50"/>
          <p:cNvGrpSpPr/>
          <p:nvPr/>
        </p:nvGrpSpPr>
        <p:grpSpPr>
          <a:xfrm>
            <a:off x="7727950" y="5521325"/>
            <a:ext cx="1092363" cy="443077"/>
            <a:chOff x="4416" y="3155"/>
            <a:chExt cx="624" cy="253"/>
          </a:xfrm>
        </p:grpSpPr>
        <p:sp>
          <p:nvSpPr>
            <p:cNvPr id="543" name="Google Shape;543;p50"/>
            <p:cNvSpPr/>
            <p:nvPr/>
          </p:nvSpPr>
          <p:spPr>
            <a:xfrm>
              <a:off x="4416" y="3155"/>
              <a:ext cx="54" cy="252"/>
            </a:xfrm>
            <a:custGeom>
              <a:rect b="b" l="l" r="r" t="t"/>
              <a:pathLst>
                <a:path extrusionOk="0" h="1116" w="242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4" name="Google Shape;544;p50"/>
            <p:cNvSpPr/>
            <p:nvPr/>
          </p:nvSpPr>
          <p:spPr>
            <a:xfrm>
              <a:off x="4491" y="3231"/>
              <a:ext cx="103" cy="177"/>
            </a:xfrm>
            <a:custGeom>
              <a:rect b="b" l="l" r="r" t="t"/>
              <a:pathLst>
                <a:path extrusionOk="0" h="783" w="458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5" name="Google Shape;545;p50"/>
            <p:cNvSpPr/>
            <p:nvPr/>
          </p:nvSpPr>
          <p:spPr>
            <a:xfrm>
              <a:off x="4597" y="3231"/>
              <a:ext cx="101" cy="177"/>
            </a:xfrm>
            <a:custGeom>
              <a:rect b="b" l="l" r="r" t="t"/>
              <a:pathLst>
                <a:path extrusionOk="0" h="783" w="448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6" name="Google Shape;546;p50"/>
            <p:cNvSpPr/>
            <p:nvPr/>
          </p:nvSpPr>
          <p:spPr>
            <a:xfrm>
              <a:off x="4720" y="3231"/>
              <a:ext cx="82" cy="177"/>
            </a:xfrm>
            <a:custGeom>
              <a:rect b="b" l="l" r="r" t="t"/>
              <a:pathLst>
                <a:path extrusionOk="0" h="783" w="366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7" name="Google Shape;547;p50"/>
            <p:cNvSpPr/>
            <p:nvPr/>
          </p:nvSpPr>
          <p:spPr>
            <a:xfrm>
              <a:off x="4821" y="3155"/>
              <a:ext cx="38" cy="252"/>
            </a:xfrm>
            <a:custGeom>
              <a:rect b="b" l="l" r="r" t="t"/>
              <a:pathLst>
                <a:path extrusionOk="0" h="1116" w="173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" name="Google Shape;548;p50"/>
            <p:cNvSpPr/>
            <p:nvPr/>
          </p:nvSpPr>
          <p:spPr>
            <a:xfrm>
              <a:off x="4885" y="3155"/>
              <a:ext cx="38" cy="252"/>
            </a:xfrm>
            <a:custGeom>
              <a:rect b="b" l="l" r="r" t="t"/>
              <a:pathLst>
                <a:path extrusionOk="0" h="1116" w="174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" name="Google Shape;549;p50"/>
            <p:cNvSpPr/>
            <p:nvPr/>
          </p:nvSpPr>
          <p:spPr>
            <a:xfrm>
              <a:off x="4949" y="3155"/>
              <a:ext cx="91" cy="252"/>
            </a:xfrm>
            <a:custGeom>
              <a:rect b="b" l="l" r="r" t="t"/>
              <a:pathLst>
                <a:path extrusionOk="0" h="1116" w="404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0" name="Google Shape;550;p5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1" name="Google Shape;551;p5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1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Equivalence Class  Partitioning</a:t>
            </a:r>
            <a:endParaRPr/>
          </a:p>
        </p:txBody>
      </p:sp>
      <p:sp>
        <p:nvSpPr>
          <p:cNvPr id="558" name="Google Shape;558;p51"/>
          <p:cNvSpPr txBox="1"/>
          <p:nvPr>
            <p:ph idx="1" type="body"/>
          </p:nvPr>
        </p:nvSpPr>
        <p:spPr>
          <a:xfrm>
            <a:off x="315912" y="1595437"/>
            <a:ext cx="9413875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omic Sans MS"/>
              <a:buChar char="•"/>
            </a:pPr>
            <a:r>
              <a:rPr b="0" i="0" lang="en-US" sz="4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input is an enumerated set of  values: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 {a,b,c}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equivalence class for valid input values. 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Noto Sans Symbols"/>
              <a:buChar char="▪"/>
            </a:pPr>
            <a:r>
              <a:rPr b="0" i="0" lang="en-US" sz="43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equivalence class for invalid input values should be defined.</a:t>
            </a:r>
            <a:r>
              <a:rPr b="0" i="0" lang="en-US" sz="43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559" name="Google Shape;559;p5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0" name="Google Shape;560;p5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Sqrt</a:t>
            </a:r>
            <a:endParaRPr/>
          </a:p>
        </p:txBody>
      </p:sp>
      <p:sp>
        <p:nvSpPr>
          <p:cNvPr id="567" name="Google Shape;567;p52"/>
          <p:cNvSpPr txBox="1"/>
          <p:nvPr>
            <p:ph idx="1" type="body"/>
          </p:nvPr>
        </p:nvSpPr>
        <p:spPr>
          <a:xfrm>
            <a:off x="755650" y="1511300"/>
            <a:ext cx="8567737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program reads an input value in the range of 1 and 5000: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Computes the square root of the input number </a:t>
            </a:r>
            <a:endParaRPr/>
          </a:p>
        </p:txBody>
      </p:sp>
      <p:sp>
        <p:nvSpPr>
          <p:cNvPr id="568" name="Google Shape;568;p52"/>
          <p:cNvSpPr/>
          <p:nvPr/>
        </p:nvSpPr>
        <p:spPr>
          <a:xfrm>
            <a:off x="4162425" y="5484812"/>
            <a:ext cx="1679575" cy="1343025"/>
          </a:xfrm>
          <a:prstGeom prst="ellipse">
            <a:avLst/>
          </a:prstGeom>
          <a:solidFill>
            <a:srgbClr val="FFFF00"/>
          </a:solidFill>
          <a:ln cap="flat" cmpd="sng" w="38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51575" lIns="19825" spcFirstLastPara="1" rIns="19825" wrap="square" tIns="515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"/>
              <a:buNone/>
            </a:pPr>
            <a:r>
              <a:rPr b="1" i="0" lang="en-US" sz="31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SQRT</a:t>
            </a:r>
            <a:endParaRPr/>
          </a:p>
        </p:txBody>
      </p:sp>
      <p:cxnSp>
        <p:nvCxnSpPr>
          <p:cNvPr id="569" name="Google Shape;569;p52"/>
          <p:cNvCxnSpPr/>
          <p:nvPr/>
        </p:nvCxnSpPr>
        <p:spPr>
          <a:xfrm>
            <a:off x="1306512" y="6157912"/>
            <a:ext cx="2855912" cy="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570" name="Google Shape;570;p52"/>
          <p:cNvCxnSpPr/>
          <p:nvPr/>
        </p:nvCxnSpPr>
        <p:spPr>
          <a:xfrm>
            <a:off x="5843587" y="6157912"/>
            <a:ext cx="2016125" cy="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571" name="Google Shape;571;p52"/>
          <p:cNvSpPr/>
          <p:nvPr/>
        </p:nvSpPr>
        <p:spPr>
          <a:xfrm>
            <a:off x="3154362" y="5737225"/>
            <a:ext cx="82550" cy="376237"/>
          </a:xfrm>
          <a:custGeom>
            <a:rect b="b" l="l" r="r" t="t"/>
            <a:pathLst>
              <a:path extrusionOk="0" h="954" w="212">
                <a:moveTo>
                  <a:pt x="0" y="284"/>
                </a:moveTo>
                <a:lnTo>
                  <a:pt x="211" y="284"/>
                </a:lnTo>
                <a:lnTo>
                  <a:pt x="211" y="291"/>
                </a:lnTo>
                <a:lnTo>
                  <a:pt x="211" y="890"/>
                </a:lnTo>
                <a:lnTo>
                  <a:pt x="211" y="899"/>
                </a:lnTo>
                <a:lnTo>
                  <a:pt x="211" y="946"/>
                </a:lnTo>
                <a:lnTo>
                  <a:pt x="211" y="953"/>
                </a:lnTo>
                <a:lnTo>
                  <a:pt x="0" y="953"/>
                </a:lnTo>
                <a:lnTo>
                  <a:pt x="0" y="946"/>
                </a:lnTo>
                <a:lnTo>
                  <a:pt x="0" y="899"/>
                </a:lnTo>
                <a:lnTo>
                  <a:pt x="0" y="890"/>
                </a:lnTo>
                <a:lnTo>
                  <a:pt x="0" y="338"/>
                </a:lnTo>
                <a:lnTo>
                  <a:pt x="0" y="331"/>
                </a:lnTo>
                <a:lnTo>
                  <a:pt x="0" y="291"/>
                </a:lnTo>
                <a:lnTo>
                  <a:pt x="0" y="284"/>
                </a:lnTo>
                <a:close/>
                <a:moveTo>
                  <a:pt x="0" y="0"/>
                </a:moveTo>
                <a:lnTo>
                  <a:pt x="211" y="0"/>
                </a:lnTo>
                <a:lnTo>
                  <a:pt x="211" y="7"/>
                </a:lnTo>
                <a:lnTo>
                  <a:pt x="211" y="113"/>
                </a:lnTo>
                <a:lnTo>
                  <a:pt x="211" y="122"/>
                </a:lnTo>
                <a:lnTo>
                  <a:pt x="0" y="122"/>
                </a:lnTo>
                <a:lnTo>
                  <a:pt x="0" y="113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52"/>
          <p:cNvSpPr/>
          <p:nvPr/>
        </p:nvSpPr>
        <p:spPr>
          <a:xfrm>
            <a:off x="6935787" y="5653087"/>
            <a:ext cx="80962" cy="334962"/>
          </a:xfrm>
          <a:custGeom>
            <a:rect b="b" l="l" r="r" t="t"/>
            <a:pathLst>
              <a:path extrusionOk="0" h="848" w="212">
                <a:moveTo>
                  <a:pt x="0" y="251"/>
                </a:moveTo>
                <a:lnTo>
                  <a:pt x="211" y="251"/>
                </a:lnTo>
                <a:lnTo>
                  <a:pt x="211" y="258"/>
                </a:lnTo>
                <a:lnTo>
                  <a:pt x="211" y="790"/>
                </a:lnTo>
                <a:lnTo>
                  <a:pt x="211" y="797"/>
                </a:lnTo>
                <a:lnTo>
                  <a:pt x="211" y="840"/>
                </a:lnTo>
                <a:lnTo>
                  <a:pt x="211" y="847"/>
                </a:lnTo>
                <a:lnTo>
                  <a:pt x="0" y="847"/>
                </a:lnTo>
                <a:lnTo>
                  <a:pt x="0" y="840"/>
                </a:lnTo>
                <a:lnTo>
                  <a:pt x="0" y="797"/>
                </a:lnTo>
                <a:lnTo>
                  <a:pt x="0" y="790"/>
                </a:lnTo>
                <a:lnTo>
                  <a:pt x="0" y="300"/>
                </a:lnTo>
                <a:lnTo>
                  <a:pt x="0" y="293"/>
                </a:lnTo>
                <a:lnTo>
                  <a:pt x="0" y="258"/>
                </a:lnTo>
                <a:lnTo>
                  <a:pt x="0" y="251"/>
                </a:lnTo>
                <a:close/>
                <a:moveTo>
                  <a:pt x="0" y="0"/>
                </a:moveTo>
                <a:lnTo>
                  <a:pt x="211" y="0"/>
                </a:lnTo>
                <a:lnTo>
                  <a:pt x="211" y="7"/>
                </a:lnTo>
                <a:lnTo>
                  <a:pt x="211" y="99"/>
                </a:lnTo>
                <a:lnTo>
                  <a:pt x="211" y="106"/>
                </a:lnTo>
                <a:lnTo>
                  <a:pt x="0" y="106"/>
                </a:lnTo>
                <a:lnTo>
                  <a:pt x="0" y="99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3" name="Google Shape;573;p52"/>
          <p:cNvCxnSpPr/>
          <p:nvPr/>
        </p:nvCxnSpPr>
        <p:spPr>
          <a:xfrm flipH="1" rot="10800000">
            <a:off x="6599237" y="5821362"/>
            <a:ext cx="84137" cy="168275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4" name="Google Shape;574;p52"/>
          <p:cNvCxnSpPr/>
          <p:nvPr/>
        </p:nvCxnSpPr>
        <p:spPr>
          <a:xfrm>
            <a:off x="6683375" y="5821362"/>
            <a:ext cx="84137" cy="168275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5" name="Google Shape;575;p52"/>
          <p:cNvCxnSpPr/>
          <p:nvPr/>
        </p:nvCxnSpPr>
        <p:spPr>
          <a:xfrm rot="10800000">
            <a:off x="6767512" y="5568950"/>
            <a:ext cx="0" cy="420687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" name="Google Shape;576;p52"/>
          <p:cNvCxnSpPr/>
          <p:nvPr/>
        </p:nvCxnSpPr>
        <p:spPr>
          <a:xfrm>
            <a:off x="6767512" y="5568950"/>
            <a:ext cx="503237" cy="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7" name="Google Shape;577;p5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8" name="Google Shape;578;p5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4294967295" type="title"/>
          </p:nvPr>
        </p:nvSpPr>
        <p:spPr>
          <a:xfrm>
            <a:off x="504825" y="-47625"/>
            <a:ext cx="9066212" cy="1160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Comic Sans MS"/>
              <a:buNone/>
            </a:pPr>
            <a:r>
              <a:rPr b="1" i="0" lang="en-US" sz="49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Test?</a:t>
            </a:r>
            <a:endParaRPr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239712" y="3829050"/>
            <a:ext cx="9448800" cy="3455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Ariane 5 rocket self-destructed 37 seconds after launch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Reason: A control software bug that went undetected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Conversion from 64-bit floating point to 16-bit signed integer value had caused an exception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floating point number was larger than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32767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Efficiency considerations had led to the disabling of the exception handler.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Cost: over $1 billion</a:t>
            </a:r>
            <a:endParaRPr/>
          </a:p>
        </p:txBody>
      </p:sp>
      <p:pic>
        <p:nvPicPr>
          <p:cNvPr id="121" name="Google Shape;121;p1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" y="1126743"/>
            <a:ext cx="1717675" cy="259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3312" y="1145772"/>
            <a:ext cx="1785937" cy="255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7386" y="1122362"/>
            <a:ext cx="4051300" cy="262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Example: Sqrt</a:t>
            </a:r>
            <a:endParaRPr/>
          </a:p>
        </p:txBody>
      </p:sp>
      <p:sp>
        <p:nvSpPr>
          <p:cNvPr id="585" name="Google Shape;585;p53"/>
          <p:cNvSpPr txBox="1"/>
          <p:nvPr>
            <p:ph idx="1" type="body"/>
          </p:nvPr>
        </p:nvSpPr>
        <p:spPr>
          <a:xfrm>
            <a:off x="755650" y="1595437"/>
            <a:ext cx="8567737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three equivalence classes:</a:t>
            </a: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set of negative integers,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of integers in the range of 1 and</a:t>
            </a:r>
            <a:r>
              <a:rPr b="0" i="0" lang="en-US" sz="35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5000,</a:t>
            </a: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Integers larger than 5000. </a:t>
            </a:r>
            <a:endParaRPr/>
          </a:p>
        </p:txBody>
      </p:sp>
      <p:cxnSp>
        <p:nvCxnSpPr>
          <p:cNvPr id="586" name="Google Shape;586;p53"/>
          <p:cNvCxnSpPr/>
          <p:nvPr/>
        </p:nvCxnSpPr>
        <p:spPr>
          <a:xfrm>
            <a:off x="2643187" y="6043612"/>
            <a:ext cx="4621212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7" name="Google Shape;587;p53"/>
          <p:cNvSpPr txBox="1"/>
          <p:nvPr/>
        </p:nvSpPr>
        <p:spPr>
          <a:xfrm>
            <a:off x="2474912" y="5538787"/>
            <a:ext cx="100647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"/>
              <a:buNone/>
            </a:pPr>
            <a:r>
              <a:rPr b="1" i="0" lang="en-US" sz="31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588" name="Google Shape;588;p53"/>
          <p:cNvSpPr txBox="1"/>
          <p:nvPr/>
        </p:nvSpPr>
        <p:spPr>
          <a:xfrm>
            <a:off x="6675437" y="5456237"/>
            <a:ext cx="1006475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"/>
              <a:buNone/>
            </a:pPr>
            <a:r>
              <a:rPr b="1" i="0" lang="en-US" sz="31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5000</a:t>
            </a:r>
            <a:endParaRPr/>
          </a:p>
        </p:txBody>
      </p:sp>
      <p:cxnSp>
        <p:nvCxnSpPr>
          <p:cNvPr id="589" name="Google Shape;589;p53"/>
          <p:cNvCxnSpPr/>
          <p:nvPr/>
        </p:nvCxnSpPr>
        <p:spPr>
          <a:xfrm>
            <a:off x="2811462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0" name="Google Shape;590;p53"/>
          <p:cNvCxnSpPr/>
          <p:nvPr/>
        </p:nvCxnSpPr>
        <p:spPr>
          <a:xfrm>
            <a:off x="2979737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1" name="Google Shape;591;p53"/>
          <p:cNvCxnSpPr/>
          <p:nvPr/>
        </p:nvCxnSpPr>
        <p:spPr>
          <a:xfrm>
            <a:off x="3148012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2" name="Google Shape;592;p53"/>
          <p:cNvCxnSpPr/>
          <p:nvPr/>
        </p:nvCxnSpPr>
        <p:spPr>
          <a:xfrm>
            <a:off x="3314700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" name="Google Shape;593;p53"/>
          <p:cNvCxnSpPr/>
          <p:nvPr/>
        </p:nvCxnSpPr>
        <p:spPr>
          <a:xfrm>
            <a:off x="3482975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4" name="Google Shape;594;p53"/>
          <p:cNvCxnSpPr/>
          <p:nvPr/>
        </p:nvCxnSpPr>
        <p:spPr>
          <a:xfrm>
            <a:off x="3651250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5" name="Google Shape;595;p53"/>
          <p:cNvCxnSpPr/>
          <p:nvPr/>
        </p:nvCxnSpPr>
        <p:spPr>
          <a:xfrm>
            <a:off x="3819525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6" name="Google Shape;596;p53"/>
          <p:cNvCxnSpPr/>
          <p:nvPr/>
        </p:nvCxnSpPr>
        <p:spPr>
          <a:xfrm>
            <a:off x="3987800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7" name="Google Shape;597;p53"/>
          <p:cNvCxnSpPr/>
          <p:nvPr/>
        </p:nvCxnSpPr>
        <p:spPr>
          <a:xfrm>
            <a:off x="4156075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8" name="Google Shape;598;p53"/>
          <p:cNvCxnSpPr/>
          <p:nvPr/>
        </p:nvCxnSpPr>
        <p:spPr>
          <a:xfrm>
            <a:off x="4322762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9" name="Google Shape;599;p53"/>
          <p:cNvCxnSpPr/>
          <p:nvPr/>
        </p:nvCxnSpPr>
        <p:spPr>
          <a:xfrm>
            <a:off x="4491037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0" name="Google Shape;600;p53"/>
          <p:cNvCxnSpPr/>
          <p:nvPr/>
        </p:nvCxnSpPr>
        <p:spPr>
          <a:xfrm>
            <a:off x="4659312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1" name="Google Shape;601;p53"/>
          <p:cNvCxnSpPr/>
          <p:nvPr/>
        </p:nvCxnSpPr>
        <p:spPr>
          <a:xfrm>
            <a:off x="4827587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2" name="Google Shape;602;p53"/>
          <p:cNvCxnSpPr/>
          <p:nvPr/>
        </p:nvCxnSpPr>
        <p:spPr>
          <a:xfrm>
            <a:off x="4995862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3" name="Google Shape;603;p53"/>
          <p:cNvCxnSpPr/>
          <p:nvPr/>
        </p:nvCxnSpPr>
        <p:spPr>
          <a:xfrm>
            <a:off x="5164137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" name="Google Shape;604;p53"/>
          <p:cNvCxnSpPr/>
          <p:nvPr/>
        </p:nvCxnSpPr>
        <p:spPr>
          <a:xfrm>
            <a:off x="5330825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" name="Google Shape;605;p53"/>
          <p:cNvCxnSpPr/>
          <p:nvPr/>
        </p:nvCxnSpPr>
        <p:spPr>
          <a:xfrm>
            <a:off x="5499100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6" name="Google Shape;606;p53"/>
          <p:cNvCxnSpPr/>
          <p:nvPr/>
        </p:nvCxnSpPr>
        <p:spPr>
          <a:xfrm>
            <a:off x="5667375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7" name="Google Shape;607;p53"/>
          <p:cNvCxnSpPr/>
          <p:nvPr/>
        </p:nvCxnSpPr>
        <p:spPr>
          <a:xfrm>
            <a:off x="5835650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8" name="Google Shape;608;p53"/>
          <p:cNvCxnSpPr/>
          <p:nvPr/>
        </p:nvCxnSpPr>
        <p:spPr>
          <a:xfrm>
            <a:off x="6003925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9" name="Google Shape;609;p53"/>
          <p:cNvCxnSpPr/>
          <p:nvPr/>
        </p:nvCxnSpPr>
        <p:spPr>
          <a:xfrm>
            <a:off x="6172200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0" name="Google Shape;610;p53"/>
          <p:cNvCxnSpPr/>
          <p:nvPr/>
        </p:nvCxnSpPr>
        <p:spPr>
          <a:xfrm>
            <a:off x="6338887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1" name="Google Shape;611;p53"/>
          <p:cNvCxnSpPr/>
          <p:nvPr/>
        </p:nvCxnSpPr>
        <p:spPr>
          <a:xfrm>
            <a:off x="6507162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2" name="Google Shape;612;p53"/>
          <p:cNvCxnSpPr/>
          <p:nvPr/>
        </p:nvCxnSpPr>
        <p:spPr>
          <a:xfrm>
            <a:off x="6675437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3" name="Google Shape;613;p53"/>
          <p:cNvCxnSpPr/>
          <p:nvPr/>
        </p:nvCxnSpPr>
        <p:spPr>
          <a:xfrm>
            <a:off x="6843712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4" name="Google Shape;614;p53"/>
          <p:cNvCxnSpPr/>
          <p:nvPr/>
        </p:nvCxnSpPr>
        <p:spPr>
          <a:xfrm>
            <a:off x="7011987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5" name="Google Shape;615;p53"/>
          <p:cNvCxnSpPr/>
          <p:nvPr/>
        </p:nvCxnSpPr>
        <p:spPr>
          <a:xfrm>
            <a:off x="7180262" y="59594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16" name="Google Shape;616;p53"/>
          <p:cNvGrpSpPr/>
          <p:nvPr/>
        </p:nvGrpSpPr>
        <p:grpSpPr>
          <a:xfrm>
            <a:off x="4337050" y="5516562"/>
            <a:ext cx="823912" cy="441325"/>
            <a:chOff x="2648" y="2963"/>
            <a:chExt cx="471" cy="252"/>
          </a:xfrm>
        </p:grpSpPr>
        <p:sp>
          <p:nvSpPr>
            <p:cNvPr id="617" name="Google Shape;617;p53"/>
            <p:cNvSpPr/>
            <p:nvPr/>
          </p:nvSpPr>
          <p:spPr>
            <a:xfrm>
              <a:off x="2648" y="3038"/>
              <a:ext cx="107" cy="177"/>
            </a:xfrm>
            <a:custGeom>
              <a:rect b="b" l="l" r="r" t="t"/>
              <a:pathLst>
                <a:path extrusionOk="0" h="786" w="477">
                  <a:moveTo>
                    <a:pt x="7" y="0"/>
                  </a:moveTo>
                  <a:lnTo>
                    <a:pt x="168" y="0"/>
                  </a:lnTo>
                  <a:lnTo>
                    <a:pt x="174" y="10"/>
                  </a:lnTo>
                  <a:lnTo>
                    <a:pt x="174" y="55"/>
                  </a:lnTo>
                  <a:lnTo>
                    <a:pt x="168" y="66"/>
                  </a:lnTo>
                  <a:lnTo>
                    <a:pt x="136" y="66"/>
                  </a:lnTo>
                  <a:lnTo>
                    <a:pt x="136" y="188"/>
                  </a:lnTo>
                  <a:lnTo>
                    <a:pt x="168" y="188"/>
                  </a:lnTo>
                  <a:lnTo>
                    <a:pt x="174" y="198"/>
                  </a:lnTo>
                  <a:lnTo>
                    <a:pt x="174" y="388"/>
                  </a:lnTo>
                  <a:lnTo>
                    <a:pt x="210" y="388"/>
                  </a:lnTo>
                  <a:lnTo>
                    <a:pt x="217" y="397"/>
                  </a:lnTo>
                  <a:lnTo>
                    <a:pt x="217" y="578"/>
                  </a:lnTo>
                  <a:lnTo>
                    <a:pt x="254" y="578"/>
                  </a:lnTo>
                  <a:lnTo>
                    <a:pt x="254" y="529"/>
                  </a:lnTo>
                  <a:lnTo>
                    <a:pt x="260" y="520"/>
                  </a:lnTo>
                  <a:lnTo>
                    <a:pt x="297" y="520"/>
                  </a:lnTo>
                  <a:lnTo>
                    <a:pt x="297" y="330"/>
                  </a:lnTo>
                  <a:lnTo>
                    <a:pt x="304" y="320"/>
                  </a:lnTo>
                  <a:lnTo>
                    <a:pt x="340" y="320"/>
                  </a:lnTo>
                  <a:lnTo>
                    <a:pt x="340" y="66"/>
                  </a:lnTo>
                  <a:lnTo>
                    <a:pt x="304" y="66"/>
                  </a:lnTo>
                  <a:lnTo>
                    <a:pt x="297" y="55"/>
                  </a:lnTo>
                  <a:lnTo>
                    <a:pt x="297" y="10"/>
                  </a:lnTo>
                  <a:lnTo>
                    <a:pt x="304" y="0"/>
                  </a:lnTo>
                  <a:lnTo>
                    <a:pt x="469" y="0"/>
                  </a:lnTo>
                  <a:lnTo>
                    <a:pt x="476" y="10"/>
                  </a:lnTo>
                  <a:lnTo>
                    <a:pt x="476" y="55"/>
                  </a:lnTo>
                  <a:lnTo>
                    <a:pt x="469" y="66"/>
                  </a:lnTo>
                  <a:lnTo>
                    <a:pt x="432" y="66"/>
                  </a:lnTo>
                  <a:lnTo>
                    <a:pt x="432" y="124"/>
                  </a:lnTo>
                  <a:lnTo>
                    <a:pt x="426" y="132"/>
                  </a:lnTo>
                  <a:lnTo>
                    <a:pt x="389" y="132"/>
                  </a:lnTo>
                  <a:lnTo>
                    <a:pt x="389" y="320"/>
                  </a:lnTo>
                  <a:lnTo>
                    <a:pt x="382" y="330"/>
                  </a:lnTo>
                  <a:lnTo>
                    <a:pt x="346" y="330"/>
                  </a:lnTo>
                  <a:lnTo>
                    <a:pt x="346" y="520"/>
                  </a:lnTo>
                  <a:lnTo>
                    <a:pt x="340" y="529"/>
                  </a:lnTo>
                  <a:lnTo>
                    <a:pt x="304" y="529"/>
                  </a:lnTo>
                  <a:lnTo>
                    <a:pt x="304" y="710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60" y="774"/>
                  </a:lnTo>
                  <a:lnTo>
                    <a:pt x="254" y="785"/>
                  </a:lnTo>
                  <a:lnTo>
                    <a:pt x="217" y="785"/>
                  </a:lnTo>
                  <a:lnTo>
                    <a:pt x="210" y="774"/>
                  </a:lnTo>
                  <a:lnTo>
                    <a:pt x="210" y="719"/>
                  </a:lnTo>
                  <a:lnTo>
                    <a:pt x="174" y="719"/>
                  </a:lnTo>
                  <a:lnTo>
                    <a:pt x="168" y="710"/>
                  </a:lnTo>
                  <a:lnTo>
                    <a:pt x="168" y="587"/>
                  </a:lnTo>
                  <a:lnTo>
                    <a:pt x="136" y="587"/>
                  </a:lnTo>
                  <a:lnTo>
                    <a:pt x="130" y="578"/>
                  </a:lnTo>
                  <a:lnTo>
                    <a:pt x="130" y="397"/>
                  </a:lnTo>
                  <a:lnTo>
                    <a:pt x="94" y="397"/>
                  </a:lnTo>
                  <a:lnTo>
                    <a:pt x="87" y="388"/>
                  </a:lnTo>
                  <a:lnTo>
                    <a:pt x="87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7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2779" y="3038"/>
              <a:ext cx="87" cy="177"/>
            </a:xfrm>
            <a:custGeom>
              <a:rect b="b" l="l" r="r" t="t"/>
              <a:pathLst>
                <a:path extrusionOk="0" h="786" w="390">
                  <a:moveTo>
                    <a:pt x="217" y="330"/>
                  </a:moveTo>
                  <a:lnTo>
                    <a:pt x="253" y="330"/>
                  </a:lnTo>
                  <a:lnTo>
                    <a:pt x="253" y="578"/>
                  </a:lnTo>
                  <a:lnTo>
                    <a:pt x="217" y="578"/>
                  </a:lnTo>
                  <a:lnTo>
                    <a:pt x="210" y="587"/>
                  </a:lnTo>
                  <a:lnTo>
                    <a:pt x="210" y="642"/>
                  </a:lnTo>
                  <a:lnTo>
                    <a:pt x="92" y="642"/>
                  </a:lnTo>
                  <a:lnTo>
                    <a:pt x="92" y="463"/>
                  </a:lnTo>
                  <a:lnTo>
                    <a:pt x="125" y="463"/>
                  </a:lnTo>
                  <a:lnTo>
                    <a:pt x="130" y="452"/>
                  </a:lnTo>
                  <a:lnTo>
                    <a:pt x="130" y="397"/>
                  </a:lnTo>
                  <a:lnTo>
                    <a:pt x="210" y="397"/>
                  </a:lnTo>
                  <a:lnTo>
                    <a:pt x="217" y="388"/>
                  </a:lnTo>
                  <a:lnTo>
                    <a:pt x="217" y="330"/>
                  </a:lnTo>
                  <a:close/>
                  <a:moveTo>
                    <a:pt x="92" y="0"/>
                  </a:moveTo>
                  <a:lnTo>
                    <a:pt x="297" y="0"/>
                  </a:lnTo>
                  <a:lnTo>
                    <a:pt x="302" y="10"/>
                  </a:lnTo>
                  <a:lnTo>
                    <a:pt x="302" y="55"/>
                  </a:lnTo>
                  <a:lnTo>
                    <a:pt x="339" y="55"/>
                  </a:lnTo>
                  <a:lnTo>
                    <a:pt x="346" y="66"/>
                  </a:lnTo>
                  <a:lnTo>
                    <a:pt x="346" y="710"/>
                  </a:lnTo>
                  <a:lnTo>
                    <a:pt x="382" y="710"/>
                  </a:lnTo>
                  <a:lnTo>
                    <a:pt x="389" y="719"/>
                  </a:lnTo>
                  <a:lnTo>
                    <a:pt x="389" y="774"/>
                  </a:lnTo>
                  <a:lnTo>
                    <a:pt x="382" y="785"/>
                  </a:lnTo>
                  <a:lnTo>
                    <a:pt x="302" y="785"/>
                  </a:lnTo>
                  <a:lnTo>
                    <a:pt x="297" y="774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53" y="710"/>
                  </a:lnTo>
                  <a:lnTo>
                    <a:pt x="253" y="653"/>
                  </a:lnTo>
                  <a:lnTo>
                    <a:pt x="217" y="653"/>
                  </a:lnTo>
                  <a:lnTo>
                    <a:pt x="217" y="710"/>
                  </a:lnTo>
                  <a:lnTo>
                    <a:pt x="210" y="719"/>
                  </a:lnTo>
                  <a:lnTo>
                    <a:pt x="173" y="719"/>
                  </a:lnTo>
                  <a:lnTo>
                    <a:pt x="173" y="774"/>
                  </a:lnTo>
                  <a:lnTo>
                    <a:pt x="167" y="785"/>
                  </a:lnTo>
                  <a:lnTo>
                    <a:pt x="50" y="785"/>
                  </a:lnTo>
                  <a:lnTo>
                    <a:pt x="43" y="774"/>
                  </a:lnTo>
                  <a:lnTo>
                    <a:pt x="43" y="719"/>
                  </a:lnTo>
                  <a:lnTo>
                    <a:pt x="7" y="719"/>
                  </a:lnTo>
                  <a:lnTo>
                    <a:pt x="0" y="710"/>
                  </a:lnTo>
                  <a:lnTo>
                    <a:pt x="0" y="463"/>
                  </a:lnTo>
                  <a:lnTo>
                    <a:pt x="7" y="452"/>
                  </a:lnTo>
                  <a:lnTo>
                    <a:pt x="43" y="452"/>
                  </a:lnTo>
                  <a:lnTo>
                    <a:pt x="43" y="397"/>
                  </a:lnTo>
                  <a:lnTo>
                    <a:pt x="50" y="388"/>
                  </a:lnTo>
                  <a:lnTo>
                    <a:pt x="87" y="388"/>
                  </a:lnTo>
                  <a:lnTo>
                    <a:pt x="87" y="330"/>
                  </a:lnTo>
                  <a:lnTo>
                    <a:pt x="92" y="320"/>
                  </a:lnTo>
                  <a:lnTo>
                    <a:pt x="167" y="320"/>
                  </a:lnTo>
                  <a:lnTo>
                    <a:pt x="167" y="264"/>
                  </a:lnTo>
                  <a:lnTo>
                    <a:pt x="173" y="256"/>
                  </a:lnTo>
                  <a:lnTo>
                    <a:pt x="253" y="256"/>
                  </a:lnTo>
                  <a:lnTo>
                    <a:pt x="253" y="132"/>
                  </a:lnTo>
                  <a:lnTo>
                    <a:pt x="217" y="132"/>
                  </a:lnTo>
                  <a:lnTo>
                    <a:pt x="210" y="124"/>
                  </a:lnTo>
                  <a:lnTo>
                    <a:pt x="210" y="66"/>
                  </a:lnTo>
                  <a:lnTo>
                    <a:pt x="130" y="66"/>
                  </a:lnTo>
                  <a:lnTo>
                    <a:pt x="130" y="188"/>
                  </a:lnTo>
                  <a:lnTo>
                    <a:pt x="125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50" y="55"/>
                  </a:lnTo>
                  <a:lnTo>
                    <a:pt x="87" y="55"/>
                  </a:lnTo>
                  <a:lnTo>
                    <a:pt x="87" y="1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2887" y="2963"/>
              <a:ext cx="41" cy="252"/>
            </a:xfrm>
            <a:custGeom>
              <a:rect b="b" l="l" r="r" t="t"/>
              <a:pathLst>
                <a:path extrusionOk="0" h="1117" w="186">
                  <a:moveTo>
                    <a:pt x="7" y="0"/>
                  </a:moveTo>
                  <a:lnTo>
                    <a:pt x="131" y="0"/>
                  </a:lnTo>
                  <a:lnTo>
                    <a:pt x="137" y="9"/>
                  </a:lnTo>
                  <a:lnTo>
                    <a:pt x="137" y="1041"/>
                  </a:lnTo>
                  <a:lnTo>
                    <a:pt x="177" y="1041"/>
                  </a:lnTo>
                  <a:lnTo>
                    <a:pt x="185" y="1050"/>
                  </a:lnTo>
                  <a:lnTo>
                    <a:pt x="185" y="1105"/>
                  </a:lnTo>
                  <a:lnTo>
                    <a:pt x="177" y="1116"/>
                  </a:lnTo>
                  <a:lnTo>
                    <a:pt x="7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7" y="1041"/>
                  </a:lnTo>
                  <a:lnTo>
                    <a:pt x="46" y="1041"/>
                  </a:lnTo>
                  <a:lnTo>
                    <a:pt x="46" y="75"/>
                  </a:lnTo>
                  <a:lnTo>
                    <a:pt x="7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2955" y="2963"/>
              <a:ext cx="41" cy="252"/>
            </a:xfrm>
            <a:custGeom>
              <a:rect b="b" l="l" r="r" t="t"/>
              <a:pathLst>
                <a:path extrusionOk="0" h="1117" w="184">
                  <a:moveTo>
                    <a:pt x="6" y="331"/>
                  </a:moveTo>
                  <a:lnTo>
                    <a:pt x="130" y="331"/>
                  </a:lnTo>
                  <a:lnTo>
                    <a:pt x="136" y="341"/>
                  </a:lnTo>
                  <a:lnTo>
                    <a:pt x="136" y="1041"/>
                  </a:lnTo>
                  <a:lnTo>
                    <a:pt x="175" y="1041"/>
                  </a:lnTo>
                  <a:lnTo>
                    <a:pt x="183" y="1050"/>
                  </a:lnTo>
                  <a:lnTo>
                    <a:pt x="183" y="1105"/>
                  </a:lnTo>
                  <a:lnTo>
                    <a:pt x="175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45" y="1041"/>
                  </a:lnTo>
                  <a:lnTo>
                    <a:pt x="45" y="397"/>
                  </a:lnTo>
                  <a:lnTo>
                    <a:pt x="6" y="397"/>
                  </a:lnTo>
                  <a:lnTo>
                    <a:pt x="0" y="386"/>
                  </a:lnTo>
                  <a:lnTo>
                    <a:pt x="0" y="341"/>
                  </a:lnTo>
                  <a:lnTo>
                    <a:pt x="6" y="331"/>
                  </a:lnTo>
                  <a:close/>
                  <a:moveTo>
                    <a:pt x="52" y="0"/>
                  </a:moveTo>
                  <a:lnTo>
                    <a:pt x="130" y="0"/>
                  </a:lnTo>
                  <a:lnTo>
                    <a:pt x="136" y="9"/>
                  </a:lnTo>
                  <a:lnTo>
                    <a:pt x="136" y="132"/>
                  </a:lnTo>
                  <a:lnTo>
                    <a:pt x="130" y="141"/>
                  </a:lnTo>
                  <a:lnTo>
                    <a:pt x="52" y="141"/>
                  </a:lnTo>
                  <a:lnTo>
                    <a:pt x="45" y="132"/>
                  </a:lnTo>
                  <a:lnTo>
                    <a:pt x="45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1" name="Google Shape;621;p53"/>
            <p:cNvSpPr/>
            <p:nvPr/>
          </p:nvSpPr>
          <p:spPr>
            <a:xfrm>
              <a:off x="3022" y="2963"/>
              <a:ext cx="97" cy="252"/>
            </a:xfrm>
            <a:custGeom>
              <a:rect b="b" l="l" r="r" t="t"/>
              <a:pathLst>
                <a:path extrusionOk="0" h="1117" w="431">
                  <a:moveTo>
                    <a:pt x="172" y="397"/>
                  </a:moveTo>
                  <a:lnTo>
                    <a:pt x="252" y="397"/>
                  </a:lnTo>
                  <a:lnTo>
                    <a:pt x="252" y="455"/>
                  </a:lnTo>
                  <a:lnTo>
                    <a:pt x="258" y="463"/>
                  </a:lnTo>
                  <a:lnTo>
                    <a:pt x="294" y="463"/>
                  </a:lnTo>
                  <a:lnTo>
                    <a:pt x="294" y="973"/>
                  </a:lnTo>
                  <a:lnTo>
                    <a:pt x="258" y="973"/>
                  </a:lnTo>
                  <a:lnTo>
                    <a:pt x="252" y="984"/>
                  </a:lnTo>
                  <a:lnTo>
                    <a:pt x="252" y="1041"/>
                  </a:lnTo>
                  <a:lnTo>
                    <a:pt x="172" y="1041"/>
                  </a:lnTo>
                  <a:lnTo>
                    <a:pt x="172" y="984"/>
                  </a:lnTo>
                  <a:lnTo>
                    <a:pt x="166" y="973"/>
                  </a:lnTo>
                  <a:lnTo>
                    <a:pt x="129" y="973"/>
                  </a:lnTo>
                  <a:lnTo>
                    <a:pt x="129" y="918"/>
                  </a:lnTo>
                  <a:lnTo>
                    <a:pt x="124" y="909"/>
                  </a:lnTo>
                  <a:lnTo>
                    <a:pt x="92" y="909"/>
                  </a:lnTo>
                  <a:lnTo>
                    <a:pt x="92" y="529"/>
                  </a:lnTo>
                  <a:lnTo>
                    <a:pt x="124" y="529"/>
                  </a:lnTo>
                  <a:lnTo>
                    <a:pt x="129" y="519"/>
                  </a:lnTo>
                  <a:lnTo>
                    <a:pt x="129" y="463"/>
                  </a:lnTo>
                  <a:lnTo>
                    <a:pt x="166" y="463"/>
                  </a:lnTo>
                  <a:lnTo>
                    <a:pt x="172" y="455"/>
                  </a:lnTo>
                  <a:lnTo>
                    <a:pt x="172" y="397"/>
                  </a:lnTo>
                  <a:close/>
                  <a:moveTo>
                    <a:pt x="258" y="0"/>
                  </a:moveTo>
                  <a:lnTo>
                    <a:pt x="380" y="0"/>
                  </a:lnTo>
                  <a:lnTo>
                    <a:pt x="387" y="9"/>
                  </a:lnTo>
                  <a:lnTo>
                    <a:pt x="387" y="1041"/>
                  </a:lnTo>
                  <a:lnTo>
                    <a:pt x="423" y="1041"/>
                  </a:lnTo>
                  <a:lnTo>
                    <a:pt x="430" y="1050"/>
                  </a:lnTo>
                  <a:lnTo>
                    <a:pt x="430" y="1105"/>
                  </a:lnTo>
                  <a:lnTo>
                    <a:pt x="423" y="1116"/>
                  </a:lnTo>
                  <a:lnTo>
                    <a:pt x="343" y="1116"/>
                  </a:lnTo>
                  <a:lnTo>
                    <a:pt x="336" y="1105"/>
                  </a:lnTo>
                  <a:lnTo>
                    <a:pt x="336" y="1050"/>
                  </a:lnTo>
                  <a:lnTo>
                    <a:pt x="300" y="1050"/>
                  </a:lnTo>
                  <a:lnTo>
                    <a:pt x="300" y="1105"/>
                  </a:lnTo>
                  <a:lnTo>
                    <a:pt x="294" y="1116"/>
                  </a:lnTo>
                  <a:lnTo>
                    <a:pt x="129" y="1116"/>
                  </a:lnTo>
                  <a:lnTo>
                    <a:pt x="124" y="1105"/>
                  </a:lnTo>
                  <a:lnTo>
                    <a:pt x="124" y="1050"/>
                  </a:lnTo>
                  <a:lnTo>
                    <a:pt x="49" y="1050"/>
                  </a:lnTo>
                  <a:lnTo>
                    <a:pt x="44" y="1041"/>
                  </a:lnTo>
                  <a:lnTo>
                    <a:pt x="44" y="918"/>
                  </a:lnTo>
                  <a:lnTo>
                    <a:pt x="7" y="918"/>
                  </a:lnTo>
                  <a:lnTo>
                    <a:pt x="0" y="909"/>
                  </a:lnTo>
                  <a:lnTo>
                    <a:pt x="0" y="529"/>
                  </a:lnTo>
                  <a:lnTo>
                    <a:pt x="7" y="519"/>
                  </a:lnTo>
                  <a:lnTo>
                    <a:pt x="44" y="519"/>
                  </a:lnTo>
                  <a:lnTo>
                    <a:pt x="44" y="397"/>
                  </a:lnTo>
                  <a:lnTo>
                    <a:pt x="49" y="386"/>
                  </a:lnTo>
                  <a:lnTo>
                    <a:pt x="124" y="386"/>
                  </a:lnTo>
                  <a:lnTo>
                    <a:pt x="124" y="341"/>
                  </a:lnTo>
                  <a:lnTo>
                    <a:pt x="129" y="331"/>
                  </a:lnTo>
                  <a:lnTo>
                    <a:pt x="252" y="331"/>
                  </a:lnTo>
                  <a:lnTo>
                    <a:pt x="258" y="341"/>
                  </a:lnTo>
                  <a:lnTo>
                    <a:pt x="258" y="386"/>
                  </a:lnTo>
                  <a:lnTo>
                    <a:pt x="294" y="386"/>
                  </a:lnTo>
                  <a:lnTo>
                    <a:pt x="294" y="75"/>
                  </a:lnTo>
                  <a:lnTo>
                    <a:pt x="258" y="75"/>
                  </a:lnTo>
                  <a:lnTo>
                    <a:pt x="252" y="64"/>
                  </a:lnTo>
                  <a:lnTo>
                    <a:pt x="252" y="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22" name="Google Shape;622;p53"/>
          <p:cNvGrpSpPr/>
          <p:nvPr/>
        </p:nvGrpSpPr>
        <p:grpSpPr>
          <a:xfrm>
            <a:off x="1382712" y="5853112"/>
            <a:ext cx="1092363" cy="443077"/>
            <a:chOff x="960" y="3155"/>
            <a:chExt cx="624" cy="253"/>
          </a:xfrm>
        </p:grpSpPr>
        <p:sp>
          <p:nvSpPr>
            <p:cNvPr id="623" name="Google Shape;623;p53"/>
            <p:cNvSpPr/>
            <p:nvPr/>
          </p:nvSpPr>
          <p:spPr>
            <a:xfrm>
              <a:off x="960" y="3155"/>
              <a:ext cx="54" cy="252"/>
            </a:xfrm>
            <a:custGeom>
              <a:rect b="b" l="l" r="r" t="t"/>
              <a:pathLst>
                <a:path extrusionOk="0" h="1116" w="242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4" name="Google Shape;624;p53"/>
            <p:cNvSpPr/>
            <p:nvPr/>
          </p:nvSpPr>
          <p:spPr>
            <a:xfrm>
              <a:off x="1035" y="3231"/>
              <a:ext cx="103" cy="177"/>
            </a:xfrm>
            <a:custGeom>
              <a:rect b="b" l="l" r="r" t="t"/>
              <a:pathLst>
                <a:path extrusionOk="0" h="783" w="458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5" name="Google Shape;625;p53"/>
            <p:cNvSpPr/>
            <p:nvPr/>
          </p:nvSpPr>
          <p:spPr>
            <a:xfrm>
              <a:off x="1141" y="3231"/>
              <a:ext cx="101" cy="177"/>
            </a:xfrm>
            <a:custGeom>
              <a:rect b="b" l="l" r="r" t="t"/>
              <a:pathLst>
                <a:path extrusionOk="0" h="783" w="448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" name="Google Shape;626;p53"/>
            <p:cNvSpPr/>
            <p:nvPr/>
          </p:nvSpPr>
          <p:spPr>
            <a:xfrm>
              <a:off x="1264" y="3231"/>
              <a:ext cx="82" cy="177"/>
            </a:xfrm>
            <a:custGeom>
              <a:rect b="b" l="l" r="r" t="t"/>
              <a:pathLst>
                <a:path extrusionOk="0" h="783" w="366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" name="Google Shape;627;p53"/>
            <p:cNvSpPr/>
            <p:nvPr/>
          </p:nvSpPr>
          <p:spPr>
            <a:xfrm>
              <a:off x="1365" y="3155"/>
              <a:ext cx="38" cy="252"/>
            </a:xfrm>
            <a:custGeom>
              <a:rect b="b" l="l" r="r" t="t"/>
              <a:pathLst>
                <a:path extrusionOk="0" h="1116" w="173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" name="Google Shape;628;p53"/>
            <p:cNvSpPr/>
            <p:nvPr/>
          </p:nvSpPr>
          <p:spPr>
            <a:xfrm>
              <a:off x="1429" y="3155"/>
              <a:ext cx="38" cy="252"/>
            </a:xfrm>
            <a:custGeom>
              <a:rect b="b" l="l" r="r" t="t"/>
              <a:pathLst>
                <a:path extrusionOk="0" h="1116" w="174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53"/>
            <p:cNvSpPr/>
            <p:nvPr/>
          </p:nvSpPr>
          <p:spPr>
            <a:xfrm>
              <a:off x="1493" y="3155"/>
              <a:ext cx="91" cy="252"/>
            </a:xfrm>
            <a:custGeom>
              <a:rect b="b" l="l" r="r" t="t"/>
              <a:pathLst>
                <a:path extrusionOk="0" h="1116" w="404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30" name="Google Shape;630;p53"/>
          <p:cNvGrpSpPr/>
          <p:nvPr/>
        </p:nvGrpSpPr>
        <p:grpSpPr>
          <a:xfrm>
            <a:off x="7431087" y="5853112"/>
            <a:ext cx="1092363" cy="443077"/>
            <a:chOff x="4416" y="3155"/>
            <a:chExt cx="624" cy="253"/>
          </a:xfrm>
        </p:grpSpPr>
        <p:sp>
          <p:nvSpPr>
            <p:cNvPr id="631" name="Google Shape;631;p53"/>
            <p:cNvSpPr/>
            <p:nvPr/>
          </p:nvSpPr>
          <p:spPr>
            <a:xfrm>
              <a:off x="4416" y="3155"/>
              <a:ext cx="54" cy="252"/>
            </a:xfrm>
            <a:custGeom>
              <a:rect b="b" l="l" r="r" t="t"/>
              <a:pathLst>
                <a:path extrusionOk="0" h="1116" w="242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Google Shape;632;p53"/>
            <p:cNvSpPr/>
            <p:nvPr/>
          </p:nvSpPr>
          <p:spPr>
            <a:xfrm>
              <a:off x="4491" y="3231"/>
              <a:ext cx="103" cy="177"/>
            </a:xfrm>
            <a:custGeom>
              <a:rect b="b" l="l" r="r" t="t"/>
              <a:pathLst>
                <a:path extrusionOk="0" h="783" w="458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53"/>
            <p:cNvSpPr/>
            <p:nvPr/>
          </p:nvSpPr>
          <p:spPr>
            <a:xfrm>
              <a:off x="4597" y="3231"/>
              <a:ext cx="101" cy="177"/>
            </a:xfrm>
            <a:custGeom>
              <a:rect b="b" l="l" r="r" t="t"/>
              <a:pathLst>
                <a:path extrusionOk="0" h="783" w="448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53"/>
            <p:cNvSpPr/>
            <p:nvPr/>
          </p:nvSpPr>
          <p:spPr>
            <a:xfrm>
              <a:off x="4720" y="3231"/>
              <a:ext cx="82" cy="177"/>
            </a:xfrm>
            <a:custGeom>
              <a:rect b="b" l="l" r="r" t="t"/>
              <a:pathLst>
                <a:path extrusionOk="0" h="783" w="366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53"/>
            <p:cNvSpPr/>
            <p:nvPr/>
          </p:nvSpPr>
          <p:spPr>
            <a:xfrm>
              <a:off x="4821" y="3155"/>
              <a:ext cx="38" cy="252"/>
            </a:xfrm>
            <a:custGeom>
              <a:rect b="b" l="l" r="r" t="t"/>
              <a:pathLst>
                <a:path extrusionOk="0" h="1116" w="173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53"/>
            <p:cNvSpPr/>
            <p:nvPr/>
          </p:nvSpPr>
          <p:spPr>
            <a:xfrm>
              <a:off x="4885" y="3155"/>
              <a:ext cx="38" cy="252"/>
            </a:xfrm>
            <a:custGeom>
              <a:rect b="b" l="l" r="r" t="t"/>
              <a:pathLst>
                <a:path extrusionOk="0" h="1116" w="174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" name="Google Shape;637;p53"/>
            <p:cNvSpPr/>
            <p:nvPr/>
          </p:nvSpPr>
          <p:spPr>
            <a:xfrm>
              <a:off x="4949" y="3155"/>
              <a:ext cx="91" cy="252"/>
            </a:xfrm>
            <a:custGeom>
              <a:rect b="b" l="l" r="r" t="t"/>
              <a:pathLst>
                <a:path extrusionOk="0" h="1116" w="404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38" name="Google Shape;638;p5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9" name="Google Shape;639;p5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4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Sqrt</a:t>
            </a:r>
            <a:endParaRPr/>
          </a:p>
        </p:txBody>
      </p:sp>
      <p:sp>
        <p:nvSpPr>
          <p:cNvPr id="646" name="Google Shape;646;p54"/>
          <p:cNvSpPr txBox="1"/>
          <p:nvPr>
            <p:ph idx="1" type="body"/>
          </p:nvPr>
        </p:nvSpPr>
        <p:spPr>
          <a:xfrm>
            <a:off x="755650" y="1595437"/>
            <a:ext cx="8567737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test suite must include: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Representatives from each of the three equivalence classes: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possible test suite can be: </a:t>
            </a:r>
            <a:b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{-5,500,6000}.</a:t>
            </a:r>
            <a:endParaRPr/>
          </a:p>
        </p:txBody>
      </p:sp>
      <p:cxnSp>
        <p:nvCxnSpPr>
          <p:cNvPr id="647" name="Google Shape;647;p54"/>
          <p:cNvCxnSpPr/>
          <p:nvPr/>
        </p:nvCxnSpPr>
        <p:spPr>
          <a:xfrm>
            <a:off x="2643187" y="6577012"/>
            <a:ext cx="4621212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8" name="Google Shape;648;p54"/>
          <p:cNvSpPr txBox="1"/>
          <p:nvPr/>
        </p:nvSpPr>
        <p:spPr>
          <a:xfrm>
            <a:off x="2474912" y="6072187"/>
            <a:ext cx="100647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"/>
              <a:buNone/>
            </a:pPr>
            <a:r>
              <a:rPr b="1" i="0" lang="en-US" sz="31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649" name="Google Shape;649;p54"/>
          <p:cNvSpPr txBox="1"/>
          <p:nvPr/>
        </p:nvSpPr>
        <p:spPr>
          <a:xfrm>
            <a:off x="6675437" y="5905500"/>
            <a:ext cx="1006475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"/>
              <a:buNone/>
            </a:pPr>
            <a:r>
              <a:rPr b="1" i="0" lang="en-US" sz="31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5000</a:t>
            </a:r>
            <a:endParaRPr/>
          </a:p>
        </p:txBody>
      </p:sp>
      <p:cxnSp>
        <p:nvCxnSpPr>
          <p:cNvPr id="650" name="Google Shape;650;p54"/>
          <p:cNvCxnSpPr/>
          <p:nvPr/>
        </p:nvCxnSpPr>
        <p:spPr>
          <a:xfrm>
            <a:off x="2811462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" name="Google Shape;651;p54"/>
          <p:cNvCxnSpPr/>
          <p:nvPr/>
        </p:nvCxnSpPr>
        <p:spPr>
          <a:xfrm>
            <a:off x="2979737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2" name="Google Shape;652;p54"/>
          <p:cNvCxnSpPr/>
          <p:nvPr/>
        </p:nvCxnSpPr>
        <p:spPr>
          <a:xfrm>
            <a:off x="3148012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3" name="Google Shape;653;p54"/>
          <p:cNvCxnSpPr/>
          <p:nvPr/>
        </p:nvCxnSpPr>
        <p:spPr>
          <a:xfrm>
            <a:off x="3314700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4" name="Google Shape;654;p54"/>
          <p:cNvCxnSpPr/>
          <p:nvPr/>
        </p:nvCxnSpPr>
        <p:spPr>
          <a:xfrm>
            <a:off x="3482975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5" name="Google Shape;655;p54"/>
          <p:cNvCxnSpPr/>
          <p:nvPr/>
        </p:nvCxnSpPr>
        <p:spPr>
          <a:xfrm>
            <a:off x="3651250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" name="Google Shape;656;p54"/>
          <p:cNvCxnSpPr/>
          <p:nvPr/>
        </p:nvCxnSpPr>
        <p:spPr>
          <a:xfrm>
            <a:off x="3819525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7" name="Google Shape;657;p54"/>
          <p:cNvCxnSpPr/>
          <p:nvPr/>
        </p:nvCxnSpPr>
        <p:spPr>
          <a:xfrm>
            <a:off x="3987800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8" name="Google Shape;658;p54"/>
          <p:cNvCxnSpPr/>
          <p:nvPr/>
        </p:nvCxnSpPr>
        <p:spPr>
          <a:xfrm>
            <a:off x="4156075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9" name="Google Shape;659;p54"/>
          <p:cNvCxnSpPr/>
          <p:nvPr/>
        </p:nvCxnSpPr>
        <p:spPr>
          <a:xfrm>
            <a:off x="4322762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0" name="Google Shape;660;p54"/>
          <p:cNvCxnSpPr/>
          <p:nvPr/>
        </p:nvCxnSpPr>
        <p:spPr>
          <a:xfrm>
            <a:off x="4491037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1" name="Google Shape;661;p54"/>
          <p:cNvCxnSpPr/>
          <p:nvPr/>
        </p:nvCxnSpPr>
        <p:spPr>
          <a:xfrm>
            <a:off x="4659312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2" name="Google Shape;662;p54"/>
          <p:cNvCxnSpPr/>
          <p:nvPr/>
        </p:nvCxnSpPr>
        <p:spPr>
          <a:xfrm>
            <a:off x="4827587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3" name="Google Shape;663;p54"/>
          <p:cNvCxnSpPr/>
          <p:nvPr/>
        </p:nvCxnSpPr>
        <p:spPr>
          <a:xfrm>
            <a:off x="4995862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4" name="Google Shape;664;p54"/>
          <p:cNvCxnSpPr/>
          <p:nvPr/>
        </p:nvCxnSpPr>
        <p:spPr>
          <a:xfrm>
            <a:off x="5164137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5" name="Google Shape;665;p54"/>
          <p:cNvCxnSpPr/>
          <p:nvPr/>
        </p:nvCxnSpPr>
        <p:spPr>
          <a:xfrm>
            <a:off x="5330825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6" name="Google Shape;666;p54"/>
          <p:cNvCxnSpPr/>
          <p:nvPr/>
        </p:nvCxnSpPr>
        <p:spPr>
          <a:xfrm>
            <a:off x="5499100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7" name="Google Shape;667;p54"/>
          <p:cNvCxnSpPr/>
          <p:nvPr/>
        </p:nvCxnSpPr>
        <p:spPr>
          <a:xfrm>
            <a:off x="5667375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8" name="Google Shape;668;p54"/>
          <p:cNvCxnSpPr/>
          <p:nvPr/>
        </p:nvCxnSpPr>
        <p:spPr>
          <a:xfrm>
            <a:off x="5835650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9" name="Google Shape;669;p54"/>
          <p:cNvCxnSpPr/>
          <p:nvPr/>
        </p:nvCxnSpPr>
        <p:spPr>
          <a:xfrm>
            <a:off x="6003925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0" name="Google Shape;670;p54"/>
          <p:cNvCxnSpPr/>
          <p:nvPr/>
        </p:nvCxnSpPr>
        <p:spPr>
          <a:xfrm>
            <a:off x="6172200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1" name="Google Shape;671;p54"/>
          <p:cNvCxnSpPr/>
          <p:nvPr/>
        </p:nvCxnSpPr>
        <p:spPr>
          <a:xfrm>
            <a:off x="6338887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2" name="Google Shape;672;p54"/>
          <p:cNvCxnSpPr/>
          <p:nvPr/>
        </p:nvCxnSpPr>
        <p:spPr>
          <a:xfrm>
            <a:off x="6507162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3" name="Google Shape;673;p54"/>
          <p:cNvCxnSpPr/>
          <p:nvPr/>
        </p:nvCxnSpPr>
        <p:spPr>
          <a:xfrm>
            <a:off x="6675437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" name="Google Shape;674;p54"/>
          <p:cNvCxnSpPr/>
          <p:nvPr/>
        </p:nvCxnSpPr>
        <p:spPr>
          <a:xfrm>
            <a:off x="6843712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5" name="Google Shape;675;p54"/>
          <p:cNvCxnSpPr/>
          <p:nvPr/>
        </p:nvCxnSpPr>
        <p:spPr>
          <a:xfrm>
            <a:off x="7011987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6" name="Google Shape;676;p54"/>
          <p:cNvCxnSpPr/>
          <p:nvPr/>
        </p:nvCxnSpPr>
        <p:spPr>
          <a:xfrm>
            <a:off x="7180262" y="649287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77" name="Google Shape;677;p54"/>
          <p:cNvGrpSpPr/>
          <p:nvPr/>
        </p:nvGrpSpPr>
        <p:grpSpPr>
          <a:xfrm>
            <a:off x="4841875" y="6049962"/>
            <a:ext cx="823912" cy="441325"/>
            <a:chOff x="2936" y="2963"/>
            <a:chExt cx="471" cy="252"/>
          </a:xfrm>
        </p:grpSpPr>
        <p:sp>
          <p:nvSpPr>
            <p:cNvPr id="678" name="Google Shape;678;p54"/>
            <p:cNvSpPr/>
            <p:nvPr/>
          </p:nvSpPr>
          <p:spPr>
            <a:xfrm>
              <a:off x="2936" y="3038"/>
              <a:ext cx="107" cy="177"/>
            </a:xfrm>
            <a:custGeom>
              <a:rect b="b" l="l" r="r" t="t"/>
              <a:pathLst>
                <a:path extrusionOk="0" h="786" w="477">
                  <a:moveTo>
                    <a:pt x="7" y="0"/>
                  </a:moveTo>
                  <a:lnTo>
                    <a:pt x="168" y="0"/>
                  </a:lnTo>
                  <a:lnTo>
                    <a:pt x="174" y="10"/>
                  </a:lnTo>
                  <a:lnTo>
                    <a:pt x="174" y="55"/>
                  </a:lnTo>
                  <a:lnTo>
                    <a:pt x="168" y="66"/>
                  </a:lnTo>
                  <a:lnTo>
                    <a:pt x="136" y="66"/>
                  </a:lnTo>
                  <a:lnTo>
                    <a:pt x="136" y="188"/>
                  </a:lnTo>
                  <a:lnTo>
                    <a:pt x="168" y="188"/>
                  </a:lnTo>
                  <a:lnTo>
                    <a:pt x="174" y="198"/>
                  </a:lnTo>
                  <a:lnTo>
                    <a:pt x="174" y="388"/>
                  </a:lnTo>
                  <a:lnTo>
                    <a:pt x="210" y="388"/>
                  </a:lnTo>
                  <a:lnTo>
                    <a:pt x="217" y="397"/>
                  </a:lnTo>
                  <a:lnTo>
                    <a:pt x="217" y="578"/>
                  </a:lnTo>
                  <a:lnTo>
                    <a:pt x="254" y="578"/>
                  </a:lnTo>
                  <a:lnTo>
                    <a:pt x="254" y="529"/>
                  </a:lnTo>
                  <a:lnTo>
                    <a:pt x="260" y="520"/>
                  </a:lnTo>
                  <a:lnTo>
                    <a:pt x="297" y="520"/>
                  </a:lnTo>
                  <a:lnTo>
                    <a:pt x="297" y="330"/>
                  </a:lnTo>
                  <a:lnTo>
                    <a:pt x="304" y="320"/>
                  </a:lnTo>
                  <a:lnTo>
                    <a:pt x="340" y="320"/>
                  </a:lnTo>
                  <a:lnTo>
                    <a:pt x="340" y="66"/>
                  </a:lnTo>
                  <a:lnTo>
                    <a:pt x="304" y="66"/>
                  </a:lnTo>
                  <a:lnTo>
                    <a:pt x="297" y="55"/>
                  </a:lnTo>
                  <a:lnTo>
                    <a:pt x="297" y="10"/>
                  </a:lnTo>
                  <a:lnTo>
                    <a:pt x="304" y="0"/>
                  </a:lnTo>
                  <a:lnTo>
                    <a:pt x="469" y="0"/>
                  </a:lnTo>
                  <a:lnTo>
                    <a:pt x="476" y="10"/>
                  </a:lnTo>
                  <a:lnTo>
                    <a:pt x="476" y="55"/>
                  </a:lnTo>
                  <a:lnTo>
                    <a:pt x="469" y="66"/>
                  </a:lnTo>
                  <a:lnTo>
                    <a:pt x="432" y="66"/>
                  </a:lnTo>
                  <a:lnTo>
                    <a:pt x="432" y="124"/>
                  </a:lnTo>
                  <a:lnTo>
                    <a:pt x="426" y="132"/>
                  </a:lnTo>
                  <a:lnTo>
                    <a:pt x="389" y="132"/>
                  </a:lnTo>
                  <a:lnTo>
                    <a:pt x="389" y="320"/>
                  </a:lnTo>
                  <a:lnTo>
                    <a:pt x="382" y="330"/>
                  </a:lnTo>
                  <a:lnTo>
                    <a:pt x="346" y="330"/>
                  </a:lnTo>
                  <a:lnTo>
                    <a:pt x="346" y="520"/>
                  </a:lnTo>
                  <a:lnTo>
                    <a:pt x="340" y="529"/>
                  </a:lnTo>
                  <a:lnTo>
                    <a:pt x="304" y="529"/>
                  </a:lnTo>
                  <a:lnTo>
                    <a:pt x="304" y="710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60" y="774"/>
                  </a:lnTo>
                  <a:lnTo>
                    <a:pt x="254" y="785"/>
                  </a:lnTo>
                  <a:lnTo>
                    <a:pt x="217" y="785"/>
                  </a:lnTo>
                  <a:lnTo>
                    <a:pt x="210" y="774"/>
                  </a:lnTo>
                  <a:lnTo>
                    <a:pt x="210" y="719"/>
                  </a:lnTo>
                  <a:lnTo>
                    <a:pt x="174" y="719"/>
                  </a:lnTo>
                  <a:lnTo>
                    <a:pt x="168" y="710"/>
                  </a:lnTo>
                  <a:lnTo>
                    <a:pt x="168" y="587"/>
                  </a:lnTo>
                  <a:lnTo>
                    <a:pt x="136" y="587"/>
                  </a:lnTo>
                  <a:lnTo>
                    <a:pt x="130" y="578"/>
                  </a:lnTo>
                  <a:lnTo>
                    <a:pt x="130" y="397"/>
                  </a:lnTo>
                  <a:lnTo>
                    <a:pt x="94" y="397"/>
                  </a:lnTo>
                  <a:lnTo>
                    <a:pt x="87" y="388"/>
                  </a:lnTo>
                  <a:lnTo>
                    <a:pt x="87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7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9" name="Google Shape;679;p54"/>
            <p:cNvSpPr/>
            <p:nvPr/>
          </p:nvSpPr>
          <p:spPr>
            <a:xfrm>
              <a:off x="3067" y="3038"/>
              <a:ext cx="87" cy="177"/>
            </a:xfrm>
            <a:custGeom>
              <a:rect b="b" l="l" r="r" t="t"/>
              <a:pathLst>
                <a:path extrusionOk="0" h="786" w="390">
                  <a:moveTo>
                    <a:pt x="217" y="330"/>
                  </a:moveTo>
                  <a:lnTo>
                    <a:pt x="253" y="330"/>
                  </a:lnTo>
                  <a:lnTo>
                    <a:pt x="253" y="578"/>
                  </a:lnTo>
                  <a:lnTo>
                    <a:pt x="217" y="578"/>
                  </a:lnTo>
                  <a:lnTo>
                    <a:pt x="210" y="587"/>
                  </a:lnTo>
                  <a:lnTo>
                    <a:pt x="210" y="642"/>
                  </a:lnTo>
                  <a:lnTo>
                    <a:pt x="92" y="642"/>
                  </a:lnTo>
                  <a:lnTo>
                    <a:pt x="92" y="463"/>
                  </a:lnTo>
                  <a:lnTo>
                    <a:pt x="125" y="463"/>
                  </a:lnTo>
                  <a:lnTo>
                    <a:pt x="130" y="452"/>
                  </a:lnTo>
                  <a:lnTo>
                    <a:pt x="130" y="397"/>
                  </a:lnTo>
                  <a:lnTo>
                    <a:pt x="210" y="397"/>
                  </a:lnTo>
                  <a:lnTo>
                    <a:pt x="217" y="388"/>
                  </a:lnTo>
                  <a:lnTo>
                    <a:pt x="217" y="330"/>
                  </a:lnTo>
                  <a:close/>
                  <a:moveTo>
                    <a:pt x="92" y="0"/>
                  </a:moveTo>
                  <a:lnTo>
                    <a:pt x="297" y="0"/>
                  </a:lnTo>
                  <a:lnTo>
                    <a:pt x="302" y="10"/>
                  </a:lnTo>
                  <a:lnTo>
                    <a:pt x="302" y="55"/>
                  </a:lnTo>
                  <a:lnTo>
                    <a:pt x="339" y="55"/>
                  </a:lnTo>
                  <a:lnTo>
                    <a:pt x="346" y="66"/>
                  </a:lnTo>
                  <a:lnTo>
                    <a:pt x="346" y="710"/>
                  </a:lnTo>
                  <a:lnTo>
                    <a:pt x="382" y="710"/>
                  </a:lnTo>
                  <a:lnTo>
                    <a:pt x="389" y="719"/>
                  </a:lnTo>
                  <a:lnTo>
                    <a:pt x="389" y="774"/>
                  </a:lnTo>
                  <a:lnTo>
                    <a:pt x="382" y="785"/>
                  </a:lnTo>
                  <a:lnTo>
                    <a:pt x="302" y="785"/>
                  </a:lnTo>
                  <a:lnTo>
                    <a:pt x="297" y="774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53" y="710"/>
                  </a:lnTo>
                  <a:lnTo>
                    <a:pt x="253" y="653"/>
                  </a:lnTo>
                  <a:lnTo>
                    <a:pt x="217" y="653"/>
                  </a:lnTo>
                  <a:lnTo>
                    <a:pt x="217" y="710"/>
                  </a:lnTo>
                  <a:lnTo>
                    <a:pt x="210" y="719"/>
                  </a:lnTo>
                  <a:lnTo>
                    <a:pt x="173" y="719"/>
                  </a:lnTo>
                  <a:lnTo>
                    <a:pt x="173" y="774"/>
                  </a:lnTo>
                  <a:lnTo>
                    <a:pt x="167" y="785"/>
                  </a:lnTo>
                  <a:lnTo>
                    <a:pt x="50" y="785"/>
                  </a:lnTo>
                  <a:lnTo>
                    <a:pt x="43" y="774"/>
                  </a:lnTo>
                  <a:lnTo>
                    <a:pt x="43" y="719"/>
                  </a:lnTo>
                  <a:lnTo>
                    <a:pt x="7" y="719"/>
                  </a:lnTo>
                  <a:lnTo>
                    <a:pt x="0" y="710"/>
                  </a:lnTo>
                  <a:lnTo>
                    <a:pt x="0" y="463"/>
                  </a:lnTo>
                  <a:lnTo>
                    <a:pt x="7" y="452"/>
                  </a:lnTo>
                  <a:lnTo>
                    <a:pt x="43" y="452"/>
                  </a:lnTo>
                  <a:lnTo>
                    <a:pt x="43" y="397"/>
                  </a:lnTo>
                  <a:lnTo>
                    <a:pt x="50" y="388"/>
                  </a:lnTo>
                  <a:lnTo>
                    <a:pt x="87" y="388"/>
                  </a:lnTo>
                  <a:lnTo>
                    <a:pt x="87" y="330"/>
                  </a:lnTo>
                  <a:lnTo>
                    <a:pt x="92" y="320"/>
                  </a:lnTo>
                  <a:lnTo>
                    <a:pt x="167" y="320"/>
                  </a:lnTo>
                  <a:lnTo>
                    <a:pt x="167" y="264"/>
                  </a:lnTo>
                  <a:lnTo>
                    <a:pt x="173" y="256"/>
                  </a:lnTo>
                  <a:lnTo>
                    <a:pt x="253" y="256"/>
                  </a:lnTo>
                  <a:lnTo>
                    <a:pt x="253" y="132"/>
                  </a:lnTo>
                  <a:lnTo>
                    <a:pt x="217" y="132"/>
                  </a:lnTo>
                  <a:lnTo>
                    <a:pt x="210" y="124"/>
                  </a:lnTo>
                  <a:lnTo>
                    <a:pt x="210" y="66"/>
                  </a:lnTo>
                  <a:lnTo>
                    <a:pt x="130" y="66"/>
                  </a:lnTo>
                  <a:lnTo>
                    <a:pt x="130" y="188"/>
                  </a:lnTo>
                  <a:lnTo>
                    <a:pt x="125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50" y="55"/>
                  </a:lnTo>
                  <a:lnTo>
                    <a:pt x="87" y="55"/>
                  </a:lnTo>
                  <a:lnTo>
                    <a:pt x="87" y="1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3175" y="2963"/>
              <a:ext cx="41" cy="252"/>
            </a:xfrm>
            <a:custGeom>
              <a:rect b="b" l="l" r="r" t="t"/>
              <a:pathLst>
                <a:path extrusionOk="0" h="1117" w="186">
                  <a:moveTo>
                    <a:pt x="7" y="0"/>
                  </a:moveTo>
                  <a:lnTo>
                    <a:pt x="131" y="0"/>
                  </a:lnTo>
                  <a:lnTo>
                    <a:pt x="137" y="9"/>
                  </a:lnTo>
                  <a:lnTo>
                    <a:pt x="137" y="1041"/>
                  </a:lnTo>
                  <a:lnTo>
                    <a:pt x="177" y="1041"/>
                  </a:lnTo>
                  <a:lnTo>
                    <a:pt x="185" y="1050"/>
                  </a:lnTo>
                  <a:lnTo>
                    <a:pt x="185" y="1105"/>
                  </a:lnTo>
                  <a:lnTo>
                    <a:pt x="177" y="1116"/>
                  </a:lnTo>
                  <a:lnTo>
                    <a:pt x="7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7" y="1041"/>
                  </a:lnTo>
                  <a:lnTo>
                    <a:pt x="46" y="1041"/>
                  </a:lnTo>
                  <a:lnTo>
                    <a:pt x="46" y="75"/>
                  </a:lnTo>
                  <a:lnTo>
                    <a:pt x="7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3243" y="2963"/>
              <a:ext cx="41" cy="252"/>
            </a:xfrm>
            <a:custGeom>
              <a:rect b="b" l="l" r="r" t="t"/>
              <a:pathLst>
                <a:path extrusionOk="0" h="1117" w="184">
                  <a:moveTo>
                    <a:pt x="6" y="331"/>
                  </a:moveTo>
                  <a:lnTo>
                    <a:pt x="130" y="331"/>
                  </a:lnTo>
                  <a:lnTo>
                    <a:pt x="136" y="341"/>
                  </a:lnTo>
                  <a:lnTo>
                    <a:pt x="136" y="1041"/>
                  </a:lnTo>
                  <a:lnTo>
                    <a:pt x="175" y="1041"/>
                  </a:lnTo>
                  <a:lnTo>
                    <a:pt x="183" y="1050"/>
                  </a:lnTo>
                  <a:lnTo>
                    <a:pt x="183" y="1105"/>
                  </a:lnTo>
                  <a:lnTo>
                    <a:pt x="175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45" y="1041"/>
                  </a:lnTo>
                  <a:lnTo>
                    <a:pt x="45" y="397"/>
                  </a:lnTo>
                  <a:lnTo>
                    <a:pt x="6" y="397"/>
                  </a:lnTo>
                  <a:lnTo>
                    <a:pt x="0" y="386"/>
                  </a:lnTo>
                  <a:lnTo>
                    <a:pt x="0" y="341"/>
                  </a:lnTo>
                  <a:lnTo>
                    <a:pt x="6" y="331"/>
                  </a:lnTo>
                  <a:close/>
                  <a:moveTo>
                    <a:pt x="52" y="0"/>
                  </a:moveTo>
                  <a:lnTo>
                    <a:pt x="130" y="0"/>
                  </a:lnTo>
                  <a:lnTo>
                    <a:pt x="136" y="9"/>
                  </a:lnTo>
                  <a:lnTo>
                    <a:pt x="136" y="132"/>
                  </a:lnTo>
                  <a:lnTo>
                    <a:pt x="130" y="141"/>
                  </a:lnTo>
                  <a:lnTo>
                    <a:pt x="52" y="141"/>
                  </a:lnTo>
                  <a:lnTo>
                    <a:pt x="45" y="132"/>
                  </a:lnTo>
                  <a:lnTo>
                    <a:pt x="45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3310" y="2963"/>
              <a:ext cx="97" cy="252"/>
            </a:xfrm>
            <a:custGeom>
              <a:rect b="b" l="l" r="r" t="t"/>
              <a:pathLst>
                <a:path extrusionOk="0" h="1117" w="431">
                  <a:moveTo>
                    <a:pt x="172" y="397"/>
                  </a:moveTo>
                  <a:lnTo>
                    <a:pt x="252" y="397"/>
                  </a:lnTo>
                  <a:lnTo>
                    <a:pt x="252" y="455"/>
                  </a:lnTo>
                  <a:lnTo>
                    <a:pt x="258" y="463"/>
                  </a:lnTo>
                  <a:lnTo>
                    <a:pt x="294" y="463"/>
                  </a:lnTo>
                  <a:lnTo>
                    <a:pt x="294" y="973"/>
                  </a:lnTo>
                  <a:lnTo>
                    <a:pt x="258" y="973"/>
                  </a:lnTo>
                  <a:lnTo>
                    <a:pt x="252" y="984"/>
                  </a:lnTo>
                  <a:lnTo>
                    <a:pt x="252" y="1041"/>
                  </a:lnTo>
                  <a:lnTo>
                    <a:pt x="172" y="1041"/>
                  </a:lnTo>
                  <a:lnTo>
                    <a:pt x="172" y="984"/>
                  </a:lnTo>
                  <a:lnTo>
                    <a:pt x="166" y="973"/>
                  </a:lnTo>
                  <a:lnTo>
                    <a:pt x="129" y="973"/>
                  </a:lnTo>
                  <a:lnTo>
                    <a:pt x="129" y="918"/>
                  </a:lnTo>
                  <a:lnTo>
                    <a:pt x="124" y="909"/>
                  </a:lnTo>
                  <a:lnTo>
                    <a:pt x="92" y="909"/>
                  </a:lnTo>
                  <a:lnTo>
                    <a:pt x="92" y="529"/>
                  </a:lnTo>
                  <a:lnTo>
                    <a:pt x="124" y="529"/>
                  </a:lnTo>
                  <a:lnTo>
                    <a:pt x="129" y="519"/>
                  </a:lnTo>
                  <a:lnTo>
                    <a:pt x="129" y="463"/>
                  </a:lnTo>
                  <a:lnTo>
                    <a:pt x="166" y="463"/>
                  </a:lnTo>
                  <a:lnTo>
                    <a:pt x="172" y="455"/>
                  </a:lnTo>
                  <a:lnTo>
                    <a:pt x="172" y="397"/>
                  </a:lnTo>
                  <a:close/>
                  <a:moveTo>
                    <a:pt x="258" y="0"/>
                  </a:moveTo>
                  <a:lnTo>
                    <a:pt x="380" y="0"/>
                  </a:lnTo>
                  <a:lnTo>
                    <a:pt x="387" y="9"/>
                  </a:lnTo>
                  <a:lnTo>
                    <a:pt x="387" y="1041"/>
                  </a:lnTo>
                  <a:lnTo>
                    <a:pt x="423" y="1041"/>
                  </a:lnTo>
                  <a:lnTo>
                    <a:pt x="430" y="1050"/>
                  </a:lnTo>
                  <a:lnTo>
                    <a:pt x="430" y="1105"/>
                  </a:lnTo>
                  <a:lnTo>
                    <a:pt x="423" y="1116"/>
                  </a:lnTo>
                  <a:lnTo>
                    <a:pt x="343" y="1116"/>
                  </a:lnTo>
                  <a:lnTo>
                    <a:pt x="336" y="1105"/>
                  </a:lnTo>
                  <a:lnTo>
                    <a:pt x="336" y="1050"/>
                  </a:lnTo>
                  <a:lnTo>
                    <a:pt x="300" y="1050"/>
                  </a:lnTo>
                  <a:lnTo>
                    <a:pt x="300" y="1105"/>
                  </a:lnTo>
                  <a:lnTo>
                    <a:pt x="294" y="1116"/>
                  </a:lnTo>
                  <a:lnTo>
                    <a:pt x="129" y="1116"/>
                  </a:lnTo>
                  <a:lnTo>
                    <a:pt x="124" y="1105"/>
                  </a:lnTo>
                  <a:lnTo>
                    <a:pt x="124" y="1050"/>
                  </a:lnTo>
                  <a:lnTo>
                    <a:pt x="49" y="1050"/>
                  </a:lnTo>
                  <a:lnTo>
                    <a:pt x="44" y="1041"/>
                  </a:lnTo>
                  <a:lnTo>
                    <a:pt x="44" y="918"/>
                  </a:lnTo>
                  <a:lnTo>
                    <a:pt x="7" y="918"/>
                  </a:lnTo>
                  <a:lnTo>
                    <a:pt x="0" y="909"/>
                  </a:lnTo>
                  <a:lnTo>
                    <a:pt x="0" y="529"/>
                  </a:lnTo>
                  <a:lnTo>
                    <a:pt x="7" y="519"/>
                  </a:lnTo>
                  <a:lnTo>
                    <a:pt x="44" y="519"/>
                  </a:lnTo>
                  <a:lnTo>
                    <a:pt x="44" y="397"/>
                  </a:lnTo>
                  <a:lnTo>
                    <a:pt x="49" y="386"/>
                  </a:lnTo>
                  <a:lnTo>
                    <a:pt x="124" y="386"/>
                  </a:lnTo>
                  <a:lnTo>
                    <a:pt x="124" y="341"/>
                  </a:lnTo>
                  <a:lnTo>
                    <a:pt x="129" y="331"/>
                  </a:lnTo>
                  <a:lnTo>
                    <a:pt x="252" y="331"/>
                  </a:lnTo>
                  <a:lnTo>
                    <a:pt x="258" y="341"/>
                  </a:lnTo>
                  <a:lnTo>
                    <a:pt x="258" y="386"/>
                  </a:lnTo>
                  <a:lnTo>
                    <a:pt x="294" y="386"/>
                  </a:lnTo>
                  <a:lnTo>
                    <a:pt x="294" y="75"/>
                  </a:lnTo>
                  <a:lnTo>
                    <a:pt x="258" y="75"/>
                  </a:lnTo>
                  <a:lnTo>
                    <a:pt x="252" y="64"/>
                  </a:lnTo>
                  <a:lnTo>
                    <a:pt x="252" y="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83" name="Google Shape;683;p54"/>
          <p:cNvGrpSpPr/>
          <p:nvPr/>
        </p:nvGrpSpPr>
        <p:grpSpPr>
          <a:xfrm>
            <a:off x="1382712" y="6386512"/>
            <a:ext cx="1092363" cy="443077"/>
            <a:chOff x="960" y="3155"/>
            <a:chExt cx="624" cy="253"/>
          </a:xfrm>
        </p:grpSpPr>
        <p:sp>
          <p:nvSpPr>
            <p:cNvPr id="684" name="Google Shape;684;p54"/>
            <p:cNvSpPr/>
            <p:nvPr/>
          </p:nvSpPr>
          <p:spPr>
            <a:xfrm>
              <a:off x="960" y="3155"/>
              <a:ext cx="54" cy="252"/>
            </a:xfrm>
            <a:custGeom>
              <a:rect b="b" l="l" r="r" t="t"/>
              <a:pathLst>
                <a:path extrusionOk="0" h="1116" w="242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1035" y="3231"/>
              <a:ext cx="103" cy="177"/>
            </a:xfrm>
            <a:custGeom>
              <a:rect b="b" l="l" r="r" t="t"/>
              <a:pathLst>
                <a:path extrusionOk="0" h="783" w="458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1141" y="3231"/>
              <a:ext cx="101" cy="177"/>
            </a:xfrm>
            <a:custGeom>
              <a:rect b="b" l="l" r="r" t="t"/>
              <a:pathLst>
                <a:path extrusionOk="0" h="783" w="448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1264" y="3231"/>
              <a:ext cx="82" cy="177"/>
            </a:xfrm>
            <a:custGeom>
              <a:rect b="b" l="l" r="r" t="t"/>
              <a:pathLst>
                <a:path extrusionOk="0" h="783" w="366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1365" y="3155"/>
              <a:ext cx="38" cy="252"/>
            </a:xfrm>
            <a:custGeom>
              <a:rect b="b" l="l" r="r" t="t"/>
              <a:pathLst>
                <a:path extrusionOk="0" h="1116" w="173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1429" y="3155"/>
              <a:ext cx="38" cy="252"/>
            </a:xfrm>
            <a:custGeom>
              <a:rect b="b" l="l" r="r" t="t"/>
              <a:pathLst>
                <a:path extrusionOk="0" h="1116" w="174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1493" y="3155"/>
              <a:ext cx="91" cy="252"/>
            </a:xfrm>
            <a:custGeom>
              <a:rect b="b" l="l" r="r" t="t"/>
              <a:pathLst>
                <a:path extrusionOk="0" h="1116" w="404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91" name="Google Shape;691;p54"/>
          <p:cNvGrpSpPr/>
          <p:nvPr/>
        </p:nvGrpSpPr>
        <p:grpSpPr>
          <a:xfrm>
            <a:off x="7346950" y="6386512"/>
            <a:ext cx="1092362" cy="443077"/>
            <a:chOff x="4368" y="3155"/>
            <a:chExt cx="624" cy="253"/>
          </a:xfrm>
        </p:grpSpPr>
        <p:sp>
          <p:nvSpPr>
            <p:cNvPr id="692" name="Google Shape;692;p54"/>
            <p:cNvSpPr/>
            <p:nvPr/>
          </p:nvSpPr>
          <p:spPr>
            <a:xfrm>
              <a:off x="4368" y="3155"/>
              <a:ext cx="54" cy="252"/>
            </a:xfrm>
            <a:custGeom>
              <a:rect b="b" l="l" r="r" t="t"/>
              <a:pathLst>
                <a:path extrusionOk="0" h="1116" w="242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4444" y="3231"/>
              <a:ext cx="103" cy="177"/>
            </a:xfrm>
            <a:custGeom>
              <a:rect b="b" l="l" r="r" t="t"/>
              <a:pathLst>
                <a:path extrusionOk="0" h="783" w="458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1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4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6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1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1" y="782"/>
                  </a:lnTo>
                  <a:lnTo>
                    <a:pt x="295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5" y="707"/>
                  </a:lnTo>
                  <a:lnTo>
                    <a:pt x="331" y="707"/>
                  </a:lnTo>
                  <a:lnTo>
                    <a:pt x="331" y="196"/>
                  </a:lnTo>
                  <a:lnTo>
                    <a:pt x="295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4" name="Google Shape;694;p54"/>
            <p:cNvSpPr/>
            <p:nvPr/>
          </p:nvSpPr>
          <p:spPr>
            <a:xfrm>
              <a:off x="4549" y="3231"/>
              <a:ext cx="100" cy="177"/>
            </a:xfrm>
            <a:custGeom>
              <a:rect b="b" l="l" r="r" t="t"/>
              <a:pathLst>
                <a:path extrusionOk="0" h="783" w="447">
                  <a:moveTo>
                    <a:pt x="5" y="0"/>
                  </a:moveTo>
                  <a:lnTo>
                    <a:pt x="157" y="0"/>
                  </a:lnTo>
                  <a:lnTo>
                    <a:pt x="162" y="8"/>
                  </a:lnTo>
                  <a:lnTo>
                    <a:pt x="162" y="55"/>
                  </a:lnTo>
                  <a:lnTo>
                    <a:pt x="157" y="64"/>
                  </a:lnTo>
                  <a:lnTo>
                    <a:pt x="126" y="64"/>
                  </a:lnTo>
                  <a:lnTo>
                    <a:pt x="126" y="187"/>
                  </a:lnTo>
                  <a:lnTo>
                    <a:pt x="157" y="187"/>
                  </a:lnTo>
                  <a:lnTo>
                    <a:pt x="162" y="196"/>
                  </a:lnTo>
                  <a:lnTo>
                    <a:pt x="162" y="385"/>
                  </a:lnTo>
                  <a:lnTo>
                    <a:pt x="197" y="385"/>
                  </a:lnTo>
                  <a:lnTo>
                    <a:pt x="202" y="396"/>
                  </a:lnTo>
                  <a:lnTo>
                    <a:pt x="202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3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3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3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3" y="0"/>
                  </a:lnTo>
                  <a:lnTo>
                    <a:pt x="439" y="0"/>
                  </a:lnTo>
                  <a:lnTo>
                    <a:pt x="446" y="8"/>
                  </a:lnTo>
                  <a:lnTo>
                    <a:pt x="446" y="55"/>
                  </a:lnTo>
                  <a:lnTo>
                    <a:pt x="439" y="64"/>
                  </a:lnTo>
                  <a:lnTo>
                    <a:pt x="405" y="64"/>
                  </a:lnTo>
                  <a:lnTo>
                    <a:pt x="405" y="121"/>
                  </a:lnTo>
                  <a:lnTo>
                    <a:pt x="399" y="132"/>
                  </a:lnTo>
                  <a:lnTo>
                    <a:pt x="364" y="132"/>
                  </a:lnTo>
                  <a:lnTo>
                    <a:pt x="364" y="319"/>
                  </a:lnTo>
                  <a:lnTo>
                    <a:pt x="358" y="328"/>
                  </a:lnTo>
                  <a:lnTo>
                    <a:pt x="324" y="328"/>
                  </a:lnTo>
                  <a:lnTo>
                    <a:pt x="324" y="518"/>
                  </a:lnTo>
                  <a:lnTo>
                    <a:pt x="319" y="528"/>
                  </a:lnTo>
                  <a:lnTo>
                    <a:pt x="283" y="528"/>
                  </a:lnTo>
                  <a:lnTo>
                    <a:pt x="283" y="707"/>
                  </a:lnTo>
                  <a:lnTo>
                    <a:pt x="278" y="718"/>
                  </a:lnTo>
                  <a:lnTo>
                    <a:pt x="243" y="718"/>
                  </a:lnTo>
                  <a:lnTo>
                    <a:pt x="243" y="773"/>
                  </a:lnTo>
                  <a:lnTo>
                    <a:pt x="238" y="782"/>
                  </a:lnTo>
                  <a:lnTo>
                    <a:pt x="202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2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6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6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5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5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5" name="Google Shape;695;p54"/>
            <p:cNvSpPr/>
            <p:nvPr/>
          </p:nvSpPr>
          <p:spPr>
            <a:xfrm>
              <a:off x="4672" y="3231"/>
              <a:ext cx="82" cy="177"/>
            </a:xfrm>
            <a:custGeom>
              <a:rect b="b" l="l" r="r" t="t"/>
              <a:pathLst>
                <a:path extrusionOk="0" h="783" w="367">
                  <a:moveTo>
                    <a:pt x="204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4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7" y="641"/>
                  </a:lnTo>
                  <a:lnTo>
                    <a:pt x="87" y="460"/>
                  </a:lnTo>
                  <a:lnTo>
                    <a:pt x="117" y="460"/>
                  </a:lnTo>
                  <a:lnTo>
                    <a:pt x="123" y="452"/>
                  </a:lnTo>
                  <a:lnTo>
                    <a:pt x="123" y="396"/>
                  </a:lnTo>
                  <a:lnTo>
                    <a:pt x="198" y="396"/>
                  </a:lnTo>
                  <a:lnTo>
                    <a:pt x="204" y="385"/>
                  </a:lnTo>
                  <a:lnTo>
                    <a:pt x="204" y="328"/>
                  </a:lnTo>
                  <a:close/>
                  <a:moveTo>
                    <a:pt x="87" y="0"/>
                  </a:moveTo>
                  <a:lnTo>
                    <a:pt x="279" y="0"/>
                  </a:lnTo>
                  <a:lnTo>
                    <a:pt x="285" y="8"/>
                  </a:lnTo>
                  <a:lnTo>
                    <a:pt x="285" y="55"/>
                  </a:lnTo>
                  <a:lnTo>
                    <a:pt x="319" y="55"/>
                  </a:lnTo>
                  <a:lnTo>
                    <a:pt x="326" y="64"/>
                  </a:lnTo>
                  <a:lnTo>
                    <a:pt x="326" y="707"/>
                  </a:lnTo>
                  <a:lnTo>
                    <a:pt x="360" y="707"/>
                  </a:lnTo>
                  <a:lnTo>
                    <a:pt x="366" y="718"/>
                  </a:lnTo>
                  <a:lnTo>
                    <a:pt x="366" y="773"/>
                  </a:lnTo>
                  <a:lnTo>
                    <a:pt x="360" y="782"/>
                  </a:lnTo>
                  <a:lnTo>
                    <a:pt x="285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4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4" y="650"/>
                  </a:lnTo>
                  <a:lnTo>
                    <a:pt x="204" y="707"/>
                  </a:lnTo>
                  <a:lnTo>
                    <a:pt x="198" y="718"/>
                  </a:lnTo>
                  <a:lnTo>
                    <a:pt x="163" y="718"/>
                  </a:lnTo>
                  <a:lnTo>
                    <a:pt x="163" y="773"/>
                  </a:lnTo>
                  <a:lnTo>
                    <a:pt x="157" y="782"/>
                  </a:lnTo>
                  <a:lnTo>
                    <a:pt x="47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6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6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7" y="385"/>
                  </a:lnTo>
                  <a:lnTo>
                    <a:pt x="81" y="385"/>
                  </a:lnTo>
                  <a:lnTo>
                    <a:pt x="81" y="328"/>
                  </a:lnTo>
                  <a:lnTo>
                    <a:pt x="87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3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4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3" y="64"/>
                  </a:lnTo>
                  <a:lnTo>
                    <a:pt x="123" y="187"/>
                  </a:lnTo>
                  <a:lnTo>
                    <a:pt x="117" y="196"/>
                  </a:lnTo>
                  <a:lnTo>
                    <a:pt x="47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7" y="55"/>
                  </a:lnTo>
                  <a:lnTo>
                    <a:pt x="81" y="55"/>
                  </a:lnTo>
                  <a:lnTo>
                    <a:pt x="81" y="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4773" y="3155"/>
              <a:ext cx="38" cy="252"/>
            </a:xfrm>
            <a:custGeom>
              <a:rect b="b" l="l" r="r" t="t"/>
              <a:pathLst>
                <a:path extrusionOk="0" h="1116" w="174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4837" y="3155"/>
              <a:ext cx="38" cy="252"/>
            </a:xfrm>
            <a:custGeom>
              <a:rect b="b" l="l" r="r" t="t"/>
              <a:pathLst>
                <a:path extrusionOk="0" h="1116" w="174">
                  <a:moveTo>
                    <a:pt x="7" y="333"/>
                  </a:moveTo>
                  <a:lnTo>
                    <a:pt x="123" y="333"/>
                  </a:lnTo>
                  <a:lnTo>
                    <a:pt x="130" y="341"/>
                  </a:lnTo>
                  <a:lnTo>
                    <a:pt x="130" y="1040"/>
                  </a:lnTo>
                  <a:lnTo>
                    <a:pt x="166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6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50" y="0"/>
                  </a:moveTo>
                  <a:lnTo>
                    <a:pt x="123" y="0"/>
                  </a:lnTo>
                  <a:lnTo>
                    <a:pt x="130" y="11"/>
                  </a:lnTo>
                  <a:lnTo>
                    <a:pt x="130" y="132"/>
                  </a:lnTo>
                  <a:lnTo>
                    <a:pt x="123" y="143"/>
                  </a:lnTo>
                  <a:lnTo>
                    <a:pt x="50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8" name="Google Shape;698;p54"/>
            <p:cNvSpPr/>
            <p:nvPr/>
          </p:nvSpPr>
          <p:spPr>
            <a:xfrm>
              <a:off x="4901" y="3155"/>
              <a:ext cx="91" cy="252"/>
            </a:xfrm>
            <a:custGeom>
              <a:rect b="b" l="l" r="r" t="t"/>
              <a:pathLst>
                <a:path extrusionOk="0" h="1116" w="404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2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2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5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5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2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3" y="1051"/>
                  </a:lnTo>
                  <a:lnTo>
                    <a:pt x="283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5" y="1106"/>
                  </a:lnTo>
                  <a:lnTo>
                    <a:pt x="115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7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7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5" y="388"/>
                  </a:lnTo>
                  <a:lnTo>
                    <a:pt x="115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2" y="341"/>
                  </a:lnTo>
                  <a:lnTo>
                    <a:pt x="242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2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99" name="Google Shape;699;p5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0" name="Google Shape;700;p5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5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Max</a:t>
            </a:r>
            <a:endParaRPr/>
          </a:p>
        </p:txBody>
      </p:sp>
      <p:sp>
        <p:nvSpPr>
          <p:cNvPr id="707" name="Google Shape;707;p55"/>
          <p:cNvSpPr txBox="1"/>
          <p:nvPr>
            <p:ph idx="1" type="body"/>
          </p:nvPr>
        </p:nvSpPr>
        <p:spPr>
          <a:xfrm>
            <a:off x="755650" y="1595437"/>
            <a:ext cx="8567737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 program reads two non-negative integers and spits the larger one:</a:t>
            </a:r>
            <a:endParaRPr/>
          </a:p>
          <a:p>
            <a:pPr indent="-92075" lvl="0" marL="371475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 i="0" sz="4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8" name="Google Shape;708;p5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709" name="Google Shape;709;p55"/>
          <p:cNvGraphicFramePr/>
          <p:nvPr/>
        </p:nvGraphicFramePr>
        <p:xfrm>
          <a:off x="1306512" y="4160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{BDF809B5-C446-4FD3-A1D7-4880A92A2FB2}</a:tableStyleId>
              </a:tblPr>
              <a:tblGrid>
                <a:gridCol w="3273425"/>
                <a:gridCol w="2239950"/>
                <a:gridCol w="2239950"/>
              </a:tblGrid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mic Sans M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Equivalence Class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mic Sans M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Condition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mic Sans M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Test Case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EC 1 (Greater)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 &gt; 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(5, 2)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EC 2 (Smaller)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 &lt; 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(3, 7)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EC 3 (Equal)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 = 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(4, 4)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710" name="Google Shape;710;p5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QES</a:t>
            </a:r>
            <a:endParaRPr/>
          </a:p>
        </p:txBody>
      </p:sp>
      <p:sp>
        <p:nvSpPr>
          <p:cNvPr id="717" name="Google Shape;717;p56"/>
          <p:cNvSpPr txBox="1"/>
          <p:nvPr>
            <p:ph idx="1" type="body"/>
          </p:nvPr>
        </p:nvSpPr>
        <p:spPr>
          <a:xfrm>
            <a:off x="755650" y="1595437"/>
            <a:ext cx="8567737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QES program reads (a, b, c) and solves: ax^2+bx+c=0</a:t>
            </a:r>
            <a:endParaRPr/>
          </a:p>
        </p:txBody>
      </p:sp>
      <p:sp>
        <p:nvSpPr>
          <p:cNvPr id="718" name="Google Shape;718;p5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719" name="Google Shape;719;p56"/>
          <p:cNvGraphicFramePr/>
          <p:nvPr/>
        </p:nvGraphicFramePr>
        <p:xfrm>
          <a:off x="392112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{BDF809B5-C446-4FD3-A1D7-4880A92A2FB2}</a:tableStyleId>
              </a:tblPr>
              <a:tblGrid>
                <a:gridCol w="3198800"/>
                <a:gridCol w="3632200"/>
                <a:gridCol w="25415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mic Sans M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Equivalence Class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mic Sans M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Condition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mic Sans M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Test Case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Infinite roots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a=b=c=0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(0,0,0)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 root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a=b=0; c≠0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(0,0,2)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Single root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a=0, b≠0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(0,2,-4)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Repeated roots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a≠0; b*b-4*a*c=0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(4,4,1)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Distinct roots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a≠0; b*b-4*a*c&gt;0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(1,-5,6)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Complex roots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a≠0; b*b-4*a*c&lt;0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omic Sans MS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(2,3,4)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720" name="Google Shape;720;p5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7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Boundary Value Analysis</a:t>
            </a:r>
            <a:endParaRPr/>
          </a:p>
        </p:txBody>
      </p:sp>
      <p:sp>
        <p:nvSpPr>
          <p:cNvPr id="727" name="Google Shape;727;p57"/>
          <p:cNvSpPr txBox="1"/>
          <p:nvPr>
            <p:ph idx="1" type="body"/>
          </p:nvPr>
        </p:nvSpPr>
        <p:spPr>
          <a:xfrm>
            <a:off x="315912" y="1912937"/>
            <a:ext cx="95250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typical</a:t>
            </a: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programming errors occur: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boundaries of equivalence classes 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Might be purely due to psychological factors.  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Programmers often fail to see: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Special processing required at the boundaries of equivalence classes.</a:t>
            </a:r>
            <a:r>
              <a:rPr b="0" i="0" lang="en-US" sz="44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728" name="Google Shape;728;p5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9" name="Google Shape;729;p5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8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Boundary Value Analysis</a:t>
            </a:r>
            <a:endParaRPr/>
          </a:p>
        </p:txBody>
      </p:sp>
      <p:sp>
        <p:nvSpPr>
          <p:cNvPr id="736" name="Google Shape;736;p58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Programmers may 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improperly </a:t>
            </a: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&lt; instead of &lt;=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Boundary value analysis: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test cases at the boundaries of different equivalence classes</a:t>
            </a:r>
            <a:r>
              <a:rPr b="0" i="0" lang="en-US" sz="4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/>
          </a:p>
        </p:txBody>
      </p:sp>
      <p:sp>
        <p:nvSpPr>
          <p:cNvPr id="737" name="Google Shape;737;p5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8" name="Google Shape;738;p5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9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b="1" i="0" lang="en-US" sz="8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745" name="Google Shape;745;p59"/>
          <p:cNvSpPr txBox="1"/>
          <p:nvPr>
            <p:ph idx="1" type="body"/>
          </p:nvPr>
        </p:nvSpPr>
        <p:spPr>
          <a:xfrm>
            <a:off x="315912" y="1595437"/>
            <a:ext cx="94488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 function that computes the square root of an integer in the range of 1 and 5000: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 must include the values: {0,1,5000,5001}.</a:t>
            </a:r>
            <a:endParaRPr/>
          </a:p>
        </p:txBody>
      </p:sp>
      <p:cxnSp>
        <p:nvCxnSpPr>
          <p:cNvPr id="746" name="Google Shape;746;p59"/>
          <p:cNvCxnSpPr/>
          <p:nvPr/>
        </p:nvCxnSpPr>
        <p:spPr>
          <a:xfrm>
            <a:off x="2719387" y="6418262"/>
            <a:ext cx="4621212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7" name="Google Shape;747;p59"/>
          <p:cNvSpPr txBox="1"/>
          <p:nvPr/>
        </p:nvSpPr>
        <p:spPr>
          <a:xfrm>
            <a:off x="2551112" y="5913437"/>
            <a:ext cx="100647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"/>
              <a:buNone/>
            </a:pPr>
            <a:r>
              <a:rPr b="1" i="0" lang="en-US" sz="31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748" name="Google Shape;748;p59"/>
          <p:cNvSpPr txBox="1"/>
          <p:nvPr/>
        </p:nvSpPr>
        <p:spPr>
          <a:xfrm>
            <a:off x="6751637" y="5845175"/>
            <a:ext cx="100647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"/>
              <a:buNone/>
            </a:pPr>
            <a:r>
              <a:rPr b="1" i="0" lang="en-US" sz="31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5000</a:t>
            </a:r>
            <a:endParaRPr/>
          </a:p>
        </p:txBody>
      </p:sp>
      <p:cxnSp>
        <p:nvCxnSpPr>
          <p:cNvPr id="749" name="Google Shape;749;p59"/>
          <p:cNvCxnSpPr/>
          <p:nvPr/>
        </p:nvCxnSpPr>
        <p:spPr>
          <a:xfrm>
            <a:off x="2887662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0" name="Google Shape;750;p59"/>
          <p:cNvCxnSpPr/>
          <p:nvPr/>
        </p:nvCxnSpPr>
        <p:spPr>
          <a:xfrm>
            <a:off x="3055937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1" name="Google Shape;751;p59"/>
          <p:cNvCxnSpPr/>
          <p:nvPr/>
        </p:nvCxnSpPr>
        <p:spPr>
          <a:xfrm>
            <a:off x="3224212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2" name="Google Shape;752;p59"/>
          <p:cNvCxnSpPr/>
          <p:nvPr/>
        </p:nvCxnSpPr>
        <p:spPr>
          <a:xfrm>
            <a:off x="3390900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3" name="Google Shape;753;p59"/>
          <p:cNvCxnSpPr/>
          <p:nvPr/>
        </p:nvCxnSpPr>
        <p:spPr>
          <a:xfrm>
            <a:off x="3559175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4" name="Google Shape;754;p59"/>
          <p:cNvCxnSpPr/>
          <p:nvPr/>
        </p:nvCxnSpPr>
        <p:spPr>
          <a:xfrm>
            <a:off x="3727450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5" name="Google Shape;755;p59"/>
          <p:cNvCxnSpPr/>
          <p:nvPr/>
        </p:nvCxnSpPr>
        <p:spPr>
          <a:xfrm>
            <a:off x="3895725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6" name="Google Shape;756;p59"/>
          <p:cNvCxnSpPr/>
          <p:nvPr/>
        </p:nvCxnSpPr>
        <p:spPr>
          <a:xfrm>
            <a:off x="4064000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7" name="Google Shape;757;p59"/>
          <p:cNvCxnSpPr/>
          <p:nvPr/>
        </p:nvCxnSpPr>
        <p:spPr>
          <a:xfrm>
            <a:off x="4232275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8" name="Google Shape;758;p59"/>
          <p:cNvCxnSpPr/>
          <p:nvPr/>
        </p:nvCxnSpPr>
        <p:spPr>
          <a:xfrm>
            <a:off x="4398962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9" name="Google Shape;759;p59"/>
          <p:cNvCxnSpPr/>
          <p:nvPr/>
        </p:nvCxnSpPr>
        <p:spPr>
          <a:xfrm>
            <a:off x="4567237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0" name="Google Shape;760;p59"/>
          <p:cNvCxnSpPr/>
          <p:nvPr/>
        </p:nvCxnSpPr>
        <p:spPr>
          <a:xfrm>
            <a:off x="4735512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1" name="Google Shape;761;p59"/>
          <p:cNvCxnSpPr/>
          <p:nvPr/>
        </p:nvCxnSpPr>
        <p:spPr>
          <a:xfrm>
            <a:off x="4903787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2" name="Google Shape;762;p59"/>
          <p:cNvCxnSpPr/>
          <p:nvPr/>
        </p:nvCxnSpPr>
        <p:spPr>
          <a:xfrm>
            <a:off x="5072062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3" name="Google Shape;763;p59"/>
          <p:cNvCxnSpPr/>
          <p:nvPr/>
        </p:nvCxnSpPr>
        <p:spPr>
          <a:xfrm>
            <a:off x="5240337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4" name="Google Shape;764;p59"/>
          <p:cNvCxnSpPr/>
          <p:nvPr/>
        </p:nvCxnSpPr>
        <p:spPr>
          <a:xfrm>
            <a:off x="5407025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" name="Google Shape;765;p59"/>
          <p:cNvCxnSpPr/>
          <p:nvPr/>
        </p:nvCxnSpPr>
        <p:spPr>
          <a:xfrm>
            <a:off x="5575300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6" name="Google Shape;766;p59"/>
          <p:cNvCxnSpPr/>
          <p:nvPr/>
        </p:nvCxnSpPr>
        <p:spPr>
          <a:xfrm>
            <a:off x="5743575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7" name="Google Shape;767;p59"/>
          <p:cNvCxnSpPr/>
          <p:nvPr/>
        </p:nvCxnSpPr>
        <p:spPr>
          <a:xfrm>
            <a:off x="5911850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8" name="Google Shape;768;p59"/>
          <p:cNvCxnSpPr/>
          <p:nvPr/>
        </p:nvCxnSpPr>
        <p:spPr>
          <a:xfrm>
            <a:off x="6080125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9" name="Google Shape;769;p59"/>
          <p:cNvCxnSpPr/>
          <p:nvPr/>
        </p:nvCxnSpPr>
        <p:spPr>
          <a:xfrm>
            <a:off x="6248400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0" name="Google Shape;770;p59"/>
          <p:cNvCxnSpPr/>
          <p:nvPr/>
        </p:nvCxnSpPr>
        <p:spPr>
          <a:xfrm>
            <a:off x="6415087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1" name="Google Shape;771;p59"/>
          <p:cNvCxnSpPr/>
          <p:nvPr/>
        </p:nvCxnSpPr>
        <p:spPr>
          <a:xfrm>
            <a:off x="6583362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2" name="Google Shape;772;p59"/>
          <p:cNvCxnSpPr/>
          <p:nvPr/>
        </p:nvCxnSpPr>
        <p:spPr>
          <a:xfrm>
            <a:off x="6751637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3" name="Google Shape;773;p59"/>
          <p:cNvCxnSpPr/>
          <p:nvPr/>
        </p:nvCxnSpPr>
        <p:spPr>
          <a:xfrm>
            <a:off x="6919912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4" name="Google Shape;774;p59"/>
          <p:cNvCxnSpPr/>
          <p:nvPr/>
        </p:nvCxnSpPr>
        <p:spPr>
          <a:xfrm>
            <a:off x="7088187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5" name="Google Shape;775;p59"/>
          <p:cNvCxnSpPr/>
          <p:nvPr/>
        </p:nvCxnSpPr>
        <p:spPr>
          <a:xfrm>
            <a:off x="7256462" y="6334125"/>
            <a:ext cx="0" cy="168275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76" name="Google Shape;776;p59"/>
          <p:cNvGrpSpPr/>
          <p:nvPr/>
        </p:nvGrpSpPr>
        <p:grpSpPr>
          <a:xfrm>
            <a:off x="4413250" y="5891212"/>
            <a:ext cx="823912" cy="441325"/>
            <a:chOff x="2648" y="2963"/>
            <a:chExt cx="471" cy="252"/>
          </a:xfrm>
        </p:grpSpPr>
        <p:sp>
          <p:nvSpPr>
            <p:cNvPr id="777" name="Google Shape;777;p59"/>
            <p:cNvSpPr/>
            <p:nvPr/>
          </p:nvSpPr>
          <p:spPr>
            <a:xfrm>
              <a:off x="2648" y="3038"/>
              <a:ext cx="107" cy="177"/>
            </a:xfrm>
            <a:custGeom>
              <a:rect b="b" l="l" r="r" t="t"/>
              <a:pathLst>
                <a:path extrusionOk="0" h="786" w="477">
                  <a:moveTo>
                    <a:pt x="7" y="0"/>
                  </a:moveTo>
                  <a:lnTo>
                    <a:pt x="168" y="0"/>
                  </a:lnTo>
                  <a:lnTo>
                    <a:pt x="174" y="10"/>
                  </a:lnTo>
                  <a:lnTo>
                    <a:pt x="174" y="55"/>
                  </a:lnTo>
                  <a:lnTo>
                    <a:pt x="168" y="66"/>
                  </a:lnTo>
                  <a:lnTo>
                    <a:pt x="136" y="66"/>
                  </a:lnTo>
                  <a:lnTo>
                    <a:pt x="136" y="188"/>
                  </a:lnTo>
                  <a:lnTo>
                    <a:pt x="168" y="188"/>
                  </a:lnTo>
                  <a:lnTo>
                    <a:pt x="174" y="198"/>
                  </a:lnTo>
                  <a:lnTo>
                    <a:pt x="174" y="388"/>
                  </a:lnTo>
                  <a:lnTo>
                    <a:pt x="210" y="388"/>
                  </a:lnTo>
                  <a:lnTo>
                    <a:pt x="217" y="397"/>
                  </a:lnTo>
                  <a:lnTo>
                    <a:pt x="217" y="578"/>
                  </a:lnTo>
                  <a:lnTo>
                    <a:pt x="254" y="578"/>
                  </a:lnTo>
                  <a:lnTo>
                    <a:pt x="254" y="529"/>
                  </a:lnTo>
                  <a:lnTo>
                    <a:pt x="260" y="520"/>
                  </a:lnTo>
                  <a:lnTo>
                    <a:pt x="297" y="520"/>
                  </a:lnTo>
                  <a:lnTo>
                    <a:pt x="297" y="330"/>
                  </a:lnTo>
                  <a:lnTo>
                    <a:pt x="304" y="320"/>
                  </a:lnTo>
                  <a:lnTo>
                    <a:pt x="340" y="320"/>
                  </a:lnTo>
                  <a:lnTo>
                    <a:pt x="340" y="66"/>
                  </a:lnTo>
                  <a:lnTo>
                    <a:pt x="304" y="66"/>
                  </a:lnTo>
                  <a:lnTo>
                    <a:pt x="297" y="55"/>
                  </a:lnTo>
                  <a:lnTo>
                    <a:pt x="297" y="10"/>
                  </a:lnTo>
                  <a:lnTo>
                    <a:pt x="304" y="0"/>
                  </a:lnTo>
                  <a:lnTo>
                    <a:pt x="469" y="0"/>
                  </a:lnTo>
                  <a:lnTo>
                    <a:pt x="476" y="10"/>
                  </a:lnTo>
                  <a:lnTo>
                    <a:pt x="476" y="55"/>
                  </a:lnTo>
                  <a:lnTo>
                    <a:pt x="469" y="66"/>
                  </a:lnTo>
                  <a:lnTo>
                    <a:pt x="432" y="66"/>
                  </a:lnTo>
                  <a:lnTo>
                    <a:pt x="432" y="124"/>
                  </a:lnTo>
                  <a:lnTo>
                    <a:pt x="426" y="132"/>
                  </a:lnTo>
                  <a:lnTo>
                    <a:pt x="389" y="132"/>
                  </a:lnTo>
                  <a:lnTo>
                    <a:pt x="389" y="320"/>
                  </a:lnTo>
                  <a:lnTo>
                    <a:pt x="382" y="330"/>
                  </a:lnTo>
                  <a:lnTo>
                    <a:pt x="346" y="330"/>
                  </a:lnTo>
                  <a:lnTo>
                    <a:pt x="346" y="520"/>
                  </a:lnTo>
                  <a:lnTo>
                    <a:pt x="340" y="529"/>
                  </a:lnTo>
                  <a:lnTo>
                    <a:pt x="304" y="529"/>
                  </a:lnTo>
                  <a:lnTo>
                    <a:pt x="304" y="710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60" y="774"/>
                  </a:lnTo>
                  <a:lnTo>
                    <a:pt x="254" y="785"/>
                  </a:lnTo>
                  <a:lnTo>
                    <a:pt x="217" y="785"/>
                  </a:lnTo>
                  <a:lnTo>
                    <a:pt x="210" y="774"/>
                  </a:lnTo>
                  <a:lnTo>
                    <a:pt x="210" y="719"/>
                  </a:lnTo>
                  <a:lnTo>
                    <a:pt x="174" y="719"/>
                  </a:lnTo>
                  <a:lnTo>
                    <a:pt x="168" y="710"/>
                  </a:lnTo>
                  <a:lnTo>
                    <a:pt x="168" y="587"/>
                  </a:lnTo>
                  <a:lnTo>
                    <a:pt x="136" y="587"/>
                  </a:lnTo>
                  <a:lnTo>
                    <a:pt x="130" y="578"/>
                  </a:lnTo>
                  <a:lnTo>
                    <a:pt x="130" y="397"/>
                  </a:lnTo>
                  <a:lnTo>
                    <a:pt x="94" y="397"/>
                  </a:lnTo>
                  <a:lnTo>
                    <a:pt x="87" y="388"/>
                  </a:lnTo>
                  <a:lnTo>
                    <a:pt x="87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7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8" name="Google Shape;778;p59"/>
            <p:cNvSpPr/>
            <p:nvPr/>
          </p:nvSpPr>
          <p:spPr>
            <a:xfrm>
              <a:off x="2779" y="3038"/>
              <a:ext cx="87" cy="177"/>
            </a:xfrm>
            <a:custGeom>
              <a:rect b="b" l="l" r="r" t="t"/>
              <a:pathLst>
                <a:path extrusionOk="0" h="786" w="390">
                  <a:moveTo>
                    <a:pt x="217" y="330"/>
                  </a:moveTo>
                  <a:lnTo>
                    <a:pt x="253" y="330"/>
                  </a:lnTo>
                  <a:lnTo>
                    <a:pt x="253" y="578"/>
                  </a:lnTo>
                  <a:lnTo>
                    <a:pt x="217" y="578"/>
                  </a:lnTo>
                  <a:lnTo>
                    <a:pt x="210" y="587"/>
                  </a:lnTo>
                  <a:lnTo>
                    <a:pt x="210" y="642"/>
                  </a:lnTo>
                  <a:lnTo>
                    <a:pt x="92" y="642"/>
                  </a:lnTo>
                  <a:lnTo>
                    <a:pt x="92" y="463"/>
                  </a:lnTo>
                  <a:lnTo>
                    <a:pt x="125" y="463"/>
                  </a:lnTo>
                  <a:lnTo>
                    <a:pt x="130" y="452"/>
                  </a:lnTo>
                  <a:lnTo>
                    <a:pt x="130" y="397"/>
                  </a:lnTo>
                  <a:lnTo>
                    <a:pt x="210" y="397"/>
                  </a:lnTo>
                  <a:lnTo>
                    <a:pt x="217" y="388"/>
                  </a:lnTo>
                  <a:lnTo>
                    <a:pt x="217" y="330"/>
                  </a:lnTo>
                  <a:close/>
                  <a:moveTo>
                    <a:pt x="92" y="0"/>
                  </a:moveTo>
                  <a:lnTo>
                    <a:pt x="297" y="0"/>
                  </a:lnTo>
                  <a:lnTo>
                    <a:pt x="302" y="10"/>
                  </a:lnTo>
                  <a:lnTo>
                    <a:pt x="302" y="55"/>
                  </a:lnTo>
                  <a:lnTo>
                    <a:pt x="339" y="55"/>
                  </a:lnTo>
                  <a:lnTo>
                    <a:pt x="346" y="66"/>
                  </a:lnTo>
                  <a:lnTo>
                    <a:pt x="346" y="710"/>
                  </a:lnTo>
                  <a:lnTo>
                    <a:pt x="382" y="710"/>
                  </a:lnTo>
                  <a:lnTo>
                    <a:pt x="389" y="719"/>
                  </a:lnTo>
                  <a:lnTo>
                    <a:pt x="389" y="774"/>
                  </a:lnTo>
                  <a:lnTo>
                    <a:pt x="382" y="785"/>
                  </a:lnTo>
                  <a:lnTo>
                    <a:pt x="302" y="785"/>
                  </a:lnTo>
                  <a:lnTo>
                    <a:pt x="297" y="774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53" y="710"/>
                  </a:lnTo>
                  <a:lnTo>
                    <a:pt x="253" y="653"/>
                  </a:lnTo>
                  <a:lnTo>
                    <a:pt x="217" y="653"/>
                  </a:lnTo>
                  <a:lnTo>
                    <a:pt x="217" y="710"/>
                  </a:lnTo>
                  <a:lnTo>
                    <a:pt x="210" y="719"/>
                  </a:lnTo>
                  <a:lnTo>
                    <a:pt x="173" y="719"/>
                  </a:lnTo>
                  <a:lnTo>
                    <a:pt x="173" y="774"/>
                  </a:lnTo>
                  <a:lnTo>
                    <a:pt x="167" y="785"/>
                  </a:lnTo>
                  <a:lnTo>
                    <a:pt x="50" y="785"/>
                  </a:lnTo>
                  <a:lnTo>
                    <a:pt x="43" y="774"/>
                  </a:lnTo>
                  <a:lnTo>
                    <a:pt x="43" y="719"/>
                  </a:lnTo>
                  <a:lnTo>
                    <a:pt x="7" y="719"/>
                  </a:lnTo>
                  <a:lnTo>
                    <a:pt x="0" y="710"/>
                  </a:lnTo>
                  <a:lnTo>
                    <a:pt x="0" y="463"/>
                  </a:lnTo>
                  <a:lnTo>
                    <a:pt x="7" y="452"/>
                  </a:lnTo>
                  <a:lnTo>
                    <a:pt x="43" y="452"/>
                  </a:lnTo>
                  <a:lnTo>
                    <a:pt x="43" y="397"/>
                  </a:lnTo>
                  <a:lnTo>
                    <a:pt x="50" y="388"/>
                  </a:lnTo>
                  <a:lnTo>
                    <a:pt x="87" y="388"/>
                  </a:lnTo>
                  <a:lnTo>
                    <a:pt x="87" y="330"/>
                  </a:lnTo>
                  <a:lnTo>
                    <a:pt x="92" y="320"/>
                  </a:lnTo>
                  <a:lnTo>
                    <a:pt x="167" y="320"/>
                  </a:lnTo>
                  <a:lnTo>
                    <a:pt x="167" y="264"/>
                  </a:lnTo>
                  <a:lnTo>
                    <a:pt x="173" y="256"/>
                  </a:lnTo>
                  <a:lnTo>
                    <a:pt x="253" y="256"/>
                  </a:lnTo>
                  <a:lnTo>
                    <a:pt x="253" y="132"/>
                  </a:lnTo>
                  <a:lnTo>
                    <a:pt x="217" y="132"/>
                  </a:lnTo>
                  <a:lnTo>
                    <a:pt x="210" y="124"/>
                  </a:lnTo>
                  <a:lnTo>
                    <a:pt x="210" y="66"/>
                  </a:lnTo>
                  <a:lnTo>
                    <a:pt x="130" y="66"/>
                  </a:lnTo>
                  <a:lnTo>
                    <a:pt x="130" y="188"/>
                  </a:lnTo>
                  <a:lnTo>
                    <a:pt x="125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50" y="55"/>
                  </a:lnTo>
                  <a:lnTo>
                    <a:pt x="87" y="55"/>
                  </a:lnTo>
                  <a:lnTo>
                    <a:pt x="87" y="1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9" name="Google Shape;779;p59"/>
            <p:cNvSpPr/>
            <p:nvPr/>
          </p:nvSpPr>
          <p:spPr>
            <a:xfrm>
              <a:off x="2887" y="2963"/>
              <a:ext cx="41" cy="252"/>
            </a:xfrm>
            <a:custGeom>
              <a:rect b="b" l="l" r="r" t="t"/>
              <a:pathLst>
                <a:path extrusionOk="0" h="1117" w="186">
                  <a:moveTo>
                    <a:pt x="7" y="0"/>
                  </a:moveTo>
                  <a:lnTo>
                    <a:pt x="131" y="0"/>
                  </a:lnTo>
                  <a:lnTo>
                    <a:pt x="137" y="9"/>
                  </a:lnTo>
                  <a:lnTo>
                    <a:pt x="137" y="1041"/>
                  </a:lnTo>
                  <a:lnTo>
                    <a:pt x="177" y="1041"/>
                  </a:lnTo>
                  <a:lnTo>
                    <a:pt x="185" y="1050"/>
                  </a:lnTo>
                  <a:lnTo>
                    <a:pt x="185" y="1105"/>
                  </a:lnTo>
                  <a:lnTo>
                    <a:pt x="177" y="1116"/>
                  </a:lnTo>
                  <a:lnTo>
                    <a:pt x="7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7" y="1041"/>
                  </a:lnTo>
                  <a:lnTo>
                    <a:pt x="46" y="1041"/>
                  </a:lnTo>
                  <a:lnTo>
                    <a:pt x="46" y="75"/>
                  </a:lnTo>
                  <a:lnTo>
                    <a:pt x="7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0" name="Google Shape;780;p59"/>
            <p:cNvSpPr/>
            <p:nvPr/>
          </p:nvSpPr>
          <p:spPr>
            <a:xfrm>
              <a:off x="2955" y="2963"/>
              <a:ext cx="41" cy="252"/>
            </a:xfrm>
            <a:custGeom>
              <a:rect b="b" l="l" r="r" t="t"/>
              <a:pathLst>
                <a:path extrusionOk="0" h="1117" w="184">
                  <a:moveTo>
                    <a:pt x="6" y="331"/>
                  </a:moveTo>
                  <a:lnTo>
                    <a:pt x="130" y="331"/>
                  </a:lnTo>
                  <a:lnTo>
                    <a:pt x="136" y="341"/>
                  </a:lnTo>
                  <a:lnTo>
                    <a:pt x="136" y="1041"/>
                  </a:lnTo>
                  <a:lnTo>
                    <a:pt x="175" y="1041"/>
                  </a:lnTo>
                  <a:lnTo>
                    <a:pt x="183" y="1050"/>
                  </a:lnTo>
                  <a:lnTo>
                    <a:pt x="183" y="1105"/>
                  </a:lnTo>
                  <a:lnTo>
                    <a:pt x="175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45" y="1041"/>
                  </a:lnTo>
                  <a:lnTo>
                    <a:pt x="45" y="397"/>
                  </a:lnTo>
                  <a:lnTo>
                    <a:pt x="6" y="397"/>
                  </a:lnTo>
                  <a:lnTo>
                    <a:pt x="0" y="386"/>
                  </a:lnTo>
                  <a:lnTo>
                    <a:pt x="0" y="341"/>
                  </a:lnTo>
                  <a:lnTo>
                    <a:pt x="6" y="331"/>
                  </a:lnTo>
                  <a:close/>
                  <a:moveTo>
                    <a:pt x="52" y="0"/>
                  </a:moveTo>
                  <a:lnTo>
                    <a:pt x="130" y="0"/>
                  </a:lnTo>
                  <a:lnTo>
                    <a:pt x="136" y="9"/>
                  </a:lnTo>
                  <a:lnTo>
                    <a:pt x="136" y="132"/>
                  </a:lnTo>
                  <a:lnTo>
                    <a:pt x="130" y="141"/>
                  </a:lnTo>
                  <a:lnTo>
                    <a:pt x="52" y="141"/>
                  </a:lnTo>
                  <a:lnTo>
                    <a:pt x="45" y="132"/>
                  </a:lnTo>
                  <a:lnTo>
                    <a:pt x="45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1" name="Google Shape;781;p59"/>
            <p:cNvSpPr/>
            <p:nvPr/>
          </p:nvSpPr>
          <p:spPr>
            <a:xfrm>
              <a:off x="3022" y="2963"/>
              <a:ext cx="97" cy="252"/>
            </a:xfrm>
            <a:custGeom>
              <a:rect b="b" l="l" r="r" t="t"/>
              <a:pathLst>
                <a:path extrusionOk="0" h="1117" w="431">
                  <a:moveTo>
                    <a:pt x="172" y="397"/>
                  </a:moveTo>
                  <a:lnTo>
                    <a:pt x="252" y="397"/>
                  </a:lnTo>
                  <a:lnTo>
                    <a:pt x="252" y="455"/>
                  </a:lnTo>
                  <a:lnTo>
                    <a:pt x="258" y="463"/>
                  </a:lnTo>
                  <a:lnTo>
                    <a:pt x="294" y="463"/>
                  </a:lnTo>
                  <a:lnTo>
                    <a:pt x="294" y="973"/>
                  </a:lnTo>
                  <a:lnTo>
                    <a:pt x="258" y="973"/>
                  </a:lnTo>
                  <a:lnTo>
                    <a:pt x="252" y="984"/>
                  </a:lnTo>
                  <a:lnTo>
                    <a:pt x="252" y="1041"/>
                  </a:lnTo>
                  <a:lnTo>
                    <a:pt x="172" y="1041"/>
                  </a:lnTo>
                  <a:lnTo>
                    <a:pt x="172" y="984"/>
                  </a:lnTo>
                  <a:lnTo>
                    <a:pt x="166" y="973"/>
                  </a:lnTo>
                  <a:lnTo>
                    <a:pt x="129" y="973"/>
                  </a:lnTo>
                  <a:lnTo>
                    <a:pt x="129" y="918"/>
                  </a:lnTo>
                  <a:lnTo>
                    <a:pt x="124" y="909"/>
                  </a:lnTo>
                  <a:lnTo>
                    <a:pt x="92" y="909"/>
                  </a:lnTo>
                  <a:lnTo>
                    <a:pt x="92" y="529"/>
                  </a:lnTo>
                  <a:lnTo>
                    <a:pt x="124" y="529"/>
                  </a:lnTo>
                  <a:lnTo>
                    <a:pt x="129" y="519"/>
                  </a:lnTo>
                  <a:lnTo>
                    <a:pt x="129" y="463"/>
                  </a:lnTo>
                  <a:lnTo>
                    <a:pt x="166" y="463"/>
                  </a:lnTo>
                  <a:lnTo>
                    <a:pt x="172" y="455"/>
                  </a:lnTo>
                  <a:lnTo>
                    <a:pt x="172" y="397"/>
                  </a:lnTo>
                  <a:close/>
                  <a:moveTo>
                    <a:pt x="258" y="0"/>
                  </a:moveTo>
                  <a:lnTo>
                    <a:pt x="380" y="0"/>
                  </a:lnTo>
                  <a:lnTo>
                    <a:pt x="387" y="9"/>
                  </a:lnTo>
                  <a:lnTo>
                    <a:pt x="387" y="1041"/>
                  </a:lnTo>
                  <a:lnTo>
                    <a:pt x="423" y="1041"/>
                  </a:lnTo>
                  <a:lnTo>
                    <a:pt x="430" y="1050"/>
                  </a:lnTo>
                  <a:lnTo>
                    <a:pt x="430" y="1105"/>
                  </a:lnTo>
                  <a:lnTo>
                    <a:pt x="423" y="1116"/>
                  </a:lnTo>
                  <a:lnTo>
                    <a:pt x="343" y="1116"/>
                  </a:lnTo>
                  <a:lnTo>
                    <a:pt x="336" y="1105"/>
                  </a:lnTo>
                  <a:lnTo>
                    <a:pt x="336" y="1050"/>
                  </a:lnTo>
                  <a:lnTo>
                    <a:pt x="300" y="1050"/>
                  </a:lnTo>
                  <a:lnTo>
                    <a:pt x="300" y="1105"/>
                  </a:lnTo>
                  <a:lnTo>
                    <a:pt x="294" y="1116"/>
                  </a:lnTo>
                  <a:lnTo>
                    <a:pt x="129" y="1116"/>
                  </a:lnTo>
                  <a:lnTo>
                    <a:pt x="124" y="1105"/>
                  </a:lnTo>
                  <a:lnTo>
                    <a:pt x="124" y="1050"/>
                  </a:lnTo>
                  <a:lnTo>
                    <a:pt x="49" y="1050"/>
                  </a:lnTo>
                  <a:lnTo>
                    <a:pt x="44" y="1041"/>
                  </a:lnTo>
                  <a:lnTo>
                    <a:pt x="44" y="918"/>
                  </a:lnTo>
                  <a:lnTo>
                    <a:pt x="7" y="918"/>
                  </a:lnTo>
                  <a:lnTo>
                    <a:pt x="0" y="909"/>
                  </a:lnTo>
                  <a:lnTo>
                    <a:pt x="0" y="529"/>
                  </a:lnTo>
                  <a:lnTo>
                    <a:pt x="7" y="519"/>
                  </a:lnTo>
                  <a:lnTo>
                    <a:pt x="44" y="519"/>
                  </a:lnTo>
                  <a:lnTo>
                    <a:pt x="44" y="397"/>
                  </a:lnTo>
                  <a:lnTo>
                    <a:pt x="49" y="386"/>
                  </a:lnTo>
                  <a:lnTo>
                    <a:pt x="124" y="386"/>
                  </a:lnTo>
                  <a:lnTo>
                    <a:pt x="124" y="341"/>
                  </a:lnTo>
                  <a:lnTo>
                    <a:pt x="129" y="331"/>
                  </a:lnTo>
                  <a:lnTo>
                    <a:pt x="252" y="331"/>
                  </a:lnTo>
                  <a:lnTo>
                    <a:pt x="258" y="341"/>
                  </a:lnTo>
                  <a:lnTo>
                    <a:pt x="258" y="386"/>
                  </a:lnTo>
                  <a:lnTo>
                    <a:pt x="294" y="386"/>
                  </a:lnTo>
                  <a:lnTo>
                    <a:pt x="294" y="75"/>
                  </a:lnTo>
                  <a:lnTo>
                    <a:pt x="258" y="75"/>
                  </a:lnTo>
                  <a:lnTo>
                    <a:pt x="252" y="64"/>
                  </a:lnTo>
                  <a:lnTo>
                    <a:pt x="252" y="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2" name="Google Shape;782;p59"/>
          <p:cNvGrpSpPr/>
          <p:nvPr/>
        </p:nvGrpSpPr>
        <p:grpSpPr>
          <a:xfrm>
            <a:off x="1458912" y="6227762"/>
            <a:ext cx="1092363" cy="443077"/>
            <a:chOff x="960" y="3155"/>
            <a:chExt cx="624" cy="253"/>
          </a:xfrm>
        </p:grpSpPr>
        <p:sp>
          <p:nvSpPr>
            <p:cNvPr id="783" name="Google Shape;783;p59"/>
            <p:cNvSpPr/>
            <p:nvPr/>
          </p:nvSpPr>
          <p:spPr>
            <a:xfrm>
              <a:off x="960" y="3155"/>
              <a:ext cx="54" cy="252"/>
            </a:xfrm>
            <a:custGeom>
              <a:rect b="b" l="l" r="r" t="t"/>
              <a:pathLst>
                <a:path extrusionOk="0" h="1116" w="242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4" name="Google Shape;784;p59"/>
            <p:cNvSpPr/>
            <p:nvPr/>
          </p:nvSpPr>
          <p:spPr>
            <a:xfrm>
              <a:off x="1035" y="3231"/>
              <a:ext cx="103" cy="177"/>
            </a:xfrm>
            <a:custGeom>
              <a:rect b="b" l="l" r="r" t="t"/>
              <a:pathLst>
                <a:path extrusionOk="0" h="783" w="458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5" name="Google Shape;785;p59"/>
            <p:cNvSpPr/>
            <p:nvPr/>
          </p:nvSpPr>
          <p:spPr>
            <a:xfrm>
              <a:off x="1141" y="3231"/>
              <a:ext cx="101" cy="177"/>
            </a:xfrm>
            <a:custGeom>
              <a:rect b="b" l="l" r="r" t="t"/>
              <a:pathLst>
                <a:path extrusionOk="0" h="783" w="448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Google Shape;786;p59"/>
            <p:cNvSpPr/>
            <p:nvPr/>
          </p:nvSpPr>
          <p:spPr>
            <a:xfrm>
              <a:off x="1264" y="3231"/>
              <a:ext cx="82" cy="177"/>
            </a:xfrm>
            <a:custGeom>
              <a:rect b="b" l="l" r="r" t="t"/>
              <a:pathLst>
                <a:path extrusionOk="0" h="783" w="366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7" name="Google Shape;787;p59"/>
            <p:cNvSpPr/>
            <p:nvPr/>
          </p:nvSpPr>
          <p:spPr>
            <a:xfrm>
              <a:off x="1365" y="3155"/>
              <a:ext cx="38" cy="252"/>
            </a:xfrm>
            <a:custGeom>
              <a:rect b="b" l="l" r="r" t="t"/>
              <a:pathLst>
                <a:path extrusionOk="0" h="1116" w="173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8" name="Google Shape;788;p59"/>
            <p:cNvSpPr/>
            <p:nvPr/>
          </p:nvSpPr>
          <p:spPr>
            <a:xfrm>
              <a:off x="1429" y="3155"/>
              <a:ext cx="38" cy="252"/>
            </a:xfrm>
            <a:custGeom>
              <a:rect b="b" l="l" r="r" t="t"/>
              <a:pathLst>
                <a:path extrusionOk="0" h="1116" w="174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9" name="Google Shape;789;p59"/>
            <p:cNvSpPr/>
            <p:nvPr/>
          </p:nvSpPr>
          <p:spPr>
            <a:xfrm>
              <a:off x="1493" y="3155"/>
              <a:ext cx="91" cy="252"/>
            </a:xfrm>
            <a:custGeom>
              <a:rect b="b" l="l" r="r" t="t"/>
              <a:pathLst>
                <a:path extrusionOk="0" h="1116" w="404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90" name="Google Shape;790;p59"/>
          <p:cNvGrpSpPr/>
          <p:nvPr/>
        </p:nvGrpSpPr>
        <p:grpSpPr>
          <a:xfrm>
            <a:off x="7507287" y="6311900"/>
            <a:ext cx="1092363" cy="439737"/>
            <a:chOff x="4416" y="3203"/>
            <a:chExt cx="624" cy="252"/>
          </a:xfrm>
        </p:grpSpPr>
        <p:sp>
          <p:nvSpPr>
            <p:cNvPr id="791" name="Google Shape;791;p59"/>
            <p:cNvSpPr/>
            <p:nvPr/>
          </p:nvSpPr>
          <p:spPr>
            <a:xfrm>
              <a:off x="4416" y="3203"/>
              <a:ext cx="54" cy="252"/>
            </a:xfrm>
            <a:custGeom>
              <a:rect b="b" l="l" r="r" t="t"/>
              <a:pathLst>
                <a:path extrusionOk="0" h="1117" w="242">
                  <a:moveTo>
                    <a:pt x="6" y="0"/>
                  </a:moveTo>
                  <a:lnTo>
                    <a:pt x="234" y="0"/>
                  </a:lnTo>
                  <a:lnTo>
                    <a:pt x="241" y="9"/>
                  </a:lnTo>
                  <a:lnTo>
                    <a:pt x="241" y="64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1"/>
                  </a:lnTo>
                  <a:lnTo>
                    <a:pt x="234" y="1041"/>
                  </a:lnTo>
                  <a:lnTo>
                    <a:pt x="241" y="1050"/>
                  </a:lnTo>
                  <a:lnTo>
                    <a:pt x="241" y="1105"/>
                  </a:lnTo>
                  <a:lnTo>
                    <a:pt x="234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80" y="1041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2" name="Google Shape;792;p59"/>
            <p:cNvSpPr/>
            <p:nvPr/>
          </p:nvSpPr>
          <p:spPr>
            <a:xfrm>
              <a:off x="4491" y="3278"/>
              <a:ext cx="103" cy="177"/>
            </a:xfrm>
            <a:custGeom>
              <a:rect b="b" l="l" r="r" t="t"/>
              <a:pathLst>
                <a:path extrusionOk="0" h="786" w="458">
                  <a:moveTo>
                    <a:pt x="6" y="0"/>
                  </a:moveTo>
                  <a:lnTo>
                    <a:pt x="120" y="0"/>
                  </a:lnTo>
                  <a:lnTo>
                    <a:pt x="127" y="10"/>
                  </a:lnTo>
                  <a:lnTo>
                    <a:pt x="127" y="124"/>
                  </a:lnTo>
                  <a:lnTo>
                    <a:pt x="163" y="124"/>
                  </a:lnTo>
                  <a:lnTo>
                    <a:pt x="163" y="66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10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10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6"/>
                  </a:lnTo>
                  <a:lnTo>
                    <a:pt x="380" y="124"/>
                  </a:lnTo>
                  <a:lnTo>
                    <a:pt x="415" y="124"/>
                  </a:lnTo>
                  <a:lnTo>
                    <a:pt x="422" y="132"/>
                  </a:lnTo>
                  <a:lnTo>
                    <a:pt x="422" y="710"/>
                  </a:lnTo>
                  <a:lnTo>
                    <a:pt x="452" y="710"/>
                  </a:lnTo>
                  <a:lnTo>
                    <a:pt x="457" y="719"/>
                  </a:lnTo>
                  <a:lnTo>
                    <a:pt x="457" y="774"/>
                  </a:lnTo>
                  <a:lnTo>
                    <a:pt x="452" y="785"/>
                  </a:lnTo>
                  <a:lnTo>
                    <a:pt x="296" y="785"/>
                  </a:lnTo>
                  <a:lnTo>
                    <a:pt x="290" y="774"/>
                  </a:lnTo>
                  <a:lnTo>
                    <a:pt x="290" y="719"/>
                  </a:lnTo>
                  <a:lnTo>
                    <a:pt x="296" y="710"/>
                  </a:lnTo>
                  <a:lnTo>
                    <a:pt x="332" y="710"/>
                  </a:lnTo>
                  <a:lnTo>
                    <a:pt x="332" y="198"/>
                  </a:lnTo>
                  <a:lnTo>
                    <a:pt x="296" y="198"/>
                  </a:lnTo>
                  <a:lnTo>
                    <a:pt x="290" y="188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8"/>
                  </a:lnTo>
                  <a:lnTo>
                    <a:pt x="163" y="198"/>
                  </a:lnTo>
                  <a:lnTo>
                    <a:pt x="127" y="198"/>
                  </a:lnTo>
                  <a:lnTo>
                    <a:pt x="127" y="710"/>
                  </a:lnTo>
                  <a:lnTo>
                    <a:pt x="163" y="710"/>
                  </a:lnTo>
                  <a:lnTo>
                    <a:pt x="170" y="719"/>
                  </a:lnTo>
                  <a:lnTo>
                    <a:pt x="170" y="774"/>
                  </a:lnTo>
                  <a:lnTo>
                    <a:pt x="163" y="785"/>
                  </a:lnTo>
                  <a:lnTo>
                    <a:pt x="6" y="785"/>
                  </a:lnTo>
                  <a:lnTo>
                    <a:pt x="0" y="774"/>
                  </a:lnTo>
                  <a:lnTo>
                    <a:pt x="0" y="719"/>
                  </a:lnTo>
                  <a:lnTo>
                    <a:pt x="6" y="710"/>
                  </a:lnTo>
                  <a:lnTo>
                    <a:pt x="43" y="710"/>
                  </a:lnTo>
                  <a:lnTo>
                    <a:pt x="43" y="66"/>
                  </a:lnTo>
                  <a:lnTo>
                    <a:pt x="6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4597" y="3278"/>
              <a:ext cx="101" cy="177"/>
            </a:xfrm>
            <a:custGeom>
              <a:rect b="b" l="l" r="r" t="t"/>
              <a:pathLst>
                <a:path extrusionOk="0" h="786" w="448">
                  <a:moveTo>
                    <a:pt x="6" y="0"/>
                  </a:moveTo>
                  <a:lnTo>
                    <a:pt x="157" y="0"/>
                  </a:lnTo>
                  <a:lnTo>
                    <a:pt x="163" y="10"/>
                  </a:lnTo>
                  <a:lnTo>
                    <a:pt x="163" y="55"/>
                  </a:lnTo>
                  <a:lnTo>
                    <a:pt x="157" y="66"/>
                  </a:lnTo>
                  <a:lnTo>
                    <a:pt x="128" y="66"/>
                  </a:lnTo>
                  <a:lnTo>
                    <a:pt x="128" y="188"/>
                  </a:lnTo>
                  <a:lnTo>
                    <a:pt x="157" y="188"/>
                  </a:lnTo>
                  <a:lnTo>
                    <a:pt x="163" y="198"/>
                  </a:lnTo>
                  <a:lnTo>
                    <a:pt x="163" y="388"/>
                  </a:lnTo>
                  <a:lnTo>
                    <a:pt x="197" y="388"/>
                  </a:lnTo>
                  <a:lnTo>
                    <a:pt x="203" y="397"/>
                  </a:lnTo>
                  <a:lnTo>
                    <a:pt x="203" y="578"/>
                  </a:lnTo>
                  <a:lnTo>
                    <a:pt x="238" y="578"/>
                  </a:lnTo>
                  <a:lnTo>
                    <a:pt x="238" y="529"/>
                  </a:lnTo>
                  <a:lnTo>
                    <a:pt x="244" y="520"/>
                  </a:lnTo>
                  <a:lnTo>
                    <a:pt x="278" y="520"/>
                  </a:lnTo>
                  <a:lnTo>
                    <a:pt x="278" y="330"/>
                  </a:lnTo>
                  <a:lnTo>
                    <a:pt x="285" y="320"/>
                  </a:lnTo>
                  <a:lnTo>
                    <a:pt x="319" y="320"/>
                  </a:lnTo>
                  <a:lnTo>
                    <a:pt x="319" y="66"/>
                  </a:lnTo>
                  <a:lnTo>
                    <a:pt x="285" y="66"/>
                  </a:lnTo>
                  <a:lnTo>
                    <a:pt x="278" y="55"/>
                  </a:lnTo>
                  <a:lnTo>
                    <a:pt x="278" y="10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10"/>
                  </a:lnTo>
                  <a:lnTo>
                    <a:pt x="447" y="55"/>
                  </a:lnTo>
                  <a:lnTo>
                    <a:pt x="440" y="66"/>
                  </a:lnTo>
                  <a:lnTo>
                    <a:pt x="406" y="66"/>
                  </a:lnTo>
                  <a:lnTo>
                    <a:pt x="406" y="124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20"/>
                  </a:lnTo>
                  <a:lnTo>
                    <a:pt x="359" y="330"/>
                  </a:lnTo>
                  <a:lnTo>
                    <a:pt x="325" y="330"/>
                  </a:lnTo>
                  <a:lnTo>
                    <a:pt x="325" y="520"/>
                  </a:lnTo>
                  <a:lnTo>
                    <a:pt x="319" y="529"/>
                  </a:lnTo>
                  <a:lnTo>
                    <a:pt x="285" y="529"/>
                  </a:lnTo>
                  <a:lnTo>
                    <a:pt x="285" y="710"/>
                  </a:lnTo>
                  <a:lnTo>
                    <a:pt x="278" y="719"/>
                  </a:lnTo>
                  <a:lnTo>
                    <a:pt x="244" y="719"/>
                  </a:lnTo>
                  <a:lnTo>
                    <a:pt x="244" y="774"/>
                  </a:lnTo>
                  <a:lnTo>
                    <a:pt x="238" y="785"/>
                  </a:lnTo>
                  <a:lnTo>
                    <a:pt x="203" y="785"/>
                  </a:lnTo>
                  <a:lnTo>
                    <a:pt x="197" y="774"/>
                  </a:lnTo>
                  <a:lnTo>
                    <a:pt x="197" y="719"/>
                  </a:lnTo>
                  <a:lnTo>
                    <a:pt x="163" y="719"/>
                  </a:lnTo>
                  <a:lnTo>
                    <a:pt x="157" y="710"/>
                  </a:lnTo>
                  <a:lnTo>
                    <a:pt x="157" y="587"/>
                  </a:lnTo>
                  <a:lnTo>
                    <a:pt x="128" y="587"/>
                  </a:lnTo>
                  <a:lnTo>
                    <a:pt x="121" y="578"/>
                  </a:lnTo>
                  <a:lnTo>
                    <a:pt x="121" y="397"/>
                  </a:lnTo>
                  <a:lnTo>
                    <a:pt x="87" y="397"/>
                  </a:lnTo>
                  <a:lnTo>
                    <a:pt x="81" y="388"/>
                  </a:lnTo>
                  <a:lnTo>
                    <a:pt x="81" y="198"/>
                  </a:lnTo>
                  <a:lnTo>
                    <a:pt x="46" y="198"/>
                  </a:lnTo>
                  <a:lnTo>
                    <a:pt x="40" y="188"/>
                  </a:lnTo>
                  <a:lnTo>
                    <a:pt x="40" y="66"/>
                  </a:lnTo>
                  <a:lnTo>
                    <a:pt x="6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4720" y="3278"/>
              <a:ext cx="82" cy="177"/>
            </a:xfrm>
            <a:custGeom>
              <a:rect b="b" l="l" r="r" t="t"/>
              <a:pathLst>
                <a:path extrusionOk="0" h="786" w="366">
                  <a:moveTo>
                    <a:pt x="203" y="330"/>
                  </a:moveTo>
                  <a:lnTo>
                    <a:pt x="238" y="330"/>
                  </a:lnTo>
                  <a:lnTo>
                    <a:pt x="238" y="578"/>
                  </a:lnTo>
                  <a:lnTo>
                    <a:pt x="203" y="578"/>
                  </a:lnTo>
                  <a:lnTo>
                    <a:pt x="198" y="587"/>
                  </a:lnTo>
                  <a:lnTo>
                    <a:pt x="198" y="642"/>
                  </a:lnTo>
                  <a:lnTo>
                    <a:pt x="86" y="642"/>
                  </a:lnTo>
                  <a:lnTo>
                    <a:pt x="86" y="463"/>
                  </a:lnTo>
                  <a:lnTo>
                    <a:pt x="117" y="463"/>
                  </a:lnTo>
                  <a:lnTo>
                    <a:pt x="122" y="452"/>
                  </a:lnTo>
                  <a:lnTo>
                    <a:pt x="122" y="397"/>
                  </a:lnTo>
                  <a:lnTo>
                    <a:pt x="198" y="397"/>
                  </a:lnTo>
                  <a:lnTo>
                    <a:pt x="203" y="388"/>
                  </a:lnTo>
                  <a:lnTo>
                    <a:pt x="203" y="330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10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6"/>
                  </a:lnTo>
                  <a:lnTo>
                    <a:pt x="324" y="710"/>
                  </a:lnTo>
                  <a:lnTo>
                    <a:pt x="359" y="710"/>
                  </a:lnTo>
                  <a:lnTo>
                    <a:pt x="365" y="719"/>
                  </a:lnTo>
                  <a:lnTo>
                    <a:pt x="365" y="774"/>
                  </a:lnTo>
                  <a:lnTo>
                    <a:pt x="359" y="785"/>
                  </a:lnTo>
                  <a:lnTo>
                    <a:pt x="284" y="785"/>
                  </a:lnTo>
                  <a:lnTo>
                    <a:pt x="279" y="774"/>
                  </a:lnTo>
                  <a:lnTo>
                    <a:pt x="279" y="719"/>
                  </a:lnTo>
                  <a:lnTo>
                    <a:pt x="243" y="719"/>
                  </a:lnTo>
                  <a:lnTo>
                    <a:pt x="238" y="710"/>
                  </a:lnTo>
                  <a:lnTo>
                    <a:pt x="238" y="653"/>
                  </a:lnTo>
                  <a:lnTo>
                    <a:pt x="203" y="653"/>
                  </a:lnTo>
                  <a:lnTo>
                    <a:pt x="203" y="710"/>
                  </a:lnTo>
                  <a:lnTo>
                    <a:pt x="198" y="719"/>
                  </a:lnTo>
                  <a:lnTo>
                    <a:pt x="162" y="719"/>
                  </a:lnTo>
                  <a:lnTo>
                    <a:pt x="162" y="774"/>
                  </a:lnTo>
                  <a:lnTo>
                    <a:pt x="157" y="785"/>
                  </a:lnTo>
                  <a:lnTo>
                    <a:pt x="46" y="785"/>
                  </a:lnTo>
                  <a:lnTo>
                    <a:pt x="41" y="774"/>
                  </a:lnTo>
                  <a:lnTo>
                    <a:pt x="41" y="719"/>
                  </a:lnTo>
                  <a:lnTo>
                    <a:pt x="5" y="719"/>
                  </a:lnTo>
                  <a:lnTo>
                    <a:pt x="0" y="710"/>
                  </a:lnTo>
                  <a:lnTo>
                    <a:pt x="0" y="463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80" y="388"/>
                  </a:lnTo>
                  <a:lnTo>
                    <a:pt x="80" y="330"/>
                  </a:lnTo>
                  <a:lnTo>
                    <a:pt x="86" y="320"/>
                  </a:lnTo>
                  <a:lnTo>
                    <a:pt x="157" y="320"/>
                  </a:lnTo>
                  <a:lnTo>
                    <a:pt x="157" y="264"/>
                  </a:lnTo>
                  <a:lnTo>
                    <a:pt x="162" y="256"/>
                  </a:lnTo>
                  <a:lnTo>
                    <a:pt x="238" y="256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4"/>
                  </a:lnTo>
                  <a:lnTo>
                    <a:pt x="198" y="66"/>
                  </a:lnTo>
                  <a:lnTo>
                    <a:pt x="122" y="66"/>
                  </a:lnTo>
                  <a:lnTo>
                    <a:pt x="122" y="188"/>
                  </a:lnTo>
                  <a:lnTo>
                    <a:pt x="117" y="198"/>
                  </a:lnTo>
                  <a:lnTo>
                    <a:pt x="46" y="198"/>
                  </a:lnTo>
                  <a:lnTo>
                    <a:pt x="41" y="188"/>
                  </a:lnTo>
                  <a:lnTo>
                    <a:pt x="41" y="66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1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5" name="Google Shape;795;p59"/>
            <p:cNvSpPr/>
            <p:nvPr/>
          </p:nvSpPr>
          <p:spPr>
            <a:xfrm>
              <a:off x="4821" y="3203"/>
              <a:ext cx="38" cy="252"/>
            </a:xfrm>
            <a:custGeom>
              <a:rect b="b" l="l" r="r" t="t"/>
              <a:pathLst>
                <a:path extrusionOk="0" h="1117" w="173">
                  <a:moveTo>
                    <a:pt x="6" y="0"/>
                  </a:moveTo>
                  <a:lnTo>
                    <a:pt x="123" y="0"/>
                  </a:lnTo>
                  <a:lnTo>
                    <a:pt x="129" y="9"/>
                  </a:lnTo>
                  <a:lnTo>
                    <a:pt x="129" y="1041"/>
                  </a:lnTo>
                  <a:lnTo>
                    <a:pt x="166" y="1041"/>
                  </a:lnTo>
                  <a:lnTo>
                    <a:pt x="172" y="1050"/>
                  </a:lnTo>
                  <a:lnTo>
                    <a:pt x="172" y="1105"/>
                  </a:lnTo>
                  <a:lnTo>
                    <a:pt x="166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43" y="1041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6" name="Google Shape;796;p59"/>
            <p:cNvSpPr/>
            <p:nvPr/>
          </p:nvSpPr>
          <p:spPr>
            <a:xfrm>
              <a:off x="4885" y="3203"/>
              <a:ext cx="38" cy="252"/>
            </a:xfrm>
            <a:custGeom>
              <a:rect b="b" l="l" r="r" t="t"/>
              <a:pathLst>
                <a:path extrusionOk="0" h="1117" w="174">
                  <a:moveTo>
                    <a:pt x="7" y="331"/>
                  </a:moveTo>
                  <a:lnTo>
                    <a:pt x="123" y="331"/>
                  </a:lnTo>
                  <a:lnTo>
                    <a:pt x="128" y="341"/>
                  </a:lnTo>
                  <a:lnTo>
                    <a:pt x="128" y="1041"/>
                  </a:lnTo>
                  <a:lnTo>
                    <a:pt x="165" y="1041"/>
                  </a:lnTo>
                  <a:lnTo>
                    <a:pt x="173" y="1050"/>
                  </a:lnTo>
                  <a:lnTo>
                    <a:pt x="173" y="1105"/>
                  </a:lnTo>
                  <a:lnTo>
                    <a:pt x="165" y="1116"/>
                  </a:lnTo>
                  <a:lnTo>
                    <a:pt x="7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7" y="1041"/>
                  </a:lnTo>
                  <a:lnTo>
                    <a:pt x="43" y="1041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6"/>
                  </a:lnTo>
                  <a:lnTo>
                    <a:pt x="0" y="341"/>
                  </a:lnTo>
                  <a:lnTo>
                    <a:pt x="7" y="331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9"/>
                  </a:lnTo>
                  <a:lnTo>
                    <a:pt x="128" y="132"/>
                  </a:lnTo>
                  <a:lnTo>
                    <a:pt x="123" y="141"/>
                  </a:lnTo>
                  <a:lnTo>
                    <a:pt x="49" y="141"/>
                  </a:lnTo>
                  <a:lnTo>
                    <a:pt x="43" y="132"/>
                  </a:lnTo>
                  <a:lnTo>
                    <a:pt x="43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7" name="Google Shape;797;p59"/>
            <p:cNvSpPr/>
            <p:nvPr/>
          </p:nvSpPr>
          <p:spPr>
            <a:xfrm>
              <a:off x="4949" y="3203"/>
              <a:ext cx="91" cy="252"/>
            </a:xfrm>
            <a:custGeom>
              <a:rect b="b" l="l" r="r" t="t"/>
              <a:pathLst>
                <a:path extrusionOk="0" h="1117" w="404">
                  <a:moveTo>
                    <a:pt x="162" y="397"/>
                  </a:moveTo>
                  <a:lnTo>
                    <a:pt x="237" y="397"/>
                  </a:lnTo>
                  <a:lnTo>
                    <a:pt x="237" y="455"/>
                  </a:lnTo>
                  <a:lnTo>
                    <a:pt x="241" y="463"/>
                  </a:lnTo>
                  <a:lnTo>
                    <a:pt x="276" y="463"/>
                  </a:lnTo>
                  <a:lnTo>
                    <a:pt x="276" y="973"/>
                  </a:lnTo>
                  <a:lnTo>
                    <a:pt x="241" y="973"/>
                  </a:lnTo>
                  <a:lnTo>
                    <a:pt x="237" y="984"/>
                  </a:lnTo>
                  <a:lnTo>
                    <a:pt x="237" y="1041"/>
                  </a:lnTo>
                  <a:lnTo>
                    <a:pt x="162" y="1041"/>
                  </a:lnTo>
                  <a:lnTo>
                    <a:pt x="162" y="984"/>
                  </a:lnTo>
                  <a:lnTo>
                    <a:pt x="156" y="973"/>
                  </a:lnTo>
                  <a:lnTo>
                    <a:pt x="122" y="973"/>
                  </a:lnTo>
                  <a:lnTo>
                    <a:pt x="122" y="918"/>
                  </a:lnTo>
                  <a:lnTo>
                    <a:pt x="116" y="909"/>
                  </a:lnTo>
                  <a:lnTo>
                    <a:pt x="86" y="909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19"/>
                  </a:lnTo>
                  <a:lnTo>
                    <a:pt x="122" y="463"/>
                  </a:lnTo>
                  <a:lnTo>
                    <a:pt x="156" y="463"/>
                  </a:lnTo>
                  <a:lnTo>
                    <a:pt x="162" y="455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9"/>
                  </a:lnTo>
                  <a:lnTo>
                    <a:pt x="362" y="1041"/>
                  </a:lnTo>
                  <a:lnTo>
                    <a:pt x="398" y="1041"/>
                  </a:lnTo>
                  <a:lnTo>
                    <a:pt x="403" y="1050"/>
                  </a:lnTo>
                  <a:lnTo>
                    <a:pt x="403" y="1105"/>
                  </a:lnTo>
                  <a:lnTo>
                    <a:pt x="398" y="1116"/>
                  </a:lnTo>
                  <a:lnTo>
                    <a:pt x="322" y="1116"/>
                  </a:lnTo>
                  <a:lnTo>
                    <a:pt x="317" y="1105"/>
                  </a:lnTo>
                  <a:lnTo>
                    <a:pt x="317" y="1050"/>
                  </a:lnTo>
                  <a:lnTo>
                    <a:pt x="281" y="1050"/>
                  </a:lnTo>
                  <a:lnTo>
                    <a:pt x="281" y="1105"/>
                  </a:lnTo>
                  <a:lnTo>
                    <a:pt x="276" y="1116"/>
                  </a:lnTo>
                  <a:lnTo>
                    <a:pt x="122" y="1116"/>
                  </a:lnTo>
                  <a:lnTo>
                    <a:pt x="116" y="1105"/>
                  </a:lnTo>
                  <a:lnTo>
                    <a:pt x="116" y="1050"/>
                  </a:lnTo>
                  <a:lnTo>
                    <a:pt x="46" y="1050"/>
                  </a:lnTo>
                  <a:lnTo>
                    <a:pt x="41" y="1041"/>
                  </a:lnTo>
                  <a:lnTo>
                    <a:pt x="41" y="918"/>
                  </a:lnTo>
                  <a:lnTo>
                    <a:pt x="5" y="918"/>
                  </a:lnTo>
                  <a:lnTo>
                    <a:pt x="0" y="909"/>
                  </a:lnTo>
                  <a:lnTo>
                    <a:pt x="0" y="529"/>
                  </a:lnTo>
                  <a:lnTo>
                    <a:pt x="5" y="519"/>
                  </a:lnTo>
                  <a:lnTo>
                    <a:pt x="41" y="519"/>
                  </a:lnTo>
                  <a:lnTo>
                    <a:pt x="41" y="397"/>
                  </a:lnTo>
                  <a:lnTo>
                    <a:pt x="46" y="386"/>
                  </a:lnTo>
                  <a:lnTo>
                    <a:pt x="116" y="386"/>
                  </a:lnTo>
                  <a:lnTo>
                    <a:pt x="116" y="341"/>
                  </a:lnTo>
                  <a:lnTo>
                    <a:pt x="122" y="331"/>
                  </a:lnTo>
                  <a:lnTo>
                    <a:pt x="237" y="331"/>
                  </a:lnTo>
                  <a:lnTo>
                    <a:pt x="241" y="341"/>
                  </a:lnTo>
                  <a:lnTo>
                    <a:pt x="241" y="386"/>
                  </a:lnTo>
                  <a:lnTo>
                    <a:pt x="276" y="386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4"/>
                  </a:lnTo>
                  <a:lnTo>
                    <a:pt x="237" y="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98" name="Google Shape;798;p5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9" name="Google Shape;799;p5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0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QES</a:t>
            </a:r>
            <a:endParaRPr/>
          </a:p>
        </p:txBody>
      </p:sp>
      <p:sp>
        <p:nvSpPr>
          <p:cNvPr id="806" name="Google Shape;806;p60"/>
          <p:cNvSpPr txBox="1"/>
          <p:nvPr>
            <p:ph idx="1" type="body"/>
          </p:nvPr>
        </p:nvSpPr>
        <p:spPr>
          <a:xfrm>
            <a:off x="755650" y="1595437"/>
            <a:ext cx="8567737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QES program reads (a, b, c) and solves: ax^2+bx+c=0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a=0 is a boundary. Check if this test works well</a:t>
            </a:r>
            <a:endParaRPr/>
          </a:p>
          <a:p>
            <a:pPr indent="-342900" lvl="0" marL="34290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b*b-4*a*c = 0 is a boundary. Check for the test.</a:t>
            </a:r>
            <a:endParaRPr/>
          </a:p>
        </p:txBody>
      </p:sp>
      <p:sp>
        <p:nvSpPr>
          <p:cNvPr id="807" name="Google Shape;807;p6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8" name="Google Shape;808;p6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1"/>
          <p:cNvSpPr txBox="1"/>
          <p:nvPr>
            <p:ph type="title"/>
          </p:nvPr>
        </p:nvSpPr>
        <p:spPr>
          <a:xfrm>
            <a:off x="796925" y="4857750"/>
            <a:ext cx="856773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WHITE-BOX TESTING</a:t>
            </a:r>
            <a:endParaRPr/>
          </a:p>
        </p:txBody>
      </p:sp>
      <p:sp>
        <p:nvSpPr>
          <p:cNvPr id="814" name="Google Shape;814;p61"/>
          <p:cNvSpPr txBox="1"/>
          <p:nvPr>
            <p:ph idx="1" type="body"/>
          </p:nvPr>
        </p:nvSpPr>
        <p:spPr>
          <a:xfrm>
            <a:off x="796925" y="3203575"/>
            <a:ext cx="8567737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15" name="Google Shape;815;p6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6" name="Google Shape;816;p6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2" name="Google Shape;822;p62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White-Box Testing Strategies</a:t>
            </a:r>
            <a:endParaRPr/>
          </a:p>
        </p:txBody>
      </p:sp>
      <p:sp>
        <p:nvSpPr>
          <p:cNvPr id="823" name="Google Shape;823;p6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Coverage-based:</a:t>
            </a:r>
            <a:r>
              <a:rPr b="0" i="0" lang="en-US" sz="4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11149" lvl="1" marL="811212" rtl="0" algn="l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test cases to cover certain program elements.</a:t>
            </a:r>
            <a:endParaRPr/>
          </a:p>
          <a:p>
            <a:pPr indent="-371475" lvl="0" marL="371475" rtl="0" algn="l">
              <a:lnSpc>
                <a:spcPct val="11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Fault-based:</a:t>
            </a:r>
            <a:endParaRPr/>
          </a:p>
          <a:p>
            <a:pPr indent="-311149" lvl="1" marL="811212" rtl="0" algn="l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test cases to expose some category of faults</a:t>
            </a:r>
            <a:endParaRPr/>
          </a:p>
        </p:txBody>
      </p:sp>
      <p:sp>
        <p:nvSpPr>
          <p:cNvPr id="824" name="Google Shape;824;p6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You Test a Program?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504825" y="1931987"/>
            <a:ext cx="9336087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Comic Sans MS"/>
              <a:buChar char="•"/>
            </a:pPr>
            <a:r>
              <a:rPr b="0" i="0" lang="en-US" sz="5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test data to the 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program.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Comic Sans MS"/>
              <a:buChar char="•"/>
            </a:pPr>
            <a:r>
              <a:rPr b="0" i="0" lang="en-US" sz="5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Observe the output:</a:t>
            </a:r>
            <a:endParaRPr/>
          </a:p>
          <a:p>
            <a:pPr indent="-311150" lvl="1" marL="74295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Noto Sans Symbols"/>
              <a:buChar char="▪"/>
            </a:pPr>
            <a:r>
              <a:rPr b="0" i="0" lang="en-US" sz="49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 if the program behaved as expected.</a:t>
            </a:r>
            <a:r>
              <a:rPr b="0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0" name="Google Shape;830;p63"/>
          <p:cNvSpPr txBox="1"/>
          <p:nvPr>
            <p:ph type="title"/>
          </p:nvPr>
        </p:nvSpPr>
        <p:spPr>
          <a:xfrm>
            <a:off x="504825" y="-182562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White-Box Testing</a:t>
            </a:r>
            <a:endParaRPr/>
          </a:p>
        </p:txBody>
      </p:sp>
      <p:sp>
        <p:nvSpPr>
          <p:cNvPr id="831" name="Google Shape;831;p63"/>
          <p:cNvSpPr txBox="1"/>
          <p:nvPr>
            <p:ph idx="1" type="body"/>
          </p:nvPr>
        </p:nvSpPr>
        <p:spPr>
          <a:xfrm>
            <a:off x="239712" y="1441450"/>
            <a:ext cx="9558337" cy="52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exist several popular white-box testing methodologies: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coverage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coverage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 coverage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Path coverage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MC/DC coverage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Mutation testing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flow-based testing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8" name="Google Shape;838;p64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Both BB and WB Testing?</a:t>
            </a:r>
            <a:endParaRPr/>
          </a:p>
        </p:txBody>
      </p:sp>
      <p:sp>
        <p:nvSpPr>
          <p:cNvPr id="839" name="Google Shape;839;p64"/>
          <p:cNvSpPr txBox="1"/>
          <p:nvPr>
            <p:ph idx="1" type="body"/>
          </p:nvPr>
        </p:nvSpPr>
        <p:spPr>
          <a:xfrm>
            <a:off x="163512" y="1708150"/>
            <a:ext cx="4724400" cy="5348287"/>
          </a:xfrm>
          <a:prstGeom prst="rect">
            <a:avLst/>
          </a:prstGeom>
          <a:solidFill>
            <a:srgbClr val="CCFF66"/>
          </a:solidFill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Black-box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Impossible to write a test case for every possible set of inputs and outputs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code parts may not be reachable 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not tell if extra functionality has been implemented.</a:t>
            </a:r>
            <a:endParaRPr/>
          </a:p>
        </p:txBody>
      </p:sp>
      <p:sp>
        <p:nvSpPr>
          <p:cNvPr id="840" name="Google Shape;840;p64"/>
          <p:cNvSpPr txBox="1"/>
          <p:nvPr>
            <p:ph idx="1" type="body"/>
          </p:nvPr>
        </p:nvSpPr>
        <p:spPr>
          <a:xfrm>
            <a:off x="5040312" y="1708150"/>
            <a:ext cx="4964112" cy="5348287"/>
          </a:xfrm>
          <a:prstGeom prst="rect">
            <a:avLst/>
          </a:prstGeom>
          <a:solidFill>
            <a:srgbClr val="EBFE5C"/>
          </a:solidFill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0" i="0" lang="en-US" sz="31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White-box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omic Sans MS"/>
              <a:buChar char="•"/>
            </a:pPr>
            <a:r>
              <a:rPr b="0" i="0" lang="en-US" sz="3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not address the question of whether or not a program matches the specification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omic Sans MS"/>
              <a:buChar char="•"/>
            </a:pPr>
            <a:r>
              <a:rPr b="0" i="0" lang="en-US" sz="3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not tell you if all of the functionality has been implemented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omic Sans MS"/>
              <a:buChar char="•"/>
            </a:pPr>
            <a:r>
              <a:rPr b="0" i="0" lang="en-US" sz="3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not discover missing program logic</a:t>
            </a:r>
            <a:endParaRPr/>
          </a:p>
        </p:txBody>
      </p:sp>
      <p:sp>
        <p:nvSpPr>
          <p:cNvPr id="841" name="Google Shape;841;p6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7" name="Google Shape;847;p65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Coverage-Based Testing Versus Fault-Based Testing</a:t>
            </a:r>
            <a:endParaRPr/>
          </a:p>
        </p:txBody>
      </p:sp>
      <p:sp>
        <p:nvSpPr>
          <p:cNvPr id="848" name="Google Shape;848;p65"/>
          <p:cNvSpPr txBox="1"/>
          <p:nvPr>
            <p:ph idx="1" type="body"/>
          </p:nvPr>
        </p:nvSpPr>
        <p:spPr>
          <a:xfrm>
            <a:off x="38100" y="1708150"/>
            <a:ext cx="988695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 behind coverage-based testing:</a:t>
            </a:r>
            <a:endParaRPr/>
          </a:p>
          <a:p>
            <a:pPr indent="-311149" lvl="1" marL="811212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test cases so that certain program elements are executed (or covered).</a:t>
            </a:r>
            <a:endParaRPr/>
          </a:p>
          <a:p>
            <a:pPr indent="-311149" lvl="1" marL="811212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statement coverage, path coverage, etc.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 behind fault-based testing:</a:t>
            </a:r>
            <a:endParaRPr/>
          </a:p>
          <a:p>
            <a:pPr indent="-311149" lvl="1" marL="811212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test cases that focus on discovering certain types of faults.</a:t>
            </a:r>
            <a:endParaRPr/>
          </a:p>
          <a:p>
            <a:pPr indent="-311149" lvl="1" marL="811212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Mutation testing.</a:t>
            </a:r>
            <a:endParaRPr/>
          </a:p>
        </p:txBody>
      </p:sp>
      <p:sp>
        <p:nvSpPr>
          <p:cNvPr id="849" name="Google Shape;849;p6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5" name="Google Shape;855;p66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b="1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Stronger and Weaker Testing</a:t>
            </a:r>
            <a:endParaRPr/>
          </a:p>
        </p:txBody>
      </p:sp>
      <p:sp>
        <p:nvSpPr>
          <p:cNvPr id="856" name="Google Shape;856;p66"/>
          <p:cNvSpPr/>
          <p:nvPr/>
        </p:nvSpPr>
        <p:spPr>
          <a:xfrm>
            <a:off x="925512" y="1798637"/>
            <a:ext cx="6172200" cy="5105400"/>
          </a:xfrm>
          <a:prstGeom prst="ellipse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Stronger</a:t>
            </a:r>
            <a:endParaRPr/>
          </a:p>
        </p:txBody>
      </p:sp>
      <p:sp>
        <p:nvSpPr>
          <p:cNvPr id="857" name="Google Shape;857;p66"/>
          <p:cNvSpPr/>
          <p:nvPr/>
        </p:nvSpPr>
        <p:spPr>
          <a:xfrm>
            <a:off x="2830512" y="5303837"/>
            <a:ext cx="2514600" cy="1143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Weaker</a:t>
            </a:r>
            <a:endParaRPr/>
          </a:p>
        </p:txBody>
      </p:sp>
      <p:sp>
        <p:nvSpPr>
          <p:cNvPr id="858" name="Google Shape;858;p66"/>
          <p:cNvSpPr txBox="1"/>
          <p:nvPr/>
        </p:nvSpPr>
        <p:spPr>
          <a:xfrm>
            <a:off x="2525712" y="2332037"/>
            <a:ext cx="31242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endParaRPr/>
          </a:p>
        </p:txBody>
      </p:sp>
      <p:sp>
        <p:nvSpPr>
          <p:cNvPr id="859" name="Google Shape;859;p6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5" name="Google Shape;865;p67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b="1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Complementary Testing</a:t>
            </a:r>
            <a:endParaRPr/>
          </a:p>
        </p:txBody>
      </p:sp>
      <p:sp>
        <p:nvSpPr>
          <p:cNvPr id="866" name="Google Shape;866;p67"/>
          <p:cNvSpPr/>
          <p:nvPr/>
        </p:nvSpPr>
        <p:spPr>
          <a:xfrm>
            <a:off x="1611312" y="2789237"/>
            <a:ext cx="4038600" cy="3581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p67"/>
          <p:cNvSpPr/>
          <p:nvPr/>
        </p:nvSpPr>
        <p:spPr>
          <a:xfrm>
            <a:off x="3897312" y="2789237"/>
            <a:ext cx="4343400" cy="4038600"/>
          </a:xfrm>
          <a:prstGeom prst="ellipse">
            <a:avLst/>
          </a:prstGeom>
          <a:solidFill>
            <a:srgbClr val="00B8FF">
              <a:alpha val="64705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8" name="Google Shape;868;p67"/>
          <p:cNvSpPr txBox="1"/>
          <p:nvPr/>
        </p:nvSpPr>
        <p:spPr>
          <a:xfrm>
            <a:off x="3821112" y="4008437"/>
            <a:ext cx="31242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endParaRPr/>
          </a:p>
        </p:txBody>
      </p:sp>
      <p:sp>
        <p:nvSpPr>
          <p:cNvPr id="869" name="Google Shape;869;p67"/>
          <p:cNvSpPr txBox="1"/>
          <p:nvPr/>
        </p:nvSpPr>
        <p:spPr>
          <a:xfrm>
            <a:off x="1535112" y="4160837"/>
            <a:ext cx="22860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 1</a:t>
            </a:r>
            <a:endParaRPr/>
          </a:p>
        </p:txBody>
      </p:sp>
      <p:sp>
        <p:nvSpPr>
          <p:cNvPr id="870" name="Google Shape;870;p67"/>
          <p:cNvSpPr txBox="1"/>
          <p:nvPr/>
        </p:nvSpPr>
        <p:spPr>
          <a:xfrm>
            <a:off x="5878512" y="4932362"/>
            <a:ext cx="22860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 2</a:t>
            </a:r>
            <a:endParaRPr/>
          </a:p>
        </p:txBody>
      </p:sp>
      <p:sp>
        <p:nvSpPr>
          <p:cNvPr id="871" name="Google Shape;871;p6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7" name="Google Shape;877;p68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Stronger, Weaker, and Complementary Testing</a:t>
            </a:r>
            <a:endParaRPr/>
          </a:p>
        </p:txBody>
      </p:sp>
      <p:sp>
        <p:nvSpPr>
          <p:cNvPr id="878" name="Google Shape;878;p68"/>
          <p:cNvSpPr/>
          <p:nvPr/>
        </p:nvSpPr>
        <p:spPr>
          <a:xfrm>
            <a:off x="1687512" y="2179637"/>
            <a:ext cx="4267200" cy="4419600"/>
          </a:xfrm>
          <a:prstGeom prst="ellipse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9" name="Google Shape;879;p68"/>
          <p:cNvSpPr/>
          <p:nvPr/>
        </p:nvSpPr>
        <p:spPr>
          <a:xfrm>
            <a:off x="4125912" y="2941637"/>
            <a:ext cx="4267200" cy="3657600"/>
          </a:xfrm>
          <a:prstGeom prst="ellipse">
            <a:avLst/>
          </a:prstGeom>
          <a:solidFill>
            <a:srgbClr val="6600FF">
              <a:alpha val="53725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0" name="Google Shape;880;p68"/>
          <p:cNvSpPr/>
          <p:nvPr/>
        </p:nvSpPr>
        <p:spPr>
          <a:xfrm>
            <a:off x="2525712" y="3475037"/>
            <a:ext cx="1447800" cy="1676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1" name="Google Shape;881;p68"/>
          <p:cNvSpPr txBox="1"/>
          <p:nvPr/>
        </p:nvSpPr>
        <p:spPr>
          <a:xfrm>
            <a:off x="468312" y="5761037"/>
            <a:ext cx="14478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Weaker</a:t>
            </a:r>
            <a:endParaRPr/>
          </a:p>
        </p:txBody>
      </p:sp>
      <p:cxnSp>
        <p:nvCxnSpPr>
          <p:cNvPr id="882" name="Google Shape;882;p68"/>
          <p:cNvCxnSpPr/>
          <p:nvPr/>
        </p:nvCxnSpPr>
        <p:spPr>
          <a:xfrm flipH="1" rot="10800000">
            <a:off x="1230312" y="4541837"/>
            <a:ext cx="1524000" cy="1143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3" name="Google Shape;883;p68"/>
          <p:cNvSpPr txBox="1"/>
          <p:nvPr/>
        </p:nvSpPr>
        <p:spPr>
          <a:xfrm>
            <a:off x="7173912" y="2255837"/>
            <a:ext cx="25908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Complementary</a:t>
            </a:r>
            <a:endParaRPr/>
          </a:p>
        </p:txBody>
      </p:sp>
      <p:cxnSp>
        <p:nvCxnSpPr>
          <p:cNvPr id="884" name="Google Shape;884;p68"/>
          <p:cNvCxnSpPr/>
          <p:nvPr/>
        </p:nvCxnSpPr>
        <p:spPr>
          <a:xfrm flipH="1">
            <a:off x="7402512" y="2560637"/>
            <a:ext cx="1295400" cy="1752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5" name="Google Shape;885;p6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1" name="Google Shape;891;p69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Coverage</a:t>
            </a:r>
            <a:endParaRPr/>
          </a:p>
        </p:txBody>
      </p:sp>
      <p:sp>
        <p:nvSpPr>
          <p:cNvPr id="892" name="Google Shape;892;p69"/>
          <p:cNvSpPr txBox="1"/>
          <p:nvPr>
            <p:ph idx="1" type="body"/>
          </p:nvPr>
        </p:nvSpPr>
        <p:spPr>
          <a:xfrm>
            <a:off x="392112" y="1951037"/>
            <a:ext cx="91440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coverage methodology: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test cases so that every statement in the program is executed at least once.</a:t>
            </a:r>
            <a:r>
              <a:rPr b="0" i="0" lang="en-US" sz="4400" u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893" name="Google Shape;893;p6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9" name="Google Shape;899;p70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Coverage</a:t>
            </a:r>
            <a:endParaRPr/>
          </a:p>
        </p:txBody>
      </p:sp>
      <p:sp>
        <p:nvSpPr>
          <p:cNvPr id="900" name="Google Shape;900;p70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principal idea:</a:t>
            </a: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Unless a statement is executed,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 no way of knowing  if an error exists in that statement. </a:t>
            </a:r>
            <a:endParaRPr/>
          </a:p>
        </p:txBody>
      </p:sp>
      <p:sp>
        <p:nvSpPr>
          <p:cNvPr id="901" name="Google Shape;901;p7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7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7" name="Google Shape;907;p71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Coverage Criterion</a:t>
            </a:r>
            <a:endParaRPr/>
          </a:p>
        </p:txBody>
      </p:sp>
      <p:sp>
        <p:nvSpPr>
          <p:cNvPr id="908" name="Google Shape;908;p71"/>
          <p:cNvSpPr txBox="1"/>
          <p:nvPr>
            <p:ph idx="1" type="body"/>
          </p:nvPr>
        </p:nvSpPr>
        <p:spPr>
          <a:xfrm>
            <a:off x="315912" y="1874837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Observing that a statement behaves properly for one input value: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guarantee that it will behave correctly for all input values.</a:t>
            </a:r>
            <a:endParaRPr/>
          </a:p>
        </p:txBody>
      </p:sp>
      <p:sp>
        <p:nvSpPr>
          <p:cNvPr id="909" name="Google Shape;909;p7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5" name="Google Shape;915;p72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Testing</a:t>
            </a:r>
            <a:endParaRPr/>
          </a:p>
        </p:txBody>
      </p:sp>
      <p:sp>
        <p:nvSpPr>
          <p:cNvPr id="916" name="Google Shape;916;p7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Coverage measurement: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SzPts val="3900"/>
              <a:buNone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39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# executed statements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SzPts val="3900"/>
              <a:buNone/>
            </a:pPr>
            <a:r>
              <a:rPr b="0" i="0" lang="en-US" sz="39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# statements</a:t>
            </a:r>
            <a:endParaRPr/>
          </a:p>
          <a:p>
            <a:pPr indent="-12382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None/>
            </a:pPr>
            <a:r>
              <a:t/>
            </a:r>
            <a:endParaRPr b="0" i="0" sz="39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Rationale: a fault in a statement can only be revealed by executing the faulty statement</a:t>
            </a:r>
            <a:endParaRPr/>
          </a:p>
        </p:txBody>
      </p:sp>
      <p:sp>
        <p:nvSpPr>
          <p:cNvPr id="917" name="Google Shape;917;p7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7712" y="2332037"/>
            <a:ext cx="23431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512" y="3322637"/>
            <a:ext cx="2481262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You Test a Program?</a:t>
            </a:r>
            <a:endParaRPr/>
          </a:p>
        </p:txBody>
      </p:sp>
      <p:cxnSp>
        <p:nvCxnSpPr>
          <p:cNvPr id="143" name="Google Shape;143;p19"/>
          <p:cNvCxnSpPr/>
          <p:nvPr/>
        </p:nvCxnSpPr>
        <p:spPr>
          <a:xfrm flipH="1" rot="10800000">
            <a:off x="2830512" y="3703637"/>
            <a:ext cx="457200" cy="152400"/>
          </a:xfrm>
          <a:prstGeom prst="straightConnector1">
            <a:avLst/>
          </a:prstGeom>
          <a:noFill/>
          <a:ln cap="flat" cmpd="sng" w="190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4" name="Google Shape;144;p19"/>
          <p:cNvCxnSpPr/>
          <p:nvPr/>
        </p:nvCxnSpPr>
        <p:spPr>
          <a:xfrm flipH="1" rot="10800000">
            <a:off x="2830512" y="3856037"/>
            <a:ext cx="762000" cy="304800"/>
          </a:xfrm>
          <a:prstGeom prst="straightConnector1">
            <a:avLst/>
          </a:prstGeom>
          <a:noFill/>
          <a:ln cap="flat" cmpd="sng" w="190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5" name="Google Shape;145;p19"/>
          <p:cNvCxnSpPr/>
          <p:nvPr/>
        </p:nvCxnSpPr>
        <p:spPr>
          <a:xfrm flipH="1" rot="10800000">
            <a:off x="2982912" y="3932237"/>
            <a:ext cx="838200" cy="304800"/>
          </a:xfrm>
          <a:prstGeom prst="straightConnector1">
            <a:avLst/>
          </a:prstGeom>
          <a:noFill/>
          <a:ln cap="flat" cmpd="sng" w="190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6" name="Google Shape;146;p19"/>
          <p:cNvCxnSpPr/>
          <p:nvPr/>
        </p:nvCxnSpPr>
        <p:spPr>
          <a:xfrm flipH="1" rot="10800000">
            <a:off x="2830512" y="4008437"/>
            <a:ext cx="1143000" cy="457200"/>
          </a:xfrm>
          <a:prstGeom prst="straightConnector1">
            <a:avLst/>
          </a:prstGeom>
          <a:noFill/>
          <a:ln cap="flat" cmpd="sng" w="190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5545137" y="3443287"/>
            <a:ext cx="1679575" cy="0"/>
          </a:xfrm>
          <a:prstGeom prst="straightConnector1">
            <a:avLst/>
          </a:prstGeom>
          <a:noFill/>
          <a:ln cap="flat" cmpd="sng" w="190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5545137" y="3779837"/>
            <a:ext cx="1679575" cy="0"/>
          </a:xfrm>
          <a:prstGeom prst="straightConnector1">
            <a:avLst/>
          </a:prstGeom>
          <a:noFill/>
          <a:ln cap="flat" cmpd="sng" w="190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5545137" y="4116387"/>
            <a:ext cx="1679575" cy="0"/>
          </a:xfrm>
          <a:prstGeom prst="straightConnector1">
            <a:avLst/>
          </a:prstGeom>
          <a:noFill/>
          <a:ln cap="flat" cmpd="sng" w="190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5545137" y="4451350"/>
            <a:ext cx="1679575" cy="0"/>
          </a:xfrm>
          <a:prstGeom prst="straightConnector1">
            <a:avLst/>
          </a:prstGeom>
          <a:noFill/>
          <a:ln cap="flat" cmpd="sng" w="190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pSp>
        <p:nvGrpSpPr>
          <p:cNvPr id="151" name="Google Shape;151;p19"/>
          <p:cNvGrpSpPr/>
          <p:nvPr/>
        </p:nvGrpSpPr>
        <p:grpSpPr>
          <a:xfrm>
            <a:off x="2601912" y="3703637"/>
            <a:ext cx="249237" cy="1343025"/>
            <a:chOff x="1296" y="1392"/>
            <a:chExt cx="143" cy="767"/>
          </a:xfrm>
        </p:grpSpPr>
        <p:sp>
          <p:nvSpPr>
            <p:cNvPr id="152" name="Google Shape;152;p19"/>
            <p:cNvSpPr/>
            <p:nvPr/>
          </p:nvSpPr>
          <p:spPr>
            <a:xfrm>
              <a:off x="1308" y="1392"/>
              <a:ext cx="69" cy="101"/>
            </a:xfrm>
            <a:custGeom>
              <a:rect b="b" l="l" r="r" t="t"/>
              <a:pathLst>
                <a:path extrusionOk="0" h="450" w="309">
                  <a:moveTo>
                    <a:pt x="10" y="0"/>
                  </a:moveTo>
                  <a:lnTo>
                    <a:pt x="299" y="0"/>
                  </a:lnTo>
                  <a:lnTo>
                    <a:pt x="308" y="4"/>
                  </a:lnTo>
                  <a:lnTo>
                    <a:pt x="308" y="26"/>
                  </a:lnTo>
                  <a:lnTo>
                    <a:pt x="299" y="31"/>
                  </a:lnTo>
                  <a:lnTo>
                    <a:pt x="204" y="31"/>
                  </a:lnTo>
                  <a:lnTo>
                    <a:pt x="204" y="418"/>
                  </a:lnTo>
                  <a:lnTo>
                    <a:pt x="299" y="418"/>
                  </a:lnTo>
                  <a:lnTo>
                    <a:pt x="308" y="423"/>
                  </a:lnTo>
                  <a:lnTo>
                    <a:pt x="308" y="445"/>
                  </a:lnTo>
                  <a:lnTo>
                    <a:pt x="299" y="449"/>
                  </a:lnTo>
                  <a:lnTo>
                    <a:pt x="10" y="449"/>
                  </a:lnTo>
                  <a:lnTo>
                    <a:pt x="0" y="445"/>
                  </a:lnTo>
                  <a:lnTo>
                    <a:pt x="0" y="423"/>
                  </a:lnTo>
                  <a:lnTo>
                    <a:pt x="10" y="418"/>
                  </a:lnTo>
                  <a:lnTo>
                    <a:pt x="104" y="418"/>
                  </a:lnTo>
                  <a:lnTo>
                    <a:pt x="104" y="31"/>
                  </a:lnTo>
                  <a:lnTo>
                    <a:pt x="10" y="31"/>
                  </a:lnTo>
                  <a:lnTo>
                    <a:pt x="0" y="26"/>
                  </a:lnTo>
                  <a:lnTo>
                    <a:pt x="0" y="4"/>
                  </a:lnTo>
                  <a:lnTo>
                    <a:pt x="10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309" y="1589"/>
              <a:ext cx="130" cy="71"/>
            </a:xfrm>
            <a:custGeom>
              <a:rect b="b" l="l" r="r" t="t"/>
              <a:pathLst>
                <a:path extrusionOk="0" h="317" w="579">
                  <a:moveTo>
                    <a:pt x="5" y="0"/>
                  </a:moveTo>
                  <a:lnTo>
                    <a:pt x="152" y="0"/>
                  </a:lnTo>
                  <a:lnTo>
                    <a:pt x="156" y="3"/>
                  </a:lnTo>
                  <a:lnTo>
                    <a:pt x="156" y="49"/>
                  </a:lnTo>
                  <a:lnTo>
                    <a:pt x="204" y="49"/>
                  </a:lnTo>
                  <a:lnTo>
                    <a:pt x="204" y="26"/>
                  </a:lnTo>
                  <a:lnTo>
                    <a:pt x="213" y="22"/>
                  </a:lnTo>
                  <a:lnTo>
                    <a:pt x="256" y="22"/>
                  </a:lnTo>
                  <a:lnTo>
                    <a:pt x="256" y="3"/>
                  </a:lnTo>
                  <a:lnTo>
                    <a:pt x="265" y="0"/>
                  </a:lnTo>
                  <a:lnTo>
                    <a:pt x="417" y="0"/>
                  </a:lnTo>
                  <a:lnTo>
                    <a:pt x="426" y="3"/>
                  </a:lnTo>
                  <a:lnTo>
                    <a:pt x="426" y="22"/>
                  </a:lnTo>
                  <a:lnTo>
                    <a:pt x="474" y="22"/>
                  </a:lnTo>
                  <a:lnTo>
                    <a:pt x="478" y="26"/>
                  </a:lnTo>
                  <a:lnTo>
                    <a:pt x="478" y="49"/>
                  </a:lnTo>
                  <a:lnTo>
                    <a:pt x="526" y="49"/>
                  </a:lnTo>
                  <a:lnTo>
                    <a:pt x="535" y="53"/>
                  </a:lnTo>
                  <a:lnTo>
                    <a:pt x="535" y="285"/>
                  </a:lnTo>
                  <a:lnTo>
                    <a:pt x="573" y="285"/>
                  </a:lnTo>
                  <a:lnTo>
                    <a:pt x="578" y="289"/>
                  </a:lnTo>
                  <a:lnTo>
                    <a:pt x="578" y="311"/>
                  </a:lnTo>
                  <a:lnTo>
                    <a:pt x="573" y="316"/>
                  </a:lnTo>
                  <a:lnTo>
                    <a:pt x="374" y="316"/>
                  </a:lnTo>
                  <a:lnTo>
                    <a:pt x="365" y="311"/>
                  </a:lnTo>
                  <a:lnTo>
                    <a:pt x="365" y="289"/>
                  </a:lnTo>
                  <a:lnTo>
                    <a:pt x="374" y="285"/>
                  </a:lnTo>
                  <a:lnTo>
                    <a:pt x="417" y="285"/>
                  </a:lnTo>
                  <a:lnTo>
                    <a:pt x="417" y="80"/>
                  </a:lnTo>
                  <a:lnTo>
                    <a:pt x="374" y="80"/>
                  </a:lnTo>
                  <a:lnTo>
                    <a:pt x="365" y="75"/>
                  </a:lnTo>
                  <a:lnTo>
                    <a:pt x="365" y="53"/>
                  </a:lnTo>
                  <a:lnTo>
                    <a:pt x="213" y="53"/>
                  </a:lnTo>
                  <a:lnTo>
                    <a:pt x="213" y="75"/>
                  </a:lnTo>
                  <a:lnTo>
                    <a:pt x="204" y="80"/>
                  </a:lnTo>
                  <a:lnTo>
                    <a:pt x="156" y="80"/>
                  </a:lnTo>
                  <a:lnTo>
                    <a:pt x="156" y="285"/>
                  </a:lnTo>
                  <a:lnTo>
                    <a:pt x="204" y="285"/>
                  </a:lnTo>
                  <a:lnTo>
                    <a:pt x="213" y="289"/>
                  </a:lnTo>
                  <a:lnTo>
                    <a:pt x="213" y="311"/>
                  </a:lnTo>
                  <a:lnTo>
                    <a:pt x="204" y="316"/>
                  </a:lnTo>
                  <a:lnTo>
                    <a:pt x="5" y="316"/>
                  </a:lnTo>
                  <a:lnTo>
                    <a:pt x="0" y="311"/>
                  </a:lnTo>
                  <a:lnTo>
                    <a:pt x="0" y="289"/>
                  </a:lnTo>
                  <a:lnTo>
                    <a:pt x="5" y="285"/>
                  </a:lnTo>
                  <a:lnTo>
                    <a:pt x="52" y="285"/>
                  </a:lnTo>
                  <a:lnTo>
                    <a:pt x="52" y="26"/>
                  </a:lnTo>
                  <a:lnTo>
                    <a:pt x="5" y="26"/>
                  </a:lnTo>
                  <a:lnTo>
                    <a:pt x="0" y="22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308" y="1755"/>
              <a:ext cx="115" cy="100"/>
            </a:xfrm>
            <a:custGeom>
              <a:rect b="b" l="l" r="r" t="t"/>
              <a:pathLst>
                <a:path extrusionOk="0" h="445" w="513">
                  <a:moveTo>
                    <a:pt x="209" y="26"/>
                  </a:moveTo>
                  <a:lnTo>
                    <a:pt x="303" y="26"/>
                  </a:lnTo>
                  <a:lnTo>
                    <a:pt x="303" y="49"/>
                  </a:lnTo>
                  <a:lnTo>
                    <a:pt x="308" y="53"/>
                  </a:lnTo>
                  <a:lnTo>
                    <a:pt x="351" y="53"/>
                  </a:lnTo>
                  <a:lnTo>
                    <a:pt x="351" y="75"/>
                  </a:lnTo>
                  <a:lnTo>
                    <a:pt x="360" y="79"/>
                  </a:lnTo>
                  <a:lnTo>
                    <a:pt x="403" y="79"/>
                  </a:lnTo>
                  <a:lnTo>
                    <a:pt x="403" y="231"/>
                  </a:lnTo>
                  <a:lnTo>
                    <a:pt x="360" y="231"/>
                  </a:lnTo>
                  <a:lnTo>
                    <a:pt x="351" y="235"/>
                  </a:lnTo>
                  <a:lnTo>
                    <a:pt x="351" y="257"/>
                  </a:lnTo>
                  <a:lnTo>
                    <a:pt x="308" y="257"/>
                  </a:lnTo>
                  <a:lnTo>
                    <a:pt x="303" y="262"/>
                  </a:lnTo>
                  <a:lnTo>
                    <a:pt x="303" y="284"/>
                  </a:lnTo>
                  <a:lnTo>
                    <a:pt x="209" y="284"/>
                  </a:lnTo>
                  <a:lnTo>
                    <a:pt x="209" y="262"/>
                  </a:lnTo>
                  <a:lnTo>
                    <a:pt x="199" y="257"/>
                  </a:lnTo>
                  <a:lnTo>
                    <a:pt x="157" y="257"/>
                  </a:lnTo>
                  <a:lnTo>
                    <a:pt x="157" y="53"/>
                  </a:lnTo>
                  <a:lnTo>
                    <a:pt x="199" y="53"/>
                  </a:lnTo>
                  <a:lnTo>
                    <a:pt x="209" y="49"/>
                  </a:lnTo>
                  <a:lnTo>
                    <a:pt x="209" y="26"/>
                  </a:lnTo>
                  <a:close/>
                  <a:moveTo>
                    <a:pt x="10" y="0"/>
                  </a:moveTo>
                  <a:lnTo>
                    <a:pt x="147" y="0"/>
                  </a:lnTo>
                  <a:lnTo>
                    <a:pt x="157" y="4"/>
                  </a:lnTo>
                  <a:lnTo>
                    <a:pt x="157" y="22"/>
                  </a:lnTo>
                  <a:lnTo>
                    <a:pt x="199" y="22"/>
                  </a:lnTo>
                  <a:lnTo>
                    <a:pt x="199" y="4"/>
                  </a:lnTo>
                  <a:lnTo>
                    <a:pt x="209" y="0"/>
                  </a:lnTo>
                  <a:lnTo>
                    <a:pt x="351" y="0"/>
                  </a:lnTo>
                  <a:lnTo>
                    <a:pt x="360" y="4"/>
                  </a:lnTo>
                  <a:lnTo>
                    <a:pt x="360" y="22"/>
                  </a:lnTo>
                  <a:lnTo>
                    <a:pt x="455" y="22"/>
                  </a:lnTo>
                  <a:lnTo>
                    <a:pt x="465" y="26"/>
                  </a:lnTo>
                  <a:lnTo>
                    <a:pt x="465" y="75"/>
                  </a:lnTo>
                  <a:lnTo>
                    <a:pt x="507" y="75"/>
                  </a:lnTo>
                  <a:lnTo>
                    <a:pt x="512" y="79"/>
                  </a:lnTo>
                  <a:lnTo>
                    <a:pt x="512" y="231"/>
                  </a:lnTo>
                  <a:lnTo>
                    <a:pt x="507" y="235"/>
                  </a:lnTo>
                  <a:lnTo>
                    <a:pt x="465" y="235"/>
                  </a:lnTo>
                  <a:lnTo>
                    <a:pt x="465" y="284"/>
                  </a:lnTo>
                  <a:lnTo>
                    <a:pt x="455" y="289"/>
                  </a:lnTo>
                  <a:lnTo>
                    <a:pt x="360" y="289"/>
                  </a:lnTo>
                  <a:lnTo>
                    <a:pt x="360" y="311"/>
                  </a:lnTo>
                  <a:lnTo>
                    <a:pt x="351" y="315"/>
                  </a:lnTo>
                  <a:lnTo>
                    <a:pt x="209" y="315"/>
                  </a:lnTo>
                  <a:lnTo>
                    <a:pt x="199" y="311"/>
                  </a:lnTo>
                  <a:lnTo>
                    <a:pt x="199" y="289"/>
                  </a:lnTo>
                  <a:lnTo>
                    <a:pt x="157" y="289"/>
                  </a:lnTo>
                  <a:lnTo>
                    <a:pt x="157" y="415"/>
                  </a:lnTo>
                  <a:lnTo>
                    <a:pt x="199" y="415"/>
                  </a:lnTo>
                  <a:lnTo>
                    <a:pt x="209" y="418"/>
                  </a:lnTo>
                  <a:lnTo>
                    <a:pt x="209" y="440"/>
                  </a:lnTo>
                  <a:lnTo>
                    <a:pt x="199" y="444"/>
                  </a:lnTo>
                  <a:lnTo>
                    <a:pt x="10" y="444"/>
                  </a:lnTo>
                  <a:lnTo>
                    <a:pt x="0" y="440"/>
                  </a:lnTo>
                  <a:lnTo>
                    <a:pt x="0" y="418"/>
                  </a:lnTo>
                  <a:lnTo>
                    <a:pt x="10" y="415"/>
                  </a:lnTo>
                  <a:lnTo>
                    <a:pt x="52" y="415"/>
                  </a:lnTo>
                  <a:lnTo>
                    <a:pt x="52" y="26"/>
                  </a:lnTo>
                  <a:lnTo>
                    <a:pt x="10" y="26"/>
                  </a:lnTo>
                  <a:lnTo>
                    <a:pt x="0" y="22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309" y="1922"/>
              <a:ext cx="130" cy="71"/>
            </a:xfrm>
            <a:custGeom>
              <a:rect b="b" l="l" r="r" t="t"/>
              <a:pathLst>
                <a:path extrusionOk="0" h="317" w="579">
                  <a:moveTo>
                    <a:pt x="5" y="0"/>
                  </a:moveTo>
                  <a:lnTo>
                    <a:pt x="152" y="0"/>
                  </a:lnTo>
                  <a:lnTo>
                    <a:pt x="156" y="4"/>
                  </a:lnTo>
                  <a:lnTo>
                    <a:pt x="156" y="233"/>
                  </a:lnTo>
                  <a:lnTo>
                    <a:pt x="204" y="233"/>
                  </a:lnTo>
                  <a:lnTo>
                    <a:pt x="213" y="236"/>
                  </a:lnTo>
                  <a:lnTo>
                    <a:pt x="213" y="258"/>
                  </a:lnTo>
                  <a:lnTo>
                    <a:pt x="365" y="258"/>
                  </a:lnTo>
                  <a:lnTo>
                    <a:pt x="365" y="236"/>
                  </a:lnTo>
                  <a:lnTo>
                    <a:pt x="374" y="233"/>
                  </a:lnTo>
                  <a:lnTo>
                    <a:pt x="417" y="233"/>
                  </a:lnTo>
                  <a:lnTo>
                    <a:pt x="417" y="26"/>
                  </a:lnTo>
                  <a:lnTo>
                    <a:pt x="374" y="26"/>
                  </a:lnTo>
                  <a:lnTo>
                    <a:pt x="365" y="22"/>
                  </a:lnTo>
                  <a:lnTo>
                    <a:pt x="365" y="4"/>
                  </a:lnTo>
                  <a:lnTo>
                    <a:pt x="374" y="0"/>
                  </a:lnTo>
                  <a:lnTo>
                    <a:pt x="526" y="0"/>
                  </a:lnTo>
                  <a:lnTo>
                    <a:pt x="535" y="4"/>
                  </a:lnTo>
                  <a:lnTo>
                    <a:pt x="535" y="285"/>
                  </a:lnTo>
                  <a:lnTo>
                    <a:pt x="573" y="285"/>
                  </a:lnTo>
                  <a:lnTo>
                    <a:pt x="578" y="289"/>
                  </a:lnTo>
                  <a:lnTo>
                    <a:pt x="578" y="311"/>
                  </a:lnTo>
                  <a:lnTo>
                    <a:pt x="573" y="316"/>
                  </a:lnTo>
                  <a:lnTo>
                    <a:pt x="426" y="316"/>
                  </a:lnTo>
                  <a:lnTo>
                    <a:pt x="417" y="311"/>
                  </a:lnTo>
                  <a:lnTo>
                    <a:pt x="417" y="262"/>
                  </a:lnTo>
                  <a:lnTo>
                    <a:pt x="374" y="262"/>
                  </a:lnTo>
                  <a:lnTo>
                    <a:pt x="374" y="285"/>
                  </a:lnTo>
                  <a:lnTo>
                    <a:pt x="365" y="289"/>
                  </a:lnTo>
                  <a:lnTo>
                    <a:pt x="322" y="289"/>
                  </a:lnTo>
                  <a:lnTo>
                    <a:pt x="322" y="311"/>
                  </a:lnTo>
                  <a:lnTo>
                    <a:pt x="313" y="316"/>
                  </a:lnTo>
                  <a:lnTo>
                    <a:pt x="156" y="316"/>
                  </a:lnTo>
                  <a:lnTo>
                    <a:pt x="152" y="311"/>
                  </a:lnTo>
                  <a:lnTo>
                    <a:pt x="152" y="289"/>
                  </a:lnTo>
                  <a:lnTo>
                    <a:pt x="114" y="289"/>
                  </a:lnTo>
                  <a:lnTo>
                    <a:pt x="104" y="285"/>
                  </a:lnTo>
                  <a:lnTo>
                    <a:pt x="104" y="262"/>
                  </a:lnTo>
                  <a:lnTo>
                    <a:pt x="61" y="262"/>
                  </a:lnTo>
                  <a:lnTo>
                    <a:pt x="52" y="258"/>
                  </a:lnTo>
                  <a:lnTo>
                    <a:pt x="52" y="26"/>
                  </a:lnTo>
                  <a:lnTo>
                    <a:pt x="5" y="26"/>
                  </a:lnTo>
                  <a:lnTo>
                    <a:pt x="0" y="22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296" y="2070"/>
              <a:ext cx="83" cy="89"/>
            </a:xfrm>
            <a:custGeom>
              <a:rect b="b" l="l" r="r" t="t"/>
              <a:pathLst>
                <a:path extrusionOk="0" h="397" w="371">
                  <a:moveTo>
                    <a:pt x="166" y="0"/>
                  </a:moveTo>
                  <a:lnTo>
                    <a:pt x="204" y="0"/>
                  </a:lnTo>
                  <a:lnTo>
                    <a:pt x="213" y="5"/>
                  </a:lnTo>
                  <a:lnTo>
                    <a:pt x="213" y="81"/>
                  </a:lnTo>
                  <a:lnTo>
                    <a:pt x="360" y="81"/>
                  </a:lnTo>
                  <a:lnTo>
                    <a:pt x="370" y="85"/>
                  </a:lnTo>
                  <a:lnTo>
                    <a:pt x="370" y="104"/>
                  </a:lnTo>
                  <a:lnTo>
                    <a:pt x="360" y="107"/>
                  </a:lnTo>
                  <a:lnTo>
                    <a:pt x="213" y="107"/>
                  </a:lnTo>
                  <a:lnTo>
                    <a:pt x="213" y="367"/>
                  </a:lnTo>
                  <a:lnTo>
                    <a:pt x="308" y="367"/>
                  </a:lnTo>
                  <a:lnTo>
                    <a:pt x="308" y="343"/>
                  </a:lnTo>
                  <a:lnTo>
                    <a:pt x="318" y="340"/>
                  </a:lnTo>
                  <a:lnTo>
                    <a:pt x="360" y="340"/>
                  </a:lnTo>
                  <a:lnTo>
                    <a:pt x="370" y="343"/>
                  </a:lnTo>
                  <a:lnTo>
                    <a:pt x="370" y="367"/>
                  </a:lnTo>
                  <a:lnTo>
                    <a:pt x="360" y="370"/>
                  </a:lnTo>
                  <a:lnTo>
                    <a:pt x="318" y="370"/>
                  </a:lnTo>
                  <a:lnTo>
                    <a:pt x="318" y="392"/>
                  </a:lnTo>
                  <a:lnTo>
                    <a:pt x="308" y="396"/>
                  </a:lnTo>
                  <a:lnTo>
                    <a:pt x="166" y="396"/>
                  </a:lnTo>
                  <a:lnTo>
                    <a:pt x="161" y="392"/>
                  </a:lnTo>
                  <a:lnTo>
                    <a:pt x="161" y="370"/>
                  </a:lnTo>
                  <a:lnTo>
                    <a:pt x="114" y="370"/>
                  </a:lnTo>
                  <a:lnTo>
                    <a:pt x="109" y="367"/>
                  </a:lnTo>
                  <a:lnTo>
                    <a:pt x="109" y="107"/>
                  </a:lnTo>
                  <a:lnTo>
                    <a:pt x="9" y="107"/>
                  </a:lnTo>
                  <a:lnTo>
                    <a:pt x="0" y="104"/>
                  </a:lnTo>
                  <a:lnTo>
                    <a:pt x="0" y="85"/>
                  </a:lnTo>
                  <a:lnTo>
                    <a:pt x="9" y="81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62" y="54"/>
                  </a:lnTo>
                  <a:lnTo>
                    <a:pt x="109" y="54"/>
                  </a:lnTo>
                  <a:lnTo>
                    <a:pt x="109" y="31"/>
                  </a:lnTo>
                  <a:lnTo>
                    <a:pt x="114" y="27"/>
                  </a:lnTo>
                  <a:lnTo>
                    <a:pt x="161" y="27"/>
                  </a:lnTo>
                  <a:lnTo>
                    <a:pt x="161" y="5"/>
                  </a:lnTo>
                  <a:lnTo>
                    <a:pt x="166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7" name="Google Shape;157;p19"/>
          <p:cNvGrpSpPr/>
          <p:nvPr/>
        </p:nvGrpSpPr>
        <p:grpSpPr>
          <a:xfrm>
            <a:off x="6089650" y="3276600"/>
            <a:ext cx="295446" cy="1341437"/>
            <a:chOff x="3480" y="1872"/>
            <a:chExt cx="168" cy="767"/>
          </a:xfrm>
        </p:grpSpPr>
        <p:sp>
          <p:nvSpPr>
            <p:cNvPr id="158" name="Google Shape;158;p19"/>
            <p:cNvSpPr/>
            <p:nvPr/>
          </p:nvSpPr>
          <p:spPr>
            <a:xfrm>
              <a:off x="3490" y="1872"/>
              <a:ext cx="158" cy="83"/>
            </a:xfrm>
            <a:custGeom>
              <a:rect b="b" l="l" r="r" t="t"/>
              <a:pathLst>
                <a:path extrusionOk="0" h="369" w="700">
                  <a:moveTo>
                    <a:pt x="265" y="24"/>
                  </a:moveTo>
                  <a:lnTo>
                    <a:pt x="434" y="24"/>
                  </a:lnTo>
                  <a:lnTo>
                    <a:pt x="434" y="44"/>
                  </a:lnTo>
                  <a:lnTo>
                    <a:pt x="440" y="47"/>
                  </a:lnTo>
                  <a:lnTo>
                    <a:pt x="472" y="47"/>
                  </a:lnTo>
                  <a:lnTo>
                    <a:pt x="472" y="66"/>
                  </a:lnTo>
                  <a:lnTo>
                    <a:pt x="479" y="68"/>
                  </a:lnTo>
                  <a:lnTo>
                    <a:pt x="560" y="68"/>
                  </a:lnTo>
                  <a:lnTo>
                    <a:pt x="560" y="110"/>
                  </a:lnTo>
                  <a:lnTo>
                    <a:pt x="566" y="113"/>
                  </a:lnTo>
                  <a:lnTo>
                    <a:pt x="605" y="113"/>
                  </a:lnTo>
                  <a:lnTo>
                    <a:pt x="605" y="259"/>
                  </a:lnTo>
                  <a:lnTo>
                    <a:pt x="566" y="259"/>
                  </a:lnTo>
                  <a:lnTo>
                    <a:pt x="560" y="263"/>
                  </a:lnTo>
                  <a:lnTo>
                    <a:pt x="560" y="300"/>
                  </a:lnTo>
                  <a:lnTo>
                    <a:pt x="479" y="300"/>
                  </a:lnTo>
                  <a:lnTo>
                    <a:pt x="472" y="303"/>
                  </a:lnTo>
                  <a:lnTo>
                    <a:pt x="472" y="322"/>
                  </a:lnTo>
                  <a:lnTo>
                    <a:pt x="440" y="322"/>
                  </a:lnTo>
                  <a:lnTo>
                    <a:pt x="434" y="325"/>
                  </a:lnTo>
                  <a:lnTo>
                    <a:pt x="434" y="344"/>
                  </a:lnTo>
                  <a:lnTo>
                    <a:pt x="265" y="344"/>
                  </a:lnTo>
                  <a:lnTo>
                    <a:pt x="265" y="325"/>
                  </a:lnTo>
                  <a:lnTo>
                    <a:pt x="259" y="322"/>
                  </a:lnTo>
                  <a:lnTo>
                    <a:pt x="220" y="322"/>
                  </a:lnTo>
                  <a:lnTo>
                    <a:pt x="220" y="303"/>
                  </a:lnTo>
                  <a:lnTo>
                    <a:pt x="214" y="300"/>
                  </a:lnTo>
                  <a:lnTo>
                    <a:pt x="133" y="300"/>
                  </a:lnTo>
                  <a:lnTo>
                    <a:pt x="133" y="263"/>
                  </a:lnTo>
                  <a:lnTo>
                    <a:pt x="129" y="259"/>
                  </a:lnTo>
                  <a:lnTo>
                    <a:pt x="97" y="259"/>
                  </a:lnTo>
                  <a:lnTo>
                    <a:pt x="97" y="113"/>
                  </a:lnTo>
                  <a:lnTo>
                    <a:pt x="129" y="113"/>
                  </a:lnTo>
                  <a:lnTo>
                    <a:pt x="133" y="110"/>
                  </a:lnTo>
                  <a:lnTo>
                    <a:pt x="133" y="68"/>
                  </a:lnTo>
                  <a:lnTo>
                    <a:pt x="214" y="68"/>
                  </a:lnTo>
                  <a:lnTo>
                    <a:pt x="220" y="66"/>
                  </a:lnTo>
                  <a:lnTo>
                    <a:pt x="220" y="47"/>
                  </a:lnTo>
                  <a:lnTo>
                    <a:pt x="259" y="47"/>
                  </a:lnTo>
                  <a:lnTo>
                    <a:pt x="265" y="44"/>
                  </a:lnTo>
                  <a:lnTo>
                    <a:pt x="265" y="24"/>
                  </a:lnTo>
                  <a:close/>
                  <a:moveTo>
                    <a:pt x="220" y="0"/>
                  </a:moveTo>
                  <a:lnTo>
                    <a:pt x="472" y="0"/>
                  </a:lnTo>
                  <a:lnTo>
                    <a:pt x="479" y="3"/>
                  </a:lnTo>
                  <a:lnTo>
                    <a:pt x="479" y="22"/>
                  </a:lnTo>
                  <a:lnTo>
                    <a:pt x="560" y="22"/>
                  </a:lnTo>
                  <a:lnTo>
                    <a:pt x="566" y="24"/>
                  </a:lnTo>
                  <a:lnTo>
                    <a:pt x="566" y="44"/>
                  </a:lnTo>
                  <a:lnTo>
                    <a:pt x="605" y="44"/>
                  </a:lnTo>
                  <a:lnTo>
                    <a:pt x="612" y="47"/>
                  </a:lnTo>
                  <a:lnTo>
                    <a:pt x="612" y="66"/>
                  </a:lnTo>
                  <a:lnTo>
                    <a:pt x="647" y="66"/>
                  </a:lnTo>
                  <a:lnTo>
                    <a:pt x="654" y="68"/>
                  </a:lnTo>
                  <a:lnTo>
                    <a:pt x="654" y="110"/>
                  </a:lnTo>
                  <a:lnTo>
                    <a:pt x="693" y="110"/>
                  </a:lnTo>
                  <a:lnTo>
                    <a:pt x="699" y="113"/>
                  </a:lnTo>
                  <a:lnTo>
                    <a:pt x="699" y="259"/>
                  </a:lnTo>
                  <a:lnTo>
                    <a:pt x="693" y="263"/>
                  </a:lnTo>
                  <a:lnTo>
                    <a:pt x="654" y="263"/>
                  </a:lnTo>
                  <a:lnTo>
                    <a:pt x="654" y="300"/>
                  </a:lnTo>
                  <a:lnTo>
                    <a:pt x="647" y="303"/>
                  </a:lnTo>
                  <a:lnTo>
                    <a:pt x="612" y="303"/>
                  </a:lnTo>
                  <a:lnTo>
                    <a:pt x="612" y="322"/>
                  </a:lnTo>
                  <a:lnTo>
                    <a:pt x="605" y="325"/>
                  </a:lnTo>
                  <a:lnTo>
                    <a:pt x="566" y="325"/>
                  </a:lnTo>
                  <a:lnTo>
                    <a:pt x="566" y="344"/>
                  </a:lnTo>
                  <a:lnTo>
                    <a:pt x="560" y="347"/>
                  </a:lnTo>
                  <a:lnTo>
                    <a:pt x="479" y="347"/>
                  </a:lnTo>
                  <a:lnTo>
                    <a:pt x="479" y="366"/>
                  </a:lnTo>
                  <a:lnTo>
                    <a:pt x="472" y="368"/>
                  </a:lnTo>
                  <a:lnTo>
                    <a:pt x="220" y="368"/>
                  </a:lnTo>
                  <a:lnTo>
                    <a:pt x="214" y="366"/>
                  </a:lnTo>
                  <a:lnTo>
                    <a:pt x="214" y="347"/>
                  </a:lnTo>
                  <a:lnTo>
                    <a:pt x="133" y="347"/>
                  </a:lnTo>
                  <a:lnTo>
                    <a:pt x="129" y="344"/>
                  </a:lnTo>
                  <a:lnTo>
                    <a:pt x="129" y="325"/>
                  </a:lnTo>
                  <a:lnTo>
                    <a:pt x="97" y="325"/>
                  </a:lnTo>
                  <a:lnTo>
                    <a:pt x="91" y="322"/>
                  </a:lnTo>
                  <a:lnTo>
                    <a:pt x="91" y="303"/>
                  </a:lnTo>
                  <a:lnTo>
                    <a:pt x="52" y="303"/>
                  </a:lnTo>
                  <a:lnTo>
                    <a:pt x="45" y="300"/>
                  </a:lnTo>
                  <a:lnTo>
                    <a:pt x="45" y="263"/>
                  </a:lnTo>
                  <a:lnTo>
                    <a:pt x="7" y="263"/>
                  </a:lnTo>
                  <a:lnTo>
                    <a:pt x="0" y="259"/>
                  </a:lnTo>
                  <a:lnTo>
                    <a:pt x="0" y="113"/>
                  </a:lnTo>
                  <a:lnTo>
                    <a:pt x="7" y="110"/>
                  </a:lnTo>
                  <a:lnTo>
                    <a:pt x="45" y="110"/>
                  </a:lnTo>
                  <a:lnTo>
                    <a:pt x="45" y="68"/>
                  </a:lnTo>
                  <a:lnTo>
                    <a:pt x="52" y="66"/>
                  </a:lnTo>
                  <a:lnTo>
                    <a:pt x="91" y="66"/>
                  </a:lnTo>
                  <a:lnTo>
                    <a:pt x="91" y="47"/>
                  </a:lnTo>
                  <a:lnTo>
                    <a:pt x="97" y="44"/>
                  </a:lnTo>
                  <a:lnTo>
                    <a:pt x="129" y="44"/>
                  </a:lnTo>
                  <a:lnTo>
                    <a:pt x="129" y="24"/>
                  </a:lnTo>
                  <a:lnTo>
                    <a:pt x="133" y="22"/>
                  </a:lnTo>
                  <a:lnTo>
                    <a:pt x="214" y="22"/>
                  </a:lnTo>
                  <a:lnTo>
                    <a:pt x="214" y="3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490" y="2034"/>
              <a:ext cx="111" cy="58"/>
            </a:xfrm>
            <a:custGeom>
              <a:rect b="b" l="l" r="r" t="t"/>
              <a:pathLst>
                <a:path extrusionOk="0" h="261" w="493">
                  <a:moveTo>
                    <a:pt x="7" y="0"/>
                  </a:moveTo>
                  <a:lnTo>
                    <a:pt x="130" y="0"/>
                  </a:lnTo>
                  <a:lnTo>
                    <a:pt x="136" y="4"/>
                  </a:lnTo>
                  <a:lnTo>
                    <a:pt x="136" y="191"/>
                  </a:lnTo>
                  <a:lnTo>
                    <a:pt x="175" y="191"/>
                  </a:lnTo>
                  <a:lnTo>
                    <a:pt x="182" y="194"/>
                  </a:lnTo>
                  <a:lnTo>
                    <a:pt x="182" y="212"/>
                  </a:lnTo>
                  <a:lnTo>
                    <a:pt x="311" y="212"/>
                  </a:lnTo>
                  <a:lnTo>
                    <a:pt x="311" y="194"/>
                  </a:lnTo>
                  <a:lnTo>
                    <a:pt x="317" y="191"/>
                  </a:lnTo>
                  <a:lnTo>
                    <a:pt x="356" y="191"/>
                  </a:lnTo>
                  <a:lnTo>
                    <a:pt x="356" y="22"/>
                  </a:lnTo>
                  <a:lnTo>
                    <a:pt x="317" y="22"/>
                  </a:lnTo>
                  <a:lnTo>
                    <a:pt x="311" y="19"/>
                  </a:lnTo>
                  <a:lnTo>
                    <a:pt x="311" y="4"/>
                  </a:lnTo>
                  <a:lnTo>
                    <a:pt x="317" y="0"/>
                  </a:lnTo>
                  <a:lnTo>
                    <a:pt x="447" y="0"/>
                  </a:lnTo>
                  <a:lnTo>
                    <a:pt x="453" y="4"/>
                  </a:lnTo>
                  <a:lnTo>
                    <a:pt x="453" y="234"/>
                  </a:lnTo>
                  <a:lnTo>
                    <a:pt x="486" y="234"/>
                  </a:lnTo>
                  <a:lnTo>
                    <a:pt x="492" y="238"/>
                  </a:lnTo>
                  <a:lnTo>
                    <a:pt x="492" y="256"/>
                  </a:lnTo>
                  <a:lnTo>
                    <a:pt x="486" y="260"/>
                  </a:lnTo>
                  <a:lnTo>
                    <a:pt x="363" y="260"/>
                  </a:lnTo>
                  <a:lnTo>
                    <a:pt x="356" y="256"/>
                  </a:lnTo>
                  <a:lnTo>
                    <a:pt x="356" y="216"/>
                  </a:lnTo>
                  <a:lnTo>
                    <a:pt x="317" y="216"/>
                  </a:lnTo>
                  <a:lnTo>
                    <a:pt x="317" y="234"/>
                  </a:lnTo>
                  <a:lnTo>
                    <a:pt x="311" y="238"/>
                  </a:lnTo>
                  <a:lnTo>
                    <a:pt x="272" y="238"/>
                  </a:lnTo>
                  <a:lnTo>
                    <a:pt x="272" y="256"/>
                  </a:lnTo>
                  <a:lnTo>
                    <a:pt x="266" y="260"/>
                  </a:lnTo>
                  <a:lnTo>
                    <a:pt x="136" y="260"/>
                  </a:lnTo>
                  <a:lnTo>
                    <a:pt x="130" y="256"/>
                  </a:lnTo>
                  <a:lnTo>
                    <a:pt x="130" y="238"/>
                  </a:lnTo>
                  <a:lnTo>
                    <a:pt x="97" y="238"/>
                  </a:lnTo>
                  <a:lnTo>
                    <a:pt x="91" y="234"/>
                  </a:lnTo>
                  <a:lnTo>
                    <a:pt x="91" y="216"/>
                  </a:lnTo>
                  <a:lnTo>
                    <a:pt x="52" y="216"/>
                  </a:lnTo>
                  <a:lnTo>
                    <a:pt x="46" y="212"/>
                  </a:lnTo>
                  <a:lnTo>
                    <a:pt x="46" y="22"/>
                  </a:lnTo>
                  <a:lnTo>
                    <a:pt x="7" y="22"/>
                  </a:lnTo>
                  <a:lnTo>
                    <a:pt x="0" y="1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480" y="2156"/>
              <a:ext cx="70" cy="73"/>
            </a:xfrm>
            <a:custGeom>
              <a:rect b="b" l="l" r="r" t="t"/>
              <a:pathLst>
                <a:path extrusionOk="0" h="326" w="312">
                  <a:moveTo>
                    <a:pt x="139" y="0"/>
                  </a:moveTo>
                  <a:lnTo>
                    <a:pt x="171" y="0"/>
                  </a:lnTo>
                  <a:lnTo>
                    <a:pt x="178" y="3"/>
                  </a:lnTo>
                  <a:lnTo>
                    <a:pt x="178" y="66"/>
                  </a:lnTo>
                  <a:lnTo>
                    <a:pt x="304" y="66"/>
                  </a:lnTo>
                  <a:lnTo>
                    <a:pt x="311" y="69"/>
                  </a:lnTo>
                  <a:lnTo>
                    <a:pt x="311" y="84"/>
                  </a:lnTo>
                  <a:lnTo>
                    <a:pt x="304" y="88"/>
                  </a:lnTo>
                  <a:lnTo>
                    <a:pt x="178" y="88"/>
                  </a:lnTo>
                  <a:lnTo>
                    <a:pt x="178" y="301"/>
                  </a:lnTo>
                  <a:lnTo>
                    <a:pt x="259" y="301"/>
                  </a:lnTo>
                  <a:lnTo>
                    <a:pt x="259" y="281"/>
                  </a:lnTo>
                  <a:lnTo>
                    <a:pt x="265" y="279"/>
                  </a:lnTo>
                  <a:lnTo>
                    <a:pt x="304" y="279"/>
                  </a:lnTo>
                  <a:lnTo>
                    <a:pt x="311" y="281"/>
                  </a:lnTo>
                  <a:lnTo>
                    <a:pt x="311" y="301"/>
                  </a:lnTo>
                  <a:lnTo>
                    <a:pt x="304" y="303"/>
                  </a:lnTo>
                  <a:lnTo>
                    <a:pt x="265" y="303"/>
                  </a:lnTo>
                  <a:lnTo>
                    <a:pt x="265" y="321"/>
                  </a:lnTo>
                  <a:lnTo>
                    <a:pt x="259" y="325"/>
                  </a:lnTo>
                  <a:lnTo>
                    <a:pt x="139" y="325"/>
                  </a:lnTo>
                  <a:lnTo>
                    <a:pt x="133" y="321"/>
                  </a:lnTo>
                  <a:lnTo>
                    <a:pt x="133" y="303"/>
                  </a:lnTo>
                  <a:lnTo>
                    <a:pt x="94" y="303"/>
                  </a:lnTo>
                  <a:lnTo>
                    <a:pt x="91" y="301"/>
                  </a:lnTo>
                  <a:lnTo>
                    <a:pt x="91" y="88"/>
                  </a:lnTo>
                  <a:lnTo>
                    <a:pt x="6" y="88"/>
                  </a:lnTo>
                  <a:lnTo>
                    <a:pt x="0" y="84"/>
                  </a:lnTo>
                  <a:lnTo>
                    <a:pt x="0" y="69"/>
                  </a:lnTo>
                  <a:lnTo>
                    <a:pt x="6" y="66"/>
                  </a:lnTo>
                  <a:lnTo>
                    <a:pt x="45" y="66"/>
                  </a:lnTo>
                  <a:lnTo>
                    <a:pt x="45" y="47"/>
                  </a:lnTo>
                  <a:lnTo>
                    <a:pt x="52" y="44"/>
                  </a:lnTo>
                  <a:lnTo>
                    <a:pt x="91" y="44"/>
                  </a:lnTo>
                  <a:lnTo>
                    <a:pt x="91" y="25"/>
                  </a:lnTo>
                  <a:lnTo>
                    <a:pt x="94" y="23"/>
                  </a:lnTo>
                  <a:lnTo>
                    <a:pt x="133" y="23"/>
                  </a:lnTo>
                  <a:lnTo>
                    <a:pt x="133" y="3"/>
                  </a:lnTo>
                  <a:lnTo>
                    <a:pt x="139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3490" y="2308"/>
              <a:ext cx="98" cy="82"/>
            </a:xfrm>
            <a:custGeom>
              <a:rect b="b" l="l" r="r" t="t"/>
              <a:pathLst>
                <a:path extrusionOk="0" h="366" w="435">
                  <a:moveTo>
                    <a:pt x="175" y="21"/>
                  </a:moveTo>
                  <a:lnTo>
                    <a:pt x="256" y="21"/>
                  </a:lnTo>
                  <a:lnTo>
                    <a:pt x="256" y="41"/>
                  </a:lnTo>
                  <a:lnTo>
                    <a:pt x="262" y="43"/>
                  </a:lnTo>
                  <a:lnTo>
                    <a:pt x="298" y="43"/>
                  </a:lnTo>
                  <a:lnTo>
                    <a:pt x="298" y="61"/>
                  </a:lnTo>
                  <a:lnTo>
                    <a:pt x="304" y="65"/>
                  </a:lnTo>
                  <a:lnTo>
                    <a:pt x="343" y="65"/>
                  </a:lnTo>
                  <a:lnTo>
                    <a:pt x="343" y="190"/>
                  </a:lnTo>
                  <a:lnTo>
                    <a:pt x="304" y="190"/>
                  </a:lnTo>
                  <a:lnTo>
                    <a:pt x="298" y="193"/>
                  </a:lnTo>
                  <a:lnTo>
                    <a:pt x="298" y="212"/>
                  </a:lnTo>
                  <a:lnTo>
                    <a:pt x="262" y="212"/>
                  </a:lnTo>
                  <a:lnTo>
                    <a:pt x="256" y="215"/>
                  </a:lnTo>
                  <a:lnTo>
                    <a:pt x="256" y="234"/>
                  </a:lnTo>
                  <a:lnTo>
                    <a:pt x="175" y="234"/>
                  </a:lnTo>
                  <a:lnTo>
                    <a:pt x="175" y="215"/>
                  </a:lnTo>
                  <a:lnTo>
                    <a:pt x="168" y="212"/>
                  </a:lnTo>
                  <a:lnTo>
                    <a:pt x="133" y="212"/>
                  </a:lnTo>
                  <a:lnTo>
                    <a:pt x="133" y="43"/>
                  </a:lnTo>
                  <a:lnTo>
                    <a:pt x="168" y="43"/>
                  </a:lnTo>
                  <a:lnTo>
                    <a:pt x="175" y="41"/>
                  </a:lnTo>
                  <a:lnTo>
                    <a:pt x="175" y="21"/>
                  </a:lnTo>
                  <a:close/>
                  <a:moveTo>
                    <a:pt x="7" y="0"/>
                  </a:moveTo>
                  <a:lnTo>
                    <a:pt x="126" y="0"/>
                  </a:lnTo>
                  <a:lnTo>
                    <a:pt x="133" y="2"/>
                  </a:lnTo>
                  <a:lnTo>
                    <a:pt x="133" y="17"/>
                  </a:lnTo>
                  <a:lnTo>
                    <a:pt x="168" y="17"/>
                  </a:lnTo>
                  <a:lnTo>
                    <a:pt x="168" y="2"/>
                  </a:lnTo>
                  <a:lnTo>
                    <a:pt x="175" y="0"/>
                  </a:lnTo>
                  <a:lnTo>
                    <a:pt x="298" y="0"/>
                  </a:lnTo>
                  <a:lnTo>
                    <a:pt x="304" y="2"/>
                  </a:lnTo>
                  <a:lnTo>
                    <a:pt x="304" y="17"/>
                  </a:lnTo>
                  <a:lnTo>
                    <a:pt x="385" y="17"/>
                  </a:lnTo>
                  <a:lnTo>
                    <a:pt x="392" y="21"/>
                  </a:lnTo>
                  <a:lnTo>
                    <a:pt x="392" y="61"/>
                  </a:lnTo>
                  <a:lnTo>
                    <a:pt x="427" y="61"/>
                  </a:lnTo>
                  <a:lnTo>
                    <a:pt x="434" y="65"/>
                  </a:lnTo>
                  <a:lnTo>
                    <a:pt x="434" y="190"/>
                  </a:lnTo>
                  <a:lnTo>
                    <a:pt x="427" y="193"/>
                  </a:lnTo>
                  <a:lnTo>
                    <a:pt x="392" y="193"/>
                  </a:lnTo>
                  <a:lnTo>
                    <a:pt x="392" y="234"/>
                  </a:lnTo>
                  <a:lnTo>
                    <a:pt x="385" y="237"/>
                  </a:lnTo>
                  <a:lnTo>
                    <a:pt x="304" y="237"/>
                  </a:lnTo>
                  <a:lnTo>
                    <a:pt x="304" y="256"/>
                  </a:lnTo>
                  <a:lnTo>
                    <a:pt x="298" y="258"/>
                  </a:lnTo>
                  <a:lnTo>
                    <a:pt x="175" y="258"/>
                  </a:lnTo>
                  <a:lnTo>
                    <a:pt x="168" y="256"/>
                  </a:lnTo>
                  <a:lnTo>
                    <a:pt x="168" y="237"/>
                  </a:lnTo>
                  <a:lnTo>
                    <a:pt x="133" y="237"/>
                  </a:lnTo>
                  <a:lnTo>
                    <a:pt x="133" y="340"/>
                  </a:lnTo>
                  <a:lnTo>
                    <a:pt x="168" y="340"/>
                  </a:lnTo>
                  <a:lnTo>
                    <a:pt x="175" y="344"/>
                  </a:lnTo>
                  <a:lnTo>
                    <a:pt x="175" y="361"/>
                  </a:lnTo>
                  <a:lnTo>
                    <a:pt x="168" y="365"/>
                  </a:lnTo>
                  <a:lnTo>
                    <a:pt x="7" y="365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7" y="340"/>
                  </a:lnTo>
                  <a:lnTo>
                    <a:pt x="45" y="340"/>
                  </a:lnTo>
                  <a:lnTo>
                    <a:pt x="45" y="21"/>
                  </a:lnTo>
                  <a:lnTo>
                    <a:pt x="7" y="21"/>
                  </a:lnTo>
                  <a:lnTo>
                    <a:pt x="0" y="17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3490" y="2444"/>
              <a:ext cx="111" cy="58"/>
            </a:xfrm>
            <a:custGeom>
              <a:rect b="b" l="l" r="r" t="t"/>
              <a:pathLst>
                <a:path extrusionOk="0" h="261" w="493">
                  <a:moveTo>
                    <a:pt x="7" y="0"/>
                  </a:moveTo>
                  <a:lnTo>
                    <a:pt x="130" y="0"/>
                  </a:lnTo>
                  <a:lnTo>
                    <a:pt x="136" y="4"/>
                  </a:lnTo>
                  <a:lnTo>
                    <a:pt x="136" y="190"/>
                  </a:lnTo>
                  <a:lnTo>
                    <a:pt x="175" y="190"/>
                  </a:lnTo>
                  <a:lnTo>
                    <a:pt x="182" y="194"/>
                  </a:lnTo>
                  <a:lnTo>
                    <a:pt x="182" y="212"/>
                  </a:lnTo>
                  <a:lnTo>
                    <a:pt x="311" y="212"/>
                  </a:lnTo>
                  <a:lnTo>
                    <a:pt x="311" y="194"/>
                  </a:lnTo>
                  <a:lnTo>
                    <a:pt x="317" y="190"/>
                  </a:lnTo>
                  <a:lnTo>
                    <a:pt x="356" y="190"/>
                  </a:lnTo>
                  <a:lnTo>
                    <a:pt x="356" y="21"/>
                  </a:lnTo>
                  <a:lnTo>
                    <a:pt x="317" y="21"/>
                  </a:lnTo>
                  <a:lnTo>
                    <a:pt x="311" y="19"/>
                  </a:lnTo>
                  <a:lnTo>
                    <a:pt x="311" y="4"/>
                  </a:lnTo>
                  <a:lnTo>
                    <a:pt x="317" y="0"/>
                  </a:lnTo>
                  <a:lnTo>
                    <a:pt x="447" y="0"/>
                  </a:lnTo>
                  <a:lnTo>
                    <a:pt x="453" y="4"/>
                  </a:lnTo>
                  <a:lnTo>
                    <a:pt x="453" y="234"/>
                  </a:lnTo>
                  <a:lnTo>
                    <a:pt x="486" y="234"/>
                  </a:lnTo>
                  <a:lnTo>
                    <a:pt x="492" y="238"/>
                  </a:lnTo>
                  <a:lnTo>
                    <a:pt x="492" y="256"/>
                  </a:lnTo>
                  <a:lnTo>
                    <a:pt x="486" y="260"/>
                  </a:lnTo>
                  <a:lnTo>
                    <a:pt x="363" y="260"/>
                  </a:lnTo>
                  <a:lnTo>
                    <a:pt x="356" y="256"/>
                  </a:lnTo>
                  <a:lnTo>
                    <a:pt x="356" y="216"/>
                  </a:lnTo>
                  <a:lnTo>
                    <a:pt x="317" y="216"/>
                  </a:lnTo>
                  <a:lnTo>
                    <a:pt x="317" y="234"/>
                  </a:lnTo>
                  <a:lnTo>
                    <a:pt x="311" y="238"/>
                  </a:lnTo>
                  <a:lnTo>
                    <a:pt x="272" y="238"/>
                  </a:lnTo>
                  <a:lnTo>
                    <a:pt x="272" y="256"/>
                  </a:lnTo>
                  <a:lnTo>
                    <a:pt x="266" y="260"/>
                  </a:lnTo>
                  <a:lnTo>
                    <a:pt x="136" y="260"/>
                  </a:lnTo>
                  <a:lnTo>
                    <a:pt x="130" y="256"/>
                  </a:lnTo>
                  <a:lnTo>
                    <a:pt x="130" y="238"/>
                  </a:lnTo>
                  <a:lnTo>
                    <a:pt x="97" y="238"/>
                  </a:lnTo>
                  <a:lnTo>
                    <a:pt x="91" y="234"/>
                  </a:lnTo>
                  <a:lnTo>
                    <a:pt x="91" y="216"/>
                  </a:lnTo>
                  <a:lnTo>
                    <a:pt x="52" y="216"/>
                  </a:lnTo>
                  <a:lnTo>
                    <a:pt x="46" y="212"/>
                  </a:lnTo>
                  <a:lnTo>
                    <a:pt x="46" y="21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480" y="2566"/>
              <a:ext cx="70" cy="73"/>
            </a:xfrm>
            <a:custGeom>
              <a:rect b="b" l="l" r="r" t="t"/>
              <a:pathLst>
                <a:path extrusionOk="0" h="326" w="312">
                  <a:moveTo>
                    <a:pt x="139" y="0"/>
                  </a:moveTo>
                  <a:lnTo>
                    <a:pt x="171" y="0"/>
                  </a:lnTo>
                  <a:lnTo>
                    <a:pt x="178" y="3"/>
                  </a:lnTo>
                  <a:lnTo>
                    <a:pt x="178" y="66"/>
                  </a:lnTo>
                  <a:lnTo>
                    <a:pt x="304" y="66"/>
                  </a:lnTo>
                  <a:lnTo>
                    <a:pt x="311" y="69"/>
                  </a:lnTo>
                  <a:lnTo>
                    <a:pt x="311" y="84"/>
                  </a:lnTo>
                  <a:lnTo>
                    <a:pt x="304" y="88"/>
                  </a:lnTo>
                  <a:lnTo>
                    <a:pt x="178" y="88"/>
                  </a:lnTo>
                  <a:lnTo>
                    <a:pt x="178" y="300"/>
                  </a:lnTo>
                  <a:lnTo>
                    <a:pt x="259" y="300"/>
                  </a:lnTo>
                  <a:lnTo>
                    <a:pt x="259" y="281"/>
                  </a:lnTo>
                  <a:lnTo>
                    <a:pt x="265" y="278"/>
                  </a:lnTo>
                  <a:lnTo>
                    <a:pt x="304" y="278"/>
                  </a:lnTo>
                  <a:lnTo>
                    <a:pt x="311" y="281"/>
                  </a:lnTo>
                  <a:lnTo>
                    <a:pt x="311" y="300"/>
                  </a:lnTo>
                  <a:lnTo>
                    <a:pt x="304" y="303"/>
                  </a:lnTo>
                  <a:lnTo>
                    <a:pt x="265" y="303"/>
                  </a:lnTo>
                  <a:lnTo>
                    <a:pt x="265" y="322"/>
                  </a:lnTo>
                  <a:lnTo>
                    <a:pt x="259" y="325"/>
                  </a:lnTo>
                  <a:lnTo>
                    <a:pt x="139" y="325"/>
                  </a:lnTo>
                  <a:lnTo>
                    <a:pt x="133" y="322"/>
                  </a:lnTo>
                  <a:lnTo>
                    <a:pt x="133" y="303"/>
                  </a:lnTo>
                  <a:lnTo>
                    <a:pt x="94" y="303"/>
                  </a:lnTo>
                  <a:lnTo>
                    <a:pt x="91" y="300"/>
                  </a:lnTo>
                  <a:lnTo>
                    <a:pt x="91" y="88"/>
                  </a:lnTo>
                  <a:lnTo>
                    <a:pt x="6" y="88"/>
                  </a:lnTo>
                  <a:lnTo>
                    <a:pt x="0" y="84"/>
                  </a:lnTo>
                  <a:lnTo>
                    <a:pt x="0" y="69"/>
                  </a:lnTo>
                  <a:lnTo>
                    <a:pt x="6" y="66"/>
                  </a:lnTo>
                  <a:lnTo>
                    <a:pt x="45" y="66"/>
                  </a:lnTo>
                  <a:lnTo>
                    <a:pt x="45" y="47"/>
                  </a:lnTo>
                  <a:lnTo>
                    <a:pt x="52" y="44"/>
                  </a:lnTo>
                  <a:lnTo>
                    <a:pt x="91" y="44"/>
                  </a:lnTo>
                  <a:lnTo>
                    <a:pt x="91" y="25"/>
                  </a:lnTo>
                  <a:lnTo>
                    <a:pt x="94" y="22"/>
                  </a:lnTo>
                  <a:lnTo>
                    <a:pt x="133" y="22"/>
                  </a:lnTo>
                  <a:lnTo>
                    <a:pt x="133" y="3"/>
                  </a:lnTo>
                  <a:lnTo>
                    <a:pt x="139" y="0"/>
                  </a:lnTo>
                </a:path>
              </a:pathLst>
            </a:cu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4430712" y="2027237"/>
            <a:ext cx="689391" cy="2973936"/>
            <a:chOff x="2400" y="1392"/>
            <a:chExt cx="192" cy="1392"/>
          </a:xfrm>
        </p:grpSpPr>
        <p:sp>
          <p:nvSpPr>
            <p:cNvPr id="165" name="Google Shape;165;p19"/>
            <p:cNvSpPr/>
            <p:nvPr/>
          </p:nvSpPr>
          <p:spPr>
            <a:xfrm>
              <a:off x="2411" y="1392"/>
              <a:ext cx="111" cy="151"/>
            </a:xfrm>
            <a:custGeom>
              <a:rect b="b" l="l" r="r" t="t"/>
              <a:pathLst>
                <a:path extrusionOk="0" h="669" w="495">
                  <a:moveTo>
                    <a:pt x="137" y="0"/>
                  </a:moveTo>
                  <a:lnTo>
                    <a:pt x="313" y="0"/>
                  </a:lnTo>
                  <a:lnTo>
                    <a:pt x="318" y="6"/>
                  </a:lnTo>
                  <a:lnTo>
                    <a:pt x="318" y="39"/>
                  </a:lnTo>
                  <a:lnTo>
                    <a:pt x="403" y="39"/>
                  </a:lnTo>
                  <a:lnTo>
                    <a:pt x="403" y="6"/>
                  </a:lnTo>
                  <a:lnTo>
                    <a:pt x="408" y="0"/>
                  </a:lnTo>
                  <a:lnTo>
                    <a:pt x="447" y="0"/>
                  </a:lnTo>
                  <a:lnTo>
                    <a:pt x="455" y="6"/>
                  </a:lnTo>
                  <a:lnTo>
                    <a:pt x="455" y="199"/>
                  </a:lnTo>
                  <a:lnTo>
                    <a:pt x="447" y="204"/>
                  </a:lnTo>
                  <a:lnTo>
                    <a:pt x="408" y="204"/>
                  </a:lnTo>
                  <a:lnTo>
                    <a:pt x="403" y="199"/>
                  </a:lnTo>
                  <a:lnTo>
                    <a:pt x="403" y="124"/>
                  </a:lnTo>
                  <a:lnTo>
                    <a:pt x="364" y="124"/>
                  </a:lnTo>
                  <a:lnTo>
                    <a:pt x="357" y="119"/>
                  </a:lnTo>
                  <a:lnTo>
                    <a:pt x="357" y="85"/>
                  </a:lnTo>
                  <a:lnTo>
                    <a:pt x="274" y="85"/>
                  </a:lnTo>
                  <a:lnTo>
                    <a:pt x="266" y="79"/>
                  </a:lnTo>
                  <a:lnTo>
                    <a:pt x="266" y="45"/>
                  </a:lnTo>
                  <a:lnTo>
                    <a:pt x="137" y="45"/>
                  </a:lnTo>
                  <a:lnTo>
                    <a:pt x="137" y="79"/>
                  </a:lnTo>
                  <a:lnTo>
                    <a:pt x="129" y="85"/>
                  </a:lnTo>
                  <a:lnTo>
                    <a:pt x="97" y="85"/>
                  </a:lnTo>
                  <a:lnTo>
                    <a:pt x="97" y="199"/>
                  </a:lnTo>
                  <a:lnTo>
                    <a:pt x="129" y="199"/>
                  </a:lnTo>
                  <a:lnTo>
                    <a:pt x="137" y="204"/>
                  </a:lnTo>
                  <a:lnTo>
                    <a:pt x="137" y="231"/>
                  </a:lnTo>
                  <a:lnTo>
                    <a:pt x="220" y="231"/>
                  </a:lnTo>
                  <a:lnTo>
                    <a:pt x="227" y="237"/>
                  </a:lnTo>
                  <a:lnTo>
                    <a:pt x="227" y="271"/>
                  </a:lnTo>
                  <a:lnTo>
                    <a:pt x="313" y="271"/>
                  </a:lnTo>
                  <a:lnTo>
                    <a:pt x="318" y="277"/>
                  </a:lnTo>
                  <a:lnTo>
                    <a:pt x="318" y="310"/>
                  </a:lnTo>
                  <a:lnTo>
                    <a:pt x="403" y="310"/>
                  </a:lnTo>
                  <a:lnTo>
                    <a:pt x="408" y="316"/>
                  </a:lnTo>
                  <a:lnTo>
                    <a:pt x="408" y="351"/>
                  </a:lnTo>
                  <a:lnTo>
                    <a:pt x="447" y="351"/>
                  </a:lnTo>
                  <a:lnTo>
                    <a:pt x="455" y="356"/>
                  </a:lnTo>
                  <a:lnTo>
                    <a:pt x="455" y="390"/>
                  </a:lnTo>
                  <a:lnTo>
                    <a:pt x="487" y="390"/>
                  </a:lnTo>
                  <a:lnTo>
                    <a:pt x="494" y="395"/>
                  </a:lnTo>
                  <a:lnTo>
                    <a:pt x="494" y="544"/>
                  </a:lnTo>
                  <a:lnTo>
                    <a:pt x="487" y="549"/>
                  </a:lnTo>
                  <a:lnTo>
                    <a:pt x="455" y="549"/>
                  </a:lnTo>
                  <a:lnTo>
                    <a:pt x="455" y="583"/>
                  </a:lnTo>
                  <a:lnTo>
                    <a:pt x="447" y="588"/>
                  </a:lnTo>
                  <a:lnTo>
                    <a:pt x="408" y="588"/>
                  </a:lnTo>
                  <a:lnTo>
                    <a:pt x="408" y="623"/>
                  </a:lnTo>
                  <a:lnTo>
                    <a:pt x="403" y="629"/>
                  </a:lnTo>
                  <a:lnTo>
                    <a:pt x="318" y="629"/>
                  </a:lnTo>
                  <a:lnTo>
                    <a:pt x="318" y="662"/>
                  </a:lnTo>
                  <a:lnTo>
                    <a:pt x="313" y="668"/>
                  </a:lnTo>
                  <a:lnTo>
                    <a:pt x="137" y="668"/>
                  </a:lnTo>
                  <a:lnTo>
                    <a:pt x="129" y="662"/>
                  </a:lnTo>
                  <a:lnTo>
                    <a:pt x="129" y="629"/>
                  </a:lnTo>
                  <a:lnTo>
                    <a:pt x="51" y="629"/>
                  </a:lnTo>
                  <a:lnTo>
                    <a:pt x="51" y="662"/>
                  </a:lnTo>
                  <a:lnTo>
                    <a:pt x="46" y="668"/>
                  </a:lnTo>
                  <a:lnTo>
                    <a:pt x="4" y="668"/>
                  </a:lnTo>
                  <a:lnTo>
                    <a:pt x="0" y="662"/>
                  </a:lnTo>
                  <a:lnTo>
                    <a:pt x="0" y="475"/>
                  </a:lnTo>
                  <a:lnTo>
                    <a:pt x="4" y="469"/>
                  </a:lnTo>
                  <a:lnTo>
                    <a:pt x="46" y="469"/>
                  </a:lnTo>
                  <a:lnTo>
                    <a:pt x="51" y="475"/>
                  </a:lnTo>
                  <a:lnTo>
                    <a:pt x="51" y="544"/>
                  </a:lnTo>
                  <a:lnTo>
                    <a:pt x="90" y="544"/>
                  </a:lnTo>
                  <a:lnTo>
                    <a:pt x="97" y="549"/>
                  </a:lnTo>
                  <a:lnTo>
                    <a:pt x="97" y="583"/>
                  </a:lnTo>
                  <a:lnTo>
                    <a:pt x="176" y="583"/>
                  </a:lnTo>
                  <a:lnTo>
                    <a:pt x="181" y="588"/>
                  </a:lnTo>
                  <a:lnTo>
                    <a:pt x="181" y="623"/>
                  </a:lnTo>
                  <a:lnTo>
                    <a:pt x="313" y="623"/>
                  </a:lnTo>
                  <a:lnTo>
                    <a:pt x="313" y="588"/>
                  </a:lnTo>
                  <a:lnTo>
                    <a:pt x="318" y="583"/>
                  </a:lnTo>
                  <a:lnTo>
                    <a:pt x="357" y="583"/>
                  </a:lnTo>
                  <a:lnTo>
                    <a:pt x="357" y="549"/>
                  </a:lnTo>
                  <a:lnTo>
                    <a:pt x="364" y="544"/>
                  </a:lnTo>
                  <a:lnTo>
                    <a:pt x="403" y="544"/>
                  </a:lnTo>
                  <a:lnTo>
                    <a:pt x="403" y="435"/>
                  </a:lnTo>
                  <a:lnTo>
                    <a:pt x="364" y="435"/>
                  </a:lnTo>
                  <a:lnTo>
                    <a:pt x="357" y="430"/>
                  </a:lnTo>
                  <a:lnTo>
                    <a:pt x="357" y="395"/>
                  </a:lnTo>
                  <a:lnTo>
                    <a:pt x="274" y="395"/>
                  </a:lnTo>
                  <a:lnTo>
                    <a:pt x="266" y="390"/>
                  </a:lnTo>
                  <a:lnTo>
                    <a:pt x="266" y="356"/>
                  </a:lnTo>
                  <a:lnTo>
                    <a:pt x="181" y="356"/>
                  </a:lnTo>
                  <a:lnTo>
                    <a:pt x="176" y="351"/>
                  </a:lnTo>
                  <a:lnTo>
                    <a:pt x="176" y="316"/>
                  </a:lnTo>
                  <a:lnTo>
                    <a:pt x="137" y="316"/>
                  </a:lnTo>
                  <a:lnTo>
                    <a:pt x="129" y="310"/>
                  </a:lnTo>
                  <a:lnTo>
                    <a:pt x="129" y="277"/>
                  </a:lnTo>
                  <a:lnTo>
                    <a:pt x="51" y="277"/>
                  </a:lnTo>
                  <a:lnTo>
                    <a:pt x="46" y="271"/>
                  </a:lnTo>
                  <a:lnTo>
                    <a:pt x="46" y="237"/>
                  </a:lnTo>
                  <a:lnTo>
                    <a:pt x="4" y="237"/>
                  </a:lnTo>
                  <a:lnTo>
                    <a:pt x="0" y="231"/>
                  </a:lnTo>
                  <a:lnTo>
                    <a:pt x="0" y="85"/>
                  </a:lnTo>
                  <a:lnTo>
                    <a:pt x="4" y="79"/>
                  </a:lnTo>
                  <a:lnTo>
                    <a:pt x="46" y="79"/>
                  </a:lnTo>
                  <a:lnTo>
                    <a:pt x="46" y="45"/>
                  </a:lnTo>
                  <a:lnTo>
                    <a:pt x="51" y="39"/>
                  </a:lnTo>
                  <a:lnTo>
                    <a:pt x="129" y="39"/>
                  </a:lnTo>
                  <a:lnTo>
                    <a:pt x="129" y="6"/>
                  </a:lnTo>
                  <a:lnTo>
                    <a:pt x="137" y="0"/>
                  </a:lnTo>
                </a:path>
              </a:pathLst>
            </a:cu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2400" y="1685"/>
              <a:ext cx="109" cy="149"/>
            </a:xfrm>
            <a:custGeom>
              <a:rect b="b" l="l" r="r" t="t"/>
              <a:pathLst>
                <a:path extrusionOk="0" h="663" w="486">
                  <a:moveTo>
                    <a:pt x="7" y="0"/>
                  </a:moveTo>
                  <a:lnTo>
                    <a:pt x="171" y="0"/>
                  </a:lnTo>
                  <a:lnTo>
                    <a:pt x="176" y="6"/>
                  </a:lnTo>
                  <a:lnTo>
                    <a:pt x="176" y="32"/>
                  </a:lnTo>
                  <a:lnTo>
                    <a:pt x="171" y="38"/>
                  </a:lnTo>
                  <a:lnTo>
                    <a:pt x="140" y="38"/>
                  </a:lnTo>
                  <a:lnTo>
                    <a:pt x="140" y="112"/>
                  </a:lnTo>
                  <a:lnTo>
                    <a:pt x="171" y="112"/>
                  </a:lnTo>
                  <a:lnTo>
                    <a:pt x="176" y="117"/>
                  </a:lnTo>
                  <a:lnTo>
                    <a:pt x="176" y="231"/>
                  </a:lnTo>
                  <a:lnTo>
                    <a:pt x="215" y="231"/>
                  </a:lnTo>
                  <a:lnTo>
                    <a:pt x="220" y="237"/>
                  </a:lnTo>
                  <a:lnTo>
                    <a:pt x="220" y="345"/>
                  </a:lnTo>
                  <a:lnTo>
                    <a:pt x="259" y="345"/>
                  </a:lnTo>
                  <a:lnTo>
                    <a:pt x="259" y="316"/>
                  </a:lnTo>
                  <a:lnTo>
                    <a:pt x="264" y="310"/>
                  </a:lnTo>
                  <a:lnTo>
                    <a:pt x="301" y="310"/>
                  </a:lnTo>
                  <a:lnTo>
                    <a:pt x="301" y="197"/>
                  </a:lnTo>
                  <a:lnTo>
                    <a:pt x="308" y="191"/>
                  </a:lnTo>
                  <a:lnTo>
                    <a:pt x="345" y="191"/>
                  </a:lnTo>
                  <a:lnTo>
                    <a:pt x="345" y="38"/>
                  </a:lnTo>
                  <a:lnTo>
                    <a:pt x="308" y="38"/>
                  </a:lnTo>
                  <a:lnTo>
                    <a:pt x="301" y="32"/>
                  </a:lnTo>
                  <a:lnTo>
                    <a:pt x="301" y="6"/>
                  </a:lnTo>
                  <a:lnTo>
                    <a:pt x="308" y="0"/>
                  </a:lnTo>
                  <a:lnTo>
                    <a:pt x="477" y="0"/>
                  </a:lnTo>
                  <a:lnTo>
                    <a:pt x="485" y="6"/>
                  </a:lnTo>
                  <a:lnTo>
                    <a:pt x="485" y="32"/>
                  </a:lnTo>
                  <a:lnTo>
                    <a:pt x="477" y="38"/>
                  </a:lnTo>
                  <a:lnTo>
                    <a:pt x="441" y="38"/>
                  </a:lnTo>
                  <a:lnTo>
                    <a:pt x="441" y="73"/>
                  </a:lnTo>
                  <a:lnTo>
                    <a:pt x="433" y="78"/>
                  </a:lnTo>
                  <a:lnTo>
                    <a:pt x="397" y="78"/>
                  </a:lnTo>
                  <a:lnTo>
                    <a:pt x="397" y="191"/>
                  </a:lnTo>
                  <a:lnTo>
                    <a:pt x="389" y="197"/>
                  </a:lnTo>
                  <a:lnTo>
                    <a:pt x="353" y="197"/>
                  </a:lnTo>
                  <a:lnTo>
                    <a:pt x="353" y="310"/>
                  </a:lnTo>
                  <a:lnTo>
                    <a:pt x="345" y="316"/>
                  </a:lnTo>
                  <a:lnTo>
                    <a:pt x="308" y="316"/>
                  </a:lnTo>
                  <a:lnTo>
                    <a:pt x="308" y="424"/>
                  </a:lnTo>
                  <a:lnTo>
                    <a:pt x="301" y="430"/>
                  </a:lnTo>
                  <a:lnTo>
                    <a:pt x="264" y="430"/>
                  </a:lnTo>
                  <a:lnTo>
                    <a:pt x="264" y="504"/>
                  </a:lnTo>
                  <a:lnTo>
                    <a:pt x="259" y="509"/>
                  </a:lnTo>
                  <a:lnTo>
                    <a:pt x="220" y="509"/>
                  </a:lnTo>
                  <a:lnTo>
                    <a:pt x="220" y="583"/>
                  </a:lnTo>
                  <a:lnTo>
                    <a:pt x="215" y="588"/>
                  </a:lnTo>
                  <a:lnTo>
                    <a:pt x="176" y="588"/>
                  </a:lnTo>
                  <a:lnTo>
                    <a:pt x="176" y="617"/>
                  </a:lnTo>
                  <a:lnTo>
                    <a:pt x="171" y="623"/>
                  </a:lnTo>
                  <a:lnTo>
                    <a:pt x="140" y="623"/>
                  </a:lnTo>
                  <a:lnTo>
                    <a:pt x="140" y="657"/>
                  </a:lnTo>
                  <a:lnTo>
                    <a:pt x="132" y="662"/>
                  </a:lnTo>
                  <a:lnTo>
                    <a:pt x="7" y="662"/>
                  </a:lnTo>
                  <a:lnTo>
                    <a:pt x="0" y="657"/>
                  </a:lnTo>
                  <a:lnTo>
                    <a:pt x="0" y="588"/>
                  </a:lnTo>
                  <a:lnTo>
                    <a:pt x="7" y="583"/>
                  </a:lnTo>
                  <a:lnTo>
                    <a:pt x="132" y="583"/>
                  </a:lnTo>
                  <a:lnTo>
                    <a:pt x="132" y="548"/>
                  </a:lnTo>
                  <a:lnTo>
                    <a:pt x="140" y="543"/>
                  </a:lnTo>
                  <a:lnTo>
                    <a:pt x="171" y="543"/>
                  </a:lnTo>
                  <a:lnTo>
                    <a:pt x="171" y="469"/>
                  </a:lnTo>
                  <a:lnTo>
                    <a:pt x="176" y="463"/>
                  </a:lnTo>
                  <a:lnTo>
                    <a:pt x="215" y="463"/>
                  </a:lnTo>
                  <a:lnTo>
                    <a:pt x="215" y="430"/>
                  </a:lnTo>
                  <a:lnTo>
                    <a:pt x="176" y="430"/>
                  </a:lnTo>
                  <a:lnTo>
                    <a:pt x="171" y="424"/>
                  </a:lnTo>
                  <a:lnTo>
                    <a:pt x="171" y="351"/>
                  </a:lnTo>
                  <a:lnTo>
                    <a:pt x="140" y="351"/>
                  </a:lnTo>
                  <a:lnTo>
                    <a:pt x="132" y="345"/>
                  </a:lnTo>
                  <a:lnTo>
                    <a:pt x="132" y="237"/>
                  </a:lnTo>
                  <a:lnTo>
                    <a:pt x="95" y="237"/>
                  </a:lnTo>
                  <a:lnTo>
                    <a:pt x="88" y="231"/>
                  </a:lnTo>
                  <a:lnTo>
                    <a:pt x="88" y="117"/>
                  </a:lnTo>
                  <a:lnTo>
                    <a:pt x="51" y="117"/>
                  </a:lnTo>
                  <a:lnTo>
                    <a:pt x="44" y="112"/>
                  </a:lnTo>
                  <a:lnTo>
                    <a:pt x="44" y="38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2411" y="1933"/>
              <a:ext cx="80" cy="106"/>
            </a:xfrm>
            <a:custGeom>
              <a:rect b="b" l="l" r="r" t="t"/>
              <a:pathLst>
                <a:path extrusionOk="0" h="470" w="358">
                  <a:moveTo>
                    <a:pt x="95" y="0"/>
                  </a:moveTo>
                  <a:lnTo>
                    <a:pt x="306" y="0"/>
                  </a:lnTo>
                  <a:lnTo>
                    <a:pt x="313" y="6"/>
                  </a:lnTo>
                  <a:lnTo>
                    <a:pt x="313" y="112"/>
                  </a:lnTo>
                  <a:lnTo>
                    <a:pt x="306" y="118"/>
                  </a:lnTo>
                  <a:lnTo>
                    <a:pt x="269" y="118"/>
                  </a:lnTo>
                  <a:lnTo>
                    <a:pt x="261" y="112"/>
                  </a:lnTo>
                  <a:lnTo>
                    <a:pt x="261" y="78"/>
                  </a:lnTo>
                  <a:lnTo>
                    <a:pt x="222" y="78"/>
                  </a:lnTo>
                  <a:lnTo>
                    <a:pt x="217" y="73"/>
                  </a:lnTo>
                  <a:lnTo>
                    <a:pt x="217" y="38"/>
                  </a:lnTo>
                  <a:lnTo>
                    <a:pt x="134" y="38"/>
                  </a:lnTo>
                  <a:lnTo>
                    <a:pt x="134" y="73"/>
                  </a:lnTo>
                  <a:lnTo>
                    <a:pt x="127" y="78"/>
                  </a:lnTo>
                  <a:lnTo>
                    <a:pt x="95" y="78"/>
                  </a:lnTo>
                  <a:lnTo>
                    <a:pt x="95" y="112"/>
                  </a:lnTo>
                  <a:lnTo>
                    <a:pt x="127" y="112"/>
                  </a:lnTo>
                  <a:lnTo>
                    <a:pt x="134" y="118"/>
                  </a:lnTo>
                  <a:lnTo>
                    <a:pt x="134" y="152"/>
                  </a:lnTo>
                  <a:lnTo>
                    <a:pt x="171" y="152"/>
                  </a:lnTo>
                  <a:lnTo>
                    <a:pt x="178" y="158"/>
                  </a:lnTo>
                  <a:lnTo>
                    <a:pt x="178" y="191"/>
                  </a:lnTo>
                  <a:lnTo>
                    <a:pt x="261" y="191"/>
                  </a:lnTo>
                  <a:lnTo>
                    <a:pt x="269" y="197"/>
                  </a:lnTo>
                  <a:lnTo>
                    <a:pt x="269" y="231"/>
                  </a:lnTo>
                  <a:lnTo>
                    <a:pt x="306" y="231"/>
                  </a:lnTo>
                  <a:lnTo>
                    <a:pt x="313" y="237"/>
                  </a:lnTo>
                  <a:lnTo>
                    <a:pt x="313" y="270"/>
                  </a:lnTo>
                  <a:lnTo>
                    <a:pt x="352" y="270"/>
                  </a:lnTo>
                  <a:lnTo>
                    <a:pt x="357" y="276"/>
                  </a:lnTo>
                  <a:lnTo>
                    <a:pt x="357" y="384"/>
                  </a:lnTo>
                  <a:lnTo>
                    <a:pt x="352" y="390"/>
                  </a:lnTo>
                  <a:lnTo>
                    <a:pt x="313" y="390"/>
                  </a:lnTo>
                  <a:lnTo>
                    <a:pt x="313" y="425"/>
                  </a:lnTo>
                  <a:lnTo>
                    <a:pt x="306" y="430"/>
                  </a:lnTo>
                  <a:lnTo>
                    <a:pt x="222" y="430"/>
                  </a:lnTo>
                  <a:lnTo>
                    <a:pt x="222" y="464"/>
                  </a:lnTo>
                  <a:lnTo>
                    <a:pt x="217" y="469"/>
                  </a:lnTo>
                  <a:lnTo>
                    <a:pt x="4" y="469"/>
                  </a:lnTo>
                  <a:lnTo>
                    <a:pt x="0" y="464"/>
                  </a:lnTo>
                  <a:lnTo>
                    <a:pt x="0" y="351"/>
                  </a:lnTo>
                  <a:lnTo>
                    <a:pt x="4" y="345"/>
                  </a:lnTo>
                  <a:lnTo>
                    <a:pt x="44" y="345"/>
                  </a:lnTo>
                  <a:lnTo>
                    <a:pt x="51" y="351"/>
                  </a:lnTo>
                  <a:lnTo>
                    <a:pt x="51" y="384"/>
                  </a:lnTo>
                  <a:lnTo>
                    <a:pt x="90" y="384"/>
                  </a:lnTo>
                  <a:lnTo>
                    <a:pt x="95" y="390"/>
                  </a:lnTo>
                  <a:lnTo>
                    <a:pt x="95" y="425"/>
                  </a:lnTo>
                  <a:lnTo>
                    <a:pt x="217" y="425"/>
                  </a:lnTo>
                  <a:lnTo>
                    <a:pt x="217" y="390"/>
                  </a:lnTo>
                  <a:lnTo>
                    <a:pt x="222" y="384"/>
                  </a:lnTo>
                  <a:lnTo>
                    <a:pt x="261" y="384"/>
                  </a:lnTo>
                  <a:lnTo>
                    <a:pt x="261" y="316"/>
                  </a:lnTo>
                  <a:lnTo>
                    <a:pt x="222" y="316"/>
                  </a:lnTo>
                  <a:lnTo>
                    <a:pt x="217" y="311"/>
                  </a:lnTo>
                  <a:lnTo>
                    <a:pt x="217" y="276"/>
                  </a:lnTo>
                  <a:lnTo>
                    <a:pt x="134" y="276"/>
                  </a:lnTo>
                  <a:lnTo>
                    <a:pt x="127" y="270"/>
                  </a:lnTo>
                  <a:lnTo>
                    <a:pt x="127" y="237"/>
                  </a:lnTo>
                  <a:lnTo>
                    <a:pt x="51" y="237"/>
                  </a:lnTo>
                  <a:lnTo>
                    <a:pt x="44" y="231"/>
                  </a:lnTo>
                  <a:lnTo>
                    <a:pt x="44" y="158"/>
                  </a:lnTo>
                  <a:lnTo>
                    <a:pt x="4" y="158"/>
                  </a:lnTo>
                  <a:lnTo>
                    <a:pt x="0" y="152"/>
                  </a:lnTo>
                  <a:lnTo>
                    <a:pt x="0" y="78"/>
                  </a:lnTo>
                  <a:lnTo>
                    <a:pt x="4" y="73"/>
                  </a:lnTo>
                  <a:lnTo>
                    <a:pt x="44" y="73"/>
                  </a:lnTo>
                  <a:lnTo>
                    <a:pt x="44" y="38"/>
                  </a:lnTo>
                  <a:lnTo>
                    <a:pt x="51" y="33"/>
                  </a:lnTo>
                  <a:lnTo>
                    <a:pt x="90" y="33"/>
                  </a:lnTo>
                  <a:lnTo>
                    <a:pt x="90" y="6"/>
                  </a:lnTo>
                  <a:lnTo>
                    <a:pt x="95" y="0"/>
                  </a:lnTo>
                </a:path>
              </a:pathLst>
            </a:cu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2400" y="2154"/>
              <a:ext cx="70" cy="133"/>
            </a:xfrm>
            <a:custGeom>
              <a:rect b="b" l="l" r="r" t="t"/>
              <a:pathLst>
                <a:path extrusionOk="0" h="589" w="314">
                  <a:moveTo>
                    <a:pt x="142" y="0"/>
                  </a:moveTo>
                  <a:lnTo>
                    <a:pt x="174" y="0"/>
                  </a:lnTo>
                  <a:lnTo>
                    <a:pt x="179" y="6"/>
                  </a:lnTo>
                  <a:lnTo>
                    <a:pt x="179" y="120"/>
                  </a:lnTo>
                  <a:lnTo>
                    <a:pt x="308" y="120"/>
                  </a:lnTo>
                  <a:lnTo>
                    <a:pt x="313" y="125"/>
                  </a:lnTo>
                  <a:lnTo>
                    <a:pt x="313" y="152"/>
                  </a:lnTo>
                  <a:lnTo>
                    <a:pt x="308" y="157"/>
                  </a:lnTo>
                  <a:lnTo>
                    <a:pt x="179" y="157"/>
                  </a:lnTo>
                  <a:lnTo>
                    <a:pt x="179" y="544"/>
                  </a:lnTo>
                  <a:lnTo>
                    <a:pt x="262" y="544"/>
                  </a:lnTo>
                  <a:lnTo>
                    <a:pt x="262" y="509"/>
                  </a:lnTo>
                  <a:lnTo>
                    <a:pt x="269" y="504"/>
                  </a:lnTo>
                  <a:lnTo>
                    <a:pt x="308" y="504"/>
                  </a:lnTo>
                  <a:lnTo>
                    <a:pt x="313" y="509"/>
                  </a:lnTo>
                  <a:lnTo>
                    <a:pt x="313" y="544"/>
                  </a:lnTo>
                  <a:lnTo>
                    <a:pt x="308" y="549"/>
                  </a:lnTo>
                  <a:lnTo>
                    <a:pt x="269" y="549"/>
                  </a:lnTo>
                  <a:lnTo>
                    <a:pt x="269" y="583"/>
                  </a:lnTo>
                  <a:lnTo>
                    <a:pt x="262" y="588"/>
                  </a:lnTo>
                  <a:lnTo>
                    <a:pt x="142" y="588"/>
                  </a:lnTo>
                  <a:lnTo>
                    <a:pt x="135" y="583"/>
                  </a:lnTo>
                  <a:lnTo>
                    <a:pt x="135" y="549"/>
                  </a:lnTo>
                  <a:lnTo>
                    <a:pt x="95" y="549"/>
                  </a:lnTo>
                  <a:lnTo>
                    <a:pt x="91" y="544"/>
                  </a:lnTo>
                  <a:lnTo>
                    <a:pt x="91" y="157"/>
                  </a:lnTo>
                  <a:lnTo>
                    <a:pt x="7" y="157"/>
                  </a:lnTo>
                  <a:lnTo>
                    <a:pt x="0" y="152"/>
                  </a:lnTo>
                  <a:lnTo>
                    <a:pt x="0" y="125"/>
                  </a:lnTo>
                  <a:lnTo>
                    <a:pt x="7" y="120"/>
                  </a:lnTo>
                  <a:lnTo>
                    <a:pt x="47" y="120"/>
                  </a:lnTo>
                  <a:lnTo>
                    <a:pt x="47" y="85"/>
                  </a:lnTo>
                  <a:lnTo>
                    <a:pt x="51" y="79"/>
                  </a:lnTo>
                  <a:lnTo>
                    <a:pt x="91" y="79"/>
                  </a:lnTo>
                  <a:lnTo>
                    <a:pt x="91" y="45"/>
                  </a:lnTo>
                  <a:lnTo>
                    <a:pt x="95" y="40"/>
                  </a:lnTo>
                  <a:lnTo>
                    <a:pt x="135" y="40"/>
                  </a:lnTo>
                  <a:lnTo>
                    <a:pt x="135" y="6"/>
                  </a:lnTo>
                  <a:lnTo>
                    <a:pt x="142" y="0"/>
                  </a:lnTo>
                </a:path>
              </a:pathLst>
            </a:cu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410" y="2430"/>
              <a:ext cx="89" cy="106"/>
            </a:xfrm>
            <a:custGeom>
              <a:rect b="b" l="l" r="r" t="t"/>
              <a:pathLst>
                <a:path extrusionOk="0" h="470" w="398">
                  <a:moveTo>
                    <a:pt x="132" y="39"/>
                  </a:moveTo>
                  <a:lnTo>
                    <a:pt x="257" y="39"/>
                  </a:lnTo>
                  <a:lnTo>
                    <a:pt x="257" y="72"/>
                  </a:lnTo>
                  <a:lnTo>
                    <a:pt x="264" y="78"/>
                  </a:lnTo>
                  <a:lnTo>
                    <a:pt x="301" y="78"/>
                  </a:lnTo>
                  <a:lnTo>
                    <a:pt x="301" y="152"/>
                  </a:lnTo>
                  <a:lnTo>
                    <a:pt x="96" y="152"/>
                  </a:lnTo>
                  <a:lnTo>
                    <a:pt x="96" y="78"/>
                  </a:lnTo>
                  <a:lnTo>
                    <a:pt x="127" y="78"/>
                  </a:lnTo>
                  <a:lnTo>
                    <a:pt x="132" y="72"/>
                  </a:lnTo>
                  <a:lnTo>
                    <a:pt x="132" y="39"/>
                  </a:lnTo>
                  <a:close/>
                  <a:moveTo>
                    <a:pt x="132" y="0"/>
                  </a:moveTo>
                  <a:lnTo>
                    <a:pt x="301" y="0"/>
                  </a:lnTo>
                  <a:lnTo>
                    <a:pt x="309" y="5"/>
                  </a:lnTo>
                  <a:lnTo>
                    <a:pt x="309" y="32"/>
                  </a:lnTo>
                  <a:lnTo>
                    <a:pt x="345" y="32"/>
                  </a:lnTo>
                  <a:lnTo>
                    <a:pt x="353" y="39"/>
                  </a:lnTo>
                  <a:lnTo>
                    <a:pt x="353" y="72"/>
                  </a:lnTo>
                  <a:lnTo>
                    <a:pt x="389" y="72"/>
                  </a:lnTo>
                  <a:lnTo>
                    <a:pt x="397" y="78"/>
                  </a:lnTo>
                  <a:lnTo>
                    <a:pt x="397" y="191"/>
                  </a:lnTo>
                  <a:lnTo>
                    <a:pt x="389" y="196"/>
                  </a:lnTo>
                  <a:lnTo>
                    <a:pt x="96" y="196"/>
                  </a:lnTo>
                  <a:lnTo>
                    <a:pt x="96" y="310"/>
                  </a:lnTo>
                  <a:lnTo>
                    <a:pt x="127" y="310"/>
                  </a:lnTo>
                  <a:lnTo>
                    <a:pt x="132" y="316"/>
                  </a:lnTo>
                  <a:lnTo>
                    <a:pt x="132" y="345"/>
                  </a:lnTo>
                  <a:lnTo>
                    <a:pt x="171" y="345"/>
                  </a:lnTo>
                  <a:lnTo>
                    <a:pt x="176" y="350"/>
                  </a:lnTo>
                  <a:lnTo>
                    <a:pt x="176" y="384"/>
                  </a:lnTo>
                  <a:lnTo>
                    <a:pt x="345" y="384"/>
                  </a:lnTo>
                  <a:lnTo>
                    <a:pt x="345" y="350"/>
                  </a:lnTo>
                  <a:lnTo>
                    <a:pt x="353" y="345"/>
                  </a:lnTo>
                  <a:lnTo>
                    <a:pt x="389" y="345"/>
                  </a:lnTo>
                  <a:lnTo>
                    <a:pt x="397" y="350"/>
                  </a:lnTo>
                  <a:lnTo>
                    <a:pt x="397" y="384"/>
                  </a:lnTo>
                  <a:lnTo>
                    <a:pt x="389" y="389"/>
                  </a:lnTo>
                  <a:lnTo>
                    <a:pt x="353" y="389"/>
                  </a:lnTo>
                  <a:lnTo>
                    <a:pt x="353" y="424"/>
                  </a:lnTo>
                  <a:lnTo>
                    <a:pt x="345" y="430"/>
                  </a:lnTo>
                  <a:lnTo>
                    <a:pt x="309" y="430"/>
                  </a:lnTo>
                  <a:lnTo>
                    <a:pt x="309" y="463"/>
                  </a:lnTo>
                  <a:lnTo>
                    <a:pt x="301" y="469"/>
                  </a:lnTo>
                  <a:lnTo>
                    <a:pt x="132" y="469"/>
                  </a:lnTo>
                  <a:lnTo>
                    <a:pt x="127" y="463"/>
                  </a:lnTo>
                  <a:lnTo>
                    <a:pt x="127" y="430"/>
                  </a:lnTo>
                  <a:lnTo>
                    <a:pt x="51" y="430"/>
                  </a:lnTo>
                  <a:lnTo>
                    <a:pt x="44" y="424"/>
                  </a:lnTo>
                  <a:lnTo>
                    <a:pt x="44" y="350"/>
                  </a:lnTo>
                  <a:lnTo>
                    <a:pt x="7" y="350"/>
                  </a:lnTo>
                  <a:lnTo>
                    <a:pt x="0" y="345"/>
                  </a:lnTo>
                  <a:lnTo>
                    <a:pt x="0" y="117"/>
                  </a:lnTo>
                  <a:lnTo>
                    <a:pt x="7" y="111"/>
                  </a:lnTo>
                  <a:lnTo>
                    <a:pt x="44" y="111"/>
                  </a:lnTo>
                  <a:lnTo>
                    <a:pt x="44" y="39"/>
                  </a:lnTo>
                  <a:lnTo>
                    <a:pt x="51" y="32"/>
                  </a:lnTo>
                  <a:lnTo>
                    <a:pt x="127" y="32"/>
                  </a:lnTo>
                  <a:lnTo>
                    <a:pt x="127" y="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411" y="2678"/>
              <a:ext cx="181" cy="106"/>
            </a:xfrm>
            <a:custGeom>
              <a:rect b="b" l="l" r="r" t="t"/>
              <a:pathLst>
                <a:path extrusionOk="0" h="470" w="801">
                  <a:moveTo>
                    <a:pt x="4" y="0"/>
                  </a:moveTo>
                  <a:lnTo>
                    <a:pt x="129" y="0"/>
                  </a:lnTo>
                  <a:lnTo>
                    <a:pt x="137" y="6"/>
                  </a:lnTo>
                  <a:lnTo>
                    <a:pt x="137" y="73"/>
                  </a:lnTo>
                  <a:lnTo>
                    <a:pt x="173" y="73"/>
                  </a:lnTo>
                  <a:lnTo>
                    <a:pt x="173" y="39"/>
                  </a:lnTo>
                  <a:lnTo>
                    <a:pt x="181" y="32"/>
                  </a:lnTo>
                  <a:lnTo>
                    <a:pt x="220" y="32"/>
                  </a:lnTo>
                  <a:lnTo>
                    <a:pt x="220" y="6"/>
                  </a:lnTo>
                  <a:lnTo>
                    <a:pt x="225" y="0"/>
                  </a:lnTo>
                  <a:lnTo>
                    <a:pt x="354" y="0"/>
                  </a:lnTo>
                  <a:lnTo>
                    <a:pt x="362" y="6"/>
                  </a:lnTo>
                  <a:lnTo>
                    <a:pt x="362" y="32"/>
                  </a:lnTo>
                  <a:lnTo>
                    <a:pt x="399" y="32"/>
                  </a:lnTo>
                  <a:lnTo>
                    <a:pt x="406" y="39"/>
                  </a:lnTo>
                  <a:lnTo>
                    <a:pt x="406" y="73"/>
                  </a:lnTo>
                  <a:lnTo>
                    <a:pt x="484" y="73"/>
                  </a:lnTo>
                  <a:lnTo>
                    <a:pt x="484" y="39"/>
                  </a:lnTo>
                  <a:lnTo>
                    <a:pt x="492" y="32"/>
                  </a:lnTo>
                  <a:lnTo>
                    <a:pt x="528" y="32"/>
                  </a:lnTo>
                  <a:lnTo>
                    <a:pt x="528" y="6"/>
                  </a:lnTo>
                  <a:lnTo>
                    <a:pt x="536" y="0"/>
                  </a:lnTo>
                  <a:lnTo>
                    <a:pt x="665" y="0"/>
                  </a:lnTo>
                  <a:lnTo>
                    <a:pt x="670" y="6"/>
                  </a:lnTo>
                  <a:lnTo>
                    <a:pt x="670" y="32"/>
                  </a:lnTo>
                  <a:lnTo>
                    <a:pt x="709" y="32"/>
                  </a:lnTo>
                  <a:lnTo>
                    <a:pt x="717" y="39"/>
                  </a:lnTo>
                  <a:lnTo>
                    <a:pt x="717" y="73"/>
                  </a:lnTo>
                  <a:lnTo>
                    <a:pt x="756" y="73"/>
                  </a:lnTo>
                  <a:lnTo>
                    <a:pt x="763" y="78"/>
                  </a:lnTo>
                  <a:lnTo>
                    <a:pt x="763" y="424"/>
                  </a:lnTo>
                  <a:lnTo>
                    <a:pt x="795" y="424"/>
                  </a:lnTo>
                  <a:lnTo>
                    <a:pt x="800" y="430"/>
                  </a:lnTo>
                  <a:lnTo>
                    <a:pt x="800" y="463"/>
                  </a:lnTo>
                  <a:lnTo>
                    <a:pt x="795" y="469"/>
                  </a:lnTo>
                  <a:lnTo>
                    <a:pt x="626" y="469"/>
                  </a:lnTo>
                  <a:lnTo>
                    <a:pt x="619" y="463"/>
                  </a:lnTo>
                  <a:lnTo>
                    <a:pt x="619" y="430"/>
                  </a:lnTo>
                  <a:lnTo>
                    <a:pt x="626" y="424"/>
                  </a:lnTo>
                  <a:lnTo>
                    <a:pt x="665" y="424"/>
                  </a:lnTo>
                  <a:lnTo>
                    <a:pt x="665" y="117"/>
                  </a:lnTo>
                  <a:lnTo>
                    <a:pt x="626" y="117"/>
                  </a:lnTo>
                  <a:lnTo>
                    <a:pt x="619" y="112"/>
                  </a:lnTo>
                  <a:lnTo>
                    <a:pt x="619" y="78"/>
                  </a:lnTo>
                  <a:lnTo>
                    <a:pt x="492" y="78"/>
                  </a:lnTo>
                  <a:lnTo>
                    <a:pt x="492" y="112"/>
                  </a:lnTo>
                  <a:lnTo>
                    <a:pt x="484" y="117"/>
                  </a:lnTo>
                  <a:lnTo>
                    <a:pt x="452" y="117"/>
                  </a:lnTo>
                  <a:lnTo>
                    <a:pt x="452" y="424"/>
                  </a:lnTo>
                  <a:lnTo>
                    <a:pt x="484" y="424"/>
                  </a:lnTo>
                  <a:lnTo>
                    <a:pt x="492" y="430"/>
                  </a:lnTo>
                  <a:lnTo>
                    <a:pt x="492" y="463"/>
                  </a:lnTo>
                  <a:lnTo>
                    <a:pt x="484" y="469"/>
                  </a:lnTo>
                  <a:lnTo>
                    <a:pt x="315" y="469"/>
                  </a:lnTo>
                  <a:lnTo>
                    <a:pt x="308" y="463"/>
                  </a:lnTo>
                  <a:lnTo>
                    <a:pt x="308" y="430"/>
                  </a:lnTo>
                  <a:lnTo>
                    <a:pt x="315" y="424"/>
                  </a:lnTo>
                  <a:lnTo>
                    <a:pt x="354" y="424"/>
                  </a:lnTo>
                  <a:lnTo>
                    <a:pt x="354" y="117"/>
                  </a:lnTo>
                  <a:lnTo>
                    <a:pt x="315" y="117"/>
                  </a:lnTo>
                  <a:lnTo>
                    <a:pt x="308" y="112"/>
                  </a:lnTo>
                  <a:lnTo>
                    <a:pt x="308" y="78"/>
                  </a:lnTo>
                  <a:lnTo>
                    <a:pt x="181" y="78"/>
                  </a:lnTo>
                  <a:lnTo>
                    <a:pt x="181" y="112"/>
                  </a:lnTo>
                  <a:lnTo>
                    <a:pt x="173" y="117"/>
                  </a:lnTo>
                  <a:lnTo>
                    <a:pt x="137" y="117"/>
                  </a:lnTo>
                  <a:lnTo>
                    <a:pt x="137" y="424"/>
                  </a:lnTo>
                  <a:lnTo>
                    <a:pt x="173" y="424"/>
                  </a:lnTo>
                  <a:lnTo>
                    <a:pt x="181" y="430"/>
                  </a:lnTo>
                  <a:lnTo>
                    <a:pt x="181" y="463"/>
                  </a:lnTo>
                  <a:lnTo>
                    <a:pt x="173" y="469"/>
                  </a:lnTo>
                  <a:lnTo>
                    <a:pt x="4" y="469"/>
                  </a:lnTo>
                  <a:lnTo>
                    <a:pt x="0" y="463"/>
                  </a:lnTo>
                  <a:lnTo>
                    <a:pt x="0" y="430"/>
                  </a:lnTo>
                  <a:lnTo>
                    <a:pt x="4" y="424"/>
                  </a:lnTo>
                  <a:lnTo>
                    <a:pt x="44" y="424"/>
                  </a:lnTo>
                  <a:lnTo>
                    <a:pt x="44" y="39"/>
                  </a:lnTo>
                  <a:lnTo>
                    <a:pt x="4" y="39"/>
                  </a:lnTo>
                  <a:lnTo>
                    <a:pt x="0" y="32"/>
                  </a:lnTo>
                  <a:lnTo>
                    <a:pt x="0" y="6"/>
                  </a:lnTo>
                  <a:lnTo>
                    <a:pt x="4" y="0"/>
                  </a:lnTo>
                </a:path>
              </a:pathLst>
            </a:cu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71" name="Google Shape;17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912" y="2484437"/>
            <a:ext cx="2525712" cy="215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3" name="Google Shape;923;p73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924" name="Google Shape;924;p73"/>
          <p:cNvSpPr txBox="1"/>
          <p:nvPr>
            <p:ph idx="1" type="body"/>
          </p:nvPr>
        </p:nvSpPr>
        <p:spPr>
          <a:xfrm>
            <a:off x="511175" y="1517650"/>
            <a:ext cx="9096375" cy="51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f1(int x, int y){                   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8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while (x != y){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8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if (x&gt;y) then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8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x=x-y;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8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else y=y-x;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8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}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8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return x;        }</a:t>
            </a:r>
            <a:endParaRPr/>
          </a:p>
        </p:txBody>
      </p:sp>
      <p:sp>
        <p:nvSpPr>
          <p:cNvPr id="925" name="Google Shape;925;p73"/>
          <p:cNvSpPr/>
          <p:nvPr/>
        </p:nvSpPr>
        <p:spPr>
          <a:xfrm>
            <a:off x="5348287" y="3421062"/>
            <a:ext cx="2760662" cy="4429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3399FF"/>
                </a:solidFill>
                <a:latin typeface="Arial Black"/>
              </a:rPr>
              <a:t>Euclid's GCD Algorithm </a:t>
            </a:r>
          </a:p>
        </p:txBody>
      </p:sp>
      <p:sp>
        <p:nvSpPr>
          <p:cNvPr id="926" name="Google Shape;926;p7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2" name="Google Shape;932;p74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Euclid's GCD Algorithm</a:t>
            </a:r>
            <a:endParaRPr/>
          </a:p>
        </p:txBody>
      </p:sp>
      <p:sp>
        <p:nvSpPr>
          <p:cNvPr id="933" name="Google Shape;933;p74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choosing the test set {(x=3,y=3),(x=4,y=3), (x=3,y=4)}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48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Noto Sans Symbols"/>
              <a:buChar char="▪"/>
            </a:pPr>
            <a:r>
              <a:rPr b="0" i="0" lang="en-US" sz="4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statements are executed at least once.</a:t>
            </a:r>
            <a:endParaRPr/>
          </a:p>
        </p:txBody>
      </p:sp>
      <p:sp>
        <p:nvSpPr>
          <p:cNvPr id="934" name="Google Shape;934;p7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0" name="Google Shape;940;p75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Coverage</a:t>
            </a:r>
            <a:endParaRPr/>
          </a:p>
        </p:txBody>
      </p:sp>
      <p:sp>
        <p:nvSpPr>
          <p:cNvPr id="941" name="Google Shape;941;p75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 are designed such that: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155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0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branch conditions</a:t>
            </a:r>
            <a:endParaRPr/>
          </a:p>
          <a:p>
            <a:pPr indent="-247650" lvl="2" marL="1143000" rtl="0" algn="l">
              <a:lnSpc>
                <a:spcPct val="11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true and false values in turn. </a:t>
            </a:r>
            <a:endParaRPr/>
          </a:p>
        </p:txBody>
      </p:sp>
      <p:sp>
        <p:nvSpPr>
          <p:cNvPr id="942" name="Google Shape;942;p7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7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8" name="Google Shape;948;p76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Coverage</a:t>
            </a:r>
            <a:endParaRPr/>
          </a:p>
        </p:txBody>
      </p:sp>
      <p:sp>
        <p:nvSpPr>
          <p:cNvPr id="949" name="Google Shape;949;p76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testing guarantees statement coverage: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36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stronger testing compared to the statement coverage-based testing.</a:t>
            </a:r>
            <a:endParaRPr/>
          </a:p>
        </p:txBody>
      </p:sp>
      <p:sp>
        <p:nvSpPr>
          <p:cNvPr id="950" name="Google Shape;950;p7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7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6" name="Google Shape;956;p77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Stronger Testing</a:t>
            </a:r>
            <a:endParaRPr/>
          </a:p>
        </p:txBody>
      </p:sp>
      <p:sp>
        <p:nvSpPr>
          <p:cNvPr id="957" name="Google Shape;957;p77"/>
          <p:cNvSpPr txBox="1"/>
          <p:nvPr>
            <p:ph idx="1" type="body"/>
          </p:nvPr>
        </p:nvSpPr>
        <p:spPr>
          <a:xfrm>
            <a:off x="468312" y="1874837"/>
            <a:ext cx="856932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 are a superset of a weaker testing: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0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stronger testing covers at least all the elements of the elements covered by a weaker testing.</a:t>
            </a:r>
            <a:endParaRPr/>
          </a:p>
        </p:txBody>
      </p:sp>
      <p:sp>
        <p:nvSpPr>
          <p:cNvPr id="958" name="Google Shape;958;p7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4" name="Google Shape;964;p78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965" name="Google Shape;965;p78"/>
          <p:cNvSpPr txBox="1"/>
          <p:nvPr>
            <p:ph idx="1" type="body"/>
          </p:nvPr>
        </p:nvSpPr>
        <p:spPr>
          <a:xfrm>
            <a:off x="1993900" y="1763712"/>
            <a:ext cx="5942012" cy="521652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66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f1(int x,int y){                   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95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while (x != y){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95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   if (x&gt;y) then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95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         x=x-y;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95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    else y=y-x;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95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  }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95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 return x;        }</a:t>
            </a:r>
            <a:endParaRPr/>
          </a:p>
        </p:txBody>
      </p:sp>
      <p:sp>
        <p:nvSpPr>
          <p:cNvPr id="966" name="Google Shape;966;p7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2" name="Google Shape;972;p79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973" name="Google Shape;973;p79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 for branch coverage can be: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{(x=3,y=3),(x=3,y=2), (x=4,y=3), (x=3,y=4)}</a:t>
            </a:r>
            <a:endParaRPr/>
          </a:p>
        </p:txBody>
      </p:sp>
      <p:sp>
        <p:nvSpPr>
          <p:cNvPr id="974" name="Google Shape;974;p7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0" name="Google Shape;980;p80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Testing</a:t>
            </a:r>
            <a:endParaRPr/>
          </a:p>
        </p:txBody>
      </p:sp>
      <p:sp>
        <p:nvSpPr>
          <p:cNvPr id="981" name="Google Shape;981;p80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Adequacy criterion: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Each branch (edge in the CFG) must be executed at least once </a:t>
            </a:r>
            <a:endParaRPr/>
          </a:p>
          <a:p>
            <a:pPr indent="-371475" lvl="0" marL="371475" rtl="0" algn="l">
              <a:lnSpc>
                <a:spcPct val="115000"/>
              </a:lnSpc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Coverage:</a:t>
            </a:r>
            <a:endParaRPr/>
          </a:p>
          <a:p>
            <a:pPr indent="-371475" lvl="0" marL="371475" rtl="0" algn="l">
              <a:lnSpc>
                <a:spcPct val="115000"/>
              </a:lnSpc>
              <a:spcBef>
                <a:spcPts val="975"/>
              </a:spcBef>
              <a:spcAft>
                <a:spcPts val="0"/>
              </a:spcAft>
              <a:buSzPts val="3900"/>
              <a:buNone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39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39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#  executed branches</a:t>
            </a:r>
            <a:endParaRPr/>
          </a:p>
          <a:p>
            <a:pPr indent="-371475" lvl="0" marL="371475" rtl="0" algn="l">
              <a:lnSpc>
                <a:spcPct val="115000"/>
              </a:lnSpc>
              <a:spcBef>
                <a:spcPts val="975"/>
              </a:spcBef>
              <a:spcAft>
                <a:spcPts val="0"/>
              </a:spcAft>
              <a:buSzPts val="3900"/>
              <a:buNone/>
            </a:pPr>
            <a:r>
              <a:rPr b="0" i="0" lang="en-US" sz="39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# branches</a:t>
            </a:r>
            <a:endParaRPr/>
          </a:p>
          <a:p>
            <a:pPr indent="-311149" lvl="1" marL="811212" rtl="0" algn="l">
              <a:lnSpc>
                <a:spcPct val="115000"/>
              </a:lnSpc>
              <a:spcBef>
                <a:spcPts val="915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b="0" i="0" sz="3500" u="none">
              <a:solidFill>
                <a:srgbClr val="0000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49225" lvl="0" marL="371475" rtl="0" algn="l">
              <a:lnSpc>
                <a:spcPct val="91000"/>
              </a:lnSpc>
              <a:spcBef>
                <a:spcPts val="1325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b="0" i="0" sz="3500" u="none">
              <a:solidFill>
                <a:srgbClr val="0000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2" name="Google Shape;982;p8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8" name="Google Shape;988;p81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b="1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Statements vs Branch Testing</a:t>
            </a:r>
            <a:endParaRPr/>
          </a:p>
        </p:txBody>
      </p:sp>
      <p:sp>
        <p:nvSpPr>
          <p:cNvPr id="989" name="Google Shape;989;p81"/>
          <p:cNvSpPr txBox="1"/>
          <p:nvPr>
            <p:ph idx="1" type="body"/>
          </p:nvPr>
        </p:nvSpPr>
        <p:spPr>
          <a:xfrm>
            <a:off x="239712" y="1417637"/>
            <a:ext cx="9601200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Traversing all edges of a graph causes all nodes to be visited</a:t>
            </a:r>
            <a:endParaRPr/>
          </a:p>
          <a:p>
            <a:pPr indent="-311149" lvl="1" marL="811212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test suites that satisfy the branch adequacy criterion for a program also satisfy the statement adequacy criterion for the same program.</a:t>
            </a:r>
            <a:endParaRPr/>
          </a:p>
          <a:p>
            <a:pPr indent="-371475" lvl="0" marL="371475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converse is not true:</a:t>
            </a:r>
            <a:endParaRPr/>
          </a:p>
          <a:p>
            <a:pPr indent="-311149" lvl="1" marL="811212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statement-adequate (or node-adequate) test suite may not be branch-adequate (edge-adequate).</a:t>
            </a:r>
            <a:endParaRPr/>
          </a:p>
        </p:txBody>
      </p:sp>
      <p:sp>
        <p:nvSpPr>
          <p:cNvPr id="990" name="Google Shape;990;p8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8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6" name="Google Shape;996;p82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Branches can still miss conditions</a:t>
            </a:r>
            <a:endParaRPr/>
          </a:p>
        </p:txBody>
      </p:sp>
      <p:sp>
        <p:nvSpPr>
          <p:cNvPr id="997" name="Google Shape;997;p8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Sample fault: missing operator (negation)</a:t>
            </a:r>
            <a:endParaRPr/>
          </a:p>
          <a:p>
            <a:pPr indent="-371475" lvl="0" marL="371475" rtl="0" algn="l">
              <a:lnSpc>
                <a:spcPct val="110000"/>
              </a:lnSpc>
              <a:spcBef>
                <a:spcPts val="1225"/>
              </a:spcBef>
              <a:spcAft>
                <a:spcPts val="0"/>
              </a:spcAft>
              <a:buSzPts val="3500"/>
              <a:buNone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i="0" lang="en-US" sz="35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digit_high == 1 || digit_low == -1</a:t>
            </a:r>
            <a:endParaRPr/>
          </a:p>
          <a:p>
            <a:pPr indent="-371475" lvl="0" marL="371475" rtl="0" algn="l">
              <a:lnSpc>
                <a:spcPct val="110000"/>
              </a:lnSpc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adequacy criterion can be satisfied by varying only digit_low</a:t>
            </a:r>
            <a:endParaRPr/>
          </a:p>
          <a:p>
            <a:pPr indent="-311149" lvl="1" marL="811212" rtl="0" algn="l">
              <a:lnSpc>
                <a:spcPct val="110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faulty sub-expression might not be tested</a:t>
            </a:r>
            <a:endParaRPr/>
          </a:p>
          <a:p>
            <a:pPr indent="-311149" lvl="1" marL="811212" rtl="0" algn="l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 though we test both outcomes of the branch</a:t>
            </a:r>
            <a:endParaRPr/>
          </a:p>
        </p:txBody>
      </p:sp>
      <p:sp>
        <p:nvSpPr>
          <p:cNvPr id="998" name="Google Shape;998;p8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504825" y="-47625"/>
            <a:ext cx="9064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9825" spcFirstLastPara="1" rIns="19825" wrap="square" tIns="515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Examine Test Result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15912" y="1798637"/>
            <a:ext cx="9296400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9825" spcFirstLastPara="1" rIns="19825" wrap="square" tIns="515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omic Sans MS"/>
              <a:buChar char="•"/>
            </a:pPr>
            <a:r>
              <a:rPr b="0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program does not behave as expected: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 the conditions under which it failed.</a:t>
            </a:r>
            <a:endParaRPr/>
          </a:p>
          <a:p>
            <a:pPr indent="-304800" lvl="1" marL="742950" rtl="0" algn="l">
              <a:lnSpc>
                <a:spcPct val="105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Later debug and correct.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8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4" name="Google Shape;1004;p83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 Coverage</a:t>
            </a:r>
            <a:endParaRPr/>
          </a:p>
        </p:txBody>
      </p:sp>
      <p:sp>
        <p:nvSpPr>
          <p:cNvPr id="1005" name="Google Shape;1005;p83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 are designed such that: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10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component of a composite conditional expression  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92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ic Sans MS"/>
              <a:buChar char="•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both true and false values. </a:t>
            </a:r>
            <a:endParaRPr/>
          </a:p>
        </p:txBody>
      </p:sp>
      <p:sp>
        <p:nvSpPr>
          <p:cNvPr id="1006" name="Google Shape;1006;p8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2" name="Google Shape;1012;p84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</a:pPr>
            <a:r>
              <a:rPr b="1" i="0" lang="en-US" sz="8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1013" name="Google Shape;1013;p84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the conditional expression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((c1.and.c2).or.c3):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of c1, c2,  and  c3  are exercised at least once,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i.e. given true and false values. </a:t>
            </a:r>
            <a:endParaRPr/>
          </a:p>
        </p:txBody>
      </p:sp>
      <p:sp>
        <p:nvSpPr>
          <p:cNvPr id="1014" name="Google Shape;1014;p8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8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0" name="Google Shape;1020;p85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condition testing</a:t>
            </a:r>
            <a:endParaRPr/>
          </a:p>
        </p:txBody>
      </p:sp>
      <p:sp>
        <p:nvSpPr>
          <p:cNvPr id="1021" name="Google Shape;1021;p85"/>
          <p:cNvSpPr txBox="1"/>
          <p:nvPr>
            <p:ph idx="1" type="body"/>
          </p:nvPr>
        </p:nvSpPr>
        <p:spPr>
          <a:xfrm>
            <a:off x="231775" y="1595437"/>
            <a:ext cx="9848850" cy="53768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Adequacy criterion: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each basic condition must be executed at least once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129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Coverage: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SzPts val="3500"/>
              <a:buNone/>
            </a:pPr>
            <a:r>
              <a:rPr b="0" i="1" lang="en-US" sz="35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35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# truth values taken by all basic conditions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SzPts val="3500"/>
              <a:buNone/>
            </a:pPr>
            <a:r>
              <a:rPr b="0" i="0" lang="en-US" sz="3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2 * # basic conditions</a:t>
            </a:r>
            <a:endParaRPr/>
          </a:p>
        </p:txBody>
      </p:sp>
      <p:sp>
        <p:nvSpPr>
          <p:cNvPr id="1022" name="Google Shape;1022;p8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8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8" name="Google Shape;1028;p86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Testing</a:t>
            </a:r>
            <a:endParaRPr/>
          </a:p>
        </p:txBody>
      </p:sp>
      <p:sp>
        <p:nvSpPr>
          <p:cNvPr id="1029" name="Google Shape;1029;p86"/>
          <p:cNvSpPr txBox="1"/>
          <p:nvPr>
            <p:ph idx="1" type="body"/>
          </p:nvPr>
        </p:nvSpPr>
        <p:spPr>
          <a:xfrm>
            <a:off x="392112" y="1909762"/>
            <a:ext cx="92964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testing is the simplest condition testing strategy: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Compound conditions appearing in different branch statements </a:t>
            </a:r>
            <a:endParaRPr/>
          </a:p>
          <a:p>
            <a:pPr indent="-247650" lvl="2" marL="1143000" rtl="0" algn="l">
              <a:lnSpc>
                <a:spcPct val="110000"/>
              </a:lnSpc>
              <a:spcBef>
                <a:spcPts val="61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given true and false values. </a:t>
            </a:r>
            <a:endParaRPr/>
          </a:p>
        </p:txBody>
      </p:sp>
      <p:sp>
        <p:nvSpPr>
          <p:cNvPr id="1030" name="Google Shape;1030;p8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8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6" name="Google Shape;1036;p87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Testing</a:t>
            </a:r>
            <a:endParaRPr/>
          </a:p>
        </p:txBody>
      </p:sp>
      <p:sp>
        <p:nvSpPr>
          <p:cNvPr id="1037" name="Google Shape;1037;p87"/>
          <p:cNvSpPr txBox="1"/>
          <p:nvPr>
            <p:ph idx="1" type="body"/>
          </p:nvPr>
        </p:nvSpPr>
        <p:spPr>
          <a:xfrm>
            <a:off x="239712" y="1646237"/>
            <a:ext cx="9599612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omic Sans MS"/>
              <a:buChar char="•"/>
            </a:pPr>
            <a:r>
              <a:rPr b="0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 testing:</a:t>
            </a:r>
            <a:endParaRPr/>
          </a:p>
          <a:p>
            <a:pPr indent="-30480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Stronger testing than branch testing.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omic Sans MS"/>
              <a:buChar char="•"/>
            </a:pPr>
            <a:r>
              <a:rPr b="0" i="0" lang="en-US" sz="5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testing:</a:t>
            </a:r>
            <a:endParaRPr/>
          </a:p>
          <a:p>
            <a:pPr indent="-30480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Stronger than statement coverage testing. </a:t>
            </a:r>
            <a:endParaRPr/>
          </a:p>
        </p:txBody>
      </p:sp>
      <p:sp>
        <p:nvSpPr>
          <p:cNvPr id="1038" name="Google Shape;1038;p8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8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4" name="Google Shape;1044;p88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 Coverage</a:t>
            </a:r>
            <a:endParaRPr/>
          </a:p>
        </p:txBody>
      </p:sp>
      <p:sp>
        <p:nvSpPr>
          <p:cNvPr id="1045" name="Google Shape;1045;p88"/>
          <p:cNvSpPr txBox="1"/>
          <p:nvPr>
            <p:ph idx="1" type="body"/>
          </p:nvPr>
        </p:nvSpPr>
        <p:spPr>
          <a:xfrm>
            <a:off x="396875" y="1530350"/>
            <a:ext cx="9490075" cy="51498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a boolean expression having n components: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41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condition coverage we require 2</a:t>
            </a:r>
            <a:r>
              <a:rPr b="0" baseline="30000" i="0" lang="en-US" sz="3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3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test cases.</a:t>
            </a:r>
            <a:r>
              <a:rPr b="0" i="0" lang="en-US" sz="4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41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 coverage-based testing technique: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▪"/>
            </a:pPr>
            <a:r>
              <a:rPr b="0" i="0" lang="en-US" sz="3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Practical only if n (the number of component conditions) is small.</a:t>
            </a:r>
            <a:endParaRPr/>
          </a:p>
        </p:txBody>
      </p:sp>
      <p:sp>
        <p:nvSpPr>
          <p:cNvPr id="1046" name="Google Shape;1046;p8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2" name="Google Shape;1052;p89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i="0" lang="en-US" sz="5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Modified condition/decision (MC/DC)</a:t>
            </a:r>
            <a:endParaRPr/>
          </a:p>
        </p:txBody>
      </p:sp>
      <p:sp>
        <p:nvSpPr>
          <p:cNvPr id="1053" name="Google Shape;1053;p89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omic Sans MS"/>
              <a:buChar char="•"/>
            </a:pPr>
            <a:r>
              <a:rPr b="0" i="0" lang="en-US" sz="3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Motivation: Effectively test </a:t>
            </a:r>
            <a:r>
              <a:rPr b="0" i="0" lang="en-US" sz="31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important combinations</a:t>
            </a:r>
            <a:r>
              <a:rPr b="0" i="0" lang="en-US" sz="3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conditions, without exponential blowup in test suite size </a:t>
            </a:r>
            <a:endParaRPr/>
          </a:p>
          <a:p>
            <a:pPr indent="-311149" lvl="1" marL="8112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▪"/>
            </a:pPr>
            <a:r>
              <a:rPr b="0" i="0" lang="en-US" sz="27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“Important” combinations means: Each basic condition shown to independently affect the outcome of each decision</a:t>
            </a:r>
            <a:endParaRPr/>
          </a:p>
          <a:p>
            <a:pPr indent="-371475" lvl="0" marL="37147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omic Sans MS"/>
              <a:buChar char="•"/>
            </a:pPr>
            <a:r>
              <a:rPr b="0" i="0" lang="en-US" sz="3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Requires:  </a:t>
            </a:r>
            <a:endParaRPr/>
          </a:p>
          <a:p>
            <a:pPr indent="-311149" lvl="1" marL="8112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▪"/>
            </a:pP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each basic condition C, two test cases obtained</a:t>
            </a:r>
            <a:endParaRPr/>
          </a:p>
          <a:p>
            <a:pPr indent="-311149" lvl="1" marL="8112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▪"/>
            </a:pP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Values of all </a:t>
            </a:r>
            <a:r>
              <a:rPr b="0" i="1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evaluated</a:t>
            </a: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conditions except C are the same</a:t>
            </a:r>
            <a:endParaRPr/>
          </a:p>
          <a:p>
            <a:pPr indent="-311149" lvl="1" marL="8112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▪"/>
            </a:pP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Compound condition as a whole evaluates to </a:t>
            </a:r>
            <a:r>
              <a:rPr b="0" i="1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one and </a:t>
            </a:r>
            <a:r>
              <a:rPr b="0" i="1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</a:t>
            </a: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the other</a:t>
            </a:r>
            <a:endParaRPr/>
          </a:p>
        </p:txBody>
      </p:sp>
      <p:sp>
        <p:nvSpPr>
          <p:cNvPr id="1054" name="Google Shape;1054;p8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9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0" name="Google Shape;1060;p90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MC/DC?</a:t>
            </a:r>
            <a:endParaRPr/>
          </a:p>
        </p:txBody>
      </p:sp>
      <p:sp>
        <p:nvSpPr>
          <p:cNvPr id="1061" name="Google Shape;1061;p90"/>
          <p:cNvSpPr txBox="1"/>
          <p:nvPr>
            <p:ph idx="1" type="body"/>
          </p:nvPr>
        </p:nvSpPr>
        <p:spPr>
          <a:xfrm>
            <a:off x="317500" y="1493837"/>
            <a:ext cx="9447212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MC/DC stands for </a:t>
            </a:r>
            <a:r>
              <a:rPr b="1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odified  </a:t>
            </a:r>
            <a:r>
              <a:rPr b="1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ondition / </a:t>
            </a:r>
            <a:r>
              <a:rPr b="1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ecision </a:t>
            </a:r>
            <a:r>
              <a:rPr b="1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overage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kind of Predicate Coverage technique</a:t>
            </a:r>
            <a:endParaRPr/>
          </a:p>
          <a:p>
            <a:pPr indent="-381000" lvl="1" marL="838200" rtl="0" algn="l">
              <a:lnSpc>
                <a:spcPct val="110000"/>
              </a:lnSpc>
              <a:spcBef>
                <a:spcPts val="79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b="0" i="0" lang="en-US" sz="30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Condition:</a:t>
            </a:r>
            <a:r>
              <a:rPr b="0" i="0" lang="en-US" sz="3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Leaf level Boolean expression.</a:t>
            </a:r>
            <a:endParaRPr/>
          </a:p>
          <a:p>
            <a:pPr indent="-381000" lvl="1" marL="83820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b="0" i="0" lang="en-US" sz="30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Decision:</a:t>
            </a:r>
            <a:r>
              <a:rPr b="0" i="0" lang="en-US" sz="3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Controls the program flow.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omic Sans MS"/>
              <a:buChar char="•"/>
            </a:pPr>
            <a:r>
              <a:rPr b="0" i="0" lang="en-US" sz="3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idea:</a:t>
            </a:r>
            <a:r>
              <a:rPr b="0" i="0" lang="en-US" sz="3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3400" u="none">
                <a:solidFill>
                  <a:srgbClr val="66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condition must be shown to independently affect the outcome of a decision, i.e. the outcome of a decision changes as a result of changing a single condition.</a:t>
            </a:r>
            <a:endParaRPr/>
          </a:p>
        </p:txBody>
      </p:sp>
      <p:sp>
        <p:nvSpPr>
          <p:cNvPr id="1062" name="Google Shape;1062;p9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9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8" name="Google Shape;1068;p91"/>
          <p:cNvSpPr txBox="1"/>
          <p:nvPr/>
        </p:nvSpPr>
        <p:spPr>
          <a:xfrm>
            <a:off x="6030912" y="3932237"/>
            <a:ext cx="762000" cy="8382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9" name="Google Shape;1069;p91"/>
          <p:cNvSpPr txBox="1"/>
          <p:nvPr/>
        </p:nvSpPr>
        <p:spPr>
          <a:xfrm>
            <a:off x="4125912" y="3932237"/>
            <a:ext cx="762000" cy="838200"/>
          </a:xfrm>
          <a:prstGeom prst="rect">
            <a:avLst/>
          </a:prstGeom>
          <a:solidFill>
            <a:srgbClr val="00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0" name="Google Shape;1070;p91"/>
          <p:cNvSpPr txBox="1"/>
          <p:nvPr/>
        </p:nvSpPr>
        <p:spPr>
          <a:xfrm>
            <a:off x="1992312" y="3932237"/>
            <a:ext cx="838200" cy="838200"/>
          </a:xfrm>
          <a:prstGeom prst="rect">
            <a:avLst/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1" name="Google Shape;1071;p91"/>
          <p:cNvSpPr txBox="1"/>
          <p:nvPr/>
        </p:nvSpPr>
        <p:spPr>
          <a:xfrm>
            <a:off x="1479550" y="4183062"/>
            <a:ext cx="7751762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((a)    &amp;      (b)    |     (c)) then…</a:t>
            </a:r>
            <a:endParaRPr/>
          </a:p>
        </p:txBody>
      </p:sp>
      <p:sp>
        <p:nvSpPr>
          <p:cNvPr id="1072" name="Google Shape;1072;p91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 Coverage</a:t>
            </a:r>
            <a:endParaRPr/>
          </a:p>
        </p:txBody>
      </p:sp>
      <p:sp>
        <p:nvSpPr>
          <p:cNvPr id="1073" name="Google Shape;1073;p91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condition in the decision has taken all possible outcomes at least once.</a:t>
            </a:r>
            <a:endParaRPr/>
          </a:p>
          <a:p>
            <a:pPr indent="-12382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None/>
            </a:pPr>
            <a:r>
              <a:t/>
            </a:r>
            <a:endParaRPr b="0" i="0" sz="39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382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None/>
            </a:pPr>
            <a:r>
              <a:t/>
            </a:r>
            <a:endParaRPr b="0" i="0" sz="39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382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None/>
            </a:pPr>
            <a:r>
              <a:t/>
            </a:r>
            <a:endParaRPr b="0" i="0" sz="39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3825" lvl="0" marL="371475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3900"/>
              <a:buNone/>
            </a:pPr>
            <a:r>
              <a:t/>
            </a:r>
            <a:endParaRPr b="0" i="0" sz="39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74" name="Google Shape;1074;p91"/>
          <p:cNvCxnSpPr/>
          <p:nvPr/>
        </p:nvCxnSpPr>
        <p:spPr>
          <a:xfrm flipH="1">
            <a:off x="1939925" y="4659312"/>
            <a:ext cx="317500" cy="3968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75" name="Google Shape;1075;p91"/>
          <p:cNvCxnSpPr/>
          <p:nvPr/>
        </p:nvCxnSpPr>
        <p:spPr>
          <a:xfrm>
            <a:off x="2601912" y="4770437"/>
            <a:ext cx="300037" cy="3778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6" name="Google Shape;1076;p91"/>
          <p:cNvSpPr txBox="1"/>
          <p:nvPr/>
        </p:nvSpPr>
        <p:spPr>
          <a:xfrm>
            <a:off x="1620837" y="5005387"/>
            <a:ext cx="714375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/>
          </a:p>
        </p:txBody>
      </p:sp>
      <p:sp>
        <p:nvSpPr>
          <p:cNvPr id="1077" name="Google Shape;1077;p91"/>
          <p:cNvSpPr txBox="1"/>
          <p:nvPr/>
        </p:nvSpPr>
        <p:spPr>
          <a:xfrm>
            <a:off x="2495550" y="5005387"/>
            <a:ext cx="804862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/>
          </a:p>
        </p:txBody>
      </p:sp>
      <p:cxnSp>
        <p:nvCxnSpPr>
          <p:cNvPr id="1078" name="Google Shape;1078;p91"/>
          <p:cNvCxnSpPr/>
          <p:nvPr/>
        </p:nvCxnSpPr>
        <p:spPr>
          <a:xfrm flipH="1">
            <a:off x="4003675" y="4673600"/>
            <a:ext cx="255587" cy="382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79" name="Google Shape;1079;p91"/>
          <p:cNvCxnSpPr/>
          <p:nvPr/>
        </p:nvCxnSpPr>
        <p:spPr>
          <a:xfrm>
            <a:off x="4575175" y="4673600"/>
            <a:ext cx="222250" cy="382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0" name="Google Shape;1080;p91"/>
          <p:cNvCxnSpPr/>
          <p:nvPr/>
        </p:nvCxnSpPr>
        <p:spPr>
          <a:xfrm flipH="1">
            <a:off x="6067425" y="4660900"/>
            <a:ext cx="239712" cy="3952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1" name="Google Shape;1081;p91"/>
          <p:cNvCxnSpPr/>
          <p:nvPr/>
        </p:nvCxnSpPr>
        <p:spPr>
          <a:xfrm>
            <a:off x="6623050" y="4660900"/>
            <a:ext cx="238125" cy="3952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2" name="Google Shape;1082;p91"/>
          <p:cNvSpPr txBox="1"/>
          <p:nvPr/>
        </p:nvSpPr>
        <p:spPr>
          <a:xfrm>
            <a:off x="3725862" y="5005387"/>
            <a:ext cx="714375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/>
          </a:p>
        </p:txBody>
      </p:sp>
      <p:sp>
        <p:nvSpPr>
          <p:cNvPr id="1083" name="Google Shape;1083;p91"/>
          <p:cNvSpPr txBox="1"/>
          <p:nvPr/>
        </p:nvSpPr>
        <p:spPr>
          <a:xfrm>
            <a:off x="4598987" y="5005387"/>
            <a:ext cx="804862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/>
          </a:p>
        </p:txBody>
      </p:sp>
      <p:sp>
        <p:nvSpPr>
          <p:cNvPr id="1084" name="Google Shape;1084;p91"/>
          <p:cNvSpPr txBox="1"/>
          <p:nvPr/>
        </p:nvSpPr>
        <p:spPr>
          <a:xfrm>
            <a:off x="5788025" y="5005387"/>
            <a:ext cx="714375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/>
          </a:p>
        </p:txBody>
      </p:sp>
      <p:sp>
        <p:nvSpPr>
          <p:cNvPr id="1085" name="Google Shape;1085;p91"/>
          <p:cNvSpPr txBox="1"/>
          <p:nvPr/>
        </p:nvSpPr>
        <p:spPr>
          <a:xfrm>
            <a:off x="6661150" y="5005387"/>
            <a:ext cx="804862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/>
          </a:p>
        </p:txBody>
      </p:sp>
      <p:sp>
        <p:nvSpPr>
          <p:cNvPr id="1086" name="Google Shape;1086;p9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9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2" name="Google Shape;1092;p92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MC/DC Coverage</a:t>
            </a:r>
            <a:endParaRPr/>
          </a:p>
        </p:txBody>
      </p:sp>
      <p:sp>
        <p:nvSpPr>
          <p:cNvPr id="1093" name="Google Shape;1093;p92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condition in the decision independently affects the decision’s outcome.</a:t>
            </a:r>
            <a:endParaRPr/>
          </a:p>
          <a:p>
            <a:pPr indent="-12382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None/>
            </a:pPr>
            <a:r>
              <a:t/>
            </a:r>
            <a:endParaRPr b="0" i="0" sz="39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3825" lvl="0" marL="371475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3900"/>
              <a:buNone/>
            </a:pPr>
            <a:r>
              <a:t/>
            </a:r>
            <a:endParaRPr b="0" i="0" sz="39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4" name="Google Shape;1094;p92"/>
          <p:cNvSpPr txBox="1"/>
          <p:nvPr/>
        </p:nvSpPr>
        <p:spPr>
          <a:xfrm>
            <a:off x="4584700" y="4572000"/>
            <a:ext cx="2678112" cy="476250"/>
          </a:xfrm>
          <a:prstGeom prst="rect">
            <a:avLst/>
          </a:prstGeom>
          <a:solidFill>
            <a:srgbClr val="00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5" name="Google Shape;1095;p92"/>
          <p:cNvSpPr txBox="1"/>
          <p:nvPr/>
        </p:nvSpPr>
        <p:spPr>
          <a:xfrm>
            <a:off x="2579687" y="4572000"/>
            <a:ext cx="476250" cy="476250"/>
          </a:xfrm>
          <a:prstGeom prst="rect">
            <a:avLst/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6" name="Google Shape;1096;p92"/>
          <p:cNvSpPr txBox="1"/>
          <p:nvPr/>
        </p:nvSpPr>
        <p:spPr>
          <a:xfrm>
            <a:off x="1784350" y="4572000"/>
            <a:ext cx="7065962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((a)   &amp;     (b)    |    (c)) then…</a:t>
            </a:r>
            <a:endParaRPr/>
          </a:p>
        </p:txBody>
      </p:sp>
      <p:cxnSp>
        <p:nvCxnSpPr>
          <p:cNvPr id="1097" name="Google Shape;1097;p92"/>
          <p:cNvCxnSpPr/>
          <p:nvPr/>
        </p:nvCxnSpPr>
        <p:spPr>
          <a:xfrm flipH="1">
            <a:off x="2341562" y="5048250"/>
            <a:ext cx="317500" cy="3968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8" name="Google Shape;1098;p92"/>
          <p:cNvCxnSpPr/>
          <p:nvPr/>
        </p:nvCxnSpPr>
        <p:spPr>
          <a:xfrm>
            <a:off x="2974975" y="5048250"/>
            <a:ext cx="239712" cy="3968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9" name="Google Shape;1099;p92"/>
          <p:cNvSpPr txBox="1"/>
          <p:nvPr/>
        </p:nvSpPr>
        <p:spPr>
          <a:xfrm>
            <a:off x="2022475" y="5411787"/>
            <a:ext cx="59055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  <p:sp>
        <p:nvSpPr>
          <p:cNvPr id="1100" name="Google Shape;1100;p92"/>
          <p:cNvSpPr txBox="1"/>
          <p:nvPr/>
        </p:nvSpPr>
        <p:spPr>
          <a:xfrm>
            <a:off x="2897187" y="5411787"/>
            <a:ext cx="674687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cxnSp>
        <p:nvCxnSpPr>
          <p:cNvPr id="1101" name="Google Shape;1101;p92"/>
          <p:cNvCxnSpPr/>
          <p:nvPr/>
        </p:nvCxnSpPr>
        <p:spPr>
          <a:xfrm flipH="1">
            <a:off x="4802187" y="5049837"/>
            <a:ext cx="17462" cy="3984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2" name="Google Shape;1102;p92"/>
          <p:cNvCxnSpPr/>
          <p:nvPr/>
        </p:nvCxnSpPr>
        <p:spPr>
          <a:xfrm>
            <a:off x="6865937" y="5049837"/>
            <a:ext cx="0" cy="3984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3" name="Google Shape;1103;p92"/>
          <p:cNvSpPr txBox="1"/>
          <p:nvPr/>
        </p:nvSpPr>
        <p:spPr>
          <a:xfrm>
            <a:off x="4483100" y="5448300"/>
            <a:ext cx="5905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  <p:sp>
        <p:nvSpPr>
          <p:cNvPr id="1104" name="Google Shape;1104;p92"/>
          <p:cNvSpPr txBox="1"/>
          <p:nvPr/>
        </p:nvSpPr>
        <p:spPr>
          <a:xfrm>
            <a:off x="6548437" y="5448300"/>
            <a:ext cx="6762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sp>
        <p:nvSpPr>
          <p:cNvPr id="1105" name="Google Shape;1105;p92"/>
          <p:cNvSpPr txBox="1"/>
          <p:nvPr/>
        </p:nvSpPr>
        <p:spPr>
          <a:xfrm>
            <a:off x="4881562" y="6002337"/>
            <a:ext cx="4603750" cy="963612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66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value of each condition individually while keeping all other conditions constant.</a:t>
            </a:r>
            <a:endParaRPr/>
          </a:p>
        </p:txBody>
      </p:sp>
      <p:sp>
        <p:nvSpPr>
          <p:cNvPr id="1106" name="Google Shape;1106;p9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4294967295" type="title"/>
          </p:nvPr>
        </p:nvSpPr>
        <p:spPr>
          <a:xfrm>
            <a:off x="392112" y="268287"/>
            <a:ext cx="9296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omic Sans MS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So Hard About Testing ?</a:t>
            </a:r>
            <a:endParaRPr/>
          </a:p>
        </p:txBody>
      </p:sp>
      <p:sp>
        <p:nvSpPr>
          <p:cNvPr id="188" name="Google Shape;188;p21"/>
          <p:cNvSpPr txBox="1"/>
          <p:nvPr>
            <p:ph idx="4294967295" type="body"/>
          </p:nvPr>
        </p:nvSpPr>
        <p:spPr>
          <a:xfrm>
            <a:off x="315912" y="1189037"/>
            <a:ext cx="9525000" cy="58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omic Sans MS"/>
              <a:buChar char="•"/>
            </a:pPr>
            <a:r>
              <a:rPr b="0" i="0" lang="en-US" sz="39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</a:t>
            </a:r>
            <a:r>
              <a:rPr b="0" i="0" lang="en-US" sz="3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i="0" lang="en-US" sz="4300" u="none" cap="none" strike="noStrike">
                <a:solidFill>
                  <a:srgbClr val="9C20EE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1" i="0" lang="en-US" sz="43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proc1(</a:t>
            </a:r>
            <a:r>
              <a:rPr b="1" i="0" lang="en-US" sz="4300" u="none" cap="none" strike="noStrike">
                <a:solidFill>
                  <a:srgbClr val="9C20EE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1" i="0" lang="en-US" sz="43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x, </a:t>
            </a:r>
            <a:r>
              <a:rPr b="1" i="0" lang="en-US" sz="4300" u="none" cap="none" strike="noStrike">
                <a:solidFill>
                  <a:srgbClr val="9C20EE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1" i="0" lang="en-US" sz="43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y)</a:t>
            </a:r>
            <a:endParaRPr/>
          </a:p>
          <a:p>
            <a:pPr indent="-323850" lvl="0" marL="431800" marR="0" rtl="0" algn="l">
              <a:lnSpc>
                <a:spcPct val="105000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omic Sans MS"/>
              <a:buChar char="•"/>
            </a:pPr>
            <a:r>
              <a:rPr b="0" i="0" lang="en-US" sz="39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Assuming a 64 bit computer</a:t>
            </a:r>
            <a:endParaRPr/>
          </a:p>
          <a:p>
            <a:pPr indent="-287337" lvl="1" marL="863600" marR="0" rtl="0" algn="l">
              <a:lnSpc>
                <a:spcPct val="105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b="0" i="0" lang="en-US" sz="3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space = 2</a:t>
            </a:r>
            <a:r>
              <a:rPr b="0" baseline="30000" i="0" lang="en-US" sz="3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128</a:t>
            </a:r>
            <a:endParaRPr/>
          </a:p>
          <a:p>
            <a:pPr indent="-287337" lvl="1" marL="8636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None/>
            </a:pPr>
            <a:r>
              <a:t/>
            </a:r>
            <a:endParaRPr b="0" baseline="30000" i="0" sz="3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31800" marR="0" rtl="0" algn="l">
              <a:lnSpc>
                <a:spcPct val="105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omic Sans MS"/>
              <a:buChar char="•"/>
            </a:pPr>
            <a:r>
              <a:rPr b="0" baseline="30000" i="0" lang="en-US" sz="5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Assuming it takes 10secs to key-in an integer pair</a:t>
            </a:r>
            <a:endParaRPr/>
          </a:p>
          <a:p>
            <a:pPr indent="-304800" lvl="1" marL="863600" marR="0" rtl="0" algn="l">
              <a:lnSpc>
                <a:spcPct val="105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oto Sans Symbols"/>
              <a:buChar char="▪"/>
            </a:pPr>
            <a:r>
              <a:rPr b="0" baseline="30000" i="0" lang="en-US" sz="4800" u="none" cap="none" strike="noStrik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would take about a billion years to enter all possible values!</a:t>
            </a:r>
            <a:endParaRPr/>
          </a:p>
          <a:p>
            <a:pPr indent="-304800" lvl="1" marL="8636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oto Sans Symbols"/>
              <a:buChar char="▪"/>
            </a:pPr>
            <a:r>
              <a:rPr b="0" baseline="30000" i="0" lang="en-US" sz="4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Automatic testing has its own problems!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9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2" name="Google Shape;1112;p93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MC/DC: linear complexity</a:t>
            </a:r>
            <a:endParaRPr/>
          </a:p>
        </p:txBody>
      </p:sp>
      <p:sp>
        <p:nvSpPr>
          <p:cNvPr id="1113" name="Google Shape;1113;p93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 test cases for N basic conditions</a:t>
            </a:r>
            <a:endParaRPr/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1475" lvl="0" marL="371475" rtl="0" algn="ctr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(((a || b) &amp;&amp; c) || d) &amp;&amp; e</a:t>
            </a:r>
            <a:endParaRPr/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0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		a 		b 		c 		d		e 		outcome</a:t>
            </a:r>
            <a:endParaRPr/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Case</a:t>
            </a:r>
            <a:endParaRPr/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(1)		</a:t>
            </a:r>
            <a:r>
              <a:rPr b="1" i="0" lang="en-US" sz="14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b="1" i="0" lang="en-US" sz="1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--		</a:t>
            </a:r>
            <a:r>
              <a:rPr b="1" i="0" lang="en-US" sz="14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b="1" i="0" lang="en-US" sz="1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--		</a:t>
            </a:r>
            <a:r>
              <a:rPr b="1" i="0" lang="en-US" sz="14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	</a:t>
            </a: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true</a:t>
            </a:r>
            <a:endParaRPr/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(2)		false		</a:t>
            </a:r>
            <a:r>
              <a:rPr b="1" i="0" lang="en-US" sz="14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b="1" i="0" lang="en-US" sz="1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true		--		true		true</a:t>
            </a:r>
            <a:endParaRPr/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(3)		true		--		false		</a:t>
            </a:r>
            <a:r>
              <a:rPr b="1" i="0" lang="en-US" sz="14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true		true		</a:t>
            </a:r>
            <a:endParaRPr/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(6)		true		--		true		--		</a:t>
            </a:r>
            <a:r>
              <a:rPr b="1" i="0" lang="en-US" sz="14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</a:t>
            </a:r>
            <a:r>
              <a:rPr b="1" i="0" lang="en-US" sz="1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false</a:t>
            </a:r>
            <a:endParaRPr b="1" i="0" sz="1400" u="sng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(11)		true		--		</a:t>
            </a:r>
            <a:r>
              <a:rPr b="1" i="0" lang="en-US" sz="14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</a:t>
            </a:r>
            <a:r>
              <a:rPr b="1" i="0" lang="en-US" sz="1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	</a:t>
            </a: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--		false</a:t>
            </a:r>
            <a:endParaRPr/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(13)		</a:t>
            </a:r>
            <a:r>
              <a:rPr b="1" i="0" lang="en-US" sz="14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</a:t>
            </a:r>
            <a:r>
              <a:rPr b="1" i="0" lang="en-US" sz="1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	</a:t>
            </a:r>
            <a:r>
              <a:rPr b="1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--		false		--		false</a:t>
            </a:r>
            <a:endParaRPr/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0" i="0" lang="en-US" sz="1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Underlined values independently affect the output of the decision</a:t>
            </a:r>
            <a:endParaRPr/>
          </a:p>
          <a:p>
            <a:pPr indent="-371475" lvl="0" marL="37147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Required by the RTCA/DO-178B standard</a:t>
            </a:r>
            <a:endParaRPr/>
          </a:p>
        </p:txBody>
      </p:sp>
      <p:sp>
        <p:nvSpPr>
          <p:cNvPr id="1114" name="Google Shape;1114;p9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0" name="Google Shape;1120;p94"/>
          <p:cNvSpPr txBox="1"/>
          <p:nvPr>
            <p:ph type="title"/>
          </p:nvPr>
        </p:nvSpPr>
        <p:spPr>
          <a:xfrm>
            <a:off x="468312" y="-334962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455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Comments on MC/DC</a:t>
            </a:r>
            <a:endParaRPr/>
          </a:p>
        </p:txBody>
      </p:sp>
      <p:sp>
        <p:nvSpPr>
          <p:cNvPr id="1121" name="Google Shape;1121;p94"/>
          <p:cNvSpPr txBox="1"/>
          <p:nvPr>
            <p:ph idx="1" type="body"/>
          </p:nvPr>
        </p:nvSpPr>
        <p:spPr>
          <a:xfrm>
            <a:off x="317500" y="1341437"/>
            <a:ext cx="9523412" cy="57721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455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omic Sans MS"/>
              <a:buChar char="•"/>
            </a:pPr>
            <a:r>
              <a:rPr b="0" i="0" lang="en-US" sz="3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MC/DC is </a:t>
            </a:r>
            <a:endParaRPr/>
          </a:p>
          <a:p>
            <a:pPr indent="-285749" lvl="1" marL="782637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▪"/>
            </a:pP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condition coverage (C)</a:t>
            </a:r>
            <a:endParaRPr/>
          </a:p>
          <a:p>
            <a:pPr indent="-285749" lvl="1" marL="782637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▪"/>
            </a:pP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coverage (DC)</a:t>
            </a:r>
            <a:endParaRPr/>
          </a:p>
          <a:p>
            <a:pPr indent="-285749" lvl="1" marL="782637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▪"/>
            </a:pP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plus one additional condition (M): </a:t>
            </a:r>
            <a:b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condition must </a:t>
            </a:r>
            <a:r>
              <a:rPr b="0" i="1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independently affect</a:t>
            </a: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decision’s output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omic Sans MS"/>
              <a:buChar char="•"/>
            </a:pPr>
            <a:r>
              <a:rPr b="0" i="0" lang="en-US" sz="3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subsumed by compound conditions and subsumes all other criteria discussed so far</a:t>
            </a:r>
            <a:endParaRPr/>
          </a:p>
          <a:p>
            <a:pPr indent="-285749" lvl="1" marL="782637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▪"/>
            </a:pP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stronger than statement and branch coverage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omic Sans MS"/>
              <a:buChar char="•"/>
            </a:pPr>
            <a:r>
              <a:rPr b="0" i="0" lang="en-US" sz="3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good balance of thoroughness and test size  (and therefore widely used)</a:t>
            </a:r>
            <a:endParaRPr/>
          </a:p>
        </p:txBody>
      </p:sp>
      <p:sp>
        <p:nvSpPr>
          <p:cNvPr id="1122" name="Google Shape;1122;p9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8" name="Google Shape;1128;p95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MC/DC test cases</a:t>
            </a:r>
            <a:endParaRPr/>
          </a:p>
        </p:txBody>
      </p:sp>
      <p:sp>
        <p:nvSpPr>
          <p:cNvPr id="1129" name="Google Shape;1129;p95"/>
          <p:cNvSpPr txBox="1"/>
          <p:nvPr>
            <p:ph idx="1" type="body"/>
          </p:nvPr>
        </p:nvSpPr>
        <p:spPr>
          <a:xfrm>
            <a:off x="317500" y="1763712"/>
            <a:ext cx="9163050" cy="22145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i="0" lang="en-US" sz="3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(A and B) then</a:t>
            </a:r>
            <a:r>
              <a:rPr b="1" i="0" lang="en-US" sz="3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 b="1" i="0" sz="31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0" marL="371475" rtl="0" algn="l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omic Sans MS"/>
              <a:buNone/>
            </a:pPr>
            <a:r>
              <a:t/>
            </a:r>
            <a:endParaRPr b="0" i="0" sz="31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1475" lvl="0" marL="371475" rtl="0" algn="l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ic Sans MS"/>
              <a:buChar char="•"/>
            </a:pPr>
            <a:r>
              <a:rPr b="0" i="0" lang="en-US" sz="2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 create truth table for conditions.</a:t>
            </a:r>
            <a:endParaRPr/>
          </a:p>
          <a:p>
            <a:pPr indent="-371475" lvl="0" marL="371475" rtl="0" algn="l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ic Sans MS"/>
              <a:buChar char="•"/>
            </a:pPr>
            <a:r>
              <a:rPr b="0" i="0" lang="en-US" sz="23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 Extend truth table so that it indicated which test cases can be used to show the independence of each condition.</a:t>
            </a:r>
            <a:endParaRPr/>
          </a:p>
          <a:p>
            <a:pPr indent="-225425" lvl="0" marL="371475" rtl="0" algn="l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ic Sans MS"/>
              <a:buNone/>
            </a:pPr>
            <a:r>
              <a:t/>
            </a:r>
            <a:endParaRPr b="0" i="0" sz="23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5425" lvl="0" marL="371475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0" sz="23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30" name="Google Shape;113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4221162"/>
            <a:ext cx="1525587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187" y="4140200"/>
            <a:ext cx="4154487" cy="22939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95"/>
          <p:cNvSpPr/>
          <p:nvPr/>
        </p:nvSpPr>
        <p:spPr>
          <a:xfrm>
            <a:off x="3690937" y="5094287"/>
            <a:ext cx="715962" cy="534987"/>
          </a:xfrm>
          <a:prstGeom prst="rightArrow">
            <a:avLst>
              <a:gd fmla="val 10879" name="adj1"/>
              <a:gd fmla="val 5435" name="adj2"/>
            </a:avLst>
          </a:prstGeom>
          <a:solidFill>
            <a:srgbClr val="CCECFF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3" name="Google Shape;1133;p9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9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9" name="Google Shape;1139;p96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test cases cont’d</a:t>
            </a:r>
            <a:endParaRPr/>
          </a:p>
        </p:txBody>
      </p:sp>
      <p:sp>
        <p:nvSpPr>
          <p:cNvPr id="1140" name="Google Shape;1140;p96"/>
          <p:cNvSpPr txBox="1"/>
          <p:nvPr>
            <p:ph idx="1" type="body"/>
          </p:nvPr>
        </p:nvSpPr>
        <p:spPr>
          <a:xfrm>
            <a:off x="4735512" y="2027237"/>
            <a:ext cx="4835525" cy="47053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 independence of </a:t>
            </a:r>
            <a:r>
              <a:rPr b="1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-311149" lvl="1" marL="811212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▪"/>
            </a:pPr>
            <a:r>
              <a:rPr b="0" i="0" lang="en-US" sz="2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1 + 3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 independence of </a:t>
            </a:r>
            <a:r>
              <a:rPr b="1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-311149" lvl="1" marL="811212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▪"/>
            </a:pPr>
            <a:r>
              <a:rPr b="0" i="0" lang="en-US" sz="2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1 + 2</a:t>
            </a:r>
            <a:endParaRPr/>
          </a:p>
          <a:p>
            <a:pPr indent="-3714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Resulting test cases are </a:t>
            </a:r>
            <a:endParaRPr/>
          </a:p>
          <a:p>
            <a:pPr indent="-311149" lvl="1" marL="811212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▪"/>
            </a:pPr>
            <a:r>
              <a:rPr b="0" i="0" lang="en-US" sz="2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+ 2 + 3</a:t>
            </a:r>
            <a:endParaRPr/>
          </a:p>
          <a:p>
            <a:pPr indent="-311149" lvl="1" marL="811212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▪"/>
            </a:pPr>
            <a:r>
              <a:rPr b="0" i="0" lang="en-US" sz="2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(T , T) + (T , F) + (F , T)</a:t>
            </a:r>
            <a:endParaRPr/>
          </a:p>
          <a:p>
            <a:pPr indent="-212725" lvl="0" marL="371475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0" i="0" sz="25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41" name="Google Shape;1141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89237"/>
            <a:ext cx="4154487" cy="2293937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9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9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8" name="Google Shape;1148;p97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advanced example</a:t>
            </a:r>
            <a:endParaRPr/>
          </a:p>
        </p:txBody>
      </p:sp>
      <p:sp>
        <p:nvSpPr>
          <p:cNvPr id="1149" name="Google Shape;1149;p97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(A and (B or C)) then</a:t>
            </a:r>
            <a:r>
              <a:rPr b="1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 b="1" i="0" sz="3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2875" lvl="0" marL="371475" rtl="0" algn="l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None/>
            </a:pPr>
            <a:r>
              <a:t/>
            </a:r>
            <a:endParaRPr b="0" i="0" sz="36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42875" lvl="0" marL="371475" rtl="0" algn="l">
              <a:lnSpc>
                <a:spcPct val="91000"/>
              </a:lnSpc>
              <a:spcBef>
                <a:spcPts val="975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0" i="0" sz="36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50" name="Google Shape;1150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2747962"/>
            <a:ext cx="4997450" cy="3992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97"/>
          <p:cNvSpPr txBox="1"/>
          <p:nvPr/>
        </p:nvSpPr>
        <p:spPr>
          <a:xfrm>
            <a:off x="6072187" y="3065462"/>
            <a:ext cx="3571875" cy="32686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We want to determine the MINIMAL set of test cases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Here: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{2,3,4,6}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{2,3,4,7}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Non-minimal set is: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{1,2,3,4,5}</a:t>
            </a:r>
            <a:endParaRPr/>
          </a:p>
        </p:txBody>
      </p:sp>
      <p:sp>
        <p:nvSpPr>
          <p:cNvPr id="1152" name="Google Shape;1152;p9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9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158" name="Google Shape;1158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5650" y="2713037"/>
            <a:ext cx="5514975" cy="4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98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does it fit in?</a:t>
            </a:r>
            <a:endParaRPr/>
          </a:p>
        </p:txBody>
      </p:sp>
      <p:sp>
        <p:nvSpPr>
          <p:cNvPr id="1160" name="Google Shape;1160;p98"/>
          <p:cNvSpPr txBox="1"/>
          <p:nvPr>
            <p:ph idx="1" type="body"/>
          </p:nvPr>
        </p:nvSpPr>
        <p:spPr>
          <a:xfrm>
            <a:off x="0" y="1417637"/>
            <a:ext cx="5430837" cy="56959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MC/DC criterion is stronger than the condition/decision coverage criterion, 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0" i="0" lang="en-US" sz="2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the number of test cases to achieve the MC/DC criterions still varies linearly with the number of conditions n in the decisions.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0" i="0" lang="en-US" sz="2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Much more complete coverage than condition/decision coverage, 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0" i="0" lang="en-US" sz="2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the same time it is not terribly costly in terms of number of test cases.</a:t>
            </a:r>
            <a:endParaRPr/>
          </a:p>
        </p:txBody>
      </p:sp>
      <p:sp>
        <p:nvSpPr>
          <p:cNvPr id="1161" name="Google Shape;1161;p9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9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7" name="Google Shape;1167;p99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Path Coverage</a:t>
            </a:r>
            <a:endParaRPr/>
          </a:p>
        </p:txBody>
      </p:sp>
      <p:sp>
        <p:nvSpPr>
          <p:cNvPr id="1168" name="Google Shape;1168;p99"/>
          <p:cNvSpPr txBox="1"/>
          <p:nvPr>
            <p:ph idx="1" type="body"/>
          </p:nvPr>
        </p:nvSpPr>
        <p:spPr>
          <a:xfrm>
            <a:off x="317500" y="1570037"/>
            <a:ext cx="9447212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test cases such that: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linearly independent paths in the program are executed at least once.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Defined in terms of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flow graph (CFG) of a program.</a:t>
            </a: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169" name="Google Shape;1169;p9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0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5" name="Google Shape;1175;p100"/>
          <p:cNvSpPr txBox="1"/>
          <p:nvPr>
            <p:ph type="title"/>
          </p:nvPr>
        </p:nvSpPr>
        <p:spPr>
          <a:xfrm>
            <a:off x="239712" y="0"/>
            <a:ext cx="93726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Path Coverage-Based Testing</a:t>
            </a:r>
            <a:endParaRPr/>
          </a:p>
        </p:txBody>
      </p:sp>
      <p:sp>
        <p:nvSpPr>
          <p:cNvPr id="1176" name="Google Shape;1176;p100"/>
          <p:cNvSpPr txBox="1"/>
          <p:nvPr>
            <p:ph idx="1" type="body"/>
          </p:nvPr>
        </p:nvSpPr>
        <p:spPr>
          <a:xfrm>
            <a:off x="0" y="1265237"/>
            <a:ext cx="9917112" cy="56816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understand the path coverage-based testing: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need to learn how to draw control flow graph of a program.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control flow graph (CFG) describes: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sequence in which different instructions of a program get executed.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0" i="0" lang="en-US" sz="36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way control flows through the program.</a:t>
            </a:r>
            <a:endParaRPr/>
          </a:p>
        </p:txBody>
      </p:sp>
      <p:sp>
        <p:nvSpPr>
          <p:cNvPr id="1177" name="Google Shape;1177;p10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0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3" name="Google Shape;1183;p101"/>
          <p:cNvSpPr txBox="1"/>
          <p:nvPr>
            <p:ph type="title"/>
          </p:nvPr>
        </p:nvSpPr>
        <p:spPr>
          <a:xfrm>
            <a:off x="447675" y="336550"/>
            <a:ext cx="888682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b="1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Draw Control Flow Graph?</a:t>
            </a:r>
            <a:endParaRPr/>
          </a:p>
        </p:txBody>
      </p:sp>
      <p:sp>
        <p:nvSpPr>
          <p:cNvPr id="1184" name="Google Shape;1184;p101"/>
          <p:cNvSpPr txBox="1"/>
          <p:nvPr>
            <p:ph idx="1" type="body"/>
          </p:nvPr>
        </p:nvSpPr>
        <p:spPr>
          <a:xfrm>
            <a:off x="269875" y="1708150"/>
            <a:ext cx="96551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all statements of a program.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Numbered statements: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 nodes of control flow graph.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mic Sans M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edge from one node to another node exists: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execution of the statement representing the first node 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omic Sans MS"/>
              <a:buChar char="•"/>
            </a:pPr>
            <a:r>
              <a:rPr b="0" i="0" lang="en-US" sz="3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result in transfer of control to the other node.</a:t>
            </a:r>
            <a:r>
              <a:rPr b="0" i="0" lang="en-US" sz="2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185" name="Google Shape;1185;p10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0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1" name="Google Shape;1191;p102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i="0" lang="en-US" sz="6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1192" name="Google Shape;1192;p102"/>
          <p:cNvSpPr txBox="1"/>
          <p:nvPr>
            <p:ph idx="1" type="body"/>
          </p:nvPr>
        </p:nvSpPr>
        <p:spPr>
          <a:xfrm>
            <a:off x="2220912" y="1763712"/>
            <a:ext cx="5713412" cy="534987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66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f1(int x,int y){                   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90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while (x != y){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90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if (x&gt;y) then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90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x=x-y;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90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else y=y-x;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90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}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90"/>
              </a:spcBef>
              <a:spcAft>
                <a:spcPts val="0"/>
              </a:spcAft>
              <a:buSzPts val="3900"/>
              <a:buNone/>
            </a:pPr>
            <a:r>
              <a:rPr b="1" i="0" lang="en-US" sz="39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1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return x;        }</a:t>
            </a:r>
            <a:endParaRPr/>
          </a:p>
        </p:txBody>
      </p:sp>
      <p:sp>
        <p:nvSpPr>
          <p:cNvPr id="1193" name="Google Shape;1193;p10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468312" y="-411162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Facts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63512" y="1265237"/>
            <a:ext cx="9917112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1475" lvl="0" marL="3714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Consumes largest effort among all phases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Largest manpower among all other development roles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Implies more job opportunities</a:t>
            </a:r>
            <a:endParaRPr/>
          </a:p>
          <a:p>
            <a:pPr indent="-371475" lvl="0" marL="371475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omic Sans MS"/>
              <a:buChar char="•"/>
            </a:pPr>
            <a:r>
              <a:rPr b="0" i="0" lang="en-US" sz="43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About 50% development effort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10% of development time?</a:t>
            </a:r>
            <a:endParaRPr/>
          </a:p>
          <a:p>
            <a:pPr indent="-311149" lvl="1" marL="811212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Noto Sans Symbols"/>
              <a:buChar char="▪"/>
            </a:pP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How?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03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9" name="Google Shape;1199;p103"/>
          <p:cNvSpPr txBox="1"/>
          <p:nvPr>
            <p:ph type="title"/>
          </p:nvPr>
        </p:nvSpPr>
        <p:spPr>
          <a:xfrm>
            <a:off x="612775" y="169862"/>
            <a:ext cx="8601075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Control Flow Graph</a:t>
            </a:r>
            <a:endParaRPr/>
          </a:p>
        </p:txBody>
      </p:sp>
      <p:grpSp>
        <p:nvGrpSpPr>
          <p:cNvPr id="1200" name="Google Shape;1200;p103"/>
          <p:cNvGrpSpPr/>
          <p:nvPr/>
        </p:nvGrpSpPr>
        <p:grpSpPr>
          <a:xfrm>
            <a:off x="1981200" y="1847850"/>
            <a:ext cx="5230812" cy="4979987"/>
            <a:chOff x="1640" y="1164"/>
            <a:chExt cx="1791" cy="2169"/>
          </a:xfrm>
        </p:grpSpPr>
        <p:sp>
          <p:nvSpPr>
            <p:cNvPr id="1201" name="Google Shape;1201;p103"/>
            <p:cNvSpPr/>
            <p:nvPr/>
          </p:nvSpPr>
          <p:spPr>
            <a:xfrm>
              <a:off x="2328" y="1164"/>
              <a:ext cx="318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202" name="Google Shape;1202;p103"/>
            <p:cNvSpPr/>
            <p:nvPr/>
          </p:nvSpPr>
          <p:spPr>
            <a:xfrm>
              <a:off x="2328" y="1640"/>
              <a:ext cx="318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203" name="Google Shape;1203;p103"/>
            <p:cNvSpPr/>
            <p:nvPr/>
          </p:nvSpPr>
          <p:spPr>
            <a:xfrm>
              <a:off x="1905" y="2116"/>
              <a:ext cx="318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204" name="Google Shape;1204;p103"/>
            <p:cNvSpPr/>
            <p:nvPr/>
          </p:nvSpPr>
          <p:spPr>
            <a:xfrm>
              <a:off x="2699" y="2116"/>
              <a:ext cx="317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205" name="Google Shape;1205;p103"/>
            <p:cNvSpPr/>
            <p:nvPr/>
          </p:nvSpPr>
          <p:spPr>
            <a:xfrm>
              <a:off x="2328" y="2540"/>
              <a:ext cx="318" cy="31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206" name="Google Shape;1206;p103"/>
            <p:cNvSpPr/>
            <p:nvPr/>
          </p:nvSpPr>
          <p:spPr>
            <a:xfrm>
              <a:off x="2328" y="3016"/>
              <a:ext cx="318" cy="31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cxnSp>
          <p:nvCxnSpPr>
            <p:cNvPr id="1207" name="Google Shape;1207;p103"/>
            <p:cNvCxnSpPr/>
            <p:nvPr/>
          </p:nvCxnSpPr>
          <p:spPr>
            <a:xfrm>
              <a:off x="2487" y="1429"/>
              <a:ext cx="0" cy="2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08" name="Google Shape;1208;p103"/>
            <p:cNvCxnSpPr/>
            <p:nvPr/>
          </p:nvCxnSpPr>
          <p:spPr>
            <a:xfrm flipH="1">
              <a:off x="2170" y="1905"/>
              <a:ext cx="211" cy="2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09" name="Google Shape;1209;p103"/>
            <p:cNvCxnSpPr/>
            <p:nvPr/>
          </p:nvCxnSpPr>
          <p:spPr>
            <a:xfrm>
              <a:off x="2593" y="1905"/>
              <a:ext cx="212" cy="2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0" name="Google Shape;1210;p103"/>
            <p:cNvCxnSpPr/>
            <p:nvPr/>
          </p:nvCxnSpPr>
          <p:spPr>
            <a:xfrm>
              <a:off x="2117" y="2434"/>
              <a:ext cx="211" cy="2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1" name="Google Shape;1211;p103"/>
            <p:cNvCxnSpPr/>
            <p:nvPr/>
          </p:nvCxnSpPr>
          <p:spPr>
            <a:xfrm flipH="1">
              <a:off x="2646" y="2434"/>
              <a:ext cx="212" cy="2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2" name="Google Shape;1212;p103"/>
            <p:cNvCxnSpPr/>
            <p:nvPr/>
          </p:nvCxnSpPr>
          <p:spPr>
            <a:xfrm rot="10800000">
              <a:off x="1640" y="2751"/>
              <a:ext cx="68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3" name="Google Shape;1213;p103"/>
            <p:cNvCxnSpPr/>
            <p:nvPr/>
          </p:nvCxnSpPr>
          <p:spPr>
            <a:xfrm rot="10800000">
              <a:off x="1640" y="1323"/>
              <a:ext cx="0" cy="14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4" name="Google Shape;1214;p103"/>
            <p:cNvCxnSpPr/>
            <p:nvPr/>
          </p:nvCxnSpPr>
          <p:spPr>
            <a:xfrm>
              <a:off x="1640" y="1323"/>
              <a:ext cx="68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15" name="Google Shape;1215;p103"/>
            <p:cNvSpPr/>
            <p:nvPr/>
          </p:nvSpPr>
          <p:spPr>
            <a:xfrm>
              <a:off x="2646" y="1217"/>
              <a:ext cx="785" cy="1905"/>
            </a:xfrm>
            <a:custGeom>
              <a:rect b="b" l="l" r="r" t="t"/>
              <a:pathLst>
                <a:path extrusionOk="0" h="1296" w="712">
                  <a:moveTo>
                    <a:pt x="0" y="96"/>
                  </a:moveTo>
                  <a:cubicBezTo>
                    <a:pt x="212" y="48"/>
                    <a:pt x="424" y="0"/>
                    <a:pt x="528" y="144"/>
                  </a:cubicBezTo>
                  <a:cubicBezTo>
                    <a:pt x="632" y="288"/>
                    <a:pt x="712" y="768"/>
                    <a:pt x="624" y="960"/>
                  </a:cubicBezTo>
                  <a:cubicBezTo>
                    <a:pt x="536" y="1152"/>
                    <a:pt x="268" y="1224"/>
                    <a:pt x="0" y="1296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16" name="Google Shape;1216;p103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04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2" name="Google Shape;1222;p104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Draw Control flow Graph?</a:t>
            </a:r>
            <a:endParaRPr/>
          </a:p>
        </p:txBody>
      </p:sp>
      <p:sp>
        <p:nvSpPr>
          <p:cNvPr id="1223" name="Google Shape;1223;p104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1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1" i="0" lang="en-US" sz="45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a=5;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1" i="0" lang="en-US" sz="45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4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b=a*b-1;</a:t>
            </a:r>
            <a:endParaRPr/>
          </a:p>
        </p:txBody>
      </p:sp>
      <p:grpSp>
        <p:nvGrpSpPr>
          <p:cNvPr id="1224" name="Google Shape;1224;p104"/>
          <p:cNvGrpSpPr/>
          <p:nvPr/>
        </p:nvGrpSpPr>
        <p:grpSpPr>
          <a:xfrm>
            <a:off x="4830761" y="2341562"/>
            <a:ext cx="1798637" cy="4014787"/>
            <a:chOff x="3387" y="1587"/>
            <a:chExt cx="317" cy="953"/>
          </a:xfrm>
        </p:grpSpPr>
        <p:sp>
          <p:nvSpPr>
            <p:cNvPr id="1225" name="Google Shape;1225;p104"/>
            <p:cNvSpPr/>
            <p:nvPr/>
          </p:nvSpPr>
          <p:spPr>
            <a:xfrm>
              <a:off x="3387" y="1587"/>
              <a:ext cx="317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5100"/>
                <a:buFont typeface="Times New Roman"/>
                <a:buNone/>
              </a:pPr>
              <a:r>
                <a:rPr b="1" i="0" lang="en-US" sz="51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226" name="Google Shape;1226;p104"/>
            <p:cNvSpPr/>
            <p:nvPr/>
          </p:nvSpPr>
          <p:spPr>
            <a:xfrm>
              <a:off x="3387" y="2222"/>
              <a:ext cx="317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5100"/>
                <a:buFont typeface="Times New Roman"/>
                <a:buNone/>
              </a:pPr>
              <a:r>
                <a:rPr b="1" i="0" lang="en-US" sz="51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1227" name="Google Shape;1227;p104"/>
            <p:cNvCxnSpPr/>
            <p:nvPr/>
          </p:nvCxnSpPr>
          <p:spPr>
            <a:xfrm>
              <a:off x="3545" y="1905"/>
              <a:ext cx="0" cy="31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28" name="Google Shape;1228;p104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05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4" name="Google Shape;1234;p105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Draw Control Flow Graph?</a:t>
            </a:r>
            <a:endParaRPr/>
          </a:p>
        </p:txBody>
      </p:sp>
      <p:sp>
        <p:nvSpPr>
          <p:cNvPr id="1235" name="Google Shape;1235;p105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1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Selection: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1" i="0" lang="en-US" sz="40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if(a&gt;b) then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1" i="0" lang="en-US" sz="40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c=3;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1" i="0" lang="en-US" sz="40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else   c=5;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1" i="0" lang="en-US" sz="40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c=c*c;</a:t>
            </a:r>
            <a:endParaRPr/>
          </a:p>
        </p:txBody>
      </p:sp>
      <p:grpSp>
        <p:nvGrpSpPr>
          <p:cNvPr id="1236" name="Google Shape;1236;p105"/>
          <p:cNvGrpSpPr/>
          <p:nvPr/>
        </p:nvGrpSpPr>
        <p:grpSpPr>
          <a:xfrm>
            <a:off x="5040312" y="2603500"/>
            <a:ext cx="3884612" cy="3544887"/>
            <a:chOff x="3175" y="1640"/>
            <a:chExt cx="1111" cy="1217"/>
          </a:xfrm>
        </p:grpSpPr>
        <p:sp>
          <p:nvSpPr>
            <p:cNvPr id="1237" name="Google Shape;1237;p105"/>
            <p:cNvSpPr/>
            <p:nvPr/>
          </p:nvSpPr>
          <p:spPr>
            <a:xfrm>
              <a:off x="3598" y="1640"/>
              <a:ext cx="318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5100"/>
                <a:buFont typeface="Times New Roman"/>
                <a:buNone/>
              </a:pPr>
              <a:r>
                <a:rPr b="1" i="0" lang="en-US" sz="51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238" name="Google Shape;1238;p105"/>
            <p:cNvSpPr/>
            <p:nvPr/>
          </p:nvSpPr>
          <p:spPr>
            <a:xfrm>
              <a:off x="3175" y="2116"/>
              <a:ext cx="318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5100"/>
                <a:buFont typeface="Times New Roman"/>
                <a:buNone/>
              </a:pPr>
              <a:r>
                <a:rPr b="1" i="0" lang="en-US" sz="51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239" name="Google Shape;1239;p105"/>
            <p:cNvSpPr/>
            <p:nvPr/>
          </p:nvSpPr>
          <p:spPr>
            <a:xfrm>
              <a:off x="3969" y="2116"/>
              <a:ext cx="317" cy="31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5100"/>
                <a:buFont typeface="Times New Roman"/>
                <a:buNone/>
              </a:pPr>
              <a:r>
                <a:rPr b="1" i="0" lang="en-US" sz="51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240" name="Google Shape;1240;p105"/>
            <p:cNvSpPr/>
            <p:nvPr/>
          </p:nvSpPr>
          <p:spPr>
            <a:xfrm>
              <a:off x="3598" y="2540"/>
              <a:ext cx="318" cy="31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5100"/>
                <a:buFont typeface="Times New Roman"/>
                <a:buNone/>
              </a:pPr>
              <a:r>
                <a:rPr b="1" i="0" lang="en-US" sz="51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1241" name="Google Shape;1241;p105"/>
            <p:cNvCxnSpPr/>
            <p:nvPr/>
          </p:nvCxnSpPr>
          <p:spPr>
            <a:xfrm flipH="1">
              <a:off x="3440" y="1905"/>
              <a:ext cx="211" cy="2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2" name="Google Shape;1242;p105"/>
            <p:cNvCxnSpPr/>
            <p:nvPr/>
          </p:nvCxnSpPr>
          <p:spPr>
            <a:xfrm>
              <a:off x="3863" y="1905"/>
              <a:ext cx="212" cy="2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3" name="Google Shape;1243;p105"/>
            <p:cNvCxnSpPr/>
            <p:nvPr/>
          </p:nvCxnSpPr>
          <p:spPr>
            <a:xfrm>
              <a:off x="3387" y="2434"/>
              <a:ext cx="211" cy="2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4" name="Google Shape;1244;p105"/>
            <p:cNvCxnSpPr/>
            <p:nvPr/>
          </p:nvCxnSpPr>
          <p:spPr>
            <a:xfrm flipH="1">
              <a:off x="3916" y="2434"/>
              <a:ext cx="212" cy="2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45" name="Google Shape;1245;p105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06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1" name="Google Shape;1251;p106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Draw Control Flow Graph?</a:t>
            </a:r>
            <a:endParaRPr/>
          </a:p>
        </p:txBody>
      </p:sp>
      <p:sp>
        <p:nvSpPr>
          <p:cNvPr id="1252" name="Google Shape;1252;p106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Char char="•"/>
            </a:pPr>
            <a:r>
              <a:rPr b="1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Iteration: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1" i="0" lang="en-US" sz="36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while(a&gt;b){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1" i="0" lang="en-US" sz="36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b=b*a;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1" i="0" lang="en-US" sz="36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b=b-1;}</a:t>
            </a:r>
            <a:endParaRPr/>
          </a:p>
          <a:p>
            <a:pPr indent="-285750" lvl="1" marL="742950" rtl="0" algn="l">
              <a:lnSpc>
                <a:spcPct val="91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b="1" i="0" lang="en-US" sz="3600" u="non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3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c=b+d;</a:t>
            </a:r>
            <a:endParaRPr/>
          </a:p>
        </p:txBody>
      </p:sp>
      <p:grpSp>
        <p:nvGrpSpPr>
          <p:cNvPr id="1253" name="Google Shape;1253;p106"/>
          <p:cNvGrpSpPr/>
          <p:nvPr/>
        </p:nvGrpSpPr>
        <p:grpSpPr>
          <a:xfrm>
            <a:off x="4887911" y="1798637"/>
            <a:ext cx="4953000" cy="5181600"/>
            <a:chOff x="3237" y="1270"/>
            <a:chExt cx="1790" cy="2169"/>
          </a:xfrm>
        </p:grpSpPr>
        <p:sp>
          <p:nvSpPr>
            <p:cNvPr id="1254" name="Google Shape;1254;p106"/>
            <p:cNvSpPr/>
            <p:nvPr/>
          </p:nvSpPr>
          <p:spPr>
            <a:xfrm>
              <a:off x="3925" y="1270"/>
              <a:ext cx="317" cy="31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255" name="Google Shape;1255;p106"/>
            <p:cNvSpPr/>
            <p:nvPr/>
          </p:nvSpPr>
          <p:spPr>
            <a:xfrm>
              <a:off x="3925" y="1958"/>
              <a:ext cx="317" cy="31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256" name="Google Shape;1256;p106"/>
            <p:cNvSpPr/>
            <p:nvPr/>
          </p:nvSpPr>
          <p:spPr>
            <a:xfrm>
              <a:off x="3925" y="2646"/>
              <a:ext cx="317" cy="31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257" name="Google Shape;1257;p106"/>
            <p:cNvSpPr/>
            <p:nvPr/>
          </p:nvSpPr>
          <p:spPr>
            <a:xfrm>
              <a:off x="3925" y="3122"/>
              <a:ext cx="317" cy="31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375" lIns="100775" spcFirstLastPara="1" rIns="100775" wrap="square" tIns="50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4300"/>
                <a:buFont typeface="Times New Roman"/>
                <a:buNone/>
              </a:pPr>
              <a:r>
                <a:rPr b="1" i="0" lang="en-US" sz="43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1258" name="Google Shape;1258;p106"/>
            <p:cNvCxnSpPr/>
            <p:nvPr/>
          </p:nvCxnSpPr>
          <p:spPr>
            <a:xfrm flipH="1">
              <a:off x="4075" y="1534"/>
              <a:ext cx="8" cy="4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9" name="Google Shape;1259;p106"/>
            <p:cNvCxnSpPr/>
            <p:nvPr/>
          </p:nvCxnSpPr>
          <p:spPr>
            <a:xfrm>
              <a:off x="4075" y="2275"/>
              <a:ext cx="0" cy="37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60" name="Google Shape;1260;p106"/>
            <p:cNvCxnSpPr/>
            <p:nvPr/>
          </p:nvCxnSpPr>
          <p:spPr>
            <a:xfrm rot="10800000">
              <a:off x="3237" y="2857"/>
              <a:ext cx="68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61" name="Google Shape;1261;p106"/>
            <p:cNvCxnSpPr/>
            <p:nvPr/>
          </p:nvCxnSpPr>
          <p:spPr>
            <a:xfrm rot="10800000">
              <a:off x="3237" y="1429"/>
              <a:ext cx="0" cy="14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62" name="Google Shape;1262;p106"/>
            <p:cNvCxnSpPr/>
            <p:nvPr/>
          </p:nvCxnSpPr>
          <p:spPr>
            <a:xfrm>
              <a:off x="3237" y="1429"/>
              <a:ext cx="68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63" name="Google Shape;1263;p106"/>
            <p:cNvSpPr/>
            <p:nvPr/>
          </p:nvSpPr>
          <p:spPr>
            <a:xfrm>
              <a:off x="4242" y="1323"/>
              <a:ext cx="785" cy="1905"/>
            </a:xfrm>
            <a:custGeom>
              <a:rect b="b" l="l" r="r" t="t"/>
              <a:pathLst>
                <a:path extrusionOk="0" h="1296" w="712">
                  <a:moveTo>
                    <a:pt x="0" y="96"/>
                  </a:moveTo>
                  <a:cubicBezTo>
                    <a:pt x="212" y="48"/>
                    <a:pt x="424" y="0"/>
                    <a:pt x="528" y="144"/>
                  </a:cubicBezTo>
                  <a:cubicBezTo>
                    <a:pt x="632" y="288"/>
                    <a:pt x="712" y="768"/>
                    <a:pt x="624" y="960"/>
                  </a:cubicBezTo>
                  <a:cubicBezTo>
                    <a:pt x="536" y="1152"/>
                    <a:pt x="268" y="1224"/>
                    <a:pt x="0" y="1296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64" name="Google Shape;1264;p106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7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0" name="Google Shape;1270;p107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Code Fragment</a:t>
            </a:r>
            <a:endParaRPr/>
          </a:p>
        </p:txBody>
      </p:sp>
      <p:pic>
        <p:nvPicPr>
          <p:cNvPr id="1271" name="Google Shape;1271;p1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12" y="1720850"/>
            <a:ext cx="6003925" cy="525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07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08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8" name="Google Shape;1278;p108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Control Flow Graph</a:t>
            </a:r>
            <a:endParaRPr/>
          </a:p>
        </p:txBody>
      </p:sp>
      <p:pic>
        <p:nvPicPr>
          <p:cNvPr id="1279" name="Google Shape;1279;p1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637" y="1763712"/>
            <a:ext cx="3495675" cy="53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108"/>
          <p:cNvSpPr txBox="1"/>
          <p:nvPr/>
        </p:nvSpPr>
        <p:spPr>
          <a:xfrm>
            <a:off x="168275" y="7138987"/>
            <a:ext cx="4252912" cy="30321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 </a:t>
            </a:r>
            <a:r>
              <a:rPr b="0" i="0" lang="en-US" sz="13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Art of Software Testing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Glenford Myers</a:t>
            </a:r>
            <a:endParaRPr/>
          </a:p>
        </p:txBody>
      </p:sp>
      <p:sp>
        <p:nvSpPr>
          <p:cNvPr id="1281" name="Google Shape;1281;p108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09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87" name="Google Shape;1287;p109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</a:pPr>
            <a:r>
              <a:rPr b="1" i="0" lang="en-US" sz="77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Path</a:t>
            </a:r>
            <a:endParaRPr/>
          </a:p>
        </p:txBody>
      </p:sp>
      <p:sp>
        <p:nvSpPr>
          <p:cNvPr id="1288" name="Google Shape;1288;p109"/>
          <p:cNvSpPr txBox="1"/>
          <p:nvPr>
            <p:ph idx="1" type="body"/>
          </p:nvPr>
        </p:nvSpPr>
        <p:spPr>
          <a:xfrm>
            <a:off x="468312" y="1581150"/>
            <a:ext cx="9220200" cy="5099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path through a program: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 node and edge sequence from the starting node to a terminal node of the control flow graph.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There may be several terminal nodes for  program.</a:t>
            </a:r>
            <a:endParaRPr/>
          </a:p>
        </p:txBody>
      </p:sp>
      <p:sp>
        <p:nvSpPr>
          <p:cNvPr id="1289" name="Google Shape;1289;p109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10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5" name="Google Shape;1295;p110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1" i="0" lang="en-US" sz="4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Linearly Independent Path</a:t>
            </a:r>
            <a:endParaRPr/>
          </a:p>
        </p:txBody>
      </p:sp>
      <p:sp>
        <p:nvSpPr>
          <p:cNvPr id="1296" name="Google Shape;1296;p110"/>
          <p:cNvSpPr txBox="1"/>
          <p:nvPr>
            <p:ph idx="1" type="body"/>
          </p:nvPr>
        </p:nvSpPr>
        <p:spPr>
          <a:xfrm>
            <a:off x="317500" y="1763712"/>
            <a:ext cx="9599612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Char char="•"/>
            </a:pPr>
            <a:r>
              <a:rPr b="0" i="0" lang="en-US" sz="4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path through the program: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155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▪"/>
            </a:pPr>
            <a:r>
              <a:rPr b="0" i="0" lang="en-US" sz="45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Introduces at least one new edge:</a:t>
            </a:r>
            <a:endParaRPr/>
          </a:p>
          <a:p>
            <a:pPr indent="-247650" lvl="2" marL="1143000" rtl="0" algn="l">
              <a:lnSpc>
                <a:spcPct val="11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mic Sans MS"/>
              <a:buChar char="•"/>
            </a:pPr>
            <a:r>
              <a:rPr b="0" i="0" lang="en-US" sz="3900" u="none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included in any other  independent paths.</a:t>
            </a:r>
            <a:r>
              <a:rPr b="0" i="0" lang="en-US" sz="3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  <p:sp>
        <p:nvSpPr>
          <p:cNvPr id="1297" name="Google Shape;1297;p110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11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3" name="Google Shape;1303;p111"/>
          <p:cNvSpPr txBox="1"/>
          <p:nvPr>
            <p:ph type="title"/>
          </p:nvPr>
        </p:nvSpPr>
        <p:spPr>
          <a:xfrm>
            <a:off x="504825" y="-47625"/>
            <a:ext cx="9066212" cy="1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b="1" i="0" lang="en-US" sz="6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 path</a:t>
            </a:r>
            <a:endParaRPr/>
          </a:p>
        </p:txBody>
      </p:sp>
      <p:sp>
        <p:nvSpPr>
          <p:cNvPr id="1304" name="Google Shape;1304;p111"/>
          <p:cNvSpPr txBox="1"/>
          <p:nvPr>
            <p:ph idx="1" type="body"/>
          </p:nvPr>
        </p:nvSpPr>
        <p:spPr>
          <a:xfrm>
            <a:off x="317500" y="1763712"/>
            <a:ext cx="9253537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straight forward: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identify linearly independent paths of simple programs.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complicated programs: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not easy to determine the number of independent paths. </a:t>
            </a:r>
            <a:endParaRPr/>
          </a:p>
        </p:txBody>
      </p:sp>
      <p:sp>
        <p:nvSpPr>
          <p:cNvPr id="1305" name="Google Shape;1305;p111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"/>
                                        <p:tgtEl>
                                          <p:spTgt spid="1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"/>
                                        <p:tgtEl>
                                          <p:spTgt spid="1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"/>
                                        <p:tgtEl>
                                          <p:spTgt spid="1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"/>
                                        <p:tgtEl>
                                          <p:spTgt spid="1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12"/>
          <p:cNvSpPr txBox="1"/>
          <p:nvPr/>
        </p:nvSpPr>
        <p:spPr>
          <a:xfrm>
            <a:off x="7224712" y="6884987"/>
            <a:ext cx="2346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1" name="Google Shape;1311;p112"/>
          <p:cNvSpPr txBox="1"/>
          <p:nvPr>
            <p:ph type="title"/>
          </p:nvPr>
        </p:nvSpPr>
        <p:spPr>
          <a:xfrm>
            <a:off x="447675" y="420687"/>
            <a:ext cx="901382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b="1" i="0" lang="en-US" sz="55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McCabe's Cyclomatic Metric </a:t>
            </a:r>
            <a:endParaRPr/>
          </a:p>
        </p:txBody>
      </p:sp>
      <p:sp>
        <p:nvSpPr>
          <p:cNvPr id="1312" name="Google Shape;1312;p112"/>
          <p:cNvSpPr txBox="1"/>
          <p:nvPr>
            <p:ph idx="1" type="body"/>
          </p:nvPr>
        </p:nvSpPr>
        <p:spPr>
          <a:xfrm>
            <a:off x="473075" y="1911350"/>
            <a:ext cx="9215437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upper bound: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the number of linearly independent paths of a program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86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Char char="•"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Provides a practical way of determining: 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maximum number of linearly independent paths in a program.</a:t>
            </a:r>
            <a:endParaRPr/>
          </a:p>
        </p:txBody>
      </p:sp>
      <p:sp>
        <p:nvSpPr>
          <p:cNvPr id="1313" name="Google Shape;1313;p112"/>
          <p:cNvSpPr txBox="1"/>
          <p:nvPr/>
        </p:nvSpPr>
        <p:spPr>
          <a:xfrm>
            <a:off x="504825" y="6884987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Mar/Apr-2016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