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slideMaster" Target="slideMasters/slideMaster1.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4" Type="http://schemas.openxmlformats.org/officeDocument/2006/relationships/slide" Target="slides/slide198.xml"/><Relationship Id="rId203" Type="http://schemas.openxmlformats.org/officeDocument/2006/relationships/slide" Target="slides/slide197.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cap="none" strike="noStrike">
                <a:solidFill>
                  <a:srgbClr val="000000"/>
                </a:solidFill>
                <a:latin typeface="Times New Roman"/>
                <a:ea typeface="Times New Roman"/>
                <a:cs typeface="Times New Roman"/>
                <a:sym typeface="Times New Roman"/>
              </a:rPr>
              <a:t>‹#›</a:t>
            </a:fld>
            <a:endParaRPr/>
          </a:p>
        </p:txBody>
      </p:sp>
      <p:sp>
        <p:nvSpPr>
          <p:cNvPr id="96" name="Google Shape;96;p1:notes"/>
          <p:cNvSpPr/>
          <p:nvPr>
            <p:ph idx="2" type="sldImg"/>
          </p:nvPr>
        </p:nvSpPr>
        <p:spPr>
          <a:xfrm>
            <a:off x="1154112" y="692150"/>
            <a:ext cx="4554537"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1:notes"/>
          <p:cNvSpPr txBox="1"/>
          <p:nvPr>
            <p:ph idx="1" type="body"/>
          </p:nvPr>
        </p:nvSpPr>
        <p:spPr>
          <a:xfrm>
            <a:off x="914400" y="4343400"/>
            <a:ext cx="5027612"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6" name="Google Shape;996;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6" name="Google Shape;1006;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4" name="Google Shape;1014;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1" name="Google Shape;1031;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9" name="Google Shape;1039;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7" name="Google Shape;1057;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6" name="Google Shape;1066;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5" name="Google Shape;1075;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4" name="Google Shape;1084;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2" name="Google Shape;1092;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4" name="Google Shape;1104;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2" name="Google Shape;1112;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0" name="Google Shape;1120;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1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8" name="Google Shape;1128;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6" name="Google Shape;1136;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4" name="Google Shape;1144;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2" name="Google Shape;1152;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0" name="Google Shape;1160;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p1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1168" name="Google Shape;1168;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9" name="Google Shape;1169;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7" name="Google Shape;1177;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5" name="Google Shape;1185;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3" name="Google Shape;1193;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1" name="Google Shape;1201;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9" name="Google Shape;1209;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8" name="Google Shape;1218;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6" name="Google Shape;1226;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2" name="Google Shape;1242;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0" name="Google Shape;1250;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8" name="Google Shape;1258;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6" name="Google Shape;1266;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4" name="Google Shape;1274;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2" name="Google Shape;1282;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0" name="Google Shape;1290;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8" name="Google Shape;1298;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p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6" name="Google Shape;1306;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4" name="Google Shape;1314;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1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1322" name="Google Shape;1322;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3" name="Google Shape;1323;p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1" name="Google Shape;1331;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9" name="Google Shape;1339;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7" name="Google Shape;1347;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p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5" name="Google Shape;1355;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3" name="Google Shape;1363;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1" name="Google Shape;1371;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p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0" name="Google Shape;1380;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8" name="Google Shape;1388;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6" name="Google Shape;1396;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p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4" name="Google Shape;1404;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p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2" name="Google Shape;1412;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0" name="Google Shape;1420;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7" name="Google Shape;1437;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5" name="Google Shape;1445;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p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3" name="Google Shape;1453;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1" name="Google Shape;1461;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9" name="Google Shape;1469;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7" name="Google Shape;1477;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p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5" name="Google Shape;1485;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p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3" name="Google Shape;1493;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1" name="Google Shape;1501;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9" name="Google Shape;1509;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p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7" name="Google Shape;1517;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p1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1525" name="Google Shape;1525;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6" name="Google Shape;1526;p1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1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4" name="Google Shape;1534;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2" name="Google Shape;1542;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p1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0" name="Google Shape;1550;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p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9" name="Google Shape;1559;p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p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7" name="Google Shape;1567;p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5" name="Google Shape;1575;p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p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4" name="Google Shape;1584;p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p1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2" name="Google Shape;1592;p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p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0" name="Google Shape;1600;p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p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8" name="Google Shape;1608;p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p1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6" name="Google Shape;1616;p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p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4" name="Google Shape;1624;p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p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2" name="Google Shape;1632;p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p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1" name="Google Shape;1641;p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p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9" name="Google Shape;1649;p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p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7" name="Google Shape;1657;p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p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5" name="Google Shape;1665;p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p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3" name="Google Shape;1673;p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p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1" name="Google Shape;1681;p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p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9" name="Google Shape;1689;p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p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7" name="Google Shape;1697;p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p18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1705" name="Google Shape;1705;p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6" name="Google Shape;1706;p1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p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4" name="Google Shape;1714;p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0" name="Shape 1720"/>
        <p:cNvGrpSpPr/>
        <p:nvPr/>
      </p:nvGrpSpPr>
      <p:grpSpPr>
        <a:xfrm>
          <a:off x="0" y="0"/>
          <a:ext cx="0" cy="0"/>
          <a:chOff x="0" y="0"/>
          <a:chExt cx="0" cy="0"/>
        </a:xfrm>
      </p:grpSpPr>
      <p:sp>
        <p:nvSpPr>
          <p:cNvPr id="1721" name="Google Shape;1721;p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2" name="Google Shape;1722;p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1" name="Google Shape;1731;p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cap="none" strike="noStrike">
                <a:solidFill>
                  <a:srgbClr val="000000"/>
                </a:solidFill>
                <a:latin typeface="Times New Roman"/>
                <a:ea typeface="Times New Roman"/>
                <a:cs typeface="Times New Roman"/>
                <a:sym typeface="Times New Roman"/>
              </a:rPr>
              <a:t>‹#›</a:t>
            </a:fld>
            <a:endParaRPr/>
          </a:p>
        </p:txBody>
      </p:sp>
      <p:sp>
        <p:nvSpPr>
          <p:cNvPr id="271" name="Google Shape;27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p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9" name="Google Shape;1739;p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p1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8" name="Google Shape;1748;p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p1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6" name="Google Shape;1756;p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p1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4" name="Google Shape;1764;p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p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2" name="Google Shape;1772;p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p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0" name="Google Shape;1780;p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p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8" name="Google Shape;1788;p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p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6" name="Google Shape;1796;p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p19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1804" name="Google Shape;1804;p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5" name="Google Shape;1805;p1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cap="none" strike="noStrike">
                <a:solidFill>
                  <a:srgbClr val="000000"/>
                </a:solidFill>
                <a:latin typeface="Times New Roman"/>
                <a:ea typeface="Times New Roman"/>
                <a:cs typeface="Times New Roman"/>
                <a:sym typeface="Times New Roman"/>
              </a:rPr>
              <a:t>‹#›</a:t>
            </a:fld>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nvSpPr>
        <p:spPr>
          <a:xfrm>
            <a:off x="1155700" y="695325"/>
            <a:ext cx="4545012" cy="34258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850" lIns="89725" spcFirstLastPara="1" rIns="89725" wrap="square" tIns="44850">
            <a:noAutofit/>
          </a:bodyPr>
          <a:lstStyle/>
          <a:p>
            <a:pPr indent="0" lvl="0" marL="0" marR="0" rtl="0" algn="l">
              <a:lnSpc>
                <a:spcPct val="100000"/>
              </a:lnSpc>
              <a:spcBef>
                <a:spcPts val="0"/>
              </a:spcBef>
              <a:spcAft>
                <a:spcPts val="0"/>
              </a:spcAft>
              <a:buNone/>
            </a:pPr>
            <a:r>
              <a:t/>
            </a:r>
            <a:endParaRPr b="1" i="0" sz="2800" u="none">
              <a:solidFill>
                <a:srgbClr val="000000"/>
              </a:solidFill>
              <a:latin typeface="Times New Roman"/>
              <a:ea typeface="Times New Roman"/>
              <a:cs typeface="Times New Roman"/>
              <a:sym typeface="Times New Roman"/>
            </a:endParaRPr>
          </a:p>
        </p:txBody>
      </p:sp>
      <p:sp>
        <p:nvSpPr>
          <p:cNvPr id="280" name="Google Shape;280;p20:notes"/>
          <p:cNvSpPr txBox="1"/>
          <p:nvPr>
            <p:ph idx="1" type="body"/>
          </p:nvPr>
        </p:nvSpPr>
        <p:spPr>
          <a:xfrm>
            <a:off x="1062037" y="4351337"/>
            <a:ext cx="4738687" cy="35115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nvSpPr>
        <p:spPr>
          <a:xfrm>
            <a:off x="1155700" y="695325"/>
            <a:ext cx="4545012" cy="34258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850" lIns="89725" spcFirstLastPara="1" rIns="89725" wrap="square" tIns="44850">
            <a:noAutofit/>
          </a:bodyPr>
          <a:lstStyle/>
          <a:p>
            <a:pPr indent="0" lvl="0" marL="0" marR="0" rtl="0" algn="l">
              <a:lnSpc>
                <a:spcPct val="100000"/>
              </a:lnSpc>
              <a:spcBef>
                <a:spcPts val="0"/>
              </a:spcBef>
              <a:spcAft>
                <a:spcPts val="0"/>
              </a:spcAft>
              <a:buNone/>
            </a:pPr>
            <a:r>
              <a:t/>
            </a:r>
            <a:endParaRPr b="1" i="0" sz="2800" u="none">
              <a:solidFill>
                <a:srgbClr val="000000"/>
              </a:solidFill>
              <a:latin typeface="Times New Roman"/>
              <a:ea typeface="Times New Roman"/>
              <a:cs typeface="Times New Roman"/>
              <a:sym typeface="Times New Roman"/>
            </a:endParaRPr>
          </a:p>
        </p:txBody>
      </p:sp>
      <p:sp>
        <p:nvSpPr>
          <p:cNvPr id="289" name="Google Shape;289;p21:notes"/>
          <p:cNvSpPr txBox="1"/>
          <p:nvPr>
            <p:ph idx="1" type="body"/>
          </p:nvPr>
        </p:nvSpPr>
        <p:spPr>
          <a:xfrm>
            <a:off x="1062037" y="4351337"/>
            <a:ext cx="4738687" cy="35115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nvSpPr>
        <p:spPr>
          <a:xfrm>
            <a:off x="1155700" y="695325"/>
            <a:ext cx="4545012" cy="34258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850" lIns="89725" spcFirstLastPara="1" rIns="89725" wrap="square" tIns="44850">
            <a:noAutofit/>
          </a:bodyPr>
          <a:lstStyle/>
          <a:p>
            <a:pPr indent="0" lvl="0" marL="0" marR="0" rtl="0" algn="l">
              <a:lnSpc>
                <a:spcPct val="100000"/>
              </a:lnSpc>
              <a:spcBef>
                <a:spcPts val="0"/>
              </a:spcBef>
              <a:spcAft>
                <a:spcPts val="0"/>
              </a:spcAft>
              <a:buNone/>
            </a:pPr>
            <a:r>
              <a:t/>
            </a:r>
            <a:endParaRPr b="1" i="0" sz="2800" u="none">
              <a:solidFill>
                <a:srgbClr val="000000"/>
              </a:solidFill>
              <a:latin typeface="Times New Roman"/>
              <a:ea typeface="Times New Roman"/>
              <a:cs typeface="Times New Roman"/>
              <a:sym typeface="Times New Roman"/>
            </a:endParaRPr>
          </a:p>
        </p:txBody>
      </p:sp>
      <p:sp>
        <p:nvSpPr>
          <p:cNvPr id="298" name="Google Shape;298;p22:notes"/>
          <p:cNvSpPr txBox="1"/>
          <p:nvPr>
            <p:ph idx="1" type="body"/>
          </p:nvPr>
        </p:nvSpPr>
        <p:spPr>
          <a:xfrm>
            <a:off x="1062037" y="4351337"/>
            <a:ext cx="4738687" cy="35115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nvSpPr>
        <p:spPr>
          <a:xfrm>
            <a:off x="1155700" y="695325"/>
            <a:ext cx="4545012" cy="34258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850" lIns="89725" spcFirstLastPara="1" rIns="89725" wrap="square" tIns="44850">
            <a:noAutofit/>
          </a:bodyPr>
          <a:lstStyle/>
          <a:p>
            <a:pPr indent="0" lvl="0" marL="0" marR="0" rtl="0" algn="l">
              <a:lnSpc>
                <a:spcPct val="100000"/>
              </a:lnSpc>
              <a:spcBef>
                <a:spcPts val="0"/>
              </a:spcBef>
              <a:spcAft>
                <a:spcPts val="0"/>
              </a:spcAft>
              <a:buNone/>
            </a:pPr>
            <a:r>
              <a:t/>
            </a:r>
            <a:endParaRPr b="1" i="0" sz="2800" u="none">
              <a:solidFill>
                <a:srgbClr val="000000"/>
              </a:solidFill>
              <a:latin typeface="Times New Roman"/>
              <a:ea typeface="Times New Roman"/>
              <a:cs typeface="Times New Roman"/>
              <a:sym typeface="Times New Roman"/>
            </a:endParaRPr>
          </a:p>
        </p:txBody>
      </p:sp>
      <p:sp>
        <p:nvSpPr>
          <p:cNvPr id="307" name="Google Shape;307;p23:notes"/>
          <p:cNvSpPr txBox="1"/>
          <p:nvPr>
            <p:ph idx="1" type="body"/>
          </p:nvPr>
        </p:nvSpPr>
        <p:spPr>
          <a:xfrm>
            <a:off x="1062037" y="4351337"/>
            <a:ext cx="4738687" cy="35115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txBox="1"/>
          <p:nvPr/>
        </p:nvSpPr>
        <p:spPr>
          <a:xfrm>
            <a:off x="1155700" y="695325"/>
            <a:ext cx="4545012" cy="34258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850" lIns="89725" spcFirstLastPara="1" rIns="89725" wrap="square" tIns="44850">
            <a:noAutofit/>
          </a:bodyPr>
          <a:lstStyle/>
          <a:p>
            <a:pPr indent="0" lvl="0" marL="0" marR="0" rtl="0" algn="l">
              <a:lnSpc>
                <a:spcPct val="100000"/>
              </a:lnSpc>
              <a:spcBef>
                <a:spcPts val="0"/>
              </a:spcBef>
              <a:spcAft>
                <a:spcPts val="0"/>
              </a:spcAft>
              <a:buNone/>
            </a:pPr>
            <a:r>
              <a:t/>
            </a:r>
            <a:endParaRPr b="1" i="0" sz="2800" u="none">
              <a:solidFill>
                <a:srgbClr val="000000"/>
              </a:solidFill>
              <a:latin typeface="Times New Roman"/>
              <a:ea typeface="Times New Roman"/>
              <a:cs typeface="Times New Roman"/>
              <a:sym typeface="Times New Roman"/>
            </a:endParaRPr>
          </a:p>
        </p:txBody>
      </p:sp>
      <p:sp>
        <p:nvSpPr>
          <p:cNvPr id="324" name="Google Shape;324;p25:notes"/>
          <p:cNvSpPr txBox="1"/>
          <p:nvPr>
            <p:ph idx="1" type="body"/>
          </p:nvPr>
        </p:nvSpPr>
        <p:spPr>
          <a:xfrm>
            <a:off x="1062037" y="4351337"/>
            <a:ext cx="4738687" cy="35115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6:notes"/>
          <p:cNvSpPr txBox="1"/>
          <p:nvPr/>
        </p:nvSpPr>
        <p:spPr>
          <a:xfrm>
            <a:off x="1155700" y="695325"/>
            <a:ext cx="4546600" cy="34274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850" lIns="89725" spcFirstLastPara="1" rIns="89725" wrap="square" tIns="44850">
            <a:noAutofit/>
          </a:bodyPr>
          <a:lstStyle/>
          <a:p>
            <a:pPr indent="0" lvl="0" marL="0" marR="0" rtl="0" algn="l">
              <a:lnSpc>
                <a:spcPct val="100000"/>
              </a:lnSpc>
              <a:spcBef>
                <a:spcPts val="0"/>
              </a:spcBef>
              <a:spcAft>
                <a:spcPts val="0"/>
              </a:spcAft>
              <a:buNone/>
            </a:pPr>
            <a:r>
              <a:t/>
            </a:r>
            <a:endParaRPr b="1" i="0" sz="2800" u="none">
              <a:solidFill>
                <a:srgbClr val="000000"/>
              </a:solidFill>
              <a:latin typeface="Times New Roman"/>
              <a:ea typeface="Times New Roman"/>
              <a:cs typeface="Times New Roman"/>
              <a:sym typeface="Times New Roman"/>
            </a:endParaRPr>
          </a:p>
        </p:txBody>
      </p:sp>
      <p:sp>
        <p:nvSpPr>
          <p:cNvPr id="333" name="Google Shape;333;p26:notes"/>
          <p:cNvSpPr txBox="1"/>
          <p:nvPr>
            <p:ph idx="1" type="body"/>
          </p:nvPr>
        </p:nvSpPr>
        <p:spPr>
          <a:xfrm>
            <a:off x="1062037" y="4351337"/>
            <a:ext cx="4738687" cy="35115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txBox="1"/>
          <p:nvPr/>
        </p:nvSpPr>
        <p:spPr>
          <a:xfrm>
            <a:off x="1155700" y="695325"/>
            <a:ext cx="4546600" cy="34274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850" lIns="89725" spcFirstLastPara="1" rIns="89725" wrap="square" tIns="44850">
            <a:noAutofit/>
          </a:bodyPr>
          <a:lstStyle/>
          <a:p>
            <a:pPr indent="0" lvl="0" marL="0" marR="0" rtl="0" algn="l">
              <a:lnSpc>
                <a:spcPct val="100000"/>
              </a:lnSpc>
              <a:spcBef>
                <a:spcPts val="0"/>
              </a:spcBef>
              <a:spcAft>
                <a:spcPts val="0"/>
              </a:spcAft>
              <a:buNone/>
            </a:pPr>
            <a:r>
              <a:t/>
            </a:r>
            <a:endParaRPr b="1" i="0" sz="2800" u="none">
              <a:solidFill>
                <a:srgbClr val="000000"/>
              </a:solidFill>
              <a:latin typeface="Times New Roman"/>
              <a:ea typeface="Times New Roman"/>
              <a:cs typeface="Times New Roman"/>
              <a:sym typeface="Times New Roman"/>
            </a:endParaRPr>
          </a:p>
        </p:txBody>
      </p:sp>
      <p:sp>
        <p:nvSpPr>
          <p:cNvPr id="342" name="Google Shape;342;p27:notes"/>
          <p:cNvSpPr txBox="1"/>
          <p:nvPr>
            <p:ph idx="1" type="body"/>
          </p:nvPr>
        </p:nvSpPr>
        <p:spPr>
          <a:xfrm>
            <a:off x="1062037" y="4351337"/>
            <a:ext cx="4738687" cy="35115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8:notes"/>
          <p:cNvSpPr txBox="1"/>
          <p:nvPr/>
        </p:nvSpPr>
        <p:spPr>
          <a:xfrm>
            <a:off x="1155700" y="695325"/>
            <a:ext cx="4546600" cy="342741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850" lIns="89725" spcFirstLastPara="1" rIns="89725" wrap="square" tIns="44850">
            <a:noAutofit/>
          </a:bodyPr>
          <a:lstStyle/>
          <a:p>
            <a:pPr indent="0" lvl="0" marL="0" marR="0" rtl="0" algn="l">
              <a:lnSpc>
                <a:spcPct val="100000"/>
              </a:lnSpc>
              <a:spcBef>
                <a:spcPts val="0"/>
              </a:spcBef>
              <a:spcAft>
                <a:spcPts val="0"/>
              </a:spcAft>
              <a:buNone/>
            </a:pPr>
            <a:r>
              <a:t/>
            </a:r>
            <a:endParaRPr b="1" i="0" sz="2800" u="none">
              <a:solidFill>
                <a:srgbClr val="000000"/>
              </a:solidFill>
              <a:latin typeface="Times New Roman"/>
              <a:ea typeface="Times New Roman"/>
              <a:cs typeface="Times New Roman"/>
              <a:sym typeface="Times New Roman"/>
            </a:endParaRPr>
          </a:p>
        </p:txBody>
      </p:sp>
      <p:sp>
        <p:nvSpPr>
          <p:cNvPr id="351" name="Google Shape;351;p28:notes"/>
          <p:cNvSpPr txBox="1"/>
          <p:nvPr>
            <p:ph idx="1" type="body"/>
          </p:nvPr>
        </p:nvSpPr>
        <p:spPr>
          <a:xfrm>
            <a:off x="1062037" y="4351337"/>
            <a:ext cx="4738687" cy="35115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9:notes"/>
          <p:cNvSpPr/>
          <p:nvPr>
            <p:ph idx="2" type="sldImg"/>
          </p:nvPr>
        </p:nvSpPr>
        <p:spPr>
          <a:xfrm>
            <a:off x="1144587" y="695325"/>
            <a:ext cx="4565650" cy="34242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0" name="Google Shape;360;p29:notes"/>
          <p:cNvSpPr txBox="1"/>
          <p:nvPr>
            <p:ph idx="1" type="body"/>
          </p:nvPr>
        </p:nvSpPr>
        <p:spPr>
          <a:xfrm>
            <a:off x="1062037" y="4351337"/>
            <a:ext cx="4738687" cy="34226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cap="none" strike="noStrike">
                <a:solidFill>
                  <a:srgbClr val="000000"/>
                </a:solidFill>
                <a:latin typeface="Times New Roman"/>
                <a:ea typeface="Times New Roman"/>
                <a:cs typeface="Times New Roman"/>
                <a:sym typeface="Times New Roman"/>
              </a:rPr>
              <a:t>‹#›</a:t>
            </a:fld>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368" name="Google Shape;36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2:notes"/>
          <p:cNvSpPr/>
          <p:nvPr>
            <p:ph idx="2" type="sldImg"/>
          </p:nvPr>
        </p:nvSpPr>
        <p:spPr>
          <a:xfrm>
            <a:off x="1144587" y="695325"/>
            <a:ext cx="4565650" cy="34242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9" name="Google Shape;639;p62:notes"/>
          <p:cNvSpPr txBox="1"/>
          <p:nvPr>
            <p:ph idx="1" type="body"/>
          </p:nvPr>
        </p:nvSpPr>
        <p:spPr>
          <a:xfrm>
            <a:off x="1062037" y="4351337"/>
            <a:ext cx="4738687" cy="34226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4:notes"/>
          <p:cNvSpPr/>
          <p:nvPr>
            <p:ph idx="2" type="sldImg"/>
          </p:nvPr>
        </p:nvSpPr>
        <p:spPr>
          <a:xfrm>
            <a:off x="1144587" y="695325"/>
            <a:ext cx="4565650" cy="34242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5" name="Google Shape;655;p64:notes"/>
          <p:cNvSpPr txBox="1"/>
          <p:nvPr>
            <p:ph idx="1" type="body"/>
          </p:nvPr>
        </p:nvSpPr>
        <p:spPr>
          <a:xfrm>
            <a:off x="1062037" y="4351337"/>
            <a:ext cx="4738687" cy="34226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663" name="Google Shape;66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672" name="Google Shape;67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682" name="Google Shape;68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691" name="Google Shape;69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2" name="Google Shape;692;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6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00" name="Google Shape;70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1" name="Google Shape;701;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09" name="Google Shape;70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0" name="Google Shape;710;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7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18" name="Google Shape;71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9" name="Google Shape;719;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27" name="Google Shape;72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36" name="Google Shape;736;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7" name="Google Shape;73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45" name="Google Shape;745;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7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55" name="Google Shape;75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6" name="Google Shape;756;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65" name="Google Shape;76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6" name="Google Shape;766;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76" name="Google Shape;77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7" name="Google Shape;777;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787" name="Google Shape;78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7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04" name="Google Shape;80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5" name="Google Shape;805;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14" name="Google Shape;81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5" name="Google Shape;815;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8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23" name="Google Shape;82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4" name="Google Shape;824;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32" name="Google Shape;83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3" name="Google Shape;83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8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41" name="Google Shape;84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2" name="Google Shape;842;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8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50" name="Google Shape;85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1" name="Google Shape;851;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8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60" name="Google Shape;86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1" name="Google Shape;861;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8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70" name="Google Shape;870;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1" name="Google Shape;871;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8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80" name="Google Shape;880;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1" name="Google Shape;881;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8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90" name="Google Shape;89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1" name="Google Shape;891;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8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899" name="Google Shape;899;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0" name="Google Shape;900;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Note that the pad of "checks" used by different diners is not dependent on the menu, and therefore they can support commands to cook many different items.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cap="none" strike="noStrike">
                <a:solidFill>
                  <a:srgbClr val="000000"/>
                </a:solidFill>
                <a:latin typeface="Times New Roman"/>
                <a:ea typeface="Times New Roman"/>
                <a:cs typeface="Times New Roman"/>
                <a:sym typeface="Times New Roman"/>
              </a:rPr>
              <a:t>‹#›</a:t>
            </a:fld>
            <a:endParaRPr/>
          </a:p>
        </p:txBody>
      </p:sp>
      <p:sp>
        <p:nvSpPr>
          <p:cNvPr id="167" name="Google Shape;16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Cultural-Revolution (1966-76) excesses exposed on Mao's death (1976)</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9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Times New Roman"/>
              <a:buNone/>
            </a:pPr>
            <a:fld id="{00000000-1234-1234-1234-123412341234}" type="slidenum">
              <a:rPr b="1" i="0" lang="en-US" sz="2800" u="none">
                <a:solidFill>
                  <a:srgbClr val="000000"/>
                </a:solidFill>
                <a:latin typeface="Times New Roman"/>
                <a:ea typeface="Times New Roman"/>
                <a:cs typeface="Times New Roman"/>
                <a:sym typeface="Times New Roman"/>
              </a:rPr>
              <a:t>‹#›</a:t>
            </a:fld>
            <a:endParaRPr/>
          </a:p>
        </p:txBody>
      </p:sp>
      <p:sp>
        <p:nvSpPr>
          <p:cNvPr id="909" name="Google Shape;90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0" name="Google Shape;910;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8" name="Google Shape;918;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4" name="Google Shape;944;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3" name="Google Shape;953;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9" name="Shape 19"/>
        <p:cNvGrpSpPr/>
        <p:nvPr/>
      </p:nvGrpSpPr>
      <p:grpSpPr>
        <a:xfrm>
          <a:off x="0" y="0"/>
          <a:ext cx="0" cy="0"/>
          <a:chOff x="0" y="0"/>
          <a:chExt cx="0" cy="0"/>
        </a:xfrm>
      </p:grpSpPr>
      <p:sp>
        <p:nvSpPr>
          <p:cNvPr id="20" name="Google Shape;20;p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2"/>
          <p:cNvSpPr txBox="1"/>
          <p:nvPr>
            <p:ph idx="1" type="body"/>
          </p:nvPr>
        </p:nvSpPr>
        <p:spPr>
          <a:xfrm>
            <a:off x="685800" y="1524000"/>
            <a:ext cx="3810000" cy="4572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
        <p:nvSpPr>
          <p:cNvPr id="22" name="Google Shape;22;p2"/>
          <p:cNvSpPr txBox="1"/>
          <p:nvPr>
            <p:ph idx="2" type="body"/>
          </p:nvPr>
        </p:nvSpPr>
        <p:spPr>
          <a:xfrm>
            <a:off x="4648200" y="1524000"/>
            <a:ext cx="3810000" cy="4572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
        <p:nvSpPr>
          <p:cNvPr id="23" name="Google Shape;23;p2"/>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685800" y="1524000"/>
            <a:ext cx="38100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Times New Roman"/>
              <a:buChar char="•"/>
              <a:defRPr sz="2800"/>
            </a:lvl1pPr>
            <a:lvl2pPr indent="-381000" lvl="1" marL="914400" algn="l">
              <a:spcBef>
                <a:spcPts val="480"/>
              </a:spcBef>
              <a:spcAft>
                <a:spcPts val="0"/>
              </a:spcAft>
              <a:buClr>
                <a:schemeClr val="dk2"/>
              </a:buClr>
              <a:buSzPts val="2400"/>
              <a:buFont typeface="Times New Roman"/>
              <a:buChar char="–"/>
              <a:defRPr sz="2400"/>
            </a:lvl2pPr>
            <a:lvl3pPr indent="-355600" lvl="2" marL="1371600" algn="l">
              <a:spcBef>
                <a:spcPts val="400"/>
              </a:spcBef>
              <a:spcAft>
                <a:spcPts val="0"/>
              </a:spcAft>
              <a:buClr>
                <a:schemeClr val="dk2"/>
              </a:buClr>
              <a:buSzPts val="2000"/>
              <a:buFont typeface="Times New Roman"/>
              <a:buChar char="•"/>
              <a:defRPr sz="2000"/>
            </a:lvl3pPr>
            <a:lvl4pPr indent="-342900" lvl="3" marL="1828800" algn="l">
              <a:spcBef>
                <a:spcPts val="360"/>
              </a:spcBef>
              <a:spcAft>
                <a:spcPts val="0"/>
              </a:spcAft>
              <a:buClr>
                <a:schemeClr val="dk2"/>
              </a:buClr>
              <a:buSzPts val="1800"/>
              <a:buFont typeface="Times New Roman"/>
              <a:buChar char="–"/>
              <a:defRPr sz="1800"/>
            </a:lvl4pPr>
            <a:lvl5pPr indent="-342900" lvl="4" marL="2286000" algn="l">
              <a:spcBef>
                <a:spcPts val="360"/>
              </a:spcBef>
              <a:spcAft>
                <a:spcPts val="0"/>
              </a:spcAft>
              <a:buClr>
                <a:schemeClr val="dk2"/>
              </a:buClr>
              <a:buSzPts val="1800"/>
              <a:buFont typeface="Times New Roman"/>
              <a:buChar char="»"/>
              <a:defRPr sz="1800"/>
            </a:lvl5pPr>
            <a:lvl6pPr indent="-342900" lvl="5" marL="2743200" algn="l">
              <a:spcBef>
                <a:spcPts val="360"/>
              </a:spcBef>
              <a:spcAft>
                <a:spcPts val="0"/>
              </a:spcAft>
              <a:buClr>
                <a:schemeClr val="dk2"/>
              </a:buClr>
              <a:buSzPts val="1800"/>
              <a:buFont typeface="Times New Roman"/>
              <a:buChar char="»"/>
              <a:defRPr sz="1800"/>
            </a:lvl6pPr>
            <a:lvl7pPr indent="-342900" lvl="6" marL="3200400" algn="l">
              <a:spcBef>
                <a:spcPts val="360"/>
              </a:spcBef>
              <a:spcAft>
                <a:spcPts val="0"/>
              </a:spcAft>
              <a:buClr>
                <a:schemeClr val="dk2"/>
              </a:buClr>
              <a:buSzPts val="1800"/>
              <a:buFont typeface="Times New Roman"/>
              <a:buChar char="»"/>
              <a:defRPr sz="1800"/>
            </a:lvl7pPr>
            <a:lvl8pPr indent="-342900" lvl="7" marL="3657600" algn="l">
              <a:spcBef>
                <a:spcPts val="360"/>
              </a:spcBef>
              <a:spcAft>
                <a:spcPts val="0"/>
              </a:spcAft>
              <a:buClr>
                <a:schemeClr val="dk2"/>
              </a:buClr>
              <a:buSzPts val="1800"/>
              <a:buFont typeface="Times New Roman"/>
              <a:buChar char="»"/>
              <a:defRPr sz="1800"/>
            </a:lvl8pPr>
            <a:lvl9pPr indent="-342900" lvl="8" marL="4114800" algn="l">
              <a:spcBef>
                <a:spcPts val="360"/>
              </a:spcBef>
              <a:spcAft>
                <a:spcPts val="0"/>
              </a:spcAft>
              <a:buClr>
                <a:schemeClr val="dk2"/>
              </a:buClr>
              <a:buSzPts val="1800"/>
              <a:buFont typeface="Times New Roman"/>
              <a:buChar char="»"/>
              <a:defRPr sz="1800"/>
            </a:lvl9pPr>
          </a:lstStyle>
          <a:p/>
        </p:txBody>
      </p:sp>
      <p:sp>
        <p:nvSpPr>
          <p:cNvPr id="70" name="Google Shape;70;p11"/>
          <p:cNvSpPr txBox="1"/>
          <p:nvPr>
            <p:ph idx="2" type="body"/>
          </p:nvPr>
        </p:nvSpPr>
        <p:spPr>
          <a:xfrm>
            <a:off x="4648200" y="1524000"/>
            <a:ext cx="38100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Times New Roman"/>
              <a:buChar char="•"/>
              <a:defRPr sz="2800"/>
            </a:lvl1pPr>
            <a:lvl2pPr indent="-381000" lvl="1" marL="914400" algn="l">
              <a:spcBef>
                <a:spcPts val="480"/>
              </a:spcBef>
              <a:spcAft>
                <a:spcPts val="0"/>
              </a:spcAft>
              <a:buClr>
                <a:schemeClr val="dk2"/>
              </a:buClr>
              <a:buSzPts val="2400"/>
              <a:buFont typeface="Times New Roman"/>
              <a:buChar char="–"/>
              <a:defRPr sz="2400"/>
            </a:lvl2pPr>
            <a:lvl3pPr indent="-355600" lvl="2" marL="1371600" algn="l">
              <a:spcBef>
                <a:spcPts val="400"/>
              </a:spcBef>
              <a:spcAft>
                <a:spcPts val="0"/>
              </a:spcAft>
              <a:buClr>
                <a:schemeClr val="dk2"/>
              </a:buClr>
              <a:buSzPts val="2000"/>
              <a:buFont typeface="Times New Roman"/>
              <a:buChar char="•"/>
              <a:defRPr sz="2000"/>
            </a:lvl3pPr>
            <a:lvl4pPr indent="-342900" lvl="3" marL="1828800" algn="l">
              <a:spcBef>
                <a:spcPts val="360"/>
              </a:spcBef>
              <a:spcAft>
                <a:spcPts val="0"/>
              </a:spcAft>
              <a:buClr>
                <a:schemeClr val="dk2"/>
              </a:buClr>
              <a:buSzPts val="1800"/>
              <a:buFont typeface="Times New Roman"/>
              <a:buChar char="–"/>
              <a:defRPr sz="1800"/>
            </a:lvl4pPr>
            <a:lvl5pPr indent="-342900" lvl="4" marL="2286000" algn="l">
              <a:spcBef>
                <a:spcPts val="360"/>
              </a:spcBef>
              <a:spcAft>
                <a:spcPts val="0"/>
              </a:spcAft>
              <a:buClr>
                <a:schemeClr val="dk2"/>
              </a:buClr>
              <a:buSzPts val="1800"/>
              <a:buFont typeface="Times New Roman"/>
              <a:buChar char="»"/>
              <a:defRPr sz="1800"/>
            </a:lvl5pPr>
            <a:lvl6pPr indent="-342900" lvl="5" marL="2743200" algn="l">
              <a:spcBef>
                <a:spcPts val="360"/>
              </a:spcBef>
              <a:spcAft>
                <a:spcPts val="0"/>
              </a:spcAft>
              <a:buClr>
                <a:schemeClr val="dk2"/>
              </a:buClr>
              <a:buSzPts val="1800"/>
              <a:buFont typeface="Times New Roman"/>
              <a:buChar char="»"/>
              <a:defRPr sz="1800"/>
            </a:lvl6pPr>
            <a:lvl7pPr indent="-342900" lvl="6" marL="3200400" algn="l">
              <a:spcBef>
                <a:spcPts val="360"/>
              </a:spcBef>
              <a:spcAft>
                <a:spcPts val="0"/>
              </a:spcAft>
              <a:buClr>
                <a:schemeClr val="dk2"/>
              </a:buClr>
              <a:buSzPts val="1800"/>
              <a:buFont typeface="Times New Roman"/>
              <a:buChar char="»"/>
              <a:defRPr sz="1800"/>
            </a:lvl7pPr>
            <a:lvl8pPr indent="-342900" lvl="7" marL="3657600" algn="l">
              <a:spcBef>
                <a:spcPts val="360"/>
              </a:spcBef>
              <a:spcAft>
                <a:spcPts val="0"/>
              </a:spcAft>
              <a:buClr>
                <a:schemeClr val="dk2"/>
              </a:buClr>
              <a:buSzPts val="1800"/>
              <a:buFont typeface="Times New Roman"/>
              <a:buChar char="»"/>
              <a:defRPr sz="1800"/>
            </a:lvl8pPr>
            <a:lvl9pPr indent="-342900" lvl="8" marL="4114800" algn="l">
              <a:spcBef>
                <a:spcPts val="360"/>
              </a:spcBef>
              <a:spcAft>
                <a:spcPts val="0"/>
              </a:spcAft>
              <a:buClr>
                <a:schemeClr val="dk2"/>
              </a:buClr>
              <a:buSzPts val="1800"/>
              <a:buFont typeface="Times New Roman"/>
              <a:buChar char="»"/>
              <a:defRPr sz="1800"/>
            </a:lvl9pPr>
          </a:lstStyle>
          <a:p/>
        </p:txBody>
      </p:sp>
      <p:sp>
        <p:nvSpPr>
          <p:cNvPr id="71" name="Google Shape;71;p11"/>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2"/>
              </a:buClr>
              <a:buSzPts val="3200"/>
              <a:buFont typeface="Times New Roman"/>
              <a:buNone/>
              <a:defRPr/>
            </a:lvl1pPr>
            <a:lvl2pPr lvl="1" algn="ctr">
              <a:spcBef>
                <a:spcPts val="560"/>
              </a:spcBef>
              <a:spcAft>
                <a:spcPts val="0"/>
              </a:spcAft>
              <a:buClr>
                <a:schemeClr val="dk2"/>
              </a:buClr>
              <a:buSzPts val="2800"/>
              <a:buFont typeface="Times New Roman"/>
              <a:buNone/>
              <a:defRPr/>
            </a:lvl2pPr>
            <a:lvl3pPr lvl="2" algn="ctr">
              <a:spcBef>
                <a:spcPts val="480"/>
              </a:spcBef>
              <a:spcAft>
                <a:spcPts val="0"/>
              </a:spcAft>
              <a:buClr>
                <a:schemeClr val="dk2"/>
              </a:buClr>
              <a:buSzPts val="2400"/>
              <a:buFont typeface="Times New Roman"/>
              <a:buNone/>
              <a:defRPr/>
            </a:lvl3pPr>
            <a:lvl4pPr lvl="3" algn="ctr">
              <a:spcBef>
                <a:spcPts val="400"/>
              </a:spcBef>
              <a:spcAft>
                <a:spcPts val="0"/>
              </a:spcAft>
              <a:buClr>
                <a:schemeClr val="dk2"/>
              </a:buClr>
              <a:buSzPts val="2000"/>
              <a:buFont typeface="Times New Roman"/>
              <a:buNone/>
              <a:defRPr/>
            </a:lvl4pPr>
            <a:lvl5pPr lvl="4" algn="ctr">
              <a:spcBef>
                <a:spcPts val="400"/>
              </a:spcBef>
              <a:spcAft>
                <a:spcPts val="0"/>
              </a:spcAft>
              <a:buClr>
                <a:schemeClr val="dk2"/>
              </a:buClr>
              <a:buSzPts val="2000"/>
              <a:buFont typeface="Times New Roman"/>
              <a:buNone/>
              <a:defRPr/>
            </a:lvl5pPr>
            <a:lvl6pPr lvl="5" algn="ctr">
              <a:spcBef>
                <a:spcPts val="400"/>
              </a:spcBef>
              <a:spcAft>
                <a:spcPts val="0"/>
              </a:spcAft>
              <a:buClr>
                <a:schemeClr val="dk2"/>
              </a:buClr>
              <a:buSzPts val="2000"/>
              <a:buFont typeface="Times New Roman"/>
              <a:buNone/>
              <a:defRPr/>
            </a:lvl6pPr>
            <a:lvl7pPr lvl="6" algn="ctr">
              <a:spcBef>
                <a:spcPts val="400"/>
              </a:spcBef>
              <a:spcAft>
                <a:spcPts val="0"/>
              </a:spcAft>
              <a:buClr>
                <a:schemeClr val="dk2"/>
              </a:buClr>
              <a:buSzPts val="2000"/>
              <a:buFont typeface="Times New Roman"/>
              <a:buNone/>
              <a:defRPr/>
            </a:lvl7pPr>
            <a:lvl8pPr lvl="7" algn="ctr">
              <a:spcBef>
                <a:spcPts val="400"/>
              </a:spcBef>
              <a:spcAft>
                <a:spcPts val="0"/>
              </a:spcAft>
              <a:buClr>
                <a:schemeClr val="dk2"/>
              </a:buClr>
              <a:buSzPts val="2000"/>
              <a:buFont typeface="Times New Roman"/>
              <a:buNone/>
              <a:defRPr/>
            </a:lvl8pPr>
            <a:lvl9pPr lvl="8" algn="ctr">
              <a:spcBef>
                <a:spcPts val="400"/>
              </a:spcBef>
              <a:spcAft>
                <a:spcPts val="0"/>
              </a:spcAft>
              <a:buClr>
                <a:schemeClr val="dk2"/>
              </a:buClr>
              <a:buSzPts val="2000"/>
              <a:buFont typeface="Times New Roman"/>
              <a:buNone/>
              <a:defRPr/>
            </a:lvl9pPr>
          </a:lstStyle>
          <a:p/>
        </p:txBody>
      </p:sp>
      <p:sp>
        <p:nvSpPr>
          <p:cNvPr id="76" name="Google Shape;76;p12"/>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2"/>
              </a:buClr>
              <a:buSzPts val="2000"/>
              <a:buFont typeface="Times New Roman"/>
              <a:buNone/>
              <a:defRPr sz="2000"/>
            </a:lvl1pPr>
            <a:lvl2pPr indent="-228600" lvl="1" marL="914400" algn="l">
              <a:spcBef>
                <a:spcPts val="360"/>
              </a:spcBef>
              <a:spcAft>
                <a:spcPts val="0"/>
              </a:spcAft>
              <a:buClr>
                <a:schemeClr val="dk2"/>
              </a:buClr>
              <a:buSzPts val="1800"/>
              <a:buFont typeface="Times New Roman"/>
              <a:buNone/>
              <a:defRPr sz="1800"/>
            </a:lvl2pPr>
            <a:lvl3pPr indent="-228600" lvl="2" marL="1371600" algn="l">
              <a:spcBef>
                <a:spcPts val="320"/>
              </a:spcBef>
              <a:spcAft>
                <a:spcPts val="0"/>
              </a:spcAft>
              <a:buClr>
                <a:schemeClr val="dk2"/>
              </a:buClr>
              <a:buSzPts val="1600"/>
              <a:buFont typeface="Times New Roman"/>
              <a:buNone/>
              <a:defRPr sz="1600"/>
            </a:lvl3pPr>
            <a:lvl4pPr indent="-228600" lvl="3" marL="1828800" algn="l">
              <a:spcBef>
                <a:spcPts val="280"/>
              </a:spcBef>
              <a:spcAft>
                <a:spcPts val="0"/>
              </a:spcAft>
              <a:buClr>
                <a:schemeClr val="dk2"/>
              </a:buClr>
              <a:buSzPts val="1400"/>
              <a:buFont typeface="Times New Roman"/>
              <a:buNone/>
              <a:defRPr sz="1400"/>
            </a:lvl4pPr>
            <a:lvl5pPr indent="-228600" lvl="4" marL="2286000" algn="l">
              <a:spcBef>
                <a:spcPts val="280"/>
              </a:spcBef>
              <a:spcAft>
                <a:spcPts val="0"/>
              </a:spcAft>
              <a:buClr>
                <a:schemeClr val="dk2"/>
              </a:buClr>
              <a:buSzPts val="1400"/>
              <a:buFont typeface="Times New Roman"/>
              <a:buNone/>
              <a:defRPr sz="1400"/>
            </a:lvl5pPr>
            <a:lvl6pPr indent="-228600" lvl="5" marL="2743200" algn="l">
              <a:spcBef>
                <a:spcPts val="280"/>
              </a:spcBef>
              <a:spcAft>
                <a:spcPts val="0"/>
              </a:spcAft>
              <a:buClr>
                <a:schemeClr val="dk2"/>
              </a:buClr>
              <a:buSzPts val="1400"/>
              <a:buFont typeface="Times New Roman"/>
              <a:buNone/>
              <a:defRPr sz="1400"/>
            </a:lvl6pPr>
            <a:lvl7pPr indent="-228600" lvl="6" marL="3200400" algn="l">
              <a:spcBef>
                <a:spcPts val="280"/>
              </a:spcBef>
              <a:spcAft>
                <a:spcPts val="0"/>
              </a:spcAft>
              <a:buClr>
                <a:schemeClr val="dk2"/>
              </a:buClr>
              <a:buSzPts val="1400"/>
              <a:buFont typeface="Times New Roman"/>
              <a:buNone/>
              <a:defRPr sz="1400"/>
            </a:lvl7pPr>
            <a:lvl8pPr indent="-228600" lvl="7" marL="3657600" algn="l">
              <a:spcBef>
                <a:spcPts val="280"/>
              </a:spcBef>
              <a:spcAft>
                <a:spcPts val="0"/>
              </a:spcAft>
              <a:buClr>
                <a:schemeClr val="dk2"/>
              </a:buClr>
              <a:buSzPts val="1400"/>
              <a:buFont typeface="Times New Roman"/>
              <a:buNone/>
              <a:defRPr sz="1400"/>
            </a:lvl8pPr>
            <a:lvl9pPr indent="-228600" lvl="8" marL="4114800" algn="l">
              <a:spcBef>
                <a:spcPts val="280"/>
              </a:spcBef>
              <a:spcAft>
                <a:spcPts val="0"/>
              </a:spcAft>
              <a:buClr>
                <a:schemeClr val="dk2"/>
              </a:buClr>
              <a:buSzPts val="1400"/>
              <a:buFont typeface="Times New Roman"/>
              <a:buNone/>
              <a:defRPr sz="1400"/>
            </a:lvl9pPr>
          </a:lstStyle>
          <a:p/>
        </p:txBody>
      </p:sp>
      <p:sp>
        <p:nvSpPr>
          <p:cNvPr id="92" name="Google Shape;92;p14"/>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4"/>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
        <p:nvSpPr>
          <p:cNvPr id="28" name="Google Shape;28;p3"/>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4"/>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 name="Shape 37"/>
        <p:cNvGrpSpPr/>
        <p:nvPr/>
      </p:nvGrpSpPr>
      <p:grpSpPr>
        <a:xfrm>
          <a:off x="0" y="0"/>
          <a:ext cx="0" cy="0"/>
          <a:chOff x="0" y="0"/>
          <a:chExt cx="0" cy="0"/>
        </a:xfrm>
      </p:grpSpPr>
      <p:sp>
        <p:nvSpPr>
          <p:cNvPr id="38" name="Google Shape;38;p6"/>
          <p:cNvSpPr txBox="1"/>
          <p:nvPr>
            <p:ph type="title"/>
          </p:nvPr>
        </p:nvSpPr>
        <p:spPr>
          <a:xfrm rot="5400000">
            <a:off x="4552950" y="2190750"/>
            <a:ext cx="5867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rot="5400000">
            <a:off x="590550" y="323850"/>
            <a:ext cx="5867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
        <p:nvSpPr>
          <p:cNvPr id="40" name="Google Shape;40;p6"/>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rot="5400000">
            <a:off x="2286000" y="-76200"/>
            <a:ext cx="45720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
        <p:nvSpPr>
          <p:cNvPr id="45" name="Google Shape;45;p7"/>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2"/>
              </a:buClr>
              <a:buSzPts val="3200"/>
              <a:buFont typeface="Times New Roman"/>
              <a:buNone/>
              <a:defRPr sz="3200">
                <a:solidFill>
                  <a:schemeClr val="dk2"/>
                </a:solidFill>
                <a:latin typeface="Times New Roman"/>
                <a:ea typeface="Times New Roman"/>
                <a:cs typeface="Times New Roman"/>
                <a:sym typeface="Times New Roman"/>
              </a:defRPr>
            </a:lvl1pPr>
            <a:lvl2pPr lvl="1" marR="0" rtl="0" algn="l">
              <a:spcBef>
                <a:spcPts val="560"/>
              </a:spcBef>
              <a:spcAft>
                <a:spcPts val="0"/>
              </a:spcAft>
              <a:buClr>
                <a:schemeClr val="dk2"/>
              </a:buClr>
              <a:buSzPts val="2800"/>
              <a:buFont typeface="Times New Roman"/>
              <a:buNone/>
              <a:defRPr b="0" i="0" sz="2800" u="none" cap="none" strike="noStrike">
                <a:solidFill>
                  <a:schemeClr val="dk2"/>
                </a:solidFill>
                <a:latin typeface="Times New Roman"/>
                <a:ea typeface="Times New Roman"/>
                <a:cs typeface="Times New Roman"/>
                <a:sym typeface="Times New Roman"/>
              </a:defRPr>
            </a:lvl2pPr>
            <a:lvl3pPr lvl="2" marR="0" rtl="0" algn="l">
              <a:spcBef>
                <a:spcPts val="480"/>
              </a:spcBef>
              <a:spcAft>
                <a:spcPts val="0"/>
              </a:spcAft>
              <a:buClr>
                <a:schemeClr val="dk2"/>
              </a:buClr>
              <a:buSzPts val="2400"/>
              <a:buFont typeface="Times New Roman"/>
              <a:buNone/>
              <a:defRPr b="0" i="0" sz="2400" u="none" cap="none" strike="noStrike">
                <a:solidFill>
                  <a:schemeClr val="dk2"/>
                </a:solidFill>
                <a:latin typeface="Times New Roman"/>
                <a:ea typeface="Times New Roman"/>
                <a:cs typeface="Times New Roman"/>
                <a:sym typeface="Times New Roman"/>
              </a:defRPr>
            </a:lvl3pPr>
            <a:lvl4pPr lvl="3" marR="0" rtl="0" algn="l">
              <a:spcBef>
                <a:spcPts val="400"/>
              </a:spcBef>
              <a:spcAft>
                <a:spcPts val="0"/>
              </a:spcAft>
              <a:buClr>
                <a:schemeClr val="dk2"/>
              </a:buClr>
              <a:buSzPts val="2000"/>
              <a:buFont typeface="Times New Roman"/>
              <a:buNone/>
              <a:defRPr b="0" i="0" sz="2000" u="none" cap="none" strike="noStrike">
                <a:solidFill>
                  <a:schemeClr val="dk2"/>
                </a:solidFill>
                <a:latin typeface="Times New Roman"/>
                <a:ea typeface="Times New Roman"/>
                <a:cs typeface="Times New Roman"/>
                <a:sym typeface="Times New Roman"/>
              </a:defRPr>
            </a:lvl4pPr>
            <a:lvl5pPr lvl="4" marR="0" rtl="0" algn="l">
              <a:spcBef>
                <a:spcPts val="400"/>
              </a:spcBef>
              <a:spcAft>
                <a:spcPts val="0"/>
              </a:spcAft>
              <a:buClr>
                <a:schemeClr val="dk2"/>
              </a:buClr>
              <a:buSzPts val="2000"/>
              <a:buFont typeface="Times New Roman"/>
              <a:buNone/>
              <a:defRPr b="0" i="0" sz="2000" u="none" cap="none" strike="noStrike">
                <a:solidFill>
                  <a:schemeClr val="dk2"/>
                </a:solidFill>
                <a:latin typeface="Times New Roman"/>
                <a:ea typeface="Times New Roman"/>
                <a:cs typeface="Times New Roman"/>
                <a:sym typeface="Times New Roman"/>
              </a:defRPr>
            </a:lvl5pPr>
            <a:lvl6pPr lvl="5" marR="0" rtl="0" algn="l">
              <a:spcBef>
                <a:spcPts val="400"/>
              </a:spcBef>
              <a:spcAft>
                <a:spcPts val="0"/>
              </a:spcAft>
              <a:buClr>
                <a:schemeClr val="dk2"/>
              </a:buClr>
              <a:buSzPts val="2000"/>
              <a:buFont typeface="Times New Roman"/>
              <a:buNone/>
              <a:defRPr b="0" i="0" sz="2000" u="none" cap="none" strike="noStrike">
                <a:solidFill>
                  <a:schemeClr val="dk2"/>
                </a:solidFill>
                <a:latin typeface="Times New Roman"/>
                <a:ea typeface="Times New Roman"/>
                <a:cs typeface="Times New Roman"/>
                <a:sym typeface="Times New Roman"/>
              </a:defRPr>
            </a:lvl6pPr>
            <a:lvl7pPr lvl="6" marR="0" rtl="0" algn="l">
              <a:spcBef>
                <a:spcPts val="400"/>
              </a:spcBef>
              <a:spcAft>
                <a:spcPts val="0"/>
              </a:spcAft>
              <a:buClr>
                <a:schemeClr val="dk2"/>
              </a:buClr>
              <a:buSzPts val="2000"/>
              <a:buFont typeface="Times New Roman"/>
              <a:buNone/>
              <a:defRPr b="0" i="0" sz="2000" u="none" cap="none" strike="noStrike">
                <a:solidFill>
                  <a:schemeClr val="dk2"/>
                </a:solidFill>
                <a:latin typeface="Times New Roman"/>
                <a:ea typeface="Times New Roman"/>
                <a:cs typeface="Times New Roman"/>
                <a:sym typeface="Times New Roman"/>
              </a:defRPr>
            </a:lvl7pPr>
            <a:lvl8pPr lvl="7" marR="0" rtl="0" algn="l">
              <a:spcBef>
                <a:spcPts val="400"/>
              </a:spcBef>
              <a:spcAft>
                <a:spcPts val="0"/>
              </a:spcAft>
              <a:buClr>
                <a:schemeClr val="dk2"/>
              </a:buClr>
              <a:buSzPts val="2000"/>
              <a:buFont typeface="Times New Roman"/>
              <a:buNone/>
              <a:defRPr b="0" i="0" sz="2000" u="none" cap="none" strike="noStrike">
                <a:solidFill>
                  <a:schemeClr val="dk2"/>
                </a:solidFill>
                <a:latin typeface="Times New Roman"/>
                <a:ea typeface="Times New Roman"/>
                <a:cs typeface="Times New Roman"/>
                <a:sym typeface="Times New Roman"/>
              </a:defRPr>
            </a:lvl8pPr>
            <a:lvl9pPr lvl="8" marR="0" rtl="0" algn="l">
              <a:spcBef>
                <a:spcPts val="400"/>
              </a:spcBef>
              <a:spcAft>
                <a:spcPts val="0"/>
              </a:spcAft>
              <a:buClr>
                <a:schemeClr val="dk2"/>
              </a:buClr>
              <a:buSzPts val="2000"/>
              <a:buFont typeface="Times New Roman"/>
              <a:buNone/>
              <a:defRPr b="0" i="0" sz="2000" u="none" cap="none" strike="noStrike">
                <a:solidFill>
                  <a:schemeClr val="dk2"/>
                </a:solidFill>
                <a:latin typeface="Times New Roman"/>
                <a:ea typeface="Times New Roman"/>
                <a:cs typeface="Times New Roman"/>
                <a:sym typeface="Times New Roman"/>
              </a:defRPr>
            </a:lvl9pPr>
          </a:lstStyle>
          <a:p/>
        </p:txBody>
      </p:sp>
      <p:sp>
        <p:nvSpPr>
          <p:cNvPr id="50" name="Google Shape;50;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Times New Roman"/>
              <a:buNone/>
              <a:defRPr sz="1400"/>
            </a:lvl1pPr>
            <a:lvl2pPr indent="-228600" lvl="1" marL="914400" algn="l">
              <a:spcBef>
                <a:spcPts val="240"/>
              </a:spcBef>
              <a:spcAft>
                <a:spcPts val="0"/>
              </a:spcAft>
              <a:buClr>
                <a:schemeClr val="dk2"/>
              </a:buClr>
              <a:buSzPts val="1200"/>
              <a:buFont typeface="Times New Roman"/>
              <a:buNone/>
              <a:defRPr sz="1200"/>
            </a:lvl2pPr>
            <a:lvl3pPr indent="-228600" lvl="2" marL="1371600" algn="l">
              <a:spcBef>
                <a:spcPts val="200"/>
              </a:spcBef>
              <a:spcAft>
                <a:spcPts val="0"/>
              </a:spcAft>
              <a:buClr>
                <a:schemeClr val="dk2"/>
              </a:buClr>
              <a:buSzPts val="1000"/>
              <a:buFont typeface="Times New Roman"/>
              <a:buNone/>
              <a:defRPr sz="1000"/>
            </a:lvl3pPr>
            <a:lvl4pPr indent="-228600" lvl="3" marL="1828800" algn="l">
              <a:spcBef>
                <a:spcPts val="180"/>
              </a:spcBef>
              <a:spcAft>
                <a:spcPts val="0"/>
              </a:spcAft>
              <a:buClr>
                <a:schemeClr val="dk2"/>
              </a:buClr>
              <a:buSzPts val="900"/>
              <a:buFont typeface="Times New Roman"/>
              <a:buNone/>
              <a:defRPr sz="900"/>
            </a:lvl4pPr>
            <a:lvl5pPr indent="-228600" lvl="4" marL="2286000" algn="l">
              <a:spcBef>
                <a:spcPts val="180"/>
              </a:spcBef>
              <a:spcAft>
                <a:spcPts val="0"/>
              </a:spcAft>
              <a:buClr>
                <a:schemeClr val="dk2"/>
              </a:buClr>
              <a:buSzPts val="900"/>
              <a:buFont typeface="Times New Roman"/>
              <a:buNone/>
              <a:defRPr sz="900"/>
            </a:lvl5pPr>
            <a:lvl6pPr indent="-228600" lvl="5" marL="2743200" algn="l">
              <a:spcBef>
                <a:spcPts val="180"/>
              </a:spcBef>
              <a:spcAft>
                <a:spcPts val="0"/>
              </a:spcAft>
              <a:buClr>
                <a:schemeClr val="dk2"/>
              </a:buClr>
              <a:buSzPts val="900"/>
              <a:buFont typeface="Times New Roman"/>
              <a:buNone/>
              <a:defRPr sz="900"/>
            </a:lvl6pPr>
            <a:lvl7pPr indent="-228600" lvl="6" marL="3200400" algn="l">
              <a:spcBef>
                <a:spcPts val="180"/>
              </a:spcBef>
              <a:spcAft>
                <a:spcPts val="0"/>
              </a:spcAft>
              <a:buClr>
                <a:schemeClr val="dk2"/>
              </a:buClr>
              <a:buSzPts val="900"/>
              <a:buFont typeface="Times New Roman"/>
              <a:buNone/>
              <a:defRPr sz="900"/>
            </a:lvl7pPr>
            <a:lvl8pPr indent="-228600" lvl="7" marL="3657600" algn="l">
              <a:spcBef>
                <a:spcPts val="180"/>
              </a:spcBef>
              <a:spcAft>
                <a:spcPts val="0"/>
              </a:spcAft>
              <a:buClr>
                <a:schemeClr val="dk2"/>
              </a:buClr>
              <a:buSzPts val="900"/>
              <a:buFont typeface="Times New Roman"/>
              <a:buNone/>
              <a:defRPr sz="900"/>
            </a:lvl8pPr>
            <a:lvl9pPr indent="-228600" lvl="8" marL="4114800" algn="l">
              <a:spcBef>
                <a:spcPts val="180"/>
              </a:spcBef>
              <a:spcAft>
                <a:spcPts val="0"/>
              </a:spcAft>
              <a:buClr>
                <a:schemeClr val="dk2"/>
              </a:buClr>
              <a:buSzPts val="900"/>
              <a:buFont typeface="Times New Roman"/>
              <a:buNone/>
              <a:defRPr sz="900"/>
            </a:lvl9pPr>
          </a:lstStyle>
          <a:p/>
        </p:txBody>
      </p:sp>
      <p:sp>
        <p:nvSpPr>
          <p:cNvPr id="51" name="Google Shape;51;p8"/>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2"/>
              </a:buClr>
              <a:buSzPts val="3200"/>
              <a:buFont typeface="Times New Roman"/>
              <a:buChar char="•"/>
              <a:defRPr sz="3200"/>
            </a:lvl1pPr>
            <a:lvl2pPr indent="-406400" lvl="1" marL="914400" algn="l">
              <a:spcBef>
                <a:spcPts val="560"/>
              </a:spcBef>
              <a:spcAft>
                <a:spcPts val="0"/>
              </a:spcAft>
              <a:buClr>
                <a:schemeClr val="dk2"/>
              </a:buClr>
              <a:buSzPts val="2800"/>
              <a:buFont typeface="Times New Roman"/>
              <a:buChar char="–"/>
              <a:defRPr sz="2800"/>
            </a:lvl2pPr>
            <a:lvl3pPr indent="-381000" lvl="2" marL="1371600" algn="l">
              <a:spcBef>
                <a:spcPts val="480"/>
              </a:spcBef>
              <a:spcAft>
                <a:spcPts val="0"/>
              </a:spcAft>
              <a:buClr>
                <a:schemeClr val="dk2"/>
              </a:buClr>
              <a:buSzPts val="2400"/>
              <a:buFont typeface="Times New Roman"/>
              <a:buChar char="•"/>
              <a:defRPr sz="2400"/>
            </a:lvl3pPr>
            <a:lvl4pPr indent="-355600" lvl="3" marL="1828800" algn="l">
              <a:spcBef>
                <a:spcPts val="400"/>
              </a:spcBef>
              <a:spcAft>
                <a:spcPts val="0"/>
              </a:spcAft>
              <a:buClr>
                <a:schemeClr val="dk2"/>
              </a:buClr>
              <a:buSzPts val="2000"/>
              <a:buFont typeface="Times New Roman"/>
              <a:buChar char="–"/>
              <a:defRPr sz="2000"/>
            </a:lvl4pPr>
            <a:lvl5pPr indent="-355600" lvl="4" marL="2286000" algn="l">
              <a:spcBef>
                <a:spcPts val="400"/>
              </a:spcBef>
              <a:spcAft>
                <a:spcPts val="0"/>
              </a:spcAft>
              <a:buClr>
                <a:schemeClr val="dk2"/>
              </a:buClr>
              <a:buSzPts val="2000"/>
              <a:buFont typeface="Times New Roman"/>
              <a:buChar char="»"/>
              <a:defRPr sz="2000"/>
            </a:lvl5pPr>
            <a:lvl6pPr indent="-355600" lvl="5" marL="2743200" algn="l">
              <a:spcBef>
                <a:spcPts val="400"/>
              </a:spcBef>
              <a:spcAft>
                <a:spcPts val="0"/>
              </a:spcAft>
              <a:buClr>
                <a:schemeClr val="dk2"/>
              </a:buClr>
              <a:buSzPts val="2000"/>
              <a:buFont typeface="Times New Roman"/>
              <a:buChar char="»"/>
              <a:defRPr sz="2000"/>
            </a:lvl6pPr>
            <a:lvl7pPr indent="-355600" lvl="6" marL="3200400" algn="l">
              <a:spcBef>
                <a:spcPts val="400"/>
              </a:spcBef>
              <a:spcAft>
                <a:spcPts val="0"/>
              </a:spcAft>
              <a:buClr>
                <a:schemeClr val="dk2"/>
              </a:buClr>
              <a:buSzPts val="2000"/>
              <a:buFont typeface="Times New Roman"/>
              <a:buChar char="»"/>
              <a:defRPr sz="2000"/>
            </a:lvl7pPr>
            <a:lvl8pPr indent="-355600" lvl="7" marL="3657600" algn="l">
              <a:spcBef>
                <a:spcPts val="400"/>
              </a:spcBef>
              <a:spcAft>
                <a:spcPts val="0"/>
              </a:spcAft>
              <a:buClr>
                <a:schemeClr val="dk2"/>
              </a:buClr>
              <a:buSzPts val="2000"/>
              <a:buFont typeface="Times New Roman"/>
              <a:buChar char="»"/>
              <a:defRPr sz="2000"/>
            </a:lvl8pPr>
            <a:lvl9pPr indent="-355600" lvl="8" marL="4114800" algn="l">
              <a:spcBef>
                <a:spcPts val="400"/>
              </a:spcBef>
              <a:spcAft>
                <a:spcPts val="0"/>
              </a:spcAft>
              <a:buClr>
                <a:schemeClr val="dk2"/>
              </a:buClr>
              <a:buSzPts val="2000"/>
              <a:buFont typeface="Times New Roman"/>
              <a:buChar char="»"/>
              <a:defRPr sz="2000"/>
            </a:lvl9pPr>
          </a:lstStyle>
          <a:p/>
        </p:txBody>
      </p:sp>
      <p:sp>
        <p:nvSpPr>
          <p:cNvPr id="56" name="Google Shape;56;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Times New Roman"/>
              <a:buNone/>
              <a:defRPr sz="1400"/>
            </a:lvl1pPr>
            <a:lvl2pPr indent="-228600" lvl="1" marL="914400" algn="l">
              <a:spcBef>
                <a:spcPts val="240"/>
              </a:spcBef>
              <a:spcAft>
                <a:spcPts val="0"/>
              </a:spcAft>
              <a:buClr>
                <a:schemeClr val="dk2"/>
              </a:buClr>
              <a:buSzPts val="1200"/>
              <a:buFont typeface="Times New Roman"/>
              <a:buNone/>
              <a:defRPr sz="1200"/>
            </a:lvl2pPr>
            <a:lvl3pPr indent="-228600" lvl="2" marL="1371600" algn="l">
              <a:spcBef>
                <a:spcPts val="200"/>
              </a:spcBef>
              <a:spcAft>
                <a:spcPts val="0"/>
              </a:spcAft>
              <a:buClr>
                <a:schemeClr val="dk2"/>
              </a:buClr>
              <a:buSzPts val="1000"/>
              <a:buFont typeface="Times New Roman"/>
              <a:buNone/>
              <a:defRPr sz="1000"/>
            </a:lvl3pPr>
            <a:lvl4pPr indent="-228600" lvl="3" marL="1828800" algn="l">
              <a:spcBef>
                <a:spcPts val="180"/>
              </a:spcBef>
              <a:spcAft>
                <a:spcPts val="0"/>
              </a:spcAft>
              <a:buClr>
                <a:schemeClr val="dk2"/>
              </a:buClr>
              <a:buSzPts val="900"/>
              <a:buFont typeface="Times New Roman"/>
              <a:buNone/>
              <a:defRPr sz="900"/>
            </a:lvl4pPr>
            <a:lvl5pPr indent="-228600" lvl="4" marL="2286000" algn="l">
              <a:spcBef>
                <a:spcPts val="180"/>
              </a:spcBef>
              <a:spcAft>
                <a:spcPts val="0"/>
              </a:spcAft>
              <a:buClr>
                <a:schemeClr val="dk2"/>
              </a:buClr>
              <a:buSzPts val="900"/>
              <a:buFont typeface="Times New Roman"/>
              <a:buNone/>
              <a:defRPr sz="900"/>
            </a:lvl5pPr>
            <a:lvl6pPr indent="-228600" lvl="5" marL="2743200" algn="l">
              <a:spcBef>
                <a:spcPts val="180"/>
              </a:spcBef>
              <a:spcAft>
                <a:spcPts val="0"/>
              </a:spcAft>
              <a:buClr>
                <a:schemeClr val="dk2"/>
              </a:buClr>
              <a:buSzPts val="900"/>
              <a:buFont typeface="Times New Roman"/>
              <a:buNone/>
              <a:defRPr sz="900"/>
            </a:lvl6pPr>
            <a:lvl7pPr indent="-228600" lvl="6" marL="3200400" algn="l">
              <a:spcBef>
                <a:spcPts val="180"/>
              </a:spcBef>
              <a:spcAft>
                <a:spcPts val="0"/>
              </a:spcAft>
              <a:buClr>
                <a:schemeClr val="dk2"/>
              </a:buClr>
              <a:buSzPts val="900"/>
              <a:buFont typeface="Times New Roman"/>
              <a:buNone/>
              <a:defRPr sz="900"/>
            </a:lvl7pPr>
            <a:lvl8pPr indent="-228600" lvl="7" marL="3657600" algn="l">
              <a:spcBef>
                <a:spcPts val="180"/>
              </a:spcBef>
              <a:spcAft>
                <a:spcPts val="0"/>
              </a:spcAft>
              <a:buClr>
                <a:schemeClr val="dk2"/>
              </a:buClr>
              <a:buSzPts val="900"/>
              <a:buFont typeface="Times New Roman"/>
              <a:buNone/>
              <a:defRPr sz="900"/>
            </a:lvl8pPr>
            <a:lvl9pPr indent="-228600" lvl="8" marL="4114800" algn="l">
              <a:spcBef>
                <a:spcPts val="180"/>
              </a:spcBef>
              <a:spcAft>
                <a:spcPts val="0"/>
              </a:spcAft>
              <a:buClr>
                <a:schemeClr val="dk2"/>
              </a:buClr>
              <a:buSzPts val="900"/>
              <a:buFont typeface="Times New Roman"/>
              <a:buNone/>
              <a:defRPr sz="900"/>
            </a:lvl9pPr>
          </a:lstStyle>
          <a:p/>
        </p:txBody>
      </p:sp>
      <p:sp>
        <p:nvSpPr>
          <p:cNvPr id="57" name="Google Shape;57;p9"/>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Times New Roman"/>
              <a:buNone/>
              <a:defRPr b="1" sz="2400"/>
            </a:lvl1pPr>
            <a:lvl2pPr indent="-228600" lvl="1" marL="914400" algn="l">
              <a:spcBef>
                <a:spcPts val="400"/>
              </a:spcBef>
              <a:spcAft>
                <a:spcPts val="0"/>
              </a:spcAft>
              <a:buClr>
                <a:schemeClr val="dk2"/>
              </a:buClr>
              <a:buSzPts val="2000"/>
              <a:buFont typeface="Times New Roman"/>
              <a:buNone/>
              <a:defRPr b="1" sz="2000"/>
            </a:lvl2pPr>
            <a:lvl3pPr indent="-228600" lvl="2" marL="1371600" algn="l">
              <a:spcBef>
                <a:spcPts val="360"/>
              </a:spcBef>
              <a:spcAft>
                <a:spcPts val="0"/>
              </a:spcAft>
              <a:buClr>
                <a:schemeClr val="dk2"/>
              </a:buClr>
              <a:buSzPts val="1800"/>
              <a:buFont typeface="Times New Roman"/>
              <a:buNone/>
              <a:defRPr b="1" sz="1800"/>
            </a:lvl3pPr>
            <a:lvl4pPr indent="-228600" lvl="3" marL="1828800" algn="l">
              <a:spcBef>
                <a:spcPts val="320"/>
              </a:spcBef>
              <a:spcAft>
                <a:spcPts val="0"/>
              </a:spcAft>
              <a:buClr>
                <a:schemeClr val="dk2"/>
              </a:buClr>
              <a:buSzPts val="1600"/>
              <a:buFont typeface="Times New Roman"/>
              <a:buNone/>
              <a:defRPr b="1" sz="1600"/>
            </a:lvl4pPr>
            <a:lvl5pPr indent="-228600" lvl="4" marL="2286000" algn="l">
              <a:spcBef>
                <a:spcPts val="320"/>
              </a:spcBef>
              <a:spcAft>
                <a:spcPts val="0"/>
              </a:spcAft>
              <a:buClr>
                <a:schemeClr val="dk2"/>
              </a:buClr>
              <a:buSzPts val="1600"/>
              <a:buFont typeface="Times New Roman"/>
              <a:buNone/>
              <a:defRPr b="1" sz="1600"/>
            </a:lvl5pPr>
            <a:lvl6pPr indent="-228600" lvl="5" marL="2743200" algn="l">
              <a:spcBef>
                <a:spcPts val="320"/>
              </a:spcBef>
              <a:spcAft>
                <a:spcPts val="0"/>
              </a:spcAft>
              <a:buClr>
                <a:schemeClr val="dk2"/>
              </a:buClr>
              <a:buSzPts val="1600"/>
              <a:buFont typeface="Times New Roman"/>
              <a:buNone/>
              <a:defRPr b="1" sz="1600"/>
            </a:lvl6pPr>
            <a:lvl7pPr indent="-228600" lvl="6" marL="3200400" algn="l">
              <a:spcBef>
                <a:spcPts val="320"/>
              </a:spcBef>
              <a:spcAft>
                <a:spcPts val="0"/>
              </a:spcAft>
              <a:buClr>
                <a:schemeClr val="dk2"/>
              </a:buClr>
              <a:buSzPts val="1600"/>
              <a:buFont typeface="Times New Roman"/>
              <a:buNone/>
              <a:defRPr b="1" sz="1600"/>
            </a:lvl7pPr>
            <a:lvl8pPr indent="-228600" lvl="7" marL="3657600" algn="l">
              <a:spcBef>
                <a:spcPts val="320"/>
              </a:spcBef>
              <a:spcAft>
                <a:spcPts val="0"/>
              </a:spcAft>
              <a:buClr>
                <a:schemeClr val="dk2"/>
              </a:buClr>
              <a:buSzPts val="1600"/>
              <a:buFont typeface="Times New Roman"/>
              <a:buNone/>
              <a:defRPr b="1" sz="1600"/>
            </a:lvl8pPr>
            <a:lvl9pPr indent="-228600" lvl="8" marL="4114800" algn="l">
              <a:spcBef>
                <a:spcPts val="320"/>
              </a:spcBef>
              <a:spcAft>
                <a:spcPts val="0"/>
              </a:spcAft>
              <a:buClr>
                <a:schemeClr val="dk2"/>
              </a:buClr>
              <a:buSzPts val="1600"/>
              <a:buFont typeface="Times New Roman"/>
              <a:buNone/>
              <a:defRPr b="1" sz="1600"/>
            </a:lvl9pPr>
          </a:lstStyle>
          <a:p/>
        </p:txBody>
      </p:sp>
      <p:sp>
        <p:nvSpPr>
          <p:cNvPr id="62" name="Google Shape;62;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Times New Roman"/>
              <a:buChar char="•"/>
              <a:defRPr sz="2400"/>
            </a:lvl1pPr>
            <a:lvl2pPr indent="-355600" lvl="1" marL="914400" algn="l">
              <a:spcBef>
                <a:spcPts val="400"/>
              </a:spcBef>
              <a:spcAft>
                <a:spcPts val="0"/>
              </a:spcAft>
              <a:buClr>
                <a:schemeClr val="dk2"/>
              </a:buClr>
              <a:buSzPts val="2000"/>
              <a:buFont typeface="Times New Roman"/>
              <a:buChar char="–"/>
              <a:defRPr sz="2000"/>
            </a:lvl2pPr>
            <a:lvl3pPr indent="-342900" lvl="2" marL="1371600" algn="l">
              <a:spcBef>
                <a:spcPts val="360"/>
              </a:spcBef>
              <a:spcAft>
                <a:spcPts val="0"/>
              </a:spcAft>
              <a:buClr>
                <a:schemeClr val="dk2"/>
              </a:buClr>
              <a:buSzPts val="1800"/>
              <a:buFont typeface="Times New Roman"/>
              <a:buChar char="•"/>
              <a:defRPr sz="1800"/>
            </a:lvl3pPr>
            <a:lvl4pPr indent="-330200" lvl="3" marL="1828800" algn="l">
              <a:spcBef>
                <a:spcPts val="320"/>
              </a:spcBef>
              <a:spcAft>
                <a:spcPts val="0"/>
              </a:spcAft>
              <a:buClr>
                <a:schemeClr val="dk2"/>
              </a:buClr>
              <a:buSzPts val="1600"/>
              <a:buFont typeface="Times New Roman"/>
              <a:buChar char="–"/>
              <a:defRPr sz="1600"/>
            </a:lvl4pPr>
            <a:lvl5pPr indent="-330200" lvl="4" marL="2286000" algn="l">
              <a:spcBef>
                <a:spcPts val="320"/>
              </a:spcBef>
              <a:spcAft>
                <a:spcPts val="0"/>
              </a:spcAft>
              <a:buClr>
                <a:schemeClr val="dk2"/>
              </a:buClr>
              <a:buSzPts val="1600"/>
              <a:buFont typeface="Times New Roman"/>
              <a:buChar char="»"/>
              <a:defRPr sz="1600"/>
            </a:lvl5pPr>
            <a:lvl6pPr indent="-330200" lvl="5" marL="2743200" algn="l">
              <a:spcBef>
                <a:spcPts val="320"/>
              </a:spcBef>
              <a:spcAft>
                <a:spcPts val="0"/>
              </a:spcAft>
              <a:buClr>
                <a:schemeClr val="dk2"/>
              </a:buClr>
              <a:buSzPts val="1600"/>
              <a:buFont typeface="Times New Roman"/>
              <a:buChar char="»"/>
              <a:defRPr sz="1600"/>
            </a:lvl6pPr>
            <a:lvl7pPr indent="-330200" lvl="6" marL="3200400" algn="l">
              <a:spcBef>
                <a:spcPts val="320"/>
              </a:spcBef>
              <a:spcAft>
                <a:spcPts val="0"/>
              </a:spcAft>
              <a:buClr>
                <a:schemeClr val="dk2"/>
              </a:buClr>
              <a:buSzPts val="1600"/>
              <a:buFont typeface="Times New Roman"/>
              <a:buChar char="»"/>
              <a:defRPr sz="1600"/>
            </a:lvl7pPr>
            <a:lvl8pPr indent="-330200" lvl="7" marL="3657600" algn="l">
              <a:spcBef>
                <a:spcPts val="320"/>
              </a:spcBef>
              <a:spcAft>
                <a:spcPts val="0"/>
              </a:spcAft>
              <a:buClr>
                <a:schemeClr val="dk2"/>
              </a:buClr>
              <a:buSzPts val="1600"/>
              <a:buFont typeface="Times New Roman"/>
              <a:buChar char="»"/>
              <a:defRPr sz="1600"/>
            </a:lvl8pPr>
            <a:lvl9pPr indent="-330200" lvl="8" marL="4114800" algn="l">
              <a:spcBef>
                <a:spcPts val="320"/>
              </a:spcBef>
              <a:spcAft>
                <a:spcPts val="0"/>
              </a:spcAft>
              <a:buClr>
                <a:schemeClr val="dk2"/>
              </a:buClr>
              <a:buSzPts val="1600"/>
              <a:buFont typeface="Times New Roman"/>
              <a:buChar char="»"/>
              <a:defRPr sz="1600"/>
            </a:lvl9pPr>
          </a:lstStyle>
          <a:p/>
        </p:txBody>
      </p:sp>
      <p:sp>
        <p:nvSpPr>
          <p:cNvPr id="63" name="Google Shape;63;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Times New Roman"/>
              <a:buNone/>
              <a:defRPr b="1" sz="2400"/>
            </a:lvl1pPr>
            <a:lvl2pPr indent="-228600" lvl="1" marL="914400" algn="l">
              <a:spcBef>
                <a:spcPts val="400"/>
              </a:spcBef>
              <a:spcAft>
                <a:spcPts val="0"/>
              </a:spcAft>
              <a:buClr>
                <a:schemeClr val="dk2"/>
              </a:buClr>
              <a:buSzPts val="2000"/>
              <a:buFont typeface="Times New Roman"/>
              <a:buNone/>
              <a:defRPr b="1" sz="2000"/>
            </a:lvl2pPr>
            <a:lvl3pPr indent="-228600" lvl="2" marL="1371600" algn="l">
              <a:spcBef>
                <a:spcPts val="360"/>
              </a:spcBef>
              <a:spcAft>
                <a:spcPts val="0"/>
              </a:spcAft>
              <a:buClr>
                <a:schemeClr val="dk2"/>
              </a:buClr>
              <a:buSzPts val="1800"/>
              <a:buFont typeface="Times New Roman"/>
              <a:buNone/>
              <a:defRPr b="1" sz="1800"/>
            </a:lvl3pPr>
            <a:lvl4pPr indent="-228600" lvl="3" marL="1828800" algn="l">
              <a:spcBef>
                <a:spcPts val="320"/>
              </a:spcBef>
              <a:spcAft>
                <a:spcPts val="0"/>
              </a:spcAft>
              <a:buClr>
                <a:schemeClr val="dk2"/>
              </a:buClr>
              <a:buSzPts val="1600"/>
              <a:buFont typeface="Times New Roman"/>
              <a:buNone/>
              <a:defRPr b="1" sz="1600"/>
            </a:lvl4pPr>
            <a:lvl5pPr indent="-228600" lvl="4" marL="2286000" algn="l">
              <a:spcBef>
                <a:spcPts val="320"/>
              </a:spcBef>
              <a:spcAft>
                <a:spcPts val="0"/>
              </a:spcAft>
              <a:buClr>
                <a:schemeClr val="dk2"/>
              </a:buClr>
              <a:buSzPts val="1600"/>
              <a:buFont typeface="Times New Roman"/>
              <a:buNone/>
              <a:defRPr b="1" sz="1600"/>
            </a:lvl5pPr>
            <a:lvl6pPr indent="-228600" lvl="5" marL="2743200" algn="l">
              <a:spcBef>
                <a:spcPts val="320"/>
              </a:spcBef>
              <a:spcAft>
                <a:spcPts val="0"/>
              </a:spcAft>
              <a:buClr>
                <a:schemeClr val="dk2"/>
              </a:buClr>
              <a:buSzPts val="1600"/>
              <a:buFont typeface="Times New Roman"/>
              <a:buNone/>
              <a:defRPr b="1" sz="1600"/>
            </a:lvl6pPr>
            <a:lvl7pPr indent="-228600" lvl="6" marL="3200400" algn="l">
              <a:spcBef>
                <a:spcPts val="320"/>
              </a:spcBef>
              <a:spcAft>
                <a:spcPts val="0"/>
              </a:spcAft>
              <a:buClr>
                <a:schemeClr val="dk2"/>
              </a:buClr>
              <a:buSzPts val="1600"/>
              <a:buFont typeface="Times New Roman"/>
              <a:buNone/>
              <a:defRPr b="1" sz="1600"/>
            </a:lvl7pPr>
            <a:lvl8pPr indent="-228600" lvl="7" marL="3657600" algn="l">
              <a:spcBef>
                <a:spcPts val="320"/>
              </a:spcBef>
              <a:spcAft>
                <a:spcPts val="0"/>
              </a:spcAft>
              <a:buClr>
                <a:schemeClr val="dk2"/>
              </a:buClr>
              <a:buSzPts val="1600"/>
              <a:buFont typeface="Times New Roman"/>
              <a:buNone/>
              <a:defRPr b="1" sz="1600"/>
            </a:lvl8pPr>
            <a:lvl9pPr indent="-228600" lvl="8" marL="4114800" algn="l">
              <a:spcBef>
                <a:spcPts val="320"/>
              </a:spcBef>
              <a:spcAft>
                <a:spcPts val="0"/>
              </a:spcAft>
              <a:buClr>
                <a:schemeClr val="dk2"/>
              </a:buClr>
              <a:buSzPts val="1600"/>
              <a:buFont typeface="Times New Roman"/>
              <a:buNone/>
              <a:defRPr b="1" sz="1600"/>
            </a:lvl9pPr>
          </a:lstStyle>
          <a:p/>
        </p:txBody>
      </p:sp>
      <p:sp>
        <p:nvSpPr>
          <p:cNvPr id="64" name="Google Shape;64;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Times New Roman"/>
              <a:buChar char="•"/>
              <a:defRPr sz="2400"/>
            </a:lvl1pPr>
            <a:lvl2pPr indent="-355600" lvl="1" marL="914400" algn="l">
              <a:spcBef>
                <a:spcPts val="400"/>
              </a:spcBef>
              <a:spcAft>
                <a:spcPts val="0"/>
              </a:spcAft>
              <a:buClr>
                <a:schemeClr val="dk2"/>
              </a:buClr>
              <a:buSzPts val="2000"/>
              <a:buFont typeface="Times New Roman"/>
              <a:buChar char="–"/>
              <a:defRPr sz="2000"/>
            </a:lvl2pPr>
            <a:lvl3pPr indent="-342900" lvl="2" marL="1371600" algn="l">
              <a:spcBef>
                <a:spcPts val="360"/>
              </a:spcBef>
              <a:spcAft>
                <a:spcPts val="0"/>
              </a:spcAft>
              <a:buClr>
                <a:schemeClr val="dk2"/>
              </a:buClr>
              <a:buSzPts val="1800"/>
              <a:buFont typeface="Times New Roman"/>
              <a:buChar char="•"/>
              <a:defRPr sz="1800"/>
            </a:lvl3pPr>
            <a:lvl4pPr indent="-330200" lvl="3" marL="1828800" algn="l">
              <a:spcBef>
                <a:spcPts val="320"/>
              </a:spcBef>
              <a:spcAft>
                <a:spcPts val="0"/>
              </a:spcAft>
              <a:buClr>
                <a:schemeClr val="dk2"/>
              </a:buClr>
              <a:buSzPts val="1600"/>
              <a:buFont typeface="Times New Roman"/>
              <a:buChar char="–"/>
              <a:defRPr sz="1600"/>
            </a:lvl4pPr>
            <a:lvl5pPr indent="-330200" lvl="4" marL="2286000" algn="l">
              <a:spcBef>
                <a:spcPts val="320"/>
              </a:spcBef>
              <a:spcAft>
                <a:spcPts val="0"/>
              </a:spcAft>
              <a:buClr>
                <a:schemeClr val="dk2"/>
              </a:buClr>
              <a:buSzPts val="1600"/>
              <a:buFont typeface="Times New Roman"/>
              <a:buChar char="»"/>
              <a:defRPr sz="1600"/>
            </a:lvl5pPr>
            <a:lvl6pPr indent="-330200" lvl="5" marL="2743200" algn="l">
              <a:spcBef>
                <a:spcPts val="320"/>
              </a:spcBef>
              <a:spcAft>
                <a:spcPts val="0"/>
              </a:spcAft>
              <a:buClr>
                <a:schemeClr val="dk2"/>
              </a:buClr>
              <a:buSzPts val="1600"/>
              <a:buFont typeface="Times New Roman"/>
              <a:buChar char="»"/>
              <a:defRPr sz="1600"/>
            </a:lvl6pPr>
            <a:lvl7pPr indent="-330200" lvl="6" marL="3200400" algn="l">
              <a:spcBef>
                <a:spcPts val="320"/>
              </a:spcBef>
              <a:spcAft>
                <a:spcPts val="0"/>
              </a:spcAft>
              <a:buClr>
                <a:schemeClr val="dk2"/>
              </a:buClr>
              <a:buSzPts val="1600"/>
              <a:buFont typeface="Times New Roman"/>
              <a:buChar char="»"/>
              <a:defRPr sz="1600"/>
            </a:lvl7pPr>
            <a:lvl8pPr indent="-330200" lvl="7" marL="3657600" algn="l">
              <a:spcBef>
                <a:spcPts val="320"/>
              </a:spcBef>
              <a:spcAft>
                <a:spcPts val="0"/>
              </a:spcAft>
              <a:buClr>
                <a:schemeClr val="dk2"/>
              </a:buClr>
              <a:buSzPts val="1600"/>
              <a:buFont typeface="Times New Roman"/>
              <a:buChar char="»"/>
              <a:defRPr sz="1600"/>
            </a:lvl8pPr>
            <a:lvl9pPr indent="-330200" lvl="8" marL="4114800" algn="l">
              <a:spcBef>
                <a:spcPts val="320"/>
              </a:spcBef>
              <a:spcAft>
                <a:spcPts val="0"/>
              </a:spcAft>
              <a:buClr>
                <a:schemeClr val="dk2"/>
              </a:buClr>
              <a:buSzPts val="1600"/>
              <a:buFont typeface="Times New Roman"/>
              <a:buChar char="»"/>
              <a:defRPr sz="1600"/>
            </a:lvl9pPr>
          </a:lstStyle>
          <a:p/>
        </p:txBody>
      </p:sp>
      <p:sp>
        <p:nvSpPr>
          <p:cNvPr id="65" name="Google Shape;65;p10"/>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2"/>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Times New Roman"/>
              <a:buChar char="–"/>
              <a:defRPr b="0" i="0" sz="2800" u="none" cap="none" strike="noStrike">
                <a:solidFill>
                  <a:schemeClr val="dk2"/>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2"/>
              </a:buClr>
              <a:buSzPts val="2400"/>
              <a:buFont typeface="Times New Roman"/>
              <a:buChar char="•"/>
              <a:defRPr b="0" i="0" sz="2400" u="none" cap="none" strike="noStrike">
                <a:solidFill>
                  <a:schemeClr val="dk2"/>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cxnSp>
        <p:nvCxnSpPr>
          <p:cNvPr id="14" name="Google Shape;14;p1"/>
          <p:cNvCxnSpPr/>
          <p:nvPr/>
        </p:nvCxnSpPr>
        <p:spPr>
          <a:xfrm>
            <a:off x="838200" y="1371600"/>
            <a:ext cx="7543800" cy="0"/>
          </a:xfrm>
          <a:prstGeom prst="straightConnector1">
            <a:avLst/>
          </a:prstGeom>
          <a:noFill/>
          <a:ln cap="flat" cmpd="sng" w="15875">
            <a:solidFill>
              <a:schemeClr val="dk2"/>
            </a:solidFill>
            <a:prstDash val="solid"/>
            <a:miter lim="800000"/>
            <a:headEnd len="med" w="med" type="none"/>
            <a:tailEnd len="med" w="med" type="none"/>
          </a:ln>
        </p:spPr>
      </p:cxnSp>
      <p:cxnSp>
        <p:nvCxnSpPr>
          <p:cNvPr id="15" name="Google Shape;15;p1"/>
          <p:cNvCxnSpPr/>
          <p:nvPr/>
        </p:nvCxnSpPr>
        <p:spPr>
          <a:xfrm>
            <a:off x="838200" y="6180137"/>
            <a:ext cx="7543800" cy="0"/>
          </a:xfrm>
          <a:prstGeom prst="straightConnector1">
            <a:avLst/>
          </a:prstGeom>
          <a:noFill/>
          <a:ln cap="flat" cmpd="sng" w="15875">
            <a:solidFill>
              <a:schemeClr val="dk2"/>
            </a:solidFill>
            <a:prstDash val="solid"/>
            <a:miter lim="800000"/>
            <a:headEnd len="med" w="med" type="none"/>
            <a:tailEnd len="med" w="med" type="none"/>
          </a:ln>
        </p:spPr>
      </p:cxnSp>
      <p:sp>
        <p:nvSpPr>
          <p:cNvPr id="16" name="Google Shape;16;p1"/>
          <p:cNvSpPr txBox="1"/>
          <p:nvPr/>
        </p:nvSpPr>
        <p:spPr>
          <a:xfrm>
            <a:off x="6645275" y="6323012"/>
            <a:ext cx="608012"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400"/>
              <a:buFont typeface="Times New Roman"/>
              <a:buNone/>
            </a:pPr>
            <a:fld id="{00000000-1234-1234-1234-123412341234}" type="slidenum">
              <a:rPr b="0" i="0" lang="en-US" sz="1400" u="none" cap="none" strike="noStrike">
                <a:solidFill>
                  <a:schemeClr val="dk2"/>
                </a:solidFill>
                <a:latin typeface="Times New Roman"/>
                <a:ea typeface="Times New Roman"/>
                <a:cs typeface="Times New Roman"/>
                <a:sym typeface="Times New Roman"/>
              </a:rPr>
              <a:t>‹#›</a:t>
            </a:fld>
            <a:endParaRPr/>
          </a:p>
        </p:txBody>
      </p:sp>
      <p:pic>
        <p:nvPicPr>
          <p:cNvPr descr="logo_interra" id="17" name="Google Shape;17;p1"/>
          <p:cNvPicPr preferRelativeResize="0"/>
          <p:nvPr/>
        </p:nvPicPr>
        <p:blipFill rotWithShape="1">
          <a:blip r:embed="rId1">
            <a:alphaModFix/>
          </a:blip>
          <a:srcRect b="0" l="0" r="0" t="0"/>
          <a:stretch/>
        </p:blipFill>
        <p:spPr>
          <a:xfrm>
            <a:off x="7439025" y="6229350"/>
            <a:ext cx="1050925" cy="555625"/>
          </a:xfrm>
          <a:prstGeom prst="rect">
            <a:avLst/>
          </a:prstGeom>
          <a:noFill/>
          <a:ln>
            <a:noFill/>
          </a:ln>
        </p:spPr>
      </p:pic>
      <p:pic>
        <p:nvPicPr>
          <p:cNvPr id="18" name="Google Shape;18;p1"/>
          <p:cNvPicPr preferRelativeResize="0"/>
          <p:nvPr/>
        </p:nvPicPr>
        <p:blipFill rotWithShape="1">
          <a:blip r:embed="rId2">
            <a:alphaModFix/>
          </a:blip>
          <a:srcRect b="0" l="0" r="0" t="0"/>
          <a:stretch/>
        </p:blipFill>
        <p:spPr>
          <a:xfrm>
            <a:off x="8447087" y="152400"/>
            <a:ext cx="544512" cy="6032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solidFill>
      </p:bgPr>
    </p:bg>
    <p:spTree>
      <p:nvGrpSpPr>
        <p:cNvPr id="78" name="Shape 78"/>
        <p:cNvGrpSpPr/>
        <p:nvPr/>
      </p:nvGrpSpPr>
      <p:grpSpPr>
        <a:xfrm>
          <a:off x="0" y="0"/>
          <a:ext cx="0" cy="0"/>
          <a:chOff x="0" y="0"/>
          <a:chExt cx="0" cy="0"/>
        </a:xfrm>
      </p:grpSpPr>
      <p:cxnSp>
        <p:nvCxnSpPr>
          <p:cNvPr id="79" name="Google Shape;79;p13"/>
          <p:cNvCxnSpPr/>
          <p:nvPr/>
        </p:nvCxnSpPr>
        <p:spPr>
          <a:xfrm>
            <a:off x="838200" y="1371600"/>
            <a:ext cx="7543800" cy="0"/>
          </a:xfrm>
          <a:prstGeom prst="straightConnector1">
            <a:avLst/>
          </a:prstGeom>
          <a:noFill/>
          <a:ln cap="flat" cmpd="sng" w="15875">
            <a:solidFill>
              <a:schemeClr val="dk2"/>
            </a:solidFill>
            <a:prstDash val="solid"/>
            <a:miter lim="800000"/>
            <a:headEnd len="med" w="med" type="none"/>
            <a:tailEnd len="med" w="med" type="none"/>
          </a:ln>
        </p:spPr>
      </p:cxnSp>
      <p:cxnSp>
        <p:nvCxnSpPr>
          <p:cNvPr id="80" name="Google Shape;80;p13"/>
          <p:cNvCxnSpPr/>
          <p:nvPr/>
        </p:nvCxnSpPr>
        <p:spPr>
          <a:xfrm>
            <a:off x="838200" y="6180137"/>
            <a:ext cx="7543800" cy="0"/>
          </a:xfrm>
          <a:prstGeom prst="straightConnector1">
            <a:avLst/>
          </a:prstGeom>
          <a:noFill/>
          <a:ln cap="flat" cmpd="sng" w="15875">
            <a:solidFill>
              <a:schemeClr val="dk2"/>
            </a:solidFill>
            <a:prstDash val="solid"/>
            <a:miter lim="800000"/>
            <a:headEnd len="med" w="med" type="none"/>
            <a:tailEnd len="med" w="med" type="none"/>
          </a:ln>
        </p:spPr>
      </p:cxnSp>
      <p:sp>
        <p:nvSpPr>
          <p:cNvPr id="81" name="Google Shape;81;p13"/>
          <p:cNvSpPr txBox="1"/>
          <p:nvPr/>
        </p:nvSpPr>
        <p:spPr>
          <a:xfrm>
            <a:off x="6645275" y="6323012"/>
            <a:ext cx="608012"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400"/>
              <a:buFont typeface="Times New Roman"/>
              <a:buNone/>
            </a:pPr>
            <a:fld id="{00000000-1234-1234-1234-123412341234}" type="slidenum">
              <a:rPr b="0" i="0" lang="en-US" sz="1400" u="none">
                <a:solidFill>
                  <a:schemeClr val="dk2"/>
                </a:solidFill>
                <a:latin typeface="Times New Roman"/>
                <a:ea typeface="Times New Roman"/>
                <a:cs typeface="Times New Roman"/>
                <a:sym typeface="Times New Roman"/>
              </a:rPr>
              <a:t>‹#›</a:t>
            </a:fld>
            <a:endParaRPr/>
          </a:p>
        </p:txBody>
      </p:sp>
      <p:pic>
        <p:nvPicPr>
          <p:cNvPr descr="logo_interra" id="82" name="Google Shape;82;p13"/>
          <p:cNvPicPr preferRelativeResize="0"/>
          <p:nvPr/>
        </p:nvPicPr>
        <p:blipFill rotWithShape="1">
          <a:blip r:embed="rId1">
            <a:alphaModFix/>
          </a:blip>
          <a:srcRect b="0" l="0" r="0" t="0"/>
          <a:stretch/>
        </p:blipFill>
        <p:spPr>
          <a:xfrm>
            <a:off x="7439025" y="6229350"/>
            <a:ext cx="1050925" cy="555625"/>
          </a:xfrm>
          <a:prstGeom prst="rect">
            <a:avLst/>
          </a:prstGeom>
          <a:noFill/>
          <a:ln>
            <a:noFill/>
          </a:ln>
        </p:spPr>
      </p:pic>
      <p:pic>
        <p:nvPicPr>
          <p:cNvPr id="83" name="Google Shape;83;p13"/>
          <p:cNvPicPr preferRelativeResize="0"/>
          <p:nvPr/>
        </p:nvPicPr>
        <p:blipFill rotWithShape="1">
          <a:blip r:embed="rId2">
            <a:alphaModFix/>
          </a:blip>
          <a:srcRect b="0" l="0" r="0" t="0"/>
          <a:stretch/>
        </p:blipFill>
        <p:spPr>
          <a:xfrm>
            <a:off x="8447087" y="152400"/>
            <a:ext cx="544512" cy="603250"/>
          </a:xfrm>
          <a:prstGeom prst="rect">
            <a:avLst/>
          </a:prstGeom>
          <a:noFill/>
          <a:ln>
            <a:noFill/>
          </a:ln>
        </p:spPr>
      </p:pic>
      <p:pic>
        <p:nvPicPr>
          <p:cNvPr id="84" name="Google Shape;84;p13"/>
          <p:cNvPicPr preferRelativeResize="0"/>
          <p:nvPr/>
        </p:nvPicPr>
        <p:blipFill rotWithShape="1">
          <a:blip r:embed="rId2">
            <a:alphaModFix/>
          </a:blip>
          <a:srcRect b="0" l="0" r="0" t="0"/>
          <a:stretch/>
        </p:blipFill>
        <p:spPr>
          <a:xfrm>
            <a:off x="8447087" y="152400"/>
            <a:ext cx="544512" cy="603250"/>
          </a:xfrm>
          <a:prstGeom prst="rect">
            <a:avLst/>
          </a:prstGeom>
          <a:noFill/>
          <a:ln>
            <a:noFill/>
          </a:ln>
        </p:spPr>
      </p:pic>
      <p:sp>
        <p:nvSpPr>
          <p:cNvPr id="85" name="Google Shape;85;p1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86" name="Google Shape;86;p1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2"/>
              </a:buClr>
              <a:buSzPts val="3200"/>
              <a:buFont typeface="Times New Roman"/>
              <a:buChar char="•"/>
              <a:defRPr b="0" i="0" sz="3200" u="none" cap="none" strike="noStrike">
                <a:solidFill>
                  <a:schemeClr val="dk2"/>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Times New Roman"/>
              <a:buChar char="–"/>
              <a:defRPr b="0" i="0" sz="2800" u="none" cap="none" strike="noStrike">
                <a:solidFill>
                  <a:schemeClr val="dk2"/>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2"/>
              </a:buClr>
              <a:buSzPts val="2400"/>
              <a:buFont typeface="Times New Roman"/>
              <a:buChar char="•"/>
              <a:defRPr b="0" i="0" sz="2400" u="none" cap="none" strike="noStrike">
                <a:solidFill>
                  <a:schemeClr val="dk2"/>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2"/>
              </a:buClr>
              <a:buSzPts val="2000"/>
              <a:buFont typeface="Times New Roman"/>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87" name="Google Shape;87;p13"/>
          <p:cNvSpPr txBox="1"/>
          <p:nvPr>
            <p:ph idx="10" type="dt"/>
          </p:nvPr>
        </p:nvSpPr>
        <p:spPr>
          <a:xfrm>
            <a:off x="685800" y="6248400"/>
            <a:ext cx="1182687"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
        <p:nvSpPr>
          <p:cNvPr id="88" name="Google Shape;88;p13"/>
          <p:cNvSpPr txBox="1"/>
          <p:nvPr>
            <p:ph idx="11" type="ftr"/>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2800" u="none" cap="none" strike="noStrike">
                <a:solidFill>
                  <a:schemeClr val="dk2"/>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5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3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23.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43.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5.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3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3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hyperlink" Target="about:blank"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4.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37.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jpg"/><Relationship Id="rId4" Type="http://schemas.openxmlformats.org/officeDocument/2006/relationships/image" Target="../media/image9.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 Id="rId3" Type="http://schemas.openxmlformats.org/officeDocument/2006/relationships/image" Target="../media/image27.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6.jpg"/><Relationship Id="rId5" Type="http://schemas.openxmlformats.org/officeDocument/2006/relationships/image" Target="../media/image19.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 Id="rId3" Type="http://schemas.openxmlformats.org/officeDocument/2006/relationships/image" Target="../media/image4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7.jpg"/><Relationship Id="rId5" Type="http://schemas.openxmlformats.org/officeDocument/2006/relationships/image" Target="../media/image5.png"/><Relationship Id="rId6" Type="http://schemas.openxmlformats.org/officeDocument/2006/relationships/image" Target="../media/image3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 Id="rId3" Type="http://schemas.openxmlformats.org/officeDocument/2006/relationships/image" Target="../media/image40.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 Id="rId3" Type="http://schemas.openxmlformats.org/officeDocument/2006/relationships/image" Target="../media/image39.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 Id="rId3" Type="http://schemas.openxmlformats.org/officeDocument/2006/relationships/image" Target="../media/image38.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 Id="rId3" Type="http://schemas.openxmlformats.org/officeDocument/2006/relationships/image" Target="../media/image45.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 Id="rId3" Type="http://schemas.openxmlformats.org/officeDocument/2006/relationships/image" Target="../media/image4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2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2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4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1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15"/>
          <p:cNvSpPr txBox="1"/>
          <p:nvPr/>
        </p:nvSpPr>
        <p:spPr>
          <a:xfrm>
            <a:off x="0" y="957262"/>
            <a:ext cx="9144000" cy="923925"/>
          </a:xfrm>
          <a:prstGeom prst="rect">
            <a:avLst/>
          </a:prstGeom>
          <a:noFill/>
          <a:ln>
            <a:noFill/>
          </a:ln>
        </p:spPr>
        <p:txBody>
          <a:bodyPr anchorCtr="0" anchor="t" bIns="44450" lIns="90475" spcFirstLastPara="1" rIns="90475" wrap="square" tIns="44450">
            <a:noAutofit/>
          </a:bodyPr>
          <a:lstStyle/>
          <a:p>
            <a:pPr indent="-342900" lvl="0" marL="342900" marR="0" rtl="0" algn="ctr">
              <a:lnSpc>
                <a:spcPct val="100000"/>
              </a:lnSpc>
              <a:spcBef>
                <a:spcPts val="0"/>
              </a:spcBef>
              <a:spcAft>
                <a:spcPts val="0"/>
              </a:spcAft>
              <a:buClr>
                <a:srgbClr val="FF0000"/>
              </a:buClr>
              <a:buSzPts val="5400"/>
              <a:buFont typeface="Times New Roman"/>
              <a:buNone/>
            </a:pPr>
            <a:r>
              <a:rPr b="1" i="1" lang="en-US" sz="5400" u="none" cap="none" strike="noStrike">
                <a:solidFill>
                  <a:srgbClr val="FF0000"/>
                </a:solidFill>
                <a:latin typeface="Times New Roman"/>
                <a:ea typeface="Times New Roman"/>
                <a:cs typeface="Times New Roman"/>
                <a:sym typeface="Times New Roman"/>
              </a:rPr>
              <a:t>Design Pattern</a:t>
            </a:r>
            <a:endParaRPr/>
          </a:p>
        </p:txBody>
      </p:sp>
      <p:sp>
        <p:nvSpPr>
          <p:cNvPr id="100" name="Google Shape;100;p15"/>
          <p:cNvSpPr txBox="1"/>
          <p:nvPr/>
        </p:nvSpPr>
        <p:spPr>
          <a:xfrm>
            <a:off x="0" y="3221037"/>
            <a:ext cx="9144000"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3600"/>
              <a:buFont typeface="Times New Roman"/>
              <a:buNone/>
            </a:pPr>
            <a:r>
              <a:rPr b="0" i="0" lang="en-US" sz="3600" u="none" cap="none" strike="noStrike">
                <a:solidFill>
                  <a:srgbClr val="008000"/>
                </a:solidFill>
                <a:latin typeface="Times New Roman"/>
                <a:ea typeface="Times New Roman"/>
                <a:cs typeface="Times New Roman"/>
                <a:sym typeface="Times New Roman"/>
              </a:rPr>
              <a:t>Prof. Partha Pratim Das</a:t>
            </a:r>
            <a:endParaRPr/>
          </a:p>
        </p:txBody>
      </p:sp>
      <p:pic>
        <p:nvPicPr>
          <p:cNvPr descr="interra systems logo" id="101" name="Google Shape;101;p15"/>
          <p:cNvPicPr preferRelativeResize="0"/>
          <p:nvPr/>
        </p:nvPicPr>
        <p:blipFill rotWithShape="1">
          <a:blip r:embed="rId3">
            <a:alphaModFix/>
          </a:blip>
          <a:srcRect b="0" l="0" r="0" t="0"/>
          <a:stretch/>
        </p:blipFill>
        <p:spPr>
          <a:xfrm>
            <a:off x="7186612" y="6157912"/>
            <a:ext cx="1247775" cy="523875"/>
          </a:xfrm>
          <a:prstGeom prst="rect">
            <a:avLst/>
          </a:prstGeom>
          <a:noFill/>
          <a:ln>
            <a:noFill/>
          </a:ln>
        </p:spPr>
      </p:pic>
      <p:sp>
        <p:nvSpPr>
          <p:cNvPr id="102" name="Google Shape;102;p15"/>
          <p:cNvSpPr txBox="1"/>
          <p:nvPr/>
        </p:nvSpPr>
        <p:spPr>
          <a:xfrm>
            <a:off x="9525" y="1881187"/>
            <a:ext cx="9144000" cy="609600"/>
          </a:xfrm>
          <a:prstGeom prst="rect">
            <a:avLst/>
          </a:prstGeom>
          <a:noFill/>
          <a:ln>
            <a:noFill/>
          </a:ln>
        </p:spPr>
        <p:txBody>
          <a:bodyPr anchorCtr="0" anchor="t" bIns="44450" lIns="90475" spcFirstLastPara="1" rIns="90475" wrap="square" tIns="44450">
            <a:noAutofit/>
          </a:bodyPr>
          <a:lstStyle/>
          <a:p>
            <a:pPr indent="-342900" lvl="0" marL="342900" marR="0" rtl="0" algn="ctr">
              <a:lnSpc>
                <a:spcPct val="100000"/>
              </a:lnSpc>
              <a:spcBef>
                <a:spcPts val="0"/>
              </a:spcBef>
              <a:spcAft>
                <a:spcPts val="0"/>
              </a:spcAft>
              <a:buClr>
                <a:srgbClr val="FF0000"/>
              </a:buClr>
              <a:buSzPts val="3600"/>
              <a:buFont typeface="Times New Roman"/>
              <a:buNone/>
            </a:pPr>
            <a:r>
              <a:rPr b="1" i="1" lang="en-US" sz="3600" u="none" cap="none" strike="noStrike">
                <a:solidFill>
                  <a:srgbClr val="FF0000"/>
                </a:solidFill>
                <a:latin typeface="Times New Roman"/>
                <a:ea typeface="Times New Roman"/>
                <a:cs typeface="Times New Roman"/>
                <a:sym typeface="Times New Roman"/>
              </a:rPr>
              <a:t>Recurring Solutions to Recurring Problems</a:t>
            </a:r>
            <a:endParaRPr/>
          </a:p>
        </p:txBody>
      </p:sp>
      <p:sp>
        <p:nvSpPr>
          <p:cNvPr id="103" name="Google Shape;103;p15"/>
          <p:cNvSpPr txBox="1"/>
          <p:nvPr/>
        </p:nvSpPr>
        <p:spPr>
          <a:xfrm>
            <a:off x="9525" y="3981450"/>
            <a:ext cx="9144000" cy="609600"/>
          </a:xfrm>
          <a:prstGeom prst="rect">
            <a:avLst/>
          </a:prstGeom>
          <a:noFill/>
          <a:ln>
            <a:noFill/>
          </a:ln>
        </p:spPr>
        <p:txBody>
          <a:bodyPr anchorCtr="0" anchor="t" bIns="44450" lIns="90475" spcFirstLastPara="1" rIns="90475" wrap="square" tIns="44450">
            <a:noAutofit/>
          </a:bodyPr>
          <a:lstStyle/>
          <a:p>
            <a:pPr indent="-342900" lvl="0" marL="342900" marR="0" rtl="0" algn="ctr">
              <a:lnSpc>
                <a:spcPct val="100000"/>
              </a:lnSpc>
              <a:spcBef>
                <a:spcPts val="0"/>
              </a:spcBef>
              <a:spcAft>
                <a:spcPts val="0"/>
              </a:spcAft>
              <a:buClr>
                <a:srgbClr val="FF0000"/>
              </a:buClr>
              <a:buSzPts val="2800"/>
              <a:buFont typeface="Times New Roman"/>
              <a:buNone/>
            </a:pPr>
            <a:r>
              <a:rPr b="0" i="1" lang="en-US" sz="2800" u="none" cap="none" strike="noStrike">
                <a:solidFill>
                  <a:srgbClr val="FF0000"/>
                </a:solidFill>
                <a:latin typeface="Times New Roman"/>
                <a:ea typeface="Times New Roman"/>
                <a:cs typeface="Times New Roman"/>
                <a:sym typeface="Times New Roman"/>
              </a:rPr>
              <a:t>Module 06</a:t>
            </a:r>
            <a:endParaRPr/>
          </a:p>
          <a:p>
            <a:pPr indent="-342900" lvl="0" marL="342900" marR="0" rtl="0" algn="ctr">
              <a:lnSpc>
                <a:spcPct val="100000"/>
              </a:lnSpc>
              <a:spcBef>
                <a:spcPts val="560"/>
              </a:spcBef>
              <a:spcAft>
                <a:spcPts val="0"/>
              </a:spcAft>
              <a:buClr>
                <a:schemeClr val="dk2"/>
              </a:buClr>
              <a:buSzPts val="2800"/>
              <a:buFont typeface="Times New Roman"/>
              <a:buNone/>
            </a:pPr>
            <a:r>
              <a:t/>
            </a:r>
            <a:endParaRPr b="0" i="1" sz="2800" u="none" cap="none" strike="noStrike">
              <a:solidFill>
                <a:srgbClr val="FF0000"/>
              </a:solidFill>
              <a:latin typeface="Times New Roman"/>
              <a:ea typeface="Times New Roman"/>
              <a:cs typeface="Times New Roman"/>
              <a:sym typeface="Times New Roman"/>
            </a:endParaRPr>
          </a:p>
          <a:p>
            <a:pPr indent="-342900" lvl="0" marL="342900" marR="0" rtl="0" algn="ctr">
              <a:lnSpc>
                <a:spcPct val="100000"/>
              </a:lnSpc>
              <a:spcBef>
                <a:spcPts val="560"/>
              </a:spcBef>
              <a:spcAft>
                <a:spcPts val="0"/>
              </a:spcAft>
              <a:buClr>
                <a:srgbClr val="FF0000"/>
              </a:buClr>
              <a:buSzPts val="2800"/>
              <a:buFont typeface="Times New Roman"/>
              <a:buNone/>
            </a:pPr>
            <a:r>
              <a:rPr b="1" i="0" lang="en-US" sz="2800" u="none" cap="none" strike="noStrike">
                <a:solidFill>
                  <a:srgbClr val="FF0000"/>
                </a:solidFill>
                <a:latin typeface="Times New Roman"/>
                <a:ea typeface="Times New Roman"/>
                <a:cs typeface="Times New Roman"/>
                <a:sym typeface="Times New Roman"/>
              </a:rPr>
              <a:t>CS20006: Software Engineering</a:t>
            </a:r>
            <a:endParaRPr/>
          </a:p>
        </p:txBody>
      </p:sp>
      <p:pic>
        <p:nvPicPr>
          <p:cNvPr descr="http://www.iitkgp.ac.in/new/gif_jpg/top_img_banner.gif" id="104" name="Google Shape;104;p15"/>
          <p:cNvPicPr preferRelativeResize="0"/>
          <p:nvPr/>
        </p:nvPicPr>
        <p:blipFill rotWithShape="1">
          <a:blip r:embed="rId4">
            <a:alphaModFix/>
          </a:blip>
          <a:srcRect b="0" l="0" r="0" t="0"/>
          <a:stretch/>
        </p:blipFill>
        <p:spPr>
          <a:xfrm>
            <a:off x="4981575" y="9525"/>
            <a:ext cx="4162425" cy="952500"/>
          </a:xfrm>
          <a:prstGeom prst="rect">
            <a:avLst/>
          </a:prstGeom>
          <a:noFill/>
          <a:ln>
            <a:noFill/>
          </a:ln>
        </p:spPr>
      </p:pic>
      <p:sp>
        <p:nvSpPr>
          <p:cNvPr id="105" name="Google Shape;105;p1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
        <p:nvSpPr>
          <p:cNvPr id="106" name="Google Shape;106;p1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79" name="Google Shape;179;p2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Pattern’s Everywhere in Life</a:t>
            </a:r>
            <a:endParaRPr/>
          </a:p>
        </p:txBody>
      </p:sp>
      <p:sp>
        <p:nvSpPr>
          <p:cNvPr id="180" name="Google Shape;180;p2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228600" lvl="2" marL="1143000" rtl="0" algn="l">
              <a:lnSpc>
                <a:spcPct val="80000"/>
              </a:lnSpc>
              <a:spcBef>
                <a:spcPts val="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Semi-Group, Monoid, Group, Abelian Group: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Algebraic Pattern</a:t>
            </a:r>
            <a:endParaRPr/>
          </a:p>
          <a:p>
            <a:pPr indent="-228600" lvl="2" marL="11430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Unconditional Branch, Conditional Branch, Definite Loop, Indefinite Loop, Recursion: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Programming Pattern</a:t>
            </a:r>
            <a:endParaRPr/>
          </a:p>
          <a:p>
            <a:pPr indent="-228600" lvl="2" marL="11430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Divide-and-Conquer, Greedy, Dynamic Programming, Branch-and-Bound: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Algorithmic Pattern</a:t>
            </a:r>
            <a:endParaRPr/>
          </a:p>
          <a:p>
            <a:pPr indent="-228600" lvl="2" marL="11430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Factory, Iterator, Visitor, Singleton: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Design Pattern </a:t>
            </a:r>
            <a:endParaRPr/>
          </a:p>
          <a:p>
            <a:pPr indent="-342900" lvl="0" marL="342900" rtl="0" algn="l">
              <a:lnSpc>
                <a:spcPct val="8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Patterns in Computation</a:t>
            </a:r>
            <a:endParaRPr/>
          </a:p>
          <a:p>
            <a:pPr indent="-114300" lvl="0" marL="342900" rtl="0" algn="l">
              <a:spcBef>
                <a:spcPts val="720"/>
              </a:spcBef>
              <a:spcAft>
                <a:spcPts val="0"/>
              </a:spcAft>
              <a:buClr>
                <a:schemeClr val="dk2"/>
              </a:buClr>
              <a:buSzPts val="3600"/>
              <a:buFont typeface="Times New Roman"/>
              <a:buNone/>
            </a:pPr>
            <a:r>
              <a:t/>
            </a:r>
            <a:endParaRPr b="0" i="0" sz="3600" u="none">
              <a:solidFill>
                <a:schemeClr val="dk2"/>
              </a:solidFill>
              <a:latin typeface="Times New Roman"/>
              <a:ea typeface="Times New Roman"/>
              <a:cs typeface="Times New Roman"/>
              <a:sym typeface="Times New Roman"/>
            </a:endParaRPr>
          </a:p>
        </p:txBody>
      </p:sp>
      <p:sp>
        <p:nvSpPr>
          <p:cNvPr id="181" name="Google Shape;181;p2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1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99" name="Google Shape;999;p11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1000" name="Google Shape;1000;p11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2"/>
              </a:buClr>
              <a:buSzPts val="3200"/>
              <a:buFont typeface="Times New Roman"/>
              <a:buNone/>
            </a:pPr>
            <a:r>
              <a:t/>
            </a:r>
            <a:endParaRPr sz="3200">
              <a:solidFill>
                <a:schemeClr val="dk2"/>
              </a:solidFill>
              <a:latin typeface="Times New Roman"/>
              <a:ea typeface="Times New Roman"/>
              <a:cs typeface="Times New Roman"/>
              <a:sym typeface="Times New Roman"/>
            </a:endParaRPr>
          </a:p>
        </p:txBody>
      </p:sp>
      <p:pic>
        <p:nvPicPr>
          <p:cNvPr id="1001" name="Google Shape;1001;p114"/>
          <p:cNvPicPr preferRelativeResize="0"/>
          <p:nvPr/>
        </p:nvPicPr>
        <p:blipFill rotWithShape="1">
          <a:blip r:embed="rId3">
            <a:alphaModFix/>
          </a:blip>
          <a:srcRect b="0" l="0" r="0" t="0"/>
          <a:stretch/>
        </p:blipFill>
        <p:spPr>
          <a:xfrm>
            <a:off x="1635125" y="1547812"/>
            <a:ext cx="5786437" cy="3676650"/>
          </a:xfrm>
          <a:prstGeom prst="rect">
            <a:avLst/>
          </a:prstGeom>
          <a:noFill/>
          <a:ln cap="flat" cmpd="sng" w="15875">
            <a:solidFill>
              <a:srgbClr val="FF0000"/>
            </a:solidFill>
            <a:prstDash val="solid"/>
            <a:miter lim="800000"/>
            <a:headEnd len="sm" w="sm" type="none"/>
            <a:tailEnd len="sm" w="sm" type="none"/>
          </a:ln>
        </p:spPr>
      </p:pic>
      <p:sp>
        <p:nvSpPr>
          <p:cNvPr id="1002" name="Google Shape;1002;p114"/>
          <p:cNvSpPr txBox="1"/>
          <p:nvPr/>
        </p:nvSpPr>
        <p:spPr>
          <a:xfrm>
            <a:off x="1987550" y="5497512"/>
            <a:ext cx="630396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Macro / Composite Command</a:t>
            </a:r>
            <a:endParaRPr/>
          </a:p>
        </p:txBody>
      </p:sp>
      <p:sp>
        <p:nvSpPr>
          <p:cNvPr id="1003" name="Google Shape;1003;p11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1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09" name="Google Shape;1009;p11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1010" name="Google Shape;1010;p11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Implementation Issues</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How intelligent should a command object be?</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Dumb: Delegates the required action to a receiver object</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Smart: Implements everything itself without delegating to a receiver object at all</a:t>
            </a:r>
            <a:endParaRPr/>
          </a:p>
          <a:p>
            <a:pPr indent="-342900" lvl="0" marL="3429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Use Functor?</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Active Command: </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A functor object usually implements the desired behavior itself without delegation to another object. </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Forwarding Command: </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A command object frequently delegates the desired behavior to another receiver object.</a:t>
            </a:r>
            <a:endParaRPr/>
          </a:p>
        </p:txBody>
      </p:sp>
      <p:sp>
        <p:nvSpPr>
          <p:cNvPr id="1011" name="Google Shape;1011;p11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1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17" name="Google Shape;1017;p116"/>
          <p:cNvSpPr txBox="1"/>
          <p:nvPr>
            <p:ph type="title"/>
          </p:nvPr>
        </p:nvSpPr>
        <p:spPr>
          <a:xfrm>
            <a:off x="427037" y="228600"/>
            <a:ext cx="8221662"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Command Pattern: Request-in-Object</a:t>
            </a:r>
            <a:endParaRPr/>
          </a:p>
        </p:txBody>
      </p:sp>
      <p:sp>
        <p:nvSpPr>
          <p:cNvPr descr="graphics/05fig01.gif" id="1018" name="Google Shape;1018;p116"/>
          <p:cNvSpPr txBox="1"/>
          <p:nvPr/>
        </p:nvSpPr>
        <p:spPr>
          <a:xfrm>
            <a:off x="2190750" y="2209800"/>
            <a:ext cx="4762500" cy="24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800" u="none">
              <a:solidFill>
                <a:schemeClr val="dk2"/>
              </a:solidFill>
              <a:latin typeface="Times New Roman"/>
              <a:ea typeface="Times New Roman"/>
              <a:cs typeface="Times New Roman"/>
              <a:sym typeface="Times New Roman"/>
            </a:endParaRPr>
          </a:p>
        </p:txBody>
      </p:sp>
      <p:pic>
        <p:nvPicPr>
          <p:cNvPr descr="650px-Command_Design_Pattern_Class_Diagram" id="1019" name="Google Shape;1019;p116"/>
          <p:cNvPicPr preferRelativeResize="0"/>
          <p:nvPr/>
        </p:nvPicPr>
        <p:blipFill rotWithShape="1">
          <a:blip r:embed="rId3">
            <a:alphaModFix/>
          </a:blip>
          <a:srcRect b="0" l="0" r="0" t="0"/>
          <a:stretch/>
        </p:blipFill>
        <p:spPr>
          <a:xfrm>
            <a:off x="490537" y="1557337"/>
            <a:ext cx="8172450" cy="4413250"/>
          </a:xfrm>
          <a:prstGeom prst="rect">
            <a:avLst/>
          </a:prstGeom>
          <a:noFill/>
          <a:ln cap="flat" cmpd="sng" w="15875">
            <a:solidFill>
              <a:srgbClr val="FF0000"/>
            </a:solidFill>
            <a:prstDash val="solid"/>
            <a:miter lim="800000"/>
            <a:headEnd len="sm" w="sm" type="none"/>
            <a:tailEnd len="sm" w="sm" type="none"/>
          </a:ln>
        </p:spPr>
      </p:pic>
      <p:sp>
        <p:nvSpPr>
          <p:cNvPr id="1020" name="Google Shape;1020;p11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1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26" name="Google Shape;1026;p11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Sample Command Pattern Usage</a:t>
            </a:r>
            <a:endParaRPr/>
          </a:p>
        </p:txBody>
      </p:sp>
      <p:sp>
        <p:nvSpPr>
          <p:cNvPr id="1027" name="Google Shape;1027;p11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Multi-level undo / redo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The program can keep a pair of stacks of commands. </a:t>
            </a:r>
            <a:endParaRPr/>
          </a:p>
          <a:p>
            <a:pPr indent="-342900" lvl="0" marL="342900" rtl="0" algn="l">
              <a:lnSpc>
                <a:spcPct val="8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Transactional behavior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Rollback for all-or-none operations</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Installers / Databases.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Two-phase commit. </a:t>
            </a:r>
            <a:endParaRPr/>
          </a:p>
          <a:p>
            <a:pPr indent="-342900" lvl="0" marL="342900" rtl="0" algn="l">
              <a:lnSpc>
                <a:spcPct val="8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Progress bars  </a:t>
            </a:r>
            <a:endParaRPr/>
          </a:p>
        </p:txBody>
      </p:sp>
      <p:sp>
        <p:nvSpPr>
          <p:cNvPr id="1028" name="Google Shape;1028;p11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1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34" name="Google Shape;1034;p11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Sample Command Pattern Usage</a:t>
            </a:r>
            <a:endParaRPr/>
          </a:p>
        </p:txBody>
      </p:sp>
      <p:sp>
        <p:nvSpPr>
          <p:cNvPr id="1035" name="Google Shape;1035;p11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Wizards  </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What we see</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Several pages of configuration for a single action.</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Action fires when the user clicks the "Finish" button.</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What we need</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Separate user interface code from application code </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Implement the wizard using a command object. </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The command class contains no user interface code. </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How it works</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Created when the wizard is first displayed. </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Each wizard page stores its GUI changes in the command object.</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"Finish" simply triggers a call to execute(). </a:t>
            </a:r>
            <a:endParaRPr/>
          </a:p>
        </p:txBody>
      </p:sp>
      <p:sp>
        <p:nvSpPr>
          <p:cNvPr id="1036" name="Google Shape;1036;p11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1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42" name="Google Shape;1042;p11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Sample Command Pattern Usage</a:t>
            </a:r>
            <a:endParaRPr/>
          </a:p>
        </p:txBody>
      </p:sp>
      <p:sp>
        <p:nvSpPr>
          <p:cNvPr id="1043" name="Google Shape;1043;p11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2"/>
              </a:buClr>
              <a:buSzPts val="3200"/>
              <a:buFont typeface="Times New Roman"/>
              <a:buNone/>
            </a:pPr>
            <a:r>
              <a:t/>
            </a:r>
            <a:endParaRPr sz="3200">
              <a:solidFill>
                <a:schemeClr val="dk2"/>
              </a:solidFill>
              <a:latin typeface="Times New Roman"/>
              <a:ea typeface="Times New Roman"/>
              <a:cs typeface="Times New Roman"/>
              <a:sym typeface="Times New Roman"/>
            </a:endParaRPr>
          </a:p>
        </p:txBody>
      </p:sp>
      <p:pic>
        <p:nvPicPr>
          <p:cNvPr descr="New Project 1" id="1044" name="Google Shape;1044;p119"/>
          <p:cNvPicPr preferRelativeResize="0"/>
          <p:nvPr/>
        </p:nvPicPr>
        <p:blipFill rotWithShape="1">
          <a:blip r:embed="rId3">
            <a:alphaModFix/>
          </a:blip>
          <a:srcRect b="0" l="0" r="0" t="0"/>
          <a:stretch/>
        </p:blipFill>
        <p:spPr>
          <a:xfrm>
            <a:off x="1774825" y="1393825"/>
            <a:ext cx="5465762" cy="5341937"/>
          </a:xfrm>
          <a:prstGeom prst="rect">
            <a:avLst/>
          </a:prstGeom>
          <a:noFill/>
          <a:ln>
            <a:noFill/>
          </a:ln>
        </p:spPr>
      </p:pic>
      <p:sp>
        <p:nvSpPr>
          <p:cNvPr id="1045" name="Google Shape;1045;p11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51" name="Google Shape;1051;p12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Sample Command Pattern Usage</a:t>
            </a:r>
            <a:endParaRPr/>
          </a:p>
        </p:txBody>
      </p:sp>
      <p:sp>
        <p:nvSpPr>
          <p:cNvPr id="1052" name="Google Shape;1052;p12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2"/>
              </a:buClr>
              <a:buSzPts val="3200"/>
              <a:buFont typeface="Times New Roman"/>
              <a:buNone/>
            </a:pPr>
            <a:r>
              <a:t/>
            </a:r>
            <a:endParaRPr sz="3200">
              <a:solidFill>
                <a:schemeClr val="dk2"/>
              </a:solidFill>
              <a:latin typeface="Times New Roman"/>
              <a:ea typeface="Times New Roman"/>
              <a:cs typeface="Times New Roman"/>
              <a:sym typeface="Times New Roman"/>
            </a:endParaRPr>
          </a:p>
        </p:txBody>
      </p:sp>
      <p:pic>
        <p:nvPicPr>
          <p:cNvPr descr="New Project 2" id="1053" name="Google Shape;1053;p120"/>
          <p:cNvPicPr preferRelativeResize="0"/>
          <p:nvPr/>
        </p:nvPicPr>
        <p:blipFill rotWithShape="1">
          <a:blip r:embed="rId3">
            <a:alphaModFix/>
          </a:blip>
          <a:srcRect b="0" l="0" r="0" t="0"/>
          <a:stretch/>
        </p:blipFill>
        <p:spPr>
          <a:xfrm>
            <a:off x="1009650" y="1366837"/>
            <a:ext cx="7148512" cy="5199062"/>
          </a:xfrm>
          <a:prstGeom prst="rect">
            <a:avLst/>
          </a:prstGeom>
          <a:noFill/>
          <a:ln>
            <a:noFill/>
          </a:ln>
        </p:spPr>
      </p:pic>
      <p:sp>
        <p:nvSpPr>
          <p:cNvPr id="1054" name="Google Shape;1054;p12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2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60" name="Google Shape;1060;p12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Sample Command Pattern Usage</a:t>
            </a:r>
            <a:endParaRPr/>
          </a:p>
        </p:txBody>
      </p:sp>
      <p:sp>
        <p:nvSpPr>
          <p:cNvPr id="1061" name="Google Shape;1061;p12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2"/>
              </a:buClr>
              <a:buSzPts val="3200"/>
              <a:buFont typeface="Times New Roman"/>
              <a:buNone/>
            </a:pPr>
            <a:r>
              <a:t/>
            </a:r>
            <a:endParaRPr sz="3200">
              <a:solidFill>
                <a:schemeClr val="dk2"/>
              </a:solidFill>
              <a:latin typeface="Times New Roman"/>
              <a:ea typeface="Times New Roman"/>
              <a:cs typeface="Times New Roman"/>
              <a:sym typeface="Times New Roman"/>
            </a:endParaRPr>
          </a:p>
        </p:txBody>
      </p:sp>
      <p:pic>
        <p:nvPicPr>
          <p:cNvPr descr="New Project 3" id="1062" name="Google Shape;1062;p121"/>
          <p:cNvPicPr preferRelativeResize="0"/>
          <p:nvPr/>
        </p:nvPicPr>
        <p:blipFill rotWithShape="1">
          <a:blip r:embed="rId3">
            <a:alphaModFix/>
          </a:blip>
          <a:srcRect b="0" l="0" r="0" t="0"/>
          <a:stretch/>
        </p:blipFill>
        <p:spPr>
          <a:xfrm>
            <a:off x="1076325" y="1371600"/>
            <a:ext cx="7056437" cy="5010150"/>
          </a:xfrm>
          <a:prstGeom prst="rect">
            <a:avLst/>
          </a:prstGeom>
          <a:noFill/>
          <a:ln>
            <a:noFill/>
          </a:ln>
        </p:spPr>
      </p:pic>
      <p:sp>
        <p:nvSpPr>
          <p:cNvPr id="1063" name="Google Shape;1063;p12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2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69" name="Google Shape;1069;p12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Sample Command Pattern Usage</a:t>
            </a:r>
            <a:endParaRPr/>
          </a:p>
        </p:txBody>
      </p:sp>
      <p:sp>
        <p:nvSpPr>
          <p:cNvPr id="1070" name="Google Shape;1070;p12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2"/>
              </a:buClr>
              <a:buSzPts val="3200"/>
              <a:buFont typeface="Times New Roman"/>
              <a:buNone/>
            </a:pPr>
            <a:r>
              <a:t/>
            </a:r>
            <a:endParaRPr sz="3200">
              <a:solidFill>
                <a:schemeClr val="dk2"/>
              </a:solidFill>
              <a:latin typeface="Times New Roman"/>
              <a:ea typeface="Times New Roman"/>
              <a:cs typeface="Times New Roman"/>
              <a:sym typeface="Times New Roman"/>
            </a:endParaRPr>
          </a:p>
        </p:txBody>
      </p:sp>
      <p:pic>
        <p:nvPicPr>
          <p:cNvPr descr="New Project 4" id="1071" name="Google Shape;1071;p122"/>
          <p:cNvPicPr preferRelativeResize="0"/>
          <p:nvPr/>
        </p:nvPicPr>
        <p:blipFill rotWithShape="1">
          <a:blip r:embed="rId3">
            <a:alphaModFix/>
          </a:blip>
          <a:srcRect b="0" l="0" r="0" t="0"/>
          <a:stretch/>
        </p:blipFill>
        <p:spPr>
          <a:xfrm>
            <a:off x="1104900" y="1366837"/>
            <a:ext cx="7056437" cy="5019675"/>
          </a:xfrm>
          <a:prstGeom prst="rect">
            <a:avLst/>
          </a:prstGeom>
          <a:noFill/>
          <a:ln>
            <a:noFill/>
          </a:ln>
        </p:spPr>
      </p:pic>
      <p:sp>
        <p:nvSpPr>
          <p:cNvPr id="1072" name="Google Shape;1072;p12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2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78" name="Google Shape;1078;p12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Sample Command Pattern Usage</a:t>
            </a:r>
            <a:endParaRPr/>
          </a:p>
        </p:txBody>
      </p:sp>
      <p:sp>
        <p:nvSpPr>
          <p:cNvPr id="1079" name="Google Shape;1079;p12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2"/>
              </a:buClr>
              <a:buSzPts val="3200"/>
              <a:buFont typeface="Times New Roman"/>
              <a:buNone/>
            </a:pPr>
            <a:r>
              <a:t/>
            </a:r>
            <a:endParaRPr sz="3200">
              <a:solidFill>
                <a:schemeClr val="dk2"/>
              </a:solidFill>
              <a:latin typeface="Times New Roman"/>
              <a:ea typeface="Times New Roman"/>
              <a:cs typeface="Times New Roman"/>
              <a:sym typeface="Times New Roman"/>
            </a:endParaRPr>
          </a:p>
        </p:txBody>
      </p:sp>
      <p:pic>
        <p:nvPicPr>
          <p:cNvPr descr="New Project 5" id="1080" name="Google Shape;1080;p123"/>
          <p:cNvPicPr preferRelativeResize="0"/>
          <p:nvPr/>
        </p:nvPicPr>
        <p:blipFill rotWithShape="1">
          <a:blip r:embed="rId3">
            <a:alphaModFix/>
          </a:blip>
          <a:srcRect b="0" l="0" r="0" t="0"/>
          <a:stretch/>
        </p:blipFill>
        <p:spPr>
          <a:xfrm>
            <a:off x="1104900" y="1366837"/>
            <a:ext cx="7048500" cy="4979987"/>
          </a:xfrm>
          <a:prstGeom prst="rect">
            <a:avLst/>
          </a:prstGeom>
          <a:noFill/>
          <a:ln>
            <a:noFill/>
          </a:ln>
        </p:spPr>
      </p:pic>
      <p:sp>
        <p:nvSpPr>
          <p:cNvPr id="1081" name="Google Shape;1081;p12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87" name="Google Shape;187;p2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 Pioneers</a:t>
            </a:r>
            <a:endParaRPr/>
          </a:p>
        </p:txBody>
      </p:sp>
      <p:sp>
        <p:nvSpPr>
          <p:cNvPr id="188" name="Google Shape;188;p25"/>
          <p:cNvSpPr txBox="1"/>
          <p:nvPr/>
        </p:nvSpPr>
        <p:spPr>
          <a:xfrm>
            <a:off x="4995862" y="1625600"/>
            <a:ext cx="3311525"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Times New Roman"/>
              <a:buNone/>
            </a:pPr>
            <a:r>
              <a:rPr b="1" i="0" lang="en-US" sz="2400" u="none" cap="none" strike="noStrike">
                <a:solidFill>
                  <a:srgbClr val="FF3300"/>
                </a:solidFill>
                <a:latin typeface="Times New Roman"/>
                <a:ea typeface="Times New Roman"/>
                <a:cs typeface="Times New Roman"/>
                <a:sym typeface="Times New Roman"/>
              </a:rPr>
              <a:t>Kurt Godel</a:t>
            </a:r>
            <a:r>
              <a:rPr b="0" i="0" lang="en-US" sz="2400" u="none" cap="none" strike="noStrike">
                <a:solidFill>
                  <a:srgbClr val="FF33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(1906-1978)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Austrian-American Logician</a:t>
            </a:r>
            <a:endParaRPr/>
          </a:p>
        </p:txBody>
      </p:sp>
      <p:sp>
        <p:nvSpPr>
          <p:cNvPr id="189" name="Google Shape;189;p25"/>
          <p:cNvSpPr txBox="1"/>
          <p:nvPr/>
        </p:nvSpPr>
        <p:spPr>
          <a:xfrm>
            <a:off x="5281612" y="3892550"/>
            <a:ext cx="2801937"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3600"/>
              <a:buFont typeface="Times New Roman"/>
              <a:buNone/>
            </a:pPr>
            <a:r>
              <a:rPr b="0" i="0" lang="en-US" sz="3600" u="none" cap="none" strike="noStrike">
                <a:solidFill>
                  <a:srgbClr val="FF3300"/>
                </a:solidFill>
                <a:latin typeface="Times New Roman"/>
                <a:ea typeface="Times New Roman"/>
                <a:cs typeface="Times New Roman"/>
                <a:sym typeface="Times New Roman"/>
              </a:rPr>
              <a:t>Who is he?</a:t>
            </a:r>
            <a:endParaRPr/>
          </a:p>
        </p:txBody>
      </p:sp>
      <p:pic>
        <p:nvPicPr>
          <p:cNvPr descr="Kurt Godel (1906-1978)" id="190" name="Google Shape;190;p25"/>
          <p:cNvPicPr preferRelativeResize="0"/>
          <p:nvPr/>
        </p:nvPicPr>
        <p:blipFill rotWithShape="1">
          <a:blip r:embed="rId3">
            <a:alphaModFix/>
          </a:blip>
          <a:srcRect b="0" l="0" r="0" t="0"/>
          <a:stretch/>
        </p:blipFill>
        <p:spPr>
          <a:xfrm>
            <a:off x="833437" y="1398587"/>
            <a:ext cx="3154362" cy="4759325"/>
          </a:xfrm>
          <a:prstGeom prst="rect">
            <a:avLst/>
          </a:prstGeom>
          <a:noFill/>
          <a:ln>
            <a:noFill/>
          </a:ln>
        </p:spPr>
      </p:pic>
      <p:sp>
        <p:nvSpPr>
          <p:cNvPr id="191" name="Google Shape;191;p25"/>
          <p:cNvSpPr txBox="1"/>
          <p:nvPr/>
        </p:nvSpPr>
        <p:spPr>
          <a:xfrm>
            <a:off x="4462462" y="3405187"/>
            <a:ext cx="4251325" cy="1960562"/>
          </a:xfrm>
          <a:prstGeom prst="rect">
            <a:avLst/>
          </a:prstGeom>
          <a:solidFill>
            <a:srgbClr val="0000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CC"/>
              </a:buClr>
              <a:buSzPts val="3600"/>
              <a:buFont typeface="Times New Roman"/>
              <a:buNone/>
            </a:pPr>
            <a:r>
              <a:rPr b="0" i="0" lang="en-US" sz="3600" u="none" cap="none" strike="noStrike">
                <a:solidFill>
                  <a:srgbClr val="FFFFCC"/>
                </a:solidFill>
                <a:latin typeface="Times New Roman"/>
                <a:ea typeface="Times New Roman"/>
                <a:cs typeface="Times New Roman"/>
                <a:sym typeface="Times New Roman"/>
              </a:rPr>
              <a:t>This sentence is false</a:t>
            </a:r>
            <a:endParaRPr/>
          </a:p>
        </p:txBody>
      </p:sp>
      <p:sp>
        <p:nvSpPr>
          <p:cNvPr id="192" name="Google Shape;192;p2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2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87" name="Google Shape;1087;p12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Sample Command Pattern Usage</a:t>
            </a:r>
            <a:endParaRPr/>
          </a:p>
        </p:txBody>
      </p:sp>
      <p:sp>
        <p:nvSpPr>
          <p:cNvPr id="1088" name="Google Shape;1088;p12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GUI buttons and menu items  </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In </a:t>
            </a:r>
            <a:r>
              <a:rPr b="1" i="0" lang="en-US" sz="2400" u="none">
                <a:solidFill>
                  <a:schemeClr val="dk2"/>
                </a:solidFill>
                <a:latin typeface="Times New Roman"/>
                <a:ea typeface="Times New Roman"/>
                <a:cs typeface="Times New Roman"/>
                <a:sym typeface="Times New Roman"/>
              </a:rPr>
              <a:t>Swing</a:t>
            </a:r>
            <a:r>
              <a:rPr b="0" i="0" lang="en-US" sz="2400" u="none">
                <a:solidFill>
                  <a:schemeClr val="dk2"/>
                </a:solidFill>
                <a:latin typeface="Times New Roman"/>
                <a:ea typeface="Times New Roman"/>
                <a:cs typeface="Times New Roman"/>
                <a:sym typeface="Times New Roman"/>
              </a:rPr>
              <a:t> and </a:t>
            </a:r>
            <a:r>
              <a:rPr b="1" i="0" lang="en-US" sz="2400" u="none">
                <a:solidFill>
                  <a:schemeClr val="dk2"/>
                </a:solidFill>
                <a:latin typeface="Times New Roman"/>
                <a:ea typeface="Times New Roman"/>
                <a:cs typeface="Times New Roman"/>
                <a:sym typeface="Times New Roman"/>
              </a:rPr>
              <a:t>Borland Delphi</a:t>
            </a:r>
            <a:r>
              <a:rPr b="0" i="0" lang="en-US" sz="2400" u="none">
                <a:solidFill>
                  <a:schemeClr val="dk2"/>
                </a:solidFill>
                <a:latin typeface="Times New Roman"/>
                <a:ea typeface="Times New Roman"/>
                <a:cs typeface="Times New Roman"/>
                <a:sym typeface="Times New Roman"/>
              </a:rPr>
              <a:t> programming, an </a:t>
            </a:r>
            <a:r>
              <a:rPr b="0" i="1" lang="en-US" sz="2400" u="none">
                <a:solidFill>
                  <a:schemeClr val="dk2"/>
                </a:solidFill>
                <a:latin typeface="Times New Roman"/>
                <a:ea typeface="Times New Roman"/>
                <a:cs typeface="Times New Roman"/>
                <a:sym typeface="Times New Roman"/>
              </a:rPr>
              <a:t>Action</a:t>
            </a:r>
            <a:r>
              <a:rPr b="0" i="0" lang="en-US" sz="2400" u="none">
                <a:solidFill>
                  <a:schemeClr val="dk2"/>
                </a:solidFill>
                <a:latin typeface="Times New Roman"/>
                <a:ea typeface="Times New Roman"/>
                <a:cs typeface="Times New Roman"/>
                <a:sym typeface="Times New Roman"/>
              </a:rPr>
              <a:t> is a command object. </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Thread pools / Parallel Processing </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Master/Worker pattern</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Macro recording</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Command across Network  </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Player actions in computer games. </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  Mobile Code  </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Deliver a new behavior to remote locations</a:t>
            </a:r>
            <a:endParaRPr/>
          </a:p>
        </p:txBody>
      </p:sp>
      <p:sp>
        <p:nvSpPr>
          <p:cNvPr id="1089" name="Google Shape;1089;p12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2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095" name="Google Shape;1095;p12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Implement Command Pattern</a:t>
            </a:r>
            <a:endParaRPr/>
          </a:p>
        </p:txBody>
      </p:sp>
      <p:sp>
        <p:nvSpPr>
          <p:cNvPr id="1096" name="Google Shape;1096;p12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4000"/>
              <a:buFont typeface="Times New Roman"/>
              <a:buChar char="•"/>
            </a:pPr>
            <a:r>
              <a:rPr b="0" i="0" lang="en-US" sz="4000" u="none">
                <a:solidFill>
                  <a:schemeClr val="dk2"/>
                </a:solidFill>
                <a:latin typeface="Times New Roman"/>
                <a:ea typeface="Times New Roman"/>
                <a:cs typeface="Times New Roman"/>
                <a:sym typeface="Times New Roman"/>
              </a:rPr>
              <a:t>How to Encapsulate a Command ?</a:t>
            </a:r>
            <a:endParaRPr/>
          </a:p>
        </p:txBody>
      </p:sp>
      <p:sp>
        <p:nvSpPr>
          <p:cNvPr id="1097" name="Google Shape;1097;p125"/>
          <p:cNvSpPr txBox="1"/>
          <p:nvPr/>
        </p:nvSpPr>
        <p:spPr>
          <a:xfrm>
            <a:off x="2103437" y="2744787"/>
            <a:ext cx="5180012" cy="804862"/>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3600"/>
              <a:buFont typeface="Times New Roman"/>
              <a:buNone/>
            </a:pPr>
            <a:r>
              <a:rPr b="1" i="0" lang="en-US" sz="3600" u="none">
                <a:solidFill>
                  <a:schemeClr val="hlink"/>
                </a:solidFill>
                <a:latin typeface="Times New Roman"/>
                <a:ea typeface="Times New Roman"/>
                <a:cs typeface="Times New Roman"/>
                <a:sym typeface="Times New Roman"/>
              </a:rPr>
              <a:t>Command Encapsulation</a:t>
            </a:r>
            <a:endParaRPr/>
          </a:p>
        </p:txBody>
      </p:sp>
      <p:sp>
        <p:nvSpPr>
          <p:cNvPr id="1098" name="Google Shape;1098;p125"/>
          <p:cNvSpPr txBox="1"/>
          <p:nvPr/>
        </p:nvSpPr>
        <p:spPr>
          <a:xfrm>
            <a:off x="2879725" y="4483100"/>
            <a:ext cx="3505200" cy="804862"/>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3600"/>
              <a:buFont typeface="Times New Roman"/>
              <a:buNone/>
            </a:pPr>
            <a:r>
              <a:rPr b="1" i="0" lang="en-US" sz="3600" u="none">
                <a:solidFill>
                  <a:schemeClr val="hlink"/>
                </a:solidFill>
                <a:latin typeface="Times New Roman"/>
                <a:ea typeface="Times New Roman"/>
                <a:cs typeface="Times New Roman"/>
                <a:sym typeface="Times New Roman"/>
              </a:rPr>
              <a:t>Function Object</a:t>
            </a:r>
            <a:endParaRPr/>
          </a:p>
        </p:txBody>
      </p:sp>
      <p:cxnSp>
        <p:nvCxnSpPr>
          <p:cNvPr id="1099" name="Google Shape;1099;p125"/>
          <p:cNvCxnSpPr/>
          <p:nvPr/>
        </p:nvCxnSpPr>
        <p:spPr>
          <a:xfrm>
            <a:off x="3130550" y="3397250"/>
            <a:ext cx="735012" cy="1357312"/>
          </a:xfrm>
          <a:prstGeom prst="straightConnector1">
            <a:avLst/>
          </a:prstGeom>
          <a:noFill/>
          <a:ln cap="flat" cmpd="dbl" w="38100">
            <a:solidFill>
              <a:srgbClr val="008000"/>
            </a:solidFill>
            <a:prstDash val="solid"/>
            <a:miter lim="800000"/>
            <a:headEnd len="med" w="med" type="none"/>
            <a:tailEnd len="med" w="med" type="triangle"/>
          </a:ln>
        </p:spPr>
      </p:cxnSp>
      <p:cxnSp>
        <p:nvCxnSpPr>
          <p:cNvPr id="1100" name="Google Shape;1100;p125"/>
          <p:cNvCxnSpPr/>
          <p:nvPr/>
        </p:nvCxnSpPr>
        <p:spPr>
          <a:xfrm flipH="1">
            <a:off x="5292725" y="3382962"/>
            <a:ext cx="649287" cy="1358900"/>
          </a:xfrm>
          <a:prstGeom prst="straightConnector1">
            <a:avLst/>
          </a:prstGeom>
          <a:noFill/>
          <a:ln cap="flat" cmpd="dbl" w="38100">
            <a:solidFill>
              <a:srgbClr val="008000"/>
            </a:solidFill>
            <a:prstDash val="solid"/>
            <a:miter lim="800000"/>
            <a:headEnd len="med" w="med" type="none"/>
            <a:tailEnd len="med" w="med" type="triangle"/>
          </a:ln>
        </p:spPr>
      </p:cxnSp>
      <p:sp>
        <p:nvSpPr>
          <p:cNvPr id="1101" name="Google Shape;1101;p12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12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 Example</a:t>
            </a:r>
            <a:br>
              <a:rPr b="0" i="0" lang="en-US" sz="4400" u="none">
                <a:solidFill>
                  <a:schemeClr val="dk2"/>
                </a:solidFill>
                <a:latin typeface="Times New Roman"/>
                <a:ea typeface="Times New Roman"/>
                <a:cs typeface="Times New Roman"/>
                <a:sym typeface="Times New Roman"/>
              </a:rPr>
            </a:br>
            <a:r>
              <a:rPr b="1" i="0" lang="en-US" sz="2400" u="none">
                <a:solidFill>
                  <a:schemeClr val="dk2"/>
                </a:solidFill>
                <a:latin typeface="Times New Roman"/>
                <a:ea typeface="Times New Roman"/>
                <a:cs typeface="Times New Roman"/>
                <a:sym typeface="Times New Roman"/>
              </a:rPr>
              <a:t>Source: </a:t>
            </a:r>
            <a:r>
              <a:rPr b="1" i="0" lang="en-US" sz="2400" u="sng">
                <a:solidFill>
                  <a:schemeClr val="hlink"/>
                </a:solidFill>
                <a:hlinkClick r:id="rId3"/>
              </a:rPr>
              <a:t>Command in C++</a:t>
            </a:r>
            <a:endParaRPr/>
          </a:p>
        </p:txBody>
      </p:sp>
      <p:sp>
        <p:nvSpPr>
          <p:cNvPr id="1107" name="Google Shape;1107;p12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08" name="Google Shape;1108;p12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
        <p:nvSpPr>
          <p:cNvPr id="1109" name="Google Shape;1109;p126"/>
          <p:cNvSpPr txBox="1"/>
          <p:nvPr/>
        </p:nvSpPr>
        <p:spPr>
          <a:xfrm>
            <a:off x="417512" y="1398587"/>
            <a:ext cx="8308975" cy="4894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#include &lt;iostream&gt;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#include &lt;string&gt;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The Command interface declares a method for executing a command.</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class Command {</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public:</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virtual ~Command() {</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virtual void Execute() const = 0;</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Some commands can implement simple operations on their own.</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class SimpleCommand : public Command {</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private: </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std::string pay_load_;</a:t>
            </a:r>
            <a:endParaRPr/>
          </a:p>
          <a:p>
            <a:pPr indent="0" lvl="0" marL="0" marR="0" rtl="0" algn="l">
              <a:lnSpc>
                <a:spcPct val="100000"/>
              </a:lnSpc>
              <a:spcBef>
                <a:spcPts val="0"/>
              </a:spcBef>
              <a:spcAft>
                <a:spcPts val="0"/>
              </a:spcAft>
              <a:buClr>
                <a:schemeClr val="dk2"/>
              </a:buClr>
              <a:buSzPts val="1200"/>
              <a:buFont typeface="Times New Roman"/>
              <a:buNone/>
            </a:pPr>
            <a:r>
              <a:t/>
            </a:r>
            <a:endParaRPr b="0" i="0" sz="12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public: </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explicit SimpleCommand(std::string pay_load) : pay_load_(pay_load) { }</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void Execute() const override {</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std::cout &lt;&lt; </a:t>
            </a:r>
            <a:endParaRPr/>
          </a:p>
          <a:p>
            <a:pPr indent="0" lvl="3" marL="13716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"SimpleCommand: See, I can do simple things like printing (" &lt;&lt;</a:t>
            </a:r>
            <a:endParaRPr/>
          </a:p>
          <a:p>
            <a:pPr indent="0" lvl="3" marL="13716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 this-&gt;pay_load_ &lt;&lt; ")\n";</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2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 Example</a:t>
            </a:r>
            <a:endParaRPr/>
          </a:p>
        </p:txBody>
      </p:sp>
      <p:sp>
        <p:nvSpPr>
          <p:cNvPr id="1115" name="Google Shape;1115;p12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16" name="Google Shape;1116;p12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
        <p:nvSpPr>
          <p:cNvPr id="1117" name="Google Shape;1117;p127"/>
          <p:cNvSpPr txBox="1"/>
          <p:nvPr/>
        </p:nvSpPr>
        <p:spPr>
          <a:xfrm>
            <a:off x="406400" y="1479550"/>
            <a:ext cx="8331200" cy="2678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The Receiver classes contain some important business logic. They know how to</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perform all kinds of operations, associated with carrying out a request. In</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fact, any class may serve as a Receiver.</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class Receiver {</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public:</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void DoSomething(const std::string &amp;a) {</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std::cout &lt;&lt; "Receiver: Working on (" &lt;&lt; a &lt;&lt; ".)\n";</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void DoSomethingElse(const std::string &amp;b) {</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std::cout &lt;&lt; "Receiver: Also working on (" &lt;&lt; b &lt;&lt; ".)\n";</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2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23" name="Google Shape;1123;p12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
        <p:nvSpPr>
          <p:cNvPr id="1124" name="Google Shape;1124;p128"/>
          <p:cNvSpPr txBox="1"/>
          <p:nvPr/>
        </p:nvSpPr>
        <p:spPr>
          <a:xfrm>
            <a:off x="561975" y="1503362"/>
            <a:ext cx="8020050" cy="41544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However, some commands can delegate more complex operations to other objects,</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called "receivers."</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class ComplexCommand : public Command {</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@var Receiver</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private:</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Receiver *receiver_;</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Context data, required for launching the receiver's methods.</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std::string a_;</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std::string b_;</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Complex commands can accept one or several receiver objects along with any</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context data via the constructor.</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public:</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ComplexCommand(Receiver *receiver, std::string a, std::string b) : </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receiver_(receiver), a_(a), b_(b) { }</a:t>
            </a:r>
            <a:endParaRPr/>
          </a:p>
        </p:txBody>
      </p:sp>
      <p:sp>
        <p:nvSpPr>
          <p:cNvPr id="1125" name="Google Shape;1125;p12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 Example</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2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31" name="Google Shape;1131;p12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
        <p:nvSpPr>
          <p:cNvPr id="1132" name="Google Shape;1132;p129"/>
          <p:cNvSpPr txBox="1"/>
          <p:nvPr/>
        </p:nvSpPr>
        <p:spPr>
          <a:xfrm>
            <a:off x="209550" y="1462087"/>
            <a:ext cx="8358187" cy="1939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Commands can delegate to any methods of a receiver.</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void Execute() const override {</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std::cout &lt;&lt; </a:t>
            </a:r>
            <a:endParaRPr/>
          </a:p>
          <a:p>
            <a:pPr indent="0" lvl="3" marL="13716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"ComplexCommand: Complex stuff should be done by a receiver object.\n";</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this-&gt;receiver_-&gt;DoSomething(this-&gt;a_);</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this-&gt;receiver_-&gt;DoSomethingElse(this-&gt;b_);</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p:txBody>
      </p:sp>
      <p:sp>
        <p:nvSpPr>
          <p:cNvPr id="1133" name="Google Shape;1133;p12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 Example</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3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39" name="Google Shape;1139;p13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
        <p:nvSpPr>
          <p:cNvPr id="1140" name="Google Shape;1140;p130"/>
          <p:cNvSpPr txBox="1"/>
          <p:nvPr/>
        </p:nvSpPr>
        <p:spPr>
          <a:xfrm>
            <a:off x="685800" y="1457325"/>
            <a:ext cx="8196262"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The Invoker is associated with one or several commands. It sends a request to</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the command.</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class Invoker {</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@var Command</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private:</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Command *on_start_;</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@var Command</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Command *on_finish_;</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Initialize commands.</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public:</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~Invoker() {</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delete on_start_;</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delete on_finish_;</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void SetOnStart(Command *command) { this-&gt;on_start_ = command; }</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void SetOnFinish(Command *command) { this-&gt;on_finish_ = command; }</a:t>
            </a:r>
            <a:endParaRPr/>
          </a:p>
        </p:txBody>
      </p:sp>
      <p:sp>
        <p:nvSpPr>
          <p:cNvPr id="1141" name="Google Shape;1141;p13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 Example</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3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47" name="Google Shape;1147;p13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
        <p:nvSpPr>
          <p:cNvPr id="1148" name="Google Shape;1148;p131"/>
          <p:cNvSpPr txBox="1"/>
          <p:nvPr/>
        </p:nvSpPr>
        <p:spPr>
          <a:xfrm>
            <a:off x="461962" y="1577975"/>
            <a:ext cx="8199437" cy="230822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void DoSomethingImportant() {</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std::cout &lt;&lt; "Invoker: Does anybody want something done before I begin?\n";</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if (this-&gt;on_start_) {</a:t>
            </a:r>
            <a:endParaRPr/>
          </a:p>
          <a:p>
            <a:pPr indent="0" lvl="3" marL="13716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this-&gt;on_start_-&gt;Execute();</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std::cout &lt;&lt; "Invoker: ...doing something really important...\n";</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std::cout &lt;&lt; "Invoker: Does anybody want something done after I finish?\n";</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if (this-&gt;on_finish_) {</a:t>
            </a:r>
            <a:endParaRPr/>
          </a:p>
          <a:p>
            <a:pPr indent="0" lvl="3" marL="13716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this-&gt;on_finish_-&gt;Execute();</a:t>
            </a:r>
            <a:endParaRPr/>
          </a:p>
          <a:p>
            <a:pPr indent="0" lvl="2" marL="9144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p:txBody>
      </p:sp>
      <p:sp>
        <p:nvSpPr>
          <p:cNvPr id="1149" name="Google Shape;1149;p13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 Example</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3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55" name="Google Shape;1155;p13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
        <p:nvSpPr>
          <p:cNvPr id="1156" name="Google Shape;1156;p132"/>
          <p:cNvSpPr txBox="1"/>
          <p:nvPr/>
        </p:nvSpPr>
        <p:spPr>
          <a:xfrm>
            <a:off x="471487" y="1398587"/>
            <a:ext cx="8201025" cy="4894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 The client code can parameterize an invoker with any commands.</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Times New Roman"/>
              <a:buNone/>
            </a:pPr>
            <a:r>
              <a:t/>
            </a:r>
            <a:endParaRPr b="0" i="0" sz="12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int main() {</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Invoker *invoker = new Invoker;</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invoker-&gt;SetOnStart(new SimpleCommand("Say Hi!"));</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Receiver *receiver = new Receiver;</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invoker-&gt;SetOnFinish(new ComplexCommand(receiver, "Send email", "Save report"));</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invoker-&gt;DoSomethingImportant();</a:t>
            </a:r>
            <a:endParaRPr/>
          </a:p>
          <a:p>
            <a:pPr indent="0" lvl="1" marL="457200" marR="0" rtl="0" algn="l">
              <a:lnSpc>
                <a:spcPct val="100000"/>
              </a:lnSpc>
              <a:spcBef>
                <a:spcPts val="0"/>
              </a:spcBef>
              <a:spcAft>
                <a:spcPts val="0"/>
              </a:spcAft>
              <a:buClr>
                <a:schemeClr val="dk2"/>
              </a:buClr>
              <a:buSzPts val="1200"/>
              <a:buFont typeface="Times New Roman"/>
              <a:buNone/>
            </a:pPr>
            <a:r>
              <a:t/>
            </a:r>
            <a:endParaRPr b="0" i="0" sz="1200" u="none" cap="none" strike="noStrike">
              <a:solidFill>
                <a:schemeClr val="dk2"/>
              </a:solidFill>
              <a:latin typeface="Courier New"/>
              <a:ea typeface="Courier New"/>
              <a:cs typeface="Courier New"/>
              <a:sym typeface="Courier New"/>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delete invoker;</a:t>
            </a:r>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delete receiver;</a:t>
            </a:r>
            <a:endParaRPr/>
          </a:p>
          <a:p>
            <a:pPr indent="0" lvl="1" marL="457200" marR="0" rtl="0" algn="l">
              <a:lnSpc>
                <a:spcPct val="100000"/>
              </a:lnSpc>
              <a:spcBef>
                <a:spcPts val="0"/>
              </a:spcBef>
              <a:spcAft>
                <a:spcPts val="0"/>
              </a:spcAft>
              <a:buClr>
                <a:schemeClr val="dk2"/>
              </a:buClr>
              <a:buSzPts val="1200"/>
              <a:buFont typeface="Times New Roman"/>
              <a:buNone/>
            </a:pPr>
            <a:r>
              <a:t/>
            </a:r>
            <a:endParaRPr b="0" i="0" sz="1200" u="none" cap="none" strike="noStrike">
              <a:solidFill>
                <a:schemeClr val="dk2"/>
              </a:solidFill>
              <a:latin typeface="Courier New"/>
              <a:ea typeface="Courier New"/>
              <a:cs typeface="Courier New"/>
              <a:sym typeface="Courier New"/>
            </a:endParaRPr>
          </a:p>
          <a:p>
            <a:pPr indent="0" lvl="1" marL="457200" marR="0" rtl="0" algn="l">
              <a:lnSpc>
                <a:spcPct val="100000"/>
              </a:lnSpc>
              <a:spcBef>
                <a:spcPts val="0"/>
              </a:spcBef>
              <a:spcAft>
                <a:spcPts val="0"/>
              </a:spcAft>
              <a:buClr>
                <a:schemeClr val="dk2"/>
              </a:buClr>
              <a:buSzPts val="1200"/>
              <a:buFont typeface="Courier New"/>
              <a:buNone/>
            </a:pPr>
            <a:r>
              <a:rPr b="0" i="0" lang="en-US" sz="1200" u="none" cap="none" strike="noStrike">
                <a:solidFill>
                  <a:schemeClr val="dk2"/>
                </a:solidFill>
                <a:latin typeface="Courier New"/>
                <a:ea typeface="Courier New"/>
                <a:cs typeface="Courier New"/>
                <a:sym typeface="Courier New"/>
              </a:rPr>
              <a:t>return 0;</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OUTPUT</a:t>
            </a:r>
            <a:r>
              <a:rPr b="0" i="0" lang="en-US" sz="12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200"/>
              <a:buFont typeface="Times New Roman"/>
              <a:buNone/>
            </a:pPr>
            <a:r>
              <a:t/>
            </a:r>
            <a:endParaRPr b="0" i="0" sz="12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Invoker: Does anybody want something done before I begin?</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SimpleCommand: See, I can do simple things like printing (Say Hi!)</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Invoker: ...doing something really important...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Invoker: Does anybody want something done after I finish?</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ComplexCommand: Complex stuff should be done by a receiver object.</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Receiver: Working on (Send email.)</a:t>
            </a:r>
            <a:endParaRPr/>
          </a:p>
          <a:p>
            <a:pPr indent="0" lvl="0" marL="0" marR="0" rtl="0" algn="l">
              <a:lnSpc>
                <a:spcPct val="100000"/>
              </a:lnSpc>
              <a:spcBef>
                <a:spcPts val="0"/>
              </a:spcBef>
              <a:spcAft>
                <a:spcPts val="0"/>
              </a:spcAft>
              <a:buClr>
                <a:schemeClr val="dk2"/>
              </a:buClr>
              <a:buSzPts val="1200"/>
              <a:buFont typeface="Courier New"/>
              <a:buNone/>
            </a:pPr>
            <a:r>
              <a:rPr b="0" i="0" lang="en-US" sz="1200" u="none">
                <a:solidFill>
                  <a:schemeClr val="dk2"/>
                </a:solidFill>
                <a:latin typeface="Courier New"/>
                <a:ea typeface="Courier New"/>
                <a:cs typeface="Courier New"/>
                <a:sym typeface="Courier New"/>
              </a:rPr>
              <a:t>Receiver: Also working on (Save report.)</a:t>
            </a:r>
            <a:endParaRPr/>
          </a:p>
        </p:txBody>
      </p:sp>
      <p:sp>
        <p:nvSpPr>
          <p:cNvPr id="1157" name="Google Shape;1157;p13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 Example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3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1163" name="Google Shape;1163;p13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Sample Codes</a:t>
            </a:r>
            <a:endParaRPr/>
          </a:p>
          <a:p>
            <a:pPr indent="-285750" lvl="1" marL="742950" marR="0" rtl="0" algn="l">
              <a:lnSpc>
                <a:spcPct val="100000"/>
              </a:lnSpc>
              <a:spcBef>
                <a:spcPts val="560"/>
              </a:spcBef>
              <a:spcAft>
                <a:spcPts val="0"/>
              </a:spcAft>
              <a:buClr>
                <a:schemeClr val="dk2"/>
              </a:buClr>
              <a:buSzPts val="2800"/>
              <a:buFont typeface="Times New Roman"/>
              <a:buChar char="–"/>
            </a:pPr>
            <a:r>
              <a:rPr b="0" i="0" lang="en-US" sz="2800" u="none" cap="none" strike="noStrike">
                <a:solidFill>
                  <a:schemeClr val="dk2"/>
                </a:solidFill>
                <a:latin typeface="Times New Roman"/>
                <a:ea typeface="Times New Roman"/>
                <a:cs typeface="Times New Roman"/>
                <a:sym typeface="Times New Roman"/>
              </a:rPr>
              <a:t>Functor Codes</a:t>
            </a:r>
            <a:endParaRPr/>
          </a:p>
        </p:txBody>
      </p:sp>
      <p:sp>
        <p:nvSpPr>
          <p:cNvPr id="1164" name="Google Shape;1164;p13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65" name="Google Shape;1165;p13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98" name="Google Shape;198;p26"/>
          <p:cNvSpPr txBox="1"/>
          <p:nvPr/>
        </p:nvSpPr>
        <p:spPr>
          <a:xfrm>
            <a:off x="5281612" y="3892550"/>
            <a:ext cx="2801937"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3600"/>
              <a:buFont typeface="Times New Roman"/>
              <a:buNone/>
            </a:pPr>
            <a:r>
              <a:rPr b="0" i="0" lang="en-US" sz="3600" u="none" cap="none" strike="noStrike">
                <a:solidFill>
                  <a:srgbClr val="FF3300"/>
                </a:solidFill>
                <a:latin typeface="Times New Roman"/>
                <a:ea typeface="Times New Roman"/>
                <a:cs typeface="Times New Roman"/>
                <a:sym typeface="Times New Roman"/>
              </a:rPr>
              <a:t>Who is he?</a:t>
            </a:r>
            <a:endParaRPr/>
          </a:p>
        </p:txBody>
      </p:sp>
      <p:sp>
        <p:nvSpPr>
          <p:cNvPr id="199" name="Google Shape;199;p2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 Pioneers</a:t>
            </a:r>
            <a:endParaRPr/>
          </a:p>
        </p:txBody>
      </p:sp>
      <p:pic>
        <p:nvPicPr>
          <p:cNvPr descr="Maurits Cornelis Escher (1898-1972)" id="200" name="Google Shape;200;p26"/>
          <p:cNvPicPr preferRelativeResize="0"/>
          <p:nvPr/>
        </p:nvPicPr>
        <p:blipFill rotWithShape="1">
          <a:blip r:embed="rId3">
            <a:alphaModFix/>
          </a:blip>
          <a:srcRect b="0" l="0" r="0" t="0"/>
          <a:stretch/>
        </p:blipFill>
        <p:spPr>
          <a:xfrm>
            <a:off x="831850" y="1530350"/>
            <a:ext cx="3354387" cy="4513262"/>
          </a:xfrm>
          <a:prstGeom prst="rect">
            <a:avLst/>
          </a:prstGeom>
          <a:noFill/>
          <a:ln>
            <a:noFill/>
          </a:ln>
        </p:spPr>
      </p:pic>
      <p:sp>
        <p:nvSpPr>
          <p:cNvPr id="201" name="Google Shape;201;p26"/>
          <p:cNvSpPr txBox="1"/>
          <p:nvPr/>
        </p:nvSpPr>
        <p:spPr>
          <a:xfrm>
            <a:off x="5038725" y="1711325"/>
            <a:ext cx="3311525"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3600"/>
              <a:buFont typeface="Times New Roman"/>
              <a:buNone/>
            </a:pPr>
            <a:r>
              <a:rPr b="0" i="0" lang="en-US" sz="3600" u="none" cap="none" strike="noStrike">
                <a:solidFill>
                  <a:srgbClr val="FF3300"/>
                </a:solidFill>
                <a:latin typeface="Times New Roman"/>
                <a:ea typeface="Times New Roman"/>
                <a:cs typeface="Times New Roman"/>
                <a:sym typeface="Times New Roman"/>
              </a:rPr>
              <a:t>Champion of </a:t>
            </a:r>
            <a:endParaRPr/>
          </a:p>
          <a:p>
            <a:pPr indent="0" lvl="0" marL="0" marR="0" rtl="0" algn="ctr">
              <a:lnSpc>
                <a:spcPct val="100000"/>
              </a:lnSpc>
              <a:spcBef>
                <a:spcPts val="0"/>
              </a:spcBef>
              <a:spcAft>
                <a:spcPts val="0"/>
              </a:spcAft>
              <a:buClr>
                <a:srgbClr val="FF3300"/>
              </a:buClr>
              <a:buSzPts val="3600"/>
              <a:buFont typeface="Times New Roman"/>
              <a:buNone/>
            </a:pPr>
            <a:r>
              <a:rPr b="0" i="0" lang="en-US" sz="3600" u="none" cap="none" strike="noStrike">
                <a:solidFill>
                  <a:srgbClr val="FF3300"/>
                </a:solidFill>
                <a:latin typeface="Times New Roman"/>
                <a:ea typeface="Times New Roman"/>
                <a:cs typeface="Times New Roman"/>
                <a:sym typeface="Times New Roman"/>
              </a:rPr>
              <a:t>Graphic Patterns</a:t>
            </a:r>
            <a:endParaRPr/>
          </a:p>
        </p:txBody>
      </p:sp>
      <p:pic>
        <p:nvPicPr>
          <p:cNvPr descr="DrawingHands" id="202" name="Google Shape;202;p26"/>
          <p:cNvPicPr preferRelativeResize="0"/>
          <p:nvPr/>
        </p:nvPicPr>
        <p:blipFill rotWithShape="1">
          <a:blip r:embed="rId4">
            <a:alphaModFix/>
          </a:blip>
          <a:srcRect b="0" l="0" r="0" t="0"/>
          <a:stretch/>
        </p:blipFill>
        <p:spPr>
          <a:xfrm>
            <a:off x="5087937" y="3186112"/>
            <a:ext cx="3175000" cy="2743200"/>
          </a:xfrm>
          <a:prstGeom prst="rect">
            <a:avLst/>
          </a:prstGeom>
          <a:noFill/>
          <a:ln>
            <a:noFill/>
          </a:ln>
        </p:spPr>
      </p:pic>
      <p:sp>
        <p:nvSpPr>
          <p:cNvPr id="203" name="Google Shape;203;p2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3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72" name="Google Shape;1172;p134"/>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Times New Roman"/>
              <a:buNone/>
            </a:pPr>
            <a:r>
              <a:rPr b="1" i="1" lang="en-US" sz="6000" u="none">
                <a:solidFill>
                  <a:srgbClr val="FF0000"/>
                </a:solidFill>
                <a:latin typeface="Times New Roman"/>
                <a:ea typeface="Times New Roman"/>
                <a:cs typeface="Times New Roman"/>
                <a:sym typeface="Times New Roman"/>
              </a:rPr>
              <a:t>Singleton Design Patterns</a:t>
            </a:r>
            <a:endParaRPr/>
          </a:p>
        </p:txBody>
      </p:sp>
      <p:sp>
        <p:nvSpPr>
          <p:cNvPr id="1173" name="Google Shape;1173;p134"/>
          <p:cNvSpPr txBox="1"/>
          <p:nvPr/>
        </p:nvSpPr>
        <p:spPr>
          <a:xfrm>
            <a:off x="2241550" y="4733925"/>
            <a:ext cx="4718050"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a:solidFill>
                  <a:srgbClr val="008000"/>
                </a:solidFill>
                <a:latin typeface="Times New Roman"/>
                <a:ea typeface="Times New Roman"/>
                <a:cs typeface="Times New Roman"/>
                <a:sym typeface="Times New Roman"/>
              </a:rPr>
              <a:t>The UNIQUE Object</a:t>
            </a:r>
            <a:endParaRPr/>
          </a:p>
        </p:txBody>
      </p:sp>
      <p:sp>
        <p:nvSpPr>
          <p:cNvPr id="1174" name="Google Shape;1174;p13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3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80" name="Google Shape;1180;p13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181" name="Google Shape;1181;p13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Problem:</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Managing entities with one-instance-at-a-time</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Office of the Director of IIT</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Heart in a Human Body</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cout, cin, cerr, clog …</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Solution:</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Protect creation and Have unique access only</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Consequences:</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Synchronization needed for multi-threaded use</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Note:</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Closely related to Monostate Pattern</a:t>
            </a:r>
            <a:endParaRPr/>
          </a:p>
        </p:txBody>
      </p:sp>
      <p:sp>
        <p:nvSpPr>
          <p:cNvPr id="1182" name="Google Shape;1182;p13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13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88" name="Google Shape;1188;p13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189" name="Google Shape;1189;p13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Pattern Name and Classification: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Singleton</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Creational</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Intent</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Ensure a class only has one instance, and provide a global point of access to it.</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Also Known As</a:t>
            </a:r>
            <a:endParaRPr/>
          </a:p>
          <a:p>
            <a:pPr indent="-107950" lvl="1" marL="74295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p:txBody>
      </p:sp>
      <p:sp>
        <p:nvSpPr>
          <p:cNvPr id="1190" name="Google Shape;1190;p13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3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196" name="Google Shape;1196;p13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197" name="Google Shape;1197;p13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Motivation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It's important for some classes to have exactly one instance.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How do we ensure that a class has only one easily accessible instance? A global variable makes an object accessible, but it doesn't keep you from instantiating multiple objects.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Make the class responsible for keeping track of its sole instance. </a:t>
            </a:r>
            <a:endParaRPr/>
          </a:p>
        </p:txBody>
      </p:sp>
      <p:sp>
        <p:nvSpPr>
          <p:cNvPr id="1198" name="Google Shape;1198;p13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3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04" name="Google Shape;1204;p13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05" name="Google Shape;1205;p13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Applicability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Use the Singleton pattern when </a:t>
            </a:r>
            <a:r>
              <a:rPr b="0" i="0" lang="en-US" sz="400" u="none">
                <a:solidFill>
                  <a:schemeClr val="dk2"/>
                </a:solidFill>
                <a:latin typeface="Times New Roman"/>
                <a:ea typeface="Times New Roman"/>
                <a:cs typeface="Times New Roman"/>
                <a:sym typeface="Times New Roman"/>
              </a:rPr>
              <a:t>l </a:t>
            </a:r>
            <a:r>
              <a:rPr b="0" i="0" lang="en-US" sz="2800" u="none">
                <a:solidFill>
                  <a:schemeClr val="dk2"/>
                </a:solidFill>
                <a:latin typeface="Times New Roman"/>
                <a:ea typeface="Times New Roman"/>
                <a:cs typeface="Times New Roman"/>
                <a:sym typeface="Times New Roman"/>
              </a:rPr>
              <a:t>there must be exactly one instance of a class, and it must be accessible to clients from a well-known access point.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when the sole instance should be extensible by subclassing, and clients should be able to use an extended instance without modifying their code.</a:t>
            </a:r>
            <a:endParaRPr/>
          </a:p>
        </p:txBody>
      </p:sp>
      <p:sp>
        <p:nvSpPr>
          <p:cNvPr id="1206" name="Google Shape;1206;p13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3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12" name="Google Shape;1212;p13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13" name="Google Shape;1213;p13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Structure</a:t>
            </a:r>
            <a:endParaRPr/>
          </a:p>
          <a:p>
            <a:pPr indent="-139700" lvl="0" marL="342900" rtl="0" algn="l">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p:txBody>
      </p:sp>
      <p:sp>
        <p:nvSpPr>
          <p:cNvPr id="1214" name="Google Shape;1214;p13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pic>
        <p:nvPicPr>
          <p:cNvPr id="1215" name="Google Shape;1215;p139"/>
          <p:cNvPicPr preferRelativeResize="0"/>
          <p:nvPr/>
        </p:nvPicPr>
        <p:blipFill rotWithShape="1">
          <a:blip r:embed="rId3">
            <a:alphaModFix/>
          </a:blip>
          <a:srcRect b="0" l="0" r="0" t="0"/>
          <a:stretch/>
        </p:blipFill>
        <p:spPr>
          <a:xfrm>
            <a:off x="328612" y="2439987"/>
            <a:ext cx="8477250" cy="3014662"/>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21" name="Google Shape;1221;p14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22" name="Google Shape;1222;p14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Participants</a:t>
            </a:r>
            <a:endParaRPr/>
          </a:p>
          <a:p>
            <a:pPr indent="-285750" lvl="1" marL="742950" rtl="0" algn="l">
              <a:lnSpc>
                <a:spcPct val="10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Singleton</a:t>
            </a:r>
            <a:endParaRPr/>
          </a:p>
          <a:p>
            <a:pPr indent="-228600" lvl="2" marL="114300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defines an Instance operation that lets clients access its unique instance. Instance is a class operation (that is, a static member function in C++).</a:t>
            </a:r>
            <a:endParaRPr/>
          </a:p>
          <a:p>
            <a:pPr indent="-228600" lvl="2" marL="114300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may be responsible for creating its own unique instance.</a:t>
            </a:r>
            <a:endParaRPr b="0" i="0" sz="5400" u="none">
              <a:solidFill>
                <a:schemeClr val="dk2"/>
              </a:solidFill>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Collaborations</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Clients access a Singleton instance solely through Singleton's Instance operation.</a:t>
            </a:r>
            <a:endParaRPr/>
          </a:p>
        </p:txBody>
      </p:sp>
      <p:sp>
        <p:nvSpPr>
          <p:cNvPr id="1223" name="Google Shape;1223;p14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29" name="Google Shape;1229;p14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30" name="Google Shape;1230;p14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Consequences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Controlled access to sole instance.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Reduced name space.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Permits refinement of operations and representation.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Permits a variable number of instances.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More flexible than class operations. </a:t>
            </a:r>
            <a:endParaRPr/>
          </a:p>
        </p:txBody>
      </p:sp>
      <p:sp>
        <p:nvSpPr>
          <p:cNvPr id="1231" name="Google Shape;1231;p14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37" name="Google Shape;1237;p14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38" name="Google Shape;1238;p142"/>
          <p:cNvSpPr txBox="1"/>
          <p:nvPr>
            <p:ph idx="1" type="body"/>
          </p:nvPr>
        </p:nvSpPr>
        <p:spPr>
          <a:xfrm>
            <a:off x="403225" y="1524000"/>
            <a:ext cx="84772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Implementation</a:t>
            </a:r>
            <a:endParaRPr/>
          </a:p>
          <a:p>
            <a:pPr indent="-285750" lvl="1" marL="742950" rtl="0" algn="l">
              <a:lnSpc>
                <a:spcPct val="80000"/>
              </a:lnSpc>
              <a:spcBef>
                <a:spcPts val="480"/>
              </a:spcBef>
              <a:spcAft>
                <a:spcPts val="0"/>
              </a:spcAft>
              <a:buClr>
                <a:schemeClr val="dk2"/>
              </a:buClr>
              <a:buSzPts val="2400"/>
              <a:buFont typeface="Times New Roman"/>
              <a:buChar char="–"/>
            </a:pPr>
            <a:r>
              <a:rPr b="0" i="1" lang="en-US" sz="2400" u="none">
                <a:solidFill>
                  <a:schemeClr val="dk2"/>
                </a:solidFill>
                <a:latin typeface="Times New Roman"/>
                <a:ea typeface="Times New Roman"/>
                <a:cs typeface="Times New Roman"/>
                <a:sym typeface="Times New Roman"/>
              </a:rPr>
              <a:t>Ensuring a unique instance. </a:t>
            </a:r>
            <a:r>
              <a:rPr b="0" i="0" lang="en-US" sz="2400" u="none">
                <a:solidFill>
                  <a:schemeClr val="dk2"/>
                </a:solidFill>
                <a:latin typeface="Times New Roman"/>
                <a:ea typeface="Times New Roman"/>
                <a:cs typeface="Times New Roman"/>
                <a:sym typeface="Times New Roman"/>
              </a:rPr>
              <a:t>The Singleton class is declared as</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class Singleton { </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	public: static Singleton* Instance();</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	protected:  Singleton();</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	private: static Singleton* _instance;</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a:t>
            </a:r>
            <a:endParaRPr/>
          </a:p>
        </p:txBody>
      </p:sp>
      <p:sp>
        <p:nvSpPr>
          <p:cNvPr id="1239" name="Google Shape;1239;p14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45" name="Google Shape;1245;p14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46" name="Google Shape;1246;p143"/>
          <p:cNvSpPr txBox="1"/>
          <p:nvPr>
            <p:ph idx="1" type="body"/>
          </p:nvPr>
        </p:nvSpPr>
        <p:spPr>
          <a:xfrm>
            <a:off x="341312" y="1354137"/>
            <a:ext cx="8493125"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Implementation</a:t>
            </a:r>
            <a:endParaRPr/>
          </a:p>
          <a:p>
            <a:pPr indent="-285750" lvl="1" marL="74295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The corresponding implementation is</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Singleton* Singleton::_instance = 0;</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Singleton* Singleton::Instance () {</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	if (_instance == 0) {</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		_instance = new Singleton; }</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	return _instance;</a:t>
            </a:r>
            <a:endParaRPr/>
          </a:p>
          <a:p>
            <a:pPr indent="-342900" lvl="0" marL="342900" rtl="0" algn="l">
              <a:lnSpc>
                <a:spcPct val="100000"/>
              </a:lnSpc>
              <a:spcBef>
                <a:spcPts val="560"/>
              </a:spcBef>
              <a:spcAft>
                <a:spcPts val="0"/>
              </a:spcAft>
              <a:buClr>
                <a:schemeClr val="dk2"/>
              </a:buClr>
              <a:buSzPts val="2800"/>
              <a:buFont typeface="Courier New"/>
              <a:buNone/>
            </a:pPr>
            <a:r>
              <a:rPr b="0" i="0" lang="en-US" sz="2800" u="none">
                <a:solidFill>
                  <a:schemeClr val="dk2"/>
                </a:solidFill>
                <a:latin typeface="Courier New"/>
                <a:ea typeface="Courier New"/>
                <a:cs typeface="Courier New"/>
                <a:sym typeface="Courier New"/>
              </a:rPr>
              <a:t>}</a:t>
            </a:r>
            <a:endParaRPr/>
          </a:p>
          <a:p>
            <a:pPr indent="-342900" lvl="0" marL="342900" rtl="0" algn="l">
              <a:lnSpc>
                <a:spcPct val="10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Note</a:t>
            </a:r>
            <a:r>
              <a:rPr b="0" i="0" lang="en-US" sz="2800" u="none">
                <a:solidFill>
                  <a:schemeClr val="dk2"/>
                </a:solidFill>
                <a:latin typeface="Times New Roman"/>
                <a:ea typeface="Times New Roman"/>
                <a:cs typeface="Times New Roman"/>
                <a:sym typeface="Times New Roman"/>
              </a:rPr>
              <a:t>: It isn't enough to define the singleton as a global or static object and then rely on automatic initialization</a:t>
            </a:r>
            <a:endParaRPr/>
          </a:p>
        </p:txBody>
      </p:sp>
      <p:sp>
        <p:nvSpPr>
          <p:cNvPr id="1247" name="Google Shape;1247;p14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209" name="Google Shape;209;p2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 Pioneers</a:t>
            </a:r>
            <a:endParaRPr/>
          </a:p>
        </p:txBody>
      </p:sp>
      <p:sp>
        <p:nvSpPr>
          <p:cNvPr id="210" name="Google Shape;210;p27"/>
          <p:cNvSpPr txBox="1"/>
          <p:nvPr/>
        </p:nvSpPr>
        <p:spPr>
          <a:xfrm>
            <a:off x="4995862" y="1625600"/>
            <a:ext cx="3311525"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Times New Roman"/>
              <a:buNone/>
            </a:pPr>
            <a:r>
              <a:rPr b="1" i="0" lang="en-US" sz="2400" u="none" cap="none" strike="noStrike">
                <a:solidFill>
                  <a:srgbClr val="FF3300"/>
                </a:solidFill>
                <a:latin typeface="Times New Roman"/>
                <a:ea typeface="Times New Roman"/>
                <a:cs typeface="Times New Roman"/>
                <a:sym typeface="Times New Roman"/>
              </a:rPr>
              <a:t>Maurits Cornelis Escher</a:t>
            </a:r>
            <a:r>
              <a:rPr b="0" i="0" lang="en-US" sz="2400" u="none" cap="none" strike="noStrike">
                <a:solidFill>
                  <a:srgbClr val="FF33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FF3300"/>
              </a:buClr>
              <a:buSzPts val="2400"/>
              <a:buFont typeface="Times New Roman"/>
              <a:buNone/>
            </a:pPr>
            <a:r>
              <a:rPr b="0" i="0" lang="en-US" sz="2400" u="none" cap="none" strike="noStrike">
                <a:solidFill>
                  <a:srgbClr val="FF3300"/>
                </a:solidFill>
                <a:latin typeface="Times New Roman"/>
                <a:ea typeface="Times New Roman"/>
                <a:cs typeface="Times New Roman"/>
                <a:sym typeface="Times New Roman"/>
              </a:rPr>
              <a:t>(1898-1972) </a:t>
            </a:r>
            <a:endParaRPr/>
          </a:p>
          <a:p>
            <a:pPr indent="0" lvl="0" marL="0" marR="0" rtl="0" algn="ctr">
              <a:lnSpc>
                <a:spcPct val="100000"/>
              </a:lnSpc>
              <a:spcBef>
                <a:spcPts val="0"/>
              </a:spcBef>
              <a:spcAft>
                <a:spcPts val="0"/>
              </a:spcAft>
              <a:buClr>
                <a:srgbClr val="FF3300"/>
              </a:buClr>
              <a:buSzPts val="2400"/>
              <a:buFont typeface="Times New Roman"/>
              <a:buNone/>
            </a:pPr>
            <a:r>
              <a:rPr b="0" i="0" lang="en-US" sz="2400" u="none" cap="none" strike="noStrike">
                <a:solidFill>
                  <a:srgbClr val="FF3300"/>
                </a:solidFill>
                <a:latin typeface="Times New Roman"/>
                <a:ea typeface="Times New Roman"/>
                <a:cs typeface="Times New Roman"/>
                <a:sym typeface="Times New Roman"/>
              </a:rPr>
              <a:t>Dutch Graphic Artist</a:t>
            </a:r>
            <a:endParaRPr/>
          </a:p>
        </p:txBody>
      </p:sp>
      <p:pic>
        <p:nvPicPr>
          <p:cNvPr descr="Escher_Waterfall" id="211" name="Google Shape;211;p27"/>
          <p:cNvPicPr preferRelativeResize="0"/>
          <p:nvPr/>
        </p:nvPicPr>
        <p:blipFill rotWithShape="1">
          <a:blip r:embed="rId3">
            <a:alphaModFix/>
          </a:blip>
          <a:srcRect b="0" l="0" r="0" t="0"/>
          <a:stretch/>
        </p:blipFill>
        <p:spPr>
          <a:xfrm>
            <a:off x="862012" y="1468437"/>
            <a:ext cx="3573462" cy="4559300"/>
          </a:xfrm>
          <a:prstGeom prst="rect">
            <a:avLst/>
          </a:prstGeom>
          <a:noFill/>
          <a:ln>
            <a:noFill/>
          </a:ln>
        </p:spPr>
      </p:pic>
      <p:pic>
        <p:nvPicPr>
          <p:cNvPr descr="Escher_Circle_Limit" id="212" name="Google Shape;212;p27"/>
          <p:cNvPicPr preferRelativeResize="0"/>
          <p:nvPr/>
        </p:nvPicPr>
        <p:blipFill rotWithShape="1">
          <a:blip r:embed="rId4">
            <a:alphaModFix/>
          </a:blip>
          <a:srcRect b="0" l="0" r="0" t="0"/>
          <a:stretch/>
        </p:blipFill>
        <p:spPr>
          <a:xfrm>
            <a:off x="5145087" y="3014662"/>
            <a:ext cx="3043237" cy="3043237"/>
          </a:xfrm>
          <a:prstGeom prst="rect">
            <a:avLst/>
          </a:prstGeom>
          <a:noFill/>
          <a:ln>
            <a:noFill/>
          </a:ln>
        </p:spPr>
      </p:pic>
      <p:sp>
        <p:nvSpPr>
          <p:cNvPr id="213" name="Google Shape;213;p2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53" name="Google Shape;1253;p14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54" name="Google Shape;1254;p144"/>
          <p:cNvSpPr txBox="1"/>
          <p:nvPr>
            <p:ph idx="1" type="body"/>
          </p:nvPr>
        </p:nvSpPr>
        <p:spPr>
          <a:xfrm>
            <a:off x="341312" y="1354137"/>
            <a:ext cx="8493125"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Implementation</a:t>
            </a:r>
            <a:endParaRPr/>
          </a:p>
          <a:p>
            <a:pPr indent="-285750" lvl="1" marL="742950" rtl="0" algn="l">
              <a:lnSpc>
                <a:spcPct val="100000"/>
              </a:lnSpc>
              <a:spcBef>
                <a:spcPts val="480"/>
              </a:spcBef>
              <a:spcAft>
                <a:spcPts val="0"/>
              </a:spcAft>
              <a:buClr>
                <a:schemeClr val="dk2"/>
              </a:buClr>
              <a:buSzPts val="2400"/>
              <a:buFont typeface="Times New Roman"/>
              <a:buChar char="–"/>
            </a:pPr>
            <a:r>
              <a:rPr b="0" i="1" lang="en-US" sz="2400" u="none">
                <a:solidFill>
                  <a:schemeClr val="dk2"/>
                </a:solidFill>
                <a:latin typeface="Times New Roman"/>
                <a:ea typeface="Times New Roman"/>
                <a:cs typeface="Times New Roman"/>
                <a:sym typeface="Times New Roman"/>
              </a:rPr>
              <a:t>Subclassing the Singleton class. </a:t>
            </a:r>
            <a:r>
              <a:rPr b="0" i="0" lang="en-US" sz="2400" u="none">
                <a:solidFill>
                  <a:schemeClr val="dk2"/>
                </a:solidFill>
                <a:latin typeface="Times New Roman"/>
                <a:ea typeface="Times New Roman"/>
                <a:cs typeface="Times New Roman"/>
                <a:sym typeface="Times New Roman"/>
              </a:rPr>
              <a:t>Use a Registry. The registry maps between string names and singletons.</a:t>
            </a:r>
            <a:endParaRPr b="0" i="0" sz="2800" u="none">
              <a:solidFill>
                <a:schemeClr val="dk2"/>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class Singleton { public:</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static void Register(const char* name, 	Singleton*);</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static Singleton* Instance();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protected:</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static Singleton* Lookup(const char* name);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private: static Singleton* _instance;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static List&lt;NameSingletonPair&gt;* _registry;</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p:txBody>
      </p:sp>
      <p:sp>
        <p:nvSpPr>
          <p:cNvPr id="1255" name="Google Shape;1255;p14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61" name="Google Shape;1261;p14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62" name="Google Shape;1262;p145"/>
          <p:cNvSpPr txBox="1"/>
          <p:nvPr>
            <p:ph idx="1" type="body"/>
          </p:nvPr>
        </p:nvSpPr>
        <p:spPr>
          <a:xfrm>
            <a:off x="341312" y="1354137"/>
            <a:ext cx="8493125"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Implementation</a:t>
            </a:r>
            <a:endParaRPr/>
          </a:p>
          <a:p>
            <a:pPr indent="-285750" lvl="1" marL="742950" rtl="0" algn="l">
              <a:lnSpc>
                <a:spcPct val="100000"/>
              </a:lnSpc>
              <a:spcBef>
                <a:spcPts val="480"/>
              </a:spcBef>
              <a:spcAft>
                <a:spcPts val="0"/>
              </a:spcAft>
              <a:buClr>
                <a:schemeClr val="dk2"/>
              </a:buClr>
              <a:buSzPts val="2400"/>
              <a:buFont typeface="Times New Roman"/>
              <a:buChar char="–"/>
            </a:pPr>
            <a:r>
              <a:rPr b="0" i="1" lang="en-US" sz="2400" u="none">
                <a:solidFill>
                  <a:schemeClr val="dk2"/>
                </a:solidFill>
                <a:latin typeface="Times New Roman"/>
                <a:ea typeface="Times New Roman"/>
                <a:cs typeface="Times New Roman"/>
                <a:sym typeface="Times New Roman"/>
              </a:rPr>
              <a:t>Subclassing the Singleton class</a:t>
            </a:r>
            <a:r>
              <a:rPr b="0" i="0" lang="en-US" sz="2400" u="none">
                <a:solidFill>
                  <a:schemeClr val="dk2"/>
                </a:solidFill>
                <a:latin typeface="Times New Roman"/>
                <a:ea typeface="Times New Roman"/>
                <a:cs typeface="Times New Roman"/>
                <a:sym typeface="Times New Roman"/>
              </a:rPr>
              <a:t>.</a:t>
            </a:r>
            <a:endParaRPr b="0" i="0" sz="2800" u="none">
              <a:solidFill>
                <a:schemeClr val="dk2"/>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Singleton* Singleton::Instance () {</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if (_instance == 0) {</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const char* singletonName = 	getenv("SINGLETON");</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 Environment supplies this at startup</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_instance = Lookup(singletonName);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 Returns 0 if there's no such singleton</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return _instance;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p:txBody>
      </p:sp>
      <p:sp>
        <p:nvSpPr>
          <p:cNvPr id="1263" name="Google Shape;1263;p14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69" name="Google Shape;1269;p14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70" name="Google Shape;1270;p146"/>
          <p:cNvSpPr txBox="1"/>
          <p:nvPr>
            <p:ph idx="1" type="body"/>
          </p:nvPr>
        </p:nvSpPr>
        <p:spPr>
          <a:xfrm>
            <a:off x="341312" y="1354137"/>
            <a:ext cx="8493125"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Implementation</a:t>
            </a:r>
            <a:endParaRPr/>
          </a:p>
          <a:p>
            <a:pPr indent="-285750" lvl="1" marL="742950" rtl="0" algn="l">
              <a:lnSpc>
                <a:spcPct val="100000"/>
              </a:lnSpc>
              <a:spcBef>
                <a:spcPts val="480"/>
              </a:spcBef>
              <a:spcAft>
                <a:spcPts val="0"/>
              </a:spcAft>
              <a:buClr>
                <a:schemeClr val="dk2"/>
              </a:buClr>
              <a:buSzPts val="2400"/>
              <a:buFont typeface="Times New Roman"/>
              <a:buChar char="–"/>
            </a:pPr>
            <a:r>
              <a:rPr b="0" i="1" lang="en-US" sz="2400" u="none">
                <a:solidFill>
                  <a:schemeClr val="dk2"/>
                </a:solidFill>
                <a:latin typeface="Times New Roman"/>
                <a:ea typeface="Times New Roman"/>
                <a:cs typeface="Times New Roman"/>
                <a:sym typeface="Times New Roman"/>
              </a:rPr>
              <a:t>Subclassing the Singleton class</a:t>
            </a:r>
            <a:r>
              <a:rPr b="0" i="0" lang="en-US" sz="2400" u="none">
                <a:solidFill>
                  <a:schemeClr val="dk2"/>
                </a:solidFill>
                <a:latin typeface="Times New Roman"/>
                <a:ea typeface="Times New Roman"/>
                <a:cs typeface="Times New Roman"/>
                <a:sym typeface="Times New Roman"/>
              </a:rPr>
              <a:t>.</a:t>
            </a:r>
            <a:endParaRPr b="0" i="0" sz="2800" u="none">
              <a:solidFill>
                <a:schemeClr val="dk2"/>
              </a:solidFill>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2"/>
              </a:buClr>
              <a:buSzPts val="2400"/>
              <a:buFont typeface="Times New Roman"/>
              <a:buNone/>
            </a:pPr>
            <a:r>
              <a:t/>
            </a:r>
            <a:endParaRPr b="0" i="0" sz="2400" u="none">
              <a:solidFill>
                <a:schemeClr val="dk2"/>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MySingleton::MySingleton() {</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 ...</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Singleton::Register("MySingleton", this);</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a:p>
            <a:pPr indent="-190500" lvl="0" marL="342900" rtl="0" algn="l">
              <a:lnSpc>
                <a:spcPct val="100000"/>
              </a:lnSpc>
              <a:spcBef>
                <a:spcPts val="480"/>
              </a:spcBef>
              <a:spcAft>
                <a:spcPts val="0"/>
              </a:spcAft>
              <a:buClr>
                <a:schemeClr val="dk2"/>
              </a:buClr>
              <a:buSzPts val="2400"/>
              <a:buFont typeface="Times New Roman"/>
              <a:buNone/>
            </a:pPr>
            <a:r>
              <a:t/>
            </a:r>
            <a:endParaRPr b="0" i="0" sz="2400" u="none">
              <a:solidFill>
                <a:schemeClr val="dk2"/>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static MySingleton theSingleton;</a:t>
            </a:r>
            <a:endParaRPr/>
          </a:p>
        </p:txBody>
      </p:sp>
      <p:sp>
        <p:nvSpPr>
          <p:cNvPr id="1271" name="Google Shape;1271;p14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77" name="Google Shape;1277;p14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78" name="Google Shape;1278;p14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Sample Code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Suppose we define a MazeFactory class for building mazes. MazeFactory defines an interface for building different parts of a maze</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Subclasses can redefine the operations to return instances of specialized product classes, like BombedWall objects instead of plain Wall objects.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Maze application needs only one instance of a maze factory</a:t>
            </a:r>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p:txBody>
      </p:sp>
      <p:sp>
        <p:nvSpPr>
          <p:cNvPr id="1279" name="Google Shape;1279;p14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85" name="Google Shape;1285;p14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86" name="Google Shape;1286;p14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class MazeFactory {</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public:</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static MazeFactory* Instance();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 existing interface goes here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protected:</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MazeFactory();</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private: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static MazeFactory* _instance;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p:txBody>
      </p:sp>
      <p:sp>
        <p:nvSpPr>
          <p:cNvPr id="1287" name="Google Shape;1287;p14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4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293" name="Google Shape;1293;p14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294" name="Google Shape;1294;p14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corresponding implementation is</a:t>
            </a:r>
            <a:endParaRPr/>
          </a:p>
          <a:p>
            <a:pPr indent="-342900" lvl="0" marL="342900" rtl="0" algn="l">
              <a:lnSpc>
                <a:spcPct val="100000"/>
              </a:lnSpc>
              <a:spcBef>
                <a:spcPts val="480"/>
              </a:spcBef>
              <a:spcAft>
                <a:spcPts val="0"/>
              </a:spcAft>
              <a:buClr>
                <a:schemeClr val="dk2"/>
              </a:buClr>
              <a:buSzPts val="2400"/>
              <a:buFont typeface="Times New Roman"/>
              <a:buNone/>
            </a:pPr>
            <a:r>
              <a:t/>
            </a:r>
            <a:endParaRPr b="0" i="0" sz="2400" u="none">
              <a:solidFill>
                <a:schemeClr val="dk2"/>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MazeFactory* MazeFactory::_instance = 0;</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MazeFactory* MazeFactory::Instance () {</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if (_instance == 0) {</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_instance = new MazeFactory;</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return _instance;</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p:txBody>
      </p:sp>
      <p:sp>
        <p:nvSpPr>
          <p:cNvPr id="1295" name="Google Shape;1295;p14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01" name="Google Shape;1301;p15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302" name="Google Shape;1302;p150"/>
          <p:cNvSpPr txBox="1"/>
          <p:nvPr>
            <p:ph idx="1" type="body"/>
          </p:nvPr>
        </p:nvSpPr>
        <p:spPr>
          <a:xfrm>
            <a:off x="309562" y="1524000"/>
            <a:ext cx="8555037"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With subclasses of MazeFactory</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MazeFactory* MazeFactory::Instance () {</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if (_instance == 0) {</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	const char* mazeStyle = getenv("MAZESTYLE");</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	if (strcmp(mazeStyle, "bombed") == 0) {</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		_instance = new BombedMazeFactory;</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	} else if (strcmp(mazeStyle, "enchanted") == 0) {</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		_instance = new EnchantedMazeFactory;</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	// ... other possible subclasses</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 else { // default</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	_instance = new MazeFactory; }</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return _instance;</a:t>
            </a:r>
            <a:endParaRPr/>
          </a:p>
          <a:p>
            <a:pPr indent="-342900" lvl="0" marL="342900" rtl="0" algn="l">
              <a:lnSpc>
                <a:spcPct val="10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a:t>
            </a:r>
            <a:endParaRPr/>
          </a:p>
        </p:txBody>
      </p:sp>
      <p:sp>
        <p:nvSpPr>
          <p:cNvPr id="1303" name="Google Shape;1303;p15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09" name="Google Shape;1309;p15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310" name="Google Shape;1310;p151"/>
          <p:cNvSpPr txBox="1"/>
          <p:nvPr>
            <p:ph idx="1" type="body"/>
          </p:nvPr>
        </p:nvSpPr>
        <p:spPr>
          <a:xfrm>
            <a:off x="309562" y="1524000"/>
            <a:ext cx="8555037"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Alternates: With subclasses of MazeFactory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Registry Approach</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Use Dynamic Linking</a:t>
            </a:r>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p:txBody>
      </p:sp>
      <p:sp>
        <p:nvSpPr>
          <p:cNvPr id="1311" name="Google Shape;1311;p15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17" name="Google Shape;1317;p15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Singleton Pattern</a:t>
            </a:r>
            <a:endParaRPr/>
          </a:p>
        </p:txBody>
      </p:sp>
      <p:sp>
        <p:nvSpPr>
          <p:cNvPr id="1318" name="Google Shape;1318;p15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Known Uses</a:t>
            </a:r>
            <a:endParaRPr/>
          </a:p>
          <a:p>
            <a:pPr indent="-285750" lvl="1" marL="74295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Singletons are common as the ‘context’ object in any system. </a:t>
            </a:r>
            <a:endParaRPr/>
          </a:p>
          <a:p>
            <a:pPr indent="-285750" lvl="1" marL="74295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Common singletons are: streams, message queue etc.</a:t>
            </a:r>
            <a:endParaRPr/>
          </a:p>
          <a:p>
            <a:pPr indent="-342900" lvl="0" marL="3429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Related Patterns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Many patterns can be implemented using the Singleton pattern. For example, Abstract Factory, Builder, and Prototype.</a:t>
            </a:r>
            <a:endParaRPr/>
          </a:p>
        </p:txBody>
      </p:sp>
      <p:sp>
        <p:nvSpPr>
          <p:cNvPr id="1319" name="Google Shape;1319;p15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15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26" name="Google Shape;1326;p153"/>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Times New Roman"/>
              <a:buNone/>
            </a:pPr>
            <a:r>
              <a:rPr b="1" i="1" lang="en-US" sz="6000" u="none">
                <a:solidFill>
                  <a:srgbClr val="FF0000"/>
                </a:solidFill>
                <a:latin typeface="Times New Roman"/>
                <a:ea typeface="Times New Roman"/>
                <a:cs typeface="Times New Roman"/>
                <a:sym typeface="Times New Roman"/>
              </a:rPr>
              <a:t>Visitor Design Patterns</a:t>
            </a:r>
            <a:endParaRPr/>
          </a:p>
        </p:txBody>
      </p:sp>
      <p:sp>
        <p:nvSpPr>
          <p:cNvPr id="1327" name="Google Shape;1327;p153"/>
          <p:cNvSpPr txBox="1"/>
          <p:nvPr/>
        </p:nvSpPr>
        <p:spPr>
          <a:xfrm>
            <a:off x="1425575" y="4733925"/>
            <a:ext cx="6602412" cy="11699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a:solidFill>
                  <a:srgbClr val="008000"/>
                </a:solidFill>
                <a:latin typeface="Times New Roman"/>
                <a:ea typeface="Times New Roman"/>
                <a:cs typeface="Times New Roman"/>
                <a:sym typeface="Times New Roman"/>
              </a:rPr>
              <a:t>Adding Methods to a Object Structure</a:t>
            </a:r>
            <a:endParaRPr/>
          </a:p>
          <a:p>
            <a:pPr indent="0" lvl="0" marL="0" marR="0" rtl="0" algn="ctr">
              <a:lnSpc>
                <a:spcPct val="100000"/>
              </a:lnSpc>
              <a:spcBef>
                <a:spcPts val="1400"/>
              </a:spcBef>
              <a:spcAft>
                <a:spcPts val="0"/>
              </a:spcAft>
              <a:buClr>
                <a:srgbClr val="008000"/>
              </a:buClr>
              <a:buSzPts val="2800"/>
              <a:buFont typeface="Times New Roman"/>
              <a:buNone/>
            </a:pPr>
            <a:r>
              <a:rPr b="0" i="0" lang="en-US" sz="2800" u="none">
                <a:solidFill>
                  <a:srgbClr val="008000"/>
                </a:solidFill>
                <a:latin typeface="Times New Roman"/>
                <a:ea typeface="Times New Roman"/>
                <a:cs typeface="Times New Roman"/>
                <a:sym typeface="Times New Roman"/>
              </a:rPr>
              <a:t>Double Dispatch</a:t>
            </a:r>
            <a:endParaRPr/>
          </a:p>
        </p:txBody>
      </p:sp>
      <p:sp>
        <p:nvSpPr>
          <p:cNvPr id="1328" name="Google Shape;1328;p15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219" name="Google Shape;219;p2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 Pioneers</a:t>
            </a:r>
            <a:endParaRPr/>
          </a:p>
        </p:txBody>
      </p:sp>
      <p:sp>
        <p:nvSpPr>
          <p:cNvPr id="220" name="Google Shape;220;p28"/>
          <p:cNvSpPr txBox="1"/>
          <p:nvPr/>
        </p:nvSpPr>
        <p:spPr>
          <a:xfrm>
            <a:off x="4995862" y="1625600"/>
            <a:ext cx="3311525"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Times New Roman"/>
              <a:buNone/>
            </a:pPr>
            <a:r>
              <a:rPr b="1" i="0" lang="en-US" sz="2400" u="none" cap="none" strike="noStrike">
                <a:solidFill>
                  <a:srgbClr val="FF3300"/>
                </a:solidFill>
                <a:latin typeface="Times New Roman"/>
                <a:ea typeface="Times New Roman"/>
                <a:cs typeface="Times New Roman"/>
                <a:sym typeface="Times New Roman"/>
              </a:rPr>
              <a:t>Johann Sebastian Bach</a:t>
            </a:r>
            <a:r>
              <a:rPr b="0" i="0" lang="en-US" sz="2400" u="none" cap="none" strike="noStrike">
                <a:solidFill>
                  <a:srgbClr val="FF33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(1685-1750)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German Composer &amp; Organist</a:t>
            </a:r>
            <a:endParaRPr/>
          </a:p>
        </p:txBody>
      </p:sp>
      <p:pic>
        <p:nvPicPr>
          <p:cNvPr descr="Johann Sebastian Bach (1685-1750)" id="221" name="Google Shape;221;p28"/>
          <p:cNvPicPr preferRelativeResize="0"/>
          <p:nvPr/>
        </p:nvPicPr>
        <p:blipFill rotWithShape="1">
          <a:blip r:embed="rId3">
            <a:alphaModFix/>
          </a:blip>
          <a:srcRect b="0" l="0" r="0" t="0"/>
          <a:stretch/>
        </p:blipFill>
        <p:spPr>
          <a:xfrm>
            <a:off x="792162" y="1411287"/>
            <a:ext cx="3838575" cy="4737100"/>
          </a:xfrm>
          <a:prstGeom prst="rect">
            <a:avLst/>
          </a:prstGeom>
          <a:noFill/>
          <a:ln>
            <a:noFill/>
          </a:ln>
        </p:spPr>
      </p:pic>
      <p:sp>
        <p:nvSpPr>
          <p:cNvPr id="222" name="Google Shape;222;p28"/>
          <p:cNvSpPr txBox="1"/>
          <p:nvPr/>
        </p:nvSpPr>
        <p:spPr>
          <a:xfrm>
            <a:off x="5281612" y="3892550"/>
            <a:ext cx="2801937"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3600"/>
              <a:buFont typeface="Times New Roman"/>
              <a:buNone/>
            </a:pPr>
            <a:r>
              <a:rPr b="0" i="0" lang="en-US" sz="3600" u="none" cap="none" strike="noStrike">
                <a:solidFill>
                  <a:srgbClr val="FF3300"/>
                </a:solidFill>
                <a:latin typeface="Times New Roman"/>
                <a:ea typeface="Times New Roman"/>
                <a:cs typeface="Times New Roman"/>
                <a:sym typeface="Times New Roman"/>
              </a:rPr>
              <a:t>Who is he?</a:t>
            </a:r>
            <a:endParaRPr/>
          </a:p>
        </p:txBody>
      </p:sp>
      <p:pic>
        <p:nvPicPr>
          <p:cNvPr descr="The Musical Offering" id="223" name="Google Shape;223;p28"/>
          <p:cNvPicPr preferRelativeResize="0"/>
          <p:nvPr/>
        </p:nvPicPr>
        <p:blipFill rotWithShape="1">
          <a:blip r:embed="rId4">
            <a:alphaModFix/>
          </a:blip>
          <a:srcRect b="0" l="0" r="0" t="0"/>
          <a:stretch/>
        </p:blipFill>
        <p:spPr>
          <a:xfrm>
            <a:off x="5037137" y="3081337"/>
            <a:ext cx="3290887" cy="2943225"/>
          </a:xfrm>
          <a:prstGeom prst="rect">
            <a:avLst/>
          </a:prstGeom>
          <a:noFill/>
          <a:ln>
            <a:noFill/>
          </a:ln>
        </p:spPr>
      </p:pic>
      <p:sp>
        <p:nvSpPr>
          <p:cNvPr id="224" name="Google Shape;224;p2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15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34" name="Google Shape;1334;p15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a:t>
            </a:r>
            <a:endParaRPr/>
          </a:p>
        </p:txBody>
      </p:sp>
      <p:sp>
        <p:nvSpPr>
          <p:cNvPr id="1335" name="Google Shape;1335;p15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Pattern Name and Classification: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Visitor</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Behavioral</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Intent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Represent an operation to be performed on the elements of an object structure. Visitor lets you define a new operation without changing the classes of the elements on which it operates.</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Also Known As</a:t>
            </a:r>
            <a:endParaRPr/>
          </a:p>
          <a:p>
            <a:pPr indent="-107950" lvl="1" marL="74295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p:txBody>
      </p:sp>
      <p:sp>
        <p:nvSpPr>
          <p:cNvPr id="1336" name="Google Shape;1336;p15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15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42" name="Google Shape;1342;p15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a:t>
            </a:r>
            <a:endParaRPr/>
          </a:p>
        </p:txBody>
      </p:sp>
      <p:sp>
        <p:nvSpPr>
          <p:cNvPr id="1343" name="Google Shape;1343;p15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Motivation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An object structure (multiple hierarchies possible) is given – this rarely change</a:t>
            </a:r>
            <a:endParaRPr b="0" i="0" sz="5600" u="none">
              <a:solidFill>
                <a:schemeClr val="dk2"/>
              </a:solidFill>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Number of operations to be performed on the classes of the hierarchy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All operations may not be defined for all classes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Need to add operations without changing (recompiling the hierarchy)</a:t>
            </a:r>
            <a:endParaRPr/>
          </a:p>
        </p:txBody>
      </p:sp>
      <p:sp>
        <p:nvSpPr>
          <p:cNvPr id="1344" name="Google Shape;1344;p15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5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50" name="Google Shape;1350;p15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a:t>
            </a:r>
            <a:endParaRPr/>
          </a:p>
        </p:txBody>
      </p:sp>
      <p:sp>
        <p:nvSpPr>
          <p:cNvPr id="1351" name="Google Shape;1351;p15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Applicability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Use the Visitor pattern when </a:t>
            </a:r>
            <a:r>
              <a:rPr b="0" i="0" lang="en-US" sz="400" u="none">
                <a:solidFill>
                  <a:schemeClr val="dk2"/>
                </a:solidFill>
                <a:latin typeface="Times New Roman"/>
                <a:ea typeface="Times New Roman"/>
                <a:cs typeface="Times New Roman"/>
                <a:sym typeface="Times New Roman"/>
              </a:rPr>
              <a:t> </a:t>
            </a:r>
            <a:r>
              <a:rPr b="0" i="0" lang="en-US" sz="2800" u="none">
                <a:solidFill>
                  <a:schemeClr val="dk2"/>
                </a:solidFill>
                <a:latin typeface="Times New Roman"/>
                <a:ea typeface="Times New Roman"/>
                <a:cs typeface="Times New Roman"/>
                <a:sym typeface="Times New Roman"/>
              </a:rPr>
              <a:t>an object structure contains many classes of objects with differing interfaces, and you want to perform operations on these objects that depend on their concrete classes.</a:t>
            </a:r>
            <a:endParaRPr/>
          </a:p>
        </p:txBody>
      </p:sp>
      <p:sp>
        <p:nvSpPr>
          <p:cNvPr id="1352" name="Google Shape;1352;p15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15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58" name="Google Shape;1358;p15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a:t>
            </a:r>
            <a:endParaRPr/>
          </a:p>
        </p:txBody>
      </p:sp>
      <p:sp>
        <p:nvSpPr>
          <p:cNvPr id="1359" name="Google Shape;1359;p15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Applicability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many distinct and unrelated operations need to be performed on objects in an object structure, and you want to avoid "polluting" their classes with these operations. Visitor lets you keep related operations together by defining them in one class. When the object structure is shared by many applications, use Visitor to put operations in just those applications that need them.</a:t>
            </a:r>
            <a:endParaRPr/>
          </a:p>
        </p:txBody>
      </p:sp>
      <p:sp>
        <p:nvSpPr>
          <p:cNvPr id="1360" name="Google Shape;1360;p15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5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66" name="Google Shape;1366;p15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a:t>
            </a:r>
            <a:endParaRPr/>
          </a:p>
        </p:txBody>
      </p:sp>
      <p:sp>
        <p:nvSpPr>
          <p:cNvPr id="1367" name="Google Shape;1367;p15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Applicability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classes defining the object structure rarely change, but you often want to define new operations over the structure. Changing the object structure classes requires redefining the interface to all visitors, which is potentially costly. If the object structure classes change often, then it's probably better to define the operations in those classes.</a:t>
            </a:r>
            <a:endParaRPr/>
          </a:p>
        </p:txBody>
      </p:sp>
      <p:sp>
        <p:nvSpPr>
          <p:cNvPr id="1368" name="Google Shape;1368;p15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15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74" name="Google Shape;1374;p159"/>
          <p:cNvSpPr txBox="1"/>
          <p:nvPr>
            <p:ph type="title"/>
          </p:nvPr>
        </p:nvSpPr>
        <p:spPr>
          <a:xfrm>
            <a:off x="376237" y="-128587"/>
            <a:ext cx="614838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Structure</a:t>
            </a:r>
            <a:endParaRPr/>
          </a:p>
        </p:txBody>
      </p:sp>
      <p:sp>
        <p:nvSpPr>
          <p:cNvPr id="1375" name="Google Shape;1375;p15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Structure</a:t>
            </a:r>
            <a:endParaRPr/>
          </a:p>
          <a:p>
            <a:pPr indent="-139700" lvl="0" marL="342900" rtl="0" algn="l">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p:txBody>
      </p:sp>
      <p:sp>
        <p:nvSpPr>
          <p:cNvPr id="1376" name="Google Shape;1376;p15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pic>
        <p:nvPicPr>
          <p:cNvPr id="1377" name="Google Shape;1377;p159"/>
          <p:cNvPicPr preferRelativeResize="0"/>
          <p:nvPr/>
        </p:nvPicPr>
        <p:blipFill rotWithShape="1">
          <a:blip r:embed="rId3">
            <a:alphaModFix/>
          </a:blip>
          <a:srcRect b="0" l="0" r="0" t="0"/>
          <a:stretch/>
        </p:blipFill>
        <p:spPr>
          <a:xfrm>
            <a:off x="682625" y="779462"/>
            <a:ext cx="7810500" cy="6078537"/>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6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83" name="Google Shape;1383;p16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Participant</a:t>
            </a:r>
            <a:endParaRPr/>
          </a:p>
        </p:txBody>
      </p:sp>
      <p:sp>
        <p:nvSpPr>
          <p:cNvPr id="1384" name="Google Shape;1384;p160"/>
          <p:cNvSpPr txBox="1"/>
          <p:nvPr>
            <p:ph idx="1" type="body"/>
          </p:nvPr>
        </p:nvSpPr>
        <p:spPr>
          <a:xfrm>
            <a:off x="325437" y="1524000"/>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Visitor (NodeVisitor)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declares a Visit operation for each class of ConcreteElement in the object structure. The operation's name and signature identifies the class that sends the Visit request to the visitor. That lets the visitor determine the concrete class of the element being visited. Then the visitor can access the element directly through its particular interface.</a:t>
            </a:r>
            <a:endParaRPr/>
          </a:p>
        </p:txBody>
      </p:sp>
      <p:sp>
        <p:nvSpPr>
          <p:cNvPr id="1385" name="Google Shape;1385;p16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6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91" name="Google Shape;1391;p16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Participant</a:t>
            </a:r>
            <a:endParaRPr/>
          </a:p>
        </p:txBody>
      </p:sp>
      <p:sp>
        <p:nvSpPr>
          <p:cNvPr id="1392" name="Google Shape;1392;p161"/>
          <p:cNvSpPr txBox="1"/>
          <p:nvPr>
            <p:ph idx="1" type="body"/>
          </p:nvPr>
        </p:nvSpPr>
        <p:spPr>
          <a:xfrm>
            <a:off x="325437" y="1524000"/>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ConcreteVisitor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implements each operation declared by Visitor. Each operation implements a fragment of the algorithm defined for the corresponding class of object in the structure. ConcreteVisitor provides the context for the algorithm and stores its local state. This state often accumulates results during the traversal of the structure.</a:t>
            </a:r>
            <a:endParaRPr/>
          </a:p>
        </p:txBody>
      </p:sp>
      <p:sp>
        <p:nvSpPr>
          <p:cNvPr id="1393" name="Google Shape;1393;p16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6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399" name="Google Shape;1399;p16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Participant</a:t>
            </a:r>
            <a:endParaRPr/>
          </a:p>
        </p:txBody>
      </p:sp>
      <p:sp>
        <p:nvSpPr>
          <p:cNvPr id="1400" name="Google Shape;1400;p162"/>
          <p:cNvSpPr txBox="1"/>
          <p:nvPr>
            <p:ph idx="1" type="body"/>
          </p:nvPr>
        </p:nvSpPr>
        <p:spPr>
          <a:xfrm>
            <a:off x="325437" y="1524000"/>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Element (Node)</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defines an Accept operation that takes a visitor as an argument.</a:t>
            </a:r>
            <a:endParaRPr/>
          </a:p>
          <a:p>
            <a:pPr indent="-342900" lvl="0" marL="342900" rtl="0" algn="l">
              <a:lnSpc>
                <a:spcPct val="100000"/>
              </a:lnSpc>
              <a:spcBef>
                <a:spcPts val="64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ConcreteElement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implements an Accept operation that takes a visitor as an argument.</a:t>
            </a:r>
            <a:endParaRPr/>
          </a:p>
        </p:txBody>
      </p:sp>
      <p:sp>
        <p:nvSpPr>
          <p:cNvPr id="1401" name="Google Shape;1401;p16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16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07" name="Google Shape;1407;p16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Participant</a:t>
            </a:r>
            <a:endParaRPr/>
          </a:p>
        </p:txBody>
      </p:sp>
      <p:sp>
        <p:nvSpPr>
          <p:cNvPr id="1408" name="Google Shape;1408;p163"/>
          <p:cNvSpPr txBox="1"/>
          <p:nvPr>
            <p:ph idx="1" type="body"/>
          </p:nvPr>
        </p:nvSpPr>
        <p:spPr>
          <a:xfrm>
            <a:off x="325437" y="1524000"/>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ObjectStructure</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can enumerate its elements.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may provide a high-level interface to allow the visitor to visit its elements.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may either be a composite or a collection such as a list or a set.</a:t>
            </a:r>
            <a:endParaRPr/>
          </a:p>
        </p:txBody>
      </p:sp>
      <p:sp>
        <p:nvSpPr>
          <p:cNvPr id="1409" name="Google Shape;1409;p16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230" name="Google Shape;230;p2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 Pioneers</a:t>
            </a:r>
            <a:endParaRPr/>
          </a:p>
        </p:txBody>
      </p:sp>
      <p:sp>
        <p:nvSpPr>
          <p:cNvPr id="231" name="Google Shape;231;p29"/>
          <p:cNvSpPr txBox="1"/>
          <p:nvPr/>
        </p:nvSpPr>
        <p:spPr>
          <a:xfrm>
            <a:off x="5638800" y="1625600"/>
            <a:ext cx="3311525"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Times New Roman"/>
              <a:buNone/>
            </a:pPr>
            <a:r>
              <a:rPr b="1" i="0" lang="en-US" sz="2400" u="none" cap="none" strike="noStrike">
                <a:solidFill>
                  <a:srgbClr val="FF3300"/>
                </a:solidFill>
                <a:latin typeface="Times New Roman"/>
                <a:ea typeface="Times New Roman"/>
                <a:cs typeface="Times New Roman"/>
                <a:sym typeface="Times New Roman"/>
              </a:rPr>
              <a:t>Robert James Fisher</a:t>
            </a:r>
            <a:r>
              <a:rPr b="0" i="0" lang="en-US" sz="2400" u="none" cap="none" strike="noStrike">
                <a:solidFill>
                  <a:srgbClr val="FF33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(1943-2008)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US Chess World Champ</a:t>
            </a:r>
            <a:endParaRPr/>
          </a:p>
        </p:txBody>
      </p:sp>
      <p:sp>
        <p:nvSpPr>
          <p:cNvPr id="232" name="Google Shape;232;p29"/>
          <p:cNvSpPr txBox="1"/>
          <p:nvPr/>
        </p:nvSpPr>
        <p:spPr>
          <a:xfrm>
            <a:off x="6210300" y="4592637"/>
            <a:ext cx="2452687"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3600"/>
              <a:buFont typeface="Times New Roman"/>
              <a:buNone/>
            </a:pPr>
            <a:r>
              <a:rPr b="0" i="0" lang="en-US" sz="3600" u="none" cap="none" strike="noStrike">
                <a:solidFill>
                  <a:srgbClr val="FF3300"/>
                </a:solidFill>
                <a:latin typeface="Times New Roman"/>
                <a:ea typeface="Times New Roman"/>
                <a:cs typeface="Times New Roman"/>
                <a:sym typeface="Times New Roman"/>
              </a:rPr>
              <a:t>Who is he?</a:t>
            </a:r>
            <a:endParaRPr/>
          </a:p>
        </p:txBody>
      </p:sp>
      <p:pic>
        <p:nvPicPr>
          <p:cNvPr descr="Bobby Fisher (1943-2008)" id="233" name="Google Shape;233;p29"/>
          <p:cNvPicPr preferRelativeResize="0"/>
          <p:nvPr/>
        </p:nvPicPr>
        <p:blipFill rotWithShape="1">
          <a:blip r:embed="rId3">
            <a:alphaModFix/>
          </a:blip>
          <a:srcRect b="0" l="0" r="0" t="0"/>
          <a:stretch/>
        </p:blipFill>
        <p:spPr>
          <a:xfrm>
            <a:off x="806450" y="1490662"/>
            <a:ext cx="4552950" cy="3816350"/>
          </a:xfrm>
          <a:prstGeom prst="rect">
            <a:avLst/>
          </a:prstGeom>
          <a:noFill/>
          <a:ln>
            <a:noFill/>
          </a:ln>
        </p:spPr>
      </p:pic>
      <p:pic>
        <p:nvPicPr>
          <p:cNvPr descr="Fischer_Score_Card" id="234" name="Google Shape;234;p29"/>
          <p:cNvPicPr preferRelativeResize="0"/>
          <p:nvPr/>
        </p:nvPicPr>
        <p:blipFill rotWithShape="1">
          <a:blip r:embed="rId4">
            <a:alphaModFix/>
          </a:blip>
          <a:srcRect b="0" l="0" r="0" t="0"/>
          <a:stretch/>
        </p:blipFill>
        <p:spPr>
          <a:xfrm>
            <a:off x="5548312" y="3609975"/>
            <a:ext cx="3436937" cy="2416175"/>
          </a:xfrm>
          <a:prstGeom prst="rect">
            <a:avLst/>
          </a:prstGeom>
          <a:noFill/>
          <a:ln>
            <a:noFill/>
          </a:ln>
        </p:spPr>
      </p:pic>
      <p:pic>
        <p:nvPicPr>
          <p:cNvPr descr="Robert James Fisher (1943-2008)" id="235" name="Google Shape;235;p29"/>
          <p:cNvPicPr preferRelativeResize="0"/>
          <p:nvPr/>
        </p:nvPicPr>
        <p:blipFill rotWithShape="1">
          <a:blip r:embed="rId5">
            <a:alphaModFix/>
          </a:blip>
          <a:srcRect b="0" l="0" r="0" t="0"/>
          <a:stretch/>
        </p:blipFill>
        <p:spPr>
          <a:xfrm>
            <a:off x="652462" y="1428750"/>
            <a:ext cx="4826000" cy="4243387"/>
          </a:xfrm>
          <a:prstGeom prst="rect">
            <a:avLst/>
          </a:prstGeom>
          <a:noFill/>
          <a:ln>
            <a:noFill/>
          </a:ln>
        </p:spPr>
      </p:pic>
      <p:sp>
        <p:nvSpPr>
          <p:cNvPr id="236" name="Google Shape;236;p2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p16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15" name="Google Shape;1415;p16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Collaboration</a:t>
            </a:r>
            <a:endParaRPr/>
          </a:p>
        </p:txBody>
      </p:sp>
      <p:sp>
        <p:nvSpPr>
          <p:cNvPr id="1416" name="Google Shape;1416;p16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client that uses the Visitor pattern must create a ConcreteVisitor object and then traverse the object structure, visiting each element with the visitor.</a:t>
            </a:r>
            <a:endParaRPr/>
          </a:p>
          <a:p>
            <a:pPr indent="-342900" lvl="0" marL="3429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When an element is visited, it calls the Visitor operation that corresponds to its class. The element supplies itself as an argument to this operation to let the visitor access its state, if necessary.</a:t>
            </a:r>
            <a:endParaRPr/>
          </a:p>
        </p:txBody>
      </p:sp>
      <p:sp>
        <p:nvSpPr>
          <p:cNvPr id="1417" name="Google Shape;1417;p16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16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23" name="Google Shape;1423;p16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Collaboration</a:t>
            </a:r>
            <a:endParaRPr/>
          </a:p>
        </p:txBody>
      </p:sp>
      <p:sp>
        <p:nvSpPr>
          <p:cNvPr id="1424" name="Google Shape;1424;p16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The following interaction diagram illustrates the collaborations between an object structure, a visitor, and two elements:</a:t>
            </a:r>
            <a:endParaRPr/>
          </a:p>
        </p:txBody>
      </p:sp>
      <p:sp>
        <p:nvSpPr>
          <p:cNvPr id="1425" name="Google Shape;1425;p16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pic>
        <p:nvPicPr>
          <p:cNvPr id="1426" name="Google Shape;1426;p165"/>
          <p:cNvPicPr preferRelativeResize="0"/>
          <p:nvPr/>
        </p:nvPicPr>
        <p:blipFill rotWithShape="1">
          <a:blip r:embed="rId3">
            <a:alphaModFix/>
          </a:blip>
          <a:srcRect b="0" l="0" r="0" t="0"/>
          <a:stretch/>
        </p:blipFill>
        <p:spPr>
          <a:xfrm>
            <a:off x="720725" y="2851150"/>
            <a:ext cx="7802562" cy="321945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16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32" name="Google Shape;1432;p16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Consequences</a:t>
            </a:r>
            <a:endParaRPr/>
          </a:p>
        </p:txBody>
      </p:sp>
      <p:sp>
        <p:nvSpPr>
          <p:cNvPr id="1433" name="Google Shape;1433;p16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Visitor makes adding new operations easy.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Visitors make it easy to add operations that depend on the components of complex objects. You can define a new operation over an object structure simply by adding a new visitor. In contrast, if you spread functionality over many classes, then you must change each class to define a new operation.</a:t>
            </a:r>
            <a:endParaRPr/>
          </a:p>
        </p:txBody>
      </p:sp>
      <p:sp>
        <p:nvSpPr>
          <p:cNvPr id="1434" name="Google Shape;1434;p16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6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40" name="Google Shape;1440;p16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Consequences</a:t>
            </a:r>
            <a:endParaRPr/>
          </a:p>
        </p:txBody>
      </p:sp>
      <p:sp>
        <p:nvSpPr>
          <p:cNvPr id="1441" name="Google Shape;1441;p16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A visitor gathers related operations and separates unrelated ones.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Related behavior isn't spread over the classes defining the object structure; it's localized in a visitor. Unrelated sets of behavior are partitioned in their own visitor subclasses. That simplifies both the classes defining the elements and the algorithms defined in the visitors. Any algorithm-specific data structures can be hidden in the visitor.</a:t>
            </a:r>
            <a:endParaRPr/>
          </a:p>
        </p:txBody>
      </p:sp>
      <p:sp>
        <p:nvSpPr>
          <p:cNvPr id="1442" name="Google Shape;1442;p16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16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48" name="Google Shape;1448;p16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Consequences</a:t>
            </a:r>
            <a:endParaRPr/>
          </a:p>
        </p:txBody>
      </p:sp>
      <p:sp>
        <p:nvSpPr>
          <p:cNvPr id="1449" name="Google Shape;1449;p168"/>
          <p:cNvSpPr txBox="1"/>
          <p:nvPr>
            <p:ph idx="1" type="body"/>
          </p:nvPr>
        </p:nvSpPr>
        <p:spPr>
          <a:xfrm>
            <a:off x="433387" y="1524000"/>
            <a:ext cx="8431212"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Adding new ConcreteElement classes is hard.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Visitor pattern makes it hard to add new subclasses of Element. Each new ConcreteElement gives rise to a new abstract operation on Visitor and a corresponding implementation in every ConcreteVisitor class. If the Element class hierarchy is stable, but you are continually adding operations or changing algorithms, then the Visitor pattern will help you manage the changes.</a:t>
            </a:r>
            <a:endParaRPr/>
          </a:p>
        </p:txBody>
      </p:sp>
      <p:sp>
        <p:nvSpPr>
          <p:cNvPr id="1450" name="Google Shape;1450;p16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16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56" name="Google Shape;1456;p16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Consequences</a:t>
            </a:r>
            <a:endParaRPr/>
          </a:p>
        </p:txBody>
      </p:sp>
      <p:sp>
        <p:nvSpPr>
          <p:cNvPr id="1457" name="Google Shape;1457;p169"/>
          <p:cNvSpPr txBox="1"/>
          <p:nvPr>
            <p:ph idx="1" type="body"/>
          </p:nvPr>
        </p:nvSpPr>
        <p:spPr>
          <a:xfrm>
            <a:off x="433387" y="1524000"/>
            <a:ext cx="8431212"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Visiting across class hierarchies.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An iterator can visit the objects in a structure as it traverses them by calling their operations. But an iterator can't work across object structures with different types of elements. All elements the iterator can visit have a common parent class Item.</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template &lt;class Item&gt; class Iterator { //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Item CurrentItem() const;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p:txBody>
      </p:sp>
      <p:sp>
        <p:nvSpPr>
          <p:cNvPr id="1458" name="Google Shape;1458;p16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17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64" name="Google Shape;1464;p17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Consequences</a:t>
            </a:r>
            <a:endParaRPr/>
          </a:p>
        </p:txBody>
      </p:sp>
      <p:sp>
        <p:nvSpPr>
          <p:cNvPr id="1465" name="Google Shape;1465;p170"/>
          <p:cNvSpPr txBox="1"/>
          <p:nvPr>
            <p:ph idx="1" type="body"/>
          </p:nvPr>
        </p:nvSpPr>
        <p:spPr>
          <a:xfrm>
            <a:off x="433387" y="1446212"/>
            <a:ext cx="8431212"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Visitor does not have this restriction. It can visit objects that don't have a common parent class. You can add any type of object to a Visitor interface. For example, in</a:t>
            </a:r>
            <a:endParaRPr/>
          </a:p>
          <a:p>
            <a:pPr indent="-285750" lvl="1" marL="74295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class Visitor { public: // ...</a:t>
            </a:r>
            <a:endParaRPr/>
          </a:p>
          <a:p>
            <a:pPr indent="-285750" lvl="1" marL="74295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void VisitMyType(MyType*);</a:t>
            </a:r>
            <a:endParaRPr/>
          </a:p>
          <a:p>
            <a:pPr indent="-285750" lvl="1" marL="74295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void VisitYourType(YourType*);</a:t>
            </a:r>
            <a:endParaRPr/>
          </a:p>
          <a:p>
            <a:pPr indent="-285750" lvl="1" marL="74295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MyType and YourType do not have to be related through inheritance at all.</a:t>
            </a:r>
            <a:endParaRPr/>
          </a:p>
        </p:txBody>
      </p:sp>
      <p:sp>
        <p:nvSpPr>
          <p:cNvPr id="1466" name="Google Shape;1466;p17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17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72" name="Google Shape;1472;p17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Consequences</a:t>
            </a:r>
            <a:endParaRPr/>
          </a:p>
        </p:txBody>
      </p:sp>
      <p:sp>
        <p:nvSpPr>
          <p:cNvPr id="1473" name="Google Shape;1473;p171"/>
          <p:cNvSpPr txBox="1"/>
          <p:nvPr>
            <p:ph idx="1" type="body"/>
          </p:nvPr>
        </p:nvSpPr>
        <p:spPr>
          <a:xfrm>
            <a:off x="293687" y="1446212"/>
            <a:ext cx="8570912"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Accumulating state</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Visitors accumulate state as they visit each element in the object structure. W/o a visitor, this state would be passed as extra arguments to the operations that perform the traversal, or appear as global.</a:t>
            </a:r>
            <a:endParaRPr/>
          </a:p>
          <a:p>
            <a:pPr indent="-342900" lvl="0" marL="342900" rtl="0" algn="l">
              <a:lnSpc>
                <a:spcPct val="100000"/>
              </a:lnSpc>
              <a:spcBef>
                <a:spcPts val="64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Breaking encapsulation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Visitor's assumes that the ConcreteElement interface is powerful enough to let visitors do their job. As a result, the pattern often forces you to provide public operations that access an element's internal state</a:t>
            </a:r>
            <a:endParaRPr/>
          </a:p>
        </p:txBody>
      </p:sp>
      <p:sp>
        <p:nvSpPr>
          <p:cNvPr id="1474" name="Google Shape;1474;p17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17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80" name="Google Shape;1480;p17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Implementation</a:t>
            </a:r>
            <a:endParaRPr/>
          </a:p>
        </p:txBody>
      </p:sp>
      <p:sp>
        <p:nvSpPr>
          <p:cNvPr id="1481" name="Google Shape;1481;p172"/>
          <p:cNvSpPr txBox="1"/>
          <p:nvPr>
            <p:ph idx="1" type="body"/>
          </p:nvPr>
        </p:nvSpPr>
        <p:spPr>
          <a:xfrm>
            <a:off x="263525" y="1524000"/>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Each object structure will have an associated abstract Visitor class. </a:t>
            </a:r>
            <a:endParaRPr/>
          </a:p>
          <a:p>
            <a:pPr indent="-342900" lvl="0" marL="3429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This class declares a VisitConcreteElement operation for each class of ConcreteElement of the object structure. </a:t>
            </a:r>
            <a:endParaRPr/>
          </a:p>
          <a:p>
            <a:pPr indent="-342900" lvl="0" marL="3429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Each Visit operation on the Visitor declares its argument to be a particular ConcreteElement, allowing the Visitor to access the interface of the ConcreteElement directly. </a:t>
            </a:r>
            <a:endParaRPr/>
          </a:p>
          <a:p>
            <a:pPr indent="-342900" lvl="0" marL="3429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ConcreteVisitor classes override each Visit operation to implement visitor-specific behavior for the corresponding ConcreteElement class.</a:t>
            </a:r>
            <a:endParaRPr/>
          </a:p>
        </p:txBody>
      </p:sp>
      <p:sp>
        <p:nvSpPr>
          <p:cNvPr id="1482" name="Google Shape;1482;p17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17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88" name="Google Shape;1488;p17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Implementation</a:t>
            </a:r>
            <a:endParaRPr/>
          </a:p>
        </p:txBody>
      </p:sp>
      <p:sp>
        <p:nvSpPr>
          <p:cNvPr id="1489" name="Google Shape;1489;p173"/>
          <p:cNvSpPr txBox="1"/>
          <p:nvPr>
            <p:ph idx="1" type="body"/>
          </p:nvPr>
        </p:nvSpPr>
        <p:spPr>
          <a:xfrm>
            <a:off x="403225" y="1524000"/>
            <a:ext cx="84772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Visitor class would be declared like this in C++:</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class Visitor {</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public:</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virtual void VisitElementA(ElementA*);</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virtual void VisitElementB(ElementB*);</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and so on for other concrete elements</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protected:</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Visitor();</a:t>
            </a:r>
            <a:endParaRPr/>
          </a:p>
          <a:p>
            <a:pPr indent="-342900" lvl="0" marL="342900" rtl="0" algn="l">
              <a:lnSpc>
                <a:spcPct val="10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p:txBody>
      </p:sp>
      <p:sp>
        <p:nvSpPr>
          <p:cNvPr id="1490" name="Google Shape;1490;p17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242" name="Google Shape;242;p3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 Pioneers</a:t>
            </a:r>
            <a:endParaRPr/>
          </a:p>
        </p:txBody>
      </p:sp>
      <p:sp>
        <p:nvSpPr>
          <p:cNvPr id="243" name="Google Shape;243;p30"/>
          <p:cNvSpPr txBox="1"/>
          <p:nvPr/>
        </p:nvSpPr>
        <p:spPr>
          <a:xfrm>
            <a:off x="5281612" y="4264025"/>
            <a:ext cx="2801937" cy="12350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3600"/>
              <a:buFont typeface="Times New Roman"/>
              <a:buNone/>
            </a:pPr>
            <a:r>
              <a:rPr b="0" i="0" lang="en-US" sz="3600" u="none" cap="none" strike="noStrike">
                <a:solidFill>
                  <a:srgbClr val="FF3300"/>
                </a:solidFill>
                <a:latin typeface="Times New Roman"/>
                <a:ea typeface="Times New Roman"/>
                <a:cs typeface="Times New Roman"/>
                <a:sym typeface="Times New Roman"/>
              </a:rPr>
              <a:t>Who is he?</a:t>
            </a:r>
            <a:endParaRPr/>
          </a:p>
        </p:txBody>
      </p:sp>
      <p:pic>
        <p:nvPicPr>
          <p:cNvPr descr="Donald Knuth" id="244" name="Google Shape;244;p30"/>
          <p:cNvPicPr preferRelativeResize="0"/>
          <p:nvPr/>
        </p:nvPicPr>
        <p:blipFill rotWithShape="1">
          <a:blip r:embed="rId3">
            <a:alphaModFix/>
          </a:blip>
          <a:srcRect b="0" l="0" r="0" t="0"/>
          <a:stretch/>
        </p:blipFill>
        <p:spPr>
          <a:xfrm>
            <a:off x="798512" y="1519237"/>
            <a:ext cx="3738562" cy="4430712"/>
          </a:xfrm>
          <a:prstGeom prst="rect">
            <a:avLst/>
          </a:prstGeom>
          <a:noFill/>
          <a:ln>
            <a:noFill/>
          </a:ln>
        </p:spPr>
      </p:pic>
      <p:pic>
        <p:nvPicPr>
          <p:cNvPr descr="Sorting Network" id="245" name="Google Shape;245;p30"/>
          <p:cNvPicPr preferRelativeResize="0"/>
          <p:nvPr/>
        </p:nvPicPr>
        <p:blipFill rotWithShape="1">
          <a:blip r:embed="rId4">
            <a:alphaModFix/>
          </a:blip>
          <a:srcRect b="0" l="0" r="0" t="0"/>
          <a:stretch/>
        </p:blipFill>
        <p:spPr>
          <a:xfrm>
            <a:off x="5005387" y="4008437"/>
            <a:ext cx="3371850" cy="1933575"/>
          </a:xfrm>
          <a:prstGeom prst="rect">
            <a:avLst/>
          </a:prstGeom>
          <a:noFill/>
          <a:ln>
            <a:noFill/>
          </a:ln>
        </p:spPr>
      </p:pic>
      <p:pic>
        <p:nvPicPr>
          <p:cNvPr descr="200px-Six-wire-bubble-sorting-network_svg" id="246" name="Google Shape;246;p30"/>
          <p:cNvPicPr preferRelativeResize="0"/>
          <p:nvPr/>
        </p:nvPicPr>
        <p:blipFill rotWithShape="1">
          <a:blip r:embed="rId5">
            <a:alphaModFix/>
          </a:blip>
          <a:srcRect b="0" l="0" r="0" t="0"/>
          <a:stretch/>
        </p:blipFill>
        <p:spPr>
          <a:xfrm>
            <a:off x="4521200" y="1292225"/>
            <a:ext cx="1905000" cy="1781175"/>
          </a:xfrm>
          <a:prstGeom prst="rect">
            <a:avLst/>
          </a:prstGeom>
          <a:noFill/>
          <a:ln>
            <a:noFill/>
          </a:ln>
        </p:spPr>
      </p:pic>
      <p:pic>
        <p:nvPicPr>
          <p:cNvPr descr="200px-Six-wire-insertion-sorting-network_svg" id="247" name="Google Shape;247;p30"/>
          <p:cNvPicPr preferRelativeResize="0"/>
          <p:nvPr/>
        </p:nvPicPr>
        <p:blipFill rotWithShape="1">
          <a:blip r:embed="rId6">
            <a:alphaModFix/>
          </a:blip>
          <a:srcRect b="0" l="0" r="0" t="0"/>
          <a:stretch/>
        </p:blipFill>
        <p:spPr>
          <a:xfrm>
            <a:off x="6694487" y="1270000"/>
            <a:ext cx="1905000" cy="1781175"/>
          </a:xfrm>
          <a:prstGeom prst="rect">
            <a:avLst/>
          </a:prstGeom>
          <a:noFill/>
          <a:ln>
            <a:noFill/>
          </a:ln>
        </p:spPr>
      </p:pic>
      <p:sp>
        <p:nvSpPr>
          <p:cNvPr id="248" name="Google Shape;248;p30"/>
          <p:cNvSpPr txBox="1"/>
          <p:nvPr/>
        </p:nvSpPr>
        <p:spPr>
          <a:xfrm>
            <a:off x="4843462" y="2990850"/>
            <a:ext cx="3675062" cy="9302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Times New Roman"/>
              <a:buNone/>
            </a:pPr>
            <a:r>
              <a:rPr b="1" i="0" lang="en-US" sz="2400" u="none" cap="none" strike="noStrike">
                <a:solidFill>
                  <a:srgbClr val="FF3300"/>
                </a:solidFill>
                <a:latin typeface="Times New Roman"/>
                <a:ea typeface="Times New Roman"/>
                <a:cs typeface="Times New Roman"/>
                <a:sym typeface="Times New Roman"/>
              </a:rPr>
              <a:t>Donald Ervin Knuth</a:t>
            </a:r>
            <a:r>
              <a:rPr b="0" i="0" lang="en-US" sz="2400" u="none" cap="none" strike="noStrike">
                <a:solidFill>
                  <a:srgbClr val="FF33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(1938-)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Father of Analysis of Algorithms</a:t>
            </a:r>
            <a:endParaRPr/>
          </a:p>
        </p:txBody>
      </p:sp>
      <p:sp>
        <p:nvSpPr>
          <p:cNvPr id="249" name="Google Shape;249;p3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17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496" name="Google Shape;1496;p17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Implementation</a:t>
            </a:r>
            <a:endParaRPr/>
          </a:p>
        </p:txBody>
      </p:sp>
      <p:sp>
        <p:nvSpPr>
          <p:cNvPr id="1497" name="Google Shape;1497;p174"/>
          <p:cNvSpPr txBox="1"/>
          <p:nvPr>
            <p:ph idx="1" type="body"/>
          </p:nvPr>
        </p:nvSpPr>
        <p:spPr>
          <a:xfrm>
            <a:off x="403225" y="1524000"/>
            <a:ext cx="84772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Each class of ConcreteElement implements an Accept operation that calls the matching Visit... operation on the visitor for that ConcreteElement. </a:t>
            </a:r>
            <a:endParaRPr/>
          </a:p>
          <a:p>
            <a:pPr indent="-342900" lvl="0" marL="3429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Thus the operation that ends up getting called depends on both the class of the element and the class of the visitor.</a:t>
            </a:r>
            <a:endParaRPr/>
          </a:p>
        </p:txBody>
      </p:sp>
      <p:sp>
        <p:nvSpPr>
          <p:cNvPr id="1498" name="Google Shape;1498;p17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17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04" name="Google Shape;1504;p17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Implementation</a:t>
            </a:r>
            <a:endParaRPr/>
          </a:p>
        </p:txBody>
      </p:sp>
      <p:sp>
        <p:nvSpPr>
          <p:cNvPr id="1505" name="Google Shape;1505;p175"/>
          <p:cNvSpPr txBox="1"/>
          <p:nvPr>
            <p:ph idx="1" type="body"/>
          </p:nvPr>
        </p:nvSpPr>
        <p:spPr>
          <a:xfrm>
            <a:off x="403225" y="1430337"/>
            <a:ext cx="84772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concrete elements are declared as:</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Element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public: virtual ~Element();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virtual void Accept(Visitor&amp;) = 0;</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protected: Element();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ElementA : public Element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public: ElementA();</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virtual void Accept(Visitor&amp; v) { v.VisitElementA(this); }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ElementB : public Element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public: ElementB();</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virtual void Accept(Visitor&amp; v) { v.VisitElementB(this); } };</a:t>
            </a:r>
            <a:endParaRPr/>
          </a:p>
        </p:txBody>
      </p:sp>
      <p:sp>
        <p:nvSpPr>
          <p:cNvPr id="1506" name="Google Shape;1506;p17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17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12" name="Google Shape;1512;p17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 Implementation</a:t>
            </a:r>
            <a:endParaRPr/>
          </a:p>
        </p:txBody>
      </p:sp>
      <p:sp>
        <p:nvSpPr>
          <p:cNvPr id="1513" name="Google Shape;1513;p176"/>
          <p:cNvSpPr txBox="1"/>
          <p:nvPr>
            <p:ph idx="1" type="body"/>
          </p:nvPr>
        </p:nvSpPr>
        <p:spPr>
          <a:xfrm>
            <a:off x="403225" y="1524000"/>
            <a:ext cx="84772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1" lang="en-US" sz="2800" u="none">
                <a:solidFill>
                  <a:schemeClr val="dk2"/>
                </a:solidFill>
                <a:latin typeface="Times New Roman"/>
                <a:ea typeface="Times New Roman"/>
                <a:cs typeface="Times New Roman"/>
                <a:sym typeface="Times New Roman"/>
              </a:rPr>
              <a:t>Double dispatch. </a:t>
            </a:r>
            <a:endParaRPr/>
          </a:p>
          <a:p>
            <a:pPr indent="-285750" lvl="1" marL="74295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Effectively, the Visitor pattern lets you add operations to classes without changing them. Visitor achieves this by using a technique called </a:t>
            </a:r>
            <a:r>
              <a:rPr b="1" i="0" lang="en-US" sz="2400" u="none">
                <a:solidFill>
                  <a:schemeClr val="dk2"/>
                </a:solidFill>
                <a:latin typeface="Times New Roman"/>
                <a:ea typeface="Times New Roman"/>
                <a:cs typeface="Times New Roman"/>
                <a:sym typeface="Times New Roman"/>
              </a:rPr>
              <a:t>double-dispatch. </a:t>
            </a:r>
            <a:endParaRPr/>
          </a:p>
          <a:p>
            <a:pPr indent="-285750" lvl="1" marL="74295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"Double-dispatch" simply means the operation that gets executed depends on the kind of request and the types of two receivers. Accept is a double-dispatch operation. Its meaning depends on two types: the Visitor's and the Element's. Double-dispatching lets visitors request different operations on each class of element.</a:t>
            </a:r>
            <a:endParaRPr/>
          </a:p>
          <a:p>
            <a:pPr indent="-285750" lvl="1" marL="74295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This is the key to the Visitor pattern.</a:t>
            </a:r>
            <a:endParaRPr/>
          </a:p>
        </p:txBody>
      </p:sp>
      <p:sp>
        <p:nvSpPr>
          <p:cNvPr id="1514" name="Google Shape;1514;p17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17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20" name="Google Shape;1520;p17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Visitor Pattern</a:t>
            </a:r>
            <a:endParaRPr/>
          </a:p>
        </p:txBody>
      </p:sp>
      <p:sp>
        <p:nvSpPr>
          <p:cNvPr id="1521" name="Google Shape;1521;p17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Known Uses</a:t>
            </a:r>
            <a:endParaRPr/>
          </a:p>
          <a:p>
            <a:pPr indent="-285750" lvl="1" marL="74295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Graphics toolkits</a:t>
            </a:r>
            <a:endParaRPr/>
          </a:p>
          <a:p>
            <a:pPr indent="-342900" lvl="0" marL="3429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Related Patterns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Composite</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Interpreter</a:t>
            </a:r>
            <a:endParaRPr/>
          </a:p>
        </p:txBody>
      </p:sp>
      <p:sp>
        <p:nvSpPr>
          <p:cNvPr id="1522" name="Google Shape;1522;p17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17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29" name="Google Shape;1529;p178"/>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Times New Roman"/>
              <a:buNone/>
            </a:pPr>
            <a:r>
              <a:rPr b="1" i="1" lang="en-US" sz="6000" u="none">
                <a:solidFill>
                  <a:srgbClr val="FF0000"/>
                </a:solidFill>
                <a:latin typeface="Times New Roman"/>
                <a:ea typeface="Times New Roman"/>
                <a:cs typeface="Times New Roman"/>
                <a:sym typeface="Times New Roman"/>
              </a:rPr>
              <a:t>Factory Method</a:t>
            </a:r>
            <a:br>
              <a:rPr b="1" i="1" lang="en-US" sz="6000" u="none">
                <a:solidFill>
                  <a:srgbClr val="FF0000"/>
                </a:solidFill>
                <a:latin typeface="Times New Roman"/>
                <a:ea typeface="Times New Roman"/>
                <a:cs typeface="Times New Roman"/>
                <a:sym typeface="Times New Roman"/>
              </a:rPr>
            </a:br>
            <a:r>
              <a:rPr b="1" i="1" lang="en-US" sz="6000" u="none">
                <a:solidFill>
                  <a:srgbClr val="FF0000"/>
                </a:solidFill>
                <a:latin typeface="Times New Roman"/>
                <a:ea typeface="Times New Roman"/>
                <a:cs typeface="Times New Roman"/>
                <a:sym typeface="Times New Roman"/>
              </a:rPr>
              <a:t>Design Pattern</a:t>
            </a:r>
            <a:endParaRPr/>
          </a:p>
        </p:txBody>
      </p:sp>
      <p:sp>
        <p:nvSpPr>
          <p:cNvPr id="1530" name="Google Shape;1530;p178"/>
          <p:cNvSpPr txBox="1"/>
          <p:nvPr/>
        </p:nvSpPr>
        <p:spPr>
          <a:xfrm>
            <a:off x="1425575" y="4733925"/>
            <a:ext cx="6602412"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a:solidFill>
                  <a:srgbClr val="008000"/>
                </a:solidFill>
                <a:latin typeface="Times New Roman"/>
                <a:ea typeface="Times New Roman"/>
                <a:cs typeface="Times New Roman"/>
                <a:sym typeface="Times New Roman"/>
              </a:rPr>
              <a:t>Virtual Constructors for Objects</a:t>
            </a:r>
            <a:endParaRPr/>
          </a:p>
        </p:txBody>
      </p:sp>
      <p:sp>
        <p:nvSpPr>
          <p:cNvPr id="1531" name="Google Shape;1531;p17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17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37" name="Google Shape;1537;p17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a:t>
            </a:r>
            <a:endParaRPr/>
          </a:p>
        </p:txBody>
      </p:sp>
      <p:sp>
        <p:nvSpPr>
          <p:cNvPr id="1538" name="Google Shape;1538;p179"/>
          <p:cNvSpPr txBox="1"/>
          <p:nvPr>
            <p:ph idx="1" type="body"/>
          </p:nvPr>
        </p:nvSpPr>
        <p:spPr>
          <a:xfrm>
            <a:off x="685800" y="141605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Destructors can be virtual.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They should be virtual to clean up a hierarchy of objects.</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Can the Constructor be virtual?</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Where is the objects?</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Can I parameterize class in object creation, say, create a class by name?</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Given classes “TextFile” &amp; “ImageFile” I want to say – CreateObject(“TextFile”) …</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Factory Pattern has answers</a:t>
            </a:r>
            <a:endParaRPr/>
          </a:p>
          <a:p>
            <a:pPr indent="-107950" lvl="1" marL="74295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p:txBody>
      </p:sp>
      <p:sp>
        <p:nvSpPr>
          <p:cNvPr id="1539" name="Google Shape;1539;p17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18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45" name="Google Shape;1545;p18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a:t>
            </a:r>
            <a:endParaRPr/>
          </a:p>
        </p:txBody>
      </p:sp>
      <p:sp>
        <p:nvSpPr>
          <p:cNvPr id="1546" name="Google Shape;1546;p180"/>
          <p:cNvSpPr txBox="1"/>
          <p:nvPr>
            <p:ph idx="1" type="body"/>
          </p:nvPr>
        </p:nvSpPr>
        <p:spPr>
          <a:xfrm>
            <a:off x="685800" y="141605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Pattern Name and Classification: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Factory Method</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Creational</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Intent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Define an interface for creating an object, but let subclasses decide which class to instantiate. Factory Method lets a class defer instantiation to subclasses.</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Also Known As</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Virtual Constructor</a:t>
            </a:r>
            <a:endParaRPr/>
          </a:p>
          <a:p>
            <a:pPr indent="-107950" lvl="1" marL="74295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p:txBody>
      </p:sp>
      <p:sp>
        <p:nvSpPr>
          <p:cNvPr id="1547" name="Google Shape;1547;p18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18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53" name="Google Shape;1553;p18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Motivation</a:t>
            </a:r>
            <a:endParaRPr/>
          </a:p>
        </p:txBody>
      </p:sp>
      <p:sp>
        <p:nvSpPr>
          <p:cNvPr id="1554" name="Google Shape;1554;p18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Need a framework for Applications to create multiple types of Documents</a:t>
            </a:r>
            <a:endParaRPr/>
          </a:p>
        </p:txBody>
      </p:sp>
      <p:sp>
        <p:nvSpPr>
          <p:cNvPr id="1555" name="Google Shape;1555;p18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pic>
        <p:nvPicPr>
          <p:cNvPr id="1556" name="Google Shape;1556;p181"/>
          <p:cNvPicPr preferRelativeResize="0"/>
          <p:nvPr/>
        </p:nvPicPr>
        <p:blipFill rotWithShape="1">
          <a:blip r:embed="rId3">
            <a:alphaModFix/>
          </a:blip>
          <a:srcRect b="0" l="0" r="0" t="0"/>
          <a:stretch/>
        </p:blipFill>
        <p:spPr>
          <a:xfrm>
            <a:off x="95250" y="2690812"/>
            <a:ext cx="8958262" cy="3462337"/>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18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62" name="Google Shape;1562;p18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Motivation</a:t>
            </a:r>
            <a:endParaRPr/>
          </a:p>
        </p:txBody>
      </p:sp>
      <p:sp>
        <p:nvSpPr>
          <p:cNvPr id="1563" name="Google Shape;1563;p182"/>
          <p:cNvSpPr txBox="1"/>
          <p:nvPr>
            <p:ph idx="1" type="body"/>
          </p:nvPr>
        </p:nvSpPr>
        <p:spPr>
          <a:xfrm>
            <a:off x="685800" y="1446212"/>
            <a:ext cx="80391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Application class is responsible for creation (and management) of Documents	</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Problem:</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Application class knows: WHEN a new document should be created</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Application class doesn’t know: WHAT KIND of document to create</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Solution:</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Application defines a virtual function, createDocument()</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MyApplication makes sure that createDocument() will create a product (Document) of the correct type.</a:t>
            </a:r>
            <a:endParaRPr/>
          </a:p>
          <a:p>
            <a:pPr indent="-190500" lvl="0" marL="342900" rtl="0" algn="l">
              <a:spcBef>
                <a:spcPts val="480"/>
              </a:spcBef>
              <a:spcAft>
                <a:spcPts val="0"/>
              </a:spcAft>
              <a:buClr>
                <a:schemeClr val="dk2"/>
              </a:buClr>
              <a:buSzPts val="2400"/>
              <a:buFont typeface="Times New Roman"/>
              <a:buNone/>
            </a:pPr>
            <a:r>
              <a:t/>
            </a:r>
            <a:endParaRPr b="0" i="0" sz="2400" u="none">
              <a:solidFill>
                <a:schemeClr val="dk2"/>
              </a:solidFill>
              <a:latin typeface="Times New Roman"/>
              <a:ea typeface="Times New Roman"/>
              <a:cs typeface="Times New Roman"/>
              <a:sym typeface="Times New Roman"/>
            </a:endParaRPr>
          </a:p>
        </p:txBody>
      </p:sp>
      <p:sp>
        <p:nvSpPr>
          <p:cNvPr id="1564" name="Google Shape;1564;p18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18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70" name="Google Shape;1570;p18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Applicability</a:t>
            </a:r>
            <a:endParaRPr/>
          </a:p>
        </p:txBody>
      </p:sp>
      <p:sp>
        <p:nvSpPr>
          <p:cNvPr id="1571" name="Google Shape;1571;p18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 class can't anticipate the class of objects it must create.</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 class wants its subclasses to specify the objects it creates.</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Classes delegate responsibility to one of several helper subclasses, and you want to localize the knowledge of which helper subclass is the delegate.</a:t>
            </a:r>
            <a:endParaRPr/>
          </a:p>
        </p:txBody>
      </p:sp>
      <p:sp>
        <p:nvSpPr>
          <p:cNvPr id="1572" name="Google Shape;1572;p18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255" name="Google Shape;255;p31"/>
          <p:cNvSpPr txBox="1"/>
          <p:nvPr/>
        </p:nvSpPr>
        <p:spPr>
          <a:xfrm>
            <a:off x="5118100" y="3217862"/>
            <a:ext cx="2801937" cy="1235075"/>
          </a:xfrm>
          <a:prstGeom prst="rect">
            <a:avLst/>
          </a:prstGeom>
          <a:solidFill>
            <a:srgbClr val="FFFF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There is one timeless way of building.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It is a thousand years old, and the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same today as it has ever been.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The great traditional buildings of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the past, the villages and tents and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temples in which man feels at home,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have always been made by people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who were very close to the center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of this way. It is not possible to make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great buildings, or great towns,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beautiful places, places where you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feel yourself, places where you feel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alive, except by following this way.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And, as you will see, this way will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lead anyone who looks for it to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buildings which are themselves as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ancient in their form, as the trees </a:t>
            </a:r>
            <a:endParaRPr/>
          </a:p>
          <a:p>
            <a:pPr indent="0" lvl="0" marL="0" marR="0" rtl="0" algn="l">
              <a:lnSpc>
                <a:spcPct val="100000"/>
              </a:lnSpc>
              <a:spcBef>
                <a:spcPts val="0"/>
              </a:spcBef>
              <a:spcAft>
                <a:spcPts val="0"/>
              </a:spcAft>
              <a:buClr>
                <a:srgbClr val="CC0099"/>
              </a:buClr>
              <a:buSzPts val="1600"/>
              <a:buFont typeface="Times New Roman"/>
              <a:buNone/>
            </a:pPr>
            <a:r>
              <a:rPr b="0" i="1" lang="en-US" sz="1600" u="none" cap="none" strike="noStrike">
                <a:solidFill>
                  <a:srgbClr val="CC0099"/>
                </a:solidFill>
                <a:latin typeface="Times New Roman"/>
                <a:ea typeface="Times New Roman"/>
                <a:cs typeface="Times New Roman"/>
                <a:sym typeface="Times New Roman"/>
              </a:rPr>
              <a:t>and hills, and as our faces are.</a:t>
            </a:r>
            <a:r>
              <a:rPr b="0" i="0" lang="en-US" sz="1600" u="none" cap="none" strike="noStrike">
                <a:solidFill>
                  <a:srgbClr val="CC0099"/>
                </a:solidFill>
                <a:latin typeface="Times New Roman"/>
                <a:ea typeface="Times New Roman"/>
                <a:cs typeface="Times New Roman"/>
                <a:sym typeface="Times New Roman"/>
              </a:rPr>
              <a:t> </a:t>
            </a:r>
            <a:endParaRPr/>
          </a:p>
        </p:txBody>
      </p:sp>
      <p:sp>
        <p:nvSpPr>
          <p:cNvPr id="256" name="Google Shape;256;p3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 Pioneers</a:t>
            </a:r>
            <a:endParaRPr/>
          </a:p>
        </p:txBody>
      </p:sp>
      <p:sp>
        <p:nvSpPr>
          <p:cNvPr id="257" name="Google Shape;257;p31"/>
          <p:cNvSpPr txBox="1"/>
          <p:nvPr/>
        </p:nvSpPr>
        <p:spPr>
          <a:xfrm>
            <a:off x="1552575" y="5006975"/>
            <a:ext cx="2235200" cy="828675"/>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3600"/>
              <a:buFont typeface="Times New Roman"/>
              <a:buNone/>
            </a:pPr>
            <a:r>
              <a:rPr b="0" i="0" lang="en-US" sz="3600" u="none" cap="none" strike="noStrike">
                <a:solidFill>
                  <a:srgbClr val="FF3300"/>
                </a:solidFill>
                <a:latin typeface="Times New Roman"/>
                <a:ea typeface="Times New Roman"/>
                <a:cs typeface="Times New Roman"/>
                <a:sym typeface="Times New Roman"/>
              </a:rPr>
              <a:t>Who is he?</a:t>
            </a:r>
            <a:endParaRPr/>
          </a:p>
        </p:txBody>
      </p:sp>
      <p:pic>
        <p:nvPicPr>
          <p:cNvPr descr="Christopher_Alexander" id="258" name="Google Shape;258;p31"/>
          <p:cNvPicPr preferRelativeResize="0"/>
          <p:nvPr/>
        </p:nvPicPr>
        <p:blipFill rotWithShape="1">
          <a:blip r:embed="rId3">
            <a:alphaModFix/>
          </a:blip>
          <a:srcRect b="0" l="0" r="0" t="0"/>
          <a:stretch/>
        </p:blipFill>
        <p:spPr>
          <a:xfrm>
            <a:off x="841375" y="1489075"/>
            <a:ext cx="3811587" cy="2859087"/>
          </a:xfrm>
          <a:prstGeom prst="rect">
            <a:avLst/>
          </a:prstGeom>
          <a:noFill/>
          <a:ln>
            <a:noFill/>
          </a:ln>
        </p:spPr>
      </p:pic>
      <p:sp>
        <p:nvSpPr>
          <p:cNvPr id="259" name="Google Shape;259;p31"/>
          <p:cNvSpPr txBox="1"/>
          <p:nvPr/>
        </p:nvSpPr>
        <p:spPr>
          <a:xfrm>
            <a:off x="795337" y="4864100"/>
            <a:ext cx="3906837" cy="1090612"/>
          </a:xfrm>
          <a:prstGeom prst="rect">
            <a:avLst/>
          </a:prstGeom>
          <a:solidFill>
            <a:srgbClr val="CCFFCC"/>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SzPts val="2400"/>
              <a:buFont typeface="Times New Roman"/>
              <a:buNone/>
            </a:pPr>
            <a:r>
              <a:rPr b="1" i="0" lang="en-US" sz="2400" u="none" cap="none" strike="noStrike">
                <a:solidFill>
                  <a:srgbClr val="FF3300"/>
                </a:solidFill>
                <a:latin typeface="Times New Roman"/>
                <a:ea typeface="Times New Roman"/>
                <a:cs typeface="Times New Roman"/>
                <a:sym typeface="Times New Roman"/>
              </a:rPr>
              <a:t>Christopher Alexander</a:t>
            </a:r>
            <a:r>
              <a:rPr b="0" i="0" lang="en-US" sz="2400" u="none" cap="none" strike="noStrike">
                <a:solidFill>
                  <a:srgbClr val="FF33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(1936-) </a:t>
            </a:r>
            <a:endParaRPr/>
          </a:p>
          <a:p>
            <a:pPr indent="0" lvl="0" marL="0" marR="0" rtl="0" algn="ctr">
              <a:lnSpc>
                <a:spcPct val="100000"/>
              </a:lnSpc>
              <a:spcBef>
                <a:spcPts val="0"/>
              </a:spcBef>
              <a:spcAft>
                <a:spcPts val="0"/>
              </a:spcAft>
              <a:buClr>
                <a:srgbClr val="FF3300"/>
              </a:buClr>
              <a:buSzPts val="2000"/>
              <a:buFont typeface="Times New Roman"/>
              <a:buNone/>
            </a:pPr>
            <a:r>
              <a:rPr b="0" i="0" lang="en-US" sz="2000" u="none" cap="none" strike="noStrike">
                <a:solidFill>
                  <a:srgbClr val="FF3300"/>
                </a:solidFill>
                <a:latin typeface="Times New Roman"/>
                <a:ea typeface="Times New Roman"/>
                <a:cs typeface="Times New Roman"/>
                <a:sym typeface="Times New Roman"/>
              </a:rPr>
              <a:t>Architect – The Pattern Language</a:t>
            </a:r>
            <a:endParaRPr/>
          </a:p>
        </p:txBody>
      </p:sp>
      <p:sp>
        <p:nvSpPr>
          <p:cNvPr id="260" name="Google Shape;260;p3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18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78" name="Google Shape;1578;p184"/>
          <p:cNvSpPr txBox="1"/>
          <p:nvPr>
            <p:ph type="title"/>
          </p:nvPr>
        </p:nvSpPr>
        <p:spPr>
          <a:xfrm>
            <a:off x="1616075" y="165100"/>
            <a:ext cx="614838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Structure</a:t>
            </a:r>
            <a:endParaRPr/>
          </a:p>
        </p:txBody>
      </p:sp>
      <p:sp>
        <p:nvSpPr>
          <p:cNvPr id="1579" name="Google Shape;1579;p18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Structure</a:t>
            </a:r>
            <a:endParaRPr/>
          </a:p>
          <a:p>
            <a:pPr indent="-139700" lvl="0" marL="342900" rtl="0" algn="l">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p:txBody>
      </p:sp>
      <p:sp>
        <p:nvSpPr>
          <p:cNvPr id="1580" name="Google Shape;1580;p18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pic>
        <p:nvPicPr>
          <p:cNvPr id="1581" name="Google Shape;1581;p184"/>
          <p:cNvPicPr preferRelativeResize="0"/>
          <p:nvPr/>
        </p:nvPicPr>
        <p:blipFill rotWithShape="1">
          <a:blip r:embed="rId3">
            <a:alphaModFix/>
          </a:blip>
          <a:srcRect b="0" l="0" r="0" t="0"/>
          <a:stretch/>
        </p:blipFill>
        <p:spPr>
          <a:xfrm>
            <a:off x="119062" y="2508250"/>
            <a:ext cx="8878887" cy="299402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18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87" name="Google Shape;1587;p18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Participant</a:t>
            </a:r>
            <a:endParaRPr/>
          </a:p>
        </p:txBody>
      </p:sp>
      <p:sp>
        <p:nvSpPr>
          <p:cNvPr id="1588" name="Google Shape;1588;p185"/>
          <p:cNvSpPr txBox="1"/>
          <p:nvPr>
            <p:ph idx="1" type="body"/>
          </p:nvPr>
        </p:nvSpPr>
        <p:spPr>
          <a:xfrm>
            <a:off x="325437" y="1524000"/>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Product (Document)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defines the interface of objects the factory method creates.</a:t>
            </a:r>
            <a:endParaRPr/>
          </a:p>
          <a:p>
            <a:pPr indent="-342900" lvl="0" marL="342900" rtl="0" algn="l">
              <a:lnSpc>
                <a:spcPct val="100000"/>
              </a:lnSpc>
              <a:spcBef>
                <a:spcPts val="64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ConcreteProduct (MyDocument)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implements the Product interface.</a:t>
            </a:r>
            <a:endParaRPr/>
          </a:p>
        </p:txBody>
      </p:sp>
      <p:sp>
        <p:nvSpPr>
          <p:cNvPr id="1589" name="Google Shape;1589;p18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18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595" name="Google Shape;1595;p18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Participant</a:t>
            </a:r>
            <a:endParaRPr/>
          </a:p>
        </p:txBody>
      </p:sp>
      <p:sp>
        <p:nvSpPr>
          <p:cNvPr id="1596" name="Google Shape;1596;p186"/>
          <p:cNvSpPr txBox="1"/>
          <p:nvPr>
            <p:ph idx="1" type="body"/>
          </p:nvPr>
        </p:nvSpPr>
        <p:spPr>
          <a:xfrm>
            <a:off x="325437" y="1446212"/>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Creator (Application)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declares the factory method, which returns an object of type Product. Creator may also define a default implementation of the factory method that returns a default ConcreteProduct object.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may call the factory method to create a Product object.</a:t>
            </a:r>
            <a:endParaRPr/>
          </a:p>
          <a:p>
            <a:pPr indent="-342900" lvl="0" marL="342900" rtl="0" algn="l">
              <a:lnSpc>
                <a:spcPct val="100000"/>
              </a:lnSpc>
              <a:spcBef>
                <a:spcPts val="64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ConcreteCreator (MyApplication)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overrides the factory method to return an instance of a ConcreteProduct.</a:t>
            </a:r>
            <a:endParaRPr/>
          </a:p>
        </p:txBody>
      </p:sp>
      <p:sp>
        <p:nvSpPr>
          <p:cNvPr id="1597" name="Google Shape;1597;p18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18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03" name="Google Shape;1603;p18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Collaboration</a:t>
            </a:r>
            <a:endParaRPr/>
          </a:p>
        </p:txBody>
      </p:sp>
      <p:sp>
        <p:nvSpPr>
          <p:cNvPr id="1604" name="Google Shape;1604;p18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Creator relies on its subclasses to define the factory method so that it returns an instance of the appropriate ConcreteProduct.</a:t>
            </a:r>
            <a:endParaRPr/>
          </a:p>
        </p:txBody>
      </p:sp>
      <p:sp>
        <p:nvSpPr>
          <p:cNvPr id="1605" name="Google Shape;1605;p18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18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11" name="Google Shape;1611;p18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Consequences</a:t>
            </a:r>
            <a:endParaRPr/>
          </a:p>
        </p:txBody>
      </p:sp>
      <p:sp>
        <p:nvSpPr>
          <p:cNvPr id="1612" name="Google Shape;1612;p18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Factory methods eliminate the need to bind application-specific classes into code. The code only deals with the Product interface; therefore it can work with any user-defined ConcreteProduct classes.</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 potential disadvantage of factory methods is that clients might have to subclass the Creator class just to create a particular ConcreteProduct object. </a:t>
            </a:r>
            <a:endParaRPr/>
          </a:p>
        </p:txBody>
      </p:sp>
      <p:sp>
        <p:nvSpPr>
          <p:cNvPr id="1613" name="Google Shape;1613;p18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18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19" name="Google Shape;1619;p18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Consequences</a:t>
            </a:r>
            <a:endParaRPr/>
          </a:p>
        </p:txBody>
      </p:sp>
      <p:sp>
        <p:nvSpPr>
          <p:cNvPr id="1620" name="Google Shape;1620;p18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Provides hooks for subclasses. </a:t>
            </a:r>
            <a:r>
              <a:rPr b="0" i="0" lang="en-US" sz="3200" u="none">
                <a:solidFill>
                  <a:schemeClr val="dk2"/>
                </a:solidFill>
                <a:latin typeface="Times New Roman"/>
                <a:ea typeface="Times New Roman"/>
                <a:cs typeface="Times New Roman"/>
                <a:sym typeface="Times New Roman"/>
              </a:rPr>
              <a:t>Creating objects inside a class with a factory method is always more flexible than creating an object directly. Factory Method gives subclasses a hook for providing an extended version of an object.</a:t>
            </a:r>
            <a:endParaRPr/>
          </a:p>
        </p:txBody>
      </p:sp>
      <p:sp>
        <p:nvSpPr>
          <p:cNvPr id="1621" name="Google Shape;1621;p18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19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27" name="Google Shape;1627;p19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Consequences</a:t>
            </a:r>
            <a:endParaRPr/>
          </a:p>
        </p:txBody>
      </p:sp>
      <p:sp>
        <p:nvSpPr>
          <p:cNvPr id="1628" name="Google Shape;1628;p19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Connects parallel class hierarchies. </a:t>
            </a:r>
            <a:r>
              <a:rPr b="0" i="0" lang="en-US" sz="3200" u="none">
                <a:solidFill>
                  <a:schemeClr val="dk2"/>
                </a:solidFill>
                <a:latin typeface="Times New Roman"/>
                <a:ea typeface="Times New Roman"/>
                <a:cs typeface="Times New Roman"/>
                <a:sym typeface="Times New Roman"/>
              </a:rPr>
              <a:t>Parallel class hierarchies result when a class delegates some of its responsibilities to a separate class.</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Example: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Graphical figures and their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Manipulators – to stretch, move, or rotate by the mouse. </a:t>
            </a:r>
            <a:endParaRPr/>
          </a:p>
        </p:txBody>
      </p:sp>
      <p:sp>
        <p:nvSpPr>
          <p:cNvPr id="1629" name="Google Shape;1629;p19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19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35" name="Google Shape;1635;p19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Consequences</a:t>
            </a:r>
            <a:endParaRPr/>
          </a:p>
        </p:txBody>
      </p:sp>
      <p:sp>
        <p:nvSpPr>
          <p:cNvPr id="1636" name="Google Shape;1636;p19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2"/>
              </a:buClr>
              <a:buSzPts val="3200"/>
              <a:buFont typeface="Times New Roman"/>
              <a:buNone/>
            </a:pPr>
            <a:r>
              <a:t/>
            </a:r>
            <a:endParaRPr sz="3200">
              <a:solidFill>
                <a:schemeClr val="dk2"/>
              </a:solidFill>
              <a:latin typeface="Times New Roman"/>
              <a:ea typeface="Times New Roman"/>
              <a:cs typeface="Times New Roman"/>
              <a:sym typeface="Times New Roman"/>
            </a:endParaRPr>
          </a:p>
        </p:txBody>
      </p:sp>
      <p:sp>
        <p:nvSpPr>
          <p:cNvPr id="1637" name="Google Shape;1637;p19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pic>
        <p:nvPicPr>
          <p:cNvPr id="1638" name="Google Shape;1638;p191"/>
          <p:cNvPicPr preferRelativeResize="0"/>
          <p:nvPr/>
        </p:nvPicPr>
        <p:blipFill rotWithShape="1">
          <a:blip r:embed="rId3">
            <a:alphaModFix/>
          </a:blip>
          <a:srcRect b="0" l="0" r="0" t="0"/>
          <a:stretch/>
        </p:blipFill>
        <p:spPr>
          <a:xfrm>
            <a:off x="247650" y="2257425"/>
            <a:ext cx="8693150" cy="3476625"/>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19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44" name="Google Shape;1644;p19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Implementation</a:t>
            </a:r>
            <a:endParaRPr/>
          </a:p>
        </p:txBody>
      </p:sp>
      <p:sp>
        <p:nvSpPr>
          <p:cNvPr id="1645" name="Google Shape;1645;p192"/>
          <p:cNvSpPr txBox="1"/>
          <p:nvPr>
            <p:ph idx="1" type="body"/>
          </p:nvPr>
        </p:nvSpPr>
        <p:spPr>
          <a:xfrm>
            <a:off x="790575" y="1524000"/>
            <a:ext cx="7686675"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Two major varieties.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Creator class is an abstract class and does not provide an implementation for the factory method it declares.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Creator is a concrete class and provides a default implementation for the factory method.</a:t>
            </a:r>
            <a:endParaRPr/>
          </a:p>
        </p:txBody>
      </p:sp>
      <p:sp>
        <p:nvSpPr>
          <p:cNvPr id="1646" name="Google Shape;1646;p19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19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52" name="Google Shape;1652;p19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Implementation</a:t>
            </a:r>
            <a:endParaRPr/>
          </a:p>
        </p:txBody>
      </p:sp>
      <p:sp>
        <p:nvSpPr>
          <p:cNvPr id="1653" name="Google Shape;1653;p193"/>
          <p:cNvSpPr txBox="1"/>
          <p:nvPr>
            <p:ph idx="1" type="body"/>
          </p:nvPr>
        </p:nvSpPr>
        <p:spPr>
          <a:xfrm>
            <a:off x="790575" y="1384300"/>
            <a:ext cx="8027987"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Parameterized factory methods.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Lets the factory method create multiple kinds of products.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factory method takes a parameter that identifies the kind of object to create.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All objects the factory method creates will share the Product interface.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Document example: Application supports different kinds of Documents. Pass an extra (type of document) parameter to CreateDocument</a:t>
            </a:r>
            <a:endParaRPr/>
          </a:p>
        </p:txBody>
      </p:sp>
      <p:sp>
        <p:nvSpPr>
          <p:cNvPr id="1654" name="Google Shape;1654;p19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266" name="Google Shape;266;p3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Patterns in Life: Take Back</a:t>
            </a:r>
            <a:endParaRPr/>
          </a:p>
        </p:txBody>
      </p:sp>
      <p:sp>
        <p:nvSpPr>
          <p:cNvPr id="267" name="Google Shape;267;p3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Patterns Pervade</a:t>
            </a:r>
            <a:endParaRPr/>
          </a:p>
          <a:p>
            <a:pPr indent="-342900" lvl="0" marL="342900" rtl="0" algn="l">
              <a:lnSpc>
                <a:spcPct val="10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Patterns Drive Research</a:t>
            </a:r>
            <a:endParaRPr/>
          </a:p>
          <a:p>
            <a:pPr indent="-342900" lvl="0" marL="342900" rtl="0" algn="l">
              <a:lnSpc>
                <a:spcPct val="10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Patterns are the greatest exploits for Design </a:t>
            </a:r>
            <a:endParaRPr/>
          </a:p>
          <a:p>
            <a:pPr indent="-114300" lvl="0" marL="342900" rtl="0" algn="l">
              <a:spcBef>
                <a:spcPts val="720"/>
              </a:spcBef>
              <a:spcAft>
                <a:spcPts val="0"/>
              </a:spcAft>
              <a:buClr>
                <a:schemeClr val="dk2"/>
              </a:buClr>
              <a:buSzPts val="3600"/>
              <a:buFont typeface="Times New Roman"/>
              <a:buNone/>
            </a:pPr>
            <a:r>
              <a:t/>
            </a:r>
            <a:endParaRPr b="0" i="0" sz="3600" u="none">
              <a:solidFill>
                <a:schemeClr val="dk2"/>
              </a:solidFill>
              <a:latin typeface="Times New Roman"/>
              <a:ea typeface="Times New Roman"/>
              <a:cs typeface="Times New Roman"/>
              <a:sym typeface="Times New Roman"/>
            </a:endParaRPr>
          </a:p>
        </p:txBody>
      </p:sp>
      <p:sp>
        <p:nvSpPr>
          <p:cNvPr id="268" name="Google Shape;268;p3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19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60" name="Google Shape;1660;p19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Implementation</a:t>
            </a:r>
            <a:endParaRPr/>
          </a:p>
        </p:txBody>
      </p:sp>
      <p:sp>
        <p:nvSpPr>
          <p:cNvPr id="1661" name="Google Shape;1661;p194"/>
          <p:cNvSpPr txBox="1"/>
          <p:nvPr>
            <p:ph idx="1" type="body"/>
          </p:nvPr>
        </p:nvSpPr>
        <p:spPr>
          <a:xfrm>
            <a:off x="790575" y="1384300"/>
            <a:ext cx="8027987"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Creator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public:</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virtual Product* Create(ProductId);</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a:p>
            <a:pPr indent="-342900" lvl="0" marL="342900" rtl="0" algn="l">
              <a:lnSpc>
                <a:spcPct val="100000"/>
              </a:lnSpc>
              <a:spcBef>
                <a:spcPts val="400"/>
              </a:spcBef>
              <a:spcAft>
                <a:spcPts val="0"/>
              </a:spcAft>
              <a:buClr>
                <a:schemeClr val="dk2"/>
              </a:buClr>
              <a:buSzPts val="2000"/>
              <a:buFont typeface="Times New Roman"/>
              <a:buNone/>
            </a:pPr>
            <a:r>
              <a:t/>
            </a:r>
            <a:endParaRPr b="0" i="0" sz="2000" u="none">
              <a:solidFill>
                <a:schemeClr val="dk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Product* Creator::Create (ProductId id) {</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if (id == MINE) return new MyProduct;</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if (id == YOURS) return new YourProduct;</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repeat for remaining products...</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return 0;</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p:txBody>
      </p:sp>
      <p:sp>
        <p:nvSpPr>
          <p:cNvPr id="1662" name="Google Shape;1662;p19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19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68" name="Google Shape;1668;p19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Implementation</a:t>
            </a:r>
            <a:endParaRPr/>
          </a:p>
        </p:txBody>
      </p:sp>
      <p:sp>
        <p:nvSpPr>
          <p:cNvPr id="1669" name="Google Shape;1669;p195"/>
          <p:cNvSpPr txBox="1"/>
          <p:nvPr>
            <p:ph idx="1" type="body"/>
          </p:nvPr>
        </p:nvSpPr>
        <p:spPr>
          <a:xfrm>
            <a:off x="790575" y="1384300"/>
            <a:ext cx="8027987"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MyCreator: public Creator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a:p>
            <a:pPr indent="-342900" lvl="0" marL="342900" rtl="0" algn="l">
              <a:lnSpc>
                <a:spcPct val="100000"/>
              </a:lnSpc>
              <a:spcBef>
                <a:spcPts val="400"/>
              </a:spcBef>
              <a:spcAft>
                <a:spcPts val="0"/>
              </a:spcAft>
              <a:buClr>
                <a:schemeClr val="dk2"/>
              </a:buClr>
              <a:buSzPts val="2000"/>
              <a:buFont typeface="Times New Roman"/>
              <a:buNone/>
            </a:pPr>
            <a:r>
              <a:t/>
            </a:r>
            <a:endParaRPr b="0" i="0" sz="2000" u="none">
              <a:solidFill>
                <a:schemeClr val="dk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Product* MyCreator::Create (ProductId id) {</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if (id == YOURS) return new MyProduct;</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if (id == MINE) return new YourProduct;</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N.B.: switched YOURS and MINE</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if (id == THEIRS) return new TheirProduct;</a:t>
            </a:r>
            <a:endParaRPr/>
          </a:p>
          <a:p>
            <a:pPr indent="-285750" lvl="1" marL="742950" rtl="0" algn="l">
              <a:lnSpc>
                <a:spcPct val="100000"/>
              </a:lnSpc>
              <a:spcBef>
                <a:spcPts val="400"/>
              </a:spcBef>
              <a:spcAft>
                <a:spcPts val="0"/>
              </a:spcAft>
              <a:buClr>
                <a:schemeClr val="dk2"/>
              </a:buClr>
              <a:buSzPts val="2000"/>
              <a:buFont typeface="Times New Roman"/>
              <a:buNone/>
            </a:pPr>
            <a:r>
              <a:t/>
            </a:r>
            <a:endParaRPr b="0" i="0" sz="2000" u="none">
              <a:solidFill>
                <a:schemeClr val="dk2"/>
              </a:solidFill>
              <a:latin typeface="Courier New"/>
              <a:ea typeface="Courier New"/>
              <a:cs typeface="Courier New"/>
              <a:sym typeface="Courier New"/>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called if all others fail </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return Creator::Create(id);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p:txBody>
      </p:sp>
      <p:sp>
        <p:nvSpPr>
          <p:cNvPr id="1670" name="Google Shape;1670;p19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19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76" name="Google Shape;1676;p19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Implementation</a:t>
            </a:r>
            <a:endParaRPr/>
          </a:p>
        </p:txBody>
      </p:sp>
      <p:sp>
        <p:nvSpPr>
          <p:cNvPr id="1677" name="Google Shape;1677;p196"/>
          <p:cNvSpPr txBox="1"/>
          <p:nvPr>
            <p:ph idx="1" type="body"/>
          </p:nvPr>
        </p:nvSpPr>
        <p:spPr>
          <a:xfrm>
            <a:off x="790575" y="1384300"/>
            <a:ext cx="7608887"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Using templates to avoid subclassing.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‘Id’-based switching in the last approach is error-prone (you cannot check if the right constructor has been called for the Id).</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Provide a template subclass of Creator that's parameterized by the Product class.</a:t>
            </a:r>
            <a:endParaRPr/>
          </a:p>
        </p:txBody>
      </p:sp>
      <p:sp>
        <p:nvSpPr>
          <p:cNvPr id="1678" name="Google Shape;1678;p19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19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84" name="Google Shape;1684;p19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Implementation</a:t>
            </a:r>
            <a:endParaRPr/>
          </a:p>
        </p:txBody>
      </p:sp>
      <p:sp>
        <p:nvSpPr>
          <p:cNvPr id="1685" name="Google Shape;1685;p197"/>
          <p:cNvSpPr txBox="1"/>
          <p:nvPr>
            <p:ph idx="1" type="body"/>
          </p:nvPr>
        </p:nvSpPr>
        <p:spPr>
          <a:xfrm>
            <a:off x="341312" y="1384300"/>
            <a:ext cx="84772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Creator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public: virtual Product* CreateProduct() = 0;</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a:p>
            <a:pPr indent="-342900" lvl="0" marL="342900" rtl="0" algn="l">
              <a:lnSpc>
                <a:spcPct val="100000"/>
              </a:lnSpc>
              <a:spcBef>
                <a:spcPts val="400"/>
              </a:spcBef>
              <a:spcAft>
                <a:spcPts val="0"/>
              </a:spcAft>
              <a:buClr>
                <a:schemeClr val="dk2"/>
              </a:buClr>
              <a:buSzPts val="2000"/>
              <a:buFont typeface="Times New Roman"/>
              <a:buNone/>
            </a:pPr>
            <a:r>
              <a:t/>
            </a:r>
            <a:endParaRPr b="0" i="0" sz="2000" u="none">
              <a:solidFill>
                <a:schemeClr val="dk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template &lt;class TheProduct&gt;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StandardCreator: public Creator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public: virtual Product* CreateProduct();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a:p>
            <a:pPr indent="-342900" lvl="0" marL="342900" rtl="0" algn="l">
              <a:lnSpc>
                <a:spcPct val="100000"/>
              </a:lnSpc>
              <a:spcBef>
                <a:spcPts val="400"/>
              </a:spcBef>
              <a:spcAft>
                <a:spcPts val="0"/>
              </a:spcAft>
              <a:buClr>
                <a:schemeClr val="dk2"/>
              </a:buClr>
              <a:buSzPts val="2000"/>
              <a:buFont typeface="Times New Roman"/>
              <a:buNone/>
            </a:pPr>
            <a:r>
              <a:t/>
            </a:r>
            <a:endParaRPr b="0" i="0" sz="2000" u="none">
              <a:solidFill>
                <a:schemeClr val="dk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template &lt;class TheProduct&gt;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Product* StandardCreator&lt;TheProduct&gt;::CreateProduct(){</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return new TheProduct;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p:txBody>
      </p:sp>
      <p:sp>
        <p:nvSpPr>
          <p:cNvPr id="1686" name="Google Shape;1686;p19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19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692" name="Google Shape;1692;p19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Implementation</a:t>
            </a:r>
            <a:endParaRPr/>
          </a:p>
        </p:txBody>
      </p:sp>
      <p:sp>
        <p:nvSpPr>
          <p:cNvPr id="1693" name="Google Shape;1693;p198"/>
          <p:cNvSpPr txBox="1"/>
          <p:nvPr>
            <p:ph idx="1" type="body"/>
          </p:nvPr>
        </p:nvSpPr>
        <p:spPr>
          <a:xfrm>
            <a:off x="341312" y="1384300"/>
            <a:ext cx="84772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MyProduct : public Product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public:</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MyProduct();</a:t>
            </a:r>
            <a:endParaRPr/>
          </a:p>
          <a:p>
            <a:pPr indent="-285750" lvl="1" marL="74295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a:p>
            <a:pPr indent="-342900" lvl="0" marL="342900" rtl="0" algn="l">
              <a:lnSpc>
                <a:spcPct val="100000"/>
              </a:lnSpc>
              <a:spcBef>
                <a:spcPts val="400"/>
              </a:spcBef>
              <a:spcAft>
                <a:spcPts val="0"/>
              </a:spcAft>
              <a:buClr>
                <a:schemeClr val="dk2"/>
              </a:buClr>
              <a:buSzPts val="2000"/>
              <a:buFont typeface="Times New Roman"/>
              <a:buNone/>
            </a:pPr>
            <a:r>
              <a:t/>
            </a:r>
            <a:endParaRPr b="0" i="0" sz="2000" u="none">
              <a:solidFill>
                <a:schemeClr val="dk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StandardCreator&lt;MyProduct&gt; myCreator;</a:t>
            </a:r>
            <a:endParaRPr/>
          </a:p>
        </p:txBody>
      </p:sp>
      <p:sp>
        <p:nvSpPr>
          <p:cNvPr id="1694" name="Google Shape;1694;p19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19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00" name="Google Shape;1700;p19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a:t>
            </a:r>
            <a:endParaRPr/>
          </a:p>
        </p:txBody>
      </p:sp>
      <p:sp>
        <p:nvSpPr>
          <p:cNvPr id="1701" name="Google Shape;1701;p19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Known Uses</a:t>
            </a:r>
            <a:endParaRPr/>
          </a:p>
          <a:p>
            <a:pPr indent="-285750" lvl="1" marL="74295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Factory methods pervade toolkits and frameworks </a:t>
            </a:r>
            <a:endParaRPr/>
          </a:p>
          <a:p>
            <a:pPr indent="-342900" lvl="0" marL="3429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Related Patterns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Abstract Factory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Template Methods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Prototype</a:t>
            </a:r>
            <a:endParaRPr/>
          </a:p>
        </p:txBody>
      </p:sp>
      <p:sp>
        <p:nvSpPr>
          <p:cNvPr id="1702" name="Google Shape;1702;p19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20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09" name="Google Shape;1709;p200"/>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Times New Roman"/>
              <a:buNone/>
            </a:pPr>
            <a:r>
              <a:rPr b="1" i="1" lang="en-US" sz="6000" u="none">
                <a:solidFill>
                  <a:srgbClr val="FF0000"/>
                </a:solidFill>
                <a:latin typeface="Times New Roman"/>
                <a:ea typeface="Times New Roman"/>
                <a:cs typeface="Times New Roman"/>
                <a:sym typeface="Times New Roman"/>
              </a:rPr>
              <a:t>Abstract Factory </a:t>
            </a:r>
            <a:br>
              <a:rPr b="1" i="1" lang="en-US" sz="6000" u="none">
                <a:solidFill>
                  <a:srgbClr val="FF0000"/>
                </a:solidFill>
                <a:latin typeface="Times New Roman"/>
                <a:ea typeface="Times New Roman"/>
                <a:cs typeface="Times New Roman"/>
                <a:sym typeface="Times New Roman"/>
              </a:rPr>
            </a:br>
            <a:r>
              <a:rPr b="1" i="1" lang="en-US" sz="6000" u="none">
                <a:solidFill>
                  <a:srgbClr val="FF0000"/>
                </a:solidFill>
                <a:latin typeface="Times New Roman"/>
                <a:ea typeface="Times New Roman"/>
                <a:cs typeface="Times New Roman"/>
                <a:sym typeface="Times New Roman"/>
              </a:rPr>
              <a:t>Design Pattern</a:t>
            </a:r>
            <a:endParaRPr/>
          </a:p>
        </p:txBody>
      </p:sp>
      <p:sp>
        <p:nvSpPr>
          <p:cNvPr id="1710" name="Google Shape;1710;p200"/>
          <p:cNvSpPr txBox="1"/>
          <p:nvPr/>
        </p:nvSpPr>
        <p:spPr>
          <a:xfrm>
            <a:off x="1425575" y="4733925"/>
            <a:ext cx="6602412"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a:solidFill>
                  <a:srgbClr val="008000"/>
                </a:solidFill>
                <a:latin typeface="Times New Roman"/>
                <a:ea typeface="Times New Roman"/>
                <a:cs typeface="Times New Roman"/>
                <a:sym typeface="Times New Roman"/>
              </a:rPr>
              <a:t>Variant Strategies for Creation</a:t>
            </a:r>
            <a:endParaRPr/>
          </a:p>
        </p:txBody>
      </p:sp>
      <p:sp>
        <p:nvSpPr>
          <p:cNvPr id="1711" name="Google Shape;1711;p20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20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17" name="Google Shape;1717;p20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Abstract Factory Pattern</a:t>
            </a:r>
            <a:endParaRPr/>
          </a:p>
        </p:txBody>
      </p:sp>
      <p:sp>
        <p:nvSpPr>
          <p:cNvPr id="1718" name="Google Shape;1718;p201"/>
          <p:cNvSpPr txBox="1"/>
          <p:nvPr>
            <p:ph idx="1" type="body"/>
          </p:nvPr>
        </p:nvSpPr>
        <p:spPr>
          <a:xfrm>
            <a:off x="685800" y="141605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Pattern Name and Classification: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Abstract Factory</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Creational</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Intent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Provide an interface for creating families of related or dependent objects without specifying their concrete classes. </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Also Known As</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Kit</a:t>
            </a:r>
            <a:endParaRPr/>
          </a:p>
          <a:p>
            <a:pPr indent="-107950" lvl="1" marL="74295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p:txBody>
      </p:sp>
      <p:sp>
        <p:nvSpPr>
          <p:cNvPr id="1719" name="Google Shape;1719;p20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3" name="Shape 1723"/>
        <p:cNvGrpSpPr/>
        <p:nvPr/>
      </p:nvGrpSpPr>
      <p:grpSpPr>
        <a:xfrm>
          <a:off x="0" y="0"/>
          <a:ext cx="0" cy="0"/>
          <a:chOff x="0" y="0"/>
          <a:chExt cx="0" cy="0"/>
        </a:xfrm>
      </p:grpSpPr>
      <p:sp>
        <p:nvSpPr>
          <p:cNvPr id="1724" name="Google Shape;1724;p20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25" name="Google Shape;1725;p20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Abstract Factory Pattern: Motivation</a:t>
            </a:r>
            <a:endParaRPr/>
          </a:p>
        </p:txBody>
      </p:sp>
      <p:sp>
        <p:nvSpPr>
          <p:cNvPr id="1726" name="Google Shape;1726;p202"/>
          <p:cNvSpPr txBox="1"/>
          <p:nvPr>
            <p:ph idx="1" type="body"/>
          </p:nvPr>
        </p:nvSpPr>
        <p:spPr>
          <a:xfrm>
            <a:off x="341312" y="1524000"/>
            <a:ext cx="84772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Different GUI’s have different look-and-feel</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Motif</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Product Manager (PM)</a:t>
            </a:r>
            <a:endParaRPr/>
          </a:p>
        </p:txBody>
      </p:sp>
      <p:sp>
        <p:nvSpPr>
          <p:cNvPr id="1727" name="Google Shape;1727;p20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pic>
        <p:nvPicPr>
          <p:cNvPr id="1728" name="Google Shape;1728;p202"/>
          <p:cNvPicPr preferRelativeResize="0"/>
          <p:nvPr/>
        </p:nvPicPr>
        <p:blipFill rotWithShape="1">
          <a:blip r:embed="rId3">
            <a:alphaModFix/>
          </a:blip>
          <a:srcRect b="0" l="0" r="0" t="0"/>
          <a:stretch/>
        </p:blipFill>
        <p:spPr>
          <a:xfrm>
            <a:off x="473075" y="2897187"/>
            <a:ext cx="8232775" cy="3721100"/>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20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34" name="Google Shape;1734;p20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Abstract Factory Pattern: Applicability</a:t>
            </a:r>
            <a:endParaRPr/>
          </a:p>
        </p:txBody>
      </p:sp>
      <p:sp>
        <p:nvSpPr>
          <p:cNvPr id="1735" name="Google Shape;1735;p20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system should be independent of how its products are created, composed, and represented.</a:t>
            </a:r>
            <a:endParaRPr/>
          </a:p>
          <a:p>
            <a:pPr indent="-342900" lvl="0" marL="3429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system should be configured with one of multiple families of products.</a:t>
            </a:r>
            <a:endParaRPr/>
          </a:p>
          <a:p>
            <a:pPr indent="-342900" lvl="0" marL="3429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family of related product objects is designed to be used together, and you need to enforce this constraint.</a:t>
            </a:r>
            <a:endParaRPr/>
          </a:p>
          <a:p>
            <a:pPr indent="-342900" lvl="0" marL="3429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you want to provide a class library of products, and you want to reveal just their interfaces, not their implementations.</a:t>
            </a:r>
            <a:endParaRPr/>
          </a:p>
        </p:txBody>
      </p:sp>
      <p:sp>
        <p:nvSpPr>
          <p:cNvPr id="1736" name="Google Shape;1736;p20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275" name="Google Shape;275;p33"/>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Times New Roman"/>
              <a:buNone/>
            </a:pPr>
            <a:r>
              <a:rPr b="1" i="1" lang="en-US" sz="6000" u="none">
                <a:solidFill>
                  <a:srgbClr val="FF0000"/>
                </a:solidFill>
                <a:latin typeface="Times New Roman"/>
                <a:ea typeface="Times New Roman"/>
                <a:cs typeface="Times New Roman"/>
                <a:sym typeface="Times New Roman"/>
              </a:rPr>
              <a:t>Patterns in Computation</a:t>
            </a:r>
            <a:endParaRPr/>
          </a:p>
        </p:txBody>
      </p:sp>
      <p:sp>
        <p:nvSpPr>
          <p:cNvPr id="276" name="Google Shape;276;p33"/>
          <p:cNvSpPr txBox="1"/>
          <p:nvPr/>
        </p:nvSpPr>
        <p:spPr>
          <a:xfrm>
            <a:off x="2241550" y="4733925"/>
            <a:ext cx="4718050"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cap="none" strike="noStrike">
                <a:solidFill>
                  <a:srgbClr val="008000"/>
                </a:solidFill>
                <a:latin typeface="Times New Roman"/>
                <a:ea typeface="Times New Roman"/>
                <a:cs typeface="Times New Roman"/>
                <a:sym typeface="Times New Roman"/>
              </a:rPr>
              <a:t>Multitude of Reuse</a:t>
            </a:r>
            <a:endParaRPr/>
          </a:p>
        </p:txBody>
      </p:sp>
      <p:sp>
        <p:nvSpPr>
          <p:cNvPr id="277" name="Google Shape;277;p3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20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42" name="Google Shape;1742;p204"/>
          <p:cNvSpPr txBox="1"/>
          <p:nvPr>
            <p:ph type="title"/>
          </p:nvPr>
        </p:nvSpPr>
        <p:spPr>
          <a:xfrm>
            <a:off x="1616075" y="165100"/>
            <a:ext cx="614838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Abstract Factory Pattern: Structure</a:t>
            </a:r>
            <a:endParaRPr/>
          </a:p>
        </p:txBody>
      </p:sp>
      <p:sp>
        <p:nvSpPr>
          <p:cNvPr id="1743" name="Google Shape;1743;p20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Structure</a:t>
            </a:r>
            <a:endParaRPr/>
          </a:p>
          <a:p>
            <a:pPr indent="-139700" lvl="0" marL="342900" rtl="0" algn="l">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p:txBody>
      </p:sp>
      <p:sp>
        <p:nvSpPr>
          <p:cNvPr id="1744" name="Google Shape;1744;p20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pic>
        <p:nvPicPr>
          <p:cNvPr id="1745" name="Google Shape;1745;p204"/>
          <p:cNvPicPr preferRelativeResize="0"/>
          <p:nvPr/>
        </p:nvPicPr>
        <p:blipFill rotWithShape="1">
          <a:blip r:embed="rId3">
            <a:alphaModFix/>
          </a:blip>
          <a:srcRect b="0" l="0" r="0" t="0"/>
          <a:stretch/>
        </p:blipFill>
        <p:spPr>
          <a:xfrm>
            <a:off x="331787" y="1619250"/>
            <a:ext cx="8542337" cy="3805237"/>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20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51" name="Google Shape;1751;p20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Abstract Factory Pattern: Participant</a:t>
            </a:r>
            <a:endParaRPr/>
          </a:p>
        </p:txBody>
      </p:sp>
      <p:sp>
        <p:nvSpPr>
          <p:cNvPr id="1752" name="Google Shape;1752;p205"/>
          <p:cNvSpPr txBox="1"/>
          <p:nvPr>
            <p:ph idx="1" type="body"/>
          </p:nvPr>
        </p:nvSpPr>
        <p:spPr>
          <a:xfrm>
            <a:off x="325437" y="1524000"/>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AbstractFactory (WidgetFactory)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declares an interface for operations that create abstract product objects.</a:t>
            </a:r>
            <a:endParaRPr/>
          </a:p>
          <a:p>
            <a:pPr indent="-342900" lvl="0" marL="342900" rtl="0" algn="l">
              <a:lnSpc>
                <a:spcPct val="100000"/>
              </a:lnSpc>
              <a:spcBef>
                <a:spcPts val="64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ConcreteFactory (MotifWidgetFactory, PMWidgetFactory)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implements the operations to create concrete product objects.</a:t>
            </a:r>
            <a:endParaRPr/>
          </a:p>
        </p:txBody>
      </p:sp>
      <p:sp>
        <p:nvSpPr>
          <p:cNvPr id="1753" name="Google Shape;1753;p20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20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59" name="Google Shape;1759;p20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Abstract Factory Pattern: Participant</a:t>
            </a:r>
            <a:endParaRPr/>
          </a:p>
        </p:txBody>
      </p:sp>
      <p:sp>
        <p:nvSpPr>
          <p:cNvPr id="1760" name="Google Shape;1760;p206"/>
          <p:cNvSpPr txBox="1"/>
          <p:nvPr>
            <p:ph idx="1" type="body"/>
          </p:nvPr>
        </p:nvSpPr>
        <p:spPr>
          <a:xfrm>
            <a:off x="325437" y="1524000"/>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AbstractProduct (Window, ScrollBar)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declares an interface for a type of product object.</a:t>
            </a:r>
            <a:endParaRPr/>
          </a:p>
          <a:p>
            <a:pPr indent="-342900" lvl="0" marL="342900" rtl="0" algn="l">
              <a:lnSpc>
                <a:spcPct val="100000"/>
              </a:lnSpc>
              <a:spcBef>
                <a:spcPts val="64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ConcreteProduct (MotifWindow, MotifScrollBar)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defines a product object to be created by the corresponding concrete factory.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implements the AbstractProduct interface.</a:t>
            </a:r>
            <a:endParaRPr/>
          </a:p>
        </p:txBody>
      </p:sp>
      <p:sp>
        <p:nvSpPr>
          <p:cNvPr id="1761" name="Google Shape;1761;p20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20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67" name="Google Shape;1767;p20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Abstract Factory Pattern: Participant</a:t>
            </a:r>
            <a:endParaRPr/>
          </a:p>
        </p:txBody>
      </p:sp>
      <p:sp>
        <p:nvSpPr>
          <p:cNvPr id="1768" name="Google Shape;1768;p207"/>
          <p:cNvSpPr txBox="1"/>
          <p:nvPr>
            <p:ph idx="1" type="body"/>
          </p:nvPr>
        </p:nvSpPr>
        <p:spPr>
          <a:xfrm>
            <a:off x="325437" y="1524000"/>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Client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uses only interfaces declared by AbstractFactory and AbstractProduct classes.</a:t>
            </a:r>
            <a:endParaRPr/>
          </a:p>
        </p:txBody>
      </p:sp>
      <p:sp>
        <p:nvSpPr>
          <p:cNvPr id="1769" name="Google Shape;1769;p20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20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75" name="Google Shape;1775;p20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 Participant</a:t>
            </a:r>
            <a:endParaRPr/>
          </a:p>
        </p:txBody>
      </p:sp>
      <p:sp>
        <p:nvSpPr>
          <p:cNvPr id="1776" name="Google Shape;1776;p208"/>
          <p:cNvSpPr txBox="1"/>
          <p:nvPr>
            <p:ph idx="1" type="body"/>
          </p:nvPr>
        </p:nvSpPr>
        <p:spPr>
          <a:xfrm>
            <a:off x="325437" y="1446212"/>
            <a:ext cx="86169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Creator (Application)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declares the factory method, which returns an object of type Product. Creator may also define a default implementation of the factory method that returns a default ConcreteProduct object.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may call the factory method to create a Product object.</a:t>
            </a:r>
            <a:endParaRPr/>
          </a:p>
          <a:p>
            <a:pPr indent="-342900" lvl="0" marL="342900" rtl="0" algn="l">
              <a:lnSpc>
                <a:spcPct val="100000"/>
              </a:lnSpc>
              <a:spcBef>
                <a:spcPts val="640"/>
              </a:spcBef>
              <a:spcAft>
                <a:spcPts val="0"/>
              </a:spcAft>
              <a:buClr>
                <a:schemeClr val="dk2"/>
              </a:buClr>
              <a:buSzPts val="3200"/>
              <a:buFont typeface="Times New Roman"/>
              <a:buChar char="•"/>
            </a:pPr>
            <a:r>
              <a:rPr b="1" i="0" lang="en-US" sz="3200" u="none">
                <a:solidFill>
                  <a:schemeClr val="dk2"/>
                </a:solidFill>
                <a:latin typeface="Times New Roman"/>
                <a:ea typeface="Times New Roman"/>
                <a:cs typeface="Times New Roman"/>
                <a:sym typeface="Times New Roman"/>
              </a:rPr>
              <a:t>ConcreteCreator (MyApplication)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overrides the factory method to return an instance of a ConcreteProduct.</a:t>
            </a:r>
            <a:endParaRPr/>
          </a:p>
        </p:txBody>
      </p:sp>
      <p:sp>
        <p:nvSpPr>
          <p:cNvPr id="1777" name="Google Shape;1777;p20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20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83" name="Google Shape;1783;p20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Abstract Factory Pattern: Collaborations</a:t>
            </a:r>
            <a:endParaRPr/>
          </a:p>
        </p:txBody>
      </p:sp>
      <p:sp>
        <p:nvSpPr>
          <p:cNvPr id="1784" name="Google Shape;1784;p20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Normally a single instance of a ConcreteFactory class is created at run-time. This concrete factory creates product objects having a particular implementation. To create different product objects, clients should use a different concrete factory.</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AbstractFactory defers creation of product objects to its ConcreteFactory subclass.</a:t>
            </a:r>
            <a:endParaRPr/>
          </a:p>
        </p:txBody>
      </p:sp>
      <p:sp>
        <p:nvSpPr>
          <p:cNvPr id="1785" name="Google Shape;1785;p20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9" name="Shape 1789"/>
        <p:cNvGrpSpPr/>
        <p:nvPr/>
      </p:nvGrpSpPr>
      <p:grpSpPr>
        <a:xfrm>
          <a:off x="0" y="0"/>
          <a:ext cx="0" cy="0"/>
          <a:chOff x="0" y="0"/>
          <a:chExt cx="0" cy="0"/>
        </a:xfrm>
      </p:grpSpPr>
      <p:sp>
        <p:nvSpPr>
          <p:cNvPr id="1790" name="Google Shape;1790;p21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91" name="Google Shape;1791;p21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Abstract Factory Pattern: Consequences</a:t>
            </a:r>
            <a:endParaRPr/>
          </a:p>
        </p:txBody>
      </p:sp>
      <p:sp>
        <p:nvSpPr>
          <p:cNvPr id="1792" name="Google Shape;1792;p21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It isolates concrete classes.</a:t>
            </a:r>
            <a:endParaRPr/>
          </a:p>
          <a:p>
            <a:pPr indent="-342900" lvl="0" marL="342900" rtl="0" algn="l">
              <a:lnSpc>
                <a:spcPct val="100000"/>
              </a:lnSpc>
              <a:spcBef>
                <a:spcPts val="64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It makes exchanging product families easy.</a:t>
            </a:r>
            <a:endParaRPr/>
          </a:p>
          <a:p>
            <a:pPr indent="-342900" lvl="0" marL="342900" rtl="0" algn="l">
              <a:lnSpc>
                <a:spcPct val="100000"/>
              </a:lnSpc>
              <a:spcBef>
                <a:spcPts val="64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It promotes consistency among products.</a:t>
            </a:r>
            <a:endParaRPr/>
          </a:p>
          <a:p>
            <a:pPr indent="-342900" lvl="0" marL="342900" rtl="0" algn="l">
              <a:lnSpc>
                <a:spcPct val="100000"/>
              </a:lnSpc>
              <a:spcBef>
                <a:spcPts val="640"/>
              </a:spcBef>
              <a:spcAft>
                <a:spcPts val="0"/>
              </a:spcAft>
              <a:buClr>
                <a:schemeClr val="dk2"/>
              </a:buClr>
              <a:buSzPts val="3200"/>
              <a:buFont typeface="Times New Roman"/>
              <a:buChar char="•"/>
            </a:pPr>
            <a:r>
              <a:rPr b="0" i="1" lang="en-US" sz="3200" u="none">
                <a:solidFill>
                  <a:schemeClr val="dk2"/>
                </a:solidFill>
                <a:latin typeface="Times New Roman"/>
                <a:ea typeface="Times New Roman"/>
                <a:cs typeface="Times New Roman"/>
                <a:sym typeface="Times New Roman"/>
              </a:rPr>
              <a:t>Supporting new kinds of products is difficult.</a:t>
            </a:r>
            <a:endParaRPr/>
          </a:p>
        </p:txBody>
      </p:sp>
      <p:sp>
        <p:nvSpPr>
          <p:cNvPr id="1793" name="Google Shape;1793;p21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21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799" name="Google Shape;1799;p21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Factory Pattern</a:t>
            </a:r>
            <a:endParaRPr/>
          </a:p>
        </p:txBody>
      </p:sp>
      <p:sp>
        <p:nvSpPr>
          <p:cNvPr id="1800" name="Google Shape;1800;p21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Known Uses</a:t>
            </a:r>
            <a:endParaRPr/>
          </a:p>
          <a:p>
            <a:pPr indent="-285750" lvl="1" marL="74295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Graphics Kits</a:t>
            </a:r>
            <a:endParaRPr/>
          </a:p>
          <a:p>
            <a:pPr indent="-342900" lvl="0" marL="3429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Related Patterns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Factory Method</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Singleton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Prototype</a:t>
            </a:r>
            <a:endParaRPr/>
          </a:p>
        </p:txBody>
      </p:sp>
      <p:sp>
        <p:nvSpPr>
          <p:cNvPr id="1801" name="Google Shape;1801;p21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21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1808" name="Google Shape;1808;p212"/>
          <p:cNvSpPr txBox="1"/>
          <p:nvPr>
            <p:ph idx="4294967295" type="ctrTitle"/>
          </p:nvPr>
        </p:nvSpPr>
        <p:spPr>
          <a:xfrm>
            <a:off x="685800" y="2894012"/>
            <a:ext cx="7772400" cy="13239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14200"/>
              <a:buFont typeface="Times New Roman"/>
              <a:buNone/>
            </a:pPr>
            <a:r>
              <a:rPr b="0" i="0" lang="en-US" sz="14200" u="none" cap="none" strike="noStrike">
                <a:solidFill>
                  <a:srgbClr val="008000"/>
                </a:solidFill>
                <a:latin typeface="Times New Roman"/>
                <a:ea typeface="Times New Roman"/>
                <a:cs typeface="Times New Roman"/>
                <a:sym typeface="Times New Roman"/>
              </a:rPr>
              <a:t>Thank You</a:t>
            </a:r>
            <a:endParaRPr/>
          </a:p>
        </p:txBody>
      </p:sp>
      <p:sp>
        <p:nvSpPr>
          <p:cNvPr id="1809" name="Google Shape;1809;p21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13" name="Google Shape;113;p1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Agenda</a:t>
            </a:r>
            <a:endParaRPr/>
          </a:p>
        </p:txBody>
      </p:sp>
      <p:sp>
        <p:nvSpPr>
          <p:cNvPr id="114" name="Google Shape;114;p1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3200"/>
              <a:buFont typeface="Times New Roman"/>
              <a:buChar char="•"/>
            </a:pPr>
            <a:r>
              <a:rPr b="0" i="0" lang="en-US" sz="3200" u="none">
                <a:solidFill>
                  <a:schemeClr val="folHlink"/>
                </a:solidFill>
                <a:latin typeface="Times New Roman"/>
                <a:ea typeface="Times New Roman"/>
                <a:cs typeface="Times New Roman"/>
                <a:sym typeface="Times New Roman"/>
              </a:rPr>
              <a:t>Design Patterns </a:t>
            </a:r>
            <a:endParaRPr/>
          </a:p>
          <a:p>
            <a:pPr indent="-285750" lvl="1" marL="742950" rtl="0" algn="l">
              <a:lnSpc>
                <a:spcPct val="100000"/>
              </a:lnSpc>
              <a:spcBef>
                <a:spcPts val="560"/>
              </a:spcBef>
              <a:spcAft>
                <a:spcPts val="0"/>
              </a:spcAft>
              <a:buClr>
                <a:schemeClr val="folHlink"/>
              </a:buClr>
              <a:buSzPts val="2800"/>
              <a:buFont typeface="Times New Roman"/>
              <a:buChar char="–"/>
            </a:pPr>
            <a:r>
              <a:rPr b="0" i="0" lang="en-US" sz="2800" u="none">
                <a:solidFill>
                  <a:schemeClr val="folHlink"/>
                </a:solidFill>
                <a:latin typeface="Times New Roman"/>
                <a:ea typeface="Times New Roman"/>
                <a:cs typeface="Times New Roman"/>
                <a:sym typeface="Times New Roman"/>
              </a:rPr>
              <a:t>Patterns Everywhere</a:t>
            </a:r>
            <a:endParaRPr/>
          </a:p>
          <a:p>
            <a:pPr indent="-285750" lvl="1" marL="742950" rtl="0" algn="l">
              <a:lnSpc>
                <a:spcPct val="100000"/>
              </a:lnSpc>
              <a:spcBef>
                <a:spcPts val="560"/>
              </a:spcBef>
              <a:spcAft>
                <a:spcPts val="0"/>
              </a:spcAft>
              <a:buClr>
                <a:schemeClr val="folHlink"/>
              </a:buClr>
              <a:buSzPts val="2800"/>
              <a:buFont typeface="Times New Roman"/>
              <a:buChar char="–"/>
            </a:pPr>
            <a:r>
              <a:rPr b="0" i="0" lang="en-US" sz="2800" u="none">
                <a:solidFill>
                  <a:schemeClr val="folHlink"/>
                </a:solidFill>
                <a:latin typeface="Times New Roman"/>
                <a:ea typeface="Times New Roman"/>
                <a:cs typeface="Times New Roman"/>
                <a:sym typeface="Times New Roman"/>
              </a:rPr>
              <a:t>Fundamentals</a:t>
            </a:r>
            <a:endParaRPr/>
          </a:p>
          <a:p>
            <a:pPr indent="-285750" lvl="1" marL="742950" rtl="0" algn="l">
              <a:lnSpc>
                <a:spcPct val="100000"/>
              </a:lnSpc>
              <a:spcBef>
                <a:spcPts val="560"/>
              </a:spcBef>
              <a:spcAft>
                <a:spcPts val="0"/>
              </a:spcAft>
              <a:buClr>
                <a:schemeClr val="folHlink"/>
              </a:buClr>
              <a:buSzPts val="2800"/>
              <a:buFont typeface="Times New Roman"/>
              <a:buChar char="–"/>
            </a:pPr>
            <a:r>
              <a:rPr b="0" i="0" lang="en-US" sz="2800" u="none">
                <a:solidFill>
                  <a:schemeClr val="folHlink"/>
                </a:solidFill>
                <a:latin typeface="Times New Roman"/>
                <a:ea typeface="Times New Roman"/>
                <a:cs typeface="Times New Roman"/>
                <a:sym typeface="Times New Roman"/>
              </a:rPr>
              <a:t>GoF Pattern Overview</a:t>
            </a:r>
            <a:endParaRPr/>
          </a:p>
          <a:p>
            <a:pPr indent="-342900" lvl="0" marL="342900" rtl="0" algn="l">
              <a:lnSpc>
                <a:spcPct val="100000"/>
              </a:lnSpc>
              <a:spcBef>
                <a:spcPts val="640"/>
              </a:spcBef>
              <a:spcAft>
                <a:spcPts val="0"/>
              </a:spcAft>
              <a:buClr>
                <a:schemeClr val="folHlink"/>
              </a:buClr>
              <a:buSzPts val="3200"/>
              <a:buFont typeface="Times New Roman"/>
              <a:buChar char="•"/>
            </a:pPr>
            <a:r>
              <a:rPr b="0" i="0" lang="en-US" sz="3200" u="none">
                <a:solidFill>
                  <a:schemeClr val="folHlink"/>
                </a:solidFill>
                <a:latin typeface="Times New Roman"/>
                <a:ea typeface="Times New Roman"/>
                <a:cs typeface="Times New Roman"/>
                <a:sym typeface="Times New Roman"/>
              </a:rPr>
              <a:t>Source:</a:t>
            </a:r>
            <a:endParaRPr/>
          </a:p>
          <a:p>
            <a:pPr indent="-285750" lvl="1" marL="742950" rtl="0" algn="l">
              <a:lnSpc>
                <a:spcPct val="100000"/>
              </a:lnSpc>
              <a:spcBef>
                <a:spcPts val="560"/>
              </a:spcBef>
              <a:spcAft>
                <a:spcPts val="0"/>
              </a:spcAft>
              <a:buClr>
                <a:schemeClr val="folHlink"/>
              </a:buClr>
              <a:buSzPts val="2800"/>
              <a:buFont typeface="Times New Roman"/>
              <a:buChar char="–"/>
            </a:pPr>
            <a:r>
              <a:rPr b="0" i="0" lang="en-US" sz="2800" u="none">
                <a:solidFill>
                  <a:schemeClr val="folHlink"/>
                </a:solidFill>
                <a:latin typeface="Times New Roman"/>
                <a:ea typeface="Times New Roman"/>
                <a:cs typeface="Times New Roman"/>
                <a:sym typeface="Times New Roman"/>
              </a:rPr>
              <a:t>GoF Book</a:t>
            </a:r>
            <a:endParaRPr/>
          </a:p>
        </p:txBody>
      </p:sp>
      <p:sp>
        <p:nvSpPr>
          <p:cNvPr id="115" name="Google Shape;115;p1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671512" y="365125"/>
            <a:ext cx="7799387" cy="106203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5400"/>
              <a:buFont typeface="Times New Roman"/>
              <a:buNone/>
            </a:pPr>
            <a:r>
              <a:rPr b="0" i="0" lang="en-US" sz="5400" u="none">
                <a:solidFill>
                  <a:schemeClr val="dk2"/>
                </a:solidFill>
                <a:latin typeface="Times New Roman"/>
                <a:ea typeface="Times New Roman"/>
                <a:cs typeface="Times New Roman"/>
                <a:sym typeface="Times New Roman"/>
              </a:rPr>
              <a:t>Types of Patterns</a:t>
            </a:r>
            <a:endParaRPr/>
          </a:p>
        </p:txBody>
      </p:sp>
      <p:sp>
        <p:nvSpPr>
          <p:cNvPr id="284" name="Google Shape;284;p34"/>
          <p:cNvSpPr txBox="1"/>
          <p:nvPr>
            <p:ph idx="1" type="body"/>
          </p:nvPr>
        </p:nvSpPr>
        <p:spPr>
          <a:xfrm>
            <a:off x="671512" y="1746250"/>
            <a:ext cx="7799387" cy="4232275"/>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chemeClr val="dk2"/>
              </a:buClr>
              <a:buSzPts val="4000"/>
              <a:buFont typeface="Times New Roman"/>
              <a:buChar char="•"/>
            </a:pPr>
            <a:r>
              <a:rPr b="0" i="0" lang="en-US" sz="4000" u="none">
                <a:solidFill>
                  <a:schemeClr val="dk2"/>
                </a:solidFill>
                <a:latin typeface="Times New Roman"/>
                <a:ea typeface="Times New Roman"/>
                <a:cs typeface="Times New Roman"/>
                <a:sym typeface="Times New Roman"/>
              </a:rPr>
              <a:t>Architectural patterns</a:t>
            </a:r>
            <a:endParaRPr/>
          </a:p>
          <a:p>
            <a:pPr indent="-342900" lvl="0" marL="342900" rtl="0" algn="l">
              <a:lnSpc>
                <a:spcPct val="105000"/>
              </a:lnSpc>
              <a:spcBef>
                <a:spcPts val="2200"/>
              </a:spcBef>
              <a:spcAft>
                <a:spcPts val="0"/>
              </a:spcAft>
              <a:buClr>
                <a:schemeClr val="dk2"/>
              </a:buClr>
              <a:buSzPts val="4000"/>
              <a:buFont typeface="Times New Roman"/>
              <a:buChar char="•"/>
            </a:pPr>
            <a:r>
              <a:rPr b="0" i="0" lang="en-US" sz="4000" u="none">
                <a:solidFill>
                  <a:schemeClr val="dk2"/>
                </a:solidFill>
                <a:latin typeface="Times New Roman"/>
                <a:ea typeface="Times New Roman"/>
                <a:cs typeface="Times New Roman"/>
                <a:sym typeface="Times New Roman"/>
              </a:rPr>
              <a:t>Design patterns</a:t>
            </a:r>
            <a:endParaRPr/>
          </a:p>
          <a:p>
            <a:pPr indent="-342900" lvl="0" marL="342900" rtl="0" algn="l">
              <a:lnSpc>
                <a:spcPct val="105000"/>
              </a:lnSpc>
              <a:spcBef>
                <a:spcPts val="2200"/>
              </a:spcBef>
              <a:spcAft>
                <a:spcPts val="0"/>
              </a:spcAft>
              <a:buClr>
                <a:schemeClr val="dk2"/>
              </a:buClr>
              <a:buSzPts val="4000"/>
              <a:buFont typeface="Times New Roman"/>
              <a:buChar char="•"/>
            </a:pPr>
            <a:r>
              <a:rPr b="0" i="0" lang="en-US" sz="4000" u="none">
                <a:solidFill>
                  <a:schemeClr val="dk2"/>
                </a:solidFill>
                <a:latin typeface="Times New Roman"/>
                <a:ea typeface="Times New Roman"/>
                <a:cs typeface="Times New Roman"/>
                <a:sym typeface="Times New Roman"/>
              </a:rPr>
              <a:t>Code patterns (Idioms)‏</a:t>
            </a:r>
            <a:endParaRPr/>
          </a:p>
        </p:txBody>
      </p:sp>
      <p:sp>
        <p:nvSpPr>
          <p:cNvPr id="285" name="Google Shape;285;p3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286" name="Google Shape;286;p3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425450" y="365125"/>
            <a:ext cx="8293100" cy="106203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5400"/>
              <a:buFont typeface="Times New Roman"/>
              <a:buNone/>
            </a:pPr>
            <a:r>
              <a:rPr b="1" i="0" lang="en-US" sz="5400" u="none">
                <a:solidFill>
                  <a:schemeClr val="dk2"/>
                </a:solidFill>
                <a:latin typeface="Times New Roman"/>
                <a:ea typeface="Times New Roman"/>
                <a:cs typeface="Times New Roman"/>
                <a:sym typeface="Times New Roman"/>
              </a:rPr>
              <a:t> </a:t>
            </a:r>
            <a:r>
              <a:rPr b="0" i="0" lang="en-US" sz="5400" u="none">
                <a:solidFill>
                  <a:schemeClr val="dk2"/>
                </a:solidFill>
                <a:latin typeface="Times New Roman"/>
                <a:ea typeface="Times New Roman"/>
                <a:cs typeface="Times New Roman"/>
                <a:sym typeface="Times New Roman"/>
              </a:rPr>
              <a:t>Architectural Patterns</a:t>
            </a:r>
            <a:endParaRPr/>
          </a:p>
        </p:txBody>
      </p:sp>
      <p:sp>
        <p:nvSpPr>
          <p:cNvPr id="293" name="Google Shape;293;p35"/>
          <p:cNvSpPr txBox="1"/>
          <p:nvPr>
            <p:ph idx="1" type="body"/>
          </p:nvPr>
        </p:nvSpPr>
        <p:spPr>
          <a:xfrm>
            <a:off x="790575" y="1423987"/>
            <a:ext cx="7997825" cy="4968875"/>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rgbClr val="002060"/>
              </a:buClr>
              <a:buSzPts val="3300"/>
              <a:buFont typeface="Times New Roman"/>
              <a:buChar char="•"/>
            </a:pPr>
            <a:r>
              <a:rPr b="0" i="0" lang="en-US" sz="3300" u="none">
                <a:solidFill>
                  <a:srgbClr val="002060"/>
                </a:solidFill>
                <a:latin typeface="Times New Roman"/>
                <a:ea typeface="Times New Roman"/>
                <a:cs typeface="Times New Roman"/>
                <a:sym typeface="Times New Roman"/>
              </a:rPr>
              <a:t>Architectural designs concern the overall structure of software systems</a:t>
            </a:r>
            <a:endParaRPr/>
          </a:p>
          <a:p>
            <a:pPr indent="-285750" lvl="1" marL="742950" rtl="0" algn="l">
              <a:lnSpc>
                <a:spcPct val="105000"/>
              </a:lnSpc>
              <a:spcBef>
                <a:spcPts val="930"/>
              </a:spcBef>
              <a:spcAft>
                <a:spcPts val="0"/>
              </a:spcAft>
              <a:buClr>
                <a:srgbClr val="002060"/>
              </a:buClr>
              <a:buSzPts val="2900"/>
              <a:buFont typeface="Times New Roman"/>
              <a:buChar char="–"/>
            </a:pPr>
            <a:r>
              <a:rPr b="0" i="0" lang="en-US" sz="2900" u="none">
                <a:solidFill>
                  <a:srgbClr val="002060"/>
                </a:solidFill>
                <a:latin typeface="Times New Roman"/>
                <a:ea typeface="Times New Roman"/>
                <a:cs typeface="Times New Roman"/>
                <a:sym typeface="Times New Roman"/>
              </a:rPr>
              <a:t>Architectural designs cannot directly be programmed</a:t>
            </a:r>
            <a:endParaRPr/>
          </a:p>
          <a:p>
            <a:pPr indent="-285750" lvl="1" marL="742950" rtl="0" algn="l">
              <a:lnSpc>
                <a:spcPct val="105000"/>
              </a:lnSpc>
              <a:spcBef>
                <a:spcPts val="870"/>
              </a:spcBef>
              <a:spcAft>
                <a:spcPts val="0"/>
              </a:spcAft>
              <a:buClr>
                <a:srgbClr val="002060"/>
              </a:buClr>
              <a:buSzPts val="2900"/>
              <a:buFont typeface="Times New Roman"/>
              <a:buChar char="–"/>
            </a:pPr>
            <a:r>
              <a:rPr b="0" i="0" lang="en-US" sz="2900" u="none">
                <a:solidFill>
                  <a:srgbClr val="002060"/>
                </a:solidFill>
                <a:latin typeface="Times New Roman"/>
                <a:ea typeface="Times New Roman"/>
                <a:cs typeface="Times New Roman"/>
                <a:sym typeface="Times New Roman"/>
              </a:rPr>
              <a:t>Form a basis for more detailed design</a:t>
            </a:r>
            <a:endParaRPr/>
          </a:p>
          <a:p>
            <a:pPr indent="-342900" lvl="0" marL="342900" rtl="0" algn="l">
              <a:lnSpc>
                <a:spcPct val="105000"/>
              </a:lnSpc>
              <a:spcBef>
                <a:spcPts val="930"/>
              </a:spcBef>
              <a:spcAft>
                <a:spcPts val="0"/>
              </a:spcAft>
              <a:buClr>
                <a:srgbClr val="002060"/>
              </a:buClr>
              <a:buSzPts val="3300"/>
              <a:buFont typeface="Times New Roman"/>
              <a:buChar char="•"/>
            </a:pPr>
            <a:r>
              <a:rPr b="0" i="0" lang="en-US" sz="3300" u="none">
                <a:solidFill>
                  <a:srgbClr val="002060"/>
                </a:solidFill>
                <a:latin typeface="Times New Roman"/>
                <a:ea typeface="Times New Roman"/>
                <a:cs typeface="Times New Roman"/>
                <a:sym typeface="Times New Roman"/>
              </a:rPr>
              <a:t>While working out the high-level solutions to very large problems</a:t>
            </a:r>
            <a:endParaRPr/>
          </a:p>
          <a:p>
            <a:pPr indent="-285750" lvl="1" marL="742950" rtl="0" algn="l">
              <a:lnSpc>
                <a:spcPct val="105000"/>
              </a:lnSpc>
              <a:spcBef>
                <a:spcPts val="930"/>
              </a:spcBef>
              <a:spcAft>
                <a:spcPts val="0"/>
              </a:spcAft>
              <a:buClr>
                <a:srgbClr val="002060"/>
              </a:buClr>
              <a:buSzPts val="2900"/>
              <a:buFont typeface="Times New Roman"/>
              <a:buChar char="–"/>
            </a:pPr>
            <a:r>
              <a:rPr b="0" i="0" lang="en-US" sz="2900" u="none">
                <a:solidFill>
                  <a:srgbClr val="002060"/>
                </a:solidFill>
                <a:latin typeface="Times New Roman"/>
                <a:ea typeface="Times New Roman"/>
                <a:cs typeface="Times New Roman"/>
                <a:sym typeface="Times New Roman"/>
              </a:rPr>
              <a:t>Architectural patterns are relevant</a:t>
            </a:r>
            <a:endParaRPr/>
          </a:p>
        </p:txBody>
      </p:sp>
      <p:sp>
        <p:nvSpPr>
          <p:cNvPr id="294" name="Google Shape;294;p3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295" name="Google Shape;295;p3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425450" y="365125"/>
            <a:ext cx="8293100" cy="106203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5400"/>
              <a:buFont typeface="Times New Roman"/>
              <a:buNone/>
            </a:pPr>
            <a:r>
              <a:rPr b="1" i="0" lang="en-US" sz="5400" u="none">
                <a:solidFill>
                  <a:schemeClr val="dk2"/>
                </a:solidFill>
                <a:latin typeface="Times New Roman"/>
                <a:ea typeface="Times New Roman"/>
                <a:cs typeface="Times New Roman"/>
                <a:sym typeface="Times New Roman"/>
              </a:rPr>
              <a:t> </a:t>
            </a:r>
            <a:r>
              <a:rPr b="0" i="0" lang="en-US" sz="5400" u="none">
                <a:solidFill>
                  <a:schemeClr val="dk2"/>
                </a:solidFill>
                <a:latin typeface="Times New Roman"/>
                <a:ea typeface="Times New Roman"/>
                <a:cs typeface="Times New Roman"/>
                <a:sym typeface="Times New Roman"/>
              </a:rPr>
              <a:t>Architectural Patterns</a:t>
            </a:r>
            <a:endParaRPr/>
          </a:p>
        </p:txBody>
      </p:sp>
      <p:sp>
        <p:nvSpPr>
          <p:cNvPr id="302" name="Google Shape;302;p36"/>
          <p:cNvSpPr txBox="1"/>
          <p:nvPr>
            <p:ph idx="1" type="body"/>
          </p:nvPr>
        </p:nvSpPr>
        <p:spPr>
          <a:xfrm>
            <a:off x="774700" y="1423987"/>
            <a:ext cx="7578725" cy="4968875"/>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rgbClr val="002060"/>
              </a:buClr>
              <a:buSzPts val="4400"/>
              <a:buFont typeface="Times New Roman"/>
              <a:buChar char="•"/>
            </a:pPr>
            <a:r>
              <a:rPr b="0" i="0" lang="en-US" sz="4400" u="none">
                <a:solidFill>
                  <a:srgbClr val="002060"/>
                </a:solidFill>
                <a:latin typeface="Times New Roman"/>
                <a:ea typeface="Times New Roman"/>
                <a:cs typeface="Times New Roman"/>
                <a:sym typeface="Times New Roman"/>
              </a:rPr>
              <a:t>Examples</a:t>
            </a:r>
            <a:endParaRPr/>
          </a:p>
          <a:p>
            <a:pPr indent="-285750" lvl="1" marL="742950" rtl="0" algn="l">
              <a:lnSpc>
                <a:spcPct val="105000"/>
              </a:lnSpc>
              <a:spcBef>
                <a:spcPts val="1200"/>
              </a:spcBef>
              <a:spcAft>
                <a:spcPts val="0"/>
              </a:spcAft>
              <a:buClr>
                <a:srgbClr val="002060"/>
              </a:buClr>
              <a:buSzPts val="3600"/>
              <a:buFont typeface="Times New Roman"/>
              <a:buChar char="–"/>
            </a:pPr>
            <a:r>
              <a:rPr b="0" i="0" lang="en-US" sz="3600" u="none">
                <a:solidFill>
                  <a:srgbClr val="002060"/>
                </a:solidFill>
                <a:latin typeface="Times New Roman"/>
                <a:ea typeface="Times New Roman"/>
                <a:cs typeface="Times New Roman"/>
                <a:sym typeface="Times New Roman"/>
              </a:rPr>
              <a:t>File Sharing Architecture</a:t>
            </a:r>
            <a:endParaRPr/>
          </a:p>
          <a:p>
            <a:pPr indent="-285750" lvl="1" marL="742950" rtl="0" algn="l">
              <a:lnSpc>
                <a:spcPct val="100000"/>
              </a:lnSpc>
              <a:spcBef>
                <a:spcPts val="1260"/>
              </a:spcBef>
              <a:spcAft>
                <a:spcPts val="0"/>
              </a:spcAft>
              <a:buClr>
                <a:srgbClr val="002060"/>
              </a:buClr>
              <a:buSzPts val="3600"/>
              <a:buFont typeface="Times New Roman"/>
              <a:buChar char="–"/>
            </a:pPr>
            <a:r>
              <a:rPr b="0" i="0" lang="en-US" sz="3600" u="none">
                <a:solidFill>
                  <a:srgbClr val="002060"/>
                </a:solidFill>
                <a:latin typeface="Times New Roman"/>
                <a:ea typeface="Times New Roman"/>
                <a:cs typeface="Times New Roman"/>
                <a:sym typeface="Times New Roman"/>
              </a:rPr>
              <a:t>Client/Server architecture</a:t>
            </a:r>
            <a:endParaRPr/>
          </a:p>
          <a:p>
            <a:pPr indent="-285750" lvl="1" marL="742950" rtl="0" algn="l">
              <a:lnSpc>
                <a:spcPct val="100000"/>
              </a:lnSpc>
              <a:spcBef>
                <a:spcPts val="720"/>
              </a:spcBef>
              <a:spcAft>
                <a:spcPts val="0"/>
              </a:spcAft>
              <a:buClr>
                <a:srgbClr val="002060"/>
              </a:buClr>
              <a:buSzPts val="3600"/>
              <a:buFont typeface="Times New Roman"/>
              <a:buChar char="–"/>
            </a:pPr>
            <a:r>
              <a:rPr b="0" i="0" lang="en-US" sz="3600" u="none">
                <a:solidFill>
                  <a:srgbClr val="002060"/>
                </a:solidFill>
                <a:latin typeface="Times New Roman"/>
                <a:ea typeface="Times New Roman"/>
                <a:cs typeface="Times New Roman"/>
                <a:sym typeface="Times New Roman"/>
              </a:rPr>
              <a:t>n-Tiered Architecture</a:t>
            </a:r>
            <a:endParaRPr/>
          </a:p>
          <a:p>
            <a:pPr indent="-285750" lvl="1" marL="742950" rtl="0" algn="l">
              <a:lnSpc>
                <a:spcPct val="100000"/>
              </a:lnSpc>
              <a:spcBef>
                <a:spcPts val="720"/>
              </a:spcBef>
              <a:spcAft>
                <a:spcPts val="0"/>
              </a:spcAft>
              <a:buClr>
                <a:srgbClr val="002060"/>
              </a:buClr>
              <a:buSzPts val="3600"/>
              <a:buFont typeface="Times New Roman"/>
              <a:buChar char="–"/>
            </a:pPr>
            <a:r>
              <a:rPr b="0" i="0" lang="en-US" sz="3600" u="none">
                <a:solidFill>
                  <a:srgbClr val="002060"/>
                </a:solidFill>
                <a:latin typeface="Times New Roman"/>
                <a:ea typeface="Times New Roman"/>
                <a:cs typeface="Times New Roman"/>
                <a:sym typeface="Times New Roman"/>
              </a:rPr>
              <a:t>Service Oriented Architecture (SOA)</a:t>
            </a:r>
            <a:endParaRPr b="0" i="0" sz="2800" u="none">
              <a:solidFill>
                <a:srgbClr val="002060"/>
              </a:solidFill>
              <a:latin typeface="Times New Roman"/>
              <a:ea typeface="Times New Roman"/>
              <a:cs typeface="Times New Roman"/>
              <a:sym typeface="Times New Roman"/>
            </a:endParaRPr>
          </a:p>
          <a:p>
            <a:pPr indent="-165100" lvl="0" marL="342900" rtl="0" algn="l">
              <a:spcBef>
                <a:spcPts val="560"/>
              </a:spcBef>
              <a:spcAft>
                <a:spcPts val="0"/>
              </a:spcAft>
              <a:buClr>
                <a:schemeClr val="dk2"/>
              </a:buClr>
              <a:buSzPts val="2800"/>
              <a:buFont typeface="Times New Roman"/>
              <a:buNone/>
            </a:pPr>
            <a:r>
              <a:t/>
            </a:r>
            <a:endParaRPr b="0" i="0" sz="2800" u="none">
              <a:solidFill>
                <a:srgbClr val="002060"/>
              </a:solidFill>
              <a:latin typeface="Times New Roman"/>
              <a:ea typeface="Times New Roman"/>
              <a:cs typeface="Times New Roman"/>
              <a:sym typeface="Times New Roman"/>
            </a:endParaRPr>
          </a:p>
        </p:txBody>
      </p:sp>
      <p:sp>
        <p:nvSpPr>
          <p:cNvPr id="303" name="Google Shape;303;p3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04" name="Google Shape;304;p3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701675" y="139700"/>
            <a:ext cx="7799387" cy="106045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5400"/>
              <a:buFont typeface="Times New Roman"/>
              <a:buNone/>
            </a:pPr>
            <a:r>
              <a:rPr b="0" i="0" lang="en-US" sz="5400" u="none">
                <a:solidFill>
                  <a:schemeClr val="dk2"/>
                </a:solidFill>
                <a:latin typeface="Times New Roman"/>
                <a:ea typeface="Times New Roman"/>
                <a:cs typeface="Times New Roman"/>
                <a:sym typeface="Times New Roman"/>
              </a:rPr>
              <a:t>Design Patterns</a:t>
            </a:r>
            <a:endParaRPr/>
          </a:p>
        </p:txBody>
      </p:sp>
      <p:sp>
        <p:nvSpPr>
          <p:cNvPr id="311" name="Google Shape;311;p37"/>
          <p:cNvSpPr txBox="1"/>
          <p:nvPr>
            <p:ph idx="1" type="body"/>
          </p:nvPr>
        </p:nvSpPr>
        <p:spPr>
          <a:xfrm>
            <a:off x="355600" y="1387475"/>
            <a:ext cx="8501062" cy="51149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2060"/>
              </a:buClr>
              <a:buSzPts val="4000"/>
              <a:buFont typeface="Times New Roman"/>
              <a:buChar char="•"/>
            </a:pPr>
            <a:r>
              <a:rPr b="0" i="0" lang="en-US" sz="4000" u="none">
                <a:solidFill>
                  <a:srgbClr val="002060"/>
                </a:solidFill>
                <a:latin typeface="Times New Roman"/>
                <a:ea typeface="Times New Roman"/>
                <a:cs typeface="Times New Roman"/>
                <a:sym typeface="Times New Roman"/>
              </a:rPr>
              <a:t>A design pattern</a:t>
            </a:r>
            <a:endParaRPr/>
          </a:p>
          <a:p>
            <a:pPr indent="-285750" lvl="1" marL="742950" rtl="0" algn="l">
              <a:lnSpc>
                <a:spcPct val="90000"/>
              </a:lnSpc>
              <a:spcBef>
                <a:spcPts val="660"/>
              </a:spcBef>
              <a:spcAft>
                <a:spcPts val="0"/>
              </a:spcAft>
              <a:buClr>
                <a:srgbClr val="002060"/>
              </a:buClr>
              <a:buSzPts val="3300"/>
              <a:buFont typeface="Times New Roman"/>
              <a:buChar char="–"/>
            </a:pPr>
            <a:r>
              <a:rPr b="0" i="0" lang="en-US" sz="3300" u="none">
                <a:solidFill>
                  <a:srgbClr val="002060"/>
                </a:solidFill>
                <a:latin typeface="Times New Roman"/>
                <a:ea typeface="Times New Roman"/>
                <a:cs typeface="Times New Roman"/>
                <a:sym typeface="Times New Roman"/>
              </a:rPr>
              <a:t>Suggests a scheme for structuring the classes in a design solution</a:t>
            </a:r>
            <a:endParaRPr/>
          </a:p>
          <a:p>
            <a:pPr indent="-285750" lvl="1" marL="742950" rtl="0" algn="l">
              <a:lnSpc>
                <a:spcPct val="90000"/>
              </a:lnSpc>
              <a:spcBef>
                <a:spcPts val="660"/>
              </a:spcBef>
              <a:spcAft>
                <a:spcPts val="0"/>
              </a:spcAft>
              <a:buClr>
                <a:srgbClr val="002060"/>
              </a:buClr>
              <a:buSzPts val="3300"/>
              <a:buFont typeface="Times New Roman"/>
              <a:buChar char="–"/>
            </a:pPr>
            <a:r>
              <a:rPr b="0" i="0" lang="en-US" sz="3300" u="none">
                <a:solidFill>
                  <a:srgbClr val="002060"/>
                </a:solidFill>
                <a:latin typeface="Times New Roman"/>
                <a:ea typeface="Times New Roman"/>
                <a:cs typeface="Times New Roman"/>
                <a:sym typeface="Times New Roman"/>
              </a:rPr>
              <a:t>Also, defines the interactions required among those classes</a:t>
            </a:r>
            <a:endParaRPr/>
          </a:p>
          <a:p>
            <a:pPr indent="-342900" lvl="0" marL="342900" rtl="0" algn="l">
              <a:lnSpc>
                <a:spcPct val="90000"/>
              </a:lnSpc>
              <a:spcBef>
                <a:spcPts val="800"/>
              </a:spcBef>
              <a:spcAft>
                <a:spcPts val="0"/>
              </a:spcAft>
              <a:buClr>
                <a:srgbClr val="002060"/>
              </a:buClr>
              <a:buSzPts val="4000"/>
              <a:buFont typeface="Times New Roman"/>
              <a:buChar char="•"/>
            </a:pPr>
            <a:r>
              <a:rPr b="0" i="0" lang="en-US" sz="4000" u="none">
                <a:solidFill>
                  <a:srgbClr val="002060"/>
                </a:solidFill>
                <a:latin typeface="Times New Roman"/>
                <a:ea typeface="Times New Roman"/>
                <a:cs typeface="Times New Roman"/>
                <a:sym typeface="Times New Roman"/>
              </a:rPr>
              <a:t>Design pattern solutions are described in terms of</a:t>
            </a:r>
            <a:endParaRPr/>
          </a:p>
          <a:p>
            <a:pPr indent="-285750" lvl="1" marL="742950" rtl="0" algn="l">
              <a:lnSpc>
                <a:spcPct val="90000"/>
              </a:lnSpc>
              <a:spcBef>
                <a:spcPts val="660"/>
              </a:spcBef>
              <a:spcAft>
                <a:spcPts val="0"/>
              </a:spcAft>
              <a:buClr>
                <a:srgbClr val="002060"/>
              </a:buClr>
              <a:buSzPts val="3300"/>
              <a:buFont typeface="Times New Roman"/>
              <a:buChar char="–"/>
            </a:pPr>
            <a:r>
              <a:rPr b="0" i="0" lang="en-US" sz="3300" u="none">
                <a:solidFill>
                  <a:srgbClr val="002060"/>
                </a:solidFill>
                <a:latin typeface="Times New Roman"/>
                <a:ea typeface="Times New Roman"/>
                <a:cs typeface="Times New Roman"/>
                <a:sym typeface="Times New Roman"/>
              </a:rPr>
              <a:t>Classes, their instances, their roles and collaborations.</a:t>
            </a:r>
            <a:endParaRPr/>
          </a:p>
        </p:txBody>
      </p:sp>
      <p:sp>
        <p:nvSpPr>
          <p:cNvPr id="312" name="Google Shape;312;p3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13" name="Google Shape;313;p3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History of Design Patterns</a:t>
            </a:r>
            <a:endParaRPr/>
          </a:p>
        </p:txBody>
      </p:sp>
      <p:sp>
        <p:nvSpPr>
          <p:cNvPr id="319" name="Google Shape;319;p38"/>
          <p:cNvSpPr txBox="1"/>
          <p:nvPr>
            <p:ph idx="1" type="body"/>
          </p:nvPr>
        </p:nvSpPr>
        <p:spPr>
          <a:xfrm>
            <a:off x="287337" y="1423987"/>
            <a:ext cx="8639175" cy="46323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2060"/>
              </a:buClr>
              <a:buSzPts val="2800"/>
              <a:buFont typeface="Times New Roman"/>
              <a:buChar char="•"/>
            </a:pPr>
            <a:r>
              <a:rPr b="0" i="0" lang="en-US" sz="2800" u="none">
                <a:solidFill>
                  <a:srgbClr val="002060"/>
                </a:solidFill>
                <a:latin typeface="Times New Roman"/>
                <a:ea typeface="Times New Roman"/>
                <a:cs typeface="Times New Roman"/>
                <a:sym typeface="Times New Roman"/>
              </a:rPr>
              <a:t>The concept of a "pattern":</a:t>
            </a:r>
            <a:endParaRPr/>
          </a:p>
          <a:p>
            <a:pPr indent="-285750" lvl="1" marL="742950" rtl="0" algn="l">
              <a:lnSpc>
                <a:spcPct val="90000"/>
              </a:lnSpc>
              <a:spcBef>
                <a:spcPts val="480"/>
              </a:spcBef>
              <a:spcAft>
                <a:spcPts val="0"/>
              </a:spcAft>
              <a:buClr>
                <a:srgbClr val="002060"/>
              </a:buClr>
              <a:buSzPts val="2400"/>
              <a:buFont typeface="Times New Roman"/>
              <a:buChar char="–"/>
            </a:pPr>
            <a:r>
              <a:rPr b="0" i="0" lang="en-US" sz="2400" u="none">
                <a:solidFill>
                  <a:srgbClr val="002060"/>
                </a:solidFill>
                <a:latin typeface="Times New Roman"/>
                <a:ea typeface="Times New Roman"/>
                <a:cs typeface="Times New Roman"/>
                <a:sym typeface="Times New Roman"/>
              </a:rPr>
              <a:t>First expressed in Christopher Alexander's work </a:t>
            </a:r>
            <a:r>
              <a:rPr b="0" i="1" lang="en-US" sz="2400" u="none">
                <a:solidFill>
                  <a:srgbClr val="002060"/>
                </a:solidFill>
                <a:latin typeface="Times New Roman"/>
                <a:ea typeface="Times New Roman"/>
                <a:cs typeface="Times New Roman"/>
                <a:sym typeface="Times New Roman"/>
              </a:rPr>
              <a:t>A Pattern Language </a:t>
            </a:r>
            <a:r>
              <a:rPr b="0" i="0" lang="en-US" sz="2400" u="none">
                <a:solidFill>
                  <a:srgbClr val="002060"/>
                </a:solidFill>
                <a:latin typeface="Times New Roman"/>
                <a:ea typeface="Times New Roman"/>
                <a:cs typeface="Times New Roman"/>
                <a:sym typeface="Times New Roman"/>
              </a:rPr>
              <a:t> in 1977 (2543 patterns)</a:t>
            </a:r>
            <a:endParaRPr/>
          </a:p>
          <a:p>
            <a:pPr indent="-342900" lvl="0" marL="342900" rtl="0" algn="l">
              <a:lnSpc>
                <a:spcPct val="90000"/>
              </a:lnSpc>
              <a:spcBef>
                <a:spcPts val="560"/>
              </a:spcBef>
              <a:spcAft>
                <a:spcPts val="0"/>
              </a:spcAft>
              <a:buClr>
                <a:srgbClr val="002060"/>
              </a:buClr>
              <a:buSzPts val="2800"/>
              <a:buFont typeface="Times New Roman"/>
              <a:buChar char="•"/>
            </a:pPr>
            <a:r>
              <a:rPr b="0" i="0" lang="en-US" sz="2800" u="none">
                <a:solidFill>
                  <a:srgbClr val="002060"/>
                </a:solidFill>
                <a:latin typeface="Times New Roman"/>
                <a:ea typeface="Times New Roman"/>
                <a:cs typeface="Times New Roman"/>
                <a:sym typeface="Times New Roman"/>
              </a:rPr>
              <a:t>In 1990:</a:t>
            </a:r>
            <a:endParaRPr/>
          </a:p>
          <a:p>
            <a:pPr indent="-285750" lvl="1" marL="742950" rtl="0" algn="l">
              <a:lnSpc>
                <a:spcPct val="90000"/>
              </a:lnSpc>
              <a:spcBef>
                <a:spcPts val="480"/>
              </a:spcBef>
              <a:spcAft>
                <a:spcPts val="0"/>
              </a:spcAft>
              <a:buClr>
                <a:srgbClr val="002060"/>
              </a:buClr>
              <a:buSzPts val="2400"/>
              <a:buFont typeface="Times New Roman"/>
              <a:buChar char="–"/>
            </a:pPr>
            <a:r>
              <a:rPr b="0" i="0" lang="en-US" sz="2400" u="none">
                <a:solidFill>
                  <a:srgbClr val="002060"/>
                </a:solidFill>
                <a:latin typeface="Times New Roman"/>
                <a:ea typeface="Times New Roman"/>
                <a:cs typeface="Times New Roman"/>
                <a:sym typeface="Times New Roman"/>
              </a:rPr>
              <a:t>Gang of Four or "GoF" (Gamma, Helm, Johnson, Vlissides) compile a catalog of design patterns</a:t>
            </a:r>
            <a:endParaRPr/>
          </a:p>
          <a:p>
            <a:pPr indent="-342900" lvl="0" marL="342900" rtl="0" algn="l">
              <a:lnSpc>
                <a:spcPct val="90000"/>
              </a:lnSpc>
              <a:spcBef>
                <a:spcPts val="560"/>
              </a:spcBef>
              <a:spcAft>
                <a:spcPts val="0"/>
              </a:spcAft>
              <a:buClr>
                <a:srgbClr val="002060"/>
              </a:buClr>
              <a:buSzPts val="2800"/>
              <a:buFont typeface="Times New Roman"/>
              <a:buChar char="•"/>
            </a:pPr>
            <a:r>
              <a:rPr b="0" i="0" lang="en-US" sz="2800" u="none">
                <a:solidFill>
                  <a:srgbClr val="002060"/>
                </a:solidFill>
                <a:latin typeface="Times New Roman"/>
                <a:ea typeface="Times New Roman"/>
                <a:cs typeface="Times New Roman"/>
                <a:sym typeface="Times New Roman"/>
              </a:rPr>
              <a:t>Design pattern: a solution to a common software problem in a certain context</a:t>
            </a:r>
            <a:endParaRPr/>
          </a:p>
          <a:p>
            <a:pPr indent="-285750" lvl="1" marL="742950" rtl="0" algn="l">
              <a:lnSpc>
                <a:spcPct val="90000"/>
              </a:lnSpc>
              <a:spcBef>
                <a:spcPts val="480"/>
              </a:spcBef>
              <a:spcAft>
                <a:spcPts val="0"/>
              </a:spcAft>
              <a:buClr>
                <a:srgbClr val="002060"/>
              </a:buClr>
              <a:buSzPts val="2400"/>
              <a:buFont typeface="Times New Roman"/>
              <a:buChar char="–"/>
            </a:pPr>
            <a:r>
              <a:rPr b="0" i="0" lang="en-US" sz="2400" u="none">
                <a:solidFill>
                  <a:srgbClr val="002060"/>
                </a:solidFill>
                <a:latin typeface="Times New Roman"/>
                <a:ea typeface="Times New Roman"/>
                <a:cs typeface="Times New Roman"/>
                <a:sym typeface="Times New Roman"/>
              </a:rPr>
              <a:t>Example: Iterator pattern</a:t>
            </a:r>
            <a:br>
              <a:rPr b="0" i="0" lang="en-US" sz="2400" u="none">
                <a:solidFill>
                  <a:srgbClr val="002060"/>
                </a:solidFill>
                <a:latin typeface="Times New Roman"/>
                <a:ea typeface="Times New Roman"/>
                <a:cs typeface="Times New Roman"/>
                <a:sym typeface="Times New Roman"/>
              </a:rPr>
            </a:br>
            <a:r>
              <a:rPr b="0" i="0" lang="en-US" sz="2400" u="none">
                <a:solidFill>
                  <a:srgbClr val="002060"/>
                </a:solidFill>
                <a:latin typeface="Times New Roman"/>
                <a:ea typeface="Times New Roman"/>
                <a:cs typeface="Times New Roman"/>
                <a:sym typeface="Times New Roman"/>
              </a:rPr>
              <a:t>The Iterator pattern defines an interface that declares methods for sequentially accessing the objects in a collection.</a:t>
            </a:r>
            <a:endParaRPr/>
          </a:p>
        </p:txBody>
      </p:sp>
      <p:sp>
        <p:nvSpPr>
          <p:cNvPr id="320" name="Google Shape;320;p3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21" name="Google Shape;321;p3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671512" y="365125"/>
            <a:ext cx="7799387" cy="106203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7300"/>
              <a:buFont typeface="Times New Roman"/>
              <a:buNone/>
            </a:pPr>
            <a:r>
              <a:rPr b="0" i="0" lang="en-US" sz="7300" u="none">
                <a:solidFill>
                  <a:schemeClr val="dk2"/>
                </a:solidFill>
                <a:latin typeface="Times New Roman"/>
                <a:ea typeface="Times New Roman"/>
                <a:cs typeface="Times New Roman"/>
                <a:sym typeface="Times New Roman"/>
              </a:rPr>
              <a:t>Idioms</a:t>
            </a:r>
            <a:endParaRPr/>
          </a:p>
        </p:txBody>
      </p:sp>
      <p:sp>
        <p:nvSpPr>
          <p:cNvPr id="328" name="Google Shape;328;p39"/>
          <p:cNvSpPr txBox="1"/>
          <p:nvPr>
            <p:ph idx="1" type="body"/>
          </p:nvPr>
        </p:nvSpPr>
        <p:spPr>
          <a:xfrm>
            <a:off x="147637" y="1562100"/>
            <a:ext cx="8778875" cy="4416425"/>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rgbClr val="002060"/>
              </a:buClr>
              <a:buSzPts val="4400"/>
              <a:buFont typeface="Times New Roman"/>
              <a:buChar char="•"/>
            </a:pPr>
            <a:r>
              <a:rPr b="0" i="0" lang="en-US" sz="4400" u="none">
                <a:solidFill>
                  <a:srgbClr val="002060"/>
                </a:solidFill>
                <a:latin typeface="Times New Roman"/>
                <a:ea typeface="Times New Roman"/>
                <a:cs typeface="Times New Roman"/>
                <a:sym typeface="Times New Roman"/>
              </a:rPr>
              <a:t>Idioms are a low-level patterns:</a:t>
            </a:r>
            <a:endParaRPr/>
          </a:p>
          <a:p>
            <a:pPr indent="-285750" lvl="1" marL="742950" rtl="0" algn="l">
              <a:lnSpc>
                <a:spcPct val="105000"/>
              </a:lnSpc>
              <a:spcBef>
                <a:spcPts val="840"/>
              </a:spcBef>
              <a:spcAft>
                <a:spcPts val="0"/>
              </a:spcAft>
              <a:buClr>
                <a:srgbClr val="002060"/>
              </a:buClr>
              <a:buSzPts val="4000"/>
              <a:buFont typeface="Times New Roman"/>
              <a:buChar char="–"/>
            </a:pPr>
            <a:r>
              <a:rPr b="0" i="0" lang="en-US" sz="4000" u="none">
                <a:solidFill>
                  <a:srgbClr val="002060"/>
                </a:solidFill>
                <a:latin typeface="Times New Roman"/>
                <a:ea typeface="Times New Roman"/>
                <a:cs typeface="Times New Roman"/>
                <a:sym typeface="Times New Roman"/>
              </a:rPr>
              <a:t>Programming language-specific</a:t>
            </a:r>
            <a:endParaRPr/>
          </a:p>
          <a:p>
            <a:pPr indent="-285750" lvl="1" marL="742950" rtl="0" algn="l">
              <a:lnSpc>
                <a:spcPct val="105000"/>
              </a:lnSpc>
              <a:spcBef>
                <a:spcPts val="800"/>
              </a:spcBef>
              <a:spcAft>
                <a:spcPts val="0"/>
              </a:spcAft>
              <a:buClr>
                <a:srgbClr val="002060"/>
              </a:buClr>
              <a:buSzPts val="4000"/>
              <a:buFont typeface="Times New Roman"/>
              <a:buChar char="–"/>
            </a:pPr>
            <a:r>
              <a:rPr b="0" i="0" lang="en-US" sz="4000" u="none">
                <a:solidFill>
                  <a:srgbClr val="002060"/>
                </a:solidFill>
                <a:latin typeface="Times New Roman"/>
                <a:ea typeface="Times New Roman"/>
                <a:cs typeface="Times New Roman"/>
                <a:sym typeface="Times New Roman"/>
              </a:rPr>
              <a:t>Describes how to implement a solution to a particular problem using  a given programming language</a:t>
            </a:r>
            <a:endParaRPr/>
          </a:p>
        </p:txBody>
      </p:sp>
      <p:sp>
        <p:nvSpPr>
          <p:cNvPr id="329" name="Google Shape;329;p3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30" name="Google Shape;330;p3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671512" y="365125"/>
            <a:ext cx="7800975" cy="1062037"/>
          </a:xfrm>
          <a:prstGeom prst="rect">
            <a:avLst/>
          </a:prstGeom>
          <a:noFill/>
          <a:ln>
            <a:noFill/>
          </a:ln>
        </p:spPr>
        <p:txBody>
          <a:bodyPr anchorCtr="0" anchor="ctr" bIns="45700" lIns="91425" spcFirstLastPara="1" rIns="91425" wrap="square" tIns="45700">
            <a:noAutofit/>
          </a:bodyPr>
          <a:lstStyle/>
          <a:p>
            <a:pPr indent="0" lvl="0" marL="0" rtl="0" algn="ctr">
              <a:lnSpc>
                <a:spcPct val="92000"/>
              </a:lnSpc>
              <a:spcBef>
                <a:spcPts val="0"/>
              </a:spcBef>
              <a:spcAft>
                <a:spcPts val="0"/>
              </a:spcAft>
              <a:buClr>
                <a:schemeClr val="dk2"/>
              </a:buClr>
              <a:buSzPts val="6500"/>
              <a:buFont typeface="Times New Roman"/>
              <a:buNone/>
            </a:pPr>
            <a:r>
              <a:rPr b="0" i="0" lang="en-US" sz="6500" u="none">
                <a:solidFill>
                  <a:schemeClr val="dk2"/>
                </a:solidFill>
                <a:latin typeface="Times New Roman"/>
                <a:ea typeface="Times New Roman"/>
                <a:cs typeface="Times New Roman"/>
                <a:sym typeface="Times New Roman"/>
              </a:rPr>
              <a:t>Idioms</a:t>
            </a:r>
            <a:endParaRPr/>
          </a:p>
        </p:txBody>
      </p:sp>
      <p:sp>
        <p:nvSpPr>
          <p:cNvPr id="337" name="Google Shape;337;p40"/>
          <p:cNvSpPr txBox="1"/>
          <p:nvPr>
            <p:ph idx="1" type="body"/>
          </p:nvPr>
        </p:nvSpPr>
        <p:spPr>
          <a:xfrm>
            <a:off x="287337" y="1562100"/>
            <a:ext cx="8501062" cy="4416425"/>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rgbClr val="002060"/>
              </a:buClr>
              <a:buSzPts val="3600"/>
              <a:buFont typeface="Times New Roman"/>
              <a:buChar char="•"/>
            </a:pPr>
            <a:r>
              <a:rPr b="0" i="0" lang="en-US" sz="3600" u="none">
                <a:solidFill>
                  <a:srgbClr val="002060"/>
                </a:solidFill>
                <a:latin typeface="Times New Roman"/>
                <a:ea typeface="Times New Roman"/>
                <a:cs typeface="Times New Roman"/>
                <a:sym typeface="Times New Roman"/>
              </a:rPr>
              <a:t>Idioms in English language:</a:t>
            </a:r>
            <a:endParaRPr/>
          </a:p>
          <a:p>
            <a:pPr indent="-285750" lvl="1" marL="742950" rtl="0" algn="l">
              <a:lnSpc>
                <a:spcPct val="105000"/>
              </a:lnSpc>
              <a:spcBef>
                <a:spcPts val="660"/>
              </a:spcBef>
              <a:spcAft>
                <a:spcPts val="0"/>
              </a:spcAft>
              <a:buClr>
                <a:srgbClr val="002060"/>
              </a:buClr>
              <a:buSzPts val="3300"/>
              <a:buFont typeface="Times New Roman"/>
              <a:buChar char="–"/>
            </a:pPr>
            <a:r>
              <a:rPr b="0" i="0" lang="en-US" sz="3300" u="none">
                <a:solidFill>
                  <a:srgbClr val="002060"/>
                </a:solidFill>
                <a:latin typeface="Times New Roman"/>
                <a:ea typeface="Times New Roman"/>
                <a:cs typeface="Times New Roman"/>
                <a:sym typeface="Times New Roman"/>
              </a:rPr>
              <a:t>A group of words that has meaning different from a simple juxtaposition of the meanings of the individual words</a:t>
            </a:r>
            <a:endParaRPr/>
          </a:p>
          <a:p>
            <a:pPr indent="-285750" lvl="1" marL="742950" rtl="0" algn="l">
              <a:lnSpc>
                <a:spcPct val="105000"/>
              </a:lnSpc>
              <a:spcBef>
                <a:spcPts val="660"/>
              </a:spcBef>
              <a:spcAft>
                <a:spcPts val="0"/>
              </a:spcAft>
              <a:buClr>
                <a:srgbClr val="002060"/>
              </a:buClr>
              <a:buSzPts val="3300"/>
              <a:buFont typeface="Times New Roman"/>
              <a:buChar char="–"/>
            </a:pPr>
            <a:r>
              <a:rPr b="0" i="0" lang="en-US" sz="3300" u="none">
                <a:solidFill>
                  <a:srgbClr val="002060"/>
                </a:solidFill>
                <a:latin typeface="Times New Roman"/>
                <a:ea typeface="Times New Roman"/>
                <a:cs typeface="Times New Roman"/>
                <a:sym typeface="Times New Roman"/>
              </a:rPr>
              <a:t>Example: “Raining cats and dogs”</a:t>
            </a:r>
            <a:endParaRPr/>
          </a:p>
          <a:p>
            <a:pPr indent="-342900" lvl="0" marL="342900" rtl="0" algn="l">
              <a:lnSpc>
                <a:spcPct val="105000"/>
              </a:lnSpc>
              <a:spcBef>
                <a:spcPts val="720"/>
              </a:spcBef>
              <a:spcAft>
                <a:spcPts val="0"/>
              </a:spcAft>
              <a:buClr>
                <a:srgbClr val="002060"/>
              </a:buClr>
              <a:buSzPts val="3600"/>
              <a:buFont typeface="Times New Roman"/>
              <a:buChar char="•"/>
            </a:pPr>
            <a:r>
              <a:rPr b="0" i="0" lang="en-US" sz="3600" u="none">
                <a:solidFill>
                  <a:srgbClr val="002060"/>
                </a:solidFill>
                <a:latin typeface="Times New Roman"/>
                <a:ea typeface="Times New Roman"/>
                <a:cs typeface="Times New Roman"/>
                <a:sym typeface="Times New Roman"/>
              </a:rPr>
              <a:t>A C idiom:</a:t>
            </a:r>
            <a:endParaRPr/>
          </a:p>
          <a:p>
            <a:pPr indent="-285750" lvl="1" marL="742950" rtl="0" algn="l">
              <a:lnSpc>
                <a:spcPct val="105000"/>
              </a:lnSpc>
              <a:spcBef>
                <a:spcPts val="480"/>
              </a:spcBef>
              <a:spcAft>
                <a:spcPts val="0"/>
              </a:spcAft>
              <a:buClr>
                <a:srgbClr val="002060"/>
              </a:buClr>
              <a:buSzPts val="2400"/>
              <a:buFont typeface="Courier New"/>
              <a:buChar char="–"/>
            </a:pPr>
            <a:r>
              <a:rPr b="0" i="0" lang="en-US" sz="2400" u="none">
                <a:solidFill>
                  <a:srgbClr val="002060"/>
                </a:solidFill>
                <a:latin typeface="Courier New"/>
                <a:ea typeface="Courier New"/>
                <a:cs typeface="Courier New"/>
                <a:sym typeface="Courier New"/>
              </a:rPr>
              <a:t>for(i=0;i&lt;1000;i++) { }</a:t>
            </a:r>
            <a:endParaRPr/>
          </a:p>
        </p:txBody>
      </p:sp>
      <p:sp>
        <p:nvSpPr>
          <p:cNvPr id="338" name="Google Shape;338;p4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39" name="Google Shape;339;p4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701675" y="0"/>
            <a:ext cx="7800975" cy="1403350"/>
          </a:xfrm>
          <a:prstGeom prst="rect">
            <a:avLst/>
          </a:prstGeom>
          <a:noFill/>
          <a:ln>
            <a:noFill/>
          </a:ln>
        </p:spPr>
        <p:txBody>
          <a:bodyPr anchorCtr="0" anchor="ctr" bIns="45700" lIns="91425" spcFirstLastPara="1" rIns="91425" wrap="square" tIns="45700">
            <a:noAutofit/>
          </a:bodyPr>
          <a:lstStyle/>
          <a:p>
            <a:pPr indent="0" lvl="0" marL="0" rtl="0" algn="ctr">
              <a:lnSpc>
                <a:spcPct val="94000"/>
              </a:lnSpc>
              <a:spcBef>
                <a:spcPts val="0"/>
              </a:spcBef>
              <a:spcAft>
                <a:spcPts val="0"/>
              </a:spcAft>
              <a:buClr>
                <a:schemeClr val="dk2"/>
              </a:buClr>
              <a:buSzPts val="4900"/>
              <a:buFont typeface="Times New Roman"/>
              <a:buNone/>
            </a:pPr>
            <a:r>
              <a:rPr b="0" i="0" lang="en-US" sz="4900" u="none">
                <a:solidFill>
                  <a:schemeClr val="dk2"/>
                </a:solidFill>
                <a:latin typeface="Times New Roman"/>
                <a:ea typeface="Times New Roman"/>
                <a:cs typeface="Times New Roman"/>
                <a:sym typeface="Times New Roman"/>
              </a:rPr>
              <a:t>Patterns versus Idioms</a:t>
            </a:r>
            <a:endParaRPr/>
          </a:p>
        </p:txBody>
      </p:sp>
      <p:sp>
        <p:nvSpPr>
          <p:cNvPr id="346" name="Google Shape;346;p41"/>
          <p:cNvSpPr txBox="1"/>
          <p:nvPr>
            <p:ph idx="1" type="body"/>
          </p:nvPr>
        </p:nvSpPr>
        <p:spPr>
          <a:xfrm>
            <a:off x="542925" y="1403350"/>
            <a:ext cx="8453437" cy="4811712"/>
          </a:xfrm>
          <a:prstGeom prst="rect">
            <a:avLst/>
          </a:prstGeom>
          <a:noFill/>
          <a:ln>
            <a:noFill/>
          </a:ln>
        </p:spPr>
        <p:txBody>
          <a:bodyPr anchorCtr="0" anchor="t" bIns="45700" lIns="91425" spcFirstLastPara="1" rIns="91425" wrap="square" tIns="45700">
            <a:noAutofit/>
          </a:bodyPr>
          <a:lstStyle/>
          <a:p>
            <a:pPr indent="-306387" lvl="0" marL="306387" rtl="0" algn="l">
              <a:lnSpc>
                <a:spcPct val="105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pattern:</a:t>
            </a:r>
            <a:endParaRPr/>
          </a:p>
          <a:p>
            <a:pPr indent="-253999" lvl="1" marL="668337" rtl="0" algn="l">
              <a:lnSpc>
                <a:spcPct val="105000"/>
              </a:lnSpc>
              <a:spcBef>
                <a:spcPts val="104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Describes a recurring problem</a:t>
            </a:r>
            <a:endParaRPr/>
          </a:p>
          <a:p>
            <a:pPr indent="-253999" lvl="1" marL="668337" rtl="0" algn="l">
              <a:lnSpc>
                <a:spcPct val="105000"/>
              </a:lnSpc>
              <a:spcBef>
                <a:spcPts val="96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Describes a core solution</a:t>
            </a:r>
            <a:endParaRPr/>
          </a:p>
          <a:p>
            <a:pPr indent="-253999" lvl="1" marL="668337" rtl="0" algn="l">
              <a:lnSpc>
                <a:spcPct val="105000"/>
              </a:lnSpc>
              <a:spcBef>
                <a:spcPts val="96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Is capable of generating many distinct designs</a:t>
            </a:r>
            <a:endParaRPr/>
          </a:p>
          <a:p>
            <a:pPr indent="-306387" lvl="0" marL="306387" rtl="0" algn="l">
              <a:lnSpc>
                <a:spcPct val="105000"/>
              </a:lnSpc>
              <a:spcBef>
                <a:spcPts val="104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An Idiom though describes a recurring problem is more restricted:	</a:t>
            </a:r>
            <a:endParaRPr/>
          </a:p>
          <a:p>
            <a:pPr indent="-253999" lvl="1" marL="668337" rtl="0" algn="l">
              <a:lnSpc>
                <a:spcPct val="105000"/>
              </a:lnSpc>
              <a:spcBef>
                <a:spcPts val="104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Provides a specific solution, with fewer variations</a:t>
            </a:r>
            <a:endParaRPr/>
          </a:p>
          <a:p>
            <a:pPr indent="-253999" lvl="1" marL="668337" rtl="0" algn="l">
              <a:lnSpc>
                <a:spcPct val="105000"/>
              </a:lnSpc>
              <a:spcBef>
                <a:spcPts val="96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Applies only to a narrow context</a:t>
            </a:r>
            <a:endParaRPr/>
          </a:p>
          <a:p>
            <a:pPr indent="-206374" lvl="2" marL="1036637" rtl="0" algn="l">
              <a:lnSpc>
                <a:spcPct val="105000"/>
              </a:lnSpc>
              <a:spcBef>
                <a:spcPts val="88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e.g., the C++ language</a:t>
            </a:r>
            <a:endParaRPr/>
          </a:p>
        </p:txBody>
      </p:sp>
      <p:sp>
        <p:nvSpPr>
          <p:cNvPr id="347" name="Google Shape;347;p4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48" name="Google Shape;348;p4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ph type="title"/>
          </p:nvPr>
        </p:nvSpPr>
        <p:spPr>
          <a:xfrm>
            <a:off x="701675" y="179387"/>
            <a:ext cx="7800975" cy="1062037"/>
          </a:xfrm>
          <a:prstGeom prst="rect">
            <a:avLst/>
          </a:prstGeom>
          <a:noFill/>
          <a:ln>
            <a:noFill/>
          </a:ln>
        </p:spPr>
        <p:txBody>
          <a:bodyPr anchorCtr="0" anchor="ctr" bIns="45700" lIns="91425" spcFirstLastPara="1" rIns="91425" wrap="square" tIns="45700">
            <a:noAutofit/>
          </a:bodyPr>
          <a:lstStyle/>
          <a:p>
            <a:pPr indent="0" lvl="0" marL="0" rtl="0" algn="ctr">
              <a:lnSpc>
                <a:spcPct val="92000"/>
              </a:lnSpc>
              <a:spcBef>
                <a:spcPts val="0"/>
              </a:spcBef>
              <a:spcAft>
                <a:spcPts val="0"/>
              </a:spcAft>
              <a:buClr>
                <a:schemeClr val="dk2"/>
              </a:buClr>
              <a:buSzPts val="6500"/>
              <a:buFont typeface="Times New Roman"/>
              <a:buNone/>
            </a:pPr>
            <a:r>
              <a:rPr b="0" i="0" lang="en-US" sz="6500" u="none">
                <a:solidFill>
                  <a:schemeClr val="dk2"/>
                </a:solidFill>
                <a:latin typeface="Times New Roman"/>
                <a:ea typeface="Times New Roman"/>
                <a:cs typeface="Times New Roman"/>
                <a:sym typeface="Times New Roman"/>
              </a:rPr>
              <a:t>Antipattern</a:t>
            </a:r>
            <a:endParaRPr/>
          </a:p>
        </p:txBody>
      </p:sp>
      <p:sp>
        <p:nvSpPr>
          <p:cNvPr id="355" name="Google Shape;355;p42"/>
          <p:cNvSpPr txBox="1"/>
          <p:nvPr>
            <p:ph idx="1" type="body"/>
          </p:nvPr>
        </p:nvSpPr>
        <p:spPr>
          <a:xfrm>
            <a:off x="355600" y="1285875"/>
            <a:ext cx="8432800" cy="469265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rgbClr val="002060"/>
              </a:buClr>
              <a:buSzPts val="4000"/>
              <a:buFont typeface="Times New Roman"/>
              <a:buChar char="•"/>
            </a:pPr>
            <a:r>
              <a:rPr b="0" i="0" lang="en-US" sz="4000" u="none">
                <a:solidFill>
                  <a:srgbClr val="002060"/>
                </a:solidFill>
                <a:latin typeface="Times New Roman"/>
                <a:ea typeface="Times New Roman"/>
                <a:cs typeface="Times New Roman"/>
                <a:sym typeface="Times New Roman"/>
              </a:rPr>
              <a:t>If a pattern represents a best practice:</a:t>
            </a:r>
            <a:endParaRPr/>
          </a:p>
          <a:p>
            <a:pPr indent="-285750" lvl="1" marL="742950" rtl="0" algn="l">
              <a:lnSpc>
                <a:spcPct val="105000"/>
              </a:lnSpc>
              <a:spcBef>
                <a:spcPts val="720"/>
              </a:spcBef>
              <a:spcAft>
                <a:spcPts val="0"/>
              </a:spcAft>
              <a:buClr>
                <a:srgbClr val="002060"/>
              </a:buClr>
              <a:buSzPts val="3600"/>
              <a:buFont typeface="Times New Roman"/>
              <a:buChar char="–"/>
            </a:pPr>
            <a:r>
              <a:rPr b="0" i="0" lang="en-US" sz="3600" u="none">
                <a:solidFill>
                  <a:srgbClr val="002060"/>
                </a:solidFill>
                <a:latin typeface="Times New Roman"/>
                <a:ea typeface="Times New Roman"/>
                <a:cs typeface="Times New Roman"/>
                <a:sym typeface="Times New Roman"/>
              </a:rPr>
              <a:t>Antipattern represents lessons learned from a bad design</a:t>
            </a:r>
            <a:endParaRPr/>
          </a:p>
          <a:p>
            <a:pPr indent="-342900" lvl="0" marL="342900" rtl="0" algn="l">
              <a:lnSpc>
                <a:spcPct val="105000"/>
              </a:lnSpc>
              <a:spcBef>
                <a:spcPts val="800"/>
              </a:spcBef>
              <a:spcAft>
                <a:spcPts val="0"/>
              </a:spcAft>
              <a:buClr>
                <a:srgbClr val="002060"/>
              </a:buClr>
              <a:buSzPts val="4000"/>
              <a:buFont typeface="Times New Roman"/>
              <a:buChar char="•"/>
            </a:pPr>
            <a:r>
              <a:rPr b="0" i="0" lang="en-US" sz="4000" u="none">
                <a:solidFill>
                  <a:srgbClr val="002060"/>
                </a:solidFill>
                <a:latin typeface="Times New Roman"/>
                <a:ea typeface="Times New Roman"/>
                <a:cs typeface="Times New Roman"/>
                <a:sym typeface="Times New Roman"/>
              </a:rPr>
              <a:t>Antipatterns help to recognise deceptive solutions:</a:t>
            </a:r>
            <a:endParaRPr/>
          </a:p>
          <a:p>
            <a:pPr indent="-285750" lvl="1" marL="742950" rtl="0" algn="l">
              <a:lnSpc>
                <a:spcPct val="105000"/>
              </a:lnSpc>
              <a:spcBef>
                <a:spcPts val="720"/>
              </a:spcBef>
              <a:spcAft>
                <a:spcPts val="0"/>
              </a:spcAft>
              <a:buClr>
                <a:srgbClr val="002060"/>
              </a:buClr>
              <a:buSzPts val="3600"/>
              <a:buFont typeface="Times New Roman"/>
              <a:buChar char="–"/>
            </a:pPr>
            <a:r>
              <a:rPr b="0" i="0" lang="en-US" sz="3600" u="none">
                <a:solidFill>
                  <a:srgbClr val="002060"/>
                </a:solidFill>
                <a:latin typeface="Times New Roman"/>
                <a:ea typeface="Times New Roman"/>
                <a:cs typeface="Times New Roman"/>
                <a:sym typeface="Times New Roman"/>
              </a:rPr>
              <a:t>That appear attractive at first, but turn out to be a liability later</a:t>
            </a:r>
            <a:endParaRPr/>
          </a:p>
        </p:txBody>
      </p:sp>
      <p:sp>
        <p:nvSpPr>
          <p:cNvPr id="356" name="Google Shape;356;p4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57" name="Google Shape;357;p4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425450" y="179387"/>
            <a:ext cx="8293100" cy="10588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900"/>
              <a:buFont typeface="Times New Roman"/>
              <a:buNone/>
            </a:pPr>
            <a:r>
              <a:rPr b="0" i="0" lang="en-US" sz="4900" u="none">
                <a:solidFill>
                  <a:schemeClr val="dk2"/>
                </a:solidFill>
                <a:latin typeface="Times New Roman"/>
                <a:ea typeface="Times New Roman"/>
                <a:cs typeface="Times New Roman"/>
                <a:sym typeface="Times New Roman"/>
              </a:rPr>
              <a:t>Patterns versus Algorithms</a:t>
            </a:r>
            <a:endParaRPr/>
          </a:p>
        </p:txBody>
      </p:sp>
      <p:sp>
        <p:nvSpPr>
          <p:cNvPr id="363" name="Google Shape;363;p43"/>
          <p:cNvSpPr txBox="1"/>
          <p:nvPr>
            <p:ph idx="1" type="body"/>
          </p:nvPr>
        </p:nvSpPr>
        <p:spPr>
          <a:xfrm>
            <a:off x="287337" y="1387475"/>
            <a:ext cx="8639175" cy="4757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2060"/>
              </a:buClr>
              <a:buSzPts val="3200"/>
              <a:buFont typeface="Times New Roman"/>
              <a:buChar char="•"/>
            </a:pPr>
            <a:r>
              <a:rPr b="0" i="0" lang="en-US" sz="3200" u="none">
                <a:solidFill>
                  <a:srgbClr val="002060"/>
                </a:solidFill>
                <a:latin typeface="Times New Roman"/>
                <a:ea typeface="Times New Roman"/>
                <a:cs typeface="Times New Roman"/>
                <a:sym typeface="Times New Roman"/>
              </a:rPr>
              <a:t>Are patterns and algorithms identical concepts?</a:t>
            </a:r>
            <a:endParaRPr/>
          </a:p>
          <a:p>
            <a:pPr indent="-285750" lvl="1" marL="742950" rtl="0" algn="l">
              <a:lnSpc>
                <a:spcPct val="100000"/>
              </a:lnSpc>
              <a:spcBef>
                <a:spcPts val="640"/>
              </a:spcBef>
              <a:spcAft>
                <a:spcPts val="0"/>
              </a:spcAft>
              <a:buClr>
                <a:srgbClr val="002060"/>
              </a:buClr>
              <a:buSzPts val="3200"/>
              <a:buFont typeface="Times New Roman"/>
              <a:buChar char="–"/>
            </a:pPr>
            <a:r>
              <a:rPr b="0" i="0" lang="en-US" sz="3200" u="none">
                <a:solidFill>
                  <a:srgbClr val="002060"/>
                </a:solidFill>
                <a:latin typeface="Times New Roman"/>
                <a:ea typeface="Times New Roman"/>
                <a:cs typeface="Times New Roman"/>
                <a:sym typeface="Times New Roman"/>
              </a:rPr>
              <a:t>After all, both target to provide reusable solutions to problems!</a:t>
            </a:r>
            <a:endParaRPr/>
          </a:p>
          <a:p>
            <a:pPr indent="-342900" lvl="0" marL="342900" rtl="0" algn="l">
              <a:lnSpc>
                <a:spcPct val="100000"/>
              </a:lnSpc>
              <a:spcBef>
                <a:spcPts val="640"/>
              </a:spcBef>
              <a:spcAft>
                <a:spcPts val="0"/>
              </a:spcAft>
              <a:buClr>
                <a:srgbClr val="002060"/>
              </a:buClr>
              <a:buSzPts val="3200"/>
              <a:buFont typeface="Times New Roman"/>
              <a:buChar char="•"/>
            </a:pPr>
            <a:r>
              <a:rPr b="0" i="0" lang="en-US" sz="3200" u="none">
                <a:solidFill>
                  <a:srgbClr val="002060"/>
                </a:solidFill>
                <a:latin typeface="Times New Roman"/>
                <a:ea typeface="Times New Roman"/>
                <a:cs typeface="Times New Roman"/>
                <a:sym typeface="Times New Roman"/>
              </a:rPr>
              <a:t>Algorithms primarily focus on solving problems with reduced space and/or time requirements:</a:t>
            </a:r>
            <a:endParaRPr/>
          </a:p>
          <a:p>
            <a:pPr indent="-285750" lvl="1" marL="742950" rtl="0" algn="l">
              <a:lnSpc>
                <a:spcPct val="100000"/>
              </a:lnSpc>
              <a:spcBef>
                <a:spcPts val="640"/>
              </a:spcBef>
              <a:spcAft>
                <a:spcPts val="0"/>
              </a:spcAft>
              <a:buClr>
                <a:srgbClr val="002060"/>
              </a:buClr>
              <a:buSzPts val="3200"/>
              <a:buFont typeface="Times New Roman"/>
              <a:buChar char="–"/>
            </a:pPr>
            <a:r>
              <a:rPr b="0" i="0" lang="en-US" sz="3200" u="none">
                <a:solidFill>
                  <a:srgbClr val="002060"/>
                </a:solidFill>
                <a:latin typeface="Times New Roman"/>
                <a:ea typeface="Times New Roman"/>
                <a:cs typeface="Times New Roman"/>
                <a:sym typeface="Times New Roman"/>
              </a:rPr>
              <a:t>Patterns focus on understandability and maintainability of design and easier development</a:t>
            </a:r>
            <a:endParaRPr/>
          </a:p>
        </p:txBody>
      </p:sp>
      <p:sp>
        <p:nvSpPr>
          <p:cNvPr id="364" name="Google Shape;364;p4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65" name="Google Shape;365;p4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22" name="Google Shape;122;p17"/>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Times New Roman"/>
              <a:buNone/>
            </a:pPr>
            <a:r>
              <a:rPr b="1" i="1" lang="en-US" sz="6000" u="none">
                <a:solidFill>
                  <a:srgbClr val="FF0000"/>
                </a:solidFill>
                <a:latin typeface="Times New Roman"/>
                <a:ea typeface="Times New Roman"/>
                <a:cs typeface="Times New Roman"/>
                <a:sym typeface="Times New Roman"/>
              </a:rPr>
              <a:t>Pattern’s Everywhere</a:t>
            </a:r>
            <a:endParaRPr/>
          </a:p>
        </p:txBody>
      </p:sp>
      <p:sp>
        <p:nvSpPr>
          <p:cNvPr id="123" name="Google Shape;123;p17"/>
          <p:cNvSpPr txBox="1"/>
          <p:nvPr/>
        </p:nvSpPr>
        <p:spPr>
          <a:xfrm>
            <a:off x="2241550" y="4733925"/>
            <a:ext cx="4413250"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cap="none" strike="noStrike">
                <a:solidFill>
                  <a:srgbClr val="008000"/>
                </a:solidFill>
                <a:latin typeface="Times New Roman"/>
                <a:ea typeface="Times New Roman"/>
                <a:cs typeface="Times New Roman"/>
                <a:sym typeface="Times New Roman"/>
              </a:rPr>
              <a:t>Quest in Human Endeavor</a:t>
            </a:r>
            <a:endParaRPr/>
          </a:p>
        </p:txBody>
      </p:sp>
      <p:sp>
        <p:nvSpPr>
          <p:cNvPr id="124" name="Google Shape;124;p1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72" name="Google Shape;372;p44"/>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Times New Roman"/>
              <a:buNone/>
            </a:pPr>
            <a:r>
              <a:rPr b="1" i="1" lang="en-US" sz="6000" u="none">
                <a:solidFill>
                  <a:srgbClr val="FF0000"/>
                </a:solidFill>
                <a:latin typeface="Times New Roman"/>
                <a:ea typeface="Times New Roman"/>
                <a:cs typeface="Times New Roman"/>
                <a:sym typeface="Times New Roman"/>
              </a:rPr>
              <a:t>Design Patterns</a:t>
            </a:r>
            <a:endParaRPr/>
          </a:p>
        </p:txBody>
      </p:sp>
      <p:sp>
        <p:nvSpPr>
          <p:cNvPr id="373" name="Google Shape;373;p44"/>
          <p:cNvSpPr txBox="1"/>
          <p:nvPr/>
        </p:nvSpPr>
        <p:spPr>
          <a:xfrm>
            <a:off x="2241550" y="4733925"/>
            <a:ext cx="4718050"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0" i="0" lang="en-US" sz="2800" u="none">
                <a:solidFill>
                  <a:srgbClr val="008000"/>
                </a:solidFill>
                <a:latin typeface="Times New Roman"/>
                <a:ea typeface="Times New Roman"/>
                <a:cs typeface="Times New Roman"/>
                <a:sym typeface="Times New Roman"/>
              </a:rPr>
              <a:t>Search of Similarities in OOD</a:t>
            </a:r>
            <a:endParaRPr/>
          </a:p>
        </p:txBody>
      </p:sp>
      <p:sp>
        <p:nvSpPr>
          <p:cNvPr id="374" name="Google Shape;374;p4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80" name="Google Shape;380;p4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 is a Design Pattern?</a:t>
            </a:r>
            <a:endParaRPr/>
          </a:p>
        </p:txBody>
      </p:sp>
      <p:sp>
        <p:nvSpPr>
          <p:cNvPr id="381" name="Google Shape;381;p4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 </a:t>
            </a:r>
            <a:r>
              <a:rPr b="1" i="0" lang="en-US" sz="3200" u="none">
                <a:solidFill>
                  <a:srgbClr val="FF0000"/>
                </a:solidFill>
                <a:latin typeface="Times New Roman"/>
                <a:ea typeface="Times New Roman"/>
                <a:cs typeface="Times New Roman"/>
                <a:sym typeface="Times New Roman"/>
              </a:rPr>
              <a:t>Design Pattern</a:t>
            </a:r>
            <a:r>
              <a:rPr b="0" i="0" lang="en-US" sz="3200" u="none">
                <a:solidFill>
                  <a:schemeClr val="dk2"/>
                </a:solidFill>
                <a:latin typeface="Times New Roman"/>
                <a:ea typeface="Times New Roman"/>
                <a:cs typeface="Times New Roman"/>
                <a:sym typeface="Times New Roman"/>
              </a:rPr>
              <a:t> </a:t>
            </a:r>
            <a:endParaRPr/>
          </a:p>
          <a:p>
            <a:pPr indent="-285750" lvl="1" marL="742950" rtl="0" algn="l">
              <a:lnSpc>
                <a:spcPct val="100000"/>
              </a:lnSpc>
              <a:spcBef>
                <a:spcPts val="560"/>
              </a:spcBef>
              <a:spcAft>
                <a:spcPts val="0"/>
              </a:spcAft>
              <a:buClr>
                <a:srgbClr val="008000"/>
              </a:buClr>
              <a:buSzPts val="2800"/>
              <a:buFont typeface="Times New Roman"/>
              <a:buChar char="–"/>
            </a:pPr>
            <a:r>
              <a:rPr b="1" i="0" lang="en-US" sz="2800" u="none">
                <a:solidFill>
                  <a:srgbClr val="008000"/>
                </a:solidFill>
                <a:latin typeface="Times New Roman"/>
                <a:ea typeface="Times New Roman"/>
                <a:cs typeface="Times New Roman"/>
                <a:sym typeface="Times New Roman"/>
              </a:rPr>
              <a:t>describes a problem</a:t>
            </a:r>
            <a:r>
              <a:rPr b="0" i="0" lang="en-US" sz="2800" u="none">
                <a:solidFill>
                  <a:schemeClr val="dk2"/>
                </a:solidFill>
                <a:latin typeface="Times New Roman"/>
                <a:ea typeface="Times New Roman"/>
                <a:cs typeface="Times New Roman"/>
                <a:sym typeface="Times New Roman"/>
              </a:rPr>
              <a:t> </a:t>
            </a:r>
            <a:endParaRPr/>
          </a:p>
          <a:p>
            <a:pPr indent="-228600" lvl="2" marL="114300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Occurring over and over again (in software engineering) </a:t>
            </a:r>
            <a:endParaRPr/>
          </a:p>
          <a:p>
            <a:pPr indent="-285750" lvl="1" marL="742950" rtl="0" algn="l">
              <a:lnSpc>
                <a:spcPct val="100000"/>
              </a:lnSpc>
              <a:spcBef>
                <a:spcPts val="560"/>
              </a:spcBef>
              <a:spcAft>
                <a:spcPts val="0"/>
              </a:spcAft>
              <a:buClr>
                <a:srgbClr val="008000"/>
              </a:buClr>
              <a:buSzPts val="2800"/>
              <a:buFont typeface="Times New Roman"/>
              <a:buChar char="–"/>
            </a:pPr>
            <a:r>
              <a:rPr b="1" i="0" lang="en-US" sz="2800" u="none">
                <a:solidFill>
                  <a:srgbClr val="008000"/>
                </a:solidFill>
                <a:latin typeface="Times New Roman"/>
                <a:ea typeface="Times New Roman"/>
                <a:cs typeface="Times New Roman"/>
                <a:sym typeface="Times New Roman"/>
              </a:rPr>
              <a:t>describes the solution</a:t>
            </a:r>
            <a:r>
              <a:rPr b="0" i="0" lang="en-US" sz="2800" u="none">
                <a:solidFill>
                  <a:schemeClr val="dk2"/>
                </a:solidFill>
                <a:latin typeface="Times New Roman"/>
                <a:ea typeface="Times New Roman"/>
                <a:cs typeface="Times New Roman"/>
                <a:sym typeface="Times New Roman"/>
              </a:rPr>
              <a:t> </a:t>
            </a:r>
            <a:endParaRPr/>
          </a:p>
          <a:p>
            <a:pPr indent="-228600" lvl="2" marL="114300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Sufficiently generic</a:t>
            </a:r>
            <a:endParaRPr/>
          </a:p>
          <a:p>
            <a:pPr indent="-228600" lvl="2" marL="114300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Applicable in a wide variety of contexts.</a:t>
            </a:r>
            <a:endParaRPr/>
          </a:p>
        </p:txBody>
      </p:sp>
      <p:sp>
        <p:nvSpPr>
          <p:cNvPr id="382" name="Google Shape;382;p45"/>
          <p:cNvSpPr txBox="1"/>
          <p:nvPr/>
        </p:nvSpPr>
        <p:spPr>
          <a:xfrm>
            <a:off x="1417637" y="5586412"/>
            <a:ext cx="6454775" cy="581025"/>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800"/>
              <a:buFont typeface="Times New Roman"/>
              <a:buNone/>
            </a:pPr>
            <a:r>
              <a:rPr b="0" i="1" lang="en-US" sz="2800" u="none">
                <a:solidFill>
                  <a:schemeClr val="hlink"/>
                </a:solidFill>
                <a:latin typeface="Times New Roman"/>
                <a:ea typeface="Times New Roman"/>
                <a:cs typeface="Times New Roman"/>
                <a:sym typeface="Times New Roman"/>
              </a:rPr>
              <a:t>Recurring Solution to a Recurring Problem</a:t>
            </a:r>
            <a:endParaRPr/>
          </a:p>
        </p:txBody>
      </p:sp>
      <p:sp>
        <p:nvSpPr>
          <p:cNvPr id="383" name="Google Shape;383;p4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89" name="Google Shape;389;p46"/>
          <p:cNvSpPr txBox="1"/>
          <p:nvPr>
            <p:ph type="title"/>
          </p:nvPr>
        </p:nvSpPr>
        <p:spPr>
          <a:xfrm>
            <a:off x="0" y="2286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Essential Elements of a Design Pattern</a:t>
            </a:r>
            <a:endParaRPr/>
          </a:p>
        </p:txBody>
      </p:sp>
      <p:sp>
        <p:nvSpPr>
          <p:cNvPr id="390" name="Google Shape;390;p4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chemeClr val="dk2"/>
              </a:buClr>
              <a:buSzPts val="2800"/>
              <a:buFont typeface="Times New Roman"/>
              <a:buAutoNum type="arabicPeriod"/>
            </a:pPr>
            <a:r>
              <a:rPr b="1" i="0" lang="en-US" sz="2800" u="none">
                <a:solidFill>
                  <a:schemeClr val="dk2"/>
                </a:solidFill>
                <a:latin typeface="Times New Roman"/>
                <a:ea typeface="Times New Roman"/>
                <a:cs typeface="Times New Roman"/>
                <a:sym typeface="Times New Roman"/>
              </a:rPr>
              <a:t>Pattern Name: </a:t>
            </a:r>
            <a:r>
              <a:rPr b="0" i="0" lang="en-US" sz="2800" u="none">
                <a:solidFill>
                  <a:schemeClr val="dk2"/>
                </a:solidFill>
                <a:latin typeface="Times New Roman"/>
                <a:ea typeface="Times New Roman"/>
                <a:cs typeface="Times New Roman"/>
                <a:sym typeface="Times New Roman"/>
              </a:rPr>
              <a:t>Descriptor for a design problem, its solutions, and their consequences. </a:t>
            </a:r>
            <a:endParaRPr/>
          </a:p>
          <a:p>
            <a:pPr indent="-533400" lvl="0" marL="533400" rtl="0" algn="l">
              <a:lnSpc>
                <a:spcPct val="100000"/>
              </a:lnSpc>
              <a:spcBef>
                <a:spcPts val="560"/>
              </a:spcBef>
              <a:spcAft>
                <a:spcPts val="0"/>
              </a:spcAft>
              <a:buClr>
                <a:schemeClr val="dk2"/>
              </a:buClr>
              <a:buSzPts val="2800"/>
              <a:buFont typeface="Times New Roman"/>
              <a:buAutoNum type="arabicPeriod"/>
            </a:pPr>
            <a:r>
              <a:rPr b="1" i="0" lang="en-US" sz="2800" u="none">
                <a:solidFill>
                  <a:schemeClr val="dk2"/>
                </a:solidFill>
                <a:latin typeface="Times New Roman"/>
                <a:ea typeface="Times New Roman"/>
                <a:cs typeface="Times New Roman"/>
                <a:sym typeface="Times New Roman"/>
              </a:rPr>
              <a:t>Problem: </a:t>
            </a:r>
            <a:r>
              <a:rPr b="0" i="0" lang="en-US" sz="2800" u="none">
                <a:solidFill>
                  <a:schemeClr val="dk2"/>
                </a:solidFill>
                <a:latin typeface="Times New Roman"/>
                <a:ea typeface="Times New Roman"/>
                <a:cs typeface="Times New Roman"/>
                <a:sym typeface="Times New Roman"/>
              </a:rPr>
              <a:t>Where to apply the pattern and its associated context. </a:t>
            </a:r>
            <a:endParaRPr/>
          </a:p>
          <a:p>
            <a:pPr indent="-533400" lvl="0" marL="533400" rtl="0" algn="l">
              <a:lnSpc>
                <a:spcPct val="100000"/>
              </a:lnSpc>
              <a:spcBef>
                <a:spcPts val="560"/>
              </a:spcBef>
              <a:spcAft>
                <a:spcPts val="0"/>
              </a:spcAft>
              <a:buClr>
                <a:schemeClr val="dk2"/>
              </a:buClr>
              <a:buSzPts val="2800"/>
              <a:buFont typeface="Times New Roman"/>
              <a:buAutoNum type="arabicPeriod"/>
            </a:pPr>
            <a:r>
              <a:rPr b="1" i="0" lang="en-US" sz="2800" u="none">
                <a:solidFill>
                  <a:schemeClr val="dk2"/>
                </a:solidFill>
                <a:latin typeface="Times New Roman"/>
                <a:ea typeface="Times New Roman"/>
                <a:cs typeface="Times New Roman"/>
                <a:sym typeface="Times New Roman"/>
              </a:rPr>
              <a:t>Solution: </a:t>
            </a:r>
            <a:r>
              <a:rPr b="0" i="0" lang="en-US" sz="2800" u="none">
                <a:solidFill>
                  <a:schemeClr val="dk2"/>
                </a:solidFill>
                <a:latin typeface="Times New Roman"/>
                <a:ea typeface="Times New Roman"/>
                <a:cs typeface="Times New Roman"/>
                <a:sym typeface="Times New Roman"/>
              </a:rPr>
              <a:t>Elements that make up the design, their relationships, responsibilities, and collaborations. </a:t>
            </a:r>
            <a:endParaRPr/>
          </a:p>
          <a:p>
            <a:pPr indent="-533400" lvl="0" marL="533400" rtl="0" algn="l">
              <a:lnSpc>
                <a:spcPct val="100000"/>
              </a:lnSpc>
              <a:spcBef>
                <a:spcPts val="560"/>
              </a:spcBef>
              <a:spcAft>
                <a:spcPts val="0"/>
              </a:spcAft>
              <a:buClr>
                <a:schemeClr val="dk2"/>
              </a:buClr>
              <a:buSzPts val="2800"/>
              <a:buFont typeface="Times New Roman"/>
              <a:buAutoNum type="arabicPeriod"/>
            </a:pPr>
            <a:r>
              <a:rPr b="1" i="0" lang="en-US" sz="2800" u="none">
                <a:solidFill>
                  <a:schemeClr val="dk2"/>
                </a:solidFill>
                <a:latin typeface="Times New Roman"/>
                <a:ea typeface="Times New Roman"/>
                <a:cs typeface="Times New Roman"/>
                <a:sym typeface="Times New Roman"/>
              </a:rPr>
              <a:t>Consequences: </a:t>
            </a:r>
            <a:r>
              <a:rPr b="0" i="0" lang="en-US" sz="2800" u="none">
                <a:solidFill>
                  <a:schemeClr val="dk2"/>
                </a:solidFill>
                <a:latin typeface="Times New Roman"/>
                <a:ea typeface="Times New Roman"/>
                <a:cs typeface="Times New Roman"/>
                <a:sym typeface="Times New Roman"/>
              </a:rPr>
              <a:t>Results and trade-offs in applying the pattern. </a:t>
            </a:r>
            <a:endParaRPr/>
          </a:p>
        </p:txBody>
      </p:sp>
      <p:sp>
        <p:nvSpPr>
          <p:cNvPr id="391" name="Google Shape;391;p4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397" name="Google Shape;397;p4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Pattern</a:t>
            </a:r>
            <a:endParaRPr/>
          </a:p>
        </p:txBody>
      </p:sp>
      <p:sp>
        <p:nvSpPr>
          <p:cNvPr id="398" name="Google Shape;398;p4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Pattern Name</a:t>
            </a:r>
            <a:endParaRPr/>
          </a:p>
          <a:p>
            <a:pPr indent="-285750" lvl="1" marL="74295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Iterator</a:t>
            </a:r>
            <a:endParaRPr/>
          </a:p>
          <a:p>
            <a:pPr indent="-342900" lvl="0" marL="3429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Problem</a:t>
            </a:r>
            <a:endParaRPr/>
          </a:p>
          <a:p>
            <a:pPr indent="-285750" lvl="1" marL="74295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How to serve Patients at a Doctor’s Clinic</a:t>
            </a:r>
            <a:endParaRPr/>
          </a:p>
          <a:p>
            <a:pPr indent="-342900" lvl="0" marL="3429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Solution</a:t>
            </a:r>
            <a:endParaRPr/>
          </a:p>
          <a:p>
            <a:pPr indent="-285750" lvl="1" marL="74295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Front-desk manages the order for patients to be called</a:t>
            </a:r>
            <a:endParaRPr/>
          </a:p>
          <a:p>
            <a:pPr indent="-228600" lvl="2" marL="1143000" rtl="0" algn="l">
              <a:lnSpc>
                <a:spcPct val="80000"/>
              </a:lnSpc>
              <a:spcBef>
                <a:spcPts val="320"/>
              </a:spcBef>
              <a:spcAft>
                <a:spcPts val="0"/>
              </a:spcAft>
              <a:buClr>
                <a:schemeClr val="dk2"/>
              </a:buClr>
              <a:buSzPts val="1600"/>
              <a:buFont typeface="Times New Roman"/>
              <a:buChar char="•"/>
            </a:pPr>
            <a:r>
              <a:rPr b="0" i="0" lang="en-US" sz="1600" u="none">
                <a:solidFill>
                  <a:schemeClr val="dk2"/>
                </a:solidFill>
                <a:latin typeface="Times New Roman"/>
                <a:ea typeface="Times New Roman"/>
                <a:cs typeface="Times New Roman"/>
                <a:sym typeface="Times New Roman"/>
              </a:rPr>
              <a:t>By Appointment</a:t>
            </a:r>
            <a:endParaRPr/>
          </a:p>
          <a:p>
            <a:pPr indent="-228600" lvl="2" marL="1143000" rtl="0" algn="l">
              <a:lnSpc>
                <a:spcPct val="80000"/>
              </a:lnSpc>
              <a:spcBef>
                <a:spcPts val="320"/>
              </a:spcBef>
              <a:spcAft>
                <a:spcPts val="0"/>
              </a:spcAft>
              <a:buClr>
                <a:schemeClr val="dk2"/>
              </a:buClr>
              <a:buSzPts val="1600"/>
              <a:buFont typeface="Times New Roman"/>
              <a:buChar char="•"/>
            </a:pPr>
            <a:r>
              <a:rPr b="0" i="0" lang="en-US" sz="1600" u="none">
                <a:solidFill>
                  <a:schemeClr val="dk2"/>
                </a:solidFill>
                <a:latin typeface="Times New Roman"/>
                <a:ea typeface="Times New Roman"/>
                <a:cs typeface="Times New Roman"/>
                <a:sym typeface="Times New Roman"/>
              </a:rPr>
              <a:t>By Order of Arrival</a:t>
            </a:r>
            <a:endParaRPr/>
          </a:p>
          <a:p>
            <a:pPr indent="-228600" lvl="2" marL="1143000" rtl="0" algn="l">
              <a:lnSpc>
                <a:spcPct val="80000"/>
              </a:lnSpc>
              <a:spcBef>
                <a:spcPts val="320"/>
              </a:spcBef>
              <a:spcAft>
                <a:spcPts val="0"/>
              </a:spcAft>
              <a:buClr>
                <a:schemeClr val="dk2"/>
              </a:buClr>
              <a:buSzPts val="1600"/>
              <a:buFont typeface="Times New Roman"/>
              <a:buChar char="•"/>
            </a:pPr>
            <a:r>
              <a:rPr b="0" i="0" lang="en-US" sz="1600" u="none">
                <a:solidFill>
                  <a:schemeClr val="dk2"/>
                </a:solidFill>
                <a:latin typeface="Times New Roman"/>
                <a:ea typeface="Times New Roman"/>
                <a:cs typeface="Times New Roman"/>
                <a:sym typeface="Times New Roman"/>
              </a:rPr>
              <a:t>By Extending Gratitude</a:t>
            </a:r>
            <a:endParaRPr/>
          </a:p>
          <a:p>
            <a:pPr indent="-228600" lvl="2" marL="1143000" rtl="0" algn="l">
              <a:lnSpc>
                <a:spcPct val="80000"/>
              </a:lnSpc>
              <a:spcBef>
                <a:spcPts val="320"/>
              </a:spcBef>
              <a:spcAft>
                <a:spcPts val="0"/>
              </a:spcAft>
              <a:buClr>
                <a:schemeClr val="dk2"/>
              </a:buClr>
              <a:buSzPts val="1600"/>
              <a:buFont typeface="Times New Roman"/>
              <a:buChar char="•"/>
            </a:pPr>
            <a:r>
              <a:rPr b="0" i="0" lang="en-US" sz="1600" u="none">
                <a:solidFill>
                  <a:schemeClr val="dk2"/>
                </a:solidFill>
                <a:latin typeface="Times New Roman"/>
                <a:ea typeface="Times New Roman"/>
                <a:cs typeface="Times New Roman"/>
                <a:sym typeface="Times New Roman"/>
              </a:rPr>
              <a:t>By Exception</a:t>
            </a:r>
            <a:endParaRPr/>
          </a:p>
          <a:p>
            <a:pPr indent="-228600" lvl="2" marL="1143000" rtl="0" algn="l">
              <a:lnSpc>
                <a:spcPct val="80000"/>
              </a:lnSpc>
              <a:spcBef>
                <a:spcPts val="320"/>
              </a:spcBef>
              <a:spcAft>
                <a:spcPts val="0"/>
              </a:spcAft>
              <a:buClr>
                <a:schemeClr val="dk2"/>
              </a:buClr>
              <a:buSzPts val="1600"/>
              <a:buFont typeface="Times New Roman"/>
              <a:buChar char="•"/>
            </a:pPr>
            <a:r>
              <a:rPr b="0" i="0" lang="en-US" sz="1600" u="none">
                <a:solidFill>
                  <a:schemeClr val="dk2"/>
                </a:solidFill>
                <a:latin typeface="Times New Roman"/>
                <a:ea typeface="Times New Roman"/>
                <a:cs typeface="Times New Roman"/>
                <a:sym typeface="Times New Roman"/>
              </a:rPr>
              <a:t>…</a:t>
            </a:r>
            <a:endParaRPr/>
          </a:p>
          <a:p>
            <a:pPr indent="-342900" lvl="0" marL="3429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Consequences</a:t>
            </a:r>
            <a:endParaRPr/>
          </a:p>
          <a:p>
            <a:pPr indent="-285750" lvl="1" marL="74295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Patient Satisfaction</a:t>
            </a:r>
            <a:endParaRPr/>
          </a:p>
          <a:p>
            <a:pPr indent="-285750" lvl="1" marL="74295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Clinic’s Efficiency</a:t>
            </a:r>
            <a:endParaRPr/>
          </a:p>
          <a:p>
            <a:pPr indent="-285750" lvl="1" marL="74295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Doctor’s Productivity</a:t>
            </a:r>
            <a:endParaRPr/>
          </a:p>
        </p:txBody>
      </p:sp>
      <p:sp>
        <p:nvSpPr>
          <p:cNvPr id="399" name="Google Shape;399;p4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05" name="Google Shape;405;p48"/>
          <p:cNvSpPr txBox="1"/>
          <p:nvPr>
            <p:ph type="title"/>
          </p:nvPr>
        </p:nvSpPr>
        <p:spPr>
          <a:xfrm>
            <a:off x="0" y="2286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Describing a Design Pattern</a:t>
            </a:r>
            <a:endParaRPr/>
          </a:p>
        </p:txBody>
      </p:sp>
      <p:sp>
        <p:nvSpPr>
          <p:cNvPr id="406" name="Google Shape;406;p4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Every Design Pattern is Described in a specific format</a:t>
            </a:r>
            <a:endParaRPr/>
          </a:p>
          <a:p>
            <a:pPr indent="-609600" lvl="0" marL="6096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We first illustrate an example before presenting the generic format for description</a:t>
            </a:r>
            <a:endParaRPr/>
          </a:p>
          <a:p>
            <a:pPr indent="-533400" lvl="1" marL="9906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Example of Iterator Pattern</a:t>
            </a:r>
            <a:endParaRPr/>
          </a:p>
        </p:txBody>
      </p:sp>
      <p:sp>
        <p:nvSpPr>
          <p:cNvPr id="407" name="Google Shape;407;p4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13" name="Google Shape;413;p4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14" name="Google Shape;414;p4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Pattern Name and Classification: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Iterator</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Behavioral</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Intent</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Provide a way to </a:t>
            </a:r>
            <a:r>
              <a:rPr b="0" i="0" lang="en-US" sz="2800" u="sng">
                <a:solidFill>
                  <a:schemeClr val="dk2"/>
                </a:solidFill>
                <a:latin typeface="Times New Roman"/>
                <a:ea typeface="Times New Roman"/>
                <a:cs typeface="Times New Roman"/>
                <a:sym typeface="Times New Roman"/>
              </a:rPr>
              <a:t>access</a:t>
            </a:r>
            <a:r>
              <a:rPr b="0" i="0" lang="en-US" sz="2800" u="none">
                <a:solidFill>
                  <a:schemeClr val="dk2"/>
                </a:solidFill>
                <a:latin typeface="Times New Roman"/>
                <a:ea typeface="Times New Roman"/>
                <a:cs typeface="Times New Roman"/>
                <a:sym typeface="Times New Roman"/>
              </a:rPr>
              <a:t>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a:t>
            </a:r>
            <a:r>
              <a:rPr b="0" i="0" lang="en-US" sz="2800" u="sng">
                <a:solidFill>
                  <a:schemeClr val="dk2"/>
                </a:solidFill>
                <a:latin typeface="Times New Roman"/>
                <a:ea typeface="Times New Roman"/>
                <a:cs typeface="Times New Roman"/>
                <a:sym typeface="Times New Roman"/>
              </a:rPr>
              <a:t>elements</a:t>
            </a:r>
            <a:r>
              <a:rPr b="0" i="0" lang="en-US" sz="2800" u="none">
                <a:solidFill>
                  <a:schemeClr val="dk2"/>
                </a:solidFill>
                <a:latin typeface="Times New Roman"/>
                <a:ea typeface="Times New Roman"/>
                <a:cs typeface="Times New Roman"/>
                <a:sym typeface="Times New Roman"/>
              </a:rPr>
              <a:t>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of an </a:t>
            </a:r>
            <a:r>
              <a:rPr b="0" i="0" lang="en-US" sz="2800" u="sng">
                <a:solidFill>
                  <a:schemeClr val="dk2"/>
                </a:solidFill>
                <a:latin typeface="Times New Roman"/>
                <a:ea typeface="Times New Roman"/>
                <a:cs typeface="Times New Roman"/>
                <a:sym typeface="Times New Roman"/>
              </a:rPr>
              <a:t>aggregate object (container)</a:t>
            </a:r>
            <a:r>
              <a:rPr b="0" i="0" lang="en-US" sz="2800" u="none">
                <a:solidFill>
                  <a:schemeClr val="dk2"/>
                </a:solidFill>
                <a:latin typeface="Times New Roman"/>
                <a:ea typeface="Times New Roman"/>
                <a:cs typeface="Times New Roman"/>
                <a:sym typeface="Times New Roman"/>
              </a:rPr>
              <a:t>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sng">
                <a:solidFill>
                  <a:schemeClr val="dk2"/>
                </a:solidFill>
                <a:latin typeface="Times New Roman"/>
                <a:ea typeface="Times New Roman"/>
                <a:cs typeface="Times New Roman"/>
                <a:sym typeface="Times New Roman"/>
              </a:rPr>
              <a:t>sequentially</a:t>
            </a:r>
            <a:r>
              <a:rPr b="0" i="0" lang="en-US" sz="2800" u="none">
                <a:solidFill>
                  <a:schemeClr val="dk2"/>
                </a:solidFill>
                <a:latin typeface="Times New Roman"/>
                <a:ea typeface="Times New Roman"/>
                <a:cs typeface="Times New Roman"/>
                <a:sym typeface="Times New Roman"/>
              </a:rPr>
              <a:t>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sng">
                <a:solidFill>
                  <a:schemeClr val="dk2"/>
                </a:solidFill>
                <a:latin typeface="Times New Roman"/>
                <a:ea typeface="Times New Roman"/>
                <a:cs typeface="Times New Roman"/>
                <a:sym typeface="Times New Roman"/>
              </a:rPr>
              <a:t>without exposing</a:t>
            </a:r>
            <a:r>
              <a:rPr b="0" i="0" lang="en-US" sz="2800" u="none">
                <a:solidFill>
                  <a:schemeClr val="dk2"/>
                </a:solidFill>
                <a:latin typeface="Times New Roman"/>
                <a:ea typeface="Times New Roman"/>
                <a:cs typeface="Times New Roman"/>
                <a:sym typeface="Times New Roman"/>
              </a:rPr>
              <a:t> its underlying representation.</a:t>
            </a:r>
            <a:endParaRPr/>
          </a:p>
        </p:txBody>
      </p:sp>
      <p:sp>
        <p:nvSpPr>
          <p:cNvPr id="415" name="Google Shape;415;p49"/>
          <p:cNvSpPr txBox="1"/>
          <p:nvPr/>
        </p:nvSpPr>
        <p:spPr>
          <a:xfrm>
            <a:off x="6831012" y="1519237"/>
            <a:ext cx="1773237" cy="2230437"/>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000"/>
              <a:buFont typeface="Times New Roman"/>
              <a:buNone/>
            </a:pPr>
            <a:r>
              <a:rPr b="0" i="0" lang="en-US" sz="2000" u="none">
                <a:solidFill>
                  <a:schemeClr val="folHlink"/>
                </a:solidFill>
                <a:latin typeface="Times New Roman"/>
                <a:ea typeface="Times New Roman"/>
                <a:cs typeface="Times New Roman"/>
                <a:sym typeface="Times New Roman"/>
              </a:rPr>
              <a:t>CONTAINERS</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Array</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Vector</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List</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Stack</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Queue</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Tree</a:t>
            </a:r>
            <a:endParaRPr/>
          </a:p>
        </p:txBody>
      </p:sp>
      <p:sp>
        <p:nvSpPr>
          <p:cNvPr id="416" name="Google Shape;416;p49"/>
          <p:cNvSpPr txBox="1"/>
          <p:nvPr/>
        </p:nvSpPr>
        <p:spPr>
          <a:xfrm>
            <a:off x="6831012" y="3911600"/>
            <a:ext cx="1773237" cy="152400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000"/>
              <a:buFont typeface="Times New Roman"/>
              <a:buNone/>
            </a:pPr>
            <a:r>
              <a:rPr b="0" i="0" lang="en-US" sz="2000" u="none">
                <a:solidFill>
                  <a:schemeClr val="folHlink"/>
                </a:solidFill>
                <a:latin typeface="Times New Roman"/>
                <a:ea typeface="Times New Roman"/>
                <a:cs typeface="Times New Roman"/>
                <a:sym typeface="Times New Roman"/>
              </a:rPr>
              <a:t>SEQUENTIAL</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Forward</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Backward</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Bidirectional</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Random</a:t>
            </a:r>
            <a:endParaRPr/>
          </a:p>
        </p:txBody>
      </p:sp>
      <p:sp>
        <p:nvSpPr>
          <p:cNvPr id="417" name="Google Shape;417;p49"/>
          <p:cNvSpPr txBox="1"/>
          <p:nvPr/>
        </p:nvSpPr>
        <p:spPr>
          <a:xfrm>
            <a:off x="4840287" y="2100262"/>
            <a:ext cx="1773237" cy="1301750"/>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000"/>
              <a:buFont typeface="Times New Roman"/>
              <a:buNone/>
            </a:pPr>
            <a:r>
              <a:rPr b="0" i="0" lang="en-US" sz="2000" u="none">
                <a:solidFill>
                  <a:schemeClr val="folHlink"/>
                </a:solidFill>
                <a:latin typeface="Times New Roman"/>
                <a:ea typeface="Times New Roman"/>
                <a:cs typeface="Times New Roman"/>
                <a:sym typeface="Times New Roman"/>
              </a:rPr>
              <a:t>ACCESS</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Read</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Write</a:t>
            </a:r>
            <a:endParaRPr/>
          </a:p>
          <a:p>
            <a:pPr indent="-127000" lvl="0" marL="0" marR="0" rtl="0" algn="l">
              <a:lnSpc>
                <a:spcPct val="100000"/>
              </a:lnSpc>
              <a:spcBef>
                <a:spcPts val="0"/>
              </a:spcBef>
              <a:spcAft>
                <a:spcPts val="0"/>
              </a:spcAft>
              <a:buClr>
                <a:schemeClr val="folHlink"/>
              </a:buClr>
              <a:buSzPts val="2000"/>
              <a:buFont typeface="Times New Roman"/>
              <a:buChar char="•"/>
            </a:pPr>
            <a:r>
              <a:rPr b="0" i="0" lang="en-US" sz="2000" u="none">
                <a:solidFill>
                  <a:schemeClr val="folHlink"/>
                </a:solidFill>
                <a:latin typeface="Times New Roman"/>
                <a:ea typeface="Times New Roman"/>
                <a:cs typeface="Times New Roman"/>
                <a:sym typeface="Times New Roman"/>
              </a:rPr>
              <a:t>Read-Write</a:t>
            </a:r>
            <a:endParaRPr/>
          </a:p>
        </p:txBody>
      </p:sp>
      <p:cxnSp>
        <p:nvCxnSpPr>
          <p:cNvPr id="418" name="Google Shape;418;p49"/>
          <p:cNvCxnSpPr/>
          <p:nvPr/>
        </p:nvCxnSpPr>
        <p:spPr>
          <a:xfrm flipH="1" rot="10800000">
            <a:off x="4214812" y="2889250"/>
            <a:ext cx="530225" cy="701675"/>
          </a:xfrm>
          <a:prstGeom prst="straightConnector1">
            <a:avLst/>
          </a:prstGeom>
          <a:noFill/>
          <a:ln cap="flat" cmpd="sng" w="38100">
            <a:solidFill>
              <a:srgbClr val="FF0000"/>
            </a:solidFill>
            <a:prstDash val="solid"/>
            <a:miter lim="800000"/>
            <a:headEnd len="med" w="med" type="none"/>
            <a:tailEnd len="med" w="med" type="triangle"/>
          </a:ln>
        </p:spPr>
      </p:cxnSp>
      <p:cxnSp>
        <p:nvCxnSpPr>
          <p:cNvPr id="419" name="Google Shape;419;p49"/>
          <p:cNvCxnSpPr/>
          <p:nvPr/>
        </p:nvCxnSpPr>
        <p:spPr>
          <a:xfrm flipH="1" rot="10800000">
            <a:off x="4143375" y="3532187"/>
            <a:ext cx="2636837" cy="992187"/>
          </a:xfrm>
          <a:prstGeom prst="straightConnector1">
            <a:avLst/>
          </a:prstGeom>
          <a:noFill/>
          <a:ln cap="flat" cmpd="sng" w="38100">
            <a:solidFill>
              <a:srgbClr val="FF0000"/>
            </a:solidFill>
            <a:prstDash val="solid"/>
            <a:miter lim="800000"/>
            <a:headEnd len="med" w="med" type="none"/>
            <a:tailEnd len="med" w="med" type="triangle"/>
          </a:ln>
        </p:spPr>
      </p:cxnSp>
      <p:cxnSp>
        <p:nvCxnSpPr>
          <p:cNvPr id="420" name="Google Shape;420;p49"/>
          <p:cNvCxnSpPr/>
          <p:nvPr/>
        </p:nvCxnSpPr>
        <p:spPr>
          <a:xfrm>
            <a:off x="3368675" y="5246687"/>
            <a:ext cx="3352800" cy="14287"/>
          </a:xfrm>
          <a:prstGeom prst="straightConnector1">
            <a:avLst/>
          </a:prstGeom>
          <a:noFill/>
          <a:ln cap="flat" cmpd="sng" w="38100">
            <a:solidFill>
              <a:srgbClr val="FF0000"/>
            </a:solidFill>
            <a:prstDash val="solid"/>
            <a:miter lim="800000"/>
            <a:headEnd len="med" w="med" type="none"/>
            <a:tailEnd len="med" w="med" type="triangle"/>
          </a:ln>
        </p:spPr>
      </p:cxnSp>
      <p:sp>
        <p:nvSpPr>
          <p:cNvPr id="421" name="Google Shape;421;p4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27" name="Google Shape;427;p5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28" name="Google Shape;428;p5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Also Known As</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Cursor </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Motivation</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An aggregate object (list) should have a way to access its elements without exposing its internal structure. </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There is a need to traverse the list in different ways, depending on a specific task. </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Multiple traversals may be pending on the same list.</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The key idea in this pattern is to take the responsibility for access and traversal out of the list object and put it into an </a:t>
            </a:r>
            <a:r>
              <a:rPr b="1" i="0" lang="en-US" sz="2400" u="none">
                <a:solidFill>
                  <a:schemeClr val="dk2"/>
                </a:solidFill>
                <a:latin typeface="Times New Roman"/>
                <a:ea typeface="Times New Roman"/>
                <a:cs typeface="Times New Roman"/>
                <a:sym typeface="Times New Roman"/>
              </a:rPr>
              <a:t>iterator </a:t>
            </a:r>
            <a:r>
              <a:rPr b="0" i="0" lang="en-US" sz="2400" u="none">
                <a:solidFill>
                  <a:schemeClr val="dk2"/>
                </a:solidFill>
                <a:latin typeface="Times New Roman"/>
                <a:ea typeface="Times New Roman"/>
                <a:cs typeface="Times New Roman"/>
                <a:sym typeface="Times New Roman"/>
              </a:rPr>
              <a:t>object.</a:t>
            </a:r>
            <a:endParaRPr/>
          </a:p>
        </p:txBody>
      </p:sp>
      <p:sp>
        <p:nvSpPr>
          <p:cNvPr id="429" name="Google Shape;429;p5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35" name="Google Shape;435;p5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36" name="Google Shape;436;p5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Motivation</a:t>
            </a:r>
            <a:endParaRPr/>
          </a:p>
        </p:txBody>
      </p:sp>
      <p:pic>
        <p:nvPicPr>
          <p:cNvPr id="437" name="Google Shape;437;p51"/>
          <p:cNvPicPr preferRelativeResize="0"/>
          <p:nvPr/>
        </p:nvPicPr>
        <p:blipFill rotWithShape="1">
          <a:blip r:embed="rId3">
            <a:alphaModFix/>
          </a:blip>
          <a:srcRect b="0" l="0" r="0" t="0"/>
          <a:stretch/>
        </p:blipFill>
        <p:spPr>
          <a:xfrm>
            <a:off x="774700" y="2341562"/>
            <a:ext cx="7980362" cy="3216275"/>
          </a:xfrm>
          <a:prstGeom prst="rect">
            <a:avLst/>
          </a:prstGeom>
          <a:noFill/>
          <a:ln>
            <a:noFill/>
          </a:ln>
        </p:spPr>
      </p:pic>
      <p:sp>
        <p:nvSpPr>
          <p:cNvPr id="438" name="Google Shape;438;p5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44" name="Google Shape;444;p5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45" name="Google Shape;445;p5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Motivation</a:t>
            </a:r>
            <a:endParaRPr/>
          </a:p>
        </p:txBody>
      </p:sp>
      <p:sp>
        <p:nvSpPr>
          <p:cNvPr id="446" name="Google Shape;446;p52"/>
          <p:cNvSpPr txBox="1"/>
          <p:nvPr/>
        </p:nvSpPr>
        <p:spPr>
          <a:xfrm>
            <a:off x="1471612" y="2409825"/>
            <a:ext cx="6199187" cy="32734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800" u="none">
              <a:solidFill>
                <a:schemeClr val="dk2"/>
              </a:solidFill>
              <a:latin typeface="Times New Roman"/>
              <a:ea typeface="Times New Roman"/>
              <a:cs typeface="Times New Roman"/>
              <a:sym typeface="Times New Roman"/>
            </a:endParaRPr>
          </a:p>
        </p:txBody>
      </p:sp>
      <p:sp>
        <p:nvSpPr>
          <p:cNvPr id="447" name="Google Shape;447;p5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pic>
        <p:nvPicPr>
          <p:cNvPr id="448" name="Google Shape;448;p52"/>
          <p:cNvPicPr preferRelativeResize="0"/>
          <p:nvPr/>
        </p:nvPicPr>
        <p:blipFill rotWithShape="1">
          <a:blip r:embed="rId3">
            <a:alphaModFix/>
          </a:blip>
          <a:srcRect b="0" l="0" r="0" t="0"/>
          <a:stretch/>
        </p:blipFill>
        <p:spPr>
          <a:xfrm>
            <a:off x="1176337" y="2243137"/>
            <a:ext cx="6804025" cy="35925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54" name="Google Shape;454;p5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55" name="Google Shape;455;p5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Applicability</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to access an aggregate object's contents without exposing its internal representation.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to support multiple traversals of aggregate objects.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to provide a uniform interface for traversing different aggregate structures (that is, to support polymorphic iteration).</a:t>
            </a:r>
            <a:endParaRPr/>
          </a:p>
        </p:txBody>
      </p:sp>
      <p:sp>
        <p:nvSpPr>
          <p:cNvPr id="456" name="Google Shape;456;p5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30" name="Google Shape;130;p1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Pattern’s Everywhere in Life</a:t>
            </a:r>
            <a:endParaRPr/>
          </a:p>
        </p:txBody>
      </p:sp>
      <p:sp>
        <p:nvSpPr>
          <p:cNvPr id="131" name="Google Shape;131;p1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228600" lvl="2" marL="1143000" rtl="0" algn="l">
              <a:lnSpc>
                <a:spcPct val="8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Summer, Winter, Autumn, Spring: </a:t>
            </a:r>
            <a:endParaRPr/>
          </a:p>
          <a:p>
            <a:pPr indent="-285750" lvl="1" marL="742950" rtl="0" algn="l">
              <a:lnSpc>
                <a:spcPct val="80000"/>
              </a:lnSpc>
              <a:spcBef>
                <a:spcPts val="800"/>
              </a:spcBef>
              <a:spcAft>
                <a:spcPts val="0"/>
              </a:spcAft>
              <a:buClr>
                <a:schemeClr val="dk2"/>
              </a:buClr>
              <a:buSzPts val="4000"/>
              <a:buFont typeface="Times New Roman"/>
              <a:buChar char="–"/>
            </a:pPr>
            <a:r>
              <a:rPr b="0" i="0" lang="en-US" sz="4000" u="none">
                <a:solidFill>
                  <a:schemeClr val="dk2"/>
                </a:solidFill>
                <a:latin typeface="Times New Roman"/>
                <a:ea typeface="Times New Roman"/>
                <a:cs typeface="Times New Roman"/>
                <a:sym typeface="Times New Roman"/>
              </a:rPr>
              <a:t>Climatic Pattern</a:t>
            </a:r>
            <a:endParaRPr/>
          </a:p>
          <a:p>
            <a:pPr indent="-228600" lvl="2" marL="11430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New Moon, Full Moon: </a:t>
            </a:r>
            <a:endParaRPr/>
          </a:p>
          <a:p>
            <a:pPr indent="-285750" lvl="1" marL="742950" rtl="0" algn="l">
              <a:lnSpc>
                <a:spcPct val="80000"/>
              </a:lnSpc>
              <a:spcBef>
                <a:spcPts val="800"/>
              </a:spcBef>
              <a:spcAft>
                <a:spcPts val="0"/>
              </a:spcAft>
              <a:buClr>
                <a:schemeClr val="dk2"/>
              </a:buClr>
              <a:buSzPts val="4000"/>
              <a:buFont typeface="Times New Roman"/>
              <a:buChar char="–"/>
            </a:pPr>
            <a:r>
              <a:rPr b="0" i="0" lang="en-US" sz="4000" u="none">
                <a:solidFill>
                  <a:schemeClr val="dk2"/>
                </a:solidFill>
                <a:latin typeface="Times New Roman"/>
                <a:ea typeface="Times New Roman"/>
                <a:cs typeface="Times New Roman"/>
                <a:sym typeface="Times New Roman"/>
              </a:rPr>
              <a:t>Lunar Pattern</a:t>
            </a:r>
            <a:endParaRPr/>
          </a:p>
          <a:p>
            <a:pPr indent="-228600" lvl="2" marL="11430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Iron Filings in a Magnetic Fields: </a:t>
            </a:r>
            <a:endParaRPr/>
          </a:p>
          <a:p>
            <a:pPr indent="-285750" lvl="1" marL="742950" rtl="0" algn="l">
              <a:lnSpc>
                <a:spcPct val="80000"/>
              </a:lnSpc>
              <a:spcBef>
                <a:spcPts val="800"/>
              </a:spcBef>
              <a:spcAft>
                <a:spcPts val="0"/>
              </a:spcAft>
              <a:buClr>
                <a:schemeClr val="dk2"/>
              </a:buClr>
              <a:buSzPts val="4000"/>
              <a:buFont typeface="Times New Roman"/>
              <a:buChar char="–"/>
            </a:pPr>
            <a:r>
              <a:rPr b="0" i="0" lang="en-US" sz="4000" u="none">
                <a:solidFill>
                  <a:schemeClr val="dk2"/>
                </a:solidFill>
                <a:latin typeface="Times New Roman"/>
                <a:ea typeface="Times New Roman"/>
                <a:cs typeface="Times New Roman"/>
                <a:sym typeface="Times New Roman"/>
              </a:rPr>
              <a:t>Magnetic Pattern</a:t>
            </a:r>
            <a:endParaRPr/>
          </a:p>
          <a:p>
            <a:pPr indent="-342900" lvl="0" marL="342900" rtl="0" algn="l">
              <a:lnSpc>
                <a:spcPct val="80000"/>
              </a:lnSpc>
              <a:spcBef>
                <a:spcPts val="880"/>
              </a:spcBef>
              <a:spcAft>
                <a:spcPts val="0"/>
              </a:spcAft>
              <a:buClr>
                <a:schemeClr val="dk2"/>
              </a:buClr>
              <a:buSzPts val="4400"/>
              <a:buFont typeface="Times New Roman"/>
              <a:buChar char="•"/>
            </a:pPr>
            <a:r>
              <a:rPr b="0" i="0" lang="en-US" sz="4400" u="none">
                <a:solidFill>
                  <a:schemeClr val="dk2"/>
                </a:solidFill>
                <a:latin typeface="Times New Roman"/>
                <a:ea typeface="Times New Roman"/>
                <a:cs typeface="Times New Roman"/>
                <a:sym typeface="Times New Roman"/>
              </a:rPr>
              <a:t>Patterns in Nature</a:t>
            </a:r>
            <a:endParaRPr/>
          </a:p>
        </p:txBody>
      </p:sp>
      <p:sp>
        <p:nvSpPr>
          <p:cNvPr id="132" name="Google Shape;132;p1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62" name="Google Shape;462;p5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63" name="Google Shape;463;p5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Structure</a:t>
            </a:r>
            <a:endParaRPr/>
          </a:p>
          <a:p>
            <a:pPr indent="-139700" lvl="0" marL="342900" rtl="0" algn="l">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p:txBody>
      </p:sp>
      <p:pic>
        <p:nvPicPr>
          <p:cNvPr id="464" name="Google Shape;464;p54"/>
          <p:cNvPicPr preferRelativeResize="0"/>
          <p:nvPr/>
        </p:nvPicPr>
        <p:blipFill rotWithShape="1">
          <a:blip r:embed="rId3">
            <a:alphaModFix/>
          </a:blip>
          <a:srcRect b="0" l="0" r="0" t="0"/>
          <a:stretch/>
        </p:blipFill>
        <p:spPr>
          <a:xfrm>
            <a:off x="469900" y="2071687"/>
            <a:ext cx="8172450" cy="4022725"/>
          </a:xfrm>
          <a:prstGeom prst="rect">
            <a:avLst/>
          </a:prstGeom>
          <a:noFill/>
          <a:ln>
            <a:noFill/>
          </a:ln>
        </p:spPr>
      </p:pic>
      <p:sp>
        <p:nvSpPr>
          <p:cNvPr id="465" name="Google Shape;465;p5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6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71" name="Google Shape;471;p5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72" name="Google Shape;472;p5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Participants</a:t>
            </a:r>
            <a:endParaRPr/>
          </a:p>
          <a:p>
            <a:pPr indent="-285750" lvl="1" marL="742950" rtl="0" algn="l">
              <a:lnSpc>
                <a:spcPct val="90000"/>
              </a:lnSpc>
              <a:spcBef>
                <a:spcPts val="480"/>
              </a:spcBef>
              <a:spcAft>
                <a:spcPts val="0"/>
              </a:spcAft>
              <a:buClr>
                <a:schemeClr val="dk2"/>
              </a:buClr>
              <a:buSzPts val="2400"/>
              <a:buFont typeface="Times New Roman"/>
              <a:buChar char="–"/>
            </a:pPr>
            <a:r>
              <a:rPr b="1" i="0" lang="en-US" sz="2400" u="none">
                <a:solidFill>
                  <a:schemeClr val="dk2"/>
                </a:solidFill>
                <a:latin typeface="Times New Roman"/>
                <a:ea typeface="Times New Roman"/>
                <a:cs typeface="Times New Roman"/>
                <a:sym typeface="Times New Roman"/>
              </a:rPr>
              <a:t>Iterator</a:t>
            </a:r>
            <a:endParaRPr/>
          </a:p>
          <a:p>
            <a:pPr indent="-228600" lvl="2" marL="11430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defines an interface for accessing and traversing elements.</a:t>
            </a:r>
            <a:endParaRPr/>
          </a:p>
          <a:p>
            <a:pPr indent="-285750" lvl="1" marL="742950" rtl="0" algn="l">
              <a:lnSpc>
                <a:spcPct val="90000"/>
              </a:lnSpc>
              <a:spcBef>
                <a:spcPts val="480"/>
              </a:spcBef>
              <a:spcAft>
                <a:spcPts val="0"/>
              </a:spcAft>
              <a:buClr>
                <a:schemeClr val="dk2"/>
              </a:buClr>
              <a:buSzPts val="2400"/>
              <a:buFont typeface="Times New Roman"/>
              <a:buChar char="–"/>
            </a:pPr>
            <a:r>
              <a:rPr b="1" i="0" lang="en-US" sz="2400" u="none">
                <a:solidFill>
                  <a:schemeClr val="dk2"/>
                </a:solidFill>
                <a:latin typeface="Times New Roman"/>
                <a:ea typeface="Times New Roman"/>
                <a:cs typeface="Times New Roman"/>
                <a:sym typeface="Times New Roman"/>
              </a:rPr>
              <a:t>ConcreteIterator</a:t>
            </a:r>
            <a:endParaRPr/>
          </a:p>
          <a:p>
            <a:pPr indent="-228600" lvl="2" marL="11430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implements the Iterator interface.</a:t>
            </a:r>
            <a:endParaRPr/>
          </a:p>
          <a:p>
            <a:pPr indent="-228600" lvl="2" marL="11430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keeps track of the current position in the traversal of the aggregate.</a:t>
            </a:r>
            <a:endParaRPr/>
          </a:p>
          <a:p>
            <a:pPr indent="-285750" lvl="1" marL="742950" rtl="0" algn="l">
              <a:lnSpc>
                <a:spcPct val="90000"/>
              </a:lnSpc>
              <a:spcBef>
                <a:spcPts val="480"/>
              </a:spcBef>
              <a:spcAft>
                <a:spcPts val="0"/>
              </a:spcAft>
              <a:buClr>
                <a:schemeClr val="dk2"/>
              </a:buClr>
              <a:buSzPts val="2400"/>
              <a:buFont typeface="Times New Roman"/>
              <a:buChar char="–"/>
            </a:pPr>
            <a:r>
              <a:rPr b="1" i="0" lang="en-US" sz="2400" u="none">
                <a:solidFill>
                  <a:schemeClr val="dk2"/>
                </a:solidFill>
                <a:latin typeface="Times New Roman"/>
                <a:ea typeface="Times New Roman"/>
                <a:cs typeface="Times New Roman"/>
                <a:sym typeface="Times New Roman"/>
              </a:rPr>
              <a:t>Aggregate</a:t>
            </a:r>
            <a:endParaRPr/>
          </a:p>
          <a:p>
            <a:pPr indent="-228600" lvl="2" marL="11430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defines an interface for creating an Iterator object.</a:t>
            </a:r>
            <a:endParaRPr/>
          </a:p>
          <a:p>
            <a:pPr indent="-285750" lvl="1" marL="742950" rtl="0" algn="l">
              <a:lnSpc>
                <a:spcPct val="90000"/>
              </a:lnSpc>
              <a:spcBef>
                <a:spcPts val="480"/>
              </a:spcBef>
              <a:spcAft>
                <a:spcPts val="0"/>
              </a:spcAft>
              <a:buClr>
                <a:schemeClr val="dk2"/>
              </a:buClr>
              <a:buSzPts val="2400"/>
              <a:buFont typeface="Times New Roman"/>
              <a:buChar char="–"/>
            </a:pPr>
            <a:r>
              <a:rPr b="1" i="0" lang="en-US" sz="2400" u="none">
                <a:solidFill>
                  <a:schemeClr val="dk2"/>
                </a:solidFill>
                <a:latin typeface="Times New Roman"/>
                <a:ea typeface="Times New Roman"/>
                <a:cs typeface="Times New Roman"/>
                <a:sym typeface="Times New Roman"/>
              </a:rPr>
              <a:t>ConcreteAggregate</a:t>
            </a:r>
            <a:endParaRPr/>
          </a:p>
          <a:p>
            <a:pPr indent="-228600" lvl="2" marL="11430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implements the Iterator creation interface to return an instance of the proper ConcreteIterator.</a:t>
            </a:r>
            <a:endParaRPr/>
          </a:p>
        </p:txBody>
      </p:sp>
      <p:sp>
        <p:nvSpPr>
          <p:cNvPr id="473" name="Google Shape;473;p5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79" name="Google Shape;479;p5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80" name="Google Shape;480;p5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Collaborations</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ConcreteIterator keeps track of the current object in the aggregate and can compute the succeeding object in the traversal.</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Consequences</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It supports variations in the traversal of an aggregate.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Iterators simplify the Aggregate interface.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More than one traversal can be pending on an aggregate.</a:t>
            </a:r>
            <a:r>
              <a:rPr b="0" i="1" lang="en-US" sz="2800" u="none">
                <a:solidFill>
                  <a:schemeClr val="dk2"/>
                </a:solidFill>
                <a:latin typeface="Times New Roman"/>
                <a:ea typeface="Times New Roman"/>
                <a:cs typeface="Times New Roman"/>
                <a:sym typeface="Times New Roman"/>
              </a:rPr>
              <a:t> </a:t>
            </a:r>
            <a:endParaRPr/>
          </a:p>
        </p:txBody>
      </p:sp>
      <p:sp>
        <p:nvSpPr>
          <p:cNvPr id="481" name="Google Shape;481;p5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87" name="Google Shape;487;p5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88" name="Google Shape;488;p5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Implementation</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Who controls the iteration?</a:t>
            </a:r>
            <a:endParaRPr/>
          </a:p>
          <a:p>
            <a:pPr indent="-228600" lvl="2" marL="114300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External Iteration</a:t>
            </a:r>
            <a:endParaRPr/>
          </a:p>
          <a:p>
            <a:pPr indent="-228600" lvl="2" marL="114300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Internal Iteration</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Who defines the traversal algorithm?</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How robust is the iterator?</a:t>
            </a:r>
            <a:endParaRPr/>
          </a:p>
          <a:p>
            <a:pPr indent="-228600" lvl="2" marL="114300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What happens if items are inserted / deleted?</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Additional Iterator operations</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Using polymorphic iterators in C++.</a:t>
            </a:r>
            <a:endParaRPr/>
          </a:p>
          <a:p>
            <a:pPr indent="-228600" lvl="2" marL="114300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allocated dynamically by a factory method</a:t>
            </a:r>
            <a:endParaRPr/>
          </a:p>
          <a:p>
            <a:pPr indent="-228600" lvl="2" marL="114300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the client is responsible for deleting them</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Iterators may have privileged access</a:t>
            </a:r>
            <a:endParaRPr/>
          </a:p>
          <a:p>
            <a:pPr indent="-228600" lvl="2" marL="114300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friend class</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Iterators for composites</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Null iterators</a:t>
            </a:r>
            <a:endParaRPr/>
          </a:p>
        </p:txBody>
      </p:sp>
      <p:sp>
        <p:nvSpPr>
          <p:cNvPr id="489" name="Google Shape;489;p5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495" name="Google Shape;495;p5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496" name="Google Shape;496;p5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Sample Code – Follows in the next few slides.</a:t>
            </a:r>
            <a:endParaRPr/>
          </a:p>
          <a:p>
            <a:pPr indent="-139700" lvl="0" marL="342900" rtl="0" algn="l">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p:txBody>
      </p:sp>
      <p:sp>
        <p:nvSpPr>
          <p:cNvPr id="497" name="Google Shape;497;p5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03" name="Google Shape;503;p5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504" name="Google Shape;504;p5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template &lt;class Item&gt;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List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public:</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List(long size = DEFAULT_LIST_CAPACITY);</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long Count() const;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Item&amp; Get(long index) const;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p:txBody>
      </p:sp>
      <p:sp>
        <p:nvSpPr>
          <p:cNvPr id="505" name="Google Shape;505;p5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11" name="Google Shape;511;p6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512" name="Google Shape;512;p6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template &lt;class Item&gt;</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class Iterator {</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public:</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virtual void First() = 0;</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virtual void Next() = 0;</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virtual bool IsDone() const = 0;</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virtual Item CurrentItem() const = 0;</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protected:</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Iterator();</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p:txBody>
      </p:sp>
      <p:sp>
        <p:nvSpPr>
          <p:cNvPr id="513" name="Google Shape;513;p6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19" name="Google Shape;519;p6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520" name="Google Shape;520;p6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template &lt;class Item&gt;</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class ListIterator : public Iterator&lt;Item&gt; {</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public:</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ListIterator(const List&lt;Item&gt;* aList);</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virtual void First();</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virtual void Next();</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virtual bool IsDone() const;</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virtual Item CurrentItem() const;</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private:</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const List&lt;Item&gt;* _list;</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long _current;</a:t>
            </a:r>
            <a:endParaRPr/>
          </a:p>
          <a:p>
            <a:pPr indent="-342900" lvl="0" marL="342900" rtl="0" algn="l">
              <a:lnSpc>
                <a:spcPct val="8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p:txBody>
      </p:sp>
      <p:sp>
        <p:nvSpPr>
          <p:cNvPr id="521" name="Google Shape;521;p6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27" name="Google Shape;527;p6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528" name="Google Shape;528;p6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template &lt;class Item&gt;</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ListIterator&lt;Item&gt;::ListIterator (</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const List&lt;Item&gt;* aList</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 _list(aList), _current(0) {</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a:p>
            <a:pPr indent="-342900" lvl="0" marL="342900" rtl="0" algn="l">
              <a:lnSpc>
                <a:spcPct val="80000"/>
              </a:lnSpc>
              <a:spcBef>
                <a:spcPts val="640"/>
              </a:spcBef>
              <a:spcAft>
                <a:spcPts val="0"/>
              </a:spcAft>
              <a:buClr>
                <a:schemeClr val="dk2"/>
              </a:buClr>
              <a:buSzPts val="3200"/>
              <a:buFont typeface="Times New Roman"/>
              <a:buNone/>
            </a:pPr>
            <a:r>
              <a:t/>
            </a:r>
            <a:endParaRPr b="0" i="0" sz="3200" u="none">
              <a:solidFill>
                <a:schemeClr val="dk2"/>
              </a:solidFill>
              <a:latin typeface="Courier New"/>
              <a:ea typeface="Courier New"/>
              <a:cs typeface="Courier New"/>
              <a:sym typeface="Courier New"/>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template &lt;class Item&gt;</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void ListIterator&lt;Item&gt;::First () {</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current = 0;</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p:txBody>
      </p:sp>
      <p:sp>
        <p:nvSpPr>
          <p:cNvPr id="529" name="Google Shape;529;p6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35" name="Google Shape;535;p6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536" name="Google Shape;536;p63"/>
          <p:cNvSpPr txBox="1"/>
          <p:nvPr>
            <p:ph idx="1" type="body"/>
          </p:nvPr>
        </p:nvSpPr>
        <p:spPr>
          <a:xfrm>
            <a:off x="685800" y="1524000"/>
            <a:ext cx="81788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template &lt;class Item&gt;</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void ListIterator&lt;Item&gt;::Next () {</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current++;</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a:p>
            <a:pPr indent="-342900" lvl="0" marL="342900" rtl="0" algn="l">
              <a:lnSpc>
                <a:spcPct val="80000"/>
              </a:lnSpc>
              <a:spcBef>
                <a:spcPts val="480"/>
              </a:spcBef>
              <a:spcAft>
                <a:spcPts val="0"/>
              </a:spcAft>
              <a:buClr>
                <a:schemeClr val="dk2"/>
              </a:buClr>
              <a:buSzPts val="2400"/>
              <a:buFont typeface="Times New Roman"/>
              <a:buNone/>
            </a:pPr>
            <a:r>
              <a:t/>
            </a:r>
            <a:endParaRPr b="0" i="0" sz="2400" u="none">
              <a:solidFill>
                <a:schemeClr val="dk2"/>
              </a:solidFill>
              <a:latin typeface="Courier New"/>
              <a:ea typeface="Courier New"/>
              <a:cs typeface="Courier New"/>
              <a:sym typeface="Courier New"/>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template &lt;class Item&gt;</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bool ListIterator&lt;Item&gt;::IsDone () const {</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	return _current &gt;= _list-&gt;Count();</a:t>
            </a:r>
            <a:endParaRPr/>
          </a:p>
          <a:p>
            <a:pPr indent="-342900" lvl="0" marL="342900" rtl="0" algn="l">
              <a:lnSpc>
                <a:spcPct val="80000"/>
              </a:lnSpc>
              <a:spcBef>
                <a:spcPts val="480"/>
              </a:spcBef>
              <a:spcAft>
                <a:spcPts val="0"/>
              </a:spcAft>
              <a:buClr>
                <a:schemeClr val="dk2"/>
              </a:buClr>
              <a:buSzPts val="2400"/>
              <a:buFont typeface="Courier New"/>
              <a:buNone/>
            </a:pPr>
            <a:r>
              <a:rPr b="0" i="0" lang="en-US" sz="2400" u="none">
                <a:solidFill>
                  <a:schemeClr val="dk2"/>
                </a:solidFill>
                <a:latin typeface="Courier New"/>
                <a:ea typeface="Courier New"/>
                <a:cs typeface="Courier New"/>
                <a:sym typeface="Courier New"/>
              </a:rPr>
              <a:t>}</a:t>
            </a:r>
            <a:endParaRPr/>
          </a:p>
        </p:txBody>
      </p:sp>
      <p:sp>
        <p:nvSpPr>
          <p:cNvPr id="537" name="Google Shape;537;p6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38" name="Google Shape;138;p1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Pattern’s Everywhere in Life</a:t>
            </a:r>
            <a:endParaRPr/>
          </a:p>
        </p:txBody>
      </p:sp>
      <p:sp>
        <p:nvSpPr>
          <p:cNvPr id="139" name="Google Shape;139;p1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228600" lvl="2" marL="1143000" rtl="0" algn="l">
              <a:lnSpc>
                <a:spcPct val="80000"/>
              </a:lnSpc>
              <a:spcBef>
                <a:spcPts val="0"/>
              </a:spcBef>
              <a:spcAft>
                <a:spcPts val="0"/>
              </a:spcAft>
              <a:buClr>
                <a:schemeClr val="dk2"/>
              </a:buClr>
              <a:buSzPts val="2200"/>
              <a:buFont typeface="Times New Roman"/>
              <a:buChar char="•"/>
            </a:pPr>
            <a:r>
              <a:rPr b="0" i="0" lang="en-US" sz="2200" u="none">
                <a:solidFill>
                  <a:schemeClr val="dk2"/>
                </a:solidFill>
                <a:latin typeface="Times New Roman"/>
                <a:ea typeface="Times New Roman"/>
                <a:cs typeface="Times New Roman"/>
                <a:sym typeface="Times New Roman"/>
              </a:rPr>
              <a:t>Bhairavi, Malkosh, Hansadhwani: </a:t>
            </a:r>
            <a:endParaRPr/>
          </a:p>
          <a:p>
            <a:pPr indent="-285750" lvl="1" marL="742950" rtl="0" algn="l">
              <a:lnSpc>
                <a:spcPct val="80000"/>
              </a:lnSpc>
              <a:spcBef>
                <a:spcPts val="520"/>
              </a:spcBef>
              <a:spcAft>
                <a:spcPts val="0"/>
              </a:spcAft>
              <a:buClr>
                <a:schemeClr val="dk2"/>
              </a:buClr>
              <a:buSzPts val="2600"/>
              <a:buFont typeface="Times New Roman"/>
              <a:buChar char="–"/>
            </a:pPr>
            <a:r>
              <a:rPr b="0" i="0" lang="en-US" sz="2600" u="none">
                <a:solidFill>
                  <a:schemeClr val="dk2"/>
                </a:solidFill>
                <a:latin typeface="Times New Roman"/>
                <a:ea typeface="Times New Roman"/>
                <a:cs typeface="Times New Roman"/>
                <a:sym typeface="Times New Roman"/>
              </a:rPr>
              <a:t>Musical Pattern</a:t>
            </a:r>
            <a:endParaRPr/>
          </a:p>
          <a:p>
            <a:pPr indent="-228600" lvl="2" marL="1143000" rtl="0" algn="l">
              <a:lnSpc>
                <a:spcPct val="80000"/>
              </a:lnSpc>
              <a:spcBef>
                <a:spcPts val="440"/>
              </a:spcBef>
              <a:spcAft>
                <a:spcPts val="0"/>
              </a:spcAft>
              <a:buClr>
                <a:schemeClr val="dk2"/>
              </a:buClr>
              <a:buSzPts val="2200"/>
              <a:buFont typeface="Times New Roman"/>
              <a:buChar char="•"/>
            </a:pPr>
            <a:r>
              <a:rPr b="0" i="0" lang="en-US" sz="2200" u="none">
                <a:solidFill>
                  <a:schemeClr val="dk2"/>
                </a:solidFill>
                <a:latin typeface="Times New Roman"/>
                <a:ea typeface="Times New Roman"/>
                <a:cs typeface="Times New Roman"/>
                <a:sym typeface="Times New Roman"/>
              </a:rPr>
              <a:t>Sonnet: </a:t>
            </a:r>
            <a:endParaRPr/>
          </a:p>
          <a:p>
            <a:pPr indent="-285750" lvl="1" marL="742950" rtl="0" algn="l">
              <a:lnSpc>
                <a:spcPct val="80000"/>
              </a:lnSpc>
              <a:spcBef>
                <a:spcPts val="520"/>
              </a:spcBef>
              <a:spcAft>
                <a:spcPts val="0"/>
              </a:spcAft>
              <a:buClr>
                <a:schemeClr val="dk2"/>
              </a:buClr>
              <a:buSzPts val="2600"/>
              <a:buFont typeface="Times New Roman"/>
              <a:buChar char="–"/>
            </a:pPr>
            <a:r>
              <a:rPr b="0" i="0" lang="en-US" sz="2600" u="none">
                <a:solidFill>
                  <a:schemeClr val="dk2"/>
                </a:solidFill>
                <a:latin typeface="Times New Roman"/>
                <a:ea typeface="Times New Roman"/>
                <a:cs typeface="Times New Roman"/>
                <a:sym typeface="Times New Roman"/>
              </a:rPr>
              <a:t>Poetic Pattern</a:t>
            </a:r>
            <a:endParaRPr/>
          </a:p>
          <a:p>
            <a:pPr indent="-228600" lvl="2" marL="1143000" rtl="0" algn="l">
              <a:lnSpc>
                <a:spcPct val="80000"/>
              </a:lnSpc>
              <a:spcBef>
                <a:spcPts val="440"/>
              </a:spcBef>
              <a:spcAft>
                <a:spcPts val="0"/>
              </a:spcAft>
              <a:buClr>
                <a:schemeClr val="dk2"/>
              </a:buClr>
              <a:buSzPts val="2200"/>
              <a:buFont typeface="Times New Roman"/>
              <a:buChar char="•"/>
            </a:pPr>
            <a:r>
              <a:rPr b="0" i="0" lang="en-US" sz="2200" u="none">
                <a:solidFill>
                  <a:schemeClr val="dk2"/>
                </a:solidFill>
                <a:latin typeface="Times New Roman"/>
                <a:ea typeface="Times New Roman"/>
                <a:cs typeface="Times New Roman"/>
                <a:sym typeface="Times New Roman"/>
              </a:rPr>
              <a:t>Bibi #1, Hero #1, Jodi #1, Premi #1: </a:t>
            </a:r>
            <a:endParaRPr/>
          </a:p>
          <a:p>
            <a:pPr indent="-285750" lvl="1" marL="742950" rtl="0" algn="l">
              <a:lnSpc>
                <a:spcPct val="80000"/>
              </a:lnSpc>
              <a:spcBef>
                <a:spcPts val="520"/>
              </a:spcBef>
              <a:spcAft>
                <a:spcPts val="0"/>
              </a:spcAft>
              <a:buClr>
                <a:schemeClr val="dk2"/>
              </a:buClr>
              <a:buSzPts val="2600"/>
              <a:buFont typeface="Times New Roman"/>
              <a:buChar char="–"/>
            </a:pPr>
            <a:r>
              <a:rPr b="0" i="0" lang="en-US" sz="2600" u="none">
                <a:solidFill>
                  <a:schemeClr val="dk2"/>
                </a:solidFill>
                <a:latin typeface="Times New Roman"/>
                <a:ea typeface="Times New Roman"/>
                <a:cs typeface="Times New Roman"/>
                <a:sym typeface="Times New Roman"/>
              </a:rPr>
              <a:t>Bollywood Pattern</a:t>
            </a:r>
            <a:endParaRPr/>
          </a:p>
          <a:p>
            <a:pPr indent="-228600" lvl="2" marL="1143000" rtl="0" algn="l">
              <a:lnSpc>
                <a:spcPct val="80000"/>
              </a:lnSpc>
              <a:spcBef>
                <a:spcPts val="440"/>
              </a:spcBef>
              <a:spcAft>
                <a:spcPts val="0"/>
              </a:spcAft>
              <a:buClr>
                <a:schemeClr val="dk2"/>
              </a:buClr>
              <a:buSzPts val="2200"/>
              <a:buFont typeface="Times New Roman"/>
              <a:buChar char="•"/>
            </a:pPr>
            <a:r>
              <a:rPr b="0" i="1" lang="en-US" sz="2200" u="none">
                <a:solidFill>
                  <a:schemeClr val="dk2"/>
                </a:solidFill>
                <a:latin typeface="Times New Roman"/>
                <a:ea typeface="Times New Roman"/>
                <a:cs typeface="Times New Roman"/>
                <a:sym typeface="Times New Roman"/>
              </a:rPr>
              <a:t>Hesh</a:t>
            </a:r>
            <a:r>
              <a:rPr b="0" i="0" lang="en-US" sz="2200" u="none">
                <a:solidFill>
                  <a:schemeClr val="dk2"/>
                </a:solidFill>
                <a:latin typeface="Times New Roman"/>
                <a:ea typeface="Times New Roman"/>
                <a:cs typeface="Times New Roman"/>
                <a:sym typeface="Times New Roman"/>
              </a:rPr>
              <a:t>toric Win, The Damned, Grave end to Mutiny: </a:t>
            </a:r>
            <a:endParaRPr/>
          </a:p>
          <a:p>
            <a:pPr indent="-285750" lvl="1" marL="742950" rtl="0" algn="l">
              <a:lnSpc>
                <a:spcPct val="80000"/>
              </a:lnSpc>
              <a:spcBef>
                <a:spcPts val="520"/>
              </a:spcBef>
              <a:spcAft>
                <a:spcPts val="0"/>
              </a:spcAft>
              <a:buClr>
                <a:schemeClr val="dk2"/>
              </a:buClr>
              <a:buSzPts val="2600"/>
              <a:buFont typeface="Times New Roman"/>
              <a:buChar char="–"/>
            </a:pPr>
            <a:r>
              <a:rPr b="0" i="0" lang="en-US" sz="2600" u="none">
                <a:solidFill>
                  <a:schemeClr val="dk2"/>
                </a:solidFill>
                <a:latin typeface="Times New Roman"/>
                <a:ea typeface="Times New Roman"/>
                <a:cs typeface="Times New Roman"/>
                <a:sym typeface="Times New Roman"/>
              </a:rPr>
              <a:t>Media Pattern</a:t>
            </a:r>
            <a:endParaRPr/>
          </a:p>
          <a:p>
            <a:pPr indent="-228600" lvl="2" marL="1143000" rtl="0" algn="l">
              <a:lnSpc>
                <a:spcPct val="80000"/>
              </a:lnSpc>
              <a:spcBef>
                <a:spcPts val="440"/>
              </a:spcBef>
              <a:spcAft>
                <a:spcPts val="0"/>
              </a:spcAft>
              <a:buClr>
                <a:schemeClr val="dk2"/>
              </a:buClr>
              <a:buSzPts val="2200"/>
              <a:buFont typeface="Times New Roman"/>
              <a:buChar char="•"/>
            </a:pPr>
            <a:r>
              <a:rPr b="0" i="0" lang="en-US" sz="2200" u="none">
                <a:solidFill>
                  <a:schemeClr val="dk2"/>
                </a:solidFill>
                <a:latin typeface="Times New Roman"/>
                <a:ea typeface="Times New Roman"/>
                <a:cs typeface="Times New Roman"/>
                <a:sym typeface="Times New Roman"/>
              </a:rPr>
              <a:t>Simple, Complex, Compound Sentences: </a:t>
            </a:r>
            <a:endParaRPr/>
          </a:p>
          <a:p>
            <a:pPr indent="-285750" lvl="1" marL="742950" rtl="0" algn="l">
              <a:lnSpc>
                <a:spcPct val="80000"/>
              </a:lnSpc>
              <a:spcBef>
                <a:spcPts val="520"/>
              </a:spcBef>
              <a:spcAft>
                <a:spcPts val="0"/>
              </a:spcAft>
              <a:buClr>
                <a:schemeClr val="dk2"/>
              </a:buClr>
              <a:buSzPts val="2600"/>
              <a:buFont typeface="Times New Roman"/>
              <a:buChar char="–"/>
            </a:pPr>
            <a:r>
              <a:rPr b="0" i="0" lang="en-US" sz="2600" u="none">
                <a:solidFill>
                  <a:schemeClr val="dk2"/>
                </a:solidFill>
                <a:latin typeface="Times New Roman"/>
                <a:ea typeface="Times New Roman"/>
                <a:cs typeface="Times New Roman"/>
                <a:sym typeface="Times New Roman"/>
              </a:rPr>
              <a:t>Grammatical Pattern</a:t>
            </a:r>
            <a:endParaRPr/>
          </a:p>
          <a:p>
            <a:pPr indent="-342900" lvl="0" marL="3429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Patterns in Art / Humanities</a:t>
            </a:r>
            <a:endParaRPr/>
          </a:p>
        </p:txBody>
      </p:sp>
      <p:sp>
        <p:nvSpPr>
          <p:cNvPr id="140" name="Google Shape;140;p1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43" name="Google Shape;543;p6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544" name="Google Shape;544;p64"/>
          <p:cNvSpPr txBox="1"/>
          <p:nvPr>
            <p:ph idx="1" type="body"/>
          </p:nvPr>
        </p:nvSpPr>
        <p:spPr>
          <a:xfrm>
            <a:off x="685800" y="1524000"/>
            <a:ext cx="80200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template &lt;class Item&gt;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Item ListIterator&lt;Item&gt;::CurrentItem () const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if (IsDone())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throw IteratorOutOfBounds;</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return _list-&gt;Get(_current);</a:t>
            </a:r>
            <a:endParaRPr/>
          </a:p>
          <a:p>
            <a:pPr indent="-342900" lvl="0" marL="342900" rtl="0" algn="l">
              <a:lnSpc>
                <a:spcPct val="10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p:txBody>
      </p:sp>
      <p:sp>
        <p:nvSpPr>
          <p:cNvPr id="545" name="Google Shape;545;p6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51" name="Google Shape;551;p6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552" name="Google Shape;552;p6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void PrintEmployees (Iterator&lt;Employee*&gt;&amp; i) {</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for (i.First(); !i.IsDone(); i.Next()) {</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i.CurrentItem()-&gt;Print();</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List&lt;Employee*&gt;* employees;</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 ...</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ListIterator&lt;Employee*&gt; forward(employees);</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ReverseListIterator&lt;Employee*&gt; backward(employees);</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PrintEmployees(forward);</a:t>
            </a:r>
            <a:endParaRPr/>
          </a:p>
          <a:p>
            <a:pPr indent="-342900" lvl="0" marL="342900" rtl="0" algn="l">
              <a:lnSpc>
                <a:spcPct val="90000"/>
              </a:lnSpc>
              <a:spcBef>
                <a:spcPts val="400"/>
              </a:spcBef>
              <a:spcAft>
                <a:spcPts val="0"/>
              </a:spcAft>
              <a:buClr>
                <a:schemeClr val="dk2"/>
              </a:buClr>
              <a:buSzPts val="2000"/>
              <a:buFont typeface="Courier New"/>
              <a:buNone/>
            </a:pPr>
            <a:r>
              <a:rPr b="0" i="0" lang="en-US" sz="2000" u="none">
                <a:solidFill>
                  <a:schemeClr val="dk2"/>
                </a:solidFill>
                <a:latin typeface="Courier New"/>
                <a:ea typeface="Courier New"/>
                <a:cs typeface="Courier New"/>
                <a:sym typeface="Courier New"/>
              </a:rPr>
              <a:t>PrintEmployees(backward);</a:t>
            </a:r>
            <a:endParaRPr/>
          </a:p>
        </p:txBody>
      </p:sp>
      <p:sp>
        <p:nvSpPr>
          <p:cNvPr id="553" name="Google Shape;553;p6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 (STL list)</a:t>
            </a:r>
            <a:endParaRPr/>
          </a:p>
        </p:txBody>
      </p:sp>
      <p:sp>
        <p:nvSpPr>
          <p:cNvPr id="559" name="Google Shape;559;p66"/>
          <p:cNvSpPr txBox="1"/>
          <p:nvPr>
            <p:ph idx="1" type="body"/>
          </p:nvPr>
        </p:nvSpPr>
        <p:spPr>
          <a:xfrm>
            <a:off x="685800" y="1414462"/>
            <a:ext cx="7772400" cy="47577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#include &lt;iostream&gt;</a:t>
            </a:r>
            <a:endParaRPr/>
          </a:p>
          <a:p>
            <a:pPr indent="0" lvl="0" marL="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#include &lt;list&gt;</a:t>
            </a:r>
            <a:endParaRPr/>
          </a:p>
          <a:p>
            <a:pPr indent="0" lvl="0" marL="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int main () {// constructing lists</a:t>
            </a:r>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std::list&lt;int&gt; first;                                // empty list of ints</a:t>
            </a:r>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std::list&lt;int&gt; second (4,100);                       // four ints with value 100</a:t>
            </a:r>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std::list&lt;int&gt; third (second.begin(),second.end());  // iterating through second</a:t>
            </a:r>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std::list&lt;int&gt; fourth (third);                       // a copy of third</a:t>
            </a:r>
            <a:endParaRPr/>
          </a:p>
          <a:p>
            <a:pPr indent="0" lvl="1" marL="400050" marR="0" rtl="0" algn="l">
              <a:lnSpc>
                <a:spcPct val="100000"/>
              </a:lnSpc>
              <a:spcBef>
                <a:spcPts val="240"/>
              </a:spcBef>
              <a:spcAft>
                <a:spcPts val="0"/>
              </a:spcAft>
              <a:buClr>
                <a:schemeClr val="dk2"/>
              </a:buClr>
              <a:buSzPts val="1200"/>
              <a:buFont typeface="Times New Roman"/>
              <a:buNone/>
            </a:pPr>
            <a:r>
              <a:t/>
            </a:r>
            <a:endParaRPr b="1" i="0" sz="1200" u="none" cap="none" strike="noStrike">
              <a:solidFill>
                <a:schemeClr val="dk2"/>
              </a:solidFill>
              <a:latin typeface="Courier New"/>
              <a:ea typeface="Courier New"/>
              <a:cs typeface="Courier New"/>
              <a:sym typeface="Courier New"/>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 the iterator constructor can also be used to construct from arrays:</a:t>
            </a:r>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int myints[] = {16,2,77,29};</a:t>
            </a:r>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std::list&lt;int&gt; fifth (myints, myints + sizeof(myints) / sizeof(int) );</a:t>
            </a:r>
            <a:endParaRPr/>
          </a:p>
          <a:p>
            <a:pPr indent="0" lvl="1" marL="400050" marR="0" rtl="0" algn="l">
              <a:lnSpc>
                <a:spcPct val="100000"/>
              </a:lnSpc>
              <a:spcBef>
                <a:spcPts val="240"/>
              </a:spcBef>
              <a:spcAft>
                <a:spcPts val="0"/>
              </a:spcAft>
              <a:buClr>
                <a:schemeClr val="dk2"/>
              </a:buClr>
              <a:buSzPts val="1200"/>
              <a:buFont typeface="Times New Roman"/>
              <a:buNone/>
            </a:pPr>
            <a:r>
              <a:t/>
            </a:r>
            <a:endParaRPr b="1" i="0" sz="1200" u="none" cap="none" strike="noStrike">
              <a:solidFill>
                <a:schemeClr val="dk2"/>
              </a:solidFill>
              <a:latin typeface="Courier New"/>
              <a:ea typeface="Courier New"/>
              <a:cs typeface="Courier New"/>
              <a:sym typeface="Courier New"/>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std::cout &lt;&lt; "The contents of fifth are: ";</a:t>
            </a:r>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for (std::list&lt;int&gt;::iterator it = fifth.begin(); it != fifth.end(); it++)</a:t>
            </a:r>
            <a:endParaRPr/>
          </a:p>
          <a:p>
            <a:pPr indent="0" lvl="2" marL="8001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std::cout &lt;&lt; *it &lt;&lt; ' ';</a:t>
            </a:r>
            <a:endParaRPr/>
          </a:p>
          <a:p>
            <a:pPr indent="0" lvl="1" marL="400050" marR="0" rtl="0" algn="l">
              <a:lnSpc>
                <a:spcPct val="100000"/>
              </a:lnSpc>
              <a:spcBef>
                <a:spcPts val="240"/>
              </a:spcBef>
              <a:spcAft>
                <a:spcPts val="0"/>
              </a:spcAft>
              <a:buClr>
                <a:schemeClr val="dk2"/>
              </a:buClr>
              <a:buSzPts val="1200"/>
              <a:buFont typeface="Times New Roman"/>
              <a:buNone/>
            </a:pPr>
            <a:r>
              <a:t/>
            </a:r>
            <a:endParaRPr b="1" i="0" sz="1200" u="none" cap="none" strike="noStrike">
              <a:solidFill>
                <a:schemeClr val="dk2"/>
              </a:solidFill>
              <a:latin typeface="Courier New"/>
              <a:ea typeface="Courier New"/>
              <a:cs typeface="Courier New"/>
              <a:sym typeface="Courier New"/>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std::cout &lt;&lt; '\n';</a:t>
            </a:r>
            <a:endParaRPr/>
          </a:p>
          <a:p>
            <a:pPr indent="0" lvl="1" marL="400050" marR="0" rtl="0" algn="l">
              <a:lnSpc>
                <a:spcPct val="100000"/>
              </a:lnSpc>
              <a:spcBef>
                <a:spcPts val="240"/>
              </a:spcBef>
              <a:spcAft>
                <a:spcPts val="0"/>
              </a:spcAft>
              <a:buClr>
                <a:schemeClr val="dk2"/>
              </a:buClr>
              <a:buSzPts val="1200"/>
              <a:buFont typeface="Times New Roman"/>
              <a:buNone/>
            </a:pPr>
            <a:r>
              <a:t/>
            </a:r>
            <a:endParaRPr b="1" i="0" sz="1200" u="none" cap="none" strike="noStrike">
              <a:solidFill>
                <a:schemeClr val="dk2"/>
              </a:solidFill>
              <a:latin typeface="Courier New"/>
              <a:ea typeface="Courier New"/>
              <a:cs typeface="Courier New"/>
              <a:sym typeface="Courier New"/>
            </a:endParaRPr>
          </a:p>
          <a:p>
            <a:pPr indent="0" lvl="1" marL="40005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return 0;</a:t>
            </a:r>
            <a:endParaRPr/>
          </a:p>
          <a:p>
            <a:pPr indent="0" lvl="0" marL="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a:t>
            </a:r>
            <a:endParaRPr/>
          </a:p>
          <a:p>
            <a:pPr indent="-266700" lvl="0" marL="342900" marR="0" rtl="0" algn="l">
              <a:spcBef>
                <a:spcPts val="240"/>
              </a:spcBef>
              <a:spcAft>
                <a:spcPts val="0"/>
              </a:spcAft>
              <a:buClr>
                <a:schemeClr val="dk2"/>
              </a:buClr>
              <a:buSzPts val="1200"/>
              <a:buFont typeface="Times New Roman"/>
              <a:buNone/>
            </a:pPr>
            <a:r>
              <a:t/>
            </a:r>
            <a:endParaRPr b="1" i="0" sz="1200" u="none">
              <a:solidFill>
                <a:schemeClr val="dk2"/>
              </a:solidFill>
              <a:latin typeface="Courier New"/>
              <a:ea typeface="Courier New"/>
              <a:cs typeface="Courier New"/>
              <a:sym typeface="Courier New"/>
            </a:endParaRPr>
          </a:p>
        </p:txBody>
      </p:sp>
      <p:sp>
        <p:nvSpPr>
          <p:cNvPr id="560" name="Google Shape;560;p6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61" name="Google Shape;561;p6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
        <p:nvSpPr>
          <p:cNvPr id="562" name="Google Shape;562;p66"/>
          <p:cNvSpPr txBox="1"/>
          <p:nvPr/>
        </p:nvSpPr>
        <p:spPr>
          <a:xfrm>
            <a:off x="4129087" y="5586412"/>
            <a:ext cx="4257675" cy="461962"/>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Normal Constructor (2 Params): (1, 1)</a:t>
            </a:r>
            <a:endParaRPr/>
          </a:p>
          <a:p>
            <a:pPr indent="0" lvl="0" marL="0" marR="0" rtl="0" algn="l">
              <a:lnSpc>
                <a:spcPct val="100000"/>
              </a:lnSpc>
              <a:spcBef>
                <a:spcPts val="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The contents of fifth are: 16 2 77 29</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 (STL map)</a:t>
            </a:r>
            <a:endParaRPr/>
          </a:p>
        </p:txBody>
      </p:sp>
      <p:sp>
        <p:nvSpPr>
          <p:cNvPr id="568" name="Google Shape;568;p67"/>
          <p:cNvSpPr txBox="1"/>
          <p:nvPr>
            <p:ph idx="1" type="body"/>
          </p:nvPr>
        </p:nvSpPr>
        <p:spPr>
          <a:xfrm>
            <a:off x="685800" y="1414462"/>
            <a:ext cx="7772400" cy="47577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#include &lt;iostream&gt;</a:t>
            </a:r>
            <a:endParaRPr/>
          </a:p>
          <a:p>
            <a:pPr indent="0" lvl="0" marL="0" marR="0" rtl="0" algn="l">
              <a:lnSpc>
                <a:spcPct val="100000"/>
              </a:lnSpc>
              <a:spcBef>
                <a:spcPts val="24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#include &lt;map&gt;</a:t>
            </a:r>
            <a:endParaRPr/>
          </a:p>
          <a:p>
            <a:pPr indent="0" lvl="0" marL="0" marR="0" rtl="0" algn="l">
              <a:lnSpc>
                <a:spcPct val="100000"/>
              </a:lnSpc>
              <a:spcBef>
                <a:spcPts val="240"/>
              </a:spcBef>
              <a:spcAft>
                <a:spcPts val="0"/>
              </a:spcAft>
              <a:buClr>
                <a:schemeClr val="dk2"/>
              </a:buClr>
              <a:buSzPts val="1200"/>
              <a:buFont typeface="Times New Roman"/>
              <a:buNone/>
            </a:pPr>
            <a:r>
              <a:t/>
            </a:r>
            <a:endParaRPr b="1" i="0" sz="1200" u="none">
              <a:solidFill>
                <a:schemeClr val="dk2"/>
              </a:solidFill>
              <a:latin typeface="Courier New"/>
              <a:ea typeface="Courier New"/>
              <a:cs typeface="Courier New"/>
              <a:sym typeface="Courier New"/>
            </a:endParaRPr>
          </a:p>
          <a:p>
            <a:pPr indent="0" lvl="0" marL="0" marR="0" rtl="0" algn="l">
              <a:lnSpc>
                <a:spcPct val="100000"/>
              </a:lnSpc>
              <a:spcBef>
                <a:spcPts val="24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int main () { // map::begin/end</a:t>
            </a:r>
            <a:endParaRPr/>
          </a:p>
          <a:p>
            <a:pPr indent="0" lvl="1" marL="4572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std::map&lt;char,int&gt; mymap;</a:t>
            </a:r>
            <a:endParaRPr/>
          </a:p>
          <a:p>
            <a:pPr indent="0" lvl="1" marL="4572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std::map&lt;char,int&gt;::iterator it;</a:t>
            </a:r>
            <a:endParaRPr/>
          </a:p>
          <a:p>
            <a:pPr indent="0" lvl="1" marL="457200" marR="0" rtl="0" algn="l">
              <a:lnSpc>
                <a:spcPct val="100000"/>
              </a:lnSpc>
              <a:spcBef>
                <a:spcPts val="240"/>
              </a:spcBef>
              <a:spcAft>
                <a:spcPts val="0"/>
              </a:spcAft>
              <a:buClr>
                <a:schemeClr val="dk2"/>
              </a:buClr>
              <a:buSzPts val="1200"/>
              <a:buFont typeface="Times New Roman"/>
              <a:buNone/>
            </a:pPr>
            <a:r>
              <a:t/>
            </a:r>
            <a:endParaRPr b="1" i="0" sz="1200" u="none" cap="none" strike="noStrike">
              <a:solidFill>
                <a:schemeClr val="dk2"/>
              </a:solidFill>
              <a:latin typeface="Courier New"/>
              <a:ea typeface="Courier New"/>
              <a:cs typeface="Courier New"/>
              <a:sym typeface="Courier New"/>
            </a:endParaRPr>
          </a:p>
          <a:p>
            <a:pPr indent="0" lvl="1" marL="4572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mymap['b'] = 100;</a:t>
            </a:r>
            <a:endParaRPr/>
          </a:p>
          <a:p>
            <a:pPr indent="0" lvl="1" marL="4572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mymap['a'] = 200;</a:t>
            </a:r>
            <a:endParaRPr/>
          </a:p>
          <a:p>
            <a:pPr indent="0" lvl="1" marL="4572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mymap['c'] = 300;</a:t>
            </a:r>
            <a:endParaRPr/>
          </a:p>
          <a:p>
            <a:pPr indent="0" lvl="1" marL="457200" marR="0" rtl="0" algn="l">
              <a:lnSpc>
                <a:spcPct val="100000"/>
              </a:lnSpc>
              <a:spcBef>
                <a:spcPts val="240"/>
              </a:spcBef>
              <a:spcAft>
                <a:spcPts val="0"/>
              </a:spcAft>
              <a:buClr>
                <a:schemeClr val="dk2"/>
              </a:buClr>
              <a:buSzPts val="1200"/>
              <a:buFont typeface="Times New Roman"/>
              <a:buNone/>
            </a:pPr>
            <a:r>
              <a:t/>
            </a:r>
            <a:endParaRPr b="1" i="0" sz="1200" u="none" cap="none" strike="noStrike">
              <a:solidFill>
                <a:schemeClr val="dk2"/>
              </a:solidFill>
              <a:latin typeface="Courier New"/>
              <a:ea typeface="Courier New"/>
              <a:cs typeface="Courier New"/>
              <a:sym typeface="Courier New"/>
            </a:endParaRPr>
          </a:p>
          <a:p>
            <a:pPr indent="0" lvl="1" marL="4572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 show content:</a:t>
            </a:r>
            <a:endParaRPr/>
          </a:p>
          <a:p>
            <a:pPr indent="0" lvl="1" marL="4572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for (std::map&lt;char,int&gt;::iterator it=mymap.begin(); it!=mymap.end(); ++it)</a:t>
            </a:r>
            <a:endParaRPr/>
          </a:p>
          <a:p>
            <a:pPr indent="0" lvl="2" marL="9144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std::cout &lt;&lt; it-&gt;first &lt;&lt; " =&gt; " &lt;&lt; it-&gt;second &lt;&lt; '\n';</a:t>
            </a:r>
            <a:endParaRPr/>
          </a:p>
          <a:p>
            <a:pPr indent="0" lvl="1" marL="457200" marR="0" rtl="0" algn="l">
              <a:lnSpc>
                <a:spcPct val="100000"/>
              </a:lnSpc>
              <a:spcBef>
                <a:spcPts val="240"/>
              </a:spcBef>
              <a:spcAft>
                <a:spcPts val="0"/>
              </a:spcAft>
              <a:buClr>
                <a:schemeClr val="dk2"/>
              </a:buClr>
              <a:buSzPts val="1200"/>
              <a:buFont typeface="Times New Roman"/>
              <a:buNone/>
            </a:pPr>
            <a:r>
              <a:t/>
            </a:r>
            <a:endParaRPr b="1" i="0" sz="1200" u="none" cap="none" strike="noStrike">
              <a:solidFill>
                <a:schemeClr val="dk2"/>
              </a:solidFill>
              <a:latin typeface="Courier New"/>
              <a:ea typeface="Courier New"/>
              <a:cs typeface="Courier New"/>
              <a:sym typeface="Courier New"/>
            </a:endParaRPr>
          </a:p>
          <a:p>
            <a:pPr indent="0" lvl="1" marL="457200" marR="0" rtl="0" algn="l">
              <a:lnSpc>
                <a:spcPct val="100000"/>
              </a:lnSpc>
              <a:spcBef>
                <a:spcPts val="240"/>
              </a:spcBef>
              <a:spcAft>
                <a:spcPts val="0"/>
              </a:spcAft>
              <a:buClr>
                <a:schemeClr val="dk2"/>
              </a:buClr>
              <a:buSzPts val="1200"/>
              <a:buFont typeface="Courier New"/>
              <a:buNone/>
            </a:pPr>
            <a:r>
              <a:rPr b="1" i="0" lang="en-US" sz="1200" u="none" cap="none" strike="noStrike">
                <a:solidFill>
                  <a:schemeClr val="dk2"/>
                </a:solidFill>
                <a:latin typeface="Courier New"/>
                <a:ea typeface="Courier New"/>
                <a:cs typeface="Courier New"/>
                <a:sym typeface="Courier New"/>
              </a:rPr>
              <a:t>return 0;</a:t>
            </a:r>
            <a:endParaRPr/>
          </a:p>
          <a:p>
            <a:pPr indent="0" lvl="0" marL="0" marR="0" rtl="0" algn="l">
              <a:lnSpc>
                <a:spcPct val="100000"/>
              </a:lnSpc>
              <a:spcBef>
                <a:spcPts val="24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a:t>
            </a:r>
            <a:endParaRPr/>
          </a:p>
        </p:txBody>
      </p:sp>
      <p:sp>
        <p:nvSpPr>
          <p:cNvPr id="569" name="Google Shape;569;p6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70" name="Google Shape;570;p6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
        <p:nvSpPr>
          <p:cNvPr id="571" name="Google Shape;571;p67"/>
          <p:cNvSpPr txBox="1"/>
          <p:nvPr/>
        </p:nvSpPr>
        <p:spPr>
          <a:xfrm>
            <a:off x="4129087" y="5186362"/>
            <a:ext cx="4257675" cy="830262"/>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Normal Constructor (2 Params): (1, 1)</a:t>
            </a:r>
            <a:endParaRPr/>
          </a:p>
          <a:p>
            <a:pPr indent="0" lvl="0" marL="0" marR="0" rtl="0" algn="l">
              <a:lnSpc>
                <a:spcPct val="100000"/>
              </a:lnSpc>
              <a:spcBef>
                <a:spcPts val="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a =&gt; 200</a:t>
            </a:r>
            <a:endParaRPr/>
          </a:p>
          <a:p>
            <a:pPr indent="0" lvl="0" marL="0" marR="0" rtl="0" algn="l">
              <a:lnSpc>
                <a:spcPct val="100000"/>
              </a:lnSpc>
              <a:spcBef>
                <a:spcPts val="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b =&gt; 100</a:t>
            </a:r>
            <a:endParaRPr/>
          </a:p>
          <a:p>
            <a:pPr indent="0" lvl="0" marL="0" marR="0" rtl="0" algn="l">
              <a:lnSpc>
                <a:spcPct val="100000"/>
              </a:lnSpc>
              <a:spcBef>
                <a:spcPts val="0"/>
              </a:spcBef>
              <a:spcAft>
                <a:spcPts val="0"/>
              </a:spcAft>
              <a:buClr>
                <a:schemeClr val="dk2"/>
              </a:buClr>
              <a:buSzPts val="1200"/>
              <a:buFont typeface="Courier New"/>
              <a:buNone/>
            </a:pPr>
            <a:r>
              <a:rPr b="1" i="0" lang="en-US" sz="1200" u="none">
                <a:solidFill>
                  <a:schemeClr val="dk2"/>
                </a:solidFill>
                <a:latin typeface="Courier New"/>
                <a:ea typeface="Courier New"/>
                <a:cs typeface="Courier New"/>
                <a:sym typeface="Courier New"/>
              </a:rPr>
              <a:t>c =&gt; 300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77" name="Google Shape;577;p6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Iterator Pattern</a:t>
            </a:r>
            <a:endParaRPr/>
          </a:p>
        </p:txBody>
      </p:sp>
      <p:sp>
        <p:nvSpPr>
          <p:cNvPr id="578" name="Google Shape;578;p6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Known Uses</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Iterators are common in object-oriented systems</a:t>
            </a:r>
            <a:endParaRPr/>
          </a:p>
          <a:p>
            <a:pPr indent="-342900" lvl="0" marL="3429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Related Patterns</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Composite: </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Iterators are often applied to recursive structures such as Composites.</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Factory Method: </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Polymorphic iterators rely on factory methods to instantiate the appropriate Iterator subclass.</a:t>
            </a:r>
            <a:endParaRPr/>
          </a:p>
          <a:p>
            <a:pPr indent="-285750" lvl="1" marL="74295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Memento: </a:t>
            </a:r>
            <a:endParaRPr/>
          </a:p>
          <a:p>
            <a:pPr indent="-228600" lvl="2" marL="114300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Often used in conjunction with the Iterator pattern. An iterator can use a memento to capture the state of iteration. The iterator stores the memento internally.</a:t>
            </a:r>
            <a:endParaRPr/>
          </a:p>
        </p:txBody>
      </p:sp>
      <p:sp>
        <p:nvSpPr>
          <p:cNvPr id="579" name="Google Shape;579;p6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7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85" name="Google Shape;585;p69"/>
          <p:cNvSpPr txBox="1"/>
          <p:nvPr>
            <p:ph type="title"/>
          </p:nvPr>
        </p:nvSpPr>
        <p:spPr>
          <a:xfrm>
            <a:off x="0" y="2286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Describing a Design Pattern</a:t>
            </a:r>
            <a:endParaRPr/>
          </a:p>
        </p:txBody>
      </p:sp>
      <p:sp>
        <p:nvSpPr>
          <p:cNvPr id="586" name="Google Shape;586;p6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Pattern Name and Classification</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pattern's name conveys the essence of the pattern succinctly. </a:t>
            </a:r>
            <a:endParaRPr/>
          </a:p>
          <a:p>
            <a:pPr indent="-609600" lvl="0" marL="609600" rtl="0" algn="l">
              <a:lnSpc>
                <a:spcPct val="8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Intent</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short statement on:</a:t>
            </a:r>
            <a:endParaRPr/>
          </a:p>
          <a:p>
            <a:pPr indent="-457200" lvl="2" marL="1371600" rtl="0" algn="l">
              <a:lnSpc>
                <a:spcPct val="80000"/>
              </a:lnSpc>
              <a:spcBef>
                <a:spcPts val="440"/>
              </a:spcBef>
              <a:spcAft>
                <a:spcPts val="0"/>
              </a:spcAft>
              <a:buClr>
                <a:schemeClr val="dk2"/>
              </a:buClr>
              <a:buSzPts val="2200"/>
              <a:buFont typeface="Times New Roman"/>
              <a:buChar char="•"/>
            </a:pPr>
            <a:r>
              <a:rPr b="0" i="0" lang="en-US" sz="2200" u="none">
                <a:solidFill>
                  <a:schemeClr val="dk2"/>
                </a:solidFill>
                <a:latin typeface="Times New Roman"/>
                <a:ea typeface="Times New Roman"/>
                <a:cs typeface="Times New Roman"/>
                <a:sym typeface="Times New Roman"/>
              </a:rPr>
              <a:t>What does the design pattern do? </a:t>
            </a:r>
            <a:endParaRPr/>
          </a:p>
          <a:p>
            <a:pPr indent="-457200" lvl="2" marL="1371600" rtl="0" algn="l">
              <a:lnSpc>
                <a:spcPct val="80000"/>
              </a:lnSpc>
              <a:spcBef>
                <a:spcPts val="440"/>
              </a:spcBef>
              <a:spcAft>
                <a:spcPts val="0"/>
              </a:spcAft>
              <a:buClr>
                <a:schemeClr val="dk2"/>
              </a:buClr>
              <a:buSzPts val="2200"/>
              <a:buFont typeface="Times New Roman"/>
              <a:buChar char="•"/>
            </a:pPr>
            <a:r>
              <a:rPr b="0" i="0" lang="en-US" sz="2200" u="none">
                <a:solidFill>
                  <a:schemeClr val="dk2"/>
                </a:solidFill>
                <a:latin typeface="Times New Roman"/>
                <a:ea typeface="Times New Roman"/>
                <a:cs typeface="Times New Roman"/>
                <a:sym typeface="Times New Roman"/>
              </a:rPr>
              <a:t>What is its rationale and intent? </a:t>
            </a:r>
            <a:endParaRPr/>
          </a:p>
          <a:p>
            <a:pPr indent="-457200" lvl="2" marL="1371600" rtl="0" algn="l">
              <a:lnSpc>
                <a:spcPct val="80000"/>
              </a:lnSpc>
              <a:spcBef>
                <a:spcPts val="440"/>
              </a:spcBef>
              <a:spcAft>
                <a:spcPts val="0"/>
              </a:spcAft>
              <a:buClr>
                <a:schemeClr val="dk2"/>
              </a:buClr>
              <a:buSzPts val="2200"/>
              <a:buFont typeface="Times New Roman"/>
              <a:buChar char="•"/>
            </a:pPr>
            <a:r>
              <a:rPr b="0" i="0" lang="en-US" sz="2200" u="none">
                <a:solidFill>
                  <a:schemeClr val="dk2"/>
                </a:solidFill>
                <a:latin typeface="Times New Roman"/>
                <a:ea typeface="Times New Roman"/>
                <a:cs typeface="Times New Roman"/>
                <a:sym typeface="Times New Roman"/>
              </a:rPr>
              <a:t>What particular design issue or problem does it address?</a:t>
            </a:r>
            <a:endParaRPr/>
          </a:p>
          <a:p>
            <a:pPr indent="-609600" lvl="0" marL="609600" rtl="0" algn="l">
              <a:lnSpc>
                <a:spcPct val="8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Also Known As</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Other well-known names for the pattern.</a:t>
            </a:r>
            <a:endParaRPr/>
          </a:p>
        </p:txBody>
      </p:sp>
      <p:sp>
        <p:nvSpPr>
          <p:cNvPr id="587" name="Google Shape;587;p6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593" name="Google Shape;593;p70"/>
          <p:cNvSpPr txBox="1"/>
          <p:nvPr>
            <p:ph type="title"/>
          </p:nvPr>
        </p:nvSpPr>
        <p:spPr>
          <a:xfrm>
            <a:off x="0" y="2286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Describing a Design Pattern</a:t>
            </a:r>
            <a:endParaRPr/>
          </a:p>
        </p:txBody>
      </p:sp>
      <p:sp>
        <p:nvSpPr>
          <p:cNvPr id="594" name="Google Shape;594;p7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Motivation</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scenario that illustrates a design problem and how the class and object structures in the pattern solve the problem. </a:t>
            </a:r>
            <a:endParaRPr/>
          </a:p>
          <a:p>
            <a:pPr indent="-609600" lvl="0" marL="609600" rtl="0" algn="l">
              <a:lnSpc>
                <a:spcPct val="8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Applicability</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What are the situations in which the design pattern can be applied? </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What are examples of poor designs that the pattern can address? </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How can you recognize these situations?</a:t>
            </a:r>
            <a:endParaRPr/>
          </a:p>
        </p:txBody>
      </p:sp>
      <p:sp>
        <p:nvSpPr>
          <p:cNvPr id="595" name="Google Shape;595;p7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01" name="Google Shape;601;p71"/>
          <p:cNvSpPr txBox="1"/>
          <p:nvPr>
            <p:ph type="title"/>
          </p:nvPr>
        </p:nvSpPr>
        <p:spPr>
          <a:xfrm>
            <a:off x="0" y="2286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Describing a Design Pattern</a:t>
            </a:r>
            <a:endParaRPr/>
          </a:p>
        </p:txBody>
      </p:sp>
      <p:sp>
        <p:nvSpPr>
          <p:cNvPr id="602" name="Google Shape;602;p7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Structure</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graphical representation of the classes in the pattern using a notation based on the Object Modeling Technique (OMT) – specifically UML.</a:t>
            </a:r>
            <a:endParaRPr/>
          </a:p>
          <a:p>
            <a:pPr indent="-609600" lvl="0" marL="609600" rtl="0" algn="l">
              <a:lnSpc>
                <a:spcPct val="8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Participants</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The classes and/or objects participating in the design pattern and their responsibilities.</a:t>
            </a:r>
            <a:endParaRPr/>
          </a:p>
          <a:p>
            <a:pPr indent="-609600" lvl="0" marL="609600" rtl="0" algn="l">
              <a:lnSpc>
                <a:spcPct val="8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Collaborations</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How the participants collaborate to carry out their responsibilities?</a:t>
            </a:r>
            <a:endParaRPr/>
          </a:p>
        </p:txBody>
      </p:sp>
      <p:sp>
        <p:nvSpPr>
          <p:cNvPr id="603" name="Google Shape;603;p7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09" name="Google Shape;609;p72"/>
          <p:cNvSpPr txBox="1"/>
          <p:nvPr>
            <p:ph type="title"/>
          </p:nvPr>
        </p:nvSpPr>
        <p:spPr>
          <a:xfrm>
            <a:off x="0" y="2286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Describing a Design Pattern</a:t>
            </a:r>
            <a:endParaRPr/>
          </a:p>
        </p:txBody>
      </p:sp>
      <p:sp>
        <p:nvSpPr>
          <p:cNvPr id="610" name="Google Shape;610;p7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Consequences</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How does the pattern support its objectives? </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What are the trade-offs and results of using the pattern?</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What aspect of system structure does can be varied independently?</a:t>
            </a:r>
            <a:endParaRPr/>
          </a:p>
          <a:p>
            <a:pPr indent="-609600" lvl="0" marL="609600" rtl="0" algn="l">
              <a:lnSpc>
                <a:spcPct val="8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Implementation</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What pitfalls, hints, or techniques should you be aware of when implementing the pattern? </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Are there language-specific issues?</a:t>
            </a:r>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p:txBody>
      </p:sp>
      <p:sp>
        <p:nvSpPr>
          <p:cNvPr id="611" name="Google Shape;611;p7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17" name="Google Shape;617;p73"/>
          <p:cNvSpPr txBox="1"/>
          <p:nvPr>
            <p:ph type="title"/>
          </p:nvPr>
        </p:nvSpPr>
        <p:spPr>
          <a:xfrm>
            <a:off x="0" y="2286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Describing a Design Pattern</a:t>
            </a:r>
            <a:endParaRPr/>
          </a:p>
        </p:txBody>
      </p:sp>
      <p:sp>
        <p:nvSpPr>
          <p:cNvPr id="618" name="Google Shape;618;p7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Sample Code</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Code fragments to implement the pattern in specific language (C++ or C# or Java).</a:t>
            </a:r>
            <a:endParaRPr/>
          </a:p>
          <a:p>
            <a:pPr indent="-609600" lvl="0" marL="609600" rtl="0" algn="l">
              <a:lnSpc>
                <a:spcPct val="8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Known Uses</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Examples of the pattern found in real systems. </a:t>
            </a:r>
            <a:endParaRPr/>
          </a:p>
          <a:p>
            <a:pPr indent="-609600" lvl="0" marL="609600" rtl="0" algn="l">
              <a:lnSpc>
                <a:spcPct val="80000"/>
              </a:lnSpc>
              <a:spcBef>
                <a:spcPts val="560"/>
              </a:spcBef>
              <a:spcAft>
                <a:spcPts val="0"/>
              </a:spcAft>
              <a:buClr>
                <a:schemeClr val="dk2"/>
              </a:buClr>
              <a:buSzPts val="2800"/>
              <a:buFont typeface="Times New Roman"/>
              <a:buChar char="•"/>
            </a:pPr>
            <a:r>
              <a:rPr b="1" i="0" lang="en-US" sz="2800" u="none">
                <a:solidFill>
                  <a:schemeClr val="dk2"/>
                </a:solidFill>
                <a:latin typeface="Times New Roman"/>
                <a:ea typeface="Times New Roman"/>
                <a:cs typeface="Times New Roman"/>
                <a:sym typeface="Times New Roman"/>
              </a:rPr>
              <a:t>Related Patterns</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What design patterns are closely related to this one? </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What are the important differences? </a:t>
            </a:r>
            <a:endParaRPr/>
          </a:p>
          <a:p>
            <a:pPr indent="-533400" lvl="1" marL="990600" rtl="0" algn="l">
              <a:lnSpc>
                <a:spcPct val="8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With which other patterns should this one be used?</a:t>
            </a:r>
            <a:endParaRPr/>
          </a:p>
        </p:txBody>
      </p:sp>
      <p:sp>
        <p:nvSpPr>
          <p:cNvPr id="619" name="Google Shape;619;p7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46" name="Google Shape;146;p2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Pattern’s Everywhere in Life</a:t>
            </a:r>
            <a:endParaRPr/>
          </a:p>
        </p:txBody>
      </p:sp>
      <p:sp>
        <p:nvSpPr>
          <p:cNvPr id="147" name="Google Shape;147;p2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228600" lvl="2" marL="1143000" rtl="0" algn="l">
              <a:lnSpc>
                <a:spcPct val="8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4-3-3, 5-2-3, 10:</a:t>
            </a:r>
            <a:r>
              <a:rPr b="0" i="0" lang="en-US" sz="3300" u="none">
                <a:solidFill>
                  <a:schemeClr val="dk2"/>
                </a:solidFill>
                <a:latin typeface="Times New Roman"/>
                <a:ea typeface="Times New Roman"/>
                <a:cs typeface="Times New Roman"/>
                <a:sym typeface="Times New Roman"/>
              </a:rPr>
              <a:t> </a:t>
            </a:r>
            <a:endParaRPr/>
          </a:p>
          <a:p>
            <a:pPr indent="-285750" lvl="1" marL="742950" rtl="0" algn="l">
              <a:lnSpc>
                <a:spcPct val="8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Soccer Pattern</a:t>
            </a:r>
            <a:endParaRPr/>
          </a:p>
          <a:p>
            <a:pPr indent="-228600" lvl="2" marL="114300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Castling: </a:t>
            </a:r>
            <a:endParaRPr/>
          </a:p>
          <a:p>
            <a:pPr indent="-285750" lvl="1" marL="742950" rtl="0" algn="l">
              <a:lnSpc>
                <a:spcPct val="8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Chess Pattern</a:t>
            </a:r>
            <a:endParaRPr/>
          </a:p>
          <a:p>
            <a:pPr indent="-342900" lvl="0" marL="342900" rtl="0" algn="l">
              <a:lnSpc>
                <a:spcPct val="80000"/>
              </a:lnSpc>
              <a:spcBef>
                <a:spcPts val="800"/>
              </a:spcBef>
              <a:spcAft>
                <a:spcPts val="0"/>
              </a:spcAft>
              <a:buClr>
                <a:schemeClr val="dk2"/>
              </a:buClr>
              <a:buSzPts val="4000"/>
              <a:buFont typeface="Times New Roman"/>
              <a:buChar char="•"/>
            </a:pPr>
            <a:r>
              <a:rPr b="0" i="0" lang="en-US" sz="4000" u="none">
                <a:solidFill>
                  <a:schemeClr val="dk2"/>
                </a:solidFill>
                <a:latin typeface="Times New Roman"/>
                <a:ea typeface="Times New Roman"/>
                <a:cs typeface="Times New Roman"/>
                <a:sym typeface="Times New Roman"/>
              </a:rPr>
              <a:t>Patterns in Sport</a:t>
            </a:r>
            <a:endParaRPr/>
          </a:p>
          <a:p>
            <a:pPr indent="-88900" lvl="0" marL="342900" rtl="0" algn="l">
              <a:spcBef>
                <a:spcPts val="800"/>
              </a:spcBef>
              <a:spcAft>
                <a:spcPts val="0"/>
              </a:spcAft>
              <a:buClr>
                <a:schemeClr val="dk2"/>
              </a:buClr>
              <a:buSzPts val="4000"/>
              <a:buFont typeface="Times New Roman"/>
              <a:buNone/>
            </a:pPr>
            <a:r>
              <a:t/>
            </a:r>
            <a:endParaRPr b="0" i="0" sz="4000" u="none">
              <a:solidFill>
                <a:schemeClr val="dk2"/>
              </a:solidFill>
              <a:latin typeface="Times New Roman"/>
              <a:ea typeface="Times New Roman"/>
              <a:cs typeface="Times New Roman"/>
              <a:sym typeface="Times New Roman"/>
            </a:endParaRPr>
          </a:p>
        </p:txBody>
      </p:sp>
      <p:sp>
        <p:nvSpPr>
          <p:cNvPr id="148" name="Google Shape;148;p2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25" name="Google Shape;625;p7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Catalogue of Design Patterns (GoF)</a:t>
            </a:r>
            <a:endParaRPr/>
          </a:p>
        </p:txBody>
      </p:sp>
      <p:pic>
        <p:nvPicPr>
          <p:cNvPr id="626" name="Google Shape;626;p74"/>
          <p:cNvPicPr preferRelativeResize="0"/>
          <p:nvPr>
            <p:ph idx="1" type="body"/>
          </p:nvPr>
        </p:nvPicPr>
        <p:blipFill rotWithShape="1">
          <a:blip r:embed="rId3">
            <a:alphaModFix/>
          </a:blip>
          <a:srcRect b="0" l="0" r="0" t="0"/>
          <a:stretch/>
        </p:blipFill>
        <p:spPr>
          <a:xfrm>
            <a:off x="158750" y="1389062"/>
            <a:ext cx="8888412" cy="5040312"/>
          </a:xfrm>
          <a:prstGeom prst="rect">
            <a:avLst/>
          </a:prstGeom>
          <a:noFill/>
          <a:ln>
            <a:noFill/>
          </a:ln>
        </p:spPr>
      </p:pic>
      <p:sp>
        <p:nvSpPr>
          <p:cNvPr id="627" name="Google Shape;627;p7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5"/>
          <p:cNvSpPr txBox="1"/>
          <p:nvPr/>
        </p:nvSpPr>
        <p:spPr>
          <a:xfrm>
            <a:off x="252412"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33" name="Google Shape;633;p7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634" name="Google Shape;634;p7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2"/>
              </a:buClr>
              <a:buSzPts val="3200"/>
              <a:buFont typeface="Times New Roman"/>
              <a:buNone/>
            </a:pPr>
            <a:r>
              <a:t/>
            </a:r>
            <a:endParaRPr sz="3200">
              <a:solidFill>
                <a:schemeClr val="dk2"/>
              </a:solidFill>
              <a:latin typeface="Times New Roman"/>
              <a:ea typeface="Times New Roman"/>
              <a:cs typeface="Times New Roman"/>
              <a:sym typeface="Times New Roman"/>
            </a:endParaRPr>
          </a:p>
        </p:txBody>
      </p:sp>
      <p:pic>
        <p:nvPicPr>
          <p:cNvPr descr="Design Patterns Inter-relationships" id="635" name="Google Shape;635;p75"/>
          <p:cNvPicPr preferRelativeResize="0"/>
          <p:nvPr/>
        </p:nvPicPr>
        <p:blipFill rotWithShape="1">
          <a:blip r:embed="rId3">
            <a:alphaModFix/>
          </a:blip>
          <a:srcRect b="0" l="0" r="0" t="0"/>
          <a:stretch/>
        </p:blipFill>
        <p:spPr>
          <a:xfrm>
            <a:off x="1403350" y="9525"/>
            <a:ext cx="5969000" cy="6837362"/>
          </a:xfrm>
          <a:prstGeom prst="rect">
            <a:avLst/>
          </a:prstGeom>
          <a:noFill/>
          <a:ln>
            <a:noFill/>
          </a:ln>
        </p:spPr>
      </p:pic>
      <p:sp>
        <p:nvSpPr>
          <p:cNvPr id="636" name="Google Shape;636;p7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6"/>
          <p:cNvSpPr txBox="1"/>
          <p:nvPr>
            <p:ph type="title"/>
          </p:nvPr>
        </p:nvSpPr>
        <p:spPr>
          <a:xfrm>
            <a:off x="671512" y="365125"/>
            <a:ext cx="7797800" cy="10588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900"/>
              <a:buFont typeface="Times New Roman"/>
              <a:buNone/>
            </a:pPr>
            <a:r>
              <a:rPr b="0" i="0" lang="en-US" sz="4900" u="none">
                <a:solidFill>
                  <a:schemeClr val="dk2"/>
                </a:solidFill>
                <a:latin typeface="Times New Roman"/>
                <a:ea typeface="Times New Roman"/>
                <a:cs typeface="Times New Roman"/>
                <a:sym typeface="Times New Roman"/>
              </a:rPr>
              <a:t>Pros of Design Patterns</a:t>
            </a:r>
            <a:endParaRPr/>
          </a:p>
        </p:txBody>
      </p:sp>
      <p:sp>
        <p:nvSpPr>
          <p:cNvPr id="642" name="Google Shape;642;p76"/>
          <p:cNvSpPr txBox="1"/>
          <p:nvPr>
            <p:ph idx="1" type="body"/>
          </p:nvPr>
        </p:nvSpPr>
        <p:spPr>
          <a:xfrm>
            <a:off x="425450" y="1423987"/>
            <a:ext cx="8362950" cy="4610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2060"/>
              </a:buClr>
              <a:buSzPts val="2800"/>
              <a:buFont typeface="Times New Roman"/>
              <a:buChar char="•"/>
            </a:pPr>
            <a:r>
              <a:rPr b="0" i="0" lang="en-US" sz="2800" u="none">
                <a:solidFill>
                  <a:srgbClr val="002060"/>
                </a:solidFill>
                <a:latin typeface="Times New Roman"/>
                <a:ea typeface="Times New Roman"/>
                <a:cs typeface="Times New Roman"/>
                <a:sym typeface="Times New Roman"/>
              </a:rPr>
              <a:t>Help capture and disseminate expert knowledge.</a:t>
            </a:r>
            <a:endParaRPr/>
          </a:p>
          <a:p>
            <a:pPr indent="-285750" lvl="1" marL="742950" rtl="0" algn="l">
              <a:lnSpc>
                <a:spcPct val="100000"/>
              </a:lnSpc>
              <a:spcBef>
                <a:spcPts val="560"/>
              </a:spcBef>
              <a:spcAft>
                <a:spcPts val="0"/>
              </a:spcAft>
              <a:buClr>
                <a:srgbClr val="002060"/>
              </a:buClr>
              <a:buSzPts val="2800"/>
              <a:buFont typeface="Times New Roman"/>
              <a:buChar char="–"/>
            </a:pPr>
            <a:r>
              <a:rPr b="0" i="0" lang="en-US" sz="2800" u="none">
                <a:solidFill>
                  <a:srgbClr val="002060"/>
                </a:solidFill>
                <a:latin typeface="Times New Roman"/>
                <a:ea typeface="Times New Roman"/>
                <a:cs typeface="Times New Roman"/>
                <a:sym typeface="Times New Roman"/>
              </a:rPr>
              <a:t>Promotes reuse and avoid mistakes.</a:t>
            </a:r>
            <a:endParaRPr/>
          </a:p>
          <a:p>
            <a:pPr indent="-342900" lvl="0" marL="342900" rtl="0" algn="l">
              <a:lnSpc>
                <a:spcPct val="100000"/>
              </a:lnSpc>
              <a:spcBef>
                <a:spcPts val="560"/>
              </a:spcBef>
              <a:spcAft>
                <a:spcPts val="0"/>
              </a:spcAft>
              <a:buClr>
                <a:srgbClr val="002060"/>
              </a:buClr>
              <a:buSzPts val="2800"/>
              <a:buFont typeface="Times New Roman"/>
              <a:buChar char="•"/>
            </a:pPr>
            <a:r>
              <a:rPr b="0" i="0" lang="en-US" sz="2800" u="none">
                <a:solidFill>
                  <a:srgbClr val="002060"/>
                </a:solidFill>
                <a:latin typeface="Times New Roman"/>
                <a:ea typeface="Times New Roman"/>
                <a:cs typeface="Times New Roman"/>
                <a:sym typeface="Times New Roman"/>
              </a:rPr>
              <a:t>Provide a common vocabulary:</a:t>
            </a:r>
            <a:endParaRPr/>
          </a:p>
          <a:p>
            <a:pPr indent="-285750" lvl="1" marL="742950" rtl="0" algn="l">
              <a:lnSpc>
                <a:spcPct val="100000"/>
              </a:lnSpc>
              <a:spcBef>
                <a:spcPts val="560"/>
              </a:spcBef>
              <a:spcAft>
                <a:spcPts val="0"/>
              </a:spcAft>
              <a:buClr>
                <a:srgbClr val="002060"/>
              </a:buClr>
              <a:buSzPts val="2800"/>
              <a:buFont typeface="Times New Roman"/>
              <a:buChar char="–"/>
            </a:pPr>
            <a:r>
              <a:rPr b="0" i="0" lang="en-US" sz="2800" u="none">
                <a:solidFill>
                  <a:srgbClr val="002060"/>
                </a:solidFill>
                <a:latin typeface="Times New Roman"/>
                <a:ea typeface="Times New Roman"/>
                <a:cs typeface="Times New Roman"/>
                <a:sym typeface="Times New Roman"/>
              </a:rPr>
              <a:t>Help improve communication among the developers.</a:t>
            </a:r>
            <a:endParaRPr/>
          </a:p>
          <a:p>
            <a:pPr indent="-342900" lvl="0" marL="342900" rtl="0" algn="l">
              <a:lnSpc>
                <a:spcPct val="100000"/>
              </a:lnSpc>
              <a:spcBef>
                <a:spcPts val="560"/>
              </a:spcBef>
              <a:spcAft>
                <a:spcPts val="0"/>
              </a:spcAft>
              <a:buClr>
                <a:srgbClr val="002060"/>
              </a:buClr>
              <a:buSzPts val="2800"/>
              <a:buFont typeface="Times New Roman"/>
              <a:buChar char="•"/>
            </a:pPr>
            <a:r>
              <a:rPr b="0" i="0" lang="en-US" sz="2800" u="none">
                <a:solidFill>
                  <a:srgbClr val="002060"/>
                </a:solidFill>
                <a:latin typeface="Times New Roman"/>
                <a:ea typeface="Times New Roman"/>
                <a:cs typeface="Times New Roman"/>
                <a:sym typeface="Times New Roman"/>
              </a:rPr>
              <a:t>Reduce the number of design iterations:</a:t>
            </a:r>
            <a:endParaRPr/>
          </a:p>
          <a:p>
            <a:pPr indent="-285750" lvl="1" marL="742950" rtl="0" algn="l">
              <a:lnSpc>
                <a:spcPct val="100000"/>
              </a:lnSpc>
              <a:spcBef>
                <a:spcPts val="560"/>
              </a:spcBef>
              <a:spcAft>
                <a:spcPts val="0"/>
              </a:spcAft>
              <a:buClr>
                <a:srgbClr val="002060"/>
              </a:buClr>
              <a:buSzPts val="2800"/>
              <a:buFont typeface="Times New Roman"/>
              <a:buChar char="–"/>
            </a:pPr>
            <a:r>
              <a:rPr b="0" i="0" lang="en-US" sz="2800" u="none">
                <a:solidFill>
                  <a:srgbClr val="002060"/>
                </a:solidFill>
                <a:latin typeface="Times New Roman"/>
                <a:ea typeface="Times New Roman"/>
                <a:cs typeface="Times New Roman"/>
                <a:sym typeface="Times New Roman"/>
              </a:rPr>
              <a:t>Help improve the design quality and designer productivity.</a:t>
            </a:r>
            <a:endParaRPr/>
          </a:p>
        </p:txBody>
      </p:sp>
      <p:sp>
        <p:nvSpPr>
          <p:cNvPr id="643" name="Google Shape;643;p7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44" name="Google Shape;644;p7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7"/>
          <p:cNvSpPr txBox="1"/>
          <p:nvPr>
            <p:ph idx="1" type="body"/>
          </p:nvPr>
        </p:nvSpPr>
        <p:spPr>
          <a:xfrm>
            <a:off x="425450" y="1487487"/>
            <a:ext cx="8501062" cy="46085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Patterns solve software structural problems attributable to:</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Abstraction,</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Encapsulation</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Information hiding</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Separation of concerns</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Coupling and cohesion</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Separation of interface and implementation</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Single point of reference</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Divide and conquer</a:t>
            </a:r>
            <a:endParaRPr/>
          </a:p>
        </p:txBody>
      </p:sp>
      <p:sp>
        <p:nvSpPr>
          <p:cNvPr id="650" name="Google Shape;650;p77"/>
          <p:cNvSpPr txBox="1"/>
          <p:nvPr>
            <p:ph type="title"/>
          </p:nvPr>
        </p:nvSpPr>
        <p:spPr>
          <a:xfrm>
            <a:off x="671512" y="365125"/>
            <a:ext cx="7797800" cy="10588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900"/>
              <a:buFont typeface="Times New Roman"/>
              <a:buNone/>
            </a:pPr>
            <a:r>
              <a:rPr b="0" i="0" lang="en-US" sz="4900" u="none">
                <a:solidFill>
                  <a:schemeClr val="dk2"/>
                </a:solidFill>
                <a:latin typeface="Times New Roman"/>
                <a:ea typeface="Times New Roman"/>
                <a:cs typeface="Times New Roman"/>
                <a:sym typeface="Times New Roman"/>
              </a:rPr>
              <a:t>Pros of Design Patterns</a:t>
            </a:r>
            <a:endParaRPr/>
          </a:p>
        </p:txBody>
      </p:sp>
      <p:sp>
        <p:nvSpPr>
          <p:cNvPr id="651" name="Google Shape;651;p7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52" name="Google Shape;652;p7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8"/>
          <p:cNvSpPr txBox="1"/>
          <p:nvPr>
            <p:ph type="title"/>
          </p:nvPr>
        </p:nvSpPr>
        <p:spPr>
          <a:xfrm>
            <a:off x="671512" y="365125"/>
            <a:ext cx="7797800" cy="10588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900"/>
              <a:buFont typeface="Times New Roman"/>
              <a:buNone/>
            </a:pPr>
            <a:r>
              <a:rPr b="0" i="0" lang="en-US" sz="4900" u="none">
                <a:solidFill>
                  <a:schemeClr val="dk2"/>
                </a:solidFill>
                <a:latin typeface="Times New Roman"/>
                <a:ea typeface="Times New Roman"/>
                <a:cs typeface="Times New Roman"/>
                <a:sym typeface="Times New Roman"/>
              </a:rPr>
              <a:t>Cons of Design Patterns</a:t>
            </a:r>
            <a:endParaRPr/>
          </a:p>
        </p:txBody>
      </p:sp>
      <p:sp>
        <p:nvSpPr>
          <p:cNvPr id="658" name="Google Shape;658;p78"/>
          <p:cNvSpPr txBox="1"/>
          <p:nvPr>
            <p:ph idx="1" type="body"/>
          </p:nvPr>
        </p:nvSpPr>
        <p:spPr>
          <a:xfrm>
            <a:off x="425450" y="1562100"/>
            <a:ext cx="8431212" cy="4413250"/>
          </a:xfrm>
          <a:prstGeom prst="rect">
            <a:avLst/>
          </a:prstGeom>
          <a:noFill/>
          <a:ln>
            <a:noFill/>
          </a:ln>
        </p:spPr>
        <p:txBody>
          <a:bodyPr anchorCtr="0" anchor="t" bIns="45700" lIns="91425" spcFirstLastPara="1" rIns="91425" wrap="square" tIns="45700">
            <a:noAutofit/>
          </a:bodyPr>
          <a:lstStyle/>
          <a:p>
            <a:pPr indent="-342900" lvl="0" marL="342900" rtl="0" algn="l">
              <a:lnSpc>
                <a:spcPct val="105000"/>
              </a:lnSpc>
              <a:spcBef>
                <a:spcPts val="0"/>
              </a:spcBef>
              <a:spcAft>
                <a:spcPts val="0"/>
              </a:spcAft>
              <a:buClr>
                <a:srgbClr val="002060"/>
              </a:buClr>
              <a:buSzPts val="4000"/>
              <a:buFont typeface="Times New Roman"/>
              <a:buChar char="•"/>
            </a:pPr>
            <a:r>
              <a:rPr b="0" i="0" lang="en-US" sz="4000" u="none">
                <a:solidFill>
                  <a:srgbClr val="002060"/>
                </a:solidFill>
                <a:latin typeface="Times New Roman"/>
                <a:ea typeface="Times New Roman"/>
                <a:cs typeface="Times New Roman"/>
                <a:sym typeface="Times New Roman"/>
              </a:rPr>
              <a:t>Design patterns do not directly lead to code reuse.</a:t>
            </a:r>
            <a:endParaRPr/>
          </a:p>
          <a:p>
            <a:pPr indent="-342900" lvl="0" marL="342900" rtl="0" algn="l">
              <a:lnSpc>
                <a:spcPct val="105000"/>
              </a:lnSpc>
              <a:spcBef>
                <a:spcPts val="1400"/>
              </a:spcBef>
              <a:spcAft>
                <a:spcPts val="0"/>
              </a:spcAft>
              <a:buClr>
                <a:srgbClr val="002060"/>
              </a:buClr>
              <a:buSzPts val="4000"/>
              <a:buFont typeface="Times New Roman"/>
              <a:buChar char="•"/>
            </a:pPr>
            <a:r>
              <a:rPr b="0" i="0" lang="en-US" sz="4000" u="none">
                <a:solidFill>
                  <a:srgbClr val="002060"/>
                </a:solidFill>
                <a:latin typeface="Times New Roman"/>
                <a:ea typeface="Times New Roman"/>
                <a:cs typeface="Times New Roman"/>
                <a:sym typeface="Times New Roman"/>
              </a:rPr>
              <a:t>To help select the right design pattern at the right point during a design exercise.</a:t>
            </a:r>
            <a:endParaRPr/>
          </a:p>
          <a:p>
            <a:pPr indent="-285750" lvl="1" marL="742950" rtl="0" algn="l">
              <a:lnSpc>
                <a:spcPct val="105000"/>
              </a:lnSpc>
              <a:spcBef>
                <a:spcPts val="1380"/>
              </a:spcBef>
              <a:spcAft>
                <a:spcPts val="0"/>
              </a:spcAft>
              <a:buClr>
                <a:srgbClr val="002060"/>
              </a:buClr>
              <a:buSzPts val="3600"/>
              <a:buFont typeface="Times New Roman"/>
              <a:buChar char="–"/>
            </a:pPr>
            <a:r>
              <a:rPr b="0" i="0" lang="en-US" sz="3600" u="none">
                <a:solidFill>
                  <a:srgbClr val="002060"/>
                </a:solidFill>
                <a:latin typeface="Times New Roman"/>
                <a:ea typeface="Times New Roman"/>
                <a:cs typeface="Times New Roman"/>
                <a:sym typeface="Times New Roman"/>
              </a:rPr>
              <a:t>At present no methodology exists</a:t>
            </a:r>
            <a:endParaRPr/>
          </a:p>
        </p:txBody>
      </p:sp>
      <p:sp>
        <p:nvSpPr>
          <p:cNvPr id="659" name="Google Shape;659;p7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60" name="Google Shape;660;p7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67" name="Google Shape;667;p79"/>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5400"/>
              <a:buFont typeface="Times New Roman"/>
              <a:buNone/>
            </a:pPr>
            <a:r>
              <a:rPr b="1" i="1" lang="en-US" sz="5400" u="none">
                <a:solidFill>
                  <a:srgbClr val="FF0000"/>
                </a:solidFill>
                <a:latin typeface="Times New Roman"/>
                <a:ea typeface="Times New Roman"/>
                <a:cs typeface="Times New Roman"/>
                <a:sym typeface="Times New Roman"/>
              </a:rPr>
              <a:t>Callable Entities in C / C++</a:t>
            </a:r>
            <a:endParaRPr/>
          </a:p>
        </p:txBody>
      </p:sp>
      <p:sp>
        <p:nvSpPr>
          <p:cNvPr id="668" name="Google Shape;668;p79"/>
          <p:cNvSpPr txBox="1"/>
          <p:nvPr/>
        </p:nvSpPr>
        <p:spPr>
          <a:xfrm>
            <a:off x="2241550" y="4733925"/>
            <a:ext cx="4413250"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1" i="0" lang="en-US" sz="2800" u="none">
                <a:solidFill>
                  <a:srgbClr val="008000"/>
                </a:solidFill>
                <a:latin typeface="Times New Roman"/>
                <a:ea typeface="Times New Roman"/>
                <a:cs typeface="Times New Roman"/>
                <a:sym typeface="Times New Roman"/>
              </a:rPr>
              <a:t>Function Pointer Recap</a:t>
            </a:r>
            <a:endParaRPr/>
          </a:p>
        </p:txBody>
      </p:sp>
      <p:sp>
        <p:nvSpPr>
          <p:cNvPr id="669" name="Google Shape;669;p7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8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76" name="Google Shape;676;p8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Callable Entities</a:t>
            </a:r>
            <a:endParaRPr/>
          </a:p>
        </p:txBody>
      </p:sp>
      <p:sp>
        <p:nvSpPr>
          <p:cNvPr id="677" name="Google Shape;677;p8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 Callable Entity is an object that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Can be called using the function call syntax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Supports operator()</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Such objects are often called</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Function Object or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 Functor</a:t>
            </a:r>
            <a:endParaRPr/>
          </a:p>
        </p:txBody>
      </p:sp>
      <p:sp>
        <p:nvSpPr>
          <p:cNvPr id="678" name="Google Shape;678;p80"/>
          <p:cNvSpPr txBox="1"/>
          <p:nvPr/>
        </p:nvSpPr>
        <p:spPr>
          <a:xfrm>
            <a:off x="1509712" y="4876800"/>
            <a:ext cx="6891337" cy="1052512"/>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Some authors do distinguish between Callable Entities, Function Objects and Functors.</a:t>
            </a:r>
            <a:endParaRPr/>
          </a:p>
        </p:txBody>
      </p:sp>
      <p:sp>
        <p:nvSpPr>
          <p:cNvPr id="679" name="Google Shape;679;p8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86" name="Google Shape;686;p8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Callable Entities in C++</a:t>
            </a:r>
            <a:endParaRPr/>
          </a:p>
        </p:txBody>
      </p:sp>
      <p:sp>
        <p:nvSpPr>
          <p:cNvPr id="687" name="Google Shape;687;p8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Function-like Macros</a:t>
            </a:r>
            <a:endParaRPr/>
          </a:p>
          <a:p>
            <a:pPr indent="-342900" lvl="0" marL="3429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C Functions (Global or in Namespace)</a:t>
            </a:r>
            <a:endParaRPr/>
          </a:p>
          <a:p>
            <a:pPr indent="-342900" lvl="0" marL="3429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Member Functions</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Static</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Non-Static</a:t>
            </a:r>
            <a:endParaRPr/>
          </a:p>
          <a:p>
            <a:pPr indent="-342900" lvl="0" marL="3429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Pointers to Functions</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 Functions</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Member Functions</a:t>
            </a:r>
            <a:endParaRPr/>
          </a:p>
          <a:p>
            <a:pPr indent="-228600" lvl="2" marL="114300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Static</a:t>
            </a:r>
            <a:endParaRPr/>
          </a:p>
          <a:p>
            <a:pPr indent="-228600" lvl="2" marL="1143000" rtl="0" algn="l">
              <a:lnSpc>
                <a:spcPct val="8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Non-Static</a:t>
            </a:r>
            <a:endParaRPr/>
          </a:p>
          <a:p>
            <a:pPr indent="-342900" lvl="0" marL="3429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References to functions </a:t>
            </a:r>
            <a:endParaRPr/>
          </a:p>
          <a:p>
            <a:pPr indent="-285750" lvl="1" marL="742950" rtl="0" algn="l">
              <a:lnSpc>
                <a:spcPct val="8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Acts like const pointers to functions</a:t>
            </a:r>
            <a:endParaRPr/>
          </a:p>
          <a:p>
            <a:pPr indent="-342900" lvl="0" marL="3429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Functors – Objects that define operator()</a:t>
            </a:r>
            <a:endParaRPr/>
          </a:p>
        </p:txBody>
      </p:sp>
      <p:sp>
        <p:nvSpPr>
          <p:cNvPr id="688" name="Google Shape;688;p8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8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695" name="Google Shape;695;p8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Function Pointers</a:t>
            </a:r>
            <a:endParaRPr/>
          </a:p>
        </p:txBody>
      </p:sp>
      <p:sp>
        <p:nvSpPr>
          <p:cNvPr id="696" name="Google Shape;696;p8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Points to the address of a function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Ordinary C functions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Static C++ member functions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Non-static C++ member functions</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Points to a function with a specific signature</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List of Calling Parameter Types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Return-Type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Calling Convention</a:t>
            </a:r>
            <a:endParaRPr/>
          </a:p>
        </p:txBody>
      </p:sp>
      <p:sp>
        <p:nvSpPr>
          <p:cNvPr id="697" name="Google Shape;697;p8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04" name="Google Shape;704;p8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Function Pointers – In C</a:t>
            </a:r>
            <a:endParaRPr/>
          </a:p>
        </p:txBody>
      </p:sp>
      <p:sp>
        <p:nvSpPr>
          <p:cNvPr id="705" name="Google Shape;705;p8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Define a Function Pointer</a:t>
            </a:r>
            <a:endParaRPr/>
          </a:p>
          <a:p>
            <a:pPr indent="-228600" lvl="2" marL="1143000" rtl="0" algn="l">
              <a:lnSpc>
                <a:spcPct val="10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int (*pt2Function) (float, char, char);</a:t>
            </a:r>
            <a:endParaRPr/>
          </a:p>
          <a:p>
            <a:pPr indent="-342900" lvl="0" marL="342900" rtl="0" algn="l">
              <a:lnSpc>
                <a:spcPct val="10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Calling Convention</a:t>
            </a:r>
            <a:endParaRPr/>
          </a:p>
          <a:p>
            <a:pPr indent="-228600" lvl="2" marL="1143000" rtl="0" algn="l">
              <a:lnSpc>
                <a:spcPct val="10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int __cdecl DoIt (float a, char b, char c);</a:t>
            </a:r>
            <a:endParaRPr/>
          </a:p>
          <a:p>
            <a:pPr indent="-228600" lvl="2" marL="1143000" rtl="0" algn="l">
              <a:lnSpc>
                <a:spcPct val="10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int DoIt (float a, char b, char c) </a:t>
            </a:r>
            <a:endParaRPr/>
          </a:p>
          <a:p>
            <a:pPr indent="-228600" lvl="3" marL="1600200" rtl="0" algn="l">
              <a:lnSpc>
                <a:spcPct val="100000"/>
              </a:lnSpc>
              <a:spcBef>
                <a:spcPts val="280"/>
              </a:spcBef>
              <a:spcAft>
                <a:spcPts val="0"/>
              </a:spcAft>
              <a:buClr>
                <a:schemeClr val="dk2"/>
              </a:buClr>
              <a:buSzPts val="1400"/>
              <a:buFont typeface="Courier New"/>
              <a:buNone/>
            </a:pPr>
            <a:r>
              <a:rPr b="0" i="0" lang="en-US" sz="1400" u="none">
                <a:solidFill>
                  <a:schemeClr val="dk2"/>
                </a:solidFill>
                <a:latin typeface="Courier New"/>
                <a:ea typeface="Courier New"/>
                <a:cs typeface="Courier New"/>
                <a:sym typeface="Courier New"/>
              </a:rPr>
              <a:t>{ printf ("DoIt\n"); return a+b+c; }</a:t>
            </a:r>
            <a:endParaRPr/>
          </a:p>
          <a:p>
            <a:pPr indent="-342900" lvl="0" marL="342900" rtl="0" algn="l">
              <a:lnSpc>
                <a:spcPct val="10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Assign Address to a Function Pointer</a:t>
            </a:r>
            <a:endParaRPr/>
          </a:p>
          <a:p>
            <a:pPr indent="-228600" lvl="2" marL="1143000" rtl="0" algn="l">
              <a:lnSpc>
                <a:spcPct val="10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pt2Function = &amp;DoIt;</a:t>
            </a:r>
            <a:endParaRPr/>
          </a:p>
          <a:p>
            <a:pPr indent="-342900" lvl="0" marL="342900" rtl="0" algn="l">
              <a:lnSpc>
                <a:spcPct val="10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Compare Function Pointers</a:t>
            </a:r>
            <a:endParaRPr/>
          </a:p>
          <a:p>
            <a:pPr indent="-228600" lvl="2" marL="1143000" rtl="0" algn="l">
              <a:lnSpc>
                <a:spcPct val="10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if (pt2Function == &amp;DoIt)</a:t>
            </a:r>
            <a:endParaRPr/>
          </a:p>
          <a:p>
            <a:pPr indent="-228600" lvl="3" marL="1600200" rtl="0" algn="l">
              <a:lnSpc>
                <a:spcPct val="10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 printf ("pointer points to DoIt\n"); }</a:t>
            </a:r>
            <a:endParaRPr b="0" i="0" sz="1400" u="none">
              <a:solidFill>
                <a:schemeClr val="dk2"/>
              </a:solidFill>
              <a:latin typeface="Courier New"/>
              <a:ea typeface="Courier New"/>
              <a:cs typeface="Courier New"/>
              <a:sym typeface="Courier New"/>
            </a:endParaRPr>
          </a:p>
          <a:p>
            <a:pPr indent="-342900" lvl="0" marL="342900" rtl="0" algn="l">
              <a:lnSpc>
                <a:spcPct val="10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Call the Function pointed by the Function Pointer</a:t>
            </a:r>
            <a:endParaRPr/>
          </a:p>
          <a:p>
            <a:pPr indent="-228600" lvl="2" marL="1143000" rtl="0" algn="l">
              <a:lnSpc>
                <a:spcPct val="10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int result = (*pt2Function) (12, ’a’, ’b’);</a:t>
            </a:r>
            <a:endParaRPr/>
          </a:p>
        </p:txBody>
      </p:sp>
      <p:sp>
        <p:nvSpPr>
          <p:cNvPr id="706" name="Google Shape;706;p8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54" name="Google Shape;154;p2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Pattern’s Everywhere in Life</a:t>
            </a:r>
            <a:endParaRPr/>
          </a:p>
        </p:txBody>
      </p:sp>
      <p:sp>
        <p:nvSpPr>
          <p:cNvPr id="155" name="Google Shape;155;p2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228600" lvl="2" marL="1143000" rtl="0" algn="l">
              <a:lnSpc>
                <a:spcPct val="80000"/>
              </a:lnSpc>
              <a:spcBef>
                <a:spcPts val="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BTK (Bind-Torture-Kill: Dennis Lader), Stone Man:</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Serial Killer Pattern</a:t>
            </a:r>
            <a:endParaRPr/>
          </a:p>
          <a:p>
            <a:pPr indent="-228600" lvl="2" marL="11430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9/11, 7/11, 26/11: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Terror Pattern </a:t>
            </a:r>
            <a:endParaRPr/>
          </a:p>
          <a:p>
            <a:pPr indent="-228600" lvl="2" marL="11430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Mughal, Gandhi: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Dynastic Pattern</a:t>
            </a:r>
            <a:endParaRPr/>
          </a:p>
          <a:p>
            <a:pPr indent="-342900" lvl="0" marL="342900" rtl="0" algn="l">
              <a:lnSpc>
                <a:spcPct val="8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Patterns in Crime / Politics</a:t>
            </a:r>
            <a:endParaRPr/>
          </a:p>
          <a:p>
            <a:pPr indent="-114300" lvl="0" marL="342900" rtl="0" algn="l">
              <a:spcBef>
                <a:spcPts val="720"/>
              </a:spcBef>
              <a:spcAft>
                <a:spcPts val="0"/>
              </a:spcAft>
              <a:buClr>
                <a:schemeClr val="dk2"/>
              </a:buClr>
              <a:buSzPts val="3600"/>
              <a:buFont typeface="Times New Roman"/>
              <a:buNone/>
            </a:pPr>
            <a:r>
              <a:t/>
            </a:r>
            <a:endParaRPr b="0" i="0" sz="3600" u="none">
              <a:solidFill>
                <a:schemeClr val="dk2"/>
              </a:solidFill>
              <a:latin typeface="Times New Roman"/>
              <a:ea typeface="Times New Roman"/>
              <a:cs typeface="Times New Roman"/>
              <a:sym typeface="Times New Roman"/>
            </a:endParaRPr>
          </a:p>
        </p:txBody>
      </p:sp>
      <p:sp>
        <p:nvSpPr>
          <p:cNvPr id="156" name="Google Shape;156;p2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13" name="Google Shape;713;p8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Function Pointers – In C++</a:t>
            </a:r>
            <a:endParaRPr/>
          </a:p>
        </p:txBody>
      </p:sp>
      <p:sp>
        <p:nvSpPr>
          <p:cNvPr id="714" name="Google Shape;714;p8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Define a Function Pointer</a:t>
            </a:r>
            <a:endParaRPr/>
          </a:p>
          <a:p>
            <a:pPr indent="-228600" lvl="2" marL="1143000" rtl="0" algn="l">
              <a:lnSpc>
                <a:spcPct val="9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int (A::*pt2Member)(float, char, char);</a:t>
            </a:r>
            <a:endParaRPr/>
          </a:p>
          <a:p>
            <a:pPr indent="-342900" lvl="0" marL="3429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Calling Convention</a:t>
            </a:r>
            <a:endParaRPr/>
          </a:p>
          <a:p>
            <a:pPr indent="-228600" lvl="2" marL="1143000" rtl="0" algn="l">
              <a:lnSpc>
                <a:spcPct val="9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class A {</a:t>
            </a:r>
            <a:endParaRPr/>
          </a:p>
          <a:p>
            <a:pPr indent="-228600" lvl="3" marL="1600200" rtl="0" algn="l">
              <a:lnSpc>
                <a:spcPct val="9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	int DoIt (float a, char b, char c)</a:t>
            </a:r>
            <a:endParaRPr/>
          </a:p>
          <a:p>
            <a:pPr indent="-228600" lvl="4" marL="2057400" rtl="0" algn="l">
              <a:lnSpc>
                <a:spcPct val="9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 cout &lt;&lt; “A::DoIt" &lt;&lt; endl; return a+b+c; }; </a:t>
            </a:r>
            <a:endParaRPr/>
          </a:p>
          <a:p>
            <a:pPr indent="-228600" lvl="2" marL="1143000" rtl="0" algn="l">
              <a:lnSpc>
                <a:spcPct val="90000"/>
              </a:lnSpc>
              <a:spcBef>
                <a:spcPts val="360"/>
              </a:spcBef>
              <a:spcAft>
                <a:spcPts val="0"/>
              </a:spcAft>
              <a:buClr>
                <a:schemeClr val="dk2"/>
              </a:buClr>
              <a:buSzPts val="1800"/>
              <a:buFont typeface="Courier New"/>
              <a:buNone/>
            </a:pPr>
            <a:r>
              <a:rPr b="0" i="0" lang="en-US" sz="1800" u="none">
                <a:solidFill>
                  <a:schemeClr val="dk2"/>
                </a:solidFill>
                <a:latin typeface="Courier New"/>
                <a:ea typeface="Courier New"/>
                <a:cs typeface="Courier New"/>
                <a:sym typeface="Courier New"/>
              </a:rPr>
              <a:t>}</a:t>
            </a:r>
            <a:endParaRPr/>
          </a:p>
          <a:p>
            <a:pPr indent="-342900" lvl="0" marL="3429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Assign Address to a Function Pointer</a:t>
            </a:r>
            <a:endParaRPr/>
          </a:p>
          <a:p>
            <a:pPr indent="-228600" lvl="2" marL="1143000" rtl="0" algn="l">
              <a:lnSpc>
                <a:spcPct val="9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pt2Member = &amp;A::DoIt;</a:t>
            </a:r>
            <a:endParaRPr/>
          </a:p>
          <a:p>
            <a:pPr indent="-342900" lvl="0" marL="3429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Compare Function Pointers</a:t>
            </a:r>
            <a:endParaRPr/>
          </a:p>
          <a:p>
            <a:pPr indent="-228600" lvl="2" marL="1143000" rtl="0" algn="l">
              <a:lnSpc>
                <a:spcPct val="9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if (pt2Member == &amp;A::DoIt)</a:t>
            </a:r>
            <a:endParaRPr/>
          </a:p>
          <a:p>
            <a:pPr indent="-228600" lvl="3" marL="1600200" rtl="0" algn="l">
              <a:lnSpc>
                <a:spcPct val="9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 cout &lt;&lt; "pointer points to A::DoIt" &lt;&lt; endl; }	</a:t>
            </a:r>
            <a:endParaRPr/>
          </a:p>
          <a:p>
            <a:pPr indent="-342900" lvl="0" marL="3429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Call the Function pointed by the Function Pointer</a:t>
            </a:r>
            <a:endParaRPr/>
          </a:p>
          <a:p>
            <a:pPr indent="-228600" lvl="2" marL="1143000" rtl="0" algn="l">
              <a:lnSpc>
                <a:spcPct val="90000"/>
              </a:lnSpc>
              <a:spcBef>
                <a:spcPts val="320"/>
              </a:spcBef>
              <a:spcAft>
                <a:spcPts val="0"/>
              </a:spcAft>
              <a:buClr>
                <a:schemeClr val="dk2"/>
              </a:buClr>
              <a:buSzPts val="1600"/>
              <a:buFont typeface="Courier New"/>
              <a:buNone/>
            </a:pPr>
            <a:r>
              <a:rPr b="0" i="0" lang="en-US" sz="1600" u="none">
                <a:solidFill>
                  <a:schemeClr val="dk2"/>
                </a:solidFill>
                <a:latin typeface="Courier New"/>
                <a:ea typeface="Courier New"/>
                <a:cs typeface="Courier New"/>
                <a:sym typeface="Courier New"/>
              </a:rPr>
              <a:t>int result = (*this.*pt2Member)(12, ’a’, ’b’);</a:t>
            </a:r>
            <a:endParaRPr/>
          </a:p>
        </p:txBody>
      </p:sp>
      <p:sp>
        <p:nvSpPr>
          <p:cNvPr id="715" name="Google Shape;715;p8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0" name="Shape 720"/>
        <p:cNvGrpSpPr/>
        <p:nvPr/>
      </p:nvGrpSpPr>
      <p:grpSpPr>
        <a:xfrm>
          <a:off x="0" y="0"/>
          <a:ext cx="0" cy="0"/>
          <a:chOff x="0" y="0"/>
          <a:chExt cx="0" cy="0"/>
        </a:xfrm>
      </p:grpSpPr>
      <p:sp>
        <p:nvSpPr>
          <p:cNvPr id="721" name="Google Shape;721;p8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22" name="Google Shape;722;p8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Function Reference – In C++</a:t>
            </a:r>
            <a:endParaRPr/>
          </a:p>
        </p:txBody>
      </p:sp>
      <p:sp>
        <p:nvSpPr>
          <p:cNvPr id="723" name="Google Shape;723;p8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2E74"/>
              </a:buClr>
              <a:buSzPts val="2000"/>
              <a:buFont typeface="Times New Roman"/>
              <a:buChar char="•"/>
            </a:pPr>
            <a:r>
              <a:rPr b="0" i="0" lang="en-US" sz="2000" u="none">
                <a:solidFill>
                  <a:srgbClr val="002E74"/>
                </a:solidFill>
                <a:latin typeface="Times New Roman"/>
                <a:ea typeface="Times New Roman"/>
                <a:cs typeface="Times New Roman"/>
                <a:sym typeface="Times New Roman"/>
              </a:rPr>
              <a:t>Define a Function Pointer</a:t>
            </a:r>
            <a:endParaRPr/>
          </a:p>
          <a:p>
            <a:pPr indent="-228600" lvl="2" marL="1143000" rtl="0" algn="l">
              <a:lnSpc>
                <a:spcPct val="90000"/>
              </a:lnSpc>
              <a:spcBef>
                <a:spcPts val="320"/>
              </a:spcBef>
              <a:spcAft>
                <a:spcPts val="0"/>
              </a:spcAft>
              <a:buClr>
                <a:srgbClr val="002E74"/>
              </a:buClr>
              <a:buSzPts val="1600"/>
              <a:buFont typeface="Courier New"/>
              <a:buNone/>
            </a:pPr>
            <a:r>
              <a:rPr b="0" i="0" lang="en-US" sz="1600" u="none">
                <a:solidFill>
                  <a:srgbClr val="002E74"/>
                </a:solidFill>
                <a:latin typeface="Courier New"/>
                <a:ea typeface="Courier New"/>
                <a:cs typeface="Courier New"/>
                <a:sym typeface="Courier New"/>
              </a:rPr>
              <a:t>int (A::*pt2Member)(float, char, char);</a:t>
            </a:r>
            <a:endParaRPr/>
          </a:p>
          <a:p>
            <a:pPr indent="-342900" lvl="0" marL="342900" rtl="0" algn="l">
              <a:lnSpc>
                <a:spcPct val="90000"/>
              </a:lnSpc>
              <a:spcBef>
                <a:spcPts val="400"/>
              </a:spcBef>
              <a:spcAft>
                <a:spcPts val="0"/>
              </a:spcAft>
              <a:buClr>
                <a:srgbClr val="002E74"/>
              </a:buClr>
              <a:buSzPts val="2000"/>
              <a:buFont typeface="Times New Roman"/>
              <a:buChar char="•"/>
            </a:pPr>
            <a:r>
              <a:rPr b="0" i="0" lang="en-US" sz="2000" u="none">
                <a:solidFill>
                  <a:srgbClr val="002E74"/>
                </a:solidFill>
                <a:latin typeface="Times New Roman"/>
                <a:ea typeface="Times New Roman"/>
                <a:cs typeface="Times New Roman"/>
                <a:sym typeface="Times New Roman"/>
              </a:rPr>
              <a:t>Calling Convention</a:t>
            </a:r>
            <a:endParaRPr/>
          </a:p>
          <a:p>
            <a:pPr indent="-228600" lvl="2" marL="1143000" rtl="0" algn="l">
              <a:lnSpc>
                <a:spcPct val="90000"/>
              </a:lnSpc>
              <a:spcBef>
                <a:spcPts val="320"/>
              </a:spcBef>
              <a:spcAft>
                <a:spcPts val="0"/>
              </a:spcAft>
              <a:buClr>
                <a:srgbClr val="002E74"/>
              </a:buClr>
              <a:buSzPts val="1600"/>
              <a:buFont typeface="Courier New"/>
              <a:buNone/>
            </a:pPr>
            <a:r>
              <a:rPr b="0" i="0" lang="en-US" sz="1600" u="none">
                <a:solidFill>
                  <a:srgbClr val="002E74"/>
                </a:solidFill>
                <a:latin typeface="Courier New"/>
                <a:ea typeface="Courier New"/>
                <a:cs typeface="Courier New"/>
                <a:sym typeface="Courier New"/>
              </a:rPr>
              <a:t>class A {</a:t>
            </a:r>
            <a:endParaRPr/>
          </a:p>
          <a:p>
            <a:pPr indent="-228600" lvl="3" marL="1600200" rtl="0" algn="l">
              <a:lnSpc>
                <a:spcPct val="90000"/>
              </a:lnSpc>
              <a:spcBef>
                <a:spcPts val="320"/>
              </a:spcBef>
              <a:spcAft>
                <a:spcPts val="0"/>
              </a:spcAft>
              <a:buClr>
                <a:srgbClr val="002E74"/>
              </a:buClr>
              <a:buSzPts val="1600"/>
              <a:buFont typeface="Courier New"/>
              <a:buNone/>
            </a:pPr>
            <a:r>
              <a:rPr b="0" i="0" lang="en-US" sz="1600" u="none">
                <a:solidFill>
                  <a:srgbClr val="002E74"/>
                </a:solidFill>
                <a:latin typeface="Courier New"/>
                <a:ea typeface="Courier New"/>
                <a:cs typeface="Courier New"/>
                <a:sym typeface="Courier New"/>
              </a:rPr>
              <a:t>	int DoIt (float a, char b, char c)</a:t>
            </a:r>
            <a:endParaRPr/>
          </a:p>
          <a:p>
            <a:pPr indent="-228600" lvl="4" marL="2057400" rtl="0" algn="l">
              <a:lnSpc>
                <a:spcPct val="90000"/>
              </a:lnSpc>
              <a:spcBef>
                <a:spcPts val="320"/>
              </a:spcBef>
              <a:spcAft>
                <a:spcPts val="0"/>
              </a:spcAft>
              <a:buClr>
                <a:srgbClr val="002E74"/>
              </a:buClr>
              <a:buSzPts val="1600"/>
              <a:buFont typeface="Courier New"/>
              <a:buNone/>
            </a:pPr>
            <a:r>
              <a:rPr b="0" i="0" lang="en-US" sz="1600" u="none">
                <a:solidFill>
                  <a:srgbClr val="002E74"/>
                </a:solidFill>
                <a:latin typeface="Courier New"/>
                <a:ea typeface="Courier New"/>
                <a:cs typeface="Courier New"/>
                <a:sym typeface="Courier New"/>
              </a:rPr>
              <a:t>{ cout &lt;&lt; “A::DoIt" &lt;&lt; endl; return a+b+c; }; </a:t>
            </a:r>
            <a:endParaRPr/>
          </a:p>
          <a:p>
            <a:pPr indent="-228600" lvl="2" marL="1143000" rtl="0" algn="l">
              <a:lnSpc>
                <a:spcPct val="90000"/>
              </a:lnSpc>
              <a:spcBef>
                <a:spcPts val="360"/>
              </a:spcBef>
              <a:spcAft>
                <a:spcPts val="0"/>
              </a:spcAft>
              <a:buClr>
                <a:srgbClr val="002E74"/>
              </a:buClr>
              <a:buSzPts val="1800"/>
              <a:buFont typeface="Courier New"/>
              <a:buNone/>
            </a:pPr>
            <a:r>
              <a:rPr b="0" i="0" lang="en-US" sz="1800" u="none">
                <a:solidFill>
                  <a:srgbClr val="002E74"/>
                </a:solidFill>
                <a:latin typeface="Courier New"/>
                <a:ea typeface="Courier New"/>
                <a:cs typeface="Courier New"/>
                <a:sym typeface="Courier New"/>
              </a:rPr>
              <a:t>}</a:t>
            </a:r>
            <a:endParaRPr/>
          </a:p>
          <a:p>
            <a:pPr indent="-342900" lvl="0" marL="342900" rtl="0" algn="l">
              <a:lnSpc>
                <a:spcPct val="90000"/>
              </a:lnSpc>
              <a:spcBef>
                <a:spcPts val="400"/>
              </a:spcBef>
              <a:spcAft>
                <a:spcPts val="0"/>
              </a:spcAft>
              <a:buClr>
                <a:srgbClr val="002E74"/>
              </a:buClr>
              <a:buSzPts val="2000"/>
              <a:buFont typeface="Times New Roman"/>
              <a:buChar char="•"/>
            </a:pPr>
            <a:r>
              <a:rPr b="0" i="0" lang="en-US" sz="2000" u="none">
                <a:solidFill>
                  <a:srgbClr val="002E74"/>
                </a:solidFill>
                <a:latin typeface="Times New Roman"/>
                <a:ea typeface="Times New Roman"/>
                <a:cs typeface="Times New Roman"/>
                <a:sym typeface="Times New Roman"/>
              </a:rPr>
              <a:t>Assign Address to a Function Pointer</a:t>
            </a:r>
            <a:endParaRPr/>
          </a:p>
          <a:p>
            <a:pPr indent="-228600" lvl="2" marL="1143000" rtl="0" algn="l">
              <a:lnSpc>
                <a:spcPct val="90000"/>
              </a:lnSpc>
              <a:spcBef>
                <a:spcPts val="320"/>
              </a:spcBef>
              <a:spcAft>
                <a:spcPts val="0"/>
              </a:spcAft>
              <a:buClr>
                <a:srgbClr val="002E74"/>
              </a:buClr>
              <a:buSzPts val="1600"/>
              <a:buFont typeface="Courier New"/>
              <a:buNone/>
            </a:pPr>
            <a:r>
              <a:rPr b="0" i="0" lang="en-US" sz="1600" u="none">
                <a:solidFill>
                  <a:srgbClr val="002E74"/>
                </a:solidFill>
                <a:latin typeface="Courier New"/>
                <a:ea typeface="Courier New"/>
                <a:cs typeface="Courier New"/>
                <a:sym typeface="Courier New"/>
              </a:rPr>
              <a:t>pt2Member = &amp;A::DoIt;</a:t>
            </a:r>
            <a:endParaRPr/>
          </a:p>
          <a:p>
            <a:pPr indent="-342900" lvl="0" marL="342900" rtl="0" algn="l">
              <a:lnSpc>
                <a:spcPct val="90000"/>
              </a:lnSpc>
              <a:spcBef>
                <a:spcPts val="400"/>
              </a:spcBef>
              <a:spcAft>
                <a:spcPts val="0"/>
              </a:spcAft>
              <a:buClr>
                <a:srgbClr val="002E74"/>
              </a:buClr>
              <a:buSzPts val="2000"/>
              <a:buFont typeface="Times New Roman"/>
              <a:buChar char="•"/>
            </a:pPr>
            <a:r>
              <a:rPr b="0" i="0" lang="en-US" sz="2000" u="none">
                <a:solidFill>
                  <a:srgbClr val="002E74"/>
                </a:solidFill>
                <a:latin typeface="Times New Roman"/>
                <a:ea typeface="Times New Roman"/>
                <a:cs typeface="Times New Roman"/>
                <a:sym typeface="Times New Roman"/>
              </a:rPr>
              <a:t>Compare Function Pointers</a:t>
            </a:r>
            <a:endParaRPr/>
          </a:p>
          <a:p>
            <a:pPr indent="-228600" lvl="2" marL="1143000" rtl="0" algn="l">
              <a:lnSpc>
                <a:spcPct val="90000"/>
              </a:lnSpc>
              <a:spcBef>
                <a:spcPts val="320"/>
              </a:spcBef>
              <a:spcAft>
                <a:spcPts val="0"/>
              </a:spcAft>
              <a:buClr>
                <a:srgbClr val="002E74"/>
              </a:buClr>
              <a:buSzPts val="1600"/>
              <a:buFont typeface="Courier New"/>
              <a:buNone/>
            </a:pPr>
            <a:r>
              <a:rPr b="0" i="0" lang="en-US" sz="1600" u="none">
                <a:solidFill>
                  <a:srgbClr val="002E74"/>
                </a:solidFill>
                <a:latin typeface="Courier New"/>
                <a:ea typeface="Courier New"/>
                <a:cs typeface="Courier New"/>
                <a:sym typeface="Courier New"/>
              </a:rPr>
              <a:t>if (pt2Member == &amp;A::DoIt)</a:t>
            </a:r>
            <a:endParaRPr/>
          </a:p>
          <a:p>
            <a:pPr indent="-228600" lvl="3" marL="1600200" rtl="0" algn="l">
              <a:lnSpc>
                <a:spcPct val="90000"/>
              </a:lnSpc>
              <a:spcBef>
                <a:spcPts val="320"/>
              </a:spcBef>
              <a:spcAft>
                <a:spcPts val="0"/>
              </a:spcAft>
              <a:buClr>
                <a:srgbClr val="002E74"/>
              </a:buClr>
              <a:buSzPts val="1600"/>
              <a:buFont typeface="Courier New"/>
              <a:buNone/>
            </a:pPr>
            <a:r>
              <a:rPr b="0" i="0" lang="en-US" sz="1600" u="none">
                <a:solidFill>
                  <a:srgbClr val="002E74"/>
                </a:solidFill>
                <a:latin typeface="Courier New"/>
                <a:ea typeface="Courier New"/>
                <a:cs typeface="Courier New"/>
                <a:sym typeface="Courier New"/>
              </a:rPr>
              <a:t>{ cout &lt;&lt; "pointer points to A::DoIt" &lt;&lt; endl; }	</a:t>
            </a:r>
            <a:endParaRPr/>
          </a:p>
          <a:p>
            <a:pPr indent="-342900" lvl="0" marL="342900" rtl="0" algn="l">
              <a:lnSpc>
                <a:spcPct val="90000"/>
              </a:lnSpc>
              <a:spcBef>
                <a:spcPts val="400"/>
              </a:spcBef>
              <a:spcAft>
                <a:spcPts val="0"/>
              </a:spcAft>
              <a:buClr>
                <a:srgbClr val="002E74"/>
              </a:buClr>
              <a:buSzPts val="2000"/>
              <a:buFont typeface="Times New Roman"/>
              <a:buChar char="•"/>
            </a:pPr>
            <a:r>
              <a:rPr b="0" i="0" lang="en-US" sz="2000" u="none">
                <a:solidFill>
                  <a:srgbClr val="002E74"/>
                </a:solidFill>
                <a:latin typeface="Times New Roman"/>
                <a:ea typeface="Times New Roman"/>
                <a:cs typeface="Times New Roman"/>
                <a:sym typeface="Times New Roman"/>
              </a:rPr>
              <a:t>Call the Function pointed by the Function Pointer</a:t>
            </a:r>
            <a:endParaRPr/>
          </a:p>
          <a:p>
            <a:pPr indent="-228600" lvl="2" marL="1143000" rtl="0" algn="l">
              <a:lnSpc>
                <a:spcPct val="90000"/>
              </a:lnSpc>
              <a:spcBef>
                <a:spcPts val="320"/>
              </a:spcBef>
              <a:spcAft>
                <a:spcPts val="0"/>
              </a:spcAft>
              <a:buClr>
                <a:srgbClr val="002E74"/>
              </a:buClr>
              <a:buSzPts val="1600"/>
              <a:buFont typeface="Courier New"/>
              <a:buNone/>
            </a:pPr>
            <a:r>
              <a:rPr b="0" i="0" lang="en-US" sz="1600" u="none">
                <a:solidFill>
                  <a:srgbClr val="002E74"/>
                </a:solidFill>
                <a:latin typeface="Courier New"/>
                <a:ea typeface="Courier New"/>
                <a:cs typeface="Courier New"/>
                <a:sym typeface="Courier New"/>
              </a:rPr>
              <a:t>int result = (*this.*pt2Member)(12, ’a’, ’b’);</a:t>
            </a:r>
            <a:endParaRPr/>
          </a:p>
        </p:txBody>
      </p:sp>
      <p:sp>
        <p:nvSpPr>
          <p:cNvPr id="724" name="Google Shape;724;p8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31" name="Google Shape;731;p8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Function Pointers</a:t>
            </a:r>
            <a:endParaRPr/>
          </a:p>
        </p:txBody>
      </p:sp>
      <p:sp>
        <p:nvSpPr>
          <p:cNvPr id="732" name="Google Shape;732;p8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Operations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Assign an Address to a Function Pointer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Compare two Function Pointers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Call a Function using a Function Pointer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Pass a Function Pointer as an Argument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Return a Function Pointer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Arrays of Function Pointers</a:t>
            </a:r>
            <a:endParaRPr/>
          </a:p>
        </p:txBody>
      </p:sp>
      <p:sp>
        <p:nvSpPr>
          <p:cNvPr id="733" name="Google Shape;733;p8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8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40" name="Google Shape;740;p8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Function Pointers</a:t>
            </a:r>
            <a:endParaRPr/>
          </a:p>
        </p:txBody>
      </p:sp>
      <p:sp>
        <p:nvSpPr>
          <p:cNvPr id="741" name="Google Shape;741;p8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Programming Techniques for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Replacing switch/if-statements, </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Realizing user-defined late-binding, or </a:t>
            </a:r>
            <a:endParaRPr/>
          </a:p>
          <a:p>
            <a:pPr indent="-228600" lvl="2" marL="114300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Functions in Dynamically Loaded Libraries</a:t>
            </a:r>
            <a:endParaRPr/>
          </a:p>
          <a:p>
            <a:pPr indent="-228600" lvl="2" marL="114300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Virtual Functions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Implementing callbacks.</a:t>
            </a:r>
            <a:endParaRPr/>
          </a:p>
        </p:txBody>
      </p:sp>
      <p:sp>
        <p:nvSpPr>
          <p:cNvPr id="742" name="Google Shape;742;p8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49" name="Google Shape;749;p8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Function Pointers</a:t>
            </a:r>
            <a:endParaRPr/>
          </a:p>
        </p:txBody>
      </p:sp>
      <p:sp>
        <p:nvSpPr>
          <p:cNvPr id="750" name="Google Shape;750;p88"/>
          <p:cNvSpPr txBox="1"/>
          <p:nvPr>
            <p:ph idx="1" type="body"/>
          </p:nvPr>
        </p:nvSpPr>
        <p:spPr>
          <a:xfrm>
            <a:off x="685800" y="12954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Calculator with operators (+, –, *, /) </a:t>
            </a:r>
            <a:endParaRPr/>
          </a:p>
        </p:txBody>
      </p:sp>
      <p:sp>
        <p:nvSpPr>
          <p:cNvPr id="751" name="Google Shape;751;p88"/>
          <p:cNvSpPr txBox="1"/>
          <p:nvPr/>
        </p:nvSpPr>
        <p:spPr>
          <a:xfrm>
            <a:off x="603250" y="1935162"/>
            <a:ext cx="7967662" cy="4217987"/>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 The four arithmetic operations </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float Plus (float a, float b) { return a+b; }</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float Minus (float a, float b) { return a-b; }</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float Multiply(float a, float b) { return a*b; }</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float Divide (float a, float b) { return a/b; }</a:t>
            </a:r>
            <a:endParaRPr/>
          </a:p>
          <a:p>
            <a:pPr indent="0" lvl="0" marL="0" marR="0" rtl="0" algn="l">
              <a:lnSpc>
                <a:spcPct val="100000"/>
              </a:lnSpc>
              <a:spcBef>
                <a:spcPts val="0"/>
              </a:spcBef>
              <a:spcAft>
                <a:spcPts val="0"/>
              </a:spcAft>
              <a:buClr>
                <a:schemeClr val="dk2"/>
              </a:buClr>
              <a:buSzPts val="1600"/>
              <a:buFont typeface="Times New Roman"/>
              <a:buNone/>
            </a:pPr>
            <a:r>
              <a:t/>
            </a:r>
            <a:endParaRPr b="1" i="0" sz="16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 Solution with a switch-statement </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void Switch(float a, float b, char opCode) {</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float result;</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switch (opCode) { // execute operation</a:t>
            </a:r>
            <a:endParaRPr/>
          </a:p>
          <a:p>
            <a:pPr indent="0" lvl="2" marL="9144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case ’+’ : result = Plus (a, b); break;</a:t>
            </a:r>
            <a:endParaRPr/>
          </a:p>
          <a:p>
            <a:pPr indent="0" lvl="2" marL="9144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case ’-’ : result = Minus (a, b); break;</a:t>
            </a:r>
            <a:endParaRPr/>
          </a:p>
          <a:p>
            <a:pPr indent="0" lvl="2" marL="9144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case ’*’ : result = Multiply (a, b); break;</a:t>
            </a:r>
            <a:endParaRPr/>
          </a:p>
          <a:p>
            <a:pPr indent="0" lvl="2" marL="9144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case ’/’ : result = Divide (a, b); break; </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 </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cout &lt;&lt; "Switch: 2+5=" &lt;&lt; result &lt;&lt; endl; // display result</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a:t>
            </a:r>
            <a:endParaRPr/>
          </a:p>
        </p:txBody>
      </p:sp>
      <p:sp>
        <p:nvSpPr>
          <p:cNvPr id="752" name="Google Shape;752;p8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8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59" name="Google Shape;759;p8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Function Pointers – Replace Switch / IF Statements</a:t>
            </a:r>
            <a:endParaRPr/>
          </a:p>
        </p:txBody>
      </p:sp>
      <p:sp>
        <p:nvSpPr>
          <p:cNvPr id="760" name="Google Shape;760;p8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400"/>
              <a:buFont typeface="Times New Roman"/>
              <a:buNone/>
            </a:pPr>
            <a:r>
              <a:rPr b="0" i="0" lang="en-US" sz="2400" u="none">
                <a:solidFill>
                  <a:schemeClr val="dk2"/>
                </a:solidFill>
                <a:latin typeface="Times New Roman"/>
                <a:ea typeface="Times New Roman"/>
                <a:cs typeface="Times New Roman"/>
                <a:sym typeface="Times New Roman"/>
              </a:rPr>
              <a:t>One of the four basic Arithmetic Operations - Addition</a:t>
            </a:r>
            <a:endParaRPr/>
          </a:p>
        </p:txBody>
      </p:sp>
      <p:sp>
        <p:nvSpPr>
          <p:cNvPr id="761" name="Google Shape;761;p89"/>
          <p:cNvSpPr txBox="1"/>
          <p:nvPr/>
        </p:nvSpPr>
        <p:spPr>
          <a:xfrm>
            <a:off x="703262" y="2165350"/>
            <a:ext cx="7759700" cy="3722687"/>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float Plus (float a, float b) { return a+b; }</a:t>
            </a:r>
            <a:endParaRPr/>
          </a:p>
          <a:p>
            <a:pPr indent="0" lvl="0" marL="0" marR="0" rtl="0" algn="l">
              <a:lnSpc>
                <a:spcPct val="100000"/>
              </a:lnSpc>
              <a:spcBef>
                <a:spcPts val="0"/>
              </a:spcBef>
              <a:spcAft>
                <a:spcPts val="0"/>
              </a:spcAft>
              <a:buClr>
                <a:schemeClr val="dk2"/>
              </a:buClr>
              <a:buSzPts val="1600"/>
              <a:buFont typeface="Times New Roman"/>
              <a:buNone/>
            </a:pPr>
            <a:r>
              <a:t/>
            </a:r>
            <a:endParaRPr b="1" i="0" sz="16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void Switch_With_Function_Pointer (float a, float b, </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float (*pt2Func)(float, float))</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float result = pt2Func(a, b); </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cout &lt;&lt; a &lt;&lt; "+" &lt;&lt; b &lt;&lt; "=" &lt;&lt; result &lt;&lt; endl;</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600"/>
              <a:buFont typeface="Times New Roman"/>
              <a:buNone/>
            </a:pPr>
            <a:r>
              <a:t/>
            </a:r>
            <a:endParaRPr b="1" i="0" sz="16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void main()</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Switch_With_Function_Pointer(2, 5, &amp;Plus);</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1" i="0" sz="1600" u="none">
              <a:solidFill>
                <a:schemeClr val="dk2"/>
              </a:solidFill>
              <a:latin typeface="Courier New"/>
              <a:ea typeface="Courier New"/>
              <a:cs typeface="Courier New"/>
              <a:sym typeface="Courier New"/>
            </a:endParaRPr>
          </a:p>
        </p:txBody>
      </p:sp>
      <p:sp>
        <p:nvSpPr>
          <p:cNvPr id="762" name="Google Shape;762;p8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9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69" name="Google Shape;769;p9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Function Pointers – Late Binding / Dynamically Loaded Library</a:t>
            </a:r>
            <a:endParaRPr/>
          </a:p>
        </p:txBody>
      </p:sp>
      <p:sp>
        <p:nvSpPr>
          <p:cNvPr id="770" name="Google Shape;770;p9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400"/>
              <a:buFont typeface="Times New Roman"/>
              <a:buNone/>
            </a:pPr>
            <a:r>
              <a:rPr b="0" i="0" lang="en-US" sz="2400" u="none">
                <a:solidFill>
                  <a:schemeClr val="dk2"/>
                </a:solidFill>
                <a:latin typeface="Times New Roman"/>
                <a:ea typeface="Times New Roman"/>
                <a:cs typeface="Times New Roman"/>
                <a:sym typeface="Times New Roman"/>
              </a:rPr>
              <a:t>A C Feature in Shared Dynamically Loaded Libraries</a:t>
            </a:r>
            <a:endParaRPr/>
          </a:p>
        </p:txBody>
      </p:sp>
      <p:sp>
        <p:nvSpPr>
          <p:cNvPr id="771" name="Google Shape;771;p90"/>
          <p:cNvSpPr txBox="1"/>
          <p:nvPr/>
        </p:nvSpPr>
        <p:spPr>
          <a:xfrm>
            <a:off x="860425" y="1979612"/>
            <a:ext cx="3519487" cy="4194175"/>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#include &lt;dlfcn.h&gt;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int main()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void* handle = </a:t>
            </a:r>
            <a:endParaRPr/>
          </a:p>
          <a:p>
            <a:pPr indent="0" lvl="2" marL="9144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dlopen("hello.so", </a:t>
            </a:r>
            <a:endParaRPr/>
          </a:p>
          <a:p>
            <a:pPr indent="0" lvl="2" marL="9144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RTLD_LAZY);</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typedef </a:t>
            </a:r>
            <a:endParaRPr/>
          </a:p>
          <a:p>
            <a:pPr indent="0" lvl="2" marL="9144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void (*hello_t)();</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hello_t myHello = 0;</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myHello = (hello_t) </a:t>
            </a:r>
            <a:endParaRPr/>
          </a:p>
          <a:p>
            <a:pPr indent="0" lvl="2" marL="9144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dlsym(handle, </a:t>
            </a:r>
            <a:endParaRPr/>
          </a:p>
          <a:p>
            <a:pPr indent="0" lvl="2" marL="9144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"hello");</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myHello();        </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dlclose(handle);</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a:t>
            </a:r>
            <a:endParaRPr/>
          </a:p>
        </p:txBody>
      </p:sp>
      <p:sp>
        <p:nvSpPr>
          <p:cNvPr id="772" name="Google Shape;772;p90"/>
          <p:cNvSpPr txBox="1"/>
          <p:nvPr/>
        </p:nvSpPr>
        <p:spPr>
          <a:xfrm>
            <a:off x="4856162" y="2003425"/>
            <a:ext cx="3548062" cy="4179887"/>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#include &lt;iostream&gt;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using namespace std;</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extern "C" void hello()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cout &lt;&lt; "hello" </a:t>
            </a:r>
            <a:endParaRPr/>
          </a:p>
          <a:p>
            <a:pPr indent="0" lvl="2" marL="9144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&lt;&lt; endl;</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a:t>
            </a:r>
            <a:endParaRPr/>
          </a:p>
        </p:txBody>
      </p:sp>
      <p:sp>
        <p:nvSpPr>
          <p:cNvPr id="773" name="Google Shape;773;p9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9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80" name="Google Shape;780;p9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Function Pointers – Late Binding / Virtual Function</a:t>
            </a:r>
            <a:endParaRPr/>
          </a:p>
        </p:txBody>
      </p:sp>
      <p:sp>
        <p:nvSpPr>
          <p:cNvPr id="781" name="Google Shape;781;p9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400"/>
              <a:buFont typeface="Times New Roman"/>
              <a:buNone/>
            </a:pPr>
            <a:r>
              <a:rPr b="0" i="0" lang="en-US" sz="2400" u="none">
                <a:solidFill>
                  <a:schemeClr val="dk2"/>
                </a:solidFill>
                <a:latin typeface="Times New Roman"/>
                <a:ea typeface="Times New Roman"/>
                <a:cs typeface="Times New Roman"/>
                <a:sym typeface="Times New Roman"/>
              </a:rPr>
              <a:t>A C++ Feature for Polymorphic Member Functions</a:t>
            </a:r>
            <a:endParaRPr/>
          </a:p>
        </p:txBody>
      </p:sp>
      <p:sp>
        <p:nvSpPr>
          <p:cNvPr id="782" name="Google Shape;782;p91"/>
          <p:cNvSpPr txBox="1"/>
          <p:nvPr/>
        </p:nvSpPr>
        <p:spPr>
          <a:xfrm>
            <a:off x="860425" y="2165350"/>
            <a:ext cx="3519487" cy="3722687"/>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class A {</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public:</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void f();</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virtual void g();</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2000"/>
              <a:buFont typeface="Times New Roman"/>
              <a:buNone/>
            </a:pPr>
            <a:r>
              <a:t/>
            </a:r>
            <a:endParaRPr b="1" i="0" sz="20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class B: public A {</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public:</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void f();</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virtual void g();</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1" i="0" sz="2000" u="none">
              <a:solidFill>
                <a:schemeClr val="dk2"/>
              </a:solidFill>
              <a:latin typeface="Courier New"/>
              <a:ea typeface="Courier New"/>
              <a:cs typeface="Courier New"/>
              <a:sym typeface="Courier New"/>
            </a:endParaRPr>
          </a:p>
        </p:txBody>
      </p:sp>
      <p:sp>
        <p:nvSpPr>
          <p:cNvPr id="783" name="Google Shape;783;p91"/>
          <p:cNvSpPr txBox="1"/>
          <p:nvPr/>
        </p:nvSpPr>
        <p:spPr>
          <a:xfrm>
            <a:off x="4856162" y="2146300"/>
            <a:ext cx="3548062" cy="3722687"/>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Times New Roman"/>
              <a:buNone/>
            </a:pPr>
            <a:r>
              <a:t/>
            </a:r>
            <a:endParaRPr b="1" i="0" sz="16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void main() {</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A a;</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B b;</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A *p = &amp;b;</a:t>
            </a:r>
            <a:endParaRPr/>
          </a:p>
          <a:p>
            <a:pPr indent="0" lvl="1" marL="457200" marR="0" rtl="0" algn="l">
              <a:lnSpc>
                <a:spcPct val="100000"/>
              </a:lnSpc>
              <a:spcBef>
                <a:spcPts val="0"/>
              </a:spcBef>
              <a:spcAft>
                <a:spcPts val="0"/>
              </a:spcAft>
              <a:buClr>
                <a:schemeClr val="dk2"/>
              </a:buClr>
              <a:buSzPts val="2000"/>
              <a:buFont typeface="Times New Roman"/>
              <a:buNone/>
            </a:pPr>
            <a:r>
              <a:t/>
            </a:r>
            <a:endParaRPr b="1" i="0" sz="2000" u="none" cap="none" strike="noStrike">
              <a:solidFill>
                <a:schemeClr val="dk2"/>
              </a:solidFill>
              <a:latin typeface="Courier New"/>
              <a:ea typeface="Courier New"/>
              <a:cs typeface="Courier New"/>
              <a:sym typeface="Courier New"/>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a.f(); // A::f()</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a.g(); // A::g()</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p-&gt;f();// A::f()</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p-&gt;g();// B::g()</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2000"/>
              <a:buFont typeface="Times New Roman"/>
              <a:buNone/>
            </a:pPr>
            <a:r>
              <a:t/>
            </a:r>
            <a:endParaRPr b="1" i="0" sz="20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2000" u="none">
              <a:solidFill>
                <a:schemeClr val="dk2"/>
              </a:solidFill>
              <a:latin typeface="Courier New"/>
              <a:ea typeface="Courier New"/>
              <a:cs typeface="Courier New"/>
              <a:sym typeface="Courier New"/>
            </a:endParaRPr>
          </a:p>
        </p:txBody>
      </p:sp>
      <p:sp>
        <p:nvSpPr>
          <p:cNvPr id="784" name="Google Shape;784;p9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9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791" name="Google Shape;791;p9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Function Pointers – Callback</a:t>
            </a:r>
            <a:endParaRPr/>
          </a:p>
        </p:txBody>
      </p:sp>
      <p:sp>
        <p:nvSpPr>
          <p:cNvPr id="792" name="Google Shape;792;p9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400"/>
              <a:buFont typeface="Times New Roman"/>
              <a:buNone/>
            </a:pPr>
            <a:r>
              <a:rPr b="0" i="0" lang="en-US" sz="2400" u="none">
                <a:solidFill>
                  <a:schemeClr val="dk2"/>
                </a:solidFill>
                <a:latin typeface="Times New Roman"/>
                <a:ea typeface="Times New Roman"/>
                <a:cs typeface="Times New Roman"/>
                <a:sym typeface="Times New Roman"/>
              </a:rPr>
              <a:t>A Common C Feature</a:t>
            </a:r>
            <a:endParaRPr/>
          </a:p>
        </p:txBody>
      </p:sp>
      <p:sp>
        <p:nvSpPr>
          <p:cNvPr id="793" name="Google Shape;793;p92"/>
          <p:cNvSpPr txBox="1"/>
          <p:nvPr/>
        </p:nvSpPr>
        <p:spPr>
          <a:xfrm>
            <a:off x="860425" y="2165350"/>
            <a:ext cx="3519487" cy="3959225"/>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Application</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extern void (*func)();</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void f()</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Times New Roman"/>
              <a:buNone/>
            </a:pPr>
            <a:r>
              <a:t/>
            </a:r>
            <a:endParaRPr b="1" i="0" sz="18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800"/>
              <a:buFont typeface="Times New Roman"/>
              <a:buNone/>
            </a:pPr>
            <a:r>
              <a:t/>
            </a:r>
            <a:endParaRPr b="1" i="0" sz="18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Times New Roman"/>
              <a:buNone/>
            </a:pPr>
            <a:r>
              <a:t/>
            </a:r>
            <a:endParaRPr b="1" i="0" sz="18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void main()</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func = &amp;f;</a:t>
            </a:r>
            <a:endParaRPr/>
          </a:p>
          <a:p>
            <a:pPr indent="0" lvl="1" marL="457200" marR="0" rtl="0" algn="l">
              <a:lnSpc>
                <a:spcPct val="100000"/>
              </a:lnSpc>
              <a:spcBef>
                <a:spcPts val="0"/>
              </a:spcBef>
              <a:spcAft>
                <a:spcPts val="0"/>
              </a:spcAft>
              <a:buClr>
                <a:schemeClr val="dk2"/>
              </a:buClr>
              <a:buSzPts val="1800"/>
              <a:buFont typeface="Times New Roman"/>
              <a:buNone/>
            </a:pPr>
            <a:r>
              <a:t/>
            </a:r>
            <a:endParaRPr b="1" i="0" sz="1800" u="none" cap="none" strike="noStrike">
              <a:solidFill>
                <a:schemeClr val="dk2"/>
              </a:solidFill>
              <a:latin typeface="Courier New"/>
              <a:ea typeface="Courier New"/>
              <a:cs typeface="Courier New"/>
              <a:sym typeface="Courier New"/>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g();</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a:t>
            </a:r>
            <a:endParaRPr/>
          </a:p>
        </p:txBody>
      </p:sp>
      <p:sp>
        <p:nvSpPr>
          <p:cNvPr id="794" name="Google Shape;794;p92"/>
          <p:cNvSpPr txBox="1"/>
          <p:nvPr/>
        </p:nvSpPr>
        <p:spPr>
          <a:xfrm>
            <a:off x="4856162" y="2146300"/>
            <a:ext cx="3548062" cy="3722687"/>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Library</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void (*func)();</a:t>
            </a:r>
            <a:endParaRPr/>
          </a:p>
          <a:p>
            <a:pPr indent="0" lvl="0" marL="0" marR="0" rtl="0" algn="l">
              <a:lnSpc>
                <a:spcPct val="100000"/>
              </a:lnSpc>
              <a:spcBef>
                <a:spcPts val="0"/>
              </a:spcBef>
              <a:spcAft>
                <a:spcPts val="0"/>
              </a:spcAft>
              <a:buClr>
                <a:schemeClr val="dk2"/>
              </a:buClr>
              <a:buSzPts val="1800"/>
              <a:buFont typeface="Times New Roman"/>
              <a:buNone/>
            </a:pPr>
            <a:r>
              <a:t/>
            </a:r>
            <a:endParaRPr b="1" i="0" sz="18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void g()</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Times New Roman"/>
              <a:buNone/>
            </a:pPr>
            <a:r>
              <a:t/>
            </a:r>
            <a:endParaRPr b="1" i="0" sz="1800" u="none">
              <a:solidFill>
                <a:schemeClr val="dk2"/>
              </a:solidFill>
              <a:latin typeface="Courier New"/>
              <a:ea typeface="Courier New"/>
              <a:cs typeface="Courier New"/>
              <a:sym typeface="Courier New"/>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(*func)();</a:t>
            </a:r>
            <a:endParaRPr/>
          </a:p>
          <a:p>
            <a:pPr indent="0" lvl="1" marL="457200" marR="0" rtl="0" algn="l">
              <a:lnSpc>
                <a:spcPct val="100000"/>
              </a:lnSpc>
              <a:spcBef>
                <a:spcPts val="0"/>
              </a:spcBef>
              <a:spcAft>
                <a:spcPts val="0"/>
              </a:spcAft>
              <a:buClr>
                <a:schemeClr val="dk2"/>
              </a:buClr>
              <a:buSzPts val="1800"/>
              <a:buFont typeface="Times New Roman"/>
              <a:buNone/>
            </a:pPr>
            <a:r>
              <a:t/>
            </a:r>
            <a:endParaRPr b="1" i="0" sz="1800" u="none" cap="none" strike="noStrik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Times New Roman"/>
              <a:buNone/>
            </a:pPr>
            <a:r>
              <a:t/>
            </a:r>
            <a:endParaRPr b="1" i="0" sz="18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chemeClr val="dk2"/>
              </a:solidFill>
              <a:latin typeface="Courier New"/>
              <a:ea typeface="Courier New"/>
              <a:cs typeface="Courier New"/>
              <a:sym typeface="Courier New"/>
            </a:endParaRPr>
          </a:p>
        </p:txBody>
      </p:sp>
      <p:cxnSp>
        <p:nvCxnSpPr>
          <p:cNvPr id="795" name="Google Shape;795;p92"/>
          <p:cNvCxnSpPr/>
          <p:nvPr/>
        </p:nvCxnSpPr>
        <p:spPr>
          <a:xfrm flipH="1" rot="10800000">
            <a:off x="1704975" y="3422650"/>
            <a:ext cx="3268662" cy="2105025"/>
          </a:xfrm>
          <a:prstGeom prst="straightConnector1">
            <a:avLst/>
          </a:prstGeom>
          <a:noFill/>
          <a:ln cap="flat" cmpd="sng" w="25400">
            <a:solidFill>
              <a:schemeClr val="folHlink"/>
            </a:solidFill>
            <a:prstDash val="solid"/>
            <a:miter lim="800000"/>
            <a:headEnd len="med" w="med" type="none"/>
            <a:tailEnd len="med" w="med" type="triangle"/>
          </a:ln>
        </p:spPr>
      </p:cxnSp>
      <p:cxnSp>
        <p:nvCxnSpPr>
          <p:cNvPr id="796" name="Google Shape;796;p92"/>
          <p:cNvCxnSpPr/>
          <p:nvPr/>
        </p:nvCxnSpPr>
        <p:spPr>
          <a:xfrm flipH="1">
            <a:off x="1871662" y="4530725"/>
            <a:ext cx="3143250" cy="1233487"/>
          </a:xfrm>
          <a:prstGeom prst="straightConnector1">
            <a:avLst/>
          </a:prstGeom>
          <a:noFill/>
          <a:ln cap="flat" cmpd="sng" w="25400">
            <a:solidFill>
              <a:schemeClr val="folHlink"/>
            </a:solidFill>
            <a:prstDash val="solid"/>
            <a:miter lim="800000"/>
            <a:headEnd len="med" w="med" type="none"/>
            <a:tailEnd len="med" w="med" type="triangle"/>
          </a:ln>
        </p:spPr>
      </p:cxnSp>
      <p:sp>
        <p:nvSpPr>
          <p:cNvPr id="797" name="Google Shape;797;p92"/>
          <p:cNvSpPr txBox="1"/>
          <p:nvPr/>
        </p:nvSpPr>
        <p:spPr>
          <a:xfrm>
            <a:off x="2078037" y="3209925"/>
            <a:ext cx="704850" cy="8032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hlink"/>
              </a:buClr>
              <a:buSzPts val="8800"/>
              <a:buFont typeface="Times New Roman"/>
              <a:buNone/>
            </a:pPr>
            <a:r>
              <a:rPr b="1" i="0" lang="en-US" sz="8800" u="none">
                <a:solidFill>
                  <a:schemeClr val="hlink"/>
                </a:solidFill>
                <a:latin typeface="Times New Roman"/>
                <a:ea typeface="Times New Roman"/>
                <a:cs typeface="Times New Roman"/>
                <a:sym typeface="Times New Roman"/>
              </a:rPr>
              <a:t>{</a:t>
            </a:r>
            <a:endParaRPr/>
          </a:p>
        </p:txBody>
      </p:sp>
      <p:cxnSp>
        <p:nvCxnSpPr>
          <p:cNvPr id="798" name="Google Shape;798;p92"/>
          <p:cNvCxnSpPr/>
          <p:nvPr/>
        </p:nvCxnSpPr>
        <p:spPr>
          <a:xfrm rot="10800000">
            <a:off x="1052512" y="3103562"/>
            <a:ext cx="4392612" cy="803275"/>
          </a:xfrm>
          <a:prstGeom prst="straightConnector1">
            <a:avLst/>
          </a:prstGeom>
          <a:noFill/>
          <a:ln cap="flat" cmpd="sng" w="25400">
            <a:solidFill>
              <a:schemeClr val="hlink"/>
            </a:solidFill>
            <a:prstDash val="solid"/>
            <a:miter lim="800000"/>
            <a:headEnd len="med" w="med" type="none"/>
            <a:tailEnd len="med" w="med" type="triangle"/>
          </a:ln>
        </p:spPr>
      </p:cxnSp>
      <p:cxnSp>
        <p:nvCxnSpPr>
          <p:cNvPr id="799" name="Google Shape;799;p92"/>
          <p:cNvCxnSpPr/>
          <p:nvPr/>
        </p:nvCxnSpPr>
        <p:spPr>
          <a:xfrm>
            <a:off x="1054100" y="4032250"/>
            <a:ext cx="4473575" cy="125412"/>
          </a:xfrm>
          <a:prstGeom prst="straightConnector1">
            <a:avLst/>
          </a:prstGeom>
          <a:noFill/>
          <a:ln cap="flat" cmpd="sng" w="25400">
            <a:solidFill>
              <a:schemeClr val="hlink"/>
            </a:solidFill>
            <a:prstDash val="solid"/>
            <a:miter lim="800000"/>
            <a:headEnd len="med" w="med" type="none"/>
            <a:tailEnd len="med" w="med" type="triangle"/>
          </a:ln>
        </p:spPr>
      </p:cxnSp>
      <p:sp>
        <p:nvSpPr>
          <p:cNvPr id="800" name="Google Shape;800;p92"/>
          <p:cNvSpPr txBox="1"/>
          <p:nvPr/>
        </p:nvSpPr>
        <p:spPr>
          <a:xfrm>
            <a:off x="1176337" y="3352800"/>
            <a:ext cx="969962" cy="6238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Callback</a:t>
            </a:r>
            <a:endParaRPr/>
          </a:p>
        </p:txBody>
      </p:sp>
      <p:sp>
        <p:nvSpPr>
          <p:cNvPr id="801" name="Google Shape;801;p9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95"/>
                                        </p:tgtEl>
                                      </p:cBhvr>
                                    </p:animEffect>
                                    <p:set>
                                      <p:cBhvr>
                                        <p:cTn dur="1" fill="hold">
                                          <p:stCondLst>
                                            <p:cond delay="500"/>
                                          </p:stCondLst>
                                        </p:cTn>
                                        <p:tgtEl>
                                          <p:spTgt spid="7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97"/>
                                        </p:tgtEl>
                                      </p:cBhvr>
                                    </p:animEffect>
                                    <p:set>
                                      <p:cBhvr>
                                        <p:cTn dur="1" fill="hold">
                                          <p:stCondLst>
                                            <p:cond delay="500"/>
                                          </p:stCondLst>
                                        </p:cTn>
                                        <p:tgtEl>
                                          <p:spTgt spid="7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800"/>
                                        </p:tgtEl>
                                      </p:cBhvr>
                                    </p:animEffect>
                                    <p:set>
                                      <p:cBhvr>
                                        <p:cTn dur="1" fill="hold">
                                          <p:stCondLst>
                                            <p:cond delay="500"/>
                                          </p:stCondLst>
                                        </p:cTn>
                                        <p:tgtEl>
                                          <p:spTgt spid="8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98"/>
                                        </p:tgtEl>
                                      </p:cBhvr>
                                    </p:animEffect>
                                    <p:set>
                                      <p:cBhvr>
                                        <p:cTn dur="1" fill="hold">
                                          <p:stCondLst>
                                            <p:cond delay="500"/>
                                          </p:stCondLst>
                                        </p:cTn>
                                        <p:tgtEl>
                                          <p:spTgt spid="7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799"/>
                                        </p:tgtEl>
                                      </p:cBhvr>
                                    </p:animEffect>
                                    <p:set>
                                      <p:cBhvr>
                                        <p:cTn dur="1" fill="hold">
                                          <p:stCondLst>
                                            <p:cond delay="500"/>
                                          </p:stCondLst>
                                        </p:cTn>
                                        <p:tgtEl>
                                          <p:spTgt spid="7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96"/>
                                        </p:tgtEl>
                                      </p:cBhvr>
                                    </p:animEffect>
                                    <p:set>
                                      <p:cBhvr>
                                        <p:cTn dur="1" fill="hold">
                                          <p:stCondLst>
                                            <p:cond delay="500"/>
                                          </p:stCondLst>
                                        </p:cTn>
                                        <p:tgtEl>
                                          <p:spTgt spid="7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9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08" name="Google Shape;808;p9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Function Pointers – Callbacks</a:t>
            </a:r>
            <a:endParaRPr/>
          </a:p>
        </p:txBody>
      </p:sp>
      <p:sp>
        <p:nvSpPr>
          <p:cNvPr id="809" name="Google Shape;809;p9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2400"/>
              <a:buFont typeface="Times New Roman"/>
              <a:buNone/>
            </a:pPr>
            <a:r>
              <a:rPr b="0" i="0" lang="en-US" sz="2400" u="none">
                <a:solidFill>
                  <a:schemeClr val="dk2"/>
                </a:solidFill>
                <a:latin typeface="Times New Roman"/>
                <a:ea typeface="Times New Roman"/>
                <a:cs typeface="Times New Roman"/>
                <a:sym typeface="Times New Roman"/>
              </a:rPr>
              <a:t>Quick Sort Implementation using callback in ‘qsort’</a:t>
            </a:r>
            <a:endParaRPr/>
          </a:p>
        </p:txBody>
      </p:sp>
      <p:sp>
        <p:nvSpPr>
          <p:cNvPr id="810" name="Google Shape;810;p93"/>
          <p:cNvSpPr txBox="1"/>
          <p:nvPr/>
        </p:nvSpPr>
        <p:spPr>
          <a:xfrm>
            <a:off x="703262" y="2130425"/>
            <a:ext cx="7759700" cy="3884612"/>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int CmpFunc(const void* a, const void* b) {</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int ret = (*(const int*)a &gt; *(const int*) b)? 1:</a:t>
            </a:r>
            <a:endParaRPr/>
          </a:p>
          <a:p>
            <a:pPr indent="0" lvl="2" marL="9144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(*(const int*)a == *(const int*) b)? 0: -1;</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return ret;</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2"/>
              </a:buClr>
              <a:buSzPts val="1800"/>
              <a:buFont typeface="Times New Roman"/>
              <a:buNone/>
            </a:pPr>
            <a:r>
              <a:t/>
            </a:r>
            <a:endParaRPr b="1" i="0" sz="18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void main() {</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int field[10];</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for(int c=10;c&gt;0;c--) </a:t>
            </a:r>
            <a:endParaRPr/>
          </a:p>
          <a:p>
            <a:pPr indent="0" lvl="2" marL="9144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field[10-c]=c;</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qsort((void*) field, 10, sizeof(field[0]), CmpFunc);</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a:t>
            </a:r>
            <a:endParaRPr/>
          </a:p>
        </p:txBody>
      </p:sp>
      <p:sp>
        <p:nvSpPr>
          <p:cNvPr id="811" name="Google Shape;811;p9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62" name="Google Shape;162;p2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Pattern’s Everywhere in Life</a:t>
            </a:r>
            <a:endParaRPr/>
          </a:p>
        </p:txBody>
      </p:sp>
      <p:sp>
        <p:nvSpPr>
          <p:cNvPr id="163" name="Google Shape;163;p2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228600" lvl="2" marL="1143000" rtl="0" algn="l">
              <a:lnSpc>
                <a:spcPct val="80000"/>
              </a:lnSpc>
              <a:spcBef>
                <a:spcPts val="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Baluchari, Benarasi, Pachhampalli: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Silk Pattern</a:t>
            </a:r>
            <a:endParaRPr/>
          </a:p>
          <a:p>
            <a:pPr indent="-228600" lvl="2" marL="11430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Palace, House, Apartment, Condo: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Housing Pattern</a:t>
            </a:r>
            <a:endParaRPr/>
          </a:p>
          <a:p>
            <a:pPr indent="-228600" lvl="2" marL="11430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Recipe: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Cooking Pattern</a:t>
            </a:r>
            <a:endParaRPr/>
          </a:p>
          <a:p>
            <a:pPr indent="-228600" lvl="2" marL="1143000" rtl="0" algn="l">
              <a:lnSpc>
                <a:spcPct val="8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Times New Roman, Arial, Verdana, Tahoma: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Typesetting Pattern</a:t>
            </a:r>
            <a:endParaRPr/>
          </a:p>
          <a:p>
            <a:pPr indent="-342900" lvl="0" marL="342900" rtl="0" algn="l">
              <a:lnSpc>
                <a:spcPct val="8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Patterns in Construction</a:t>
            </a:r>
            <a:endParaRPr/>
          </a:p>
          <a:p>
            <a:pPr indent="-114300" lvl="0" marL="342900" rtl="0" algn="l">
              <a:spcBef>
                <a:spcPts val="720"/>
              </a:spcBef>
              <a:spcAft>
                <a:spcPts val="0"/>
              </a:spcAft>
              <a:buClr>
                <a:schemeClr val="dk2"/>
              </a:buClr>
              <a:buSzPts val="3600"/>
              <a:buFont typeface="Times New Roman"/>
              <a:buNone/>
            </a:pPr>
            <a:r>
              <a:t/>
            </a:r>
            <a:endParaRPr b="0" i="0" sz="3600" u="none">
              <a:solidFill>
                <a:schemeClr val="dk2"/>
              </a:solidFill>
              <a:latin typeface="Times New Roman"/>
              <a:ea typeface="Times New Roman"/>
              <a:cs typeface="Times New Roman"/>
              <a:sym typeface="Times New Roman"/>
            </a:endParaRPr>
          </a:p>
        </p:txBody>
      </p:sp>
      <p:sp>
        <p:nvSpPr>
          <p:cNvPr id="164" name="Google Shape;164;p2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9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18" name="Google Shape;818;p9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Function Pointers</a:t>
            </a:r>
            <a:endParaRPr/>
          </a:p>
        </p:txBody>
      </p:sp>
      <p:sp>
        <p:nvSpPr>
          <p:cNvPr id="819" name="Google Shape;819;p9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Issues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No value semantics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Weak type checking</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Two function pointers having identical signature are necessarily indistinguishable</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No encapsulation for parameters</a:t>
            </a:r>
            <a:endParaRPr/>
          </a:p>
        </p:txBody>
      </p:sp>
      <p:sp>
        <p:nvSpPr>
          <p:cNvPr id="820" name="Google Shape;820;p9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9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27" name="Google Shape;827;p95"/>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Times New Roman"/>
              <a:buNone/>
            </a:pPr>
            <a:r>
              <a:rPr b="1" i="1" lang="en-US" sz="6000" u="none">
                <a:solidFill>
                  <a:srgbClr val="FF0000"/>
                </a:solidFill>
                <a:latin typeface="Times New Roman"/>
                <a:ea typeface="Times New Roman"/>
                <a:cs typeface="Times New Roman"/>
                <a:sym typeface="Times New Roman"/>
              </a:rPr>
              <a:t>Functors</a:t>
            </a:r>
            <a:endParaRPr/>
          </a:p>
        </p:txBody>
      </p:sp>
      <p:sp>
        <p:nvSpPr>
          <p:cNvPr id="828" name="Google Shape;828;p95"/>
          <p:cNvSpPr txBox="1"/>
          <p:nvPr/>
        </p:nvSpPr>
        <p:spPr>
          <a:xfrm>
            <a:off x="2241550" y="4733925"/>
            <a:ext cx="4413250"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1" i="0" lang="en-US" sz="2800" u="none">
                <a:solidFill>
                  <a:srgbClr val="008000"/>
                </a:solidFill>
                <a:latin typeface="Times New Roman"/>
                <a:ea typeface="Times New Roman"/>
                <a:cs typeface="Times New Roman"/>
                <a:sym typeface="Times New Roman"/>
              </a:rPr>
              <a:t>Function Objects in C++</a:t>
            </a:r>
            <a:endParaRPr/>
          </a:p>
        </p:txBody>
      </p:sp>
      <p:sp>
        <p:nvSpPr>
          <p:cNvPr id="829" name="Google Shape;829;p9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9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36" name="Google Shape;836;p9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Functors / Closures</a:t>
            </a:r>
            <a:endParaRPr/>
          </a:p>
        </p:txBody>
      </p:sp>
      <p:sp>
        <p:nvSpPr>
          <p:cNvPr id="837" name="Google Shape;837;p9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Smart Functions</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Functors are functions with a state. </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Functors encapsulate C / C++ function pointers </a:t>
            </a:r>
            <a:endParaRPr/>
          </a:p>
          <a:p>
            <a:pPr indent="-228600" lvl="2" marL="11430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Uses templates and </a:t>
            </a:r>
            <a:endParaRPr/>
          </a:p>
          <a:p>
            <a:pPr indent="-228600" lvl="2" marL="11430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Engages polymorphism. </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Has its own Type</a:t>
            </a:r>
            <a:endParaRPr/>
          </a:p>
          <a:p>
            <a:pPr indent="-285750" lvl="1" marL="742950" rtl="0" algn="l">
              <a:lnSpc>
                <a:spcPct val="9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A class with </a:t>
            </a:r>
            <a:endParaRPr/>
          </a:p>
          <a:p>
            <a:pPr indent="-228600" lvl="2" marL="11430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zero or more private members to store the state and </a:t>
            </a:r>
            <a:endParaRPr/>
          </a:p>
          <a:p>
            <a:pPr indent="-228600" lvl="2" marL="1143000" rtl="0" algn="l">
              <a:lnSpc>
                <a:spcPct val="9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an overloaded operator() to execute the function. </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Usually faster than ordinary Functions</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Can be used to implement callbacks.</a:t>
            </a:r>
            <a:endParaRPr/>
          </a:p>
        </p:txBody>
      </p:sp>
      <p:sp>
        <p:nvSpPr>
          <p:cNvPr id="838" name="Google Shape;838;p9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9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45" name="Google Shape;845;p9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Basic Functor</a:t>
            </a:r>
            <a:endParaRPr/>
          </a:p>
        </p:txBody>
      </p:sp>
      <p:sp>
        <p:nvSpPr>
          <p:cNvPr id="846" name="Google Shape;846;p9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Any class that overloads the function call operator:</a:t>
            </a:r>
            <a:endParaRPr/>
          </a:p>
          <a:p>
            <a:pPr indent="-285750" lvl="1" marL="742950" rtl="0" algn="l">
              <a:lnSpc>
                <a:spcPct val="100000"/>
              </a:lnSpc>
              <a:spcBef>
                <a:spcPts val="560"/>
              </a:spcBef>
              <a:spcAft>
                <a:spcPts val="0"/>
              </a:spcAft>
              <a:buClr>
                <a:schemeClr val="dk2"/>
              </a:buClr>
              <a:buSzPts val="2800"/>
              <a:buFont typeface="Courier New"/>
              <a:buChar char="–"/>
            </a:pPr>
            <a:r>
              <a:rPr b="0" i="0" lang="en-US" sz="2800" u="none">
                <a:solidFill>
                  <a:schemeClr val="dk2"/>
                </a:solidFill>
                <a:latin typeface="Courier New"/>
                <a:ea typeface="Courier New"/>
                <a:cs typeface="Courier New"/>
                <a:sym typeface="Courier New"/>
              </a:rPr>
              <a:t>void operator()();</a:t>
            </a:r>
            <a:endParaRPr/>
          </a:p>
          <a:p>
            <a:pPr indent="-285750" lvl="1" marL="742950" rtl="0" algn="l">
              <a:lnSpc>
                <a:spcPct val="100000"/>
              </a:lnSpc>
              <a:spcBef>
                <a:spcPts val="560"/>
              </a:spcBef>
              <a:spcAft>
                <a:spcPts val="0"/>
              </a:spcAft>
              <a:buClr>
                <a:schemeClr val="dk2"/>
              </a:buClr>
              <a:buSzPts val="2800"/>
              <a:buFont typeface="Courier New"/>
              <a:buChar char="–"/>
            </a:pPr>
            <a:r>
              <a:rPr b="0" i="0" lang="en-US" sz="2800" u="none">
                <a:solidFill>
                  <a:schemeClr val="dk2"/>
                </a:solidFill>
                <a:latin typeface="Courier New"/>
                <a:ea typeface="Courier New"/>
                <a:cs typeface="Courier New"/>
                <a:sym typeface="Courier New"/>
              </a:rPr>
              <a:t>int operator()(int, int);</a:t>
            </a:r>
            <a:endParaRPr/>
          </a:p>
          <a:p>
            <a:pPr indent="-285750" lvl="1" marL="742950" rtl="0" algn="l">
              <a:lnSpc>
                <a:spcPct val="100000"/>
              </a:lnSpc>
              <a:spcBef>
                <a:spcPts val="560"/>
              </a:spcBef>
              <a:spcAft>
                <a:spcPts val="0"/>
              </a:spcAft>
              <a:buClr>
                <a:schemeClr val="dk2"/>
              </a:buClr>
              <a:buSzPts val="2800"/>
              <a:buFont typeface="Courier New"/>
              <a:buChar char="–"/>
            </a:pPr>
            <a:r>
              <a:rPr b="0" i="0" lang="en-US" sz="2800" u="none">
                <a:solidFill>
                  <a:schemeClr val="dk2"/>
                </a:solidFill>
                <a:latin typeface="Courier New"/>
                <a:ea typeface="Courier New"/>
                <a:cs typeface="Courier New"/>
                <a:sym typeface="Courier New"/>
              </a:rPr>
              <a:t>double operator()(int, double);</a:t>
            </a:r>
            <a:endParaRPr/>
          </a:p>
          <a:p>
            <a:pPr indent="-285750" lvl="1" marL="742950" rtl="0" algn="l">
              <a:lnSpc>
                <a:spcPct val="100000"/>
              </a:lnSpc>
              <a:spcBef>
                <a:spcPts val="560"/>
              </a:spcBef>
              <a:spcAft>
                <a:spcPts val="0"/>
              </a:spcAft>
              <a:buClr>
                <a:schemeClr val="dk2"/>
              </a:buClr>
              <a:buSzPts val="2800"/>
              <a:buFont typeface="Courier New"/>
              <a:buChar char="–"/>
            </a:pPr>
            <a:r>
              <a:rPr b="0" i="0" lang="en-US" sz="2800" u="none">
                <a:solidFill>
                  <a:schemeClr val="dk2"/>
                </a:solidFill>
                <a:latin typeface="Courier New"/>
                <a:ea typeface="Courier New"/>
                <a:cs typeface="Courier New"/>
                <a:sym typeface="Courier New"/>
              </a:rPr>
              <a:t>...</a:t>
            </a:r>
            <a:endParaRPr/>
          </a:p>
          <a:p>
            <a:pPr indent="-107950" lvl="1" marL="742950" rtl="0" algn="l">
              <a:lnSpc>
                <a:spcPct val="100000"/>
              </a:lnSpc>
              <a:spcBef>
                <a:spcPts val="560"/>
              </a:spcBef>
              <a:spcAft>
                <a:spcPts val="0"/>
              </a:spcAft>
              <a:buClr>
                <a:schemeClr val="dk2"/>
              </a:buClr>
              <a:buSzPts val="2800"/>
              <a:buFont typeface="Times New Roman"/>
              <a:buNone/>
            </a:pPr>
            <a:r>
              <a:t/>
            </a:r>
            <a:endParaRPr b="0" i="0" sz="2800" u="none">
              <a:solidFill>
                <a:schemeClr val="dk2"/>
              </a:solidFill>
              <a:latin typeface="Courier New"/>
              <a:ea typeface="Courier New"/>
              <a:cs typeface="Courier New"/>
              <a:sym typeface="Courier New"/>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Courier New"/>
              <a:ea typeface="Courier New"/>
              <a:cs typeface="Courier New"/>
              <a:sym typeface="Courier New"/>
            </a:endParaRPr>
          </a:p>
        </p:txBody>
      </p:sp>
      <p:sp>
        <p:nvSpPr>
          <p:cNvPr id="847" name="Google Shape;847;p9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54" name="Google Shape;854;p9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Functors: Elementary Example</a:t>
            </a:r>
            <a:endParaRPr/>
          </a:p>
        </p:txBody>
      </p:sp>
      <p:sp>
        <p:nvSpPr>
          <p:cNvPr id="855" name="Google Shape;855;p9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2"/>
              </a:buClr>
              <a:buSzPts val="3200"/>
              <a:buFont typeface="Times New Roman"/>
              <a:buNone/>
            </a:pPr>
            <a:r>
              <a:t/>
            </a:r>
            <a:endParaRPr sz="3200">
              <a:solidFill>
                <a:schemeClr val="dk2"/>
              </a:solidFill>
              <a:latin typeface="Times New Roman"/>
              <a:ea typeface="Times New Roman"/>
              <a:cs typeface="Times New Roman"/>
              <a:sym typeface="Times New Roman"/>
            </a:endParaRPr>
          </a:p>
        </p:txBody>
      </p:sp>
      <p:sp>
        <p:nvSpPr>
          <p:cNvPr id="856" name="Google Shape;856;p98"/>
          <p:cNvSpPr txBox="1"/>
          <p:nvPr/>
        </p:nvSpPr>
        <p:spPr>
          <a:xfrm>
            <a:off x="1855787" y="1406525"/>
            <a:ext cx="5418137" cy="4772025"/>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int AdderFunction(int a, int b) {</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return a + b;</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2"/>
              </a:buClr>
              <a:buSzPts val="1600"/>
              <a:buFont typeface="Times New Roman"/>
              <a:buNone/>
            </a:pPr>
            <a:r>
              <a:t/>
            </a:r>
            <a:endParaRPr b="1" i="0" sz="16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class AdderFunctor { </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public: 	</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int operator()(int a, int b) {</a:t>
            </a:r>
            <a:endParaRPr/>
          </a:p>
          <a:p>
            <a:pPr indent="0" lvl="2" marL="9144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return a + b;</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2"/>
              </a:buClr>
              <a:buSzPts val="1600"/>
              <a:buFont typeface="Times New Roman"/>
              <a:buNone/>
            </a:pPr>
            <a:r>
              <a:t/>
            </a:r>
            <a:endParaRPr b="1" i="0" sz="16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void main() {</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int x = 5;</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int y = 7;</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int z = AdderFunction(x, y);</a:t>
            </a:r>
            <a:endParaRPr/>
          </a:p>
          <a:p>
            <a:pPr indent="0" lvl="1" marL="457200" marR="0" rtl="0" algn="l">
              <a:lnSpc>
                <a:spcPct val="100000"/>
              </a:lnSpc>
              <a:spcBef>
                <a:spcPts val="0"/>
              </a:spcBef>
              <a:spcAft>
                <a:spcPts val="0"/>
              </a:spcAft>
              <a:buClr>
                <a:schemeClr val="dk2"/>
              </a:buClr>
              <a:buSzPts val="1600"/>
              <a:buFont typeface="Times New Roman"/>
              <a:buNone/>
            </a:pPr>
            <a:r>
              <a:t/>
            </a:r>
            <a:endParaRPr b="1" i="0" sz="1600" u="none" cap="none" strike="noStrike">
              <a:solidFill>
                <a:schemeClr val="dk2"/>
              </a:solidFill>
              <a:latin typeface="Courier New"/>
              <a:ea typeface="Courier New"/>
              <a:cs typeface="Courier New"/>
              <a:sym typeface="Courier New"/>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AdderFunctor aF;</a:t>
            </a:r>
            <a:endParaRPr/>
          </a:p>
          <a:p>
            <a:pPr indent="0" lvl="1" marL="457200" marR="0" rtl="0" algn="l">
              <a:lnSpc>
                <a:spcPct val="100000"/>
              </a:lnSpc>
              <a:spcBef>
                <a:spcPts val="0"/>
              </a:spcBef>
              <a:spcAft>
                <a:spcPts val="0"/>
              </a:spcAft>
              <a:buClr>
                <a:schemeClr val="dk2"/>
              </a:buClr>
              <a:buSzPts val="1600"/>
              <a:buFont typeface="Courier New"/>
              <a:buNone/>
            </a:pPr>
            <a:r>
              <a:rPr b="1" i="0" lang="en-US" sz="1600" u="none" cap="none" strike="noStrike">
                <a:solidFill>
                  <a:schemeClr val="dk2"/>
                </a:solidFill>
                <a:latin typeface="Courier New"/>
                <a:ea typeface="Courier New"/>
                <a:cs typeface="Courier New"/>
                <a:sym typeface="Courier New"/>
              </a:rPr>
              <a:t>int w = aF(x, y);</a:t>
            </a:r>
            <a:endParaRPr/>
          </a:p>
          <a:p>
            <a:pPr indent="0" lvl="0" marL="0" marR="0" rtl="0" algn="l">
              <a:lnSpc>
                <a:spcPct val="100000"/>
              </a:lnSpc>
              <a:spcBef>
                <a:spcPts val="0"/>
              </a:spcBef>
              <a:spcAft>
                <a:spcPts val="0"/>
              </a:spcAft>
              <a:buClr>
                <a:schemeClr val="dk2"/>
              </a:buClr>
              <a:buSzPts val="1600"/>
              <a:buFont typeface="Courier New"/>
              <a:buNone/>
            </a:pPr>
            <a:r>
              <a:rPr b="1" i="0" lang="en-US" sz="1600" u="none">
                <a:solidFill>
                  <a:schemeClr val="dk2"/>
                </a:solidFill>
                <a:latin typeface="Courier New"/>
                <a:ea typeface="Courier New"/>
                <a:cs typeface="Courier New"/>
                <a:sym typeface="Courier New"/>
              </a:rPr>
              <a:t>}</a:t>
            </a:r>
            <a:endParaRPr/>
          </a:p>
        </p:txBody>
      </p:sp>
      <p:sp>
        <p:nvSpPr>
          <p:cNvPr id="857" name="Google Shape;857;p9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9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64" name="Google Shape;864;p9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Functors: Examples from STL</a:t>
            </a:r>
            <a:endParaRPr/>
          </a:p>
        </p:txBody>
      </p:sp>
      <p:sp>
        <p:nvSpPr>
          <p:cNvPr id="865" name="Google Shape;865;p9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Fill a vector with random numbers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Function Pointer rand as Function Object</a:t>
            </a:r>
            <a:endParaRPr/>
          </a:p>
          <a:p>
            <a:pPr indent="-165100" lvl="0" marL="342900" rtl="0" algn="l">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p:txBody>
      </p:sp>
      <p:sp>
        <p:nvSpPr>
          <p:cNvPr id="866" name="Google Shape;866;p99"/>
          <p:cNvSpPr txBox="1"/>
          <p:nvPr/>
        </p:nvSpPr>
        <p:spPr>
          <a:xfrm>
            <a:off x="1155700" y="2946400"/>
            <a:ext cx="6248400" cy="779462"/>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vector&lt;int&gt; V(100); </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generate(V.begin(), V.end(), rand); </a:t>
            </a:r>
            <a:endParaRPr/>
          </a:p>
        </p:txBody>
      </p:sp>
      <p:sp>
        <p:nvSpPr>
          <p:cNvPr id="867" name="Google Shape;867;p9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0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74" name="Google Shape;874;p10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Functors: Examples from STL</a:t>
            </a:r>
            <a:endParaRPr/>
          </a:p>
        </p:txBody>
      </p:sp>
      <p:sp>
        <p:nvSpPr>
          <p:cNvPr id="875" name="Google Shape;875;p10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Sort a vector of double by magnitude</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User-defined Functor less_mag</a:t>
            </a:r>
            <a:endParaRPr/>
          </a:p>
        </p:txBody>
      </p:sp>
      <p:sp>
        <p:nvSpPr>
          <p:cNvPr id="876" name="Google Shape;876;p100"/>
          <p:cNvSpPr txBox="1"/>
          <p:nvPr/>
        </p:nvSpPr>
        <p:spPr>
          <a:xfrm>
            <a:off x="1208087" y="2757487"/>
            <a:ext cx="6705600" cy="2525712"/>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struct less_mag: public </a:t>
            </a:r>
            <a:endParaRPr/>
          </a:p>
          <a:p>
            <a:pPr indent="0" lvl="1" marL="4572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binary_function&lt;double, double, bool&gt; { </a:t>
            </a:r>
            <a:endParaRPr/>
          </a:p>
          <a:p>
            <a:pPr indent="0" lvl="2" marL="9144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bool operator()(double x, double y) </a:t>
            </a:r>
            <a:endParaRPr/>
          </a:p>
          <a:p>
            <a:pPr indent="0" lvl="2" marL="914400" marR="0" rtl="0" algn="l">
              <a:lnSpc>
                <a:spcPct val="100000"/>
              </a:lnSpc>
              <a:spcBef>
                <a:spcPts val="0"/>
              </a:spcBef>
              <a:spcAft>
                <a:spcPts val="0"/>
              </a:spcAft>
              <a:buClr>
                <a:schemeClr val="dk2"/>
              </a:buClr>
              <a:buSzPts val="2000"/>
              <a:buFont typeface="Courier New"/>
              <a:buNone/>
            </a:pPr>
            <a:r>
              <a:rPr b="1" i="0" lang="en-US" sz="2000" u="none" cap="none" strike="noStrike">
                <a:solidFill>
                  <a:schemeClr val="dk2"/>
                </a:solidFill>
                <a:latin typeface="Courier New"/>
                <a:ea typeface="Courier New"/>
                <a:cs typeface="Courier New"/>
                <a:sym typeface="Courier New"/>
              </a:rPr>
              <a:t>{ return fabs(x) &lt; fabs(y); } </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2"/>
              </a:buClr>
              <a:buSzPts val="2000"/>
              <a:buFont typeface="Times New Roman"/>
              <a:buNone/>
            </a:pPr>
            <a:r>
              <a:t/>
            </a:r>
            <a:endParaRPr b="1" i="0" sz="20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vector&lt;double&gt; V; ... </a:t>
            </a:r>
            <a:endParaRPr/>
          </a:p>
          <a:p>
            <a:pPr indent="0" lvl="0" marL="0" marR="0" rtl="0" algn="l">
              <a:lnSpc>
                <a:spcPct val="100000"/>
              </a:lnSpc>
              <a:spcBef>
                <a:spcPts val="0"/>
              </a:spcBef>
              <a:spcAft>
                <a:spcPts val="0"/>
              </a:spcAft>
              <a:buClr>
                <a:schemeClr val="dk2"/>
              </a:buClr>
              <a:buSzPts val="2000"/>
              <a:buFont typeface="Courier New"/>
              <a:buNone/>
            </a:pPr>
            <a:r>
              <a:rPr b="1" i="0" lang="en-US" sz="2000" u="none">
                <a:solidFill>
                  <a:schemeClr val="dk2"/>
                </a:solidFill>
                <a:latin typeface="Courier New"/>
                <a:ea typeface="Courier New"/>
                <a:cs typeface="Courier New"/>
                <a:sym typeface="Courier New"/>
              </a:rPr>
              <a:t>sort(V.begin(), V.end(), less_mag()); </a:t>
            </a:r>
            <a:endParaRPr/>
          </a:p>
        </p:txBody>
      </p:sp>
      <p:sp>
        <p:nvSpPr>
          <p:cNvPr id="877" name="Google Shape;877;p10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0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84" name="Google Shape;884;p10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Functors: Examples from STL</a:t>
            </a:r>
            <a:endParaRPr/>
          </a:p>
        </p:txBody>
      </p:sp>
      <p:sp>
        <p:nvSpPr>
          <p:cNvPr id="885" name="Google Shape;885;p10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Find the sum of elements in a vector</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User-defined Functor adder with local state</a:t>
            </a:r>
            <a:endParaRPr/>
          </a:p>
        </p:txBody>
      </p:sp>
      <p:sp>
        <p:nvSpPr>
          <p:cNvPr id="886" name="Google Shape;886;p101"/>
          <p:cNvSpPr txBox="1"/>
          <p:nvPr/>
        </p:nvSpPr>
        <p:spPr>
          <a:xfrm>
            <a:off x="1208087" y="2700337"/>
            <a:ext cx="6705600" cy="3370262"/>
          </a:xfrm>
          <a:prstGeom prst="rect">
            <a:avLst/>
          </a:prstGeom>
          <a:solidFill>
            <a:schemeClr val="accent1"/>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struct adder: public </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unary_function&lt;double, void&gt; { </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adder() : sum(0) {} </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double sum; </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void operator()(double x) { sum += x; }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2"/>
              </a:buClr>
              <a:buSzPts val="1800"/>
              <a:buFont typeface="Times New Roman"/>
              <a:buNone/>
            </a:pPr>
            <a:r>
              <a:t/>
            </a:r>
            <a:endParaRPr b="1" i="0" sz="1800" u="none">
              <a:solidFill>
                <a:schemeClr val="dk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vector&lt;double&gt; V;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adder result = </a:t>
            </a:r>
            <a:endParaRPr/>
          </a:p>
          <a:p>
            <a:pPr indent="0" lvl="1" marL="457200" marR="0" rtl="0" algn="l">
              <a:lnSpc>
                <a:spcPct val="100000"/>
              </a:lnSpc>
              <a:spcBef>
                <a:spcPts val="0"/>
              </a:spcBef>
              <a:spcAft>
                <a:spcPts val="0"/>
              </a:spcAft>
              <a:buClr>
                <a:schemeClr val="dk2"/>
              </a:buClr>
              <a:buSzPts val="1800"/>
              <a:buFont typeface="Courier New"/>
              <a:buNone/>
            </a:pPr>
            <a:r>
              <a:rPr b="1" i="0" lang="en-US" sz="1800" u="none" cap="none" strike="noStrike">
                <a:solidFill>
                  <a:schemeClr val="dk2"/>
                </a:solidFill>
                <a:latin typeface="Courier New"/>
                <a:ea typeface="Courier New"/>
                <a:cs typeface="Courier New"/>
                <a:sym typeface="Courier New"/>
              </a:rPr>
              <a:t>for_each(V.begin(), V.end(), adder()); </a:t>
            </a:r>
            <a:endParaRPr/>
          </a:p>
          <a:p>
            <a:pPr indent="0" lvl="0" marL="0" marR="0" rtl="0" algn="l">
              <a:lnSpc>
                <a:spcPct val="100000"/>
              </a:lnSpc>
              <a:spcBef>
                <a:spcPts val="0"/>
              </a:spcBef>
              <a:spcAft>
                <a:spcPts val="0"/>
              </a:spcAft>
              <a:buClr>
                <a:schemeClr val="dk2"/>
              </a:buClr>
              <a:buSzPts val="1800"/>
              <a:buFont typeface="Courier New"/>
              <a:buNone/>
            </a:pPr>
            <a:r>
              <a:rPr b="1" i="0" lang="en-US" sz="1800" u="none">
                <a:solidFill>
                  <a:schemeClr val="dk2"/>
                </a:solidFill>
                <a:latin typeface="Courier New"/>
                <a:ea typeface="Courier New"/>
                <a:cs typeface="Courier New"/>
                <a:sym typeface="Courier New"/>
              </a:rPr>
              <a:t>cout &lt;&lt; "The sum is " &lt;&lt; result.sum &lt;&lt; endl; </a:t>
            </a:r>
            <a:endParaRPr/>
          </a:p>
        </p:txBody>
      </p:sp>
      <p:sp>
        <p:nvSpPr>
          <p:cNvPr id="887" name="Google Shape;887;p10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0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894" name="Google Shape;894;p102"/>
          <p:cNvSpPr txBox="1"/>
          <p:nvPr>
            <p:ph type="title"/>
          </p:nvPr>
        </p:nvSpPr>
        <p:spPr>
          <a:xfrm>
            <a:off x="152400" y="281940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6000"/>
              <a:buFont typeface="Times New Roman"/>
              <a:buNone/>
            </a:pPr>
            <a:r>
              <a:rPr b="1" i="1" lang="en-US" sz="6000" u="none">
                <a:solidFill>
                  <a:srgbClr val="FF0000"/>
                </a:solidFill>
                <a:latin typeface="Times New Roman"/>
                <a:ea typeface="Times New Roman"/>
                <a:cs typeface="Times New Roman"/>
                <a:sym typeface="Times New Roman"/>
              </a:rPr>
              <a:t>Command Design Pattern</a:t>
            </a:r>
            <a:endParaRPr/>
          </a:p>
        </p:txBody>
      </p:sp>
      <p:sp>
        <p:nvSpPr>
          <p:cNvPr id="895" name="Google Shape;895;p102"/>
          <p:cNvSpPr txBox="1"/>
          <p:nvPr/>
        </p:nvSpPr>
        <p:spPr>
          <a:xfrm>
            <a:off x="2241550" y="4733925"/>
            <a:ext cx="4413250"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800"/>
              <a:buFont typeface="Times New Roman"/>
              <a:buNone/>
            </a:pPr>
            <a:r>
              <a:rPr b="1" i="0" lang="en-US" sz="2800" u="none">
                <a:solidFill>
                  <a:srgbClr val="008000"/>
                </a:solidFill>
                <a:latin typeface="Times New Roman"/>
                <a:ea typeface="Times New Roman"/>
                <a:cs typeface="Times New Roman"/>
                <a:sym typeface="Times New Roman"/>
              </a:rPr>
              <a:t>The World of Delegation</a:t>
            </a:r>
            <a:endParaRPr/>
          </a:p>
        </p:txBody>
      </p:sp>
      <p:sp>
        <p:nvSpPr>
          <p:cNvPr id="896" name="Google Shape;896;p10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03" name="Google Shape;903;p103"/>
          <p:cNvSpPr txBox="1"/>
          <p:nvPr>
            <p:ph type="title"/>
          </p:nvPr>
        </p:nvSpPr>
        <p:spPr>
          <a:xfrm>
            <a:off x="0" y="2286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“Check @ Diner” – A Command Pattern</a:t>
            </a:r>
            <a:endParaRPr/>
          </a:p>
        </p:txBody>
      </p:sp>
      <p:sp>
        <p:nvSpPr>
          <p:cNvPr id="904" name="Google Shape;904;p103"/>
          <p:cNvSpPr txBox="1"/>
          <p:nvPr>
            <p:ph idx="1" type="body"/>
          </p:nvPr>
        </p:nvSpPr>
        <p:spPr>
          <a:xfrm>
            <a:off x="685800" y="1524000"/>
            <a:ext cx="7772400" cy="33432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Customer places an Order with Waitress </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Waitress writes Order on check. </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Order is queued to Cook. </a:t>
            </a:r>
            <a:endParaRPr/>
          </a:p>
          <a:p>
            <a:pPr indent="-139700" lvl="0" marL="342900" rtl="0" algn="l">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p:txBody>
      </p:sp>
      <p:pic>
        <p:nvPicPr>
          <p:cNvPr descr="Non-Software Command Pattern" id="905" name="Google Shape;905;p103"/>
          <p:cNvPicPr preferRelativeResize="0"/>
          <p:nvPr/>
        </p:nvPicPr>
        <p:blipFill rotWithShape="1">
          <a:blip r:embed="rId3">
            <a:alphaModFix/>
          </a:blip>
          <a:srcRect b="0" l="0" r="0" t="0"/>
          <a:stretch/>
        </p:blipFill>
        <p:spPr>
          <a:xfrm>
            <a:off x="2009775" y="3368675"/>
            <a:ext cx="5146675" cy="2654300"/>
          </a:xfrm>
          <a:prstGeom prst="rect">
            <a:avLst/>
          </a:prstGeom>
          <a:noFill/>
          <a:ln cap="flat" cmpd="sng" w="15875">
            <a:solidFill>
              <a:srgbClr val="FF0000"/>
            </a:solidFill>
            <a:prstDash val="solid"/>
            <a:miter lim="800000"/>
            <a:headEnd len="sm" w="sm" type="none"/>
            <a:tailEnd len="sm" w="sm" type="none"/>
          </a:ln>
        </p:spPr>
      </p:pic>
      <p:sp>
        <p:nvSpPr>
          <p:cNvPr id="906" name="Google Shape;906;p10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Apr-21</a:t>
            </a:r>
            <a:endParaRPr/>
          </a:p>
        </p:txBody>
      </p:sp>
      <p:sp>
        <p:nvSpPr>
          <p:cNvPr id="171" name="Google Shape;171;p2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Pattern’s Everywhere in Life</a:t>
            </a:r>
            <a:endParaRPr/>
          </a:p>
        </p:txBody>
      </p:sp>
      <p:sp>
        <p:nvSpPr>
          <p:cNvPr id="172" name="Google Shape;172;p23"/>
          <p:cNvSpPr txBox="1"/>
          <p:nvPr>
            <p:ph idx="1" type="body"/>
          </p:nvPr>
        </p:nvSpPr>
        <p:spPr>
          <a:xfrm>
            <a:off x="685800" y="1452562"/>
            <a:ext cx="7772400" cy="4572000"/>
          </a:xfrm>
          <a:prstGeom prst="rect">
            <a:avLst/>
          </a:prstGeom>
          <a:noFill/>
          <a:ln>
            <a:noFill/>
          </a:ln>
        </p:spPr>
        <p:txBody>
          <a:bodyPr anchorCtr="0" anchor="t" bIns="45700" lIns="91425" spcFirstLastPara="1" rIns="91425" wrap="square" tIns="45700">
            <a:noAutofit/>
          </a:bodyPr>
          <a:lstStyle/>
          <a:p>
            <a:pPr indent="-228600" lvl="2" marL="1143000" rtl="0" algn="l">
              <a:lnSpc>
                <a:spcPct val="100000"/>
              </a:lnSpc>
              <a:spcBef>
                <a:spcPts val="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Jiang Qing, Zhang Chunqiao, Yao Wenyuan, Wang Hongwen</a:t>
            </a:r>
            <a:endParaRPr/>
          </a:p>
          <a:p>
            <a:pPr indent="-228600" lvl="3" marL="1600200" rtl="0" algn="l">
              <a:lnSpc>
                <a:spcPct val="10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Cultural-Revolution excesses exposed on Mao's death </a:t>
            </a:r>
            <a:endParaRPr/>
          </a:p>
          <a:p>
            <a:pPr indent="-228600" lvl="2" marL="114300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Wang Dongxing, Wu De, Ji Dengkui, Chen Xilian</a:t>
            </a:r>
            <a:endParaRPr/>
          </a:p>
          <a:p>
            <a:pPr indent="-228600" lvl="3" marL="1600200" rtl="0" algn="l">
              <a:lnSpc>
                <a:spcPct val="10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Hua Guofeng's clique; Crushed in 1980 by Deng Xiaoping</a:t>
            </a:r>
            <a:endParaRPr/>
          </a:p>
          <a:p>
            <a:pPr indent="-285750" lvl="1" marL="74295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Corrupt Collusion Pattern</a:t>
            </a:r>
            <a:endParaRPr/>
          </a:p>
          <a:p>
            <a:pPr indent="-228600" lvl="2" marL="1143000" rtl="0" algn="l">
              <a:lnSpc>
                <a:spcPct val="100000"/>
              </a:lnSpc>
              <a:spcBef>
                <a:spcPts val="48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Erich Gamma, Richard Helm, Ralph Johnson, John Vlissides</a:t>
            </a:r>
            <a:endParaRPr/>
          </a:p>
          <a:p>
            <a:pPr indent="-228600" lvl="3" marL="1600200" rtl="0" algn="l">
              <a:lnSpc>
                <a:spcPct val="100000"/>
              </a:lnSpc>
              <a:spcBef>
                <a:spcPts val="400"/>
              </a:spcBef>
              <a:spcAft>
                <a:spcPts val="0"/>
              </a:spcAft>
              <a:buClr>
                <a:schemeClr val="dk2"/>
              </a:buClr>
              <a:buSzPts val="2000"/>
              <a:buFont typeface="Times New Roman"/>
              <a:buChar char="–"/>
            </a:pPr>
            <a:r>
              <a:rPr b="0" i="0" lang="en-US" sz="2000" u="none">
                <a:solidFill>
                  <a:schemeClr val="dk2"/>
                </a:solidFill>
                <a:latin typeface="Times New Roman"/>
                <a:ea typeface="Times New Roman"/>
                <a:cs typeface="Times New Roman"/>
                <a:sym typeface="Times New Roman"/>
              </a:rPr>
              <a:t>GoF Book on Pattern </a:t>
            </a:r>
            <a:endParaRPr/>
          </a:p>
          <a:p>
            <a:pPr indent="-285750" lvl="1" marL="742950" rtl="0" algn="l">
              <a:lnSpc>
                <a:spcPct val="8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Creative Consortium Pattern</a:t>
            </a:r>
            <a:endParaRPr/>
          </a:p>
          <a:p>
            <a:pPr indent="-342900" lvl="0" marL="342900" rtl="0" algn="l">
              <a:lnSpc>
                <a:spcPct val="80000"/>
              </a:lnSpc>
              <a:spcBef>
                <a:spcPts val="72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Patterns in Collaboration</a:t>
            </a:r>
            <a:endParaRPr/>
          </a:p>
          <a:p>
            <a:pPr indent="-114300" lvl="0" marL="342900" rtl="0" algn="l">
              <a:spcBef>
                <a:spcPts val="720"/>
              </a:spcBef>
              <a:spcAft>
                <a:spcPts val="0"/>
              </a:spcAft>
              <a:buClr>
                <a:schemeClr val="dk2"/>
              </a:buClr>
              <a:buSzPts val="3600"/>
              <a:buFont typeface="Times New Roman"/>
              <a:buNone/>
            </a:pPr>
            <a:r>
              <a:t/>
            </a:r>
            <a:endParaRPr b="0" i="0" sz="3600" u="none">
              <a:solidFill>
                <a:schemeClr val="dk2"/>
              </a:solidFill>
              <a:latin typeface="Times New Roman"/>
              <a:ea typeface="Times New Roman"/>
              <a:cs typeface="Times New Roman"/>
              <a:sym typeface="Times New Roman"/>
            </a:endParaRPr>
          </a:p>
        </p:txBody>
      </p:sp>
      <p:sp>
        <p:nvSpPr>
          <p:cNvPr id="173" name="Google Shape;173;p2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cap="none" strike="noStrike">
                <a:solidFill>
                  <a:schemeClr val="dk2"/>
                </a:solidFill>
                <a:latin typeface="Times New Roman"/>
                <a:ea typeface="Times New Roman"/>
                <a:cs typeface="Times New Roman"/>
                <a:sym typeface="Times New Roman"/>
              </a:rPr>
              <a:t>Software Engineering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04"/>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13" name="Google Shape;913;p104"/>
          <p:cNvSpPr txBox="1"/>
          <p:nvPr>
            <p:ph type="title"/>
          </p:nvPr>
        </p:nvSpPr>
        <p:spPr>
          <a:xfrm>
            <a:off x="0" y="2286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“Compose &amp; Send Mail” – </a:t>
            </a:r>
            <a:br>
              <a:rPr b="0" i="0" lang="en-US" sz="4000" u="none">
                <a:solidFill>
                  <a:schemeClr val="dk2"/>
                </a:solidFill>
                <a:latin typeface="Times New Roman"/>
                <a:ea typeface="Times New Roman"/>
                <a:cs typeface="Times New Roman"/>
                <a:sym typeface="Times New Roman"/>
              </a:rPr>
            </a:br>
            <a:r>
              <a:rPr b="0" i="0" lang="en-US" sz="4000" u="none">
                <a:solidFill>
                  <a:schemeClr val="dk2"/>
                </a:solidFill>
                <a:latin typeface="Times New Roman"/>
                <a:ea typeface="Times New Roman"/>
                <a:cs typeface="Times New Roman"/>
                <a:sym typeface="Times New Roman"/>
              </a:rPr>
              <a:t>A Command Pattern</a:t>
            </a:r>
            <a:endParaRPr/>
          </a:p>
        </p:txBody>
      </p:sp>
      <p:sp>
        <p:nvSpPr>
          <p:cNvPr id="914" name="Google Shape;914;p104"/>
          <p:cNvSpPr txBox="1"/>
          <p:nvPr>
            <p:ph idx="1" type="body"/>
          </p:nvPr>
        </p:nvSpPr>
        <p:spPr>
          <a:xfrm>
            <a:off x="685800" y="1524000"/>
            <a:ext cx="7772400" cy="33432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Sender composes a Mail with Compose Mail Editor (like Word) and presses “Send” </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Mail is queued on Outbox. </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SendMail thread checks the connection and send the Mails from Outbox.</a:t>
            </a:r>
            <a:endParaRPr/>
          </a:p>
          <a:p>
            <a:pPr indent="-139700" lvl="0" marL="342900" rtl="0" algn="l">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p:txBody>
      </p:sp>
      <p:sp>
        <p:nvSpPr>
          <p:cNvPr id="915" name="Google Shape;915;p104"/>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05"/>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21" name="Google Shape;921;p105"/>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922" name="Google Shape;922;p10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Pattern Name and Classification: </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Command</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Behavioral</a:t>
            </a:r>
            <a:endParaRPr/>
          </a:p>
          <a:p>
            <a:pPr indent="-342900" lvl="0" marL="34290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Intent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Encapsulate requests for service from an object inside other objects to allow manipulation of the requests in various ways</a:t>
            </a:r>
            <a:endParaRPr/>
          </a:p>
          <a:p>
            <a:pPr indent="-342900" lvl="0" marL="342900" rtl="0" algn="l">
              <a:lnSpc>
                <a:spcPct val="9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Also Known As</a:t>
            </a:r>
            <a:endParaRPr/>
          </a:p>
          <a:p>
            <a:pPr indent="-285750" lvl="1" marL="74295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Action, Transaction</a:t>
            </a:r>
            <a:endParaRPr/>
          </a:p>
          <a:p>
            <a:pPr indent="-139700" lvl="0" marL="342900" rtl="0" algn="l">
              <a:lnSpc>
                <a:spcPct val="100000"/>
              </a:lnSpc>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a:p>
            <a:pPr indent="-139700" lvl="0" marL="342900" rtl="0" algn="l">
              <a:spcBef>
                <a:spcPts val="640"/>
              </a:spcBef>
              <a:spcAft>
                <a:spcPts val="0"/>
              </a:spcAft>
              <a:buClr>
                <a:schemeClr val="dk2"/>
              </a:buClr>
              <a:buSzPts val="3200"/>
              <a:buFont typeface="Times New Roman"/>
              <a:buNone/>
            </a:pPr>
            <a:r>
              <a:t/>
            </a:r>
            <a:endParaRPr b="0" i="0" sz="3200" u="none">
              <a:solidFill>
                <a:schemeClr val="dk2"/>
              </a:solidFill>
              <a:latin typeface="Times New Roman"/>
              <a:ea typeface="Times New Roman"/>
              <a:cs typeface="Times New Roman"/>
              <a:sym typeface="Times New Roman"/>
            </a:endParaRPr>
          </a:p>
        </p:txBody>
      </p:sp>
      <p:sp>
        <p:nvSpPr>
          <p:cNvPr id="923" name="Google Shape;923;p105"/>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06"/>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29" name="Google Shape;929;p106"/>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930" name="Google Shape;930;p106"/>
          <p:cNvSpPr txBox="1"/>
          <p:nvPr>
            <p:ph idx="1" type="body"/>
          </p:nvPr>
        </p:nvSpPr>
        <p:spPr>
          <a:xfrm>
            <a:off x="685800" y="1438275"/>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Motivation</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Primarily arising from GUI Toolkit</a:t>
            </a:r>
            <a:endParaRPr/>
          </a:p>
        </p:txBody>
      </p:sp>
      <p:pic>
        <p:nvPicPr>
          <p:cNvPr id="931" name="Google Shape;931;p106"/>
          <p:cNvPicPr preferRelativeResize="0"/>
          <p:nvPr/>
        </p:nvPicPr>
        <p:blipFill rotWithShape="1">
          <a:blip r:embed="rId3">
            <a:alphaModFix/>
          </a:blip>
          <a:srcRect b="0" l="0" r="0" t="0"/>
          <a:stretch/>
        </p:blipFill>
        <p:spPr>
          <a:xfrm>
            <a:off x="403225" y="2695575"/>
            <a:ext cx="8364537" cy="2797175"/>
          </a:xfrm>
          <a:prstGeom prst="rect">
            <a:avLst/>
          </a:prstGeom>
          <a:noFill/>
          <a:ln cap="flat" cmpd="sng" w="15875">
            <a:solidFill>
              <a:srgbClr val="FF0000"/>
            </a:solidFill>
            <a:prstDash val="solid"/>
            <a:miter lim="800000"/>
            <a:headEnd len="sm" w="sm" type="none"/>
            <a:tailEnd len="sm" w="sm" type="none"/>
          </a:ln>
        </p:spPr>
      </p:pic>
      <p:sp>
        <p:nvSpPr>
          <p:cNvPr id="932" name="Google Shape;932;p106"/>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07"/>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38" name="Google Shape;938;p107"/>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939" name="Google Shape;939;p107"/>
          <p:cNvSpPr txBox="1"/>
          <p:nvPr>
            <p:ph idx="1" type="body"/>
          </p:nvPr>
        </p:nvSpPr>
        <p:spPr>
          <a:xfrm>
            <a:off x="685800" y="1481137"/>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Motivation</a:t>
            </a:r>
            <a:endParaRPr/>
          </a:p>
        </p:txBody>
      </p:sp>
      <p:pic>
        <p:nvPicPr>
          <p:cNvPr id="940" name="Google Shape;940;p107"/>
          <p:cNvPicPr preferRelativeResize="0"/>
          <p:nvPr/>
        </p:nvPicPr>
        <p:blipFill rotWithShape="1">
          <a:blip r:embed="rId3">
            <a:alphaModFix/>
          </a:blip>
          <a:srcRect b="0" l="0" r="0" t="0"/>
          <a:stretch/>
        </p:blipFill>
        <p:spPr>
          <a:xfrm>
            <a:off x="1089025" y="2719387"/>
            <a:ext cx="7002462" cy="2495550"/>
          </a:xfrm>
          <a:prstGeom prst="rect">
            <a:avLst/>
          </a:prstGeom>
          <a:noFill/>
          <a:ln cap="flat" cmpd="sng" w="15875">
            <a:solidFill>
              <a:srgbClr val="FF0000"/>
            </a:solidFill>
            <a:prstDash val="solid"/>
            <a:miter lim="800000"/>
            <a:headEnd len="sm" w="sm" type="none"/>
            <a:tailEnd len="sm" w="sm" type="none"/>
          </a:ln>
        </p:spPr>
      </p:pic>
      <p:sp>
        <p:nvSpPr>
          <p:cNvPr id="941" name="Google Shape;941;p107"/>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08"/>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47" name="Google Shape;947;p108"/>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948" name="Google Shape;948;p108"/>
          <p:cNvSpPr txBox="1"/>
          <p:nvPr>
            <p:ph idx="1" type="body"/>
          </p:nvPr>
        </p:nvSpPr>
        <p:spPr>
          <a:xfrm>
            <a:off x="685800" y="1481137"/>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Motivation</a:t>
            </a:r>
            <a:endParaRPr/>
          </a:p>
        </p:txBody>
      </p:sp>
      <p:pic>
        <p:nvPicPr>
          <p:cNvPr id="949" name="Google Shape;949;p108"/>
          <p:cNvPicPr preferRelativeResize="0"/>
          <p:nvPr/>
        </p:nvPicPr>
        <p:blipFill rotWithShape="1">
          <a:blip r:embed="rId3">
            <a:alphaModFix/>
          </a:blip>
          <a:srcRect b="0" l="0" r="0" t="0"/>
          <a:stretch/>
        </p:blipFill>
        <p:spPr>
          <a:xfrm>
            <a:off x="1127125" y="2127250"/>
            <a:ext cx="7138987" cy="3902075"/>
          </a:xfrm>
          <a:prstGeom prst="rect">
            <a:avLst/>
          </a:prstGeom>
          <a:noFill/>
          <a:ln>
            <a:noFill/>
          </a:ln>
        </p:spPr>
      </p:pic>
      <p:sp>
        <p:nvSpPr>
          <p:cNvPr id="950" name="Google Shape;950;p108"/>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09"/>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56" name="Google Shape;956;p109"/>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957" name="Google Shape;957;p109"/>
          <p:cNvSpPr txBox="1"/>
          <p:nvPr>
            <p:ph idx="1" type="body"/>
          </p:nvPr>
        </p:nvSpPr>
        <p:spPr>
          <a:xfrm>
            <a:off x="541337" y="1524000"/>
            <a:ext cx="824865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600"/>
              <a:buFont typeface="Times New Roman"/>
              <a:buChar char="•"/>
            </a:pPr>
            <a:r>
              <a:rPr b="0" i="0" lang="en-US" sz="3600" u="none">
                <a:solidFill>
                  <a:schemeClr val="dk2"/>
                </a:solidFill>
                <a:latin typeface="Times New Roman"/>
                <a:ea typeface="Times New Roman"/>
                <a:cs typeface="Times New Roman"/>
                <a:sym typeface="Times New Roman"/>
              </a:rPr>
              <a:t>Applicability</a:t>
            </a:r>
            <a:endParaRPr/>
          </a:p>
          <a:p>
            <a:pPr indent="-285750" lvl="1" marL="742950" rtl="0" algn="l">
              <a:lnSpc>
                <a:spcPct val="100000"/>
              </a:lnSpc>
              <a:spcBef>
                <a:spcPts val="64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The Command pattern can be used  </a:t>
            </a:r>
            <a:endParaRPr/>
          </a:p>
          <a:p>
            <a:pPr indent="-228600" lvl="2" marL="11430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To implement a callback function capability</a:t>
            </a:r>
            <a:endParaRPr/>
          </a:p>
          <a:p>
            <a:pPr indent="-228600" lvl="2" marL="11430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To specify, queue, &amp; execute requests at different times</a:t>
            </a:r>
            <a:endParaRPr/>
          </a:p>
          <a:p>
            <a:pPr indent="-228600" lvl="2" marL="114300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To support undo and change log operations</a:t>
            </a:r>
            <a:endParaRPr/>
          </a:p>
        </p:txBody>
      </p:sp>
      <p:sp>
        <p:nvSpPr>
          <p:cNvPr id="958" name="Google Shape;958;p109"/>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10"/>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64" name="Google Shape;964;p110"/>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965" name="Google Shape;965;p11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Structure</a:t>
            </a:r>
            <a:endParaRPr/>
          </a:p>
          <a:p>
            <a:pPr indent="-165100" lvl="0" marL="34290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chemeClr val="dk2"/>
              </a:buClr>
              <a:buSzPts val="2800"/>
              <a:buFont typeface="Times New Roman"/>
              <a:buNone/>
            </a:pPr>
            <a:r>
              <a:t/>
            </a:r>
            <a:endParaRPr b="0" i="0" sz="2800" u="none">
              <a:solidFill>
                <a:schemeClr val="dk2"/>
              </a:solidFill>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Interface Separation</a:t>
            </a:r>
            <a:endParaRPr/>
          </a:p>
          <a:p>
            <a:pPr indent="-342900" lvl="0" marL="342900" rtl="0" algn="l">
              <a:lnSpc>
                <a:spcPct val="9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Time Separation</a:t>
            </a:r>
            <a:endParaRPr/>
          </a:p>
        </p:txBody>
      </p:sp>
      <p:sp>
        <p:nvSpPr>
          <p:cNvPr id="966" name="Google Shape;966;p110"/>
          <p:cNvSpPr txBox="1"/>
          <p:nvPr/>
        </p:nvSpPr>
        <p:spPr>
          <a:xfrm>
            <a:off x="479425" y="2020887"/>
            <a:ext cx="8153400" cy="2852737"/>
          </a:xfrm>
          <a:prstGeom prst="rect">
            <a:avLst/>
          </a:prstGeom>
          <a:noFill/>
          <a:ln cap="flat" cmpd="sng" w="158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800" u="none">
              <a:solidFill>
                <a:schemeClr val="dk2"/>
              </a:solidFill>
              <a:latin typeface="Times New Roman"/>
              <a:ea typeface="Times New Roman"/>
              <a:cs typeface="Times New Roman"/>
              <a:sym typeface="Times New Roman"/>
            </a:endParaRPr>
          </a:p>
        </p:txBody>
      </p:sp>
      <p:pic>
        <p:nvPicPr>
          <p:cNvPr id="967" name="Google Shape;967;p110"/>
          <p:cNvPicPr preferRelativeResize="0"/>
          <p:nvPr/>
        </p:nvPicPr>
        <p:blipFill rotWithShape="1">
          <a:blip r:embed="rId3">
            <a:alphaModFix/>
          </a:blip>
          <a:srcRect b="0" l="0" r="0" t="0"/>
          <a:stretch/>
        </p:blipFill>
        <p:spPr>
          <a:xfrm>
            <a:off x="476250" y="2033587"/>
            <a:ext cx="8153400" cy="2852737"/>
          </a:xfrm>
          <a:prstGeom prst="rect">
            <a:avLst/>
          </a:prstGeom>
          <a:noFill/>
          <a:ln cap="flat" cmpd="sng" w="15875">
            <a:solidFill>
              <a:srgbClr val="FF0000"/>
            </a:solidFill>
            <a:prstDash val="solid"/>
            <a:miter lim="800000"/>
            <a:headEnd len="sm" w="sm" type="none"/>
            <a:tailEnd len="sm" w="sm" type="none"/>
          </a:ln>
        </p:spPr>
      </p:pic>
      <p:sp>
        <p:nvSpPr>
          <p:cNvPr id="968" name="Google Shape;968;p110"/>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11"/>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74" name="Google Shape;974;p111"/>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975" name="Google Shape;975;p11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400"/>
              <a:buFont typeface="Times New Roman"/>
              <a:buChar char="•"/>
            </a:pPr>
            <a:r>
              <a:rPr b="0" i="0" lang="en-US" sz="2400" u="none">
                <a:solidFill>
                  <a:schemeClr val="dk2"/>
                </a:solidFill>
                <a:latin typeface="Times New Roman"/>
                <a:ea typeface="Times New Roman"/>
                <a:cs typeface="Times New Roman"/>
                <a:sym typeface="Times New Roman"/>
              </a:rPr>
              <a:t>Participants</a:t>
            </a:r>
            <a:endParaRPr/>
          </a:p>
          <a:p>
            <a:pPr indent="-285750" lvl="1" marL="742950" rtl="0" algn="l">
              <a:lnSpc>
                <a:spcPct val="90000"/>
              </a:lnSpc>
              <a:spcBef>
                <a:spcPts val="400"/>
              </a:spcBef>
              <a:spcAft>
                <a:spcPts val="0"/>
              </a:spcAft>
              <a:buClr>
                <a:schemeClr val="dk2"/>
              </a:buClr>
              <a:buSzPts val="2000"/>
              <a:buFont typeface="Times New Roman"/>
              <a:buChar char="–"/>
            </a:pPr>
            <a:r>
              <a:rPr b="1" i="0" lang="en-US" sz="2000" u="none">
                <a:solidFill>
                  <a:schemeClr val="dk2"/>
                </a:solidFill>
                <a:latin typeface="Times New Roman"/>
                <a:ea typeface="Times New Roman"/>
                <a:cs typeface="Times New Roman"/>
                <a:sym typeface="Times New Roman"/>
              </a:rPr>
              <a:t>Command</a:t>
            </a:r>
            <a:endParaRPr/>
          </a:p>
          <a:p>
            <a:pPr indent="-228600" lvl="2" marL="1143000" rtl="0" algn="l">
              <a:lnSpc>
                <a:spcPct val="9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declares an interface for executing an operation.</a:t>
            </a:r>
            <a:endParaRPr/>
          </a:p>
          <a:p>
            <a:pPr indent="-285750" lvl="1" marL="742950" rtl="0" algn="l">
              <a:lnSpc>
                <a:spcPct val="90000"/>
              </a:lnSpc>
              <a:spcBef>
                <a:spcPts val="400"/>
              </a:spcBef>
              <a:spcAft>
                <a:spcPts val="0"/>
              </a:spcAft>
              <a:buClr>
                <a:schemeClr val="dk2"/>
              </a:buClr>
              <a:buSzPts val="2000"/>
              <a:buFont typeface="Times New Roman"/>
              <a:buChar char="–"/>
            </a:pPr>
            <a:r>
              <a:rPr b="1" i="0" lang="en-US" sz="2000" u="none">
                <a:solidFill>
                  <a:schemeClr val="dk2"/>
                </a:solidFill>
                <a:latin typeface="Times New Roman"/>
                <a:ea typeface="Times New Roman"/>
                <a:cs typeface="Times New Roman"/>
                <a:sym typeface="Times New Roman"/>
              </a:rPr>
              <a:t>ConcreteCommand </a:t>
            </a:r>
            <a:r>
              <a:rPr b="0" i="0" lang="en-US" sz="2000" u="none">
                <a:solidFill>
                  <a:schemeClr val="dk2"/>
                </a:solidFill>
                <a:latin typeface="Times New Roman"/>
                <a:ea typeface="Times New Roman"/>
                <a:cs typeface="Times New Roman"/>
                <a:sym typeface="Times New Roman"/>
              </a:rPr>
              <a:t>(PasteCommand, OpenCommand)</a:t>
            </a:r>
            <a:endParaRPr/>
          </a:p>
          <a:p>
            <a:pPr indent="-228600" lvl="2" marL="1143000" rtl="0" algn="l">
              <a:lnSpc>
                <a:spcPct val="9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defines a binding between a Receiver object and an action.</a:t>
            </a:r>
            <a:endParaRPr/>
          </a:p>
          <a:p>
            <a:pPr indent="-228600" lvl="2" marL="1143000" rtl="0" algn="l">
              <a:lnSpc>
                <a:spcPct val="9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implements Execute by invoking the corresponding operation(s) on Receiver.</a:t>
            </a:r>
            <a:endParaRPr/>
          </a:p>
          <a:p>
            <a:pPr indent="-285750" lvl="1" marL="742950" rtl="0" algn="l">
              <a:lnSpc>
                <a:spcPct val="90000"/>
              </a:lnSpc>
              <a:spcBef>
                <a:spcPts val="400"/>
              </a:spcBef>
              <a:spcAft>
                <a:spcPts val="0"/>
              </a:spcAft>
              <a:buClr>
                <a:schemeClr val="dk2"/>
              </a:buClr>
              <a:buSzPts val="2000"/>
              <a:buFont typeface="Times New Roman"/>
              <a:buChar char="–"/>
            </a:pPr>
            <a:r>
              <a:rPr b="1" i="0" lang="en-US" sz="2000" u="none">
                <a:solidFill>
                  <a:schemeClr val="dk2"/>
                </a:solidFill>
                <a:latin typeface="Times New Roman"/>
                <a:ea typeface="Times New Roman"/>
                <a:cs typeface="Times New Roman"/>
                <a:sym typeface="Times New Roman"/>
              </a:rPr>
              <a:t>Client </a:t>
            </a:r>
            <a:r>
              <a:rPr b="0" i="0" lang="en-US" sz="2000" u="none">
                <a:solidFill>
                  <a:schemeClr val="dk2"/>
                </a:solidFill>
                <a:latin typeface="Times New Roman"/>
                <a:ea typeface="Times New Roman"/>
                <a:cs typeface="Times New Roman"/>
                <a:sym typeface="Times New Roman"/>
              </a:rPr>
              <a:t>(Application)</a:t>
            </a:r>
            <a:endParaRPr/>
          </a:p>
          <a:p>
            <a:pPr indent="-228600" lvl="2" marL="1143000" rtl="0" algn="l">
              <a:lnSpc>
                <a:spcPct val="9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creates a ConcreteCommand object and sets its receiver.</a:t>
            </a:r>
            <a:endParaRPr/>
          </a:p>
          <a:p>
            <a:pPr indent="-285750" lvl="1" marL="742950" rtl="0" algn="l">
              <a:lnSpc>
                <a:spcPct val="90000"/>
              </a:lnSpc>
              <a:spcBef>
                <a:spcPts val="400"/>
              </a:spcBef>
              <a:spcAft>
                <a:spcPts val="0"/>
              </a:spcAft>
              <a:buClr>
                <a:schemeClr val="dk2"/>
              </a:buClr>
              <a:buSzPts val="2000"/>
              <a:buFont typeface="Times New Roman"/>
              <a:buChar char="–"/>
            </a:pPr>
            <a:r>
              <a:rPr b="1" i="0" lang="en-US" sz="2000" u="none">
                <a:solidFill>
                  <a:schemeClr val="dk2"/>
                </a:solidFill>
                <a:latin typeface="Times New Roman"/>
                <a:ea typeface="Times New Roman"/>
                <a:cs typeface="Times New Roman"/>
                <a:sym typeface="Times New Roman"/>
              </a:rPr>
              <a:t>Invoker </a:t>
            </a:r>
            <a:r>
              <a:rPr b="0" i="0" lang="en-US" sz="2000" u="none">
                <a:solidFill>
                  <a:schemeClr val="dk2"/>
                </a:solidFill>
                <a:latin typeface="Times New Roman"/>
                <a:ea typeface="Times New Roman"/>
                <a:cs typeface="Times New Roman"/>
                <a:sym typeface="Times New Roman"/>
              </a:rPr>
              <a:t>(MenuItem)</a:t>
            </a:r>
            <a:endParaRPr/>
          </a:p>
          <a:p>
            <a:pPr indent="-228600" lvl="2" marL="1143000" rtl="0" algn="l">
              <a:lnSpc>
                <a:spcPct val="9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asks the command to carry out the request.</a:t>
            </a:r>
            <a:endParaRPr/>
          </a:p>
          <a:p>
            <a:pPr indent="-285750" lvl="1" marL="742950" rtl="0" algn="l">
              <a:lnSpc>
                <a:spcPct val="90000"/>
              </a:lnSpc>
              <a:spcBef>
                <a:spcPts val="400"/>
              </a:spcBef>
              <a:spcAft>
                <a:spcPts val="0"/>
              </a:spcAft>
              <a:buClr>
                <a:schemeClr val="dk2"/>
              </a:buClr>
              <a:buSzPts val="2000"/>
              <a:buFont typeface="Times New Roman"/>
              <a:buChar char="–"/>
            </a:pPr>
            <a:r>
              <a:rPr b="1" i="0" lang="en-US" sz="2000" u="none">
                <a:solidFill>
                  <a:schemeClr val="dk2"/>
                </a:solidFill>
                <a:latin typeface="Times New Roman"/>
                <a:ea typeface="Times New Roman"/>
                <a:cs typeface="Times New Roman"/>
                <a:sym typeface="Times New Roman"/>
              </a:rPr>
              <a:t>Receiver </a:t>
            </a:r>
            <a:r>
              <a:rPr b="0" i="0" lang="en-US" sz="2000" u="none">
                <a:solidFill>
                  <a:schemeClr val="dk2"/>
                </a:solidFill>
                <a:latin typeface="Times New Roman"/>
                <a:ea typeface="Times New Roman"/>
                <a:cs typeface="Times New Roman"/>
                <a:sym typeface="Times New Roman"/>
              </a:rPr>
              <a:t>(Document, Application)</a:t>
            </a:r>
            <a:endParaRPr/>
          </a:p>
          <a:p>
            <a:pPr indent="-228600" lvl="2" marL="1143000" rtl="0" algn="l">
              <a:lnSpc>
                <a:spcPct val="90000"/>
              </a:lnSpc>
              <a:spcBef>
                <a:spcPts val="360"/>
              </a:spcBef>
              <a:spcAft>
                <a:spcPts val="0"/>
              </a:spcAft>
              <a:buClr>
                <a:schemeClr val="dk2"/>
              </a:buClr>
              <a:buSzPts val="1800"/>
              <a:buFont typeface="Times New Roman"/>
              <a:buChar char="•"/>
            </a:pPr>
            <a:r>
              <a:rPr b="0" i="0" lang="en-US" sz="1800" u="none">
                <a:solidFill>
                  <a:schemeClr val="dk2"/>
                </a:solidFill>
                <a:latin typeface="Times New Roman"/>
                <a:ea typeface="Times New Roman"/>
                <a:cs typeface="Times New Roman"/>
                <a:sym typeface="Times New Roman"/>
              </a:rPr>
              <a:t>knows how to perform the operations associated with carrying out a request. Any class may serve as a Receiver.</a:t>
            </a:r>
            <a:endParaRPr/>
          </a:p>
        </p:txBody>
      </p:sp>
      <p:sp>
        <p:nvSpPr>
          <p:cNvPr id="976" name="Google Shape;976;p111"/>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12"/>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82" name="Google Shape;982;p112"/>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983" name="Google Shape;983;p11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Collaborations</a:t>
            </a:r>
            <a:endParaRPr/>
          </a:p>
        </p:txBody>
      </p:sp>
      <p:pic>
        <p:nvPicPr>
          <p:cNvPr id="984" name="Google Shape;984;p112"/>
          <p:cNvPicPr preferRelativeResize="0"/>
          <p:nvPr/>
        </p:nvPicPr>
        <p:blipFill rotWithShape="1">
          <a:blip r:embed="rId3">
            <a:alphaModFix/>
          </a:blip>
          <a:srcRect b="0" l="0" r="0" t="0"/>
          <a:stretch/>
        </p:blipFill>
        <p:spPr>
          <a:xfrm>
            <a:off x="1476375" y="2262187"/>
            <a:ext cx="6334125" cy="3513137"/>
          </a:xfrm>
          <a:prstGeom prst="rect">
            <a:avLst/>
          </a:prstGeom>
          <a:noFill/>
          <a:ln cap="flat" cmpd="sng" w="15875">
            <a:solidFill>
              <a:srgbClr val="FF0000"/>
            </a:solidFill>
            <a:prstDash val="solid"/>
            <a:miter lim="800000"/>
            <a:headEnd len="sm" w="sm" type="none"/>
            <a:tailEnd len="sm" w="sm" type="none"/>
          </a:ln>
        </p:spPr>
      </p:pic>
      <p:sp>
        <p:nvSpPr>
          <p:cNvPr id="985" name="Google Shape;985;p112"/>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13"/>
          <p:cNvSpPr txBox="1"/>
          <p:nvPr/>
        </p:nvSpPr>
        <p:spPr>
          <a:xfrm>
            <a:off x="685800" y="6248400"/>
            <a:ext cx="11826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Apr-21</a:t>
            </a:r>
            <a:endParaRPr/>
          </a:p>
        </p:txBody>
      </p:sp>
      <p:sp>
        <p:nvSpPr>
          <p:cNvPr id="991" name="Google Shape;991;p11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Command Pattern</a:t>
            </a:r>
            <a:endParaRPr/>
          </a:p>
        </p:txBody>
      </p:sp>
      <p:sp>
        <p:nvSpPr>
          <p:cNvPr id="992" name="Google Shape;992;p11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3200"/>
              <a:buFont typeface="Times New Roman"/>
              <a:buChar char="•"/>
            </a:pPr>
            <a:r>
              <a:rPr b="0" i="0" lang="en-US" sz="3200" u="none">
                <a:solidFill>
                  <a:schemeClr val="dk2"/>
                </a:solidFill>
                <a:latin typeface="Times New Roman"/>
                <a:ea typeface="Times New Roman"/>
                <a:cs typeface="Times New Roman"/>
                <a:sym typeface="Times New Roman"/>
              </a:rPr>
              <a:t>Consequences</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Command decouples the object that invokes the operation from the one that knows how to perform it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Commands are first-class objects. They can be manipulated and extended like any other object.</a:t>
            </a:r>
            <a:endParaRPr/>
          </a:p>
          <a:p>
            <a:pPr indent="-285750" lvl="1" marL="742950" rtl="0" algn="l">
              <a:lnSpc>
                <a:spcPct val="100000"/>
              </a:lnSpc>
              <a:spcBef>
                <a:spcPts val="560"/>
              </a:spcBef>
              <a:spcAft>
                <a:spcPts val="0"/>
              </a:spcAft>
              <a:buClr>
                <a:schemeClr val="dk2"/>
              </a:buClr>
              <a:buSzPts val="2800"/>
              <a:buFont typeface="Times New Roman"/>
              <a:buChar char="–"/>
            </a:pPr>
            <a:r>
              <a:rPr b="0" i="0" lang="en-US" sz="2800" u="none">
                <a:solidFill>
                  <a:schemeClr val="dk2"/>
                </a:solidFill>
                <a:latin typeface="Times New Roman"/>
                <a:ea typeface="Times New Roman"/>
                <a:cs typeface="Times New Roman"/>
                <a:sym typeface="Times New Roman"/>
              </a:rPr>
              <a:t>Commands can be made into a composite command</a:t>
            </a:r>
            <a:endParaRPr/>
          </a:p>
        </p:txBody>
      </p:sp>
      <p:sp>
        <p:nvSpPr>
          <p:cNvPr id="993" name="Google Shape;993;p113"/>
          <p:cNvSpPr txBox="1"/>
          <p:nvPr/>
        </p:nvSpPr>
        <p:spPr>
          <a:xfrm>
            <a:off x="2133600" y="6176962"/>
            <a:ext cx="4510087" cy="681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Times New Roman"/>
              <a:buNone/>
            </a:pPr>
            <a:r>
              <a:rPr b="0" i="0" lang="en-US" sz="1400" u="none">
                <a:solidFill>
                  <a:schemeClr val="dk2"/>
                </a:solidFill>
                <a:latin typeface="Times New Roman"/>
                <a:ea typeface="Times New Roman"/>
                <a:cs typeface="Times New Roman"/>
                <a:sym typeface="Times New Roman"/>
              </a:rPr>
              <a:t>Software Engineering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
      <a:dk1>
        <a:srgbClr val="6699FF"/>
      </a:dk1>
      <a:lt1>
        <a:srgbClr val="FFFF00"/>
      </a:lt1>
      <a:dk2>
        <a:srgbClr val="003366"/>
      </a:dk2>
      <a:lt2>
        <a:srgbClr val="FFFF00"/>
      </a:lt2>
      <a:accent1>
        <a:srgbClr val="C0C0C0"/>
      </a:accent1>
      <a:accent2>
        <a:srgbClr val="0066FF"/>
      </a:accent2>
      <a:accent3>
        <a:srgbClr val="AAADB8"/>
      </a:accent3>
      <a:accent4>
        <a:srgbClr val="DADA00"/>
      </a:accent4>
      <a:accent5>
        <a:srgbClr val="DCDCDC"/>
      </a:accent5>
      <a:accent6>
        <a:srgbClr val="005CE7"/>
      </a:accent6>
      <a:hlink>
        <a:srgbClr val="FF0000"/>
      </a:hlink>
      <a:folHlink>
        <a:srgbClr val="00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6699FF"/>
      </a:dk1>
      <a:lt1>
        <a:srgbClr val="FFFF00"/>
      </a:lt1>
      <a:dk2>
        <a:srgbClr val="003366"/>
      </a:dk2>
      <a:lt2>
        <a:srgbClr val="FFFF00"/>
      </a:lt2>
      <a:accent1>
        <a:srgbClr val="C0C0C0"/>
      </a:accent1>
      <a:accent2>
        <a:srgbClr val="0066FF"/>
      </a:accent2>
      <a:accent3>
        <a:srgbClr val="AAADB8"/>
      </a:accent3>
      <a:accent4>
        <a:srgbClr val="DADA00"/>
      </a:accent4>
      <a:accent5>
        <a:srgbClr val="DCDCDC"/>
      </a:accent5>
      <a:accent6>
        <a:srgbClr val="005CE7"/>
      </a:accent6>
      <a:hlink>
        <a:srgbClr val="FF0000"/>
      </a:hlink>
      <a:folHlink>
        <a:srgbClr val="00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