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7315200" cy="9601200"/>
  <p:embeddedFontLst>
    <p:embeddedFont>
      <p:font typeface="Tahom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82" name="Google Shape;82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C:\Documents and Settings\bs\Desktop\parasol.pn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5425" y="0"/>
            <a:ext cx="1298575" cy="106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228600" y="1447800"/>
            <a:ext cx="8610600" cy="183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20 </a:t>
            </a:r>
            <a:b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b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(containers, iterators, and algorithms)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371600" y="4419600"/>
            <a:ext cx="6400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Bjarne Stroustrup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www.stroustrup.com/Programming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programming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called “lifting an algorithm”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(for the end user) 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correctness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better specification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range of uses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Possibilities for re-use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performance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wider use of tuned libraries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Unnecessarily slow code will eventually be thrown away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from the concrete to the more abstract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way most often leads to bloat</a:t>
            </a:r>
            <a:endParaRPr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Lifting example 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(concrete algorithms)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sum(double array[], int n)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concrete algorithm (doubles in array)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s =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(int i = 0; i &lt; n; ++i ) s = s + array[i];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Node { Node* next; int data; 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sum(Node* first)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concrete algorithm (ints in list)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s =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(first) {	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terminates when expression is false or zero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 += first-&gt;data;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first = first-&gt;next;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Lifting example 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(abstract the data structure)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pseudo-code  for a more general version of  both algorithms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sum(data)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somehow parameterize with the data structure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s = 0;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(not at end) {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through all elements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s = s + get value;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sum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get next data element;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s;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result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three operations (on the data structure):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at end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value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next data element</a:t>
            </a:r>
            <a:endParaRPr/>
          </a:p>
          <a:p>
            <a:pPr indent="-268605" lvl="0" marL="34290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Lifting example 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(STL version)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Concrete STL-style code  for a more general version of both algorithms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b="1" i="1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Iter, class T&gt; 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 should be an Input_iterator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should be something we can + and =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sum(Iter first, Iter last, T s)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is the “accumulator type”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while (first!=last)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 = s + *first;</a:t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++first;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user initialize the accumulator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a[] = { 1,2,3,4,5,6,7,8 };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d = 0;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sum(a,a+sizeof(a)/sizeof(*a),d);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Lifting example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57200" y="16002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the standard library accumulate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bit for terseness</a:t>
            </a:r>
            <a:b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(see 21.5 for more generality and more details)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istream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as fast as “hand-crafted” code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decent inlining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code’s requirements on its data has become explicit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the code better</a:t>
            </a:r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flipH="1">
            <a:off x="3886200" y="4114800"/>
            <a:ext cx="4495800" cy="11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3" name="Google Shape;203;p2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57200" y="16764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the ISO C++ Standard Library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non-numerical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4 standard algorithms specifically do computation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Accumulate, inner_product, partial_sum, adjacent_difference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textual data as well as numeric data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string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Deals with organization of code and data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types, user-defined types, and data structures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disk access was among its original uses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was always a key concern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endParaRPr/>
          </a:p>
        </p:txBody>
      </p:sp>
      <p:pic>
        <p:nvPicPr>
          <p:cNvPr descr="100_0067" id="217" name="Google Shape;21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76200"/>
            <a:ext cx="2249487" cy="2998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04800" y="1295400"/>
            <a:ext cx="7391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by Alex Stepanov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aim: The most general, most</a:t>
            </a:r>
            <a:b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efficient, most flexible representation</a:t>
            </a:r>
            <a:b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concepts (ideas, algorithms)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separate concepts separately in code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concepts freely wherever meaningful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aim to make programming “like math”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even “Good programming </a:t>
            </a:r>
            <a:r>
              <a:rPr b="0" i="1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math”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integers, for floating-point numbers, for polynomials, for …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model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381000" y="1143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sort, find, search, copy, …</a:t>
            </a:r>
            <a:endParaRPr/>
          </a:p>
        </p:txBody>
      </p:sp>
      <p:sp>
        <p:nvSpPr>
          <p:cNvPr id="227" name="Google Shape;227;p30"/>
          <p:cNvSpPr txBox="1"/>
          <p:nvPr>
            <p:ph idx="2" type="body"/>
          </p:nvPr>
        </p:nvSpPr>
        <p:spPr>
          <a:xfrm>
            <a:off x="304800" y="4648200"/>
            <a:ext cx="82296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vector, list, map, unordered_map, …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3276600" y="2895600"/>
            <a:ext cx="1905000" cy="76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cxnSp>
        <p:nvCxnSpPr>
          <p:cNvPr id="230" name="Google Shape;230;p30"/>
          <p:cNvCxnSpPr/>
          <p:nvPr/>
        </p:nvCxnSpPr>
        <p:spPr>
          <a:xfrm>
            <a:off x="1447800" y="2133600"/>
            <a:ext cx="19812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1" name="Google Shape;231;p30"/>
          <p:cNvCxnSpPr/>
          <p:nvPr/>
        </p:nvCxnSpPr>
        <p:spPr>
          <a:xfrm>
            <a:off x="2286000" y="2133600"/>
            <a:ext cx="14478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2" name="Google Shape;232;p30"/>
          <p:cNvCxnSpPr/>
          <p:nvPr/>
        </p:nvCxnSpPr>
        <p:spPr>
          <a:xfrm>
            <a:off x="3048000" y="2057400"/>
            <a:ext cx="10668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3886200" y="2133600"/>
            <a:ext cx="6858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4" name="Google Shape;234;p30"/>
          <p:cNvSpPr txBox="1"/>
          <p:nvPr/>
        </p:nvSpPr>
        <p:spPr>
          <a:xfrm>
            <a:off x="5410200" y="1447800"/>
            <a:ext cx="3581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Separation of concerns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manipulate data, but don’t know about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store data, but don’t know about algorithms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and containers interact through iterators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container has its own iterator types</a:t>
            </a:r>
            <a:endParaRPr/>
          </a:p>
        </p:txBody>
      </p:sp>
      <p:cxnSp>
        <p:nvCxnSpPr>
          <p:cNvPr id="235" name="Google Shape;235;p30"/>
          <p:cNvCxnSpPr/>
          <p:nvPr/>
        </p:nvCxnSpPr>
        <p:spPr>
          <a:xfrm rot="10800000">
            <a:off x="4572000" y="3733800"/>
            <a:ext cx="609600" cy="144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6" name="Google Shape;236;p30"/>
          <p:cNvCxnSpPr/>
          <p:nvPr/>
        </p:nvCxnSpPr>
        <p:spPr>
          <a:xfrm flipH="1" rot="10800000">
            <a:off x="4114800" y="3733800"/>
            <a:ext cx="152400" cy="144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7" name="Google Shape;237;p30"/>
          <p:cNvCxnSpPr/>
          <p:nvPr/>
        </p:nvCxnSpPr>
        <p:spPr>
          <a:xfrm flipH="1" rot="10800000">
            <a:off x="3429000" y="3733800"/>
            <a:ext cx="381000" cy="1371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8" name="Google Shape;238;p30"/>
          <p:cNvCxnSpPr/>
          <p:nvPr/>
        </p:nvCxnSpPr>
        <p:spPr>
          <a:xfrm flipH="1" rot="10800000">
            <a:off x="2514600" y="3657600"/>
            <a:ext cx="838200" cy="15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39" name="Google Shape;239;p3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457200" y="10668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 C++ standard framework of about 10 containers and about 60 algorithms connected by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organizations provide more containers and algorithms in the style of the STL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Boost.org, Microsoft, SGI,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Probably the currently best known and most widely used example of generic programming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457200" y="9906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know the basic concepts and a few examples you can use the rest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SGI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http://www.sgi.com/tech/stl/ (recommended because of clarity)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Dinkumware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http://www.dinkumware.com/refxcpp.html (beware of several library versions)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Rogue Wave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http://www.roguewave.com/support/docs/sourcepro/stdlibug/index.html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accessible and less complete documentation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B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810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lecture and the next present the STL – the containers and algorithms part of the C++ standard library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 is an extensible framework dealing with data in a C++ program.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I will present the general ideal, then the fundamental concepts, and finally examples of containers and algorithms.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notions of </a:t>
            </a:r>
            <a:r>
              <a:rPr b="0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to tie data together with algorithms (for general processing) are also presented. 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model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3810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pair of iterators defines a sequence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beginning (points to the first element – if any)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(points to the one-beyond-the-last element)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3276600" y="2667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7162800" y="38100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5715000" y="3810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3124200" y="3810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1676400" y="3810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5334000" y="2667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>
            <a:off x="2438400" y="40005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6477000" y="40005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1" name="Google Shape;271;p33"/>
          <p:cNvSpPr txBox="1"/>
          <p:nvPr/>
        </p:nvSpPr>
        <p:spPr>
          <a:xfrm>
            <a:off x="4495800" y="3810000"/>
            <a:ext cx="762000" cy="381000"/>
          </a:xfrm>
          <a:prstGeom prst="rect">
            <a:avLst/>
          </a:prstGeom>
          <a:noFill/>
          <a:ln cap="rnd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272" name="Google Shape;272;p33"/>
          <p:cNvCxnSpPr/>
          <p:nvPr/>
        </p:nvCxnSpPr>
        <p:spPr>
          <a:xfrm>
            <a:off x="3886200" y="40005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5257800" y="40005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4" name="Google Shape;274;p33"/>
          <p:cNvCxnSpPr/>
          <p:nvPr/>
        </p:nvCxnSpPr>
        <p:spPr>
          <a:xfrm flipH="1">
            <a:off x="2057400" y="2895600"/>
            <a:ext cx="15240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5" name="Google Shape;275;p33"/>
          <p:cNvCxnSpPr/>
          <p:nvPr/>
        </p:nvCxnSpPr>
        <p:spPr>
          <a:xfrm>
            <a:off x="5715000" y="2819400"/>
            <a:ext cx="182880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6" name="Google Shape;276;p33"/>
          <p:cNvSpPr txBox="1"/>
          <p:nvPr/>
        </p:nvSpPr>
        <p:spPr>
          <a:xfrm>
            <a:off x="2438400" y="26670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begin: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4648200" y="26670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end: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533400" y="4495800"/>
            <a:ext cx="8153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iterator is a type that supports the  “iterator operations”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 Go to next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Get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Does this iterator point to the same element as that iterator?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iterators support more operations (e.g. --, +, and [ ])</a:t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b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(hold sequences in difference ways)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609600" y="1219200"/>
            <a:ext cx="1981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(doubly linked)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kind of tree)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34"/>
          <p:cNvSpPr txBox="1"/>
          <p:nvPr/>
        </p:nvSpPr>
        <p:spPr>
          <a:xfrm>
            <a:off x="2438400" y="1371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2362200" y="2514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2362200" y="37338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4038600" y="1676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4800600" y="1676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5562600" y="1676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6324600" y="1676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3886200" y="2819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5410200" y="2819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6781800" y="2819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7086600" y="51054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4648200" y="5105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3505200" y="5105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5105400" y="3657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4191000" y="4343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5867400" y="5105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8077200" y="28194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6324600" y="4343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7086600" y="16764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4"/>
          <p:cNvCxnSpPr/>
          <p:nvPr/>
        </p:nvCxnSpPr>
        <p:spPr>
          <a:xfrm>
            <a:off x="4648200" y="30099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7" name="Google Shape;307;p34"/>
          <p:cNvCxnSpPr/>
          <p:nvPr/>
        </p:nvCxnSpPr>
        <p:spPr>
          <a:xfrm>
            <a:off x="6172200" y="3009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8" name="Google Shape;308;p34"/>
          <p:cNvCxnSpPr/>
          <p:nvPr/>
        </p:nvCxnSpPr>
        <p:spPr>
          <a:xfrm>
            <a:off x="7543800" y="30099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9" name="Google Shape;309;p34"/>
          <p:cNvCxnSpPr/>
          <p:nvPr/>
        </p:nvCxnSpPr>
        <p:spPr>
          <a:xfrm flipH="1">
            <a:off x="3886200" y="4724400"/>
            <a:ext cx="685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0" name="Google Shape;310;p34"/>
          <p:cNvCxnSpPr/>
          <p:nvPr/>
        </p:nvCxnSpPr>
        <p:spPr>
          <a:xfrm>
            <a:off x="4572000" y="4724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1" name="Google Shape;311;p34"/>
          <p:cNvCxnSpPr/>
          <p:nvPr/>
        </p:nvCxnSpPr>
        <p:spPr>
          <a:xfrm rot="5400000">
            <a:off x="4876800" y="3733800"/>
            <a:ext cx="304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2" name="Google Shape;312;p34"/>
          <p:cNvCxnSpPr/>
          <p:nvPr/>
        </p:nvCxnSpPr>
        <p:spPr>
          <a:xfrm flipH="1" rot="-5400000">
            <a:off x="5943600" y="3581400"/>
            <a:ext cx="304800" cy="121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3" name="Google Shape;313;p34"/>
          <p:cNvCxnSpPr/>
          <p:nvPr/>
        </p:nvCxnSpPr>
        <p:spPr>
          <a:xfrm flipH="1" rot="10800000">
            <a:off x="3124200" y="3848100"/>
            <a:ext cx="1981200" cy="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4" name="Google Shape;314;p34"/>
          <p:cNvCxnSpPr/>
          <p:nvPr/>
        </p:nvCxnSpPr>
        <p:spPr>
          <a:xfrm>
            <a:off x="3124200" y="27051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5" name="Google Shape;315;p34"/>
          <p:cNvCxnSpPr/>
          <p:nvPr/>
        </p:nvCxnSpPr>
        <p:spPr>
          <a:xfrm>
            <a:off x="3200400" y="1562100"/>
            <a:ext cx="838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 txBox="1"/>
          <p:nvPr/>
        </p:nvSpPr>
        <p:spPr>
          <a:xfrm>
            <a:off x="5410200" y="5867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6477000" y="5867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18" name="Google Shape;318;p34"/>
          <p:cNvCxnSpPr/>
          <p:nvPr/>
        </p:nvCxnSpPr>
        <p:spPr>
          <a:xfrm flipH="1">
            <a:off x="5791200" y="5486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6248400" y="5486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0" name="Google Shape;320;p34"/>
          <p:cNvSpPr txBox="1"/>
          <p:nvPr/>
        </p:nvSpPr>
        <p:spPr>
          <a:xfrm>
            <a:off x="7010400" y="2819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21" name="Google Shape;321;p34"/>
          <p:cNvCxnSpPr/>
          <p:nvPr/>
        </p:nvCxnSpPr>
        <p:spPr>
          <a:xfrm rot="5400000">
            <a:off x="6286500" y="46863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2" name="Google Shape;322;p34"/>
          <p:cNvCxnSpPr/>
          <p:nvPr/>
        </p:nvCxnSpPr>
        <p:spPr>
          <a:xfrm flipH="1" rot="-5400000">
            <a:off x="6896100" y="4533900"/>
            <a:ext cx="3810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3" name="Google Shape;323;p3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  <p:cxnSp>
        <p:nvCxnSpPr>
          <p:cNvPr id="324" name="Google Shape;324;p34"/>
          <p:cNvCxnSpPr/>
          <p:nvPr/>
        </p:nvCxnSpPr>
        <p:spPr>
          <a:xfrm rot="5400000">
            <a:off x="7429500" y="46101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5" name="Google Shape;325;p34"/>
          <p:cNvCxnSpPr/>
          <p:nvPr/>
        </p:nvCxnSpPr>
        <p:spPr>
          <a:xfrm>
            <a:off x="3505200" y="22860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6" name="Google Shape;326;p34"/>
          <p:cNvCxnSpPr/>
          <p:nvPr/>
        </p:nvCxnSpPr>
        <p:spPr>
          <a:xfrm rot="5400000">
            <a:off x="8343900" y="24003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7" name="Google Shape;327;p34"/>
          <p:cNvCxnSpPr/>
          <p:nvPr/>
        </p:nvCxnSpPr>
        <p:spPr>
          <a:xfrm rot="5400000">
            <a:off x="7467600" y="12192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2743200" y="4953000"/>
            <a:ext cx="762000" cy="3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9" name="Google Shape;329;p34"/>
          <p:cNvCxnSpPr/>
          <p:nvPr/>
        </p:nvCxnSpPr>
        <p:spPr>
          <a:xfrm flipH="1" rot="-5400000">
            <a:off x="3962400" y="12192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simplest algorithm: </a:t>
            </a:r>
            <a:r>
              <a:rPr b="1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find()</a:t>
            </a:r>
            <a:endParaRPr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2133600" y="1676400"/>
            <a:ext cx="6629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element that equals a value</a:t>
            </a:r>
            <a:endParaRPr/>
          </a:p>
          <a:p>
            <a:pPr indent="-318135" lvl="0" marL="342900" marR="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hlink"/>
              </a:buClr>
              <a:buSzPts val="390"/>
              <a:buFont typeface="Noto Sans Symbols"/>
              <a:buNone/>
            </a:pPr>
            <a:r>
              <a:t/>
            </a:r>
            <a:endParaRPr b="0" i="0" sz="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In, class 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find(In first, In last, const T&amp; val)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(first!=last &amp;&amp; *first != val) ++first;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first;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f(vector&lt;int&gt;&amp; v, int x)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an int in a vector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vector&lt;int&gt;::iterator p = find(v.begin(),v.end(),x);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838200" y="1905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7467600" y="9906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6019800" y="990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3429000" y="990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1981200" y="990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8001000" y="19812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>
            <a:off x="2743200" y="11811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4" name="Google Shape;344;p35"/>
          <p:cNvCxnSpPr/>
          <p:nvPr/>
        </p:nvCxnSpPr>
        <p:spPr>
          <a:xfrm>
            <a:off x="6781800" y="11811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45" name="Google Shape;345;p35"/>
          <p:cNvSpPr txBox="1"/>
          <p:nvPr/>
        </p:nvSpPr>
        <p:spPr>
          <a:xfrm>
            <a:off x="4800600" y="990600"/>
            <a:ext cx="762000" cy="381000"/>
          </a:xfrm>
          <a:prstGeom prst="rect">
            <a:avLst/>
          </a:prstGeom>
          <a:noFill/>
          <a:ln cap="rnd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346" name="Google Shape;346;p35"/>
          <p:cNvCxnSpPr/>
          <p:nvPr/>
        </p:nvCxnSpPr>
        <p:spPr>
          <a:xfrm>
            <a:off x="4191000" y="1181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7" name="Google Shape;347;p35"/>
          <p:cNvCxnSpPr/>
          <p:nvPr/>
        </p:nvCxnSpPr>
        <p:spPr>
          <a:xfrm>
            <a:off x="5562600" y="1181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8" name="Google Shape;348;p35"/>
          <p:cNvCxnSpPr/>
          <p:nvPr/>
        </p:nvCxnSpPr>
        <p:spPr>
          <a:xfrm flipH="1" rot="10800000">
            <a:off x="1219200" y="1371600"/>
            <a:ext cx="10668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9" name="Google Shape;349;p35"/>
          <p:cNvCxnSpPr/>
          <p:nvPr/>
        </p:nvCxnSpPr>
        <p:spPr>
          <a:xfrm rot="10800000">
            <a:off x="7924800" y="1371600"/>
            <a:ext cx="4572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0" name="Google Shape;350;p35"/>
          <p:cNvSpPr txBox="1"/>
          <p:nvPr/>
        </p:nvSpPr>
        <p:spPr>
          <a:xfrm>
            <a:off x="0" y="19050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begin:</a:t>
            </a:r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7315200" y="19812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end:</a:t>
            </a:r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304800" y="5943600"/>
            <a:ext cx="853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ignore (“abstract away”) the differences between containers</a:t>
            </a:r>
            <a:endParaRPr/>
          </a:p>
        </p:txBody>
      </p:sp>
      <p:sp>
        <p:nvSpPr>
          <p:cNvPr id="353" name="Google Shape;353;p3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find()</a:t>
            </a:r>
            <a:b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for both element type and container type</a:t>
            </a:r>
            <a:endParaRPr/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609600" y="1219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f(vector&lt;int&gt;&amp; v, int x)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vector&lt;int&gt;::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p = find(v.begin(),v.end(),x);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</a:t>
            </a:r>
            <a:r>
              <a:rPr b="1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f(list&lt;string&gt;&amp; v, string x)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list&lt;string&gt;::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p = find(v.begin(),v.end(),x);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</a:t>
            </a:r>
            <a:r>
              <a:rPr b="1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f(set&lt;double&gt;&amp; v, double x)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set&lt;double&gt;::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p = find(v.begin(),v.end(),x);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</a:t>
            </a:r>
            <a:r>
              <a:rPr b="1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3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and iterators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609600" y="99060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iterator points to (refers to, denotes) an element of a sequence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of the sequence is “one past the last element”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“the last element”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necessary to elegantly represent an empty sequence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One-past-the-last-element isn’t an element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compare an iterator pointing to it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can’t dereference it (read its value)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Returning the end of the sequence is the standard idiom for “not found” or “unsuccessful”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1295400" y="45720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990600" y="55626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1752600" y="55626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2" name="Google Shape;372;p37"/>
          <p:cNvSpPr txBox="1"/>
          <p:nvPr/>
        </p:nvSpPr>
        <p:spPr>
          <a:xfrm>
            <a:off x="2514600" y="55626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3276600" y="55626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4038600" y="5562600"/>
            <a:ext cx="914400" cy="38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>
            <a:off x="1676400" y="4800600"/>
            <a:ext cx="3810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6" name="Google Shape;376;p37"/>
          <p:cNvSpPr txBox="1"/>
          <p:nvPr/>
        </p:nvSpPr>
        <p:spPr>
          <a:xfrm>
            <a:off x="7620000" y="48768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5791200" y="48768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3429000" y="45720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6781800" y="5715000"/>
            <a:ext cx="914400" cy="38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>
            <a:off x="6248400" y="5029200"/>
            <a:ext cx="9144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1" name="Google Shape;381;p37"/>
          <p:cNvCxnSpPr/>
          <p:nvPr/>
        </p:nvCxnSpPr>
        <p:spPr>
          <a:xfrm flipH="1">
            <a:off x="7315200" y="50292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2" name="Google Shape;382;p37"/>
          <p:cNvCxnSpPr/>
          <p:nvPr/>
        </p:nvCxnSpPr>
        <p:spPr>
          <a:xfrm>
            <a:off x="3810000" y="48006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3" name="Google Shape;383;p37"/>
          <p:cNvSpPr txBox="1"/>
          <p:nvPr/>
        </p:nvSpPr>
        <p:spPr>
          <a:xfrm>
            <a:off x="2514600" y="45720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end:</a:t>
            </a:r>
            <a:endParaRPr/>
          </a:p>
        </p:txBody>
      </p:sp>
      <p:sp>
        <p:nvSpPr>
          <p:cNvPr id="384" name="Google Shape;384;p37"/>
          <p:cNvSpPr txBox="1"/>
          <p:nvPr/>
        </p:nvSpPr>
        <p:spPr>
          <a:xfrm>
            <a:off x="5867400" y="4038600"/>
            <a:ext cx="26670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empty sequence: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begin:               end:</a:t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304800" y="4343400"/>
            <a:ext cx="99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iterator:</a:t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algorithm: </a:t>
            </a:r>
            <a:r>
              <a:rPr b="1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find_if()</a:t>
            </a:r>
            <a:endParaRPr/>
          </a:p>
        </p:txBody>
      </p:sp>
      <p:sp>
        <p:nvSpPr>
          <p:cNvPr id="392" name="Google Shape;392;p38"/>
          <p:cNvSpPr txBox="1"/>
          <p:nvPr>
            <p:ph idx="1" type="body"/>
          </p:nvPr>
        </p:nvSpPr>
        <p:spPr>
          <a:xfrm>
            <a:off x="533400" y="11430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element that matches a criterion (predicate)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a predicate takes one argument and returns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In, class Pred&gt;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find_if(In first, In last, Pred pred)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(first!=last &amp;&amp; !pred(*first)) ++first;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first;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f(vector&lt;int&gt;&amp; v)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vector&lt;int&gt;::iterator p = find_if(v.begin(),v.end,Odd());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an odd number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7391400" y="3352800"/>
            <a:ext cx="1447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predicate</a:t>
            </a:r>
            <a:endParaRPr/>
          </a:p>
        </p:txBody>
      </p:sp>
      <p:cxnSp>
        <p:nvCxnSpPr>
          <p:cNvPr id="395" name="Google Shape;395;p38"/>
          <p:cNvCxnSpPr/>
          <p:nvPr/>
        </p:nvCxnSpPr>
        <p:spPr>
          <a:xfrm flipH="1">
            <a:off x="6858000" y="3657600"/>
            <a:ext cx="838200" cy="1447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96" name="Google Shape;396;p3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Predicates</a:t>
            </a:r>
            <a:endParaRPr/>
          </a:p>
        </p:txBody>
      </p:sp>
      <p:sp>
        <p:nvSpPr>
          <p:cNvPr id="402" name="Google Shape;402;p39"/>
          <p:cNvSpPr txBox="1"/>
          <p:nvPr>
            <p:ph idx="1" type="body"/>
          </p:nvPr>
        </p:nvSpPr>
        <p:spPr>
          <a:xfrm>
            <a:off x="381000" y="1066800"/>
            <a:ext cx="8534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predicate (of one argument) is a function or a function object that takes an argument and returns a 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 odd(int i) { return i%2; } // 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remainder (modulo) operator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odd(7);			        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odd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is 7 odd</a:t>
            </a:r>
            <a:r>
              <a:rPr b="0" i="1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object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Odd {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bool operator()(int i) const { return i%2; }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 odd;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an object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odd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type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Odd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odd(7);	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is 7 odd?</a:t>
            </a:r>
            <a:endParaRPr/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p3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</a:t>
            </a:r>
            <a:endParaRPr/>
          </a:p>
        </p:txBody>
      </p:sp>
      <p:sp>
        <p:nvSpPr>
          <p:cNvPr id="410" name="Google Shape;410;p40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concrete example using state</a:t>
            </a:r>
            <a:endParaRPr/>
          </a:p>
          <a:p>
            <a:pPr indent="-268605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T&gt; struct Less_than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 val;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to compare with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Less_than(T&amp; x) :val(x) { 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bool operator()(const T&amp; x) const { return x &lt; val; 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x&lt;43 in vector&lt;int&gt;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p=find_if(v.begin(), v.end(), Less_than(43));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x&lt;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"perfection"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list&lt;string&gt;: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q=find_if(ls.begin(), ls.end(), Less_than("perfection")); </a:t>
            </a:r>
            <a:endParaRPr b="0" i="1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>
            <p:ph type="title"/>
          </p:nvPr>
        </p:nvSpPr>
        <p:spPr>
          <a:xfrm>
            <a:off x="304800" y="2286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</a:t>
            </a:r>
            <a:endParaRPr/>
          </a:p>
        </p:txBody>
      </p:sp>
      <p:sp>
        <p:nvSpPr>
          <p:cNvPr id="418" name="Google Shape;418;p41"/>
          <p:cNvSpPr txBox="1"/>
          <p:nvPr>
            <p:ph idx="1" type="body"/>
          </p:nvPr>
        </p:nvSpPr>
        <p:spPr>
          <a:xfrm>
            <a:off x="381000" y="12954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efficient technique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inlining very easy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effective with current compilers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than equivalent function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sometimes you can’t write an equivalent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method of policy parameterization in the STL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to emulating functional programming techniques in C++</a:t>
            </a:r>
            <a:endParaRPr/>
          </a:p>
        </p:txBody>
      </p:sp>
      <p:sp>
        <p:nvSpPr>
          <p:cNvPr id="419" name="Google Shape;419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parameterization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4572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you have a useful algorithm, you eventually want to parameterize it by a “policy”.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we need to parameterize sort by the comparison criteria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Record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name;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string for ease of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addr[24];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 C-style string to match database layout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vector&lt;Record&gt; vr;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sort(vr.begin(), vr.end(), Cmp_by_name());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sort(vr.begin(), vr.end(), Cmp_by_addr());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</a:t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tasks and ideals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programming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Containers, algorithms, and iterators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simplest algorithm: find()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Parameterization of algorithms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find_if() and function objects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containers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and list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containers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map, set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algorithms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copy, sort,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iterators and output iterators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useful facilities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Headers, algorithms, containers, function objects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28600" y="1219200"/>
            <a:ext cx="5867400" cy="2895600"/>
          </a:xfrm>
          <a:prstGeom prst="roundRect">
            <a:avLst>
              <a:gd fmla="val 16667" name="adj"/>
            </a:avLst>
          </a:prstGeom>
          <a:solidFill>
            <a:schemeClr val="accent1">
              <a:alpha val="30588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Comparisons</a:t>
            </a:r>
            <a:endParaRPr/>
          </a:p>
        </p:txBody>
      </p:sp>
      <p:sp>
        <p:nvSpPr>
          <p:cNvPr id="434" name="Google Shape;434;p43"/>
          <p:cNvSpPr txBox="1"/>
          <p:nvPr>
            <p:ph idx="1" type="body"/>
          </p:nvPr>
        </p:nvSpPr>
        <p:spPr>
          <a:xfrm>
            <a:off x="4572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comparisons for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Cmp_by_name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bool operator()(const Rec&amp; a, const Rec&amp; b) const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 return a.name &lt; b.name; } 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at the name field of Rec</a:t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Cmp_by_addr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bool operator()(const Rec&amp; a, const Rec&amp; b) const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 return 0 &lt; strncmp(a.addr, b.addr, 24); }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how the comparison function objects are used to hide ugly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error-prone code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4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parameterization</a:t>
            </a:r>
            <a:endParaRPr/>
          </a:p>
        </p:txBody>
      </p:sp>
      <p:sp>
        <p:nvSpPr>
          <p:cNvPr id="442" name="Google Shape;442;p44"/>
          <p:cNvSpPr txBox="1"/>
          <p:nvPr>
            <p:ph idx="1" type="body"/>
          </p:nvPr>
        </p:nvSpPr>
        <p:spPr>
          <a:xfrm>
            <a:off x="4572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you have a useful algorithm, you eventually want to parameterize it by a “policy”.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we need to parameterize sort by the comparison criteria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vector&lt;Record&gt; vr;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sort(vr.begin(), vr.end(),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[] (const Rec&amp; a, const Rec&amp; b)</a:t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 return a.name &lt; b.name; } 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sort(vr.begin(), vr.end(),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[] (const Rec&amp; a, const Rec&amp; b)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 return 0 &lt; strncmp(a.addr, b.addr, 24); }  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</a:t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);</a:t>
            </a:r>
            <a:endParaRPr/>
          </a:p>
        </p:txBody>
      </p:sp>
      <p:sp>
        <p:nvSpPr>
          <p:cNvPr id="443" name="Google Shape;443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parameterization</a:t>
            </a:r>
            <a:endParaRPr/>
          </a:p>
        </p:txBody>
      </p:sp>
      <p:sp>
        <p:nvSpPr>
          <p:cNvPr id="450" name="Google Shape;450;p45"/>
          <p:cNvSpPr txBox="1"/>
          <p:nvPr>
            <p:ph idx="1" type="body"/>
          </p:nvPr>
        </p:nvSpPr>
        <p:spPr>
          <a:xfrm>
            <a:off x="457200" y="1066800"/>
            <a:ext cx="8763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named object as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do something complicated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feel the need for a comment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do the same in several places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lambda expression as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what you want is short and obvious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based on clarity of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no performance differences between function objects and lambdas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 (and lambdas) tend to be faster than function arguments</a:t>
            </a:r>
            <a:endParaRPr/>
          </a:p>
        </p:txBody>
      </p:sp>
      <p:sp>
        <p:nvSpPr>
          <p:cNvPr id="451" name="Google Shape;451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2" name="Google Shape;452;p4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/>
          </a:p>
        </p:txBody>
      </p:sp>
      <p:sp>
        <p:nvSpPr>
          <p:cNvPr id="458" name="Google Shape;458;p46"/>
          <p:cNvSpPr txBox="1"/>
          <p:nvPr>
            <p:ph idx="1" type="body"/>
          </p:nvPr>
        </p:nvSpPr>
        <p:spPr>
          <a:xfrm>
            <a:off x="609600" y="11430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T&gt; class vector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T* elements;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value_type = 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iterator = ???;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an iterator is implementation defined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 (usefully) varies (e.g. range checked iterators)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vector iterator could be a pointer to an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const_iterator = ???;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begin();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first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const_iterator begin() const;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end();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one beyond the last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const_iterator end() const;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erase(iterator p);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element pointed to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insert(iterator p, const T&amp; v);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a new element 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459" name="Google Shape;459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0" name="Google Shape;460;p4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 into vector</a:t>
            </a:r>
            <a:endParaRPr/>
          </a:p>
        </p:txBody>
      </p:sp>
      <p:sp>
        <p:nvSpPr>
          <p:cNvPr id="466" name="Google Shape;466;p47"/>
          <p:cNvSpPr txBox="1"/>
          <p:nvPr>
            <p:ph idx="1" type="body"/>
          </p:nvPr>
        </p:nvSpPr>
        <p:spPr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vector&lt;int&gt;::iterator p = v.begin(); ++p; ++p; ++p;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vector&lt;int&gt;::iterator q = p; ++q;</a:t>
            </a:r>
            <a:endParaRPr/>
          </a:p>
        </p:txBody>
      </p:sp>
      <p:sp>
        <p:nvSpPr>
          <p:cNvPr id="467" name="Google Shape;467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47"/>
          <p:cNvSpPr txBox="1"/>
          <p:nvPr/>
        </p:nvSpPr>
        <p:spPr>
          <a:xfrm>
            <a:off x="990600" y="19050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endParaRPr/>
          </a:p>
        </p:txBody>
      </p:sp>
      <p:sp>
        <p:nvSpPr>
          <p:cNvPr id="469" name="Google Shape;469;p47"/>
          <p:cNvSpPr txBox="1"/>
          <p:nvPr/>
        </p:nvSpPr>
        <p:spPr>
          <a:xfrm>
            <a:off x="22098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0" name="Google Shape;470;p47"/>
          <p:cNvSpPr txBox="1"/>
          <p:nvPr/>
        </p:nvSpPr>
        <p:spPr>
          <a:xfrm flipH="1">
            <a:off x="3124200" y="27432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1" name="Google Shape;471;p47"/>
          <p:cNvSpPr txBox="1"/>
          <p:nvPr/>
        </p:nvSpPr>
        <p:spPr>
          <a:xfrm>
            <a:off x="26670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2" name="Google Shape;472;p47"/>
          <p:cNvSpPr txBox="1"/>
          <p:nvPr/>
        </p:nvSpPr>
        <p:spPr>
          <a:xfrm>
            <a:off x="35052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3" name="Google Shape;473;p47"/>
          <p:cNvSpPr txBox="1"/>
          <p:nvPr/>
        </p:nvSpPr>
        <p:spPr>
          <a:xfrm>
            <a:off x="39624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74" name="Google Shape;474;p47"/>
          <p:cNvSpPr txBox="1"/>
          <p:nvPr/>
        </p:nvSpPr>
        <p:spPr>
          <a:xfrm>
            <a:off x="44196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4876800" y="2743200"/>
            <a:ext cx="1981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47"/>
          <p:cNvCxnSpPr/>
          <p:nvPr/>
        </p:nvCxnSpPr>
        <p:spPr>
          <a:xfrm>
            <a:off x="1524000" y="2057400"/>
            <a:ext cx="685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7" name="Google Shape;477;p47"/>
          <p:cNvSpPr txBox="1"/>
          <p:nvPr/>
        </p:nvSpPr>
        <p:spPr>
          <a:xfrm>
            <a:off x="457200" y="19050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478" name="Google Shape;478;p47"/>
          <p:cNvSpPr txBox="1"/>
          <p:nvPr/>
        </p:nvSpPr>
        <p:spPr>
          <a:xfrm>
            <a:off x="3733800" y="19812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47"/>
          <p:cNvCxnSpPr/>
          <p:nvPr/>
        </p:nvCxnSpPr>
        <p:spPr>
          <a:xfrm flipH="1">
            <a:off x="3733800" y="220980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0" name="Google Shape;480;p47"/>
          <p:cNvSpPr txBox="1"/>
          <p:nvPr/>
        </p:nvSpPr>
        <p:spPr>
          <a:xfrm>
            <a:off x="457200" y="35052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p=v.insert(p,99);	   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the inserted element</a:t>
            </a:r>
            <a:endParaRPr/>
          </a:p>
        </p:txBody>
      </p:sp>
      <p:sp>
        <p:nvSpPr>
          <p:cNvPr id="481" name="Google Shape;481;p47"/>
          <p:cNvSpPr txBox="1"/>
          <p:nvPr/>
        </p:nvSpPr>
        <p:spPr>
          <a:xfrm>
            <a:off x="3200400" y="19812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sp>
        <p:nvSpPr>
          <p:cNvPr id="482" name="Google Shape;482;p47"/>
          <p:cNvSpPr txBox="1"/>
          <p:nvPr/>
        </p:nvSpPr>
        <p:spPr>
          <a:xfrm>
            <a:off x="1219200" y="44196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</a:t>
            </a:r>
            <a:endParaRPr/>
          </a:p>
        </p:txBody>
      </p:sp>
      <p:sp>
        <p:nvSpPr>
          <p:cNvPr id="483" name="Google Shape;483;p47"/>
          <p:cNvSpPr txBox="1"/>
          <p:nvPr/>
        </p:nvSpPr>
        <p:spPr>
          <a:xfrm>
            <a:off x="24384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84" name="Google Shape;484;p47"/>
          <p:cNvSpPr txBox="1"/>
          <p:nvPr/>
        </p:nvSpPr>
        <p:spPr>
          <a:xfrm flipH="1">
            <a:off x="3352800" y="52578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28956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6" name="Google Shape;486;p47"/>
          <p:cNvSpPr txBox="1"/>
          <p:nvPr/>
        </p:nvSpPr>
        <p:spPr>
          <a:xfrm>
            <a:off x="37338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sp>
        <p:nvSpPr>
          <p:cNvPr id="487" name="Google Shape;487;p47"/>
          <p:cNvSpPr txBox="1"/>
          <p:nvPr/>
        </p:nvSpPr>
        <p:spPr>
          <a:xfrm>
            <a:off x="41910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88" name="Google Shape;488;p47"/>
          <p:cNvSpPr txBox="1"/>
          <p:nvPr/>
        </p:nvSpPr>
        <p:spPr>
          <a:xfrm>
            <a:off x="46482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9" name="Google Shape;489;p47"/>
          <p:cNvSpPr txBox="1"/>
          <p:nvPr/>
        </p:nvSpPr>
        <p:spPr>
          <a:xfrm>
            <a:off x="5562600" y="5257800"/>
            <a:ext cx="1295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47"/>
          <p:cNvCxnSpPr/>
          <p:nvPr/>
        </p:nvCxnSpPr>
        <p:spPr>
          <a:xfrm>
            <a:off x="1828800" y="4572000"/>
            <a:ext cx="6096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1" name="Google Shape;491;p47"/>
          <p:cNvSpPr txBox="1"/>
          <p:nvPr/>
        </p:nvSpPr>
        <p:spPr>
          <a:xfrm>
            <a:off x="685800" y="44196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492" name="Google Shape;492;p47"/>
          <p:cNvSpPr txBox="1"/>
          <p:nvPr/>
        </p:nvSpPr>
        <p:spPr>
          <a:xfrm>
            <a:off x="3886200" y="41910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47"/>
          <p:cNvCxnSpPr/>
          <p:nvPr/>
        </p:nvCxnSpPr>
        <p:spPr>
          <a:xfrm flipH="1">
            <a:off x="3962400" y="4419600"/>
            <a:ext cx="2286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4" name="Google Shape;494;p47"/>
          <p:cNvSpPr txBox="1"/>
          <p:nvPr/>
        </p:nvSpPr>
        <p:spPr>
          <a:xfrm>
            <a:off x="3429000" y="41910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sp>
        <p:nvSpPr>
          <p:cNvPr id="495" name="Google Shape;495;p47"/>
          <p:cNvSpPr txBox="1"/>
          <p:nvPr/>
        </p:nvSpPr>
        <p:spPr>
          <a:xfrm>
            <a:off x="51054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96" name="Google Shape;496;p47"/>
          <p:cNvSpPr txBox="1"/>
          <p:nvPr/>
        </p:nvSpPr>
        <p:spPr>
          <a:xfrm>
            <a:off x="5562600" y="1676400"/>
            <a:ext cx="609600" cy="395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5029200" y="16764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498" name="Google Shape;498;p47"/>
          <p:cNvCxnSpPr/>
          <p:nvPr/>
        </p:nvCxnSpPr>
        <p:spPr>
          <a:xfrm flipH="1">
            <a:off x="4191000" y="1905000"/>
            <a:ext cx="16764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9" name="Google Shape;499;p47"/>
          <p:cNvSpPr txBox="1"/>
          <p:nvPr/>
        </p:nvSpPr>
        <p:spPr>
          <a:xfrm>
            <a:off x="6096000" y="4114800"/>
            <a:ext cx="609600" cy="395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5562600" y="41148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501" name="Google Shape;501;p47"/>
          <p:cNvCxnSpPr/>
          <p:nvPr/>
        </p:nvCxnSpPr>
        <p:spPr>
          <a:xfrm flipH="1">
            <a:off x="4419600" y="43434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2" name="Google Shape;502;p47"/>
          <p:cNvSpPr txBox="1"/>
          <p:nvPr/>
        </p:nvSpPr>
        <p:spPr>
          <a:xfrm>
            <a:off x="381000" y="57912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q is invalid after the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Some elements moved; all elements could have moved </a:t>
            </a:r>
            <a:endParaRPr/>
          </a:p>
        </p:txBody>
      </p:sp>
      <p:sp>
        <p:nvSpPr>
          <p:cNvPr id="503" name="Google Shape;503;p4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erase() from vector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p48"/>
          <p:cNvSpPr txBox="1"/>
          <p:nvPr/>
        </p:nvSpPr>
        <p:spPr>
          <a:xfrm>
            <a:off x="304800" y="2971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v.erase(p);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the element after the erased one</a:t>
            </a:r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533400" y="54102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elements move when you insert() or erase()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 into a vector are invalidated by insert() and erase()</a:t>
            </a:r>
            <a:endParaRPr/>
          </a:p>
        </p:txBody>
      </p:sp>
      <p:sp>
        <p:nvSpPr>
          <p:cNvPr id="512" name="Google Shape;512;p48"/>
          <p:cNvSpPr txBox="1"/>
          <p:nvPr/>
        </p:nvSpPr>
        <p:spPr>
          <a:xfrm>
            <a:off x="1219200" y="15240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</a:t>
            </a:r>
            <a:endParaRPr/>
          </a:p>
        </p:txBody>
      </p:sp>
      <p:sp>
        <p:nvSpPr>
          <p:cNvPr id="513" name="Google Shape;513;p48"/>
          <p:cNvSpPr txBox="1"/>
          <p:nvPr/>
        </p:nvSpPr>
        <p:spPr>
          <a:xfrm>
            <a:off x="24384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 flipH="1">
            <a:off x="3352800" y="23622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5" name="Google Shape;515;p48"/>
          <p:cNvSpPr txBox="1"/>
          <p:nvPr/>
        </p:nvSpPr>
        <p:spPr>
          <a:xfrm>
            <a:off x="28956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6" name="Google Shape;516;p48"/>
          <p:cNvSpPr txBox="1"/>
          <p:nvPr/>
        </p:nvSpPr>
        <p:spPr>
          <a:xfrm>
            <a:off x="37338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41910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18" name="Google Shape;518;p48"/>
          <p:cNvSpPr txBox="1"/>
          <p:nvPr/>
        </p:nvSpPr>
        <p:spPr>
          <a:xfrm>
            <a:off x="46482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19" name="Google Shape;519;p48"/>
          <p:cNvSpPr txBox="1"/>
          <p:nvPr/>
        </p:nvSpPr>
        <p:spPr>
          <a:xfrm>
            <a:off x="5562600" y="23622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48"/>
          <p:cNvCxnSpPr/>
          <p:nvPr/>
        </p:nvCxnSpPr>
        <p:spPr>
          <a:xfrm>
            <a:off x="1828800" y="1676400"/>
            <a:ext cx="6096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1" name="Google Shape;521;p48"/>
          <p:cNvSpPr txBox="1"/>
          <p:nvPr/>
        </p:nvSpPr>
        <p:spPr>
          <a:xfrm>
            <a:off x="685800" y="15240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522" name="Google Shape;522;p48"/>
          <p:cNvSpPr txBox="1"/>
          <p:nvPr/>
        </p:nvSpPr>
        <p:spPr>
          <a:xfrm>
            <a:off x="3886200" y="12954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48"/>
          <p:cNvCxnSpPr/>
          <p:nvPr/>
        </p:nvCxnSpPr>
        <p:spPr>
          <a:xfrm flipH="1">
            <a:off x="3962400" y="1524000"/>
            <a:ext cx="2286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4" name="Google Shape;524;p48"/>
          <p:cNvSpPr txBox="1"/>
          <p:nvPr/>
        </p:nvSpPr>
        <p:spPr>
          <a:xfrm>
            <a:off x="3429000" y="12954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sp>
        <p:nvSpPr>
          <p:cNvPr id="525" name="Google Shape;525;p48"/>
          <p:cNvSpPr txBox="1"/>
          <p:nvPr/>
        </p:nvSpPr>
        <p:spPr>
          <a:xfrm>
            <a:off x="51054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6" name="Google Shape;526;p48"/>
          <p:cNvSpPr txBox="1"/>
          <p:nvPr/>
        </p:nvSpPr>
        <p:spPr>
          <a:xfrm>
            <a:off x="6096000" y="1219200"/>
            <a:ext cx="609600" cy="395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8"/>
          <p:cNvSpPr txBox="1"/>
          <p:nvPr/>
        </p:nvSpPr>
        <p:spPr>
          <a:xfrm>
            <a:off x="5562600" y="12192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528" name="Google Shape;528;p48"/>
          <p:cNvCxnSpPr/>
          <p:nvPr/>
        </p:nvCxnSpPr>
        <p:spPr>
          <a:xfrm flipH="1">
            <a:off x="4419600" y="14478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9" name="Google Shape;529;p48"/>
          <p:cNvSpPr txBox="1"/>
          <p:nvPr/>
        </p:nvSpPr>
        <p:spPr>
          <a:xfrm>
            <a:off x="1219200" y="38862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endParaRPr/>
          </a:p>
        </p:txBody>
      </p:sp>
      <p:sp>
        <p:nvSpPr>
          <p:cNvPr id="530" name="Google Shape;530;p48"/>
          <p:cNvSpPr txBox="1"/>
          <p:nvPr/>
        </p:nvSpPr>
        <p:spPr>
          <a:xfrm>
            <a:off x="24384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31" name="Google Shape;531;p48"/>
          <p:cNvSpPr txBox="1"/>
          <p:nvPr/>
        </p:nvSpPr>
        <p:spPr>
          <a:xfrm flipH="1">
            <a:off x="3352800" y="47244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2" name="Google Shape;532;p48"/>
          <p:cNvSpPr txBox="1"/>
          <p:nvPr/>
        </p:nvSpPr>
        <p:spPr>
          <a:xfrm>
            <a:off x="28956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33" name="Google Shape;533;p48"/>
          <p:cNvSpPr txBox="1"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4" name="Google Shape;534;p48"/>
          <p:cNvSpPr txBox="1"/>
          <p:nvPr/>
        </p:nvSpPr>
        <p:spPr>
          <a:xfrm>
            <a:off x="41910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35" name="Google Shape;535;p48"/>
          <p:cNvSpPr txBox="1"/>
          <p:nvPr/>
        </p:nvSpPr>
        <p:spPr>
          <a:xfrm>
            <a:off x="46482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36" name="Google Shape;536;p48"/>
          <p:cNvSpPr txBox="1"/>
          <p:nvPr/>
        </p:nvSpPr>
        <p:spPr>
          <a:xfrm>
            <a:off x="5105400" y="4724400"/>
            <a:ext cx="1524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48"/>
          <p:cNvCxnSpPr/>
          <p:nvPr/>
        </p:nvCxnSpPr>
        <p:spPr>
          <a:xfrm>
            <a:off x="1828800" y="4038600"/>
            <a:ext cx="6096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8" name="Google Shape;538;p48"/>
          <p:cNvSpPr txBox="1"/>
          <p:nvPr/>
        </p:nvSpPr>
        <p:spPr>
          <a:xfrm>
            <a:off x="685800" y="38862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539" name="Google Shape;539;p48"/>
          <p:cNvSpPr txBox="1"/>
          <p:nvPr/>
        </p:nvSpPr>
        <p:spPr>
          <a:xfrm>
            <a:off x="3886200" y="36576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48"/>
          <p:cNvCxnSpPr/>
          <p:nvPr/>
        </p:nvCxnSpPr>
        <p:spPr>
          <a:xfrm flipH="1">
            <a:off x="3962400" y="3886200"/>
            <a:ext cx="2286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48"/>
          <p:cNvSpPr txBox="1"/>
          <p:nvPr/>
        </p:nvSpPr>
        <p:spPr>
          <a:xfrm>
            <a:off x="3429000" y="36576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sp>
        <p:nvSpPr>
          <p:cNvPr id="542" name="Google Shape;542;p48"/>
          <p:cNvSpPr txBox="1"/>
          <p:nvPr/>
        </p:nvSpPr>
        <p:spPr>
          <a:xfrm>
            <a:off x="6096000" y="3581400"/>
            <a:ext cx="609600" cy="395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8"/>
          <p:cNvSpPr txBox="1"/>
          <p:nvPr/>
        </p:nvSpPr>
        <p:spPr>
          <a:xfrm>
            <a:off x="5562600" y="35814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544" name="Google Shape;544;p48"/>
          <p:cNvCxnSpPr/>
          <p:nvPr/>
        </p:nvCxnSpPr>
        <p:spPr>
          <a:xfrm flipH="1">
            <a:off x="4419600" y="38100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5" name="Google Shape;545;p4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  <p:sp>
        <p:nvSpPr>
          <p:cNvPr id="551" name="Google Shape;551;p49"/>
          <p:cNvSpPr txBox="1"/>
          <p:nvPr>
            <p:ph idx="1" type="body"/>
          </p:nvPr>
        </p:nvSpPr>
        <p:spPr>
          <a:xfrm>
            <a:off x="381000" y="11430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T&gt; class list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Link* elements;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value_type = 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iterator = ???;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an iterator is implementation defined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 (usefully) varies (e.g. range checked iterators)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iterator could be a pointer to a link node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const_iterator = ???;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begin();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first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const_iterator begin() const;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end();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one beyond the last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const_iterator end() const;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erase(iterator p);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element pointed to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insert(iterator p, const T&amp; v);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a new element 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552" name="Google Shape;552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3" name="Google Shape;553;p49"/>
          <p:cNvSpPr txBox="1"/>
          <p:nvPr/>
        </p:nvSpPr>
        <p:spPr>
          <a:xfrm>
            <a:off x="7467600" y="381000"/>
            <a:ext cx="1143000" cy="114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value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Link* pre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Link* post</a:t>
            </a:r>
            <a:endParaRPr/>
          </a:p>
        </p:txBody>
      </p:sp>
      <p:cxnSp>
        <p:nvCxnSpPr>
          <p:cNvPr id="554" name="Google Shape;554;p49"/>
          <p:cNvCxnSpPr/>
          <p:nvPr/>
        </p:nvCxnSpPr>
        <p:spPr>
          <a:xfrm>
            <a:off x="7467600" y="9144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5" name="Google Shape;555;p49"/>
          <p:cNvSpPr txBox="1"/>
          <p:nvPr/>
        </p:nvSpPr>
        <p:spPr>
          <a:xfrm>
            <a:off x="6781800" y="381000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Link:</a:t>
            </a:r>
            <a:endParaRPr/>
          </a:p>
        </p:txBody>
      </p:sp>
      <p:sp>
        <p:nvSpPr>
          <p:cNvPr id="556" name="Google Shape;556;p4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 into list</a:t>
            </a:r>
            <a:endParaRPr/>
          </a:p>
        </p:txBody>
      </p:sp>
      <p:sp>
        <p:nvSpPr>
          <p:cNvPr id="562" name="Google Shape;562;p50"/>
          <p:cNvSpPr txBox="1"/>
          <p:nvPr>
            <p:ph idx="1" type="body"/>
          </p:nvPr>
        </p:nvSpPr>
        <p:spPr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list&lt;int&gt;::iterator p = v.begin(); ++p; ++p; ++p;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list&lt;int&gt;::iterator q = p; ++q;</a:t>
            </a:r>
            <a:endParaRPr/>
          </a:p>
        </p:txBody>
      </p:sp>
      <p:sp>
        <p:nvSpPr>
          <p:cNvPr id="563" name="Google Shape;56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4" name="Google Shape;564;p50"/>
          <p:cNvSpPr txBox="1"/>
          <p:nvPr/>
        </p:nvSpPr>
        <p:spPr>
          <a:xfrm>
            <a:off x="1066800" y="43434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</a:t>
            </a:r>
            <a:endParaRPr/>
          </a:p>
        </p:txBody>
      </p:sp>
      <p:sp>
        <p:nvSpPr>
          <p:cNvPr id="565" name="Google Shape;565;p50"/>
          <p:cNvSpPr txBox="1"/>
          <p:nvPr/>
        </p:nvSpPr>
        <p:spPr>
          <a:xfrm>
            <a:off x="22860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66" name="Google Shape;566;p50"/>
          <p:cNvSpPr txBox="1"/>
          <p:nvPr/>
        </p:nvSpPr>
        <p:spPr>
          <a:xfrm flipH="1">
            <a:off x="4038600" y="51816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7" name="Google Shape;567;p50"/>
          <p:cNvSpPr txBox="1"/>
          <p:nvPr/>
        </p:nvSpPr>
        <p:spPr>
          <a:xfrm>
            <a:off x="31242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68" name="Google Shape;568;p50"/>
          <p:cNvSpPr txBox="1"/>
          <p:nvPr/>
        </p:nvSpPr>
        <p:spPr>
          <a:xfrm>
            <a:off x="53340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69" name="Google Shape;569;p50"/>
          <p:cNvSpPr txBox="1"/>
          <p:nvPr/>
        </p:nvSpPr>
        <p:spPr>
          <a:xfrm>
            <a:off x="63246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70" name="Google Shape;570;p50"/>
          <p:cNvSpPr txBox="1"/>
          <p:nvPr/>
        </p:nvSpPr>
        <p:spPr>
          <a:xfrm>
            <a:off x="72390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571" name="Google Shape;571;p50"/>
          <p:cNvCxnSpPr/>
          <p:nvPr/>
        </p:nvCxnSpPr>
        <p:spPr>
          <a:xfrm>
            <a:off x="1600200" y="4495800"/>
            <a:ext cx="685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2" name="Google Shape;572;p50"/>
          <p:cNvSpPr txBox="1"/>
          <p:nvPr/>
        </p:nvSpPr>
        <p:spPr>
          <a:xfrm>
            <a:off x="533400" y="43434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3733800" y="41148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50"/>
          <p:cNvCxnSpPr/>
          <p:nvPr/>
        </p:nvCxnSpPr>
        <p:spPr>
          <a:xfrm>
            <a:off x="4038600" y="4343400"/>
            <a:ext cx="838200" cy="15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5" name="Google Shape;575;p50"/>
          <p:cNvSpPr txBox="1"/>
          <p:nvPr/>
        </p:nvSpPr>
        <p:spPr>
          <a:xfrm>
            <a:off x="457200" y="3581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v.insert(p,99);	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the inserted element</a:t>
            </a:r>
            <a:endParaRPr/>
          </a:p>
        </p:txBody>
      </p:sp>
      <p:sp>
        <p:nvSpPr>
          <p:cNvPr id="576" name="Google Shape;576;p50"/>
          <p:cNvSpPr txBox="1"/>
          <p:nvPr/>
        </p:nvSpPr>
        <p:spPr>
          <a:xfrm>
            <a:off x="3276600" y="41148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cxnSp>
        <p:nvCxnSpPr>
          <p:cNvPr id="577" name="Google Shape;577;p50"/>
          <p:cNvCxnSpPr/>
          <p:nvPr/>
        </p:nvCxnSpPr>
        <p:spPr>
          <a:xfrm>
            <a:off x="2743200" y="53721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8" name="Google Shape;578;p50"/>
          <p:cNvCxnSpPr/>
          <p:nvPr/>
        </p:nvCxnSpPr>
        <p:spPr>
          <a:xfrm>
            <a:off x="3581400" y="5372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9" name="Google Shape;579;p50"/>
          <p:cNvCxnSpPr/>
          <p:nvPr/>
        </p:nvCxnSpPr>
        <p:spPr>
          <a:xfrm>
            <a:off x="4419600" y="53721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0" name="Google Shape;580;p50"/>
          <p:cNvCxnSpPr/>
          <p:nvPr/>
        </p:nvCxnSpPr>
        <p:spPr>
          <a:xfrm>
            <a:off x="5791200" y="5372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1" name="Google Shape;581;p50"/>
          <p:cNvCxnSpPr/>
          <p:nvPr/>
        </p:nvCxnSpPr>
        <p:spPr>
          <a:xfrm>
            <a:off x="6781800" y="5372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82" name="Google Shape;582;p50"/>
          <p:cNvSpPr txBox="1"/>
          <p:nvPr/>
        </p:nvSpPr>
        <p:spPr>
          <a:xfrm flipH="1">
            <a:off x="4724400" y="58674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583" name="Google Shape;583;p50"/>
          <p:cNvCxnSpPr/>
          <p:nvPr/>
        </p:nvCxnSpPr>
        <p:spPr>
          <a:xfrm flipH="1" rot="10800000">
            <a:off x="5105400" y="53721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84" name="Google Shape;584;p50"/>
          <p:cNvSpPr txBox="1"/>
          <p:nvPr/>
        </p:nvSpPr>
        <p:spPr>
          <a:xfrm>
            <a:off x="1143000" y="18288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endParaRPr/>
          </a:p>
        </p:txBody>
      </p:sp>
      <p:sp>
        <p:nvSpPr>
          <p:cNvPr id="585" name="Google Shape;585;p50"/>
          <p:cNvSpPr txBox="1"/>
          <p:nvPr/>
        </p:nvSpPr>
        <p:spPr>
          <a:xfrm>
            <a:off x="2362200" y="26670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86" name="Google Shape;586;p50"/>
          <p:cNvSpPr txBox="1"/>
          <p:nvPr/>
        </p:nvSpPr>
        <p:spPr>
          <a:xfrm flipH="1">
            <a:off x="4191000" y="2628900"/>
            <a:ext cx="3810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87" name="Google Shape;587;p50"/>
          <p:cNvSpPr txBox="1"/>
          <p:nvPr/>
        </p:nvSpPr>
        <p:spPr>
          <a:xfrm>
            <a:off x="3276600" y="26289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8" name="Google Shape;588;p50"/>
          <p:cNvSpPr txBox="1"/>
          <p:nvPr/>
        </p:nvSpPr>
        <p:spPr>
          <a:xfrm>
            <a:off x="5486400" y="26289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9" name="Google Shape;589;p50"/>
          <p:cNvSpPr txBox="1"/>
          <p:nvPr/>
        </p:nvSpPr>
        <p:spPr>
          <a:xfrm>
            <a:off x="6400800" y="26289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0" name="Google Shape;590;p50"/>
          <p:cNvSpPr txBox="1"/>
          <p:nvPr/>
        </p:nvSpPr>
        <p:spPr>
          <a:xfrm>
            <a:off x="7391400" y="2705100"/>
            <a:ext cx="457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591" name="Google Shape;591;p50"/>
          <p:cNvCxnSpPr/>
          <p:nvPr/>
        </p:nvCxnSpPr>
        <p:spPr>
          <a:xfrm>
            <a:off x="1676400" y="1981200"/>
            <a:ext cx="685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2" name="Google Shape;592;p50"/>
          <p:cNvSpPr txBox="1"/>
          <p:nvPr/>
        </p:nvSpPr>
        <p:spPr>
          <a:xfrm>
            <a:off x="609600" y="18288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593" name="Google Shape;593;p50"/>
          <p:cNvSpPr txBox="1"/>
          <p:nvPr/>
        </p:nvSpPr>
        <p:spPr>
          <a:xfrm>
            <a:off x="3810000" y="19050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50"/>
          <p:cNvCxnSpPr/>
          <p:nvPr/>
        </p:nvCxnSpPr>
        <p:spPr>
          <a:xfrm>
            <a:off x="4038600" y="2057400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5" name="Google Shape;595;p50"/>
          <p:cNvSpPr txBox="1"/>
          <p:nvPr/>
        </p:nvSpPr>
        <p:spPr>
          <a:xfrm>
            <a:off x="3352800" y="19050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cxnSp>
        <p:nvCxnSpPr>
          <p:cNvPr id="596" name="Google Shape;596;p50"/>
          <p:cNvCxnSpPr/>
          <p:nvPr/>
        </p:nvCxnSpPr>
        <p:spPr>
          <a:xfrm>
            <a:off x="2819400" y="28575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7" name="Google Shape;597;p50"/>
          <p:cNvCxnSpPr/>
          <p:nvPr/>
        </p:nvCxnSpPr>
        <p:spPr>
          <a:xfrm>
            <a:off x="3733800" y="28575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8" name="Google Shape;598;p50"/>
          <p:cNvCxnSpPr/>
          <p:nvPr/>
        </p:nvCxnSpPr>
        <p:spPr>
          <a:xfrm>
            <a:off x="5943600" y="28575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9" name="Google Shape;599;p50"/>
          <p:cNvCxnSpPr/>
          <p:nvPr/>
        </p:nvCxnSpPr>
        <p:spPr>
          <a:xfrm>
            <a:off x="6858000" y="28575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00" name="Google Shape;600;p50"/>
          <p:cNvCxnSpPr/>
          <p:nvPr/>
        </p:nvCxnSpPr>
        <p:spPr>
          <a:xfrm>
            <a:off x="4572000" y="28575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01" name="Google Shape;601;p50"/>
          <p:cNvSpPr txBox="1"/>
          <p:nvPr/>
        </p:nvSpPr>
        <p:spPr>
          <a:xfrm>
            <a:off x="5791200" y="18288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0"/>
          <p:cNvSpPr txBox="1"/>
          <p:nvPr/>
        </p:nvSpPr>
        <p:spPr>
          <a:xfrm>
            <a:off x="5334000" y="18288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603" name="Google Shape;603;p50"/>
          <p:cNvCxnSpPr/>
          <p:nvPr/>
        </p:nvCxnSpPr>
        <p:spPr>
          <a:xfrm>
            <a:off x="6096000" y="2057400"/>
            <a:ext cx="5334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4" name="Google Shape;604;p50"/>
          <p:cNvSpPr txBox="1"/>
          <p:nvPr/>
        </p:nvSpPr>
        <p:spPr>
          <a:xfrm>
            <a:off x="5562600" y="41148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5105400" y="41148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606" name="Google Shape;606;p50"/>
          <p:cNvCxnSpPr/>
          <p:nvPr/>
        </p:nvCxnSpPr>
        <p:spPr>
          <a:xfrm>
            <a:off x="5867400" y="4343400"/>
            <a:ext cx="6858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7" name="Google Shape;607;p50"/>
          <p:cNvSpPr txBox="1"/>
          <p:nvPr/>
        </p:nvSpPr>
        <p:spPr>
          <a:xfrm>
            <a:off x="304800" y="5791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q is unaffected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No elements moved around</a:t>
            </a:r>
            <a:endParaRPr/>
          </a:p>
        </p:txBody>
      </p:sp>
      <p:sp>
        <p:nvSpPr>
          <p:cNvPr id="608" name="Google Shape;608;p5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erase() from list</a:t>
            </a:r>
            <a:endParaRPr/>
          </a:p>
        </p:txBody>
      </p:sp>
      <p:sp>
        <p:nvSpPr>
          <p:cNvPr id="614" name="Google Shape;614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51"/>
          <p:cNvSpPr txBox="1"/>
          <p:nvPr/>
        </p:nvSpPr>
        <p:spPr>
          <a:xfrm>
            <a:off x="1066800" y="13716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</a:t>
            </a:r>
            <a:endParaRPr/>
          </a:p>
        </p:txBody>
      </p:sp>
      <p:sp>
        <p:nvSpPr>
          <p:cNvPr id="616" name="Google Shape;616;p51"/>
          <p:cNvSpPr txBox="1"/>
          <p:nvPr/>
        </p:nvSpPr>
        <p:spPr>
          <a:xfrm>
            <a:off x="22860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17" name="Google Shape;617;p51"/>
          <p:cNvSpPr txBox="1"/>
          <p:nvPr/>
        </p:nvSpPr>
        <p:spPr>
          <a:xfrm flipH="1">
            <a:off x="4038600" y="22098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8" name="Google Shape;618;p51"/>
          <p:cNvSpPr txBox="1"/>
          <p:nvPr/>
        </p:nvSpPr>
        <p:spPr>
          <a:xfrm>
            <a:off x="31242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19" name="Google Shape;619;p51"/>
          <p:cNvSpPr txBox="1"/>
          <p:nvPr/>
        </p:nvSpPr>
        <p:spPr>
          <a:xfrm>
            <a:off x="53340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20" name="Google Shape;620;p51"/>
          <p:cNvSpPr txBox="1"/>
          <p:nvPr/>
        </p:nvSpPr>
        <p:spPr>
          <a:xfrm>
            <a:off x="63246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21" name="Google Shape;621;p51"/>
          <p:cNvSpPr txBox="1"/>
          <p:nvPr/>
        </p:nvSpPr>
        <p:spPr>
          <a:xfrm>
            <a:off x="72390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622" name="Google Shape;622;p51"/>
          <p:cNvCxnSpPr/>
          <p:nvPr/>
        </p:nvCxnSpPr>
        <p:spPr>
          <a:xfrm>
            <a:off x="1600200" y="1524000"/>
            <a:ext cx="685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3" name="Google Shape;623;p51"/>
          <p:cNvSpPr txBox="1"/>
          <p:nvPr/>
        </p:nvSpPr>
        <p:spPr>
          <a:xfrm>
            <a:off x="533400" y="13716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624" name="Google Shape;624;p51"/>
          <p:cNvSpPr txBox="1"/>
          <p:nvPr/>
        </p:nvSpPr>
        <p:spPr>
          <a:xfrm>
            <a:off x="3733800" y="11430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51"/>
          <p:cNvCxnSpPr/>
          <p:nvPr/>
        </p:nvCxnSpPr>
        <p:spPr>
          <a:xfrm>
            <a:off x="4038600" y="1371600"/>
            <a:ext cx="838200" cy="15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6" name="Google Shape;626;p51"/>
          <p:cNvSpPr txBox="1"/>
          <p:nvPr/>
        </p:nvSpPr>
        <p:spPr>
          <a:xfrm>
            <a:off x="914400" y="3429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v.erase(p);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 p pointing at the element after the erased one</a:t>
            </a:r>
            <a:endParaRPr/>
          </a:p>
        </p:txBody>
      </p:sp>
      <p:sp>
        <p:nvSpPr>
          <p:cNvPr id="627" name="Google Shape;627;p51"/>
          <p:cNvSpPr txBox="1"/>
          <p:nvPr/>
        </p:nvSpPr>
        <p:spPr>
          <a:xfrm>
            <a:off x="3276600" y="11430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cxnSp>
        <p:nvCxnSpPr>
          <p:cNvPr id="628" name="Google Shape;628;p51"/>
          <p:cNvCxnSpPr/>
          <p:nvPr/>
        </p:nvCxnSpPr>
        <p:spPr>
          <a:xfrm>
            <a:off x="2743200" y="24003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29" name="Google Shape;629;p51"/>
          <p:cNvCxnSpPr/>
          <p:nvPr/>
        </p:nvCxnSpPr>
        <p:spPr>
          <a:xfrm>
            <a:off x="3581400" y="24003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0" name="Google Shape;630;p51"/>
          <p:cNvCxnSpPr/>
          <p:nvPr/>
        </p:nvCxnSpPr>
        <p:spPr>
          <a:xfrm>
            <a:off x="4419600" y="24003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1" name="Google Shape;631;p51"/>
          <p:cNvCxnSpPr/>
          <p:nvPr/>
        </p:nvCxnSpPr>
        <p:spPr>
          <a:xfrm>
            <a:off x="5791200" y="24003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2" name="Google Shape;632;p51"/>
          <p:cNvCxnSpPr/>
          <p:nvPr/>
        </p:nvCxnSpPr>
        <p:spPr>
          <a:xfrm>
            <a:off x="6781800" y="24003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33" name="Google Shape;633;p51"/>
          <p:cNvSpPr txBox="1"/>
          <p:nvPr/>
        </p:nvSpPr>
        <p:spPr>
          <a:xfrm flipH="1">
            <a:off x="4724400" y="28956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634" name="Google Shape;634;p51"/>
          <p:cNvCxnSpPr/>
          <p:nvPr/>
        </p:nvCxnSpPr>
        <p:spPr>
          <a:xfrm flipH="1" rot="10800000">
            <a:off x="5105400" y="24003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35" name="Google Shape;635;p51"/>
          <p:cNvSpPr txBox="1"/>
          <p:nvPr/>
        </p:nvSpPr>
        <p:spPr>
          <a:xfrm>
            <a:off x="1295400" y="4267200"/>
            <a:ext cx="838200" cy="4286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endParaRPr/>
          </a:p>
        </p:txBody>
      </p:sp>
      <p:sp>
        <p:nvSpPr>
          <p:cNvPr id="636" name="Google Shape;636;p51"/>
          <p:cNvSpPr txBox="1"/>
          <p:nvPr/>
        </p:nvSpPr>
        <p:spPr>
          <a:xfrm>
            <a:off x="2514600" y="5105400"/>
            <a:ext cx="457200" cy="4286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37" name="Google Shape;637;p51"/>
          <p:cNvSpPr txBox="1"/>
          <p:nvPr/>
        </p:nvSpPr>
        <p:spPr>
          <a:xfrm flipH="1">
            <a:off x="4343400" y="5067300"/>
            <a:ext cx="381000" cy="5143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38" name="Google Shape;638;p51"/>
          <p:cNvSpPr txBox="1"/>
          <p:nvPr/>
        </p:nvSpPr>
        <p:spPr>
          <a:xfrm>
            <a:off x="3429000" y="51054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39" name="Google Shape;639;p51"/>
          <p:cNvSpPr txBox="1"/>
          <p:nvPr/>
        </p:nvSpPr>
        <p:spPr>
          <a:xfrm>
            <a:off x="5638800" y="5067300"/>
            <a:ext cx="457200" cy="5143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40" name="Google Shape;640;p51"/>
          <p:cNvSpPr txBox="1"/>
          <p:nvPr/>
        </p:nvSpPr>
        <p:spPr>
          <a:xfrm>
            <a:off x="6553200" y="5067300"/>
            <a:ext cx="457200" cy="5143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41" name="Google Shape;641;p51"/>
          <p:cNvSpPr txBox="1"/>
          <p:nvPr/>
        </p:nvSpPr>
        <p:spPr>
          <a:xfrm>
            <a:off x="7543800" y="51054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642" name="Google Shape;642;p51"/>
          <p:cNvCxnSpPr/>
          <p:nvPr/>
        </p:nvCxnSpPr>
        <p:spPr>
          <a:xfrm>
            <a:off x="1828800" y="4419600"/>
            <a:ext cx="685800" cy="102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3" name="Google Shape;643;p51"/>
          <p:cNvSpPr txBox="1"/>
          <p:nvPr/>
        </p:nvSpPr>
        <p:spPr>
          <a:xfrm>
            <a:off x="762000" y="42672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644" name="Google Shape;644;p51"/>
          <p:cNvSpPr txBox="1"/>
          <p:nvPr/>
        </p:nvSpPr>
        <p:spPr>
          <a:xfrm>
            <a:off x="3962400" y="4038600"/>
            <a:ext cx="609600" cy="4286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51"/>
          <p:cNvCxnSpPr/>
          <p:nvPr/>
        </p:nvCxnSpPr>
        <p:spPr>
          <a:xfrm>
            <a:off x="4267200" y="4267200"/>
            <a:ext cx="16002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6" name="Google Shape;646;p51"/>
          <p:cNvSpPr txBox="1"/>
          <p:nvPr/>
        </p:nvSpPr>
        <p:spPr>
          <a:xfrm>
            <a:off x="3505200" y="40386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cxnSp>
        <p:nvCxnSpPr>
          <p:cNvPr id="647" name="Google Shape;647;p51"/>
          <p:cNvCxnSpPr/>
          <p:nvPr/>
        </p:nvCxnSpPr>
        <p:spPr>
          <a:xfrm>
            <a:off x="2971800" y="5319712"/>
            <a:ext cx="457200" cy="142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 flipH="1" rot="10800000">
            <a:off x="3886200" y="5324475"/>
            <a:ext cx="457200" cy="9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49" name="Google Shape;649;p51"/>
          <p:cNvCxnSpPr/>
          <p:nvPr/>
        </p:nvCxnSpPr>
        <p:spPr>
          <a:xfrm>
            <a:off x="6096000" y="5324475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50" name="Google Shape;650;p51"/>
          <p:cNvCxnSpPr/>
          <p:nvPr/>
        </p:nvCxnSpPr>
        <p:spPr>
          <a:xfrm>
            <a:off x="7010400" y="5324475"/>
            <a:ext cx="533400" cy="9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51" name="Google Shape;651;p51"/>
          <p:cNvCxnSpPr/>
          <p:nvPr/>
        </p:nvCxnSpPr>
        <p:spPr>
          <a:xfrm>
            <a:off x="4724400" y="53244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52" name="Google Shape;652;p51"/>
          <p:cNvSpPr txBox="1"/>
          <p:nvPr/>
        </p:nvSpPr>
        <p:spPr>
          <a:xfrm>
            <a:off x="685800" y="5867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list elements do not move when you insert() or erase()</a:t>
            </a:r>
            <a:endParaRPr/>
          </a:p>
        </p:txBody>
      </p:sp>
      <p:sp>
        <p:nvSpPr>
          <p:cNvPr id="653" name="Google Shape;653;p51"/>
          <p:cNvSpPr txBox="1"/>
          <p:nvPr/>
        </p:nvSpPr>
        <p:spPr>
          <a:xfrm>
            <a:off x="5638800" y="11430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1"/>
          <p:cNvSpPr txBox="1"/>
          <p:nvPr/>
        </p:nvSpPr>
        <p:spPr>
          <a:xfrm>
            <a:off x="5181600" y="11430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655" name="Google Shape;655;p51"/>
          <p:cNvCxnSpPr/>
          <p:nvPr/>
        </p:nvCxnSpPr>
        <p:spPr>
          <a:xfrm>
            <a:off x="5943600" y="1371600"/>
            <a:ext cx="6096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6" name="Google Shape;656;p51"/>
          <p:cNvSpPr txBox="1"/>
          <p:nvPr/>
        </p:nvSpPr>
        <p:spPr>
          <a:xfrm>
            <a:off x="6096000" y="39624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1"/>
          <p:cNvSpPr txBox="1"/>
          <p:nvPr/>
        </p:nvSpPr>
        <p:spPr>
          <a:xfrm>
            <a:off x="5638800" y="39624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658" name="Google Shape;658;p51"/>
          <p:cNvCxnSpPr/>
          <p:nvPr/>
        </p:nvCxnSpPr>
        <p:spPr>
          <a:xfrm>
            <a:off x="6400800" y="4191000"/>
            <a:ext cx="3810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9" name="Google Shape;659;p5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of traversing a vector</a:t>
            </a:r>
            <a:endParaRPr/>
          </a:p>
        </p:txBody>
      </p:sp>
      <p:sp>
        <p:nvSpPr>
          <p:cNvPr id="665" name="Google Shape;665;p52"/>
          <p:cNvSpPr txBox="1"/>
          <p:nvPr>
            <p:ph idx="1" type="body"/>
          </p:nvPr>
        </p:nvSpPr>
        <p:spPr>
          <a:xfrm>
            <a:off x="457200" y="9906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for(int i = 0; i&lt;v.size(); ++i)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int?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v[i]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for(vector&lt;T&gt;::size_type i = 0; i&lt;v.size(); ++i)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longer but always correct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v[i]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for(vector&lt;T&gt;::iterator p = v.begin(); p!=v.end(); ++p)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*p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both ways (iterator and subscript)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subscript style is used in essentially every language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iterator style is used in C (pointers only) and C++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iterator style is used for standard library algorithms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subscript style doesn’t work for lists (in C++ and in most languages)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either way for vectors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no fundamental advantages of one style over the other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iterator style works for all sequences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size_type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 plain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pedantic,  but quiets compiler and prevents rare errors</a:t>
            </a:r>
            <a:endParaRPr/>
          </a:p>
        </p:txBody>
      </p:sp>
      <p:sp>
        <p:nvSpPr>
          <p:cNvPr id="666" name="Google Shape;666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7" name="Google Shape;667;p5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tasks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data into containers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printing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fast access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data items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index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get the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element)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value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get the first element with the value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"Chocolate"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properties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get the first elements where “</a:t>
            </a: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age&lt;64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and searching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numeric operations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of traversing a vector</a:t>
            </a:r>
            <a:endParaRPr/>
          </a:p>
        </p:txBody>
      </p:sp>
      <p:sp>
        <p:nvSpPr>
          <p:cNvPr id="673" name="Google Shape;673;p53"/>
          <p:cNvSpPr txBox="1"/>
          <p:nvPr>
            <p:ph idx="1" type="body"/>
          </p:nvPr>
        </p:nvSpPr>
        <p:spPr>
          <a:xfrm>
            <a:off x="457200" y="9906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for(vector&lt;T&gt;::iterator p = v.begin(); p!=v.end(); ++p)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*p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for(vector&lt;T&gt;::value_type x : 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x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for(auto&amp; x : 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x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“Range 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for the simplest loops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element from </a:t>
            </a: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begin()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one sequence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don’t need to look at more than one element at a time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don’t need to know the position of an element</a:t>
            </a:r>
            <a:endParaRPr/>
          </a:p>
        </p:txBody>
      </p:sp>
      <p:sp>
        <p:nvSpPr>
          <p:cNvPr id="674" name="Google Shape;674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5" name="Google Shape;675;p5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4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vs. List</a:t>
            </a:r>
            <a:endParaRPr/>
          </a:p>
        </p:txBody>
      </p:sp>
      <p:sp>
        <p:nvSpPr>
          <p:cNvPr id="681" name="Google Shape;681;p54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use a 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a reason not 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“grow” a vector (e.g., using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push_back()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vector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elements are compactly stored and contiguous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small vectors of small elements all operations are fast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to lists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don’t want elements to move, use a 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“grow” a list (e.g., using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push_back()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push_front()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elements are separately allocated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there are more containers, e.g.,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unordered_map</a:t>
            </a:r>
            <a:endParaRPr/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5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  <p:sp>
        <p:nvSpPr>
          <p:cNvPr id="683" name="Google Shape;683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5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useful standard headers</a:t>
            </a:r>
            <a:endParaRPr/>
          </a:p>
        </p:txBody>
      </p:sp>
      <p:sp>
        <p:nvSpPr>
          <p:cNvPr id="689" name="Google Shape;689;p55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&lt;iostream&gt;	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I/O streams, cout, cin,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&lt;fstream&gt;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file streams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&lt;algorithm&gt;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sort, copy,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&lt;numeric&gt;	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accumulate, inner_product,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&lt;functional&gt;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function objects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&lt;string&gt;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&lt;vector&gt;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&lt;map&gt;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&lt;unordered_map&gt;	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table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&lt;list&gt;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&lt;set&gt;</a:t>
            </a:r>
            <a:endParaRPr/>
          </a:p>
        </p:txBody>
      </p:sp>
      <p:sp>
        <p:nvSpPr>
          <p:cNvPr id="690" name="Google Shape;690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1" name="Google Shape;691;p5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6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/>
          </a:p>
        </p:txBody>
      </p:sp>
      <p:sp>
        <p:nvSpPr>
          <p:cNvPr id="697" name="Google Shape;697;p56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Map, set, and algorithms</a:t>
            </a:r>
            <a:endParaRPr/>
          </a:p>
        </p:txBody>
      </p:sp>
      <p:sp>
        <p:nvSpPr>
          <p:cNvPr id="698" name="Google Shape;698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9" name="Google Shape;699;p5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752600"/>
            <a:ext cx="8458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(already) write programs that are very similar independent of the data type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isn’t that different from using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vector&lt;int&gt;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isn’t that different from using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vector&lt;string&gt;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1524000"/>
            <a:ext cx="845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We’d like to write common programming tasks so that we don’t have to re-do the work each time we find a new way of storing the data or a slightly different way of interpreting the data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 value in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isn’t all that different from finding a value in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an array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for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ignoring case isn’t all that different from looking at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ignoring case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Graphing experimental data with exact values isn’t all that different from graphing data with rounded values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Copying a file isn’t all that different from copying a vector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Ideals </a:t>
            </a: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5240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that’s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read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modify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access to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Independently of how it is stored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Independently of its type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	</a:t>
            </a:r>
            <a:endParaRPr/>
          </a:p>
          <a:p>
            <a: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Ideals </a:t>
            </a: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Type-safe access to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traversal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Compact storage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 of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versions of the most common algorithms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Copy, find, search, sort, sum, …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a vector of strings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an number in a phone book, given a name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highest temperature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all values larger than 800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occurrence of the value 17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telemetry records by unit number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telemetry records by time stamp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value larger than “Petersen”?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largest amount seen?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difference between two sequences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pairwise product of the elements of two sequences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highest temperatures for each day in a month?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top 10 best-sellers?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entry for “C++” (say,  in Google)?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sum of the elements?</a:t>
            </a:r>
            <a:endParaRPr/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