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1676400" y="6477000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1066800" y="1371600"/>
            <a:ext cx="36957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—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-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9pPr>
          </a:lstStyle>
          <a:p/>
        </p:txBody>
      </p:sp>
      <p:sp>
        <p:nvSpPr>
          <p:cNvPr id="75" name="Google Shape;75;p11"/>
          <p:cNvSpPr txBox="1"/>
          <p:nvPr>
            <p:ph idx="2" type="body"/>
          </p:nvPr>
        </p:nvSpPr>
        <p:spPr>
          <a:xfrm>
            <a:off x="4914900" y="1371600"/>
            <a:ext cx="36957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—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-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1676400" y="6477000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1676400" y="6477000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066800" y="1371600"/>
            <a:ext cx="7543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1676400" y="6477000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 rot="5400000">
            <a:off x="4610100" y="2171700"/>
            <a:ext cx="5943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 rot="5400000">
            <a:off x="419100" y="190500"/>
            <a:ext cx="59436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1676400" y="6477000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 rot="5400000">
            <a:off x="2438400" y="0"/>
            <a:ext cx="48006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1676400" y="6477000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 b="1" i="0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  <a:defRPr b="0" i="0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1676400" y="6477000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SzPts val="1400"/>
              <a:buNone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—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-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1676400" y="6477000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1676400" y="6477000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1676400" y="6477000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—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-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9pPr>
          </a:lstStyle>
          <a:p/>
        </p:txBody>
      </p:sp>
      <p:sp>
        <p:nvSpPr>
          <p:cNvPr id="67" name="Google Shape;67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9pPr>
          </a:lstStyle>
          <a:p/>
        </p:txBody>
      </p:sp>
      <p:sp>
        <p:nvSpPr>
          <p:cNvPr id="68" name="Google Shape;68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—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-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1676400" y="6477000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BG5122b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219200"/>
            <a:ext cx="8293100" cy="54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066800" y="1371600"/>
            <a:ext cx="7543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—"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-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1676400" y="6477000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990600" y="144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SEG4110 – Advanced Software Design and Reengineering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524000" y="3429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 J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Standard Template Library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/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SEG4110 - Topic J - C++ Standard Template Library</a:t>
            </a:r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 Containers: </a:t>
            </a: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endParaRPr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990600" y="12192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34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list is implemented using a doubly-linked list</a:t>
            </a:r>
            <a:endParaRPr/>
          </a:p>
          <a:p>
            <a:pPr indent="-234950" lvl="0" marL="234950" rtl="0" algn="l">
              <a:lnSpc>
                <a:spcPct val="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Insertions and deletions are very efficient at any point of the list</a:t>
            </a:r>
            <a:endParaRPr/>
          </a:p>
          <a:p>
            <a:pPr indent="-195262" lvl="1" marL="60007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But you have to have access to an element in the middle of the list first</a:t>
            </a:r>
            <a:endParaRPr/>
          </a:p>
          <a:p>
            <a:pPr indent="-158750" lvl="0" marL="234950" rtl="0" algn="l">
              <a:lnSpc>
                <a:spcPct val="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bidirectional iterators are used to traverse the container in both directions</a:t>
            </a:r>
            <a:endParaRPr/>
          </a:p>
          <a:p>
            <a:pPr indent="-234950" lvl="0" marL="234950" rtl="0" algn="l">
              <a:lnSpc>
                <a:spcPct val="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Include header &lt;list&gt; when using lists</a:t>
            </a:r>
            <a:endParaRPr/>
          </a:p>
          <a:p>
            <a:pPr indent="-234950" lvl="0" marL="234950" rtl="0" algn="l">
              <a:lnSpc>
                <a:spcPct val="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Some functions of the class list</a:t>
            </a:r>
            <a:endParaRPr/>
          </a:p>
          <a:p>
            <a:pPr indent="-195262" lvl="1" marL="6000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-"/>
            </a:pP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push_front, pop_front, remove, unique, merge, reverse and sort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/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SEG4110 - Topic J - C++ Standard Template Library</a:t>
            </a:r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70" name="Google Shape;170;p23"/>
          <p:cNvSpPr txBox="1"/>
          <p:nvPr>
            <p:ph type="title"/>
          </p:nvPr>
        </p:nvSpPr>
        <p:spPr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 Containers: </a:t>
            </a: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deque</a:t>
            </a:r>
            <a:endParaRPr/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990600" y="1219200"/>
            <a:ext cx="7696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34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deque stands for double-ended queue</a:t>
            </a:r>
            <a:endParaRPr/>
          </a:p>
          <a:p>
            <a:pPr indent="-234950" lvl="0" marL="234950" rtl="0" algn="l">
              <a:lnSpc>
                <a:spcPct val="5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deque combines the benefits of vector and list </a:t>
            </a:r>
            <a:endParaRPr/>
          </a:p>
          <a:p>
            <a:pPr indent="-69850" lvl="0" marL="234950" rtl="0" algn="l">
              <a:lnSpc>
                <a:spcPct val="5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provides indexed access using indexes (which is not possible using lists)</a:t>
            </a:r>
            <a:endParaRPr/>
          </a:p>
          <a:p>
            <a:pPr indent="-195262" lvl="1" marL="544512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"/>
              <a:buNone/>
            </a:pPr>
            <a:r>
              <a:t/>
            </a:r>
            <a:endParaRPr b="1" i="0" sz="2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also provides efficient insertion and deletion in the front (which is not efficient using vectors) and the end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/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SEG4110 - Topic J - C++ Standard Template Library</a:t>
            </a:r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78" name="Google Shape;178;p24"/>
          <p:cNvSpPr txBox="1"/>
          <p:nvPr>
            <p:ph type="title"/>
          </p:nvPr>
        </p:nvSpPr>
        <p:spPr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deque (cont.)</a:t>
            </a:r>
            <a:endParaRPr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990600" y="1219200"/>
            <a:ext cx="7543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34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storage for a deque is allocated using blocks of memory </a:t>
            </a:r>
            <a:endParaRPr/>
          </a:p>
          <a:p>
            <a:pPr indent="-195262" lvl="1" marL="54451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are maintained as an array of pointers to those blocks</a:t>
            </a:r>
            <a:endParaRPr/>
          </a:p>
          <a:p>
            <a:pPr indent="-195262" lvl="1" marL="54451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basic functions as vector, in addition to that</a:t>
            </a:r>
            <a:endParaRPr/>
          </a:p>
          <a:p>
            <a:pPr indent="-195262" lvl="1" marL="54451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deque supports push_front and pop_front for insertion and deletion at beginning of deque 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/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SEG4110 - Topic J - C++ Standard Template Library</a:t>
            </a:r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86" name="Google Shape;186;p25"/>
          <p:cNvSpPr txBox="1"/>
          <p:nvPr>
            <p:ph type="title"/>
          </p:nvPr>
        </p:nvSpPr>
        <p:spPr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Associative Containers</a:t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990600" y="1219200"/>
            <a:ext cx="7543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34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Associative containers use keys to store and retrieve elements</a:t>
            </a:r>
            <a:endParaRPr/>
          </a:p>
          <a:p>
            <a:pPr indent="-69850" lvl="0" marL="234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four types: multiset, set, multimap and map</a:t>
            </a:r>
            <a:endParaRPr b="0" i="0" sz="2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5262" lvl="1" marL="54451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-"/>
            </a:pPr>
            <a:r>
              <a:rPr b="1" i="0" lang="en-US" sz="2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</a:t>
            </a: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associative containers maintain keys in sorted order</a:t>
            </a:r>
            <a:endParaRPr/>
          </a:p>
          <a:p>
            <a:pPr indent="-195262" lvl="1" marL="54451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-"/>
            </a:pPr>
            <a:r>
              <a:rPr b="1" i="0" lang="en-US" sz="2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</a:t>
            </a: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associative containers support bidirectional iterators</a:t>
            </a:r>
            <a:endParaRPr/>
          </a:p>
          <a:p>
            <a:pPr indent="-195262" lvl="1" marL="54451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-"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</a:t>
            </a: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does not allow duplicate keys</a:t>
            </a:r>
            <a:endParaRPr/>
          </a:p>
          <a:p>
            <a:pPr indent="-195262" lvl="1" marL="54451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-"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multiset</a:t>
            </a: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multimap</a:t>
            </a: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allow duplicate keys</a:t>
            </a:r>
            <a:endParaRPr/>
          </a:p>
          <a:p>
            <a:pPr indent="-195262" lvl="1" marL="54451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-"/>
            </a:pP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multimap</a:t>
            </a: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</a:t>
            </a: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allow keys and values to be mapped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/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SEG4110 - Topic J - C++ Standard Template Library</a:t>
            </a:r>
            <a:endParaRPr/>
          </a:p>
        </p:txBody>
      </p:sp>
      <p:sp>
        <p:nvSpPr>
          <p:cNvPr id="193" name="Google Shape;193;p26"/>
          <p:cNvSpPr txBox="1"/>
          <p:nvPr/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94" name="Google Shape;194;p26"/>
          <p:cNvSpPr txBox="1"/>
          <p:nvPr>
            <p:ph type="title"/>
          </p:nvPr>
        </p:nvSpPr>
        <p:spPr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Associative Containers: </a:t>
            </a: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multiset</a:t>
            </a:r>
            <a:endParaRPr/>
          </a:p>
        </p:txBody>
      </p: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990600" y="1219200"/>
            <a:ext cx="7543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34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Multisets are implemented using a red-black binary search tree for fast storage and retrieval of keys</a:t>
            </a:r>
            <a:endParaRPr/>
          </a:p>
          <a:p>
            <a:pPr indent="-234950" lvl="0" marL="234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Multisets allow duplicate keys</a:t>
            </a:r>
            <a:endParaRPr/>
          </a:p>
          <a:p>
            <a:pPr indent="-234950" lvl="0" marL="234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ordering of the keys is determined by the STL comparator function object </a:t>
            </a: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less&lt;T&gt;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69850" lvl="0" marL="234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Keys sorted with </a:t>
            </a: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less&lt;T&gt;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must support comparison using the </a:t>
            </a: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operator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/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SEG4110 - Topic J - C++ Standard Template Library</a:t>
            </a:r>
            <a:endParaRPr/>
          </a:p>
        </p:txBody>
      </p:sp>
      <p:sp>
        <p:nvSpPr>
          <p:cNvPr id="201" name="Google Shape;201;p27"/>
          <p:cNvSpPr txBox="1"/>
          <p:nvPr/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202" name="Google Shape;202;p27"/>
          <p:cNvSpPr txBox="1"/>
          <p:nvPr>
            <p:ph type="title"/>
          </p:nvPr>
        </p:nvSpPr>
        <p:spPr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of using a multiset</a:t>
            </a:r>
            <a:endParaRPr/>
          </a:p>
        </p:txBody>
      </p:sp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990600" y="1143000"/>
            <a:ext cx="7620000" cy="518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None/>
            </a:pPr>
            <a:r>
              <a:rPr b="0" i="0" lang="en-US" sz="1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#include &lt;iostream&gt;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None/>
            </a:pPr>
            <a:r>
              <a:rPr b="0" i="0" lang="en-US" sz="1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#include &lt;set&gt; 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None/>
            </a:pPr>
            <a:r>
              <a:rPr b="0" i="0" lang="en-US" sz="1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using std;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None/>
            </a:pPr>
            <a:r>
              <a:rPr b="0" i="0" lang="en-US" sz="1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int main()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None/>
            </a:pPr>
            <a:r>
              <a:rPr b="0" i="0" lang="en-US" sz="1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None/>
            </a:pPr>
            <a:r>
              <a:rPr b="0" i="0" lang="en-US" sz="1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	</a:t>
            </a:r>
            <a:r>
              <a:rPr b="1" i="0" lang="en-US" sz="1500" u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multiset&lt; int, less&lt; int &gt; &gt; </a:t>
            </a:r>
            <a:r>
              <a:rPr b="1" i="0" lang="en-US" sz="1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ms;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None/>
            </a:pPr>
            <a:r>
              <a:rPr b="0" i="0" lang="en-US" sz="1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	ms.insert( 10 );  // insert 10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None/>
            </a:pPr>
            <a:r>
              <a:rPr b="0" i="0" lang="en-US" sz="1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	ms.insert( 35 );  // insert 35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None/>
            </a:pPr>
            <a:r>
              <a:rPr b="0" i="0" lang="en-US" sz="1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	ms.insert( 10 );  // insert 10 again (allowed)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None/>
            </a:pPr>
            <a:r>
              <a:rPr b="0" i="0" lang="en-US" sz="1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None/>
            </a:pPr>
            <a:r>
              <a:rPr b="0" i="0" lang="en-US" sz="1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cout &lt;&lt; </a:t>
            </a: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1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There are " &lt;&lt; ms.count( 10 ); // returns the number of entries = 10 	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None/>
            </a:pPr>
            <a:r>
              <a:rPr b="0" i="0" lang="en-US" sz="1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</a:t>
            </a:r>
            <a:r>
              <a:rPr b="0" i="0" lang="en-US" sz="1500" u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multiset &lt; int, less&lt; int &gt; &gt;</a:t>
            </a:r>
            <a:r>
              <a:rPr b="0" i="0" lang="en-US" sz="1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::iterator it; // creates an iterator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None/>
            </a:pPr>
            <a:r>
              <a:rPr b="0" i="0" lang="en-US" sz="1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it = ms.find(10);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None/>
            </a:pPr>
            <a:r>
              <a:rPr b="0" i="0" lang="en-US" sz="1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if ( it != ms.end() ) // iterator not at end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None/>
            </a:pPr>
            <a:r>
              <a:rPr b="0" i="0" lang="en-US" sz="1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      cout &lt;&lt; </a:t>
            </a: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1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\n10 was found";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None/>
            </a:pPr>
            <a:r>
              <a:rPr b="0" i="0" lang="en-US" sz="1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return 0;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None/>
            </a:pPr>
            <a:r>
              <a:rPr b="0" i="0" lang="en-US" sz="1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/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SEG4110 - Topic J - C++ Standard Template Library</a:t>
            </a:r>
            <a:endParaRPr/>
          </a:p>
        </p:txBody>
      </p:sp>
      <p:sp>
        <p:nvSpPr>
          <p:cNvPr id="209" name="Google Shape;209;p28"/>
          <p:cNvSpPr txBox="1"/>
          <p:nvPr/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210" name="Google Shape;210;p28"/>
          <p:cNvSpPr txBox="1"/>
          <p:nvPr>
            <p:ph type="title"/>
          </p:nvPr>
        </p:nvSpPr>
        <p:spPr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Associative Containers: </a:t>
            </a: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endParaRPr/>
          </a:p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990600" y="1295400"/>
            <a:ext cx="7543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34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Sets are identical to multisets </a:t>
            </a: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they </a:t>
            </a: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not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allow duplicate keys</a:t>
            </a:r>
            <a:endParaRPr/>
          </a:p>
          <a:p>
            <a:pPr indent="-69850" lvl="0" marL="234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use sets, we need to include the header file &lt;set&gt;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/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SEG4110 - Topic J - C++ Standard Template Library</a:t>
            </a:r>
            <a:endParaRPr/>
          </a:p>
        </p:txBody>
      </p:sp>
      <p:sp>
        <p:nvSpPr>
          <p:cNvPr id="217" name="Google Shape;217;p29"/>
          <p:cNvSpPr txBox="1"/>
          <p:nvPr/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218" name="Google Shape;218;p29"/>
          <p:cNvSpPr txBox="1"/>
          <p:nvPr>
            <p:ph type="title"/>
          </p:nvPr>
        </p:nvSpPr>
        <p:spPr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Associative Containers: </a:t>
            </a: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multimap</a:t>
            </a:r>
            <a:endParaRPr/>
          </a:p>
        </p:txBody>
      </p:sp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990600" y="1219200"/>
            <a:ext cx="7543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34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Multimaps associate keys to values</a:t>
            </a:r>
            <a:endParaRPr/>
          </a:p>
          <a:p>
            <a:pPr indent="-95250" lvl="0" marL="234950" rtl="0" algn="l">
              <a:lnSpc>
                <a:spcPct val="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implemented using red-black binary search trees for fast storage and retrieval of keys and values</a:t>
            </a:r>
            <a:endParaRPr/>
          </a:p>
          <a:p>
            <a:pPr indent="-95250" lvl="0" marL="234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is done using objects of the class </a:t>
            </a: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pair</a:t>
            </a: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(with a key and value)</a:t>
            </a:r>
            <a:endParaRPr/>
          </a:p>
          <a:p>
            <a:pPr indent="-95250" lvl="0" marL="234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Multimaps allow duplicate keys (many values can map to a single key)</a:t>
            </a:r>
            <a:endParaRPr/>
          </a:p>
          <a:p>
            <a:pPr indent="-95250" lvl="0" marL="234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ordering of the keys is determined by the STL comparator function object </a:t>
            </a: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less&lt;T&gt;</a:t>
            </a: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/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SEG4110 - Topic J - C++ Standard Template Library</a:t>
            </a:r>
            <a:endParaRPr/>
          </a:p>
        </p:txBody>
      </p:sp>
      <p:sp>
        <p:nvSpPr>
          <p:cNvPr id="225" name="Google Shape;225;p30"/>
          <p:cNvSpPr txBox="1"/>
          <p:nvPr/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226" name="Google Shape;226;p30"/>
          <p:cNvSpPr txBox="1"/>
          <p:nvPr>
            <p:ph type="title"/>
          </p:nvPr>
        </p:nvSpPr>
        <p:spPr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of using a multimap</a:t>
            </a:r>
            <a:endParaRPr/>
          </a:p>
        </p:txBody>
      </p:sp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990600" y="1143000"/>
            <a:ext cx="7620000" cy="54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None/>
            </a:pPr>
            <a:r>
              <a:rPr b="0" i="0" lang="en-US" sz="1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#include &lt;iostream&gt;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None/>
            </a:pPr>
            <a:r>
              <a:rPr b="0" i="0" lang="en-US" sz="1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#include &lt;map&gt;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None/>
            </a:pPr>
            <a:r>
              <a:rPr b="0" i="0" lang="en-US" sz="1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using std;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None/>
            </a:pPr>
            <a:r>
              <a:t/>
            </a:r>
            <a:endParaRPr b="1" i="0" sz="15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None/>
            </a:pPr>
            <a:r>
              <a:rPr b="1" i="0" lang="en-US" sz="1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typedef </a:t>
            </a:r>
            <a:r>
              <a:rPr b="1" i="0" lang="en-US" sz="1500" u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multimap&lt; int, double, std::less&lt; int &gt; &gt; </a:t>
            </a:r>
            <a:r>
              <a:rPr b="1" i="0" lang="en-US" sz="1500" u="none">
                <a:solidFill>
                  <a:srgbClr val="008000"/>
                </a:solidFill>
                <a:latin typeface="Times"/>
                <a:ea typeface="Times"/>
                <a:cs typeface="Times"/>
                <a:sym typeface="Times"/>
              </a:rPr>
              <a:t>mp_type</a:t>
            </a:r>
            <a:r>
              <a:rPr b="1" i="0" lang="en-US" sz="1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; // creates a mutlimap type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None/>
            </a:pPr>
            <a:r>
              <a:rPr b="0" i="0" lang="en-US" sz="1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int main()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None/>
            </a:pPr>
            <a:r>
              <a:rPr b="0" i="0" lang="en-US" sz="1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{</a:t>
            </a:r>
            <a:endParaRPr/>
          </a:p>
          <a:p>
            <a:pPr indent="-228599" lvl="2" marL="804862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8000"/>
              </a:buClr>
              <a:buSzPts val="1500"/>
              <a:buFont typeface="Times"/>
              <a:buNone/>
            </a:pPr>
            <a:r>
              <a:rPr b="0" i="0" lang="en-US" sz="1500" u="none">
                <a:solidFill>
                  <a:srgbClr val="008000"/>
                </a:solidFill>
                <a:latin typeface="Times"/>
                <a:ea typeface="Times"/>
                <a:cs typeface="Times"/>
                <a:sym typeface="Times"/>
              </a:rPr>
              <a:t>mp_type </a:t>
            </a:r>
            <a:r>
              <a:rPr b="0" i="0" lang="en-US" sz="1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mp;</a:t>
            </a:r>
            <a:endParaRPr/>
          </a:p>
          <a:p>
            <a:pPr indent="-228599" lvl="2" marL="804862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28599" lvl="2" marL="804862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None/>
            </a:pPr>
            <a:r>
              <a:rPr b="0" i="0" lang="en-US" sz="1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// value_type is overloaded in multimap to create objects of the class pair</a:t>
            </a:r>
            <a:endParaRPr/>
          </a:p>
          <a:p>
            <a:pPr indent="-228599" lvl="2" marL="804862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28599" lvl="2" marL="804862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None/>
            </a:pPr>
            <a:r>
              <a:rPr b="0" i="0" lang="en-US" sz="1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mp.insert( </a:t>
            </a:r>
            <a:r>
              <a:rPr b="0" i="0" lang="en-US" sz="1500" u="none">
                <a:solidFill>
                  <a:srgbClr val="008000"/>
                </a:solidFill>
                <a:latin typeface="Times"/>
                <a:ea typeface="Times"/>
                <a:cs typeface="Times"/>
                <a:sym typeface="Times"/>
              </a:rPr>
              <a:t>mp_type</a:t>
            </a:r>
            <a:r>
              <a:rPr b="0" i="0" lang="en-US" sz="1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::value_type( 10, 14.5 ) );</a:t>
            </a:r>
            <a:endParaRPr/>
          </a:p>
          <a:p>
            <a:pPr indent="-228599" lvl="2" marL="804862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None/>
            </a:pPr>
            <a:r>
              <a:rPr b="0" i="0" lang="en-US" sz="1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mp.insert( </a:t>
            </a:r>
            <a:r>
              <a:rPr b="0" i="0" lang="en-US" sz="1500" u="none">
                <a:solidFill>
                  <a:srgbClr val="008000"/>
                </a:solidFill>
                <a:latin typeface="Times"/>
                <a:ea typeface="Times"/>
                <a:cs typeface="Times"/>
                <a:sym typeface="Times"/>
              </a:rPr>
              <a:t>mp_type</a:t>
            </a:r>
            <a:r>
              <a:rPr b="0" i="0" lang="en-US" sz="1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::value_type( 10, 18.5 ) ); //allowed</a:t>
            </a:r>
            <a:endParaRPr/>
          </a:p>
          <a:p>
            <a:pPr indent="-228599" lvl="2" marL="804862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None/>
            </a:pPr>
            <a:r>
              <a:rPr b="0" i="0" lang="en-US" sz="1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</a:t>
            </a:r>
            <a:endParaRPr/>
          </a:p>
          <a:p>
            <a:pPr indent="-228599" lvl="2" marL="804862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None/>
            </a:pPr>
            <a:r>
              <a:rPr b="0" i="0" lang="en-US" sz="1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cout &lt;&lt; "There are " &lt;&lt; mp.count( 15 ) &lt;&lt; "\n";</a:t>
            </a:r>
            <a:endParaRPr/>
          </a:p>
          <a:p>
            <a:pPr indent="-228599" lvl="2" marL="804862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None/>
            </a:pPr>
            <a:r>
              <a:rPr b="0" i="0" lang="en-US" sz="1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</a:t>
            </a:r>
            <a:endParaRPr/>
          </a:p>
          <a:p>
            <a:pPr indent="-228599" lvl="2" marL="804862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None/>
            </a:pPr>
            <a:r>
              <a:rPr b="0" i="0" lang="en-US" sz="1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// use iterator to go through mp</a:t>
            </a:r>
            <a:endParaRPr/>
          </a:p>
          <a:p>
            <a:pPr indent="-228599" lvl="2" marL="804862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None/>
            </a:pPr>
            <a:r>
              <a:rPr b="0" i="0" lang="en-US" sz="1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for (</a:t>
            </a:r>
            <a:r>
              <a:rPr b="0" i="0" lang="en-US" sz="1500" u="none">
                <a:solidFill>
                  <a:srgbClr val="008000"/>
                </a:solidFill>
                <a:latin typeface="Times"/>
                <a:ea typeface="Times"/>
                <a:cs typeface="Times"/>
                <a:sym typeface="Times"/>
              </a:rPr>
              <a:t>mp_type</a:t>
            </a:r>
            <a:r>
              <a:rPr b="0" i="0" lang="en-US" sz="1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::iterator it = mp.begin(); it != mp.end(); it ++)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None/>
            </a:pPr>
            <a:r>
              <a:rPr b="0" i="0" lang="en-US" sz="1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		cout &lt;&lt; it-&gt;first &lt;&lt; '\t' &lt;&lt; it-&gt;second &lt;&lt; '\n';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None/>
            </a:pPr>
            <a:r>
              <a:rPr b="0" i="0" lang="en-US" sz="1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      return 0;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"/>
              <a:buNone/>
            </a:pPr>
            <a:r>
              <a:rPr b="0" i="0" lang="en-US" sz="1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/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SEG4110 - Topic J - C++ Standard Template Library</a:t>
            </a:r>
            <a:endParaRPr/>
          </a:p>
        </p:txBody>
      </p:sp>
      <p:sp>
        <p:nvSpPr>
          <p:cNvPr id="233" name="Google Shape;233;p31"/>
          <p:cNvSpPr txBox="1"/>
          <p:nvPr/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234" name="Google Shape;234;p31"/>
          <p:cNvSpPr txBox="1"/>
          <p:nvPr>
            <p:ph type="title"/>
          </p:nvPr>
        </p:nvSpPr>
        <p:spPr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Associative Containers: </a:t>
            </a: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990600" y="1219200"/>
            <a:ext cx="7924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34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They are implemented using red-black binary search trees just like multimaps</a:t>
            </a:r>
            <a:endParaRPr/>
          </a:p>
          <a:p>
            <a:pPr indent="-69850" lvl="0" marL="234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Unlike multimaps, they allow storage and retrieval of </a:t>
            </a:r>
            <a:r>
              <a:rPr b="1" i="0" lang="en-US" sz="2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unique</a:t>
            </a:r>
            <a:r>
              <a:rPr b="0" i="0" lang="en-US" sz="2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key/value pairs. </a:t>
            </a:r>
            <a:r>
              <a:rPr b="1" i="0" lang="en-US" sz="2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They do not allow duplicates of keys</a:t>
            </a:r>
            <a:endParaRPr/>
          </a:p>
          <a:p>
            <a:pPr indent="-69850" lvl="0" marL="234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class map overloads the [ ] operator to access values in a flexible way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SEG4110 - Topic J - C++ Standard Template Library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97" name="Google Shape;97;p14"/>
          <p:cNvSpPr txBox="1"/>
          <p:nvPr>
            <p:ph type="title"/>
          </p:nvPr>
        </p:nvSpPr>
        <p:spPr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Standard Template Library (STL)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990600" y="1219200"/>
            <a:ext cx="7924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34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Standard Template Library defines powerful, template-based, reusable components</a:t>
            </a:r>
            <a:endParaRPr b="1" i="0" sz="20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28599" lvl="2" marL="8874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-"/>
            </a:pP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That implements common data structures and algorithms</a:t>
            </a:r>
            <a:endParaRPr/>
          </a:p>
          <a:p>
            <a:pPr indent="-234950" lvl="0" marL="234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STL extensively uses </a:t>
            </a:r>
            <a:r>
              <a:rPr b="0" i="1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generic programming</a:t>
            </a: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based on </a:t>
            </a:r>
            <a:r>
              <a:rPr b="0" i="1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templates</a:t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82550" lvl="0" marL="234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Divided into three components:</a:t>
            </a:r>
            <a:endParaRPr/>
          </a:p>
          <a:p>
            <a:pPr indent="-195262" lvl="1" marL="5445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-"/>
            </a:pP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Containers: data structures that store objects of any type</a:t>
            </a:r>
            <a:endParaRPr/>
          </a:p>
          <a:p>
            <a:pPr indent="-195262" lvl="1" marL="5445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-"/>
            </a:pP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Iterators: used to manipulate container elements</a:t>
            </a:r>
            <a:endParaRPr/>
          </a:p>
          <a:p>
            <a:pPr indent="-195262" lvl="1" marL="5445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-"/>
            </a:pPr>
            <a:r>
              <a:rPr b="0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Algorithms: searching, sorting and many others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/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SEG4110 - Topic J - C++ Standard Template Library</a:t>
            </a:r>
            <a:endParaRPr/>
          </a:p>
        </p:txBody>
      </p:sp>
      <p:sp>
        <p:nvSpPr>
          <p:cNvPr id="241" name="Google Shape;241;p32"/>
          <p:cNvSpPr txBox="1"/>
          <p:nvPr/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242" name="Google Shape;242;p32"/>
          <p:cNvSpPr txBox="1"/>
          <p:nvPr>
            <p:ph type="title"/>
          </p:nvPr>
        </p:nvSpPr>
        <p:spPr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of using  a map</a:t>
            </a:r>
            <a:endParaRPr/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990600" y="1219200"/>
            <a:ext cx="7543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34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code fragment shows how to use  indexes with an object of the class map</a:t>
            </a:r>
            <a:endParaRPr/>
          </a:p>
          <a:p>
            <a:pPr indent="-234950" lvl="0" marL="234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234950" lvl="0" marL="234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map&lt;int, double, less&lt;int&gt;&gt;  map_obj;</a:t>
            </a:r>
            <a:endParaRPr/>
          </a:p>
          <a:p>
            <a:pPr indent="-234950" lvl="0" marL="234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// sets the value of key 20 to 125.25. If subscript </a:t>
            </a:r>
            <a:endParaRPr/>
          </a:p>
          <a:p>
            <a:pPr indent="-234950" lvl="0" marL="234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// 20 is not in map then creates new 	</a:t>
            </a:r>
            <a:endParaRPr/>
          </a:p>
          <a:p>
            <a:pPr indent="-234950" lvl="0" marL="234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// key=20,  value=125.25 pair</a:t>
            </a:r>
            <a:endParaRPr/>
          </a:p>
          <a:p>
            <a:pPr indent="-234950" lvl="0" marL="234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map_obj [20] = 125.25;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/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SEG4110 - Topic J - C++ Standard Template Library</a:t>
            </a:r>
            <a:endParaRPr/>
          </a:p>
        </p:txBody>
      </p:sp>
      <p:sp>
        <p:nvSpPr>
          <p:cNvPr id="249" name="Google Shape;249;p33"/>
          <p:cNvSpPr txBox="1"/>
          <p:nvPr/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250" name="Google Shape;250;p33"/>
          <p:cNvSpPr txBox="1"/>
          <p:nvPr>
            <p:ph type="title"/>
          </p:nvPr>
        </p:nvSpPr>
        <p:spPr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Container Adapters</a:t>
            </a:r>
            <a:endParaRPr/>
          </a:p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990600" y="1219200"/>
            <a:ext cx="7543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34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STL supports three container adapters:</a:t>
            </a:r>
            <a:endParaRPr/>
          </a:p>
          <a:p>
            <a:pPr indent="-195262" lvl="1" marL="54451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stack, queue and priority_queue </a:t>
            </a:r>
            <a:endParaRPr/>
          </a:p>
          <a:p>
            <a:pPr indent="-195262" lvl="1" marL="54451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implemented using the containers seen before</a:t>
            </a:r>
            <a:endParaRPr/>
          </a:p>
          <a:p>
            <a:pPr indent="-195262" lvl="1" marL="54451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do not provide actual data structure</a:t>
            </a:r>
            <a:endParaRPr/>
          </a:p>
          <a:p>
            <a:pPr indent="-195262" lvl="1" marL="54451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 adapters do not support iterators</a:t>
            </a:r>
            <a:endParaRPr/>
          </a:p>
          <a:p>
            <a:pPr indent="-234950" lvl="0" marL="234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 functions </a:t>
            </a: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push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common to all container adapters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/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SEG4110 - Topic J - C++ Standard Template Library</a:t>
            </a:r>
            <a:endParaRPr/>
          </a:p>
        </p:txBody>
      </p:sp>
      <p:sp>
        <p:nvSpPr>
          <p:cNvPr id="257" name="Google Shape;257;p34"/>
          <p:cNvSpPr txBox="1"/>
          <p:nvPr/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258" name="Google Shape;258;p34"/>
          <p:cNvSpPr txBox="1"/>
          <p:nvPr>
            <p:ph type="title"/>
          </p:nvPr>
        </p:nvSpPr>
        <p:spPr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Container Adapters: </a:t>
            </a: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/>
          </a:p>
        </p:txBody>
      </p:sp>
      <p:sp>
        <p:nvSpPr>
          <p:cNvPr id="259" name="Google Shape;259;p34"/>
          <p:cNvSpPr txBox="1"/>
          <p:nvPr>
            <p:ph idx="1" type="body"/>
          </p:nvPr>
        </p:nvSpPr>
        <p:spPr>
          <a:xfrm>
            <a:off x="990600" y="1219200"/>
            <a:ext cx="8001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349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Last-in-first-out data structure </a:t>
            </a:r>
            <a:endParaRPr/>
          </a:p>
          <a:p>
            <a:pPr indent="-69850" lvl="0" marL="234950" rtl="0" algn="l">
              <a:lnSpc>
                <a:spcPct val="5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implemented with </a:t>
            </a: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deque (by default)</a:t>
            </a:r>
            <a:endParaRPr/>
          </a:p>
          <a:p>
            <a:pPr indent="-69850" lvl="0" marL="23495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"/>
              <a:buNone/>
            </a:pPr>
            <a:r>
              <a:t/>
            </a:r>
            <a:endParaRPr b="1" i="0" sz="2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 file</a:t>
            </a: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&lt;stack&gt;</a:t>
            </a:r>
            <a:endParaRPr/>
          </a:p>
          <a:p>
            <a:pPr indent="-69850" lvl="0" marL="234950" rtl="0" algn="l">
              <a:lnSpc>
                <a:spcPct val="5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of creating stacks</a:t>
            </a:r>
            <a:endParaRPr/>
          </a:p>
          <a:p>
            <a:pPr indent="-234950" lvl="0" marL="234950" rtl="0" algn="l">
              <a:lnSpc>
                <a:spcPct val="2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9075" lvl="1" marL="568325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stack of int using a vector:	</a:t>
            </a: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&lt; int, vector &lt; int &gt; &gt; s1; </a:t>
            </a:r>
            <a:endParaRPr/>
          </a:p>
          <a:p>
            <a:pPr indent="-219075" lvl="1" marL="568325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stack of int using a list:     	</a:t>
            </a: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&lt; int, list &lt; int &gt; &gt; s2; </a:t>
            </a:r>
            <a:endParaRPr/>
          </a:p>
          <a:p>
            <a:pPr indent="-219075" lvl="1" marL="568325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stack of int using a deque:	</a:t>
            </a: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&lt; int &gt; s3;</a:t>
            </a:r>
            <a:endParaRPr/>
          </a:p>
          <a:p>
            <a:pPr indent="-219075" lvl="1" marL="568325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/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SEG4110 - Topic J - C++ Standard Template Library</a:t>
            </a:r>
            <a:endParaRPr/>
          </a:p>
        </p:txBody>
      </p:sp>
      <p:sp>
        <p:nvSpPr>
          <p:cNvPr id="265" name="Google Shape;265;p35"/>
          <p:cNvSpPr txBox="1"/>
          <p:nvPr/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266" name="Google Shape;266;p35"/>
          <p:cNvSpPr txBox="1"/>
          <p:nvPr>
            <p:ph type="title"/>
          </p:nvPr>
        </p:nvSpPr>
        <p:spPr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Container Adapters: </a:t>
            </a: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</a:t>
            </a:r>
            <a:endParaRPr/>
          </a:p>
        </p:txBody>
      </p:sp>
      <p:sp>
        <p:nvSpPr>
          <p:cNvPr id="267" name="Google Shape;267;p35"/>
          <p:cNvSpPr txBox="1"/>
          <p:nvPr>
            <p:ph idx="1" type="body"/>
          </p:nvPr>
        </p:nvSpPr>
        <p:spPr>
          <a:xfrm>
            <a:off x="990600" y="1219200"/>
            <a:ext cx="7543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34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First-in-first-out data structure</a:t>
            </a:r>
            <a:endParaRPr/>
          </a:p>
          <a:p>
            <a:pPr indent="-234950" lvl="0" marL="234950" rtl="0" algn="l">
              <a:lnSpc>
                <a:spcPct val="4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Implemented with </a:t>
            </a: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deque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(by default)</a:t>
            </a:r>
            <a:endParaRPr/>
          </a:p>
          <a:p>
            <a:pPr indent="-234950" lvl="0" marL="234950" rtl="0" algn="l">
              <a:lnSpc>
                <a:spcPct val="4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"/>
              <a:buNone/>
            </a:pPr>
            <a:r>
              <a:t/>
            </a:r>
            <a:endParaRPr b="1" i="0" sz="2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 file &lt;queue&gt;</a:t>
            </a:r>
            <a:endParaRPr/>
          </a:p>
          <a:p>
            <a:pPr indent="-234950" lvl="0" marL="234950" rtl="0" algn="l">
              <a:lnSpc>
                <a:spcPct val="4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195262" lvl="1" marL="54451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queue of int using a list:   	</a:t>
            </a: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 &lt;int, list&lt;int&gt;&gt; q1; </a:t>
            </a:r>
            <a:endParaRPr/>
          </a:p>
          <a:p>
            <a:pPr indent="-195262" lvl="1" marL="54451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queue of int using a deque:	</a:t>
            </a: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 &lt;int&gt; q2;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/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SEG4110 - Topic J - C++ Standard Template Library</a:t>
            </a:r>
            <a:endParaRPr/>
          </a:p>
        </p:txBody>
      </p:sp>
      <p:sp>
        <p:nvSpPr>
          <p:cNvPr id="273" name="Google Shape;273;p36"/>
          <p:cNvSpPr txBox="1"/>
          <p:nvPr/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274" name="Google Shape;274;p36"/>
          <p:cNvSpPr txBox="1"/>
          <p:nvPr>
            <p:ph type="title"/>
          </p:nvPr>
        </p:nvSpPr>
        <p:spPr>
          <a:xfrm>
            <a:off x="3048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Container Adapters: </a:t>
            </a: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priority_queue</a:t>
            </a:r>
            <a:endParaRPr/>
          </a:p>
        </p:txBody>
      </p:sp>
      <p:sp>
        <p:nvSpPr>
          <p:cNvPr id="275" name="Google Shape;275;p36"/>
          <p:cNvSpPr txBox="1"/>
          <p:nvPr>
            <p:ph idx="1" type="body"/>
          </p:nvPr>
        </p:nvSpPr>
        <p:spPr>
          <a:xfrm>
            <a:off x="990600" y="1219200"/>
            <a:ext cx="7543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34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Insertions are done in a sorted order</a:t>
            </a:r>
            <a:endParaRPr/>
          </a:p>
          <a:p>
            <a:pPr indent="-69850" lvl="0" marL="234950" rtl="0" algn="l">
              <a:lnSpc>
                <a:spcPct val="4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Deletions from front similar to a queue</a:t>
            </a:r>
            <a:endParaRPr/>
          </a:p>
          <a:p>
            <a:pPr indent="-234950" lvl="0" marL="234950" rtl="0" algn="l">
              <a:lnSpc>
                <a:spcPct val="4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implemented with </a:t>
            </a: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 (by default)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1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deque</a:t>
            </a:r>
            <a:endParaRPr/>
          </a:p>
          <a:p>
            <a:pPr indent="-234950" lvl="0" marL="234950" rtl="0" algn="l">
              <a:lnSpc>
                <a:spcPct val="4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elements with the highest priority are removed first</a:t>
            </a:r>
            <a:endParaRPr/>
          </a:p>
          <a:p>
            <a:pPr indent="-195262" lvl="1" marL="54451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less&lt;T&gt; is used by default for comparing elements</a:t>
            </a:r>
            <a:endParaRPr/>
          </a:p>
          <a:p>
            <a:pPr indent="-195262" lvl="1" marL="544512" rtl="0" algn="l">
              <a:lnSpc>
                <a:spcPct val="4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 file &lt;queue&gt;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/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SEG4110 - Topic J - C++ Standard Template Library</a:t>
            </a:r>
            <a:endParaRPr/>
          </a:p>
        </p:txBody>
      </p:sp>
      <p:sp>
        <p:nvSpPr>
          <p:cNvPr id="281" name="Google Shape;281;p37"/>
          <p:cNvSpPr txBox="1"/>
          <p:nvPr/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282" name="Google Shape;282;p37"/>
          <p:cNvSpPr txBox="1"/>
          <p:nvPr>
            <p:ph type="title"/>
          </p:nvPr>
        </p:nvSpPr>
        <p:spPr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Algorithms</a:t>
            </a:r>
            <a:endParaRPr/>
          </a:p>
        </p:txBody>
      </p:sp>
      <p:sp>
        <p:nvSpPr>
          <p:cNvPr id="283" name="Google Shape;283;p37"/>
          <p:cNvSpPr txBox="1"/>
          <p:nvPr>
            <p:ph idx="1" type="body"/>
          </p:nvPr>
        </p:nvSpPr>
        <p:spPr>
          <a:xfrm>
            <a:off x="990600" y="1219200"/>
            <a:ext cx="7848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34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STL separates containers and algorithms</a:t>
            </a:r>
            <a:endParaRPr/>
          </a:p>
          <a:p>
            <a:pPr indent="-195262" lvl="1" marL="544512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benefit is to avoid virtual function calls</a:t>
            </a:r>
            <a:endParaRPr/>
          </a:p>
          <a:p>
            <a:pPr indent="-195262" lvl="1" marL="544512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cannot be done in Java or C# because they do not have such flexible mechanisms for dealing with function objects</a:t>
            </a:r>
            <a:endParaRPr/>
          </a:p>
          <a:p>
            <a:pPr indent="-228599" lvl="2" marL="887412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Smalltalk does … all the following can be easily implemented in Smalltalk</a:t>
            </a:r>
            <a:endParaRPr/>
          </a:p>
          <a:p>
            <a:pPr indent="-30162" lvl="1" marL="544512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subsequent slides describe most common STL algorithms</a:t>
            </a:r>
            <a:endParaRPr/>
          </a:p>
          <a:p>
            <a:pPr indent="-30162" lvl="1" marL="544512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34950" lvl="0" marL="234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34950" lvl="0" marL="234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/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SEG4110 - Topic J - C++ Standard Template Library</a:t>
            </a:r>
            <a:endParaRPr/>
          </a:p>
        </p:txBody>
      </p:sp>
      <p:sp>
        <p:nvSpPr>
          <p:cNvPr id="289" name="Google Shape;289;p38"/>
          <p:cNvSpPr txBox="1"/>
          <p:nvPr/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290" name="Google Shape;290;p38"/>
          <p:cNvSpPr txBox="1"/>
          <p:nvPr>
            <p:ph type="title"/>
          </p:nvPr>
        </p:nvSpPr>
        <p:spPr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Fill and Generate</a:t>
            </a:r>
            <a:endParaRPr/>
          </a:p>
        </p:txBody>
      </p:sp>
      <p:sp>
        <p:nvSpPr>
          <p:cNvPr id="291" name="Google Shape;291;p38"/>
          <p:cNvSpPr txBox="1"/>
          <p:nvPr>
            <p:ph idx="1" type="body"/>
          </p:nvPr>
        </p:nvSpPr>
        <p:spPr>
          <a:xfrm>
            <a:off x="990600" y="1219200"/>
            <a:ext cx="7543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34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fill(iterator1, iterator2, value);</a:t>
            </a:r>
            <a:endParaRPr/>
          </a:p>
          <a:p>
            <a:pPr indent="-234950" lvl="0" marL="234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fills the values of the elements between iterator1 and iterator2 with </a:t>
            </a:r>
            <a:r>
              <a:rPr b="0" i="1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endParaRPr/>
          </a:p>
          <a:p>
            <a:pPr indent="-234950" lvl="0" marL="234950" rtl="0" algn="l">
              <a:lnSpc>
                <a:spcPct val="4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fill_n(iterator1, n, value);</a:t>
            </a:r>
            <a:endParaRPr/>
          </a:p>
          <a:p>
            <a:pPr indent="-234950" lvl="0" marL="234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changes specified number of elements starting at iterator1 to </a:t>
            </a:r>
            <a:r>
              <a:rPr b="0" i="1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endParaRPr/>
          </a:p>
          <a:p>
            <a:pPr indent="-234950" lvl="0" marL="234950" rtl="0" algn="l">
              <a:lnSpc>
                <a:spcPct val="4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generate(iterator1, iterator2, function);</a:t>
            </a:r>
            <a:endParaRPr/>
          </a:p>
          <a:p>
            <a:pPr indent="-234950" lvl="0" marL="234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similar to fill except that it calls a</a:t>
            </a: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to return value</a:t>
            </a:r>
            <a:endParaRPr/>
          </a:p>
          <a:p>
            <a:pPr indent="-234950" lvl="0" marL="234950" rtl="0" algn="l">
              <a:lnSpc>
                <a:spcPct val="4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generate_n(iterator1, n, function)</a:t>
            </a:r>
            <a:endParaRPr/>
          </a:p>
          <a:p>
            <a:pPr indent="-234950" lvl="0" marL="234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same as fill_n except that it calls a function</a:t>
            </a: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return value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/>
          <p:nvPr/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SEG4110 - Topic J - C++ Standard Template Library</a:t>
            </a:r>
            <a:endParaRPr/>
          </a:p>
        </p:txBody>
      </p:sp>
      <p:sp>
        <p:nvSpPr>
          <p:cNvPr id="297" name="Google Shape;297;p39"/>
          <p:cNvSpPr txBox="1"/>
          <p:nvPr/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298" name="Google Shape;298;p39"/>
          <p:cNvSpPr txBox="1"/>
          <p:nvPr>
            <p:ph type="title"/>
          </p:nvPr>
        </p:nvSpPr>
        <p:spPr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Comparing sequences of values</a:t>
            </a:r>
            <a:endParaRPr/>
          </a:p>
        </p:txBody>
      </p:sp>
      <p:sp>
        <p:nvSpPr>
          <p:cNvPr id="299" name="Google Shape;299;p39"/>
          <p:cNvSpPr txBox="1"/>
          <p:nvPr>
            <p:ph idx="1" type="body"/>
          </p:nvPr>
        </p:nvSpPr>
        <p:spPr>
          <a:xfrm>
            <a:off x="990600" y="1219200"/>
            <a:ext cx="7543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34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 equal(iterator1, iterator2, iterator3);</a:t>
            </a:r>
            <a:endParaRPr/>
          </a:p>
          <a:p>
            <a:pPr indent="-195262" lvl="1" marL="6000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compares sequence from iterator1 to iterator2 with the sequence beginning at iterator3</a:t>
            </a:r>
            <a:endParaRPr/>
          </a:p>
          <a:p>
            <a:pPr indent="-195262" lvl="1" marL="6000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true is they are equal, false otherwise</a:t>
            </a:r>
            <a:endParaRPr/>
          </a:p>
          <a:p>
            <a:pPr indent="-234950" lvl="0" marL="234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pair mismatch(iterator1, iterator2, iterator3);</a:t>
            </a:r>
            <a:endParaRPr/>
          </a:p>
          <a:p>
            <a:pPr indent="-195262" lvl="1" marL="6000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compares sequence from iterator1 to iterator2 with the sequence starting at iterator3</a:t>
            </a:r>
            <a:endParaRPr/>
          </a:p>
          <a:p>
            <a:pPr indent="-195262" lvl="1" marL="6000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a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pair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 with iterators pointing to where mismatch occurred</a:t>
            </a:r>
            <a:endParaRPr/>
          </a:p>
          <a:p>
            <a:pPr indent="-195262" lvl="1" marL="60007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of the a pair object</a:t>
            </a: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95261" lvl="1" marL="6000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pair &lt;&lt;vector&gt;::iterator, &lt;vector&gt;::iterator&gt; par_obj;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/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SEG4110 - Topic J - C++ Standard Template Library</a:t>
            </a:r>
            <a:endParaRPr/>
          </a:p>
        </p:txBody>
      </p:sp>
      <p:sp>
        <p:nvSpPr>
          <p:cNvPr id="305" name="Google Shape;305;p40"/>
          <p:cNvSpPr txBox="1"/>
          <p:nvPr/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306" name="Google Shape;306;p40"/>
          <p:cNvSpPr txBox="1"/>
          <p:nvPr>
            <p:ph type="title"/>
          </p:nvPr>
        </p:nvSpPr>
        <p:spPr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Removing elements from containers</a:t>
            </a:r>
            <a:endParaRPr/>
          </a:p>
        </p:txBody>
      </p:sp>
      <p:sp>
        <p:nvSpPr>
          <p:cNvPr id="307" name="Google Shape;307;p40"/>
          <p:cNvSpPr txBox="1"/>
          <p:nvPr>
            <p:ph idx="1" type="body"/>
          </p:nvPr>
        </p:nvSpPr>
        <p:spPr>
          <a:xfrm>
            <a:off x="990600" y="1219200"/>
            <a:ext cx="8001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34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iterator remove(iterator1, iterator2, value);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95262" lvl="1" marL="5445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removes all instances of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a range iterator1 to iterator2</a:t>
            </a:r>
            <a:endParaRPr/>
          </a:p>
          <a:p>
            <a:pPr indent="-195262" lvl="1" marL="5445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not physically remove the elements from the sequence</a:t>
            </a:r>
            <a:endParaRPr/>
          </a:p>
          <a:p>
            <a:pPr indent="-195262" lvl="1" marL="5445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moves the elements that are not removed forward</a:t>
            </a:r>
            <a:endParaRPr/>
          </a:p>
          <a:p>
            <a:pPr indent="-195262" lvl="1" marL="5445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an iterator that points to the "new" end of container</a:t>
            </a:r>
            <a:endParaRPr/>
          </a:p>
          <a:p>
            <a:pPr indent="-195262" lvl="1" marL="5445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iterator remove_copy(iterator1, iterator2, iterator3, 				    value);</a:t>
            </a:r>
            <a:endParaRPr/>
          </a:p>
          <a:p>
            <a:pPr indent="-195262" lvl="1" marL="5445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copies elements of the range iterator1-iterator2 that are not equal to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into the sequence starting at iterator3</a:t>
            </a:r>
            <a:endParaRPr/>
          </a:p>
          <a:p>
            <a:pPr indent="-195262" lvl="1" marL="5445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an iterator that points to the last element of the sequence starting at iterator3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 txBox="1"/>
          <p:nvPr/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SEG4110 - Topic J - C++ Standard Template Library</a:t>
            </a:r>
            <a:endParaRPr/>
          </a:p>
        </p:txBody>
      </p:sp>
      <p:sp>
        <p:nvSpPr>
          <p:cNvPr id="313" name="Google Shape;313;p41"/>
          <p:cNvSpPr txBox="1"/>
          <p:nvPr/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314" name="Google Shape;314;p41"/>
          <p:cNvSpPr txBox="1"/>
          <p:nvPr>
            <p:ph type="title"/>
          </p:nvPr>
        </p:nvSpPr>
        <p:spPr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Replacing elements (1)</a:t>
            </a:r>
            <a:endParaRPr/>
          </a:p>
        </p:txBody>
      </p:sp>
      <p:sp>
        <p:nvSpPr>
          <p:cNvPr id="315" name="Google Shape;315;p41"/>
          <p:cNvSpPr txBox="1"/>
          <p:nvPr>
            <p:ph idx="1" type="body"/>
          </p:nvPr>
        </p:nvSpPr>
        <p:spPr>
          <a:xfrm>
            <a:off x="990600" y="1219200"/>
            <a:ext cx="7543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34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replace( iterator1, iterator2, value, newvalue );</a:t>
            </a:r>
            <a:endParaRPr/>
          </a:p>
          <a:p>
            <a:pPr indent="-234950" lvl="0" marL="234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replaces </a:t>
            </a:r>
            <a:r>
              <a:rPr b="0" i="1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</a:t>
            </a:r>
            <a:r>
              <a:rPr b="0" i="1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newvalue</a:t>
            </a: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the elements located in the range iterator1 to iterator2</a:t>
            </a:r>
            <a:endParaRPr/>
          </a:p>
          <a:p>
            <a:pPr indent="-195262" lvl="1" marL="544512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234950" lvl="0" marL="234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replace_if( iterator1, iterator2, function, newvalue );</a:t>
            </a:r>
            <a:endParaRPr/>
          </a:p>
          <a:p>
            <a:pPr indent="-234950" lvl="0" marL="234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replaces all elements in the range iterator1-iterator2 for  which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returns true with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newvalue</a:t>
            </a:r>
            <a:endParaRPr/>
          </a:p>
          <a:p>
            <a:pPr indent="-234950" lvl="0" marL="234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SEG4110 - Topic J - C++ Standard Template Library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05" name="Google Shape;105;p15"/>
          <p:cNvSpPr txBox="1"/>
          <p:nvPr>
            <p:ph type="title"/>
          </p:nvPr>
        </p:nvSpPr>
        <p:spPr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Containers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990600" y="1219200"/>
            <a:ext cx="7848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34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Three types of containers</a:t>
            </a:r>
            <a:endParaRPr/>
          </a:p>
          <a:p>
            <a:pPr indent="-219075" lvl="1" marL="56832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Sequence containers: </a:t>
            </a:r>
            <a:endParaRPr/>
          </a:p>
          <a:p>
            <a:pPr indent="-228600" lvl="2" marL="91122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linear data structures such as vectors and linked lists</a:t>
            </a:r>
            <a:endParaRPr/>
          </a:p>
          <a:p>
            <a:pPr indent="-219075" lvl="1" marL="56832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Associative containers: </a:t>
            </a:r>
            <a:endParaRPr/>
          </a:p>
          <a:p>
            <a:pPr indent="-228600" lvl="2" marL="91122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non-linear containers such as hash tables</a:t>
            </a:r>
            <a:endParaRPr/>
          </a:p>
          <a:p>
            <a:pPr indent="-219075" lvl="1" marL="56832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Container adapters: </a:t>
            </a:r>
            <a:endParaRPr/>
          </a:p>
          <a:p>
            <a:pPr indent="-228600" lvl="2" marL="91122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constrained sequence containers such as stacks and queues</a:t>
            </a:r>
            <a:endParaRPr/>
          </a:p>
          <a:p>
            <a:pPr indent="-104775" lvl="1" marL="568325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Sequence and associative containers are also called </a:t>
            </a:r>
            <a:r>
              <a:rPr b="0" i="0" lang="en-US" sz="2400" u="sng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first-class containers</a:t>
            </a:r>
            <a:r>
              <a:rPr b="1" i="0" lang="en-US" sz="20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2"/>
          <p:cNvSpPr txBox="1"/>
          <p:nvPr/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SEG4110 - Topic J - C++ Standard Template Library</a:t>
            </a:r>
            <a:endParaRPr/>
          </a:p>
        </p:txBody>
      </p:sp>
      <p:sp>
        <p:nvSpPr>
          <p:cNvPr id="321" name="Google Shape;321;p42"/>
          <p:cNvSpPr txBox="1"/>
          <p:nvPr/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322" name="Google Shape;322;p42"/>
          <p:cNvSpPr txBox="1"/>
          <p:nvPr>
            <p:ph type="title"/>
          </p:nvPr>
        </p:nvSpPr>
        <p:spPr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Replacing elements (2)</a:t>
            </a:r>
            <a:endParaRPr/>
          </a:p>
        </p:txBody>
      </p:sp>
      <p:sp>
        <p:nvSpPr>
          <p:cNvPr id="323" name="Google Shape;323;p42"/>
          <p:cNvSpPr txBox="1"/>
          <p:nvPr>
            <p:ph idx="1" type="body"/>
          </p:nvPr>
        </p:nvSpPr>
        <p:spPr>
          <a:xfrm>
            <a:off x="990600" y="1219200"/>
            <a:ext cx="7543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34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replace_copy( iterator1, iterator2, iterator3,  value,  			 newvalue );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34950" lvl="0" marL="234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replaces and copies elements of the range iterator1-iterator2 to iterator3</a:t>
            </a:r>
            <a:endParaRPr/>
          </a:p>
          <a:p>
            <a:pPr indent="-82550" lvl="0" marL="234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replace_copy_if( iterator1, iterator2, iterator3, 				     	function, newvalue );</a:t>
            </a:r>
            <a:endParaRPr/>
          </a:p>
          <a:p>
            <a:pPr indent="-234950" lvl="0" marL="234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replaces and copies elements for which </a:t>
            </a:r>
            <a:r>
              <a:rPr b="0" i="1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</a:t>
            </a: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returns true where iterator3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3"/>
          <p:cNvSpPr txBox="1"/>
          <p:nvPr/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SEG4110 - Topic J - C++ Standard Template Library</a:t>
            </a:r>
            <a:endParaRPr/>
          </a:p>
        </p:txBody>
      </p:sp>
      <p:sp>
        <p:nvSpPr>
          <p:cNvPr id="329" name="Google Shape;329;p43"/>
          <p:cNvSpPr txBox="1"/>
          <p:nvPr/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330" name="Google Shape;330;p43"/>
          <p:cNvSpPr txBox="1"/>
          <p:nvPr>
            <p:ph type="title"/>
          </p:nvPr>
        </p:nvSpPr>
        <p:spPr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algorithms</a:t>
            </a:r>
            <a:endParaRPr/>
          </a:p>
        </p:txBody>
      </p:sp>
      <p:sp>
        <p:nvSpPr>
          <p:cNvPr id="331" name="Google Shape;331;p43"/>
          <p:cNvSpPr txBox="1"/>
          <p:nvPr>
            <p:ph idx="1" type="body"/>
          </p:nvPr>
        </p:nvSpPr>
        <p:spPr>
          <a:xfrm>
            <a:off x="990600" y="1219200"/>
            <a:ext cx="7543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34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iterator find(iterator1, iterator2, value)</a:t>
            </a:r>
            <a:endParaRPr/>
          </a:p>
          <a:p>
            <a:pPr indent="-234950" lvl="0" marL="234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returns an iterator that points to first occurrence of value</a:t>
            </a:r>
            <a:endParaRPr/>
          </a:p>
          <a:p>
            <a:pPr indent="-234950" lvl="0" marL="234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iterator find_if(iterator1, iterator2, function)</a:t>
            </a:r>
            <a:endParaRPr/>
          </a:p>
          <a:p>
            <a:pPr indent="-234950" lvl="0" marL="234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returns an iterator that points to the first element for which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returns true.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4"/>
          <p:cNvSpPr txBox="1"/>
          <p:nvPr/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SEG4110 - Topic J - C++ Standard Template Library</a:t>
            </a:r>
            <a:endParaRPr/>
          </a:p>
        </p:txBody>
      </p:sp>
      <p:sp>
        <p:nvSpPr>
          <p:cNvPr id="337" name="Google Shape;337;p44"/>
          <p:cNvSpPr txBox="1"/>
          <p:nvPr/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338" name="Google Shape;338;p44"/>
          <p:cNvSpPr txBox="1"/>
          <p:nvPr>
            <p:ph type="title"/>
          </p:nvPr>
        </p:nvSpPr>
        <p:spPr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Sorting algorithms</a:t>
            </a:r>
            <a:endParaRPr/>
          </a:p>
        </p:txBody>
      </p:sp>
      <p:sp>
        <p:nvSpPr>
          <p:cNvPr id="339" name="Google Shape;339;p44"/>
          <p:cNvSpPr txBox="1"/>
          <p:nvPr>
            <p:ph idx="1" type="body"/>
          </p:nvPr>
        </p:nvSpPr>
        <p:spPr>
          <a:xfrm>
            <a:off x="990600" y="1219200"/>
            <a:ext cx="7543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34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sort(iterator1, iterator2)</a:t>
            </a:r>
            <a:endParaRPr/>
          </a:p>
          <a:p>
            <a:pPr indent="-234950" lvl="0" marL="234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sorts elements in ascending order</a:t>
            </a:r>
            <a:endParaRPr/>
          </a:p>
          <a:p>
            <a:pPr indent="-234950" lvl="0" marL="234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binary_search(iterator1, iterator2, value)</a:t>
            </a:r>
            <a:endParaRPr/>
          </a:p>
          <a:p>
            <a:pPr indent="-234950" lvl="0" marL="234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searches in an ascending sorted list for </a:t>
            </a:r>
            <a:r>
              <a:rPr b="0" i="1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a binary search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5"/>
          <p:cNvSpPr txBox="1"/>
          <p:nvPr/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SEG4110 - Topic J - C++ Standard Template Library</a:t>
            </a:r>
            <a:endParaRPr/>
          </a:p>
        </p:txBody>
      </p:sp>
      <p:sp>
        <p:nvSpPr>
          <p:cNvPr id="345" name="Google Shape;345;p45"/>
          <p:cNvSpPr txBox="1"/>
          <p:nvPr/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346" name="Google Shape;346;p45"/>
          <p:cNvSpPr txBox="1"/>
          <p:nvPr>
            <p:ph type="title"/>
          </p:nvPr>
        </p:nvSpPr>
        <p:spPr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and Merge</a:t>
            </a:r>
            <a:endParaRPr/>
          </a:p>
        </p:txBody>
      </p:sp>
      <p:sp>
        <p:nvSpPr>
          <p:cNvPr id="347" name="Google Shape;347;p45"/>
          <p:cNvSpPr txBox="1"/>
          <p:nvPr>
            <p:ph idx="1" type="body"/>
          </p:nvPr>
        </p:nvSpPr>
        <p:spPr>
          <a:xfrm>
            <a:off x="990600" y="1219200"/>
            <a:ext cx="7543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34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copy(iterator1, iterator2, iterator3)</a:t>
            </a:r>
            <a:endParaRPr/>
          </a:p>
          <a:p>
            <a:pPr indent="-234950" lvl="0" marL="234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copies the range of elements from iterator1 to iterator2 into iterator3</a:t>
            </a:r>
            <a:endParaRPr/>
          </a:p>
          <a:p>
            <a:pPr indent="-234950" lvl="0" marL="234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copy_backward(iterator1, iterator2, iterator3)</a:t>
            </a:r>
            <a:endParaRPr/>
          </a:p>
          <a:p>
            <a:pPr indent="-234950" lvl="0" marL="234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copies in reverse order the range of elements from iterator1 to iterator2 into iterator3</a:t>
            </a:r>
            <a:endParaRPr/>
          </a:p>
          <a:p>
            <a:pPr indent="-234950" lvl="0" marL="234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merge(iter1, iter2, iter3, iter4, iter5) </a:t>
            </a:r>
            <a:endParaRPr/>
          </a:p>
          <a:p>
            <a:pPr indent="-234950" lvl="0" marL="234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ranges iter1-iter2 and iter3-iter4 must be sorted in ascending order and copies both lists into iter5 in ascending order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6"/>
          <p:cNvSpPr txBox="1"/>
          <p:nvPr/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SEG4110 - Topic J - C++ Standard Template Library</a:t>
            </a:r>
            <a:endParaRPr/>
          </a:p>
        </p:txBody>
      </p:sp>
      <p:sp>
        <p:nvSpPr>
          <p:cNvPr id="353" name="Google Shape;353;p46"/>
          <p:cNvSpPr txBox="1"/>
          <p:nvPr/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354" name="Google Shape;354;p46"/>
          <p:cNvSpPr txBox="1"/>
          <p:nvPr>
            <p:ph type="title"/>
          </p:nvPr>
        </p:nvSpPr>
        <p:spPr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Unique and Reverse order</a:t>
            </a:r>
            <a:endParaRPr/>
          </a:p>
        </p:txBody>
      </p:sp>
      <p:sp>
        <p:nvSpPr>
          <p:cNvPr id="355" name="Google Shape;355;p46"/>
          <p:cNvSpPr txBox="1"/>
          <p:nvPr>
            <p:ph idx="1" type="body"/>
          </p:nvPr>
        </p:nvSpPr>
        <p:spPr>
          <a:xfrm>
            <a:off x="990600" y="1219200"/>
            <a:ext cx="7543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34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iterator unique(iterator1, iterator2) </a:t>
            </a:r>
            <a:endParaRPr/>
          </a:p>
          <a:p>
            <a:pPr indent="-195262" lvl="1" marL="54451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removes (logically) duplicate elements from a sorted list</a:t>
            </a:r>
            <a:endParaRPr/>
          </a:p>
          <a:p>
            <a:pPr indent="-195262" lvl="1" marL="54451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iterator to the new end of sequence</a:t>
            </a:r>
            <a:endParaRPr/>
          </a:p>
          <a:p>
            <a:pPr indent="-234950" lvl="0" marL="234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reverse(iterator1, iterator2)</a:t>
            </a:r>
            <a:endParaRPr/>
          </a:p>
          <a:p>
            <a:pPr indent="-195262" lvl="1" marL="54451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reverses elements in the range of iterator1 to iterator2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7"/>
          <p:cNvSpPr txBox="1"/>
          <p:nvPr/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SEG4110 - Topic J - C++ Standard Template Library</a:t>
            </a:r>
            <a:endParaRPr/>
          </a:p>
        </p:txBody>
      </p:sp>
      <p:sp>
        <p:nvSpPr>
          <p:cNvPr id="361" name="Google Shape;361;p47"/>
          <p:cNvSpPr txBox="1"/>
          <p:nvPr/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362" name="Google Shape;362;p47"/>
          <p:cNvSpPr txBox="1"/>
          <p:nvPr>
            <p:ph type="title"/>
          </p:nvPr>
        </p:nvSpPr>
        <p:spPr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Utility algorithms (1)</a:t>
            </a:r>
            <a:endParaRPr/>
          </a:p>
        </p:txBody>
      </p:sp>
      <p:sp>
        <p:nvSpPr>
          <p:cNvPr id="363" name="Google Shape;363;p47"/>
          <p:cNvSpPr txBox="1"/>
          <p:nvPr>
            <p:ph idx="1" type="body"/>
          </p:nvPr>
        </p:nvSpPr>
        <p:spPr>
          <a:xfrm>
            <a:off x="990600" y="1219200"/>
            <a:ext cx="7543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34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random_shuffle(iterator1, iterator2)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34950" lvl="0" marL="234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randomly mixes elements in the range iterator1-iterator2</a:t>
            </a:r>
            <a:endParaRPr/>
          </a:p>
          <a:p>
            <a:pPr indent="-234950" lvl="0" marL="234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count(iterator1, iterator2, value) </a:t>
            </a:r>
            <a:endParaRPr/>
          </a:p>
          <a:p>
            <a:pPr indent="-234950" lvl="0" marL="234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returns number of instances of value in the range</a:t>
            </a:r>
            <a:endParaRPr/>
          </a:p>
          <a:p>
            <a:pPr indent="-234950" lvl="0" marL="234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count_if(iterator1, iterator2, function)</a:t>
            </a:r>
            <a:endParaRPr/>
          </a:p>
          <a:p>
            <a:pPr indent="-234950" lvl="0" marL="234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counts number of instances for which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returns true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8"/>
          <p:cNvSpPr txBox="1"/>
          <p:nvPr/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SEG4110 - Topic J - C++ Standard Template Library</a:t>
            </a:r>
            <a:endParaRPr/>
          </a:p>
        </p:txBody>
      </p:sp>
      <p:sp>
        <p:nvSpPr>
          <p:cNvPr id="369" name="Google Shape;369;p48"/>
          <p:cNvSpPr txBox="1"/>
          <p:nvPr/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370" name="Google Shape;370;p48"/>
          <p:cNvSpPr txBox="1"/>
          <p:nvPr>
            <p:ph type="title"/>
          </p:nvPr>
        </p:nvSpPr>
        <p:spPr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Utility algorithms (2)</a:t>
            </a:r>
            <a:endParaRPr/>
          </a:p>
        </p:txBody>
      </p:sp>
      <p:sp>
        <p:nvSpPr>
          <p:cNvPr id="371" name="Google Shape;371;p48"/>
          <p:cNvSpPr txBox="1"/>
          <p:nvPr>
            <p:ph idx="1" type="body"/>
          </p:nvPr>
        </p:nvSpPr>
        <p:spPr>
          <a:xfrm>
            <a:off x="990600" y="1219200"/>
            <a:ext cx="7543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34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iterator min_element(iterator1, iterator2)</a:t>
            </a:r>
            <a:endParaRPr/>
          </a:p>
          <a:p>
            <a:pPr indent="-234950" lvl="0" marL="234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returns iterator to smallest element</a:t>
            </a:r>
            <a:endParaRPr/>
          </a:p>
          <a:p>
            <a:pPr indent="-234950" lvl="0" marL="234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iterator max_element(iterator1, iterator2) </a:t>
            </a:r>
            <a:endParaRPr/>
          </a:p>
          <a:p>
            <a:pPr indent="-234950" lvl="0" marL="234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returns iterator to largest element</a:t>
            </a:r>
            <a:endParaRPr/>
          </a:p>
          <a:p>
            <a:pPr indent="-234950" lvl="0" marL="234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accumulate(iterator1, iterator2) </a:t>
            </a:r>
            <a:endParaRPr/>
          </a:p>
          <a:p>
            <a:pPr indent="-234950" lvl="0" marL="234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returns the sum of the elements in the range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9"/>
          <p:cNvSpPr txBox="1"/>
          <p:nvPr/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SEG4110 - Topic J - C++ Standard Template Library</a:t>
            </a:r>
            <a:endParaRPr/>
          </a:p>
        </p:txBody>
      </p:sp>
      <p:sp>
        <p:nvSpPr>
          <p:cNvPr id="377" name="Google Shape;377;p49"/>
          <p:cNvSpPr txBox="1"/>
          <p:nvPr/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378" name="Google Shape;378;p49"/>
          <p:cNvSpPr txBox="1"/>
          <p:nvPr>
            <p:ph type="title"/>
          </p:nvPr>
        </p:nvSpPr>
        <p:spPr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Utility algorithms (3)</a:t>
            </a:r>
            <a:endParaRPr/>
          </a:p>
        </p:txBody>
      </p:sp>
      <p:sp>
        <p:nvSpPr>
          <p:cNvPr id="379" name="Google Shape;379;p49"/>
          <p:cNvSpPr txBox="1"/>
          <p:nvPr>
            <p:ph idx="1" type="body"/>
          </p:nvPr>
        </p:nvSpPr>
        <p:spPr>
          <a:xfrm>
            <a:off x="990600" y="1219200"/>
            <a:ext cx="7543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34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for_each(iterator1, iterator2, function) </a:t>
            </a:r>
            <a:endParaRPr/>
          </a:p>
          <a:p>
            <a:pPr indent="-234950" lvl="0" marL="234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calls function on every element in range</a:t>
            </a:r>
            <a:endParaRPr/>
          </a:p>
          <a:p>
            <a:pPr indent="-82550" lvl="0" marL="234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transform(iterator1, iterator2, iterator3, function)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34950" lvl="0" marL="234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calls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all elements in range iterator1-iterator2, and copies result to iterator3</a:t>
            </a:r>
            <a:endParaRPr b="1" i="0" sz="26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b="1" i="0" sz="26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0"/>
          <p:cNvSpPr txBox="1"/>
          <p:nvPr/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SEG4110 - Topic J - C++ Standard Template Library</a:t>
            </a:r>
            <a:endParaRPr/>
          </a:p>
        </p:txBody>
      </p:sp>
      <p:sp>
        <p:nvSpPr>
          <p:cNvPr id="385" name="Google Shape;385;p50"/>
          <p:cNvSpPr txBox="1"/>
          <p:nvPr/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386" name="Google Shape;386;p50"/>
          <p:cNvSpPr txBox="1"/>
          <p:nvPr>
            <p:ph type="title"/>
          </p:nvPr>
        </p:nvSpPr>
        <p:spPr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Algorithms on sets (1)</a:t>
            </a:r>
            <a:endParaRPr/>
          </a:p>
        </p:txBody>
      </p:sp>
      <p:sp>
        <p:nvSpPr>
          <p:cNvPr id="387" name="Google Shape;387;p50"/>
          <p:cNvSpPr txBox="1"/>
          <p:nvPr>
            <p:ph idx="1" type="body"/>
          </p:nvPr>
        </p:nvSpPr>
        <p:spPr>
          <a:xfrm>
            <a:off x="990600" y="1219200"/>
            <a:ext cx="7848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34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includes(iter1, iter2, iter3, iter4)</a:t>
            </a:r>
            <a:endParaRPr/>
          </a:p>
          <a:p>
            <a:pPr indent="-234950" lvl="0" marL="234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returns true if iter1-iter2 contains iter3-iter4. Both sequences must be sorted</a:t>
            </a:r>
            <a:endParaRPr/>
          </a:p>
          <a:p>
            <a:pPr indent="-234950" lvl="0" marL="234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set_difference(iter1, iter2, iter3, iter4,iter5)</a:t>
            </a:r>
            <a:endParaRPr/>
          </a:p>
          <a:p>
            <a:pPr indent="-234950" lvl="0" marL="234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copies elements in range iter1-iter2 that do not exist in second range iter3-iter4 into iter5</a:t>
            </a:r>
            <a:endParaRPr/>
          </a:p>
          <a:p>
            <a:pPr indent="-234950" lvl="0" marL="234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set_intersection(iter1, iter2, iter3, iter4, iter5)</a:t>
            </a:r>
            <a:endParaRPr/>
          </a:p>
          <a:p>
            <a:pPr indent="-234950" lvl="0" marL="234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copies common elements from the two ranges iter1-iter2 and iter3-iter4 into iter5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1"/>
          <p:cNvSpPr txBox="1"/>
          <p:nvPr/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SEG4110 - Topic J - C++ Standard Template Library</a:t>
            </a:r>
            <a:endParaRPr/>
          </a:p>
        </p:txBody>
      </p:sp>
      <p:sp>
        <p:nvSpPr>
          <p:cNvPr id="393" name="Google Shape;393;p51"/>
          <p:cNvSpPr txBox="1"/>
          <p:nvPr/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394" name="Google Shape;394;p51"/>
          <p:cNvSpPr txBox="1"/>
          <p:nvPr>
            <p:ph type="title"/>
          </p:nvPr>
        </p:nvSpPr>
        <p:spPr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Algorithms on sets (2)	</a:t>
            </a:r>
            <a:endParaRPr/>
          </a:p>
        </p:txBody>
      </p:sp>
      <p:sp>
        <p:nvSpPr>
          <p:cNvPr id="395" name="Google Shape;395;p51"/>
          <p:cNvSpPr txBox="1"/>
          <p:nvPr>
            <p:ph idx="1" type="body"/>
          </p:nvPr>
        </p:nvSpPr>
        <p:spPr>
          <a:xfrm>
            <a:off x="990600" y="1219200"/>
            <a:ext cx="7848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34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set_symmetric_difference(iter1, iter2, iter3, iter4, iter5)</a:t>
            </a:r>
            <a:endParaRPr/>
          </a:p>
          <a:p>
            <a:pPr indent="-234950" lvl="0" marL="234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copies elements in range iter1-iter2 that are not in range iter3-iter4 and vice versa, into iter5. Both sets must be sorted</a:t>
            </a:r>
            <a:endParaRPr/>
          </a:p>
          <a:p>
            <a:pPr indent="-234950" lvl="0" marL="234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set_union(iter1, iter2, iter3, iter4, iter5)</a:t>
            </a:r>
            <a:endParaRPr/>
          </a:p>
          <a:p>
            <a:pPr indent="-234950" lvl="0" marL="234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copies elements in both ranges to iter5. Both sets must be sorted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SEG4110 - Topic J - C++ Standard Template Library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13" name="Google Shape;113;p16"/>
          <p:cNvSpPr txBox="1"/>
          <p:nvPr>
            <p:ph type="title"/>
          </p:nvPr>
        </p:nvSpPr>
        <p:spPr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Iterators</a:t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990600" y="1219200"/>
            <a:ext cx="7848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34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Iterators are pointers to elements of first-class containers</a:t>
            </a:r>
            <a:endParaRPr/>
          </a:p>
          <a:p>
            <a:pPr indent="-231775" lvl="1" marL="5810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Type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const_iterator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defines an iterator to a container element that </a:t>
            </a:r>
            <a:r>
              <a:rPr b="0" i="1" lang="en-US" sz="2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cannot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be modified</a:t>
            </a:r>
            <a:endParaRPr/>
          </a:p>
          <a:p>
            <a:pPr indent="-231775" lvl="1" marL="5810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Type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iterator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defines an iterator to a container element that </a:t>
            </a:r>
            <a:r>
              <a:rPr b="0" i="1" lang="en-US" sz="2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can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be modified</a:t>
            </a:r>
            <a:endParaRPr/>
          </a:p>
          <a:p>
            <a:pPr indent="-231775" lvl="1" marL="5810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34950" lvl="0" marL="234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All first-class containers provide the members functions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begin()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and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end()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  <a:p>
            <a:pPr indent="-231775" lvl="1" marL="5810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return iterators pointing to the first and one-past-the-last element of the container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2"/>
          <p:cNvSpPr txBox="1"/>
          <p:nvPr/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SEG4110 - Topic J - C++ Standard Template Library</a:t>
            </a:r>
            <a:endParaRPr/>
          </a:p>
        </p:txBody>
      </p:sp>
      <p:sp>
        <p:nvSpPr>
          <p:cNvPr id="401" name="Google Shape;401;p52"/>
          <p:cNvSpPr txBox="1"/>
          <p:nvPr/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402" name="Google Shape;402;p52"/>
          <p:cNvSpPr txBox="1"/>
          <p:nvPr>
            <p:ph type="title"/>
          </p:nvPr>
        </p:nvSpPr>
        <p:spPr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403" name="Google Shape;403;p52"/>
          <p:cNvSpPr txBox="1"/>
          <p:nvPr>
            <p:ph idx="1" type="body"/>
          </p:nvPr>
        </p:nvSpPr>
        <p:spPr>
          <a:xfrm>
            <a:off x="1066800" y="1371600"/>
            <a:ext cx="7543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34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"C++, How to program", Harvey M. Deitel, Paul J. Deitel , 4th edition, Prentice Hall </a:t>
            </a:r>
            <a:endParaRPr/>
          </a:p>
          <a:p>
            <a:pPr indent="-82550" lvl="0" marL="234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"The C++ Programming Language", Bjarne Stroustrup, 4th Edition, Addison-Wesley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/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SEG4110 - Topic J - C++ Standard Template Library</a:t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21" name="Google Shape;121;p17"/>
          <p:cNvSpPr txBox="1"/>
          <p:nvPr>
            <p:ph type="title"/>
          </p:nvPr>
        </p:nvSpPr>
        <p:spPr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Iterators (cont.)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990600" y="1219200"/>
            <a:ext cx="7543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34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If the iterator </a:t>
            </a:r>
            <a:r>
              <a:rPr b="1" i="0" lang="en-US" sz="2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it</a:t>
            </a:r>
            <a:r>
              <a:rPr b="0" i="0" lang="en-US" sz="2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points to a particular element, then </a:t>
            </a:r>
            <a:endParaRPr/>
          </a:p>
          <a:p>
            <a:pPr indent="-195262" lvl="1" marL="54451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"/>
              <a:buChar char="-"/>
            </a:pPr>
            <a:r>
              <a:rPr b="1" i="0" lang="en-US" sz="2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it++ (or ++it)</a:t>
            </a:r>
            <a:r>
              <a:rPr b="0" i="0" lang="en-US" sz="2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points to the next element and </a:t>
            </a:r>
            <a:endParaRPr/>
          </a:p>
          <a:p>
            <a:pPr indent="-195262" lvl="1" marL="54451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"/>
              <a:buChar char="-"/>
            </a:pPr>
            <a:r>
              <a:rPr b="1" i="0" lang="en-US" sz="2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*it</a:t>
            </a:r>
            <a:r>
              <a:rPr b="0" i="0" lang="en-US" sz="2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refers to the value of the element pointed to by </a:t>
            </a:r>
            <a:r>
              <a:rPr b="1" i="0" lang="en-US" sz="2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it</a:t>
            </a:r>
            <a:endParaRPr/>
          </a:p>
          <a:p>
            <a:pPr indent="-95250" lvl="0" marL="234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iterator resulting from end() can only be used to detect whether the iterator has reached the end of the container</a:t>
            </a:r>
            <a:endParaRPr/>
          </a:p>
          <a:p>
            <a:pPr indent="-69850" lvl="0" marL="234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We will see how to use begin() and end() in the next slides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/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SEG4110 - Topic J - C++ Standard Template Library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29" name="Google Shape;129;p18"/>
          <p:cNvSpPr txBox="1"/>
          <p:nvPr>
            <p:ph type="title"/>
          </p:nvPr>
        </p:nvSpPr>
        <p:spPr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 Containers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990600" y="1219200"/>
            <a:ext cx="7543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34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STL provides three sequence containers</a:t>
            </a:r>
            <a:endParaRPr/>
          </a:p>
          <a:p>
            <a:pPr indent="-274637" lvl="1" marL="62388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vector:  based on arrays</a:t>
            </a:r>
            <a:endParaRPr/>
          </a:p>
          <a:p>
            <a:pPr indent="-274637" lvl="1" marL="62388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deque (double-ended queue): based on arrays</a:t>
            </a:r>
            <a:endParaRPr/>
          </a:p>
          <a:p>
            <a:pPr indent="-274637" lvl="1" marL="62388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list: based on linked lists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/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SEG4110 - Topic J - C++ Standard Template Library</a:t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 Containers: </a:t>
            </a: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990600" y="1219200"/>
            <a:ext cx="7543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34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implementation of a vector is based on arrays</a:t>
            </a:r>
            <a:endParaRPr/>
          </a:p>
          <a:p>
            <a:pPr indent="-234950" lvl="0" marL="234950" rtl="0" algn="l">
              <a:lnSpc>
                <a:spcPct val="5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Vectors allow direct access to any element via indexes</a:t>
            </a:r>
            <a:endParaRPr/>
          </a:p>
          <a:p>
            <a:pPr indent="-234950" lvl="0" marL="234950" rtl="0" algn="l">
              <a:lnSpc>
                <a:spcPct val="5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at the end is normally efficient.</a:t>
            </a:r>
            <a:endParaRPr/>
          </a:p>
          <a:p>
            <a:pPr indent="-195262" lvl="1" marL="60007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vector simply grows</a:t>
            </a:r>
            <a:endParaRPr/>
          </a:p>
          <a:p>
            <a:pPr indent="-234950" lvl="0" marL="234950" rtl="0" algn="l">
              <a:lnSpc>
                <a:spcPct val="5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and deletion in the middle is expensive</a:t>
            </a:r>
            <a:endParaRPr/>
          </a:p>
          <a:p>
            <a:pPr indent="-195262" lvl="1" marL="60007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entire portion of the vector needs to be moved 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/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SEG4110 - Topic J - C++ Standard Template Library</a:t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45" name="Google Shape;145;p20"/>
          <p:cNvSpPr txBox="1"/>
          <p:nvPr>
            <p:ph type="title"/>
          </p:nvPr>
        </p:nvSpPr>
        <p:spPr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 Containers: </a:t>
            </a: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(cont.)</a:t>
            </a:r>
            <a:endParaRPr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990600" y="1219200"/>
            <a:ext cx="7543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34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vector capacity is reached then </a:t>
            </a:r>
            <a:endParaRPr/>
          </a:p>
          <a:p>
            <a:pPr indent="-219075" lvl="1" marL="56832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larger vector is allocated, </a:t>
            </a:r>
            <a:endParaRPr/>
          </a:p>
          <a:p>
            <a:pPr indent="-219075" lvl="1" marL="56832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elements of the previous vector are copied and </a:t>
            </a:r>
            <a:endParaRPr/>
          </a:p>
          <a:p>
            <a:pPr indent="-219075" lvl="1" marL="56832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old vector is deallocated</a:t>
            </a:r>
            <a:endParaRPr/>
          </a:p>
          <a:p>
            <a:pPr indent="-219075" lvl="1" marL="568325" rtl="0" algn="l">
              <a:lnSpc>
                <a:spcPct val="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use vectors, we need to include the header &lt;vector&gt;</a:t>
            </a:r>
            <a:endParaRPr/>
          </a:p>
          <a:p>
            <a:pPr indent="-69850" lvl="0" marL="234950" rtl="0" algn="l">
              <a:lnSpc>
                <a:spcPct val="5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34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functions of the class vector include</a:t>
            </a:r>
            <a:endParaRPr/>
          </a:p>
          <a:p>
            <a:pPr indent="-219075" lvl="1" marL="56832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size, capacity, insert…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/>
        </p:nvSpPr>
        <p:spPr>
          <a:xfrm>
            <a:off x="3810000" y="64008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SEG4110 - Topic J - C++ Standard Template Library</a:t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80772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153" name="Google Shape;153;p21"/>
          <p:cNvSpPr txBox="1"/>
          <p:nvPr>
            <p:ph type="title"/>
          </p:nvPr>
        </p:nvSpPr>
        <p:spPr>
          <a:xfrm>
            <a:off x="3810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of using the class vector</a:t>
            </a:r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990600" y="1219200"/>
            <a:ext cx="3962400" cy="495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"/>
              <a:buNone/>
            </a:pPr>
            <a:r>
              <a:rPr b="0" i="0" lang="en-US" sz="17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#include &lt;iostream&gt;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"/>
              <a:buNone/>
            </a:pPr>
            <a:r>
              <a:rPr b="0" i="0" lang="en-US" sz="17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#include &lt;vector&gt;  //vector class-template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"/>
              <a:buNone/>
            </a:pPr>
            <a:r>
              <a:rPr b="0" i="0" lang="en-US" sz="17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using std;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"/>
              <a:buNone/>
            </a:pPr>
            <a:r>
              <a:rPr b="0" i="0" lang="en-US" sz="17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int main()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"/>
              <a:buNone/>
            </a:pPr>
            <a:r>
              <a:rPr b="0" i="0" lang="en-US" sz="17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"/>
              <a:buNone/>
            </a:pPr>
            <a:r>
              <a:rPr b="0" i="0" lang="en-US" sz="17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vector&lt;int&gt; v;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"/>
              <a:buNone/>
            </a:pPr>
            <a:r>
              <a:rPr b="0" i="0" lang="en-US" sz="17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// add integers at the end of the vector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"/>
              <a:buNone/>
            </a:pPr>
            <a:r>
              <a:rPr b="0" i="0" lang="en-US" sz="17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v.push_back( 2 ); 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"/>
              <a:buNone/>
            </a:pPr>
            <a:r>
              <a:rPr b="0" i="0" lang="en-US" sz="17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v.push_back( 3 ); 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"/>
              <a:buNone/>
            </a:pPr>
            <a:r>
              <a:rPr b="0" i="0" lang="en-US" sz="17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v.push_back( 4 );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"/>
              <a:buNone/>
            </a:pPr>
            <a:r>
              <a:rPr b="0" i="0" lang="en-US" sz="17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cout &lt;&lt; "\nThe size of v is: " &lt;&lt; v.size()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"/>
              <a:buNone/>
            </a:pPr>
            <a:r>
              <a:rPr b="0" i="0" lang="en-US" sz="17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     &lt;&lt; "\nThe capacity of v is: "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"/>
              <a:buNone/>
            </a:pPr>
            <a:r>
              <a:rPr b="0" i="0" lang="en-US" sz="17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     &lt;&lt; v.capacity();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4953000" y="1219200"/>
            <a:ext cx="3962400" cy="495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// display the content of v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vector&lt;int&gt;::const_iterator it;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for (it = v.begin(); it != v.end(); it++)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   cout &lt;&lt;  *it &lt;&lt; </a:t>
            </a: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b="1" i="0" lang="en-US" sz="17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\n</a:t>
            </a: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1" i="0" lang="en-US" sz="17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return 0;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SI5122-x">
  <a:themeElements>
    <a:clrScheme name="CSI5122-x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