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"/>
          <p:cNvGrpSpPr/>
          <p:nvPr/>
        </p:nvGrpSpPr>
        <p:grpSpPr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7" name="Google Shape;37;p2"/>
            <p:cNvSpPr/>
            <p:nvPr/>
          </p:nvSpPr>
          <p:spPr>
            <a:xfrm>
              <a:off x="0" y="2208"/>
              <a:ext cx="2515" cy="1970"/>
            </a:xfrm>
            <a:custGeom>
              <a:rect b="b" l="l" r="r" t="t"/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2496"/>
              <a:ext cx="2112" cy="1604"/>
            </a:xfrm>
            <a:custGeom>
              <a:rect b="b" l="l" r="r" t="t"/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92" y="3233"/>
              <a:ext cx="3668" cy="943"/>
            </a:xfrm>
            <a:custGeom>
              <a:rect b="b" l="l" r="r" t="t"/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524"/>
              <a:ext cx="973" cy="1195"/>
            </a:xfrm>
            <a:custGeom>
              <a:rect b="b" l="l" r="r" t="t"/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8" y="1"/>
              <a:ext cx="2570" cy="2266"/>
            </a:xfrm>
            <a:custGeom>
              <a:rect b="b" l="l" r="r" t="t"/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25" y="1"/>
              <a:ext cx="2185" cy="1508"/>
            </a:xfrm>
            <a:custGeom>
              <a:rect b="b" l="l" r="r" t="t"/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649"/>
              <a:ext cx="816" cy="806"/>
            </a:xfrm>
            <a:custGeom>
              <a:rect b="b" l="l" r="r" t="t"/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545"/>
              <a:ext cx="762" cy="107"/>
            </a:xfrm>
            <a:custGeom>
              <a:rect b="b" l="l" r="r" t="t"/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14" y="3431"/>
              <a:ext cx="3182" cy="745"/>
            </a:xfrm>
            <a:custGeom>
              <a:rect b="b" l="l" r="r" t="t"/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4032"/>
              <a:ext cx="5760" cy="288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B23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4032"/>
              <a:ext cx="5760" cy="336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B23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0"/>
              <a:ext cx="5760" cy="288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8F4902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09" y="229"/>
              <a:ext cx="3188" cy="2024"/>
            </a:xfrm>
            <a:custGeom>
              <a:rect b="b" l="l" r="r" t="t"/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44" y="293"/>
              <a:ext cx="2144" cy="1787"/>
            </a:xfrm>
            <a:custGeom>
              <a:rect b="b" l="l" r="r" t="t"/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32" y="1728"/>
              <a:ext cx="2828" cy="2366"/>
            </a:xfrm>
            <a:custGeom>
              <a:rect b="b" l="l" r="r" t="t"/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60" y="1860"/>
              <a:ext cx="2162" cy="1934"/>
            </a:xfrm>
            <a:custGeom>
              <a:rect b="b" l="l" r="r" t="t"/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"/>
          <p:cNvSpPr txBox="1"/>
          <p:nvPr>
            <p:ph type="ctrTitle"/>
          </p:nvPr>
        </p:nvSpPr>
        <p:spPr>
          <a:xfrm>
            <a:off x="685800" y="18288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57" name="Google Shape;5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2" name="Google Shape;12;p1"/>
            <p:cNvSpPr/>
            <p:nvPr/>
          </p:nvSpPr>
          <p:spPr>
            <a:xfrm>
              <a:off x="0" y="2208"/>
              <a:ext cx="2515" cy="1970"/>
            </a:xfrm>
            <a:custGeom>
              <a:rect b="b" l="l" r="r" t="t"/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496"/>
              <a:ext cx="2112" cy="1604"/>
            </a:xfrm>
            <a:custGeom>
              <a:rect b="b" l="l" r="r" t="t"/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092" y="3233"/>
              <a:ext cx="3668" cy="943"/>
            </a:xfrm>
            <a:custGeom>
              <a:rect b="b" l="l" r="r" t="t"/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524"/>
              <a:ext cx="973" cy="1195"/>
            </a:xfrm>
            <a:custGeom>
              <a:rect b="b" l="l" r="r" t="t"/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188" y="1"/>
              <a:ext cx="2570" cy="2266"/>
            </a:xfrm>
            <a:custGeom>
              <a:rect b="b" l="l" r="r" t="t"/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525" y="1"/>
              <a:ext cx="2185" cy="1508"/>
            </a:xfrm>
            <a:custGeom>
              <a:rect b="b" l="l" r="r" t="t"/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649"/>
              <a:ext cx="816" cy="806"/>
            </a:xfrm>
            <a:custGeom>
              <a:rect b="b" l="l" r="r" t="t"/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0" y="1545"/>
              <a:ext cx="762" cy="107"/>
            </a:xfrm>
            <a:custGeom>
              <a:rect b="b" l="l" r="r" t="t"/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14" y="3431"/>
              <a:ext cx="3182" cy="745"/>
            </a:xfrm>
            <a:custGeom>
              <a:rect b="b" l="l" r="r" t="t"/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0" y="4032"/>
              <a:ext cx="5760" cy="288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B23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0" y="4032"/>
              <a:ext cx="5760" cy="336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B23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0" y="0"/>
              <a:ext cx="5760" cy="288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8F4902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9" y="229"/>
              <a:ext cx="3188" cy="2024"/>
            </a:xfrm>
            <a:custGeom>
              <a:rect b="b" l="l" r="r" t="t"/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344" y="293"/>
              <a:ext cx="2144" cy="1787"/>
            </a:xfrm>
            <a:custGeom>
              <a:rect b="b" l="l" r="r" t="t"/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932" y="1728"/>
              <a:ext cx="2828" cy="2366"/>
            </a:xfrm>
            <a:custGeom>
              <a:rect b="b" l="l" r="r" t="t"/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160" y="1860"/>
              <a:ext cx="2162" cy="1934"/>
            </a:xfrm>
            <a:custGeom>
              <a:rect b="b" l="l" r="r" t="t"/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ctrTitle"/>
          </p:nvPr>
        </p:nvSpPr>
        <p:spPr>
          <a:xfrm>
            <a:off x="685800" y="18288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Standard Template 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 behave like regular pointers ...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	-&gt;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	--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	!=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(vector, deq: -, &lt;, &gt;, +(int) )</a:t>
            </a:r>
            <a:endParaRPr/>
          </a:p>
          <a:p>
            <a:pPr indent="-194309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work for all the containers!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container.begin()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return iterator of first elem.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container.end()	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return iterator next to last elem.</a:t>
            </a:r>
            <a:endParaRPr/>
          </a:p>
          <a:p>
            <a:pPr indent="-194309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list2.cpp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using binary tree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at insert (by default using operator&lt;() 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 math. sets</a:t>
            </a:r>
            <a:endParaRPr/>
          </a:p>
          <a:p>
            <a:pPr indent="-194309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find() method</a:t>
            </a:r>
            <a:endParaRPr/>
          </a:p>
          <a:p>
            <a:pPr indent="-194309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insert()</a:t>
            </a:r>
            <a:endParaRPr/>
          </a:p>
          <a:p>
            <a:pPr indent="-194309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push_back()</a:t>
            </a:r>
            <a:endParaRPr b="0" i="0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push_front()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operator[]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that allows repetitions of the same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 within group of elements of the same value is undefined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 of pairs: key, val – use make_pair() 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pairs: key, val – use make_pair() 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map only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operator[key]()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by value (associative array) 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Algorithms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 on containers using iterator interface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generic, but not as fast as containers’ methods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on some combinations of algorithm/container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operate on various containers at the same time</a:t>
            </a:r>
            <a:endParaRPr/>
          </a:p>
          <a:p>
            <a:pPr indent="-23622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elementary, simple algorithms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parametrizable by different iterators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parametrizable by function objects and adaptors </a:t>
            </a:r>
            <a:endParaRPr/>
          </a:p>
          <a:p>
            <a:pPr indent="-23622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very intuitive (an euphemism)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Algorithms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algo1.cpp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min_element	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operator&lt;()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max_element	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operator&lt;()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		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operator&lt;()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		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operator==()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		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operator=()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min_element (coll.begin(), coll.end())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is </a:t>
            </a: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coll.begin(), coll.end() </a:t>
            </a: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find1.cpp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range definition is a programmer’s responsibility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end should be attainable by ++’ing of start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we’re not sure of what is beginning, what is end?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Algorithms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(coll1.begin(), coll1.end(), coll2.begin());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range given only for first range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sizes of ranges must suffice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does elementary copy only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 check destination size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(iteartors are intreface to elements, not to whole collection)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collection size is a programmer’s responsibility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copy2.cpp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initial collection size is easy for some (sequential) container classes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Iterators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sizes of ranges must suffice, or 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(coll1.begin(), coll1.end(),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inserter(coll2, coll2.begin())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);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or use inserter iterators ;) 	 </a:t>
            </a:r>
            <a:r>
              <a:rPr b="1" i="0" lang="en-US" sz="2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copy3.cpp</a:t>
            </a:r>
            <a:r>
              <a:rPr b="1" i="0" lang="en-US" sz="2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8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inserter for all containers, all can insert()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before specified location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associative containers location is a hint only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back_inserter for containers that can push_back()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front_inserter for containers that can push_front()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Iterators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 like regular ones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interface of regular ones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 on i/o streams 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(example: ioiter1.cpp)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istream_iterator&lt;string&gt;(cin) 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++iter for stream&gt;&gt;temp, *iter for retrieving temp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istream_iterator&lt;string&gt;()	 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stream iterator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 on standard C++ library</a:t>
            </a:r>
            <a:endParaRPr/>
          </a:p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Nicolai M. Josuttis: C++ Standard Library: A tutorial and Reference, 1st, Pearson 1999,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http://www.josuttis.com/libbook/examples.zip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(Polish: Nicolai M. Josuttis: C++ Biblioteka standardowa Podręcznik Programisty, Helion 2003, examples: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ftp://ftp.helion.pl/przyklady/cpbspp.zip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(Grębosz J.:  Pasja C++, RM, W-wa)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(mentioned on Lecture Nr 1)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Iterators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interface of regular ones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regular behaviour 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(example: rter1.cpp)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container.rbegin() is actually last element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the one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last)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container.rend() is actually element before first one!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 is --, -- is ++, etc.  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Algorithms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elements from container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remove(...) algorithm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actually doesn’t remove container contents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remove1.cpp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operation of moving elements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 know the container, knows elements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 work for associative containers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new end of range (next to last)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method erase(...) to get rid of elements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remove2.cpp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versions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associative containers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remove3.cpp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4309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Extending STL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is allowed (and encouraged) to extend STL functionality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new templates, or just classes/functions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print.hpp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typename keyword denotes argument’s type/class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opposed to „mutable” it is usefull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as algorithm argument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argument functions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foreach1.cpp, transform1.cpp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argument and bool result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prime1.cpp</a:t>
            </a:r>
            <a:r>
              <a:rPr b="1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arguments and bool result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sort1.cpp</a:t>
            </a:r>
            <a:r>
              <a:rPr b="1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 as algorithm argument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 like functions, but using operator()()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foreach2.cpp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objects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optimizable by compiler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have class member variables, „internal state” passed by the constructor argument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add1.cpp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may have many function objects of the same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 as algorithm argument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predefined function object templates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less&lt;&gt;, greater &lt;&gt;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set&lt;int&gt; s;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defaults to     </a:t>
            </a: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set&lt;int, less&lt;int&gt; &gt; s;</a:t>
            </a:r>
            <a:b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we may also:	</a:t>
            </a: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set&lt;int, greater&lt;int&gt; &gt; s;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negate&lt;&gt;, multiply&lt;&gt;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use in transform(...) algorithm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adaptors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special cases of function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 function, when different interface (i.e. argument list) is required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bind2nd(less&lt;int&gt;(),50)	 </a:t>
            </a:r>
            <a:r>
              <a:rPr b="1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fo1.cpp</a:t>
            </a:r>
            <a:r>
              <a:rPr b="1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default second argument</a:t>
            </a:r>
            <a:endParaRPr/>
          </a:p>
          <a:p>
            <a:pPr indent="-13716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elements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required always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constructor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required sometimes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constructor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equality operator ==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operator &lt;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STL, errors and exceptions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aimed at maximizing speed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improper use (*end()=something) behaviour is undefined, let’s hope it crashes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carefull with iterators and ranges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minimal chcecks are done (bad_alloc exception)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debug version of the library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it!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methods of some containers are transaction-safe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are not!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reference!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library of C++ language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main part of standard library of C++ language)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classes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(library defined within std namespace)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Template Library</a:t>
            </a:r>
            <a:endParaRPr/>
          </a:p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elements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data </a:t>
            </a: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(lists, vectors, etc.)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browsing containers and providing an interface to containers for algorithms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operating on containers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(to be discussed later ...)</a:t>
            </a:r>
            <a:endParaRPr b="0" i="0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library!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generally separated from methods (where the OOP idea has gone?)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high-level programming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efficient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BTW: algorithm’s complexity order</a:t>
            </a:r>
            <a:endParaRPr/>
          </a:p>
        </p:txBody>
      </p:sp>
      <p:sp>
        <p:nvSpPr>
          <p:cNvPr id="94" name="Google Shape;94;p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O-notation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element in sorted array:	O(log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element in unsorted array: 	O(n)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quicksort:				O(n · log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bubblesort:				O(n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(dynamic table)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dequeue (double ende queue, using dynamic table)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(double linked one)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(arrays and strings not STL containers, but operable by STL algorithms)</a:t>
            </a:r>
            <a:endParaRPr/>
          </a:p>
          <a:p>
            <a:pPr indent="-194309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(using binary tree)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map, multimap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as a dynamic table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push_back()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operator[]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insert()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using dynamic table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push_back()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(here vector may be faster)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push_front()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in vector template)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operator[]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insert()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using double linked list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push_back()</a:t>
            </a:r>
            <a:endParaRPr b="0" i="0" sz="2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push_front()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insert()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operator[]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lon">
  <a:themeElements>
    <a:clrScheme name="default">
      <a:dk1>
        <a:srgbClr val="FFFFFF"/>
      </a:dk1>
      <a:lt1>
        <a:srgbClr val="993300"/>
      </a:lt1>
      <a:dk2>
        <a:srgbClr val="FEEC94"/>
      </a:dk2>
      <a:lt2>
        <a:srgbClr val="BB5F03"/>
      </a:lt2>
      <a:accent1>
        <a:srgbClr val="FF9900"/>
      </a:accent1>
      <a:accent2>
        <a:srgbClr val="B76A03"/>
      </a:accent2>
      <a:accent3>
        <a:srgbClr val="993300"/>
      </a:accent3>
      <a:accent4>
        <a:srgbClr val="FF9900"/>
      </a:accent4>
      <a:accent5>
        <a:srgbClr val="B76A03"/>
      </a:accent5>
      <a:accent6>
        <a:srgbClr val="993300"/>
      </a:accent6>
      <a:hlink>
        <a:srgbClr val="FFFFCC"/>
      </a:hlink>
      <a:folHlink>
        <a:srgbClr val="CC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