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54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4"/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</p:sldIdLst>
  <p:sldSz cy="6858000" cx="9144000"/>
  <p:notesSz cx="6946900" cy="9232900"/>
  <p:embeddedFontLst>
    <p:embeddedFont>
      <p:font typeface="Helvetica Neue"/>
      <p:regular r:id="rId162"/>
      <p:bold r:id="rId163"/>
      <p:italic r:id="rId164"/>
      <p:boldItalic r:id="rId165"/>
    </p:embeddedFont>
    <p:embeddedFont>
      <p:font typeface="Questrial"/>
      <p:regular r:id="rId1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150" Type="http://schemas.openxmlformats.org/officeDocument/2006/relationships/slide" Target="slides/slide144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3.xml"/><Relationship Id="rId4" Type="http://schemas.openxmlformats.org/officeDocument/2006/relationships/slideMaster" Target="slideMasters/slideMaster1.xml"/><Relationship Id="rId148" Type="http://schemas.openxmlformats.org/officeDocument/2006/relationships/slide" Target="slides/slide142.xml"/><Relationship Id="rId9" Type="http://schemas.openxmlformats.org/officeDocument/2006/relationships/slide" Target="slides/slide3.xml"/><Relationship Id="rId143" Type="http://schemas.openxmlformats.org/officeDocument/2006/relationships/slide" Target="slides/slide137.xml"/><Relationship Id="rId142" Type="http://schemas.openxmlformats.org/officeDocument/2006/relationships/slide" Target="slides/slide136.xml"/><Relationship Id="rId141" Type="http://schemas.openxmlformats.org/officeDocument/2006/relationships/slide" Target="slides/slide135.xml"/><Relationship Id="rId140" Type="http://schemas.openxmlformats.org/officeDocument/2006/relationships/slide" Target="slides/slide134.xml"/><Relationship Id="rId5" Type="http://schemas.openxmlformats.org/officeDocument/2006/relationships/slideMaster" Target="slideMasters/slideMaster2.xml"/><Relationship Id="rId147" Type="http://schemas.openxmlformats.org/officeDocument/2006/relationships/slide" Target="slides/slide141.xml"/><Relationship Id="rId6" Type="http://schemas.openxmlformats.org/officeDocument/2006/relationships/notesMaster" Target="notesMasters/notesMaster1.xml"/><Relationship Id="rId146" Type="http://schemas.openxmlformats.org/officeDocument/2006/relationships/slide" Target="slides/slide140.xml"/><Relationship Id="rId7" Type="http://schemas.openxmlformats.org/officeDocument/2006/relationships/slide" Target="slides/slide1.xml"/><Relationship Id="rId145" Type="http://schemas.openxmlformats.org/officeDocument/2006/relationships/slide" Target="slides/slide139.xml"/><Relationship Id="rId8" Type="http://schemas.openxmlformats.org/officeDocument/2006/relationships/slide" Target="slides/slide2.xml"/><Relationship Id="rId144" Type="http://schemas.openxmlformats.org/officeDocument/2006/relationships/slide" Target="slides/slide13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9" Type="http://schemas.openxmlformats.org/officeDocument/2006/relationships/slide" Target="slides/slide133.xml"/><Relationship Id="rId138" Type="http://schemas.openxmlformats.org/officeDocument/2006/relationships/slide" Target="slides/slide132.xml"/><Relationship Id="rId137" Type="http://schemas.openxmlformats.org/officeDocument/2006/relationships/slide" Target="slides/slide131.xml"/><Relationship Id="rId132" Type="http://schemas.openxmlformats.org/officeDocument/2006/relationships/slide" Target="slides/slide126.xml"/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6" Type="http://schemas.openxmlformats.org/officeDocument/2006/relationships/slide" Target="slides/slide130.xml"/><Relationship Id="rId135" Type="http://schemas.openxmlformats.org/officeDocument/2006/relationships/slide" Target="slides/slide129.xml"/><Relationship Id="rId134" Type="http://schemas.openxmlformats.org/officeDocument/2006/relationships/slide" Target="slides/slide128.xml"/><Relationship Id="rId133" Type="http://schemas.openxmlformats.org/officeDocument/2006/relationships/slide" Target="slides/slide12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165" Type="http://schemas.openxmlformats.org/officeDocument/2006/relationships/font" Target="fonts/HelveticaNeue-boldItalic.fntdata"/><Relationship Id="rId69" Type="http://schemas.openxmlformats.org/officeDocument/2006/relationships/slide" Target="slides/slide63.xml"/><Relationship Id="rId164" Type="http://schemas.openxmlformats.org/officeDocument/2006/relationships/font" Target="fonts/HelveticaNeue-italic.fntdata"/><Relationship Id="rId163" Type="http://schemas.openxmlformats.org/officeDocument/2006/relationships/font" Target="fonts/HelveticaNeue-bold.fntdata"/><Relationship Id="rId162" Type="http://schemas.openxmlformats.org/officeDocument/2006/relationships/font" Target="fonts/HelveticaNeue-regular.fntdata"/><Relationship Id="rId166" Type="http://schemas.openxmlformats.org/officeDocument/2006/relationships/font" Target="fonts/Questrial-regular.fntdata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161" Type="http://schemas.openxmlformats.org/officeDocument/2006/relationships/slide" Target="slides/slide155.xml"/><Relationship Id="rId54" Type="http://schemas.openxmlformats.org/officeDocument/2006/relationships/slide" Target="slides/slide48.xml"/><Relationship Id="rId160" Type="http://schemas.openxmlformats.org/officeDocument/2006/relationships/slide" Target="slides/slide154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159" Type="http://schemas.openxmlformats.org/officeDocument/2006/relationships/slide" Target="slides/slide153.xml"/><Relationship Id="rId59" Type="http://schemas.openxmlformats.org/officeDocument/2006/relationships/slide" Target="slides/slide53.xml"/><Relationship Id="rId154" Type="http://schemas.openxmlformats.org/officeDocument/2006/relationships/slide" Target="slides/slide148.xml"/><Relationship Id="rId58" Type="http://schemas.openxmlformats.org/officeDocument/2006/relationships/slide" Target="slides/slide52.xml"/><Relationship Id="rId153" Type="http://schemas.openxmlformats.org/officeDocument/2006/relationships/slide" Target="slides/slide147.xml"/><Relationship Id="rId152" Type="http://schemas.openxmlformats.org/officeDocument/2006/relationships/slide" Target="slides/slide146.xml"/><Relationship Id="rId151" Type="http://schemas.openxmlformats.org/officeDocument/2006/relationships/slide" Target="slides/slide145.xml"/><Relationship Id="rId158" Type="http://schemas.openxmlformats.org/officeDocument/2006/relationships/slide" Target="slides/slide152.xml"/><Relationship Id="rId157" Type="http://schemas.openxmlformats.org/officeDocument/2006/relationships/slide" Target="slides/slide151.xml"/><Relationship Id="rId156" Type="http://schemas.openxmlformats.org/officeDocument/2006/relationships/slide" Target="slides/slide150.xml"/><Relationship Id="rId155" Type="http://schemas.openxmlformats.org/officeDocument/2006/relationships/slide" Target="slides/slide14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3962400" y="87630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i="0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i="0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87630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i="0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3962400" y="87630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1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00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100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01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101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02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102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03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103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04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104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05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105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06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106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107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107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08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108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09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109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1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10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110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11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111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12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112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13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113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14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114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115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115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16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116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117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117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18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118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119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119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2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120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120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21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121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122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122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123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123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24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124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125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125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126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126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127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127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128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128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129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129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130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130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131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131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132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132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133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133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134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134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135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135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136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136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37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137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138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138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39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139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4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140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140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141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141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142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142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143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143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144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144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145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145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146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146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47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147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148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148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149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149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150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150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151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151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152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152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153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153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154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154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55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155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2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3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4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5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6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8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9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0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1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2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3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4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5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6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7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8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8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9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9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0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1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2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2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3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3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4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4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5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5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6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6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7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7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8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8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9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9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0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50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1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51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2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2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3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3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4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54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5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5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6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6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7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57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8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8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9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9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0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60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1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61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2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62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3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63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4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64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5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65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6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66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7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67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8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68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9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69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7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0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70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1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71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72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72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3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73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4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74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75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75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76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76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7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77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78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78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79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79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8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80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80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1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81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82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82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83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83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84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84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85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85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86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86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87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87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88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88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89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89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0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90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91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91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92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92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93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93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94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94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95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95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96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96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97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97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98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98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99:notes"/>
          <p:cNvSpPr txBox="1"/>
          <p:nvPr>
            <p:ph idx="1" type="body"/>
          </p:nvPr>
        </p:nvSpPr>
        <p:spPr>
          <a:xfrm>
            <a:off x="914400" y="4419600"/>
            <a:ext cx="5105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99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/>
        </p:nvSpPr>
        <p:spPr>
          <a:xfrm>
            <a:off x="7086600" y="6324600"/>
            <a:ext cx="19812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2003 Prentice Hall, Inc.</a:t>
            </a:r>
            <a:b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reserved.</a:t>
            </a: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7162800" y="152400"/>
            <a:ext cx="1981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Questrial"/>
              <a:buNone/>
            </a:pPr>
            <a:r>
              <a:rPr b="0" i="0" lang="en-US" sz="20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Outline</a:t>
            </a:r>
            <a:endParaRPr/>
          </a:p>
        </p:txBody>
      </p:sp>
      <p:grpSp>
        <p:nvGrpSpPr>
          <p:cNvPr id="31" name="Google Shape;31;p4"/>
          <p:cNvGrpSpPr/>
          <p:nvPr/>
        </p:nvGrpSpPr>
        <p:grpSpPr>
          <a:xfrm>
            <a:off x="7086600" y="76200"/>
            <a:ext cx="304800" cy="685800"/>
            <a:chOff x="4032" y="3840"/>
            <a:chExt cx="192" cy="432"/>
          </a:xfrm>
        </p:grpSpPr>
        <p:sp>
          <p:nvSpPr>
            <p:cNvPr id="32" name="Google Shape;32;p4"/>
            <p:cNvSpPr/>
            <p:nvPr/>
          </p:nvSpPr>
          <p:spPr>
            <a:xfrm rot="5400000">
              <a:off x="4032" y="3840"/>
              <a:ext cx="192" cy="19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  <a:moveTo>
                    <a:pt x="15000" y="60000"/>
                  </a:moveTo>
                  <a:lnTo>
                    <a:pt x="105000" y="15000"/>
                  </a:lnTo>
                  <a:lnTo>
                    <a:pt x="105000" y="105000"/>
                  </a:lnTo>
                  <a:close/>
                </a:path>
                <a:path extrusionOk="0" fill="darken" h="120000" w="120000">
                  <a:moveTo>
                    <a:pt x="15000" y="60000"/>
                  </a:moveTo>
                  <a:lnTo>
                    <a:pt x="105000" y="15000"/>
                  </a:lnTo>
                  <a:lnTo>
                    <a:pt x="105000" y="105000"/>
                  </a:lnTo>
                  <a:close/>
                </a:path>
                <a:path extrusionOk="0" fill="none" h="120000" w="120000">
                  <a:moveTo>
                    <a:pt x="15000" y="60000"/>
                  </a:moveTo>
                  <a:lnTo>
                    <a:pt x="105000" y="15000"/>
                  </a:lnTo>
                  <a:lnTo>
                    <a:pt x="105000" y="105000"/>
                  </a:lnTo>
                  <a:close/>
                </a:path>
                <a:path extrusionOk="0" fill="none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rot="-5400000">
              <a:off x="4032" y="4080"/>
              <a:ext cx="192" cy="19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  <a:moveTo>
                    <a:pt x="15000" y="60000"/>
                  </a:moveTo>
                  <a:lnTo>
                    <a:pt x="105000" y="15000"/>
                  </a:lnTo>
                  <a:lnTo>
                    <a:pt x="105000" y="105000"/>
                  </a:lnTo>
                  <a:close/>
                </a:path>
                <a:path extrusionOk="0" fill="darken" h="120000" w="120000">
                  <a:moveTo>
                    <a:pt x="15000" y="60000"/>
                  </a:moveTo>
                  <a:lnTo>
                    <a:pt x="105000" y="15000"/>
                  </a:lnTo>
                  <a:lnTo>
                    <a:pt x="105000" y="105000"/>
                  </a:lnTo>
                  <a:close/>
                </a:path>
                <a:path extrusionOk="0" fill="none" h="120000" w="120000">
                  <a:moveTo>
                    <a:pt x="15000" y="60000"/>
                  </a:moveTo>
                  <a:lnTo>
                    <a:pt x="105000" y="15000"/>
                  </a:lnTo>
                  <a:lnTo>
                    <a:pt x="105000" y="105000"/>
                  </a:lnTo>
                  <a:close/>
                </a:path>
                <a:path extrusionOk="0" fill="none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4" name="Google Shape;34;p4"/>
          <p:cNvSpPr txBox="1"/>
          <p:nvPr/>
        </p:nvSpPr>
        <p:spPr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4"/>
          <p:cNvSpPr txBox="1"/>
          <p:nvPr>
            <p:ph idx="1" type="subTitle"/>
          </p:nvPr>
        </p:nvSpPr>
        <p:spPr>
          <a:xfrm>
            <a:off x="0" y="0"/>
            <a:ext cx="7010400" cy="563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686800" y="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4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/>
        </p:nvSpPr>
        <p:spPr>
          <a:xfrm>
            <a:off x="7086600" y="6324600"/>
            <a:ext cx="19812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2003 Prentice Hall, Inc.</a:t>
            </a:r>
            <a:b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reserved.</a:t>
            </a:r>
            <a:endParaRPr/>
          </a:p>
        </p:txBody>
      </p:sp>
      <p:sp>
        <p:nvSpPr>
          <p:cNvPr id="47" name="Google Shape;47;p6"/>
          <p:cNvSpPr txBox="1"/>
          <p:nvPr/>
        </p:nvSpPr>
        <p:spPr>
          <a:xfrm>
            <a:off x="7162800" y="152400"/>
            <a:ext cx="1981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Questrial"/>
              <a:buNone/>
            </a:pPr>
            <a:r>
              <a:rPr b="0" i="0" lang="en-US" sz="20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Outline</a:t>
            </a:r>
            <a:endParaRPr/>
          </a:p>
        </p:txBody>
      </p:sp>
      <p:grpSp>
        <p:nvGrpSpPr>
          <p:cNvPr id="48" name="Google Shape;48;p6"/>
          <p:cNvGrpSpPr/>
          <p:nvPr/>
        </p:nvGrpSpPr>
        <p:grpSpPr>
          <a:xfrm>
            <a:off x="7086600" y="76200"/>
            <a:ext cx="304800" cy="685800"/>
            <a:chOff x="4032" y="3840"/>
            <a:chExt cx="192" cy="432"/>
          </a:xfrm>
        </p:grpSpPr>
        <p:sp>
          <p:nvSpPr>
            <p:cNvPr id="49" name="Google Shape;49;p6"/>
            <p:cNvSpPr/>
            <p:nvPr/>
          </p:nvSpPr>
          <p:spPr>
            <a:xfrm rot="5400000">
              <a:off x="4032" y="3840"/>
              <a:ext cx="192" cy="19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  <a:moveTo>
                    <a:pt x="15000" y="60000"/>
                  </a:moveTo>
                  <a:lnTo>
                    <a:pt x="105000" y="15000"/>
                  </a:lnTo>
                  <a:lnTo>
                    <a:pt x="105000" y="105000"/>
                  </a:lnTo>
                  <a:close/>
                </a:path>
                <a:path extrusionOk="0" fill="darken" h="120000" w="120000">
                  <a:moveTo>
                    <a:pt x="15000" y="60000"/>
                  </a:moveTo>
                  <a:lnTo>
                    <a:pt x="105000" y="15000"/>
                  </a:lnTo>
                  <a:lnTo>
                    <a:pt x="105000" y="105000"/>
                  </a:lnTo>
                  <a:close/>
                </a:path>
                <a:path extrusionOk="0" fill="none" h="120000" w="120000">
                  <a:moveTo>
                    <a:pt x="15000" y="60000"/>
                  </a:moveTo>
                  <a:lnTo>
                    <a:pt x="105000" y="15000"/>
                  </a:lnTo>
                  <a:lnTo>
                    <a:pt x="105000" y="105000"/>
                  </a:lnTo>
                  <a:close/>
                </a:path>
                <a:path extrusionOk="0" fill="none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 rot="-5400000">
              <a:off x="4032" y="4080"/>
              <a:ext cx="192" cy="19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  <a:moveTo>
                    <a:pt x="15000" y="60000"/>
                  </a:moveTo>
                  <a:lnTo>
                    <a:pt x="105000" y="15000"/>
                  </a:lnTo>
                  <a:lnTo>
                    <a:pt x="105000" y="105000"/>
                  </a:lnTo>
                  <a:close/>
                </a:path>
                <a:path extrusionOk="0" fill="darken" h="120000" w="120000">
                  <a:moveTo>
                    <a:pt x="15000" y="60000"/>
                  </a:moveTo>
                  <a:lnTo>
                    <a:pt x="105000" y="15000"/>
                  </a:lnTo>
                  <a:lnTo>
                    <a:pt x="105000" y="105000"/>
                  </a:lnTo>
                  <a:close/>
                </a:path>
                <a:path extrusionOk="0" fill="none" h="120000" w="120000">
                  <a:moveTo>
                    <a:pt x="15000" y="60000"/>
                  </a:moveTo>
                  <a:lnTo>
                    <a:pt x="105000" y="15000"/>
                  </a:lnTo>
                  <a:lnTo>
                    <a:pt x="105000" y="105000"/>
                  </a:lnTo>
                  <a:close/>
                </a:path>
                <a:path extrusionOk="0" fill="none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1" name="Google Shape;51;p6"/>
          <p:cNvSpPr txBox="1"/>
          <p:nvPr/>
        </p:nvSpPr>
        <p:spPr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Google Shape;52;p6"/>
          <p:cNvSpPr txBox="1"/>
          <p:nvPr>
            <p:ph idx="1" type="subTitle"/>
          </p:nvPr>
        </p:nvSpPr>
        <p:spPr>
          <a:xfrm>
            <a:off x="0" y="0"/>
            <a:ext cx="7010400" cy="563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686800" y="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6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/>
        </p:nvSpPr>
        <p:spPr>
          <a:xfrm>
            <a:off x="0" y="6553200"/>
            <a:ext cx="3581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2003 Prentice Hall, Inc.  All rights reserved.</a:t>
            </a:r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3886200" y="6553200"/>
            <a:ext cx="304800" cy="22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3750" y="60000"/>
                </a:moveTo>
                <a:lnTo>
                  <a:pt x="26250" y="15000"/>
                </a:lnTo>
                <a:lnTo>
                  <a:pt x="26250" y="105000"/>
                </a:lnTo>
                <a:close/>
              </a:path>
              <a:path extrusionOk="0" fill="darken" h="120000" w="120000">
                <a:moveTo>
                  <a:pt x="93750" y="60000"/>
                </a:moveTo>
                <a:lnTo>
                  <a:pt x="26250" y="15000"/>
                </a:lnTo>
                <a:lnTo>
                  <a:pt x="26250" y="105000"/>
                </a:lnTo>
                <a:close/>
              </a:path>
              <a:path extrusionOk="0" fill="none" h="120000" w="120000">
                <a:moveTo>
                  <a:pt x="93750" y="60000"/>
                </a:moveTo>
                <a:lnTo>
                  <a:pt x="26250" y="105000"/>
                </a:lnTo>
                <a:lnTo>
                  <a:pt x="26250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"/>
          <p:cNvSpPr/>
          <p:nvPr/>
        </p:nvSpPr>
        <p:spPr>
          <a:xfrm rot="10800000">
            <a:off x="3505200" y="6553200"/>
            <a:ext cx="304800" cy="22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3750" y="60000"/>
                </a:moveTo>
                <a:lnTo>
                  <a:pt x="26250" y="15000"/>
                </a:lnTo>
                <a:lnTo>
                  <a:pt x="26250" y="105000"/>
                </a:lnTo>
                <a:close/>
              </a:path>
              <a:path extrusionOk="0" fill="darken" h="120000" w="120000">
                <a:moveTo>
                  <a:pt x="93750" y="60000"/>
                </a:moveTo>
                <a:lnTo>
                  <a:pt x="26250" y="15000"/>
                </a:lnTo>
                <a:lnTo>
                  <a:pt x="26250" y="105000"/>
                </a:lnTo>
                <a:close/>
              </a:path>
              <a:path extrusionOk="0" fill="none" h="120000" w="120000">
                <a:moveTo>
                  <a:pt x="93750" y="60000"/>
                </a:moveTo>
                <a:lnTo>
                  <a:pt x="26250" y="105000"/>
                </a:lnTo>
                <a:lnTo>
                  <a:pt x="26250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" name="Google Shape;41;p5"/>
          <p:cNvSpPr txBox="1"/>
          <p:nvPr/>
        </p:nvSpPr>
        <p:spPr>
          <a:xfrm>
            <a:off x="0" y="6553200"/>
            <a:ext cx="3581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2003 Prentice Hall, Inc.  All rights reserved.</a:t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3886200" y="6553200"/>
            <a:ext cx="304800" cy="22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3750" y="60000"/>
                </a:moveTo>
                <a:lnTo>
                  <a:pt x="26250" y="15000"/>
                </a:lnTo>
                <a:lnTo>
                  <a:pt x="26250" y="105000"/>
                </a:lnTo>
                <a:close/>
              </a:path>
              <a:path extrusionOk="0" fill="darken" h="120000" w="120000">
                <a:moveTo>
                  <a:pt x="93750" y="60000"/>
                </a:moveTo>
                <a:lnTo>
                  <a:pt x="26250" y="15000"/>
                </a:lnTo>
                <a:lnTo>
                  <a:pt x="26250" y="105000"/>
                </a:lnTo>
                <a:close/>
              </a:path>
              <a:path extrusionOk="0" fill="none" h="120000" w="120000">
                <a:moveTo>
                  <a:pt x="93750" y="60000"/>
                </a:moveTo>
                <a:lnTo>
                  <a:pt x="26250" y="105000"/>
                </a:lnTo>
                <a:lnTo>
                  <a:pt x="26250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5"/>
          <p:cNvSpPr/>
          <p:nvPr/>
        </p:nvSpPr>
        <p:spPr>
          <a:xfrm rot="10800000">
            <a:off x="3505200" y="6553200"/>
            <a:ext cx="304800" cy="22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3750" y="60000"/>
                </a:moveTo>
                <a:lnTo>
                  <a:pt x="26250" y="15000"/>
                </a:lnTo>
                <a:lnTo>
                  <a:pt x="26250" y="105000"/>
                </a:lnTo>
                <a:close/>
              </a:path>
              <a:path extrusionOk="0" fill="darken" h="120000" w="120000">
                <a:moveTo>
                  <a:pt x="93750" y="60000"/>
                </a:moveTo>
                <a:lnTo>
                  <a:pt x="26250" y="15000"/>
                </a:lnTo>
                <a:lnTo>
                  <a:pt x="26250" y="105000"/>
                </a:lnTo>
                <a:close/>
              </a:path>
              <a:path extrusionOk="0" fill="none" h="120000" w="120000">
                <a:moveTo>
                  <a:pt x="93750" y="60000"/>
                </a:moveTo>
                <a:lnTo>
                  <a:pt x="26250" y="105000"/>
                </a:lnTo>
                <a:lnTo>
                  <a:pt x="26250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1.xml"/><Relationship Id="rId3" Type="http://schemas.openxmlformats.org/officeDocument/2006/relationships/image" Target="../media/image1.png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0" name="Google Shape;60;p7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21 - Standard Template Library (STL)</a:t>
            </a:r>
            <a:endParaRPr/>
          </a:p>
        </p:txBody>
      </p:sp>
      <p:sp>
        <p:nvSpPr>
          <p:cNvPr id="61" name="Google Shape;61;p7"/>
          <p:cNvSpPr txBox="1"/>
          <p:nvPr/>
        </p:nvSpPr>
        <p:spPr>
          <a:xfrm>
            <a:off x="685800" y="1354137"/>
            <a:ext cx="7772400" cy="449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Questrial"/>
              <a:buNone/>
            </a:pPr>
            <a:r>
              <a:rPr b="1" i="0" lang="en-US" sz="1600" u="sng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Outline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21.1  	Introduction to the Standard Template Library (STL)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	21.1.1 	Introduction to Containers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	21.1.2 	Introduction to Iterators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	21.1.3 	Introduction to Algorithms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21.2  	Sequence Containers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	21.2.1 	vector Sequence Container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	21.2.2 	list Sequence Container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	21.2.3 	deque Sequence Container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21.3  	Associative Containers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	21.3.1 	multiset Associative Container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	21.3.2 	set Associative Container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	21.3.3 	multimap Associative Container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	21.3.4 	map Associative Container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21.4  	Container Adapters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	21.4.1 	stack Adapter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	21.4.2 	queue Adapter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	21.4.3 	priority_queue Adapter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fig21_05.cpp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of 2)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23" name="Google Shape;123;p16"/>
          <p:cNvSpPr txBox="1"/>
          <p:nvPr>
            <p:ph idx="1" type="subTitle"/>
          </p:nvPr>
        </p:nvSpPr>
        <p:spPr>
          <a:xfrm>
            <a:off x="0" y="0"/>
            <a:ext cx="7010400" cy="472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Fig. 21.5: fig21_05.cpp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Demonstrating input and output with iterators.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std::cout;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std::cin;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9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&lt;iterator&gt;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ostream_iterator and istream_iterator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10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11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"Enter two integers: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14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create istream_iterator for reading int values from cin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std::istream_iterator&lt;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inputInt( cin );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17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number1 = *inputInt;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read int from standard input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++inputInt;    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move iterator to next input value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number2 = *inputInt;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read int from standard input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21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124" name="Google Shape;124;p16"/>
          <p:cNvGrpSpPr/>
          <p:nvPr/>
        </p:nvGrpSpPr>
        <p:grpSpPr>
          <a:xfrm>
            <a:off x="1600200" y="1752600"/>
            <a:ext cx="4114800" cy="1752600"/>
            <a:chOff x="1008" y="1104"/>
            <a:chExt cx="2592" cy="1104"/>
          </a:xfrm>
        </p:grpSpPr>
        <p:sp>
          <p:nvSpPr>
            <p:cNvPr id="125" name="Google Shape;125;p16"/>
            <p:cNvSpPr txBox="1"/>
            <p:nvPr/>
          </p:nvSpPr>
          <p:spPr>
            <a:xfrm>
              <a:off x="1920" y="1104"/>
              <a:ext cx="1680" cy="834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 creation of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istream_iterator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 For compilation reasons, we use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std::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rather than a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using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statement.</a:t>
              </a:r>
              <a:endParaRPr/>
            </a:p>
          </p:txBody>
        </p:sp>
        <p:cxnSp>
          <p:nvCxnSpPr>
            <p:cNvPr id="126" name="Google Shape;126;p16"/>
            <p:cNvCxnSpPr/>
            <p:nvPr/>
          </p:nvCxnSpPr>
          <p:spPr>
            <a:xfrm flipH="1">
              <a:off x="1008" y="1776"/>
              <a:ext cx="912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127" name="Google Shape;127;p16"/>
          <p:cNvGrpSpPr/>
          <p:nvPr/>
        </p:nvGrpSpPr>
        <p:grpSpPr>
          <a:xfrm>
            <a:off x="3048000" y="2914650"/>
            <a:ext cx="5715000" cy="971550"/>
            <a:chOff x="1920" y="1836"/>
            <a:chExt cx="3600" cy="612"/>
          </a:xfrm>
        </p:grpSpPr>
        <p:sp>
          <p:nvSpPr>
            <p:cNvPr id="128" name="Google Shape;128;p16"/>
            <p:cNvSpPr txBox="1"/>
            <p:nvPr/>
          </p:nvSpPr>
          <p:spPr>
            <a:xfrm>
              <a:off x="3840" y="1836"/>
              <a:ext cx="1680" cy="372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Access and assign the iterator like a pointer.</a:t>
              </a:r>
              <a:endParaRPr/>
            </a:p>
          </p:txBody>
        </p:sp>
        <p:cxnSp>
          <p:nvCxnSpPr>
            <p:cNvPr id="129" name="Google Shape;129;p16"/>
            <p:cNvCxnSpPr/>
            <p:nvPr/>
          </p:nvCxnSpPr>
          <p:spPr>
            <a:xfrm flipH="1">
              <a:off x="1920" y="1938"/>
              <a:ext cx="1920" cy="51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106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48" name="Google Shape;848;p106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21.5.5 Mathematical Algorithms</a:t>
            </a:r>
            <a:endParaRPr/>
          </a:p>
        </p:txBody>
      </p:sp>
      <p:sp>
        <p:nvSpPr>
          <p:cNvPr id="849" name="Google Shape;849;p106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accumulate(iter1, iter2)</a:t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sum of elements in range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for_each(iter1, iter2, function)</a:t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every element in range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not modify element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transform(iter1, iter2, iter3, function) 	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all elements in range of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iter1-iter2,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copies result to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iter3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107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fig21_30.cpp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of 5)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855" name="Google Shape;855;p107"/>
          <p:cNvSpPr txBox="1"/>
          <p:nvPr>
            <p:ph idx="1" type="subTitle"/>
          </p:nvPr>
        </p:nvSpPr>
        <p:spPr>
          <a:xfrm>
            <a:off x="0" y="0"/>
            <a:ext cx="70104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Fig. 21.30: fig21_30.cpp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Mathematical algorithms of the standard library.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std::cout;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&lt;algorithm&gt;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algorithm definitions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9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&lt;numeric&gt;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accumulate is defined here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10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&lt;vector&gt;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11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12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greater9(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13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outputSquare(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14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calculateCube(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15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16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 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 =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a1[] = {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20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std::vector&lt;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v( a1, a1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std::ostream_iterator&lt;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output( cout,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23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 "Vector v before random_shuffle: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v.begin(), v.end(),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26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08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fig21_30.cpp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 of 5)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861" name="Google Shape;861;p108"/>
          <p:cNvSpPr txBox="1"/>
          <p:nvPr>
            <p:ph idx="1" type="subTitle"/>
          </p:nvPr>
        </p:nvSpPr>
        <p:spPr>
          <a:xfrm>
            <a:off x="0" y="0"/>
            <a:ext cx="7010400" cy="502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shuffle elements of v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std::random_shuffle( v.begin(), v.end()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29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"\nVector v after random_shuffle: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v.begin(), v.end(),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32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a2[] = {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std::vector&lt; int &gt; v2( a2, a2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"\n\nVector v2 contains: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v2.begin(), v2.end(),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count number of elements in v2 with value 8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result = std::count( v2.begin(), v2.end(),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41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"\nNumber of elements matching 8: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&lt;&lt; result;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count number of elements in v2 that are greater than 9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result = std::count_if( v2.begin(), v2.end(), greater9 );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46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 "\nNumber of elements greater than 9: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&lt;&lt; result;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48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09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fig21_30.cpp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 of 5)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867" name="Google Shape;867;p109"/>
          <p:cNvSpPr txBox="1"/>
          <p:nvPr>
            <p:ph idx="1" type="subTitle"/>
          </p:nvPr>
        </p:nvSpPr>
        <p:spPr>
          <a:xfrm>
            <a:off x="0" y="0"/>
            <a:ext cx="7010400" cy="533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locate minimum element in v2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 "\n\nMinimum element in Vector v2 is: "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*( std::min_element( v2.begin(), v2.end() )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52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locate maximum element in v2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"\nMaximum element in Vector v2 is: "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*( std::max_element( v2.begin(), v2.end() )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56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calculate sum of elements in v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"\n\nThe total of the elements in Vector v is: "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std::accumulate( v.begin(), v.end(),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60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"\n\nThe square of every integer in Vector v is:\n"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62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output square of every element in v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std::for_each( v.begin(), v.end(), outputSquare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65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std::vector&lt;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cubes(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calculate cube of each element in v;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place results in cubes     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std::transform(               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v.begin(), v.end(), cubes.begin(), calculateCube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110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fig21_30.cpp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 of 5)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873" name="Google Shape;873;p110"/>
          <p:cNvSpPr txBox="1"/>
          <p:nvPr>
            <p:ph idx="1" type="subTitle"/>
          </p:nvPr>
        </p:nvSpPr>
        <p:spPr>
          <a:xfrm>
            <a:off x="0" y="0"/>
            <a:ext cx="7010400" cy="563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72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"\n\nThe cube of every integer in Vector v is:\n"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cubes.begin(), cubes.end(),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75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77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79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end main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81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82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determine whether argument is greater than 9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83   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greater9(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value )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value &gt;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86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end function greater9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88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89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output square of argument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90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outputSquare(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value )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91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92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value * value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93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94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end function outputSquare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95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11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fig21_30.cpp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(5 of 5)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fig21_30.cpp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(1 of 1)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879" name="Google Shape;879;p111"/>
          <p:cNvSpPr txBox="1"/>
          <p:nvPr>
            <p:ph idx="1" type="subTitle"/>
          </p:nvPr>
        </p:nvSpPr>
        <p:spPr>
          <a:xfrm>
            <a:off x="0" y="0"/>
            <a:ext cx="7010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96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return cube of argument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97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calculateCube(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value )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98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99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value * value * value;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100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101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end function calculateCube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80" name="Google Shape;880;p111"/>
          <p:cNvSpPr txBox="1"/>
          <p:nvPr/>
        </p:nvSpPr>
        <p:spPr>
          <a:xfrm>
            <a:off x="0" y="1524000"/>
            <a:ext cx="7010400" cy="40386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Vector v before random_shuffle: 1 2 3 4 5 6 7 8 9 10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Vector v after random_shuffle: 5 4 1 3 7 8 9 10 6 2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Vector v2 contains: 100 2 8 1 50 3 8 8 9 10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 of elements matching 8: 3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 of elements greater than 9: 3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Minimum element in Vector v2 is: 1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Maximum element in Vector v2 is: 100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 total of the elements in Vector v is: 55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 square of every integer in Vector v is: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25 16 1 9 49 64 81 100 36 4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 cube of every integer in Vector v is: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125 64 1 27 343 512 729 1000 216 8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12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86" name="Google Shape;886;p112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21.5.6 Basic Searching and Sorting Algorithms</a:t>
            </a:r>
            <a:endParaRPr/>
          </a:p>
        </p:txBody>
      </p:sp>
      <p:sp>
        <p:nvSpPr>
          <p:cNvPr id="887" name="Google Shape;887;p112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find(iter1, iter2, value)</a:t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iterator to first instance of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(in range)</a:t>
            </a:r>
            <a:endParaRPr b="1" i="0" sz="1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find_if(iter1, iter2, function)</a:t>
            </a: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iterator when</a:t>
            </a: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returns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sort(iter1, iter2)</a:t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Sorts elements in ascending order</a:t>
            </a:r>
            <a:endParaRPr b="1" i="0" sz="1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binary_search(iter1, iter2, value)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Searches ascending sorted list for value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binary search</a:t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13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fig21_31.cpp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of 4)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893" name="Google Shape;893;p113"/>
          <p:cNvSpPr txBox="1"/>
          <p:nvPr>
            <p:ph idx="1" type="subTitle"/>
          </p:nvPr>
        </p:nvSpPr>
        <p:spPr>
          <a:xfrm>
            <a:off x="0" y="0"/>
            <a:ext cx="70104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Fig. 21.31: fig21_31.cpp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Standard library search and sort algorithms.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std::cout;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&lt;algorithm&gt;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algorithm definitions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9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&lt;vector&gt;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vector class-template definition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10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11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greater10(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value );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prototype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12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13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 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a[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] = {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17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std::vector&lt;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v( a, a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std::ostream_iterator&lt;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output( cout,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 "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20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"Vector v contains: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v.begin(), v.end(),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locate first occurrence of 16 in v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std::vector&lt;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&gt;::iterator location;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location = std::find( v.begin(), v.end(),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14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fig21_31.cpp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 of 4)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899" name="Google Shape;899;p114"/>
          <p:cNvSpPr txBox="1"/>
          <p:nvPr>
            <p:ph idx="1" type="subTitle"/>
          </p:nvPr>
        </p:nvSpPr>
        <p:spPr>
          <a:xfrm>
            <a:off x="0" y="0"/>
            <a:ext cx="70104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27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location != v.end() )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"\n\nFound 16 at location "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&lt;&lt; ( location - v.begin()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"\n\n16 not found"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locate first occurrence of 100 in v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location = std::find( v.begin(), v.end(),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36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location != v.end() )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"\nFound 100 at location "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&lt;&lt; ( location - v.begin()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"\n100 not found"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42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locate first occurrence of value greater than 10 in v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location = std::find_if( v.begin(), v.end(), greater10 );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45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location != v.end() )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"\n\nThe first value greater than 10 is "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&lt;&lt; *location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"\nfound at location "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&lt;&lt; ( location - v.begin()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"\n\nNo values greater than 10 were found"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52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15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fig21_31.cpp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 of 4)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905" name="Google Shape;905;p115"/>
          <p:cNvSpPr txBox="1"/>
          <p:nvPr>
            <p:ph idx="1" type="subTitle"/>
          </p:nvPr>
        </p:nvSpPr>
        <p:spPr>
          <a:xfrm>
            <a:off x="0" y="0"/>
            <a:ext cx="7010400" cy="563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sort elements of v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std::sort( v.begin(), v.end()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55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"\n\nVector v after sort: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v.begin(), v.end(),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58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use binary_search to locate 13 in v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std::binary_search( v.begin(), v.end(),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 )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"\n\n13 was found in v"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"\n\n13 was not found in v"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64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use binary_search to locate 100 in v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std::binary_search( v.begin(), v.end(),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 )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"\n100 was found in v"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"\n100 was not found in v"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70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72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74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end main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76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fig21_05.cpp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 of 2)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fig21_05.cpp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(1 of 1)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35" name="Google Shape;135;p17"/>
          <p:cNvSpPr txBox="1"/>
          <p:nvPr>
            <p:ph idx="1" type="subTitle"/>
          </p:nvPr>
        </p:nvSpPr>
        <p:spPr>
          <a:xfrm>
            <a:off x="0" y="0"/>
            <a:ext cx="7010400" cy="243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create ostream_iterator for writing int values to cout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std::ostream_iterator&lt;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outputInt( cout );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24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"The sum is: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*outputInt = number1 + number2;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output result to cout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28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30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end main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0" y="2438400"/>
            <a:ext cx="7010400" cy="6096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Enter two integers: 12 25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 sum is: 37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137" name="Google Shape;137;p17"/>
          <p:cNvGrpSpPr/>
          <p:nvPr/>
        </p:nvGrpSpPr>
        <p:grpSpPr>
          <a:xfrm>
            <a:off x="2362200" y="1295400"/>
            <a:ext cx="3276600" cy="2603500"/>
            <a:chOff x="1488" y="816"/>
            <a:chExt cx="2064" cy="1640"/>
          </a:xfrm>
        </p:grpSpPr>
        <p:sp>
          <p:nvSpPr>
            <p:cNvPr id="138" name="Google Shape;138;p17"/>
            <p:cNvSpPr txBox="1"/>
            <p:nvPr/>
          </p:nvSpPr>
          <p:spPr>
            <a:xfrm>
              <a:off x="1872" y="1776"/>
              <a:ext cx="1680" cy="680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Create an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ostream_iterator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similar. Assigning to this iterator outputs to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cout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</p:txBody>
        </p:sp>
        <p:cxnSp>
          <p:nvCxnSpPr>
            <p:cNvPr id="139" name="Google Shape;139;p17"/>
            <p:cNvCxnSpPr/>
            <p:nvPr/>
          </p:nvCxnSpPr>
          <p:spPr>
            <a:xfrm rot="10800000">
              <a:off x="1488" y="816"/>
              <a:ext cx="384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16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fig21_31.cpp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 of 4)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fig21_31.cpp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(1 of 1)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911" name="Google Shape;911;p116"/>
          <p:cNvSpPr txBox="1"/>
          <p:nvPr>
            <p:ph idx="1" type="subTitle"/>
          </p:nvPr>
        </p:nvSpPr>
        <p:spPr>
          <a:xfrm>
            <a:off x="0" y="0"/>
            <a:ext cx="7010400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77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determine whether argument is greater than 10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78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greater10(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value )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value &gt;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81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end function greater10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12" name="Google Shape;912;p116"/>
          <p:cNvSpPr txBox="1"/>
          <p:nvPr/>
        </p:nvSpPr>
        <p:spPr>
          <a:xfrm>
            <a:off x="0" y="1524000"/>
            <a:ext cx="7010400" cy="28956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Vector v contains: 10 2 17 5 16 8 13 11 20 7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Found 16 at location 4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100 not found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 first value greater than 10 is 17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found at location 2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Vector v after sort: 2 5 7 8 10 11 13 16 17 20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 was found in v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100 was not found in v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17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18" name="Google Shape;918;p117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21.5.7 swap, iter_swap and swap_ranges</a:t>
            </a:r>
            <a:endParaRPr/>
          </a:p>
        </p:txBody>
      </p:sp>
      <p:sp>
        <p:nvSpPr>
          <p:cNvPr id="919" name="Google Shape;919;p117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swap(element1, element2)</a:t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Exchanges two values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swap( a[ 0 ], a[ 1 ] );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iter_swap(iter1, iter2)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Exchanges the values to which the iterators refer</a:t>
            </a:r>
            <a:endParaRPr/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swap_ranges(iter1, iter2, iter3)</a:t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Swap the elements from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iter1-iter2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elements beginning at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iter3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18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fig21_32.cpp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of 2)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925" name="Google Shape;925;p118"/>
          <p:cNvSpPr txBox="1"/>
          <p:nvPr>
            <p:ph idx="1" type="subTitle"/>
          </p:nvPr>
        </p:nvSpPr>
        <p:spPr>
          <a:xfrm>
            <a:off x="0" y="0"/>
            <a:ext cx="7010400" cy="563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Fig. 21.32: fig21_32.cpp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Standard library algorithms iter_swap, swap and swap_ranges.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std::cout;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&lt;algorithm&gt;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algorithm definitions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9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10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 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a[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] = {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std::ostream_iterator&lt;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output( cout,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15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"Array a contains:\n  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a, a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18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swap elements at locations 0 and 1 of array a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std::swap( a[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], a[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] );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21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 "\nArray a after swapping a[0] and a[1] "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"using swap:\n  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a, a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25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19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fig21_32.cpp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 of 2)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931" name="Google Shape;931;p119"/>
          <p:cNvSpPr txBox="1"/>
          <p:nvPr>
            <p:ph idx="1" type="subTitle"/>
          </p:nvPr>
        </p:nvSpPr>
        <p:spPr>
          <a:xfrm>
            <a:off x="0" y="0"/>
            <a:ext cx="7010400" cy="464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use iterators to swap elements at locations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0 and 1 of array a 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std::iter_swap( &amp;a[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], &amp;a[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] );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"\nArray a after swapping a[0] and a[1] "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"using iter_swap:\n  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a, a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32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swap elements in first five elements of array a with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34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 elements in last five elements of array a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std::swap_ranges( a, a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a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36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"\nArray a after swapping the first five elements\n"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"with the last five elements:\n  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a, a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40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42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44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end main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120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fig21_32.cpp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(1 of 1)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937" name="Google Shape;937;p120"/>
          <p:cNvSpPr txBox="1"/>
          <p:nvPr>
            <p:ph idx="1" type="subTitle"/>
          </p:nvPr>
        </p:nvSpPr>
        <p:spPr>
          <a:xfrm>
            <a:off x="0" y="0"/>
            <a:ext cx="7010400" cy="22098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 a contains: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1 2 3 4 5 6 7 8 9 10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 a after swapping a[0] and a[1] using swap: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2 1 3 4 5 6 7 8 9 10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 a after swapping a[0] and a[1] using iter_swap: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1 2 3 4 5 6 7 8 9 10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 a after swapping the first five elements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with the last five elements: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6 7 8 9 10 1 2 3 4 5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121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43" name="Google Shape;943;p121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21.5.8 copy_backward, merge, unique and reverse</a:t>
            </a:r>
            <a:endParaRPr/>
          </a:p>
        </p:txBody>
      </p:sp>
      <p:sp>
        <p:nvSpPr>
          <p:cNvPr id="944" name="Google Shape;944;p121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copy_backward(iter1, iter2, iter3)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 elements from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iter1-iter2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iter3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in reverse order</a:t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merge(iter1, iter2, iter3, iter4, iter5)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iter1-iter2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iter3-iter4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must be sorted in ascending order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merge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copies both lists into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iter5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in ascending order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unique(iter1, iter2)</a:t>
            </a: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Removes duplicate elements from a sorted list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iterator to new end of sequence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reverse(iter1, iter2)</a:t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Reverses elements from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iter1-iter2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122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fig21_33.cpp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of 3)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950" name="Google Shape;950;p122"/>
          <p:cNvSpPr txBox="1"/>
          <p:nvPr>
            <p:ph idx="1" type="subTitle"/>
          </p:nvPr>
        </p:nvSpPr>
        <p:spPr>
          <a:xfrm>
            <a:off x="0" y="0"/>
            <a:ext cx="70104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Fig. 21.33: fig21_33.cpp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Standard library functions copy_backward, merge,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unique and reverse.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std::cout;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9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&lt;algorithm&gt;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algorithm definitions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10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&lt;vector&gt;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vector class-template definition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11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12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 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a1[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] = {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a2[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] = {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std::vector&lt;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v1( a1, a1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std::vector&lt;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v2( a2, a2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20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std::ostream_iterator&lt;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output( cout,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22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"Vector v1 contains: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v1.begin(), v1.end(),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"\nVector v2 contains: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v2.begin(), v2.end(),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123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fig21_33.cpp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 of 3)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956" name="Google Shape;956;p123"/>
          <p:cNvSpPr txBox="1"/>
          <p:nvPr>
            <p:ph idx="1" type="subTitle"/>
          </p:nvPr>
        </p:nvSpPr>
        <p:spPr>
          <a:xfrm>
            <a:off x="0" y="0"/>
            <a:ext cx="70104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27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std::vector&lt;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results( v1.size()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29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place elements of v1 into results in reverse order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std::copy_backward( v1.begin(), v1.end(), results.end()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32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"\n\nAfter copy_backward, results contains: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results.begin(), results.end(),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std::vector&lt;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results2( v1.size() + v2.size()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37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merge elements of v1 and v2 into results2 in sorted order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std::merge( v1.begin(), v1.end(), v2.begin(), v2.end(),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results2.begin() );              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41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"\n\nAfter merge of v1 and v2 results2 contains:\n"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results2.begin(), results2.end(),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eliminate duplicate values from results2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std::vector&lt;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&gt;::iterator endLocation;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endLocation =              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std::unique( results2.begin(), results2.end()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49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"\n\nAfter unique results2 contains:\n"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results2.begin(), endLocation,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124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fig21_33.cpp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 of 3)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fig21_33.cpp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(1 of 1)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962" name="Google Shape;962;p124"/>
          <p:cNvSpPr txBox="1"/>
          <p:nvPr>
            <p:ph idx="1" type="subTitle"/>
          </p:nvPr>
        </p:nvSpPr>
        <p:spPr>
          <a:xfrm>
            <a:off x="0" y="0"/>
            <a:ext cx="7010400" cy="281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"\n\nVector v1 after reverse: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reverse elements of v1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std::reverse( v1.begin(), v1.end()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57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v1.begin(), v1.end(),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59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61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63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end main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63" name="Google Shape;963;p124"/>
          <p:cNvSpPr txBox="1"/>
          <p:nvPr/>
        </p:nvSpPr>
        <p:spPr>
          <a:xfrm>
            <a:off x="0" y="2819400"/>
            <a:ext cx="7010400" cy="28956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Vector v1 contains: 1 3 5 7 9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Vector v2 contains: 2 4 5 7 9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After copy_backward, results contains: 1 3 5 7 9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After merge of v1 and v2 results2 contains: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1 2 3 4 5 5 7 7 9 9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After unique results2 contains: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1 2 3 4 5 7 9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Vector v1 after reverse: 9 7 5 3 1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125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69" name="Google Shape;969;p125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21.5.9 inplace_merge, unique_copy and reverse_copy</a:t>
            </a:r>
            <a:endParaRPr/>
          </a:p>
        </p:txBody>
      </p:sp>
      <p:sp>
        <p:nvSpPr>
          <p:cNvPr id="970" name="Google Shape;970;p125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inplace_merge(iter1, iter2, iter3)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Merges two sorted sequences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iter1-iter2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iter2-iter3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inside the same container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unique_copy(iter1, iter2, iter3)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Copies all unique elements in sorted array (from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iter1-iter2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into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iter3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reverse_copy(iter1, iter2, iter3)</a:t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Reverses elements in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iter1-iter2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copies into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iter3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5" name="Google Shape;145;p18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Iterator Categories (Fig. 21.6)</a:t>
            </a:r>
            <a:endParaRPr/>
          </a:p>
        </p:txBody>
      </p:sp>
      <p:sp>
        <p:nvSpPr>
          <p:cNvPr id="146" name="Google Shape;146;p18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elements from container, can only move forward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elements to container, only forward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Combines input and output, retains position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Multi-pass (can pass through sequence twice)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Bidirectional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 forward, but can move backwards as well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access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 bidirectional, but can also jump to any element</a:t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26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fig21_34.cpp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of 2)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976" name="Google Shape;976;p126"/>
          <p:cNvSpPr txBox="1"/>
          <p:nvPr>
            <p:ph idx="1" type="subTitle"/>
          </p:nvPr>
        </p:nvSpPr>
        <p:spPr>
          <a:xfrm>
            <a:off x="0" y="0"/>
            <a:ext cx="7010400" cy="60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Fig. 21.34: fig21_34.cpp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Standard library algorithms inplace_merge,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reverse_copy and unique_copy.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std::cout;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9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&lt;algorithm&gt;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algorithm definitions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10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&lt;vector&gt;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vector class-template definition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11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&lt;iterator&gt;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back_inserter definition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12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 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a1[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] = {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std::vector&lt;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v1( a1, a1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18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std::ostream_iterator&lt;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output( cout,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 "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20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"Vector v1 contains: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v1.begin(), v1.end(),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23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merge first half of v1 with second half of v1 such that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v1 contains sorted set of elements after merge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std::inplace_merge( v1.begin(), v1.begin()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v1.end()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27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127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fig21_34.cpp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 of 2)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982" name="Google Shape;982;p127"/>
          <p:cNvSpPr txBox="1"/>
          <p:nvPr>
            <p:ph idx="1" type="subTitle"/>
          </p:nvPr>
        </p:nvSpPr>
        <p:spPr>
          <a:xfrm>
            <a:off x="0" y="0"/>
            <a:ext cx="7010400" cy="617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"\nAfter inplace_merge, v1 contains: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v1.begin(), v1.end(),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std::vector&lt;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results1;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32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copy only unique elements of v1 into results1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std::unique_copy(                 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v1.begin(), v1.end(), std::back_inserter( results1 )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36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"\nAfter unique_copy results1 contains: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results1.begin(), results1.end(),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std::vector&lt;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results2;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"\nAfter reverse_copy, results2 contains: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copy elements of v1 into results2 in reverse order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std::reverse_copy(                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v1.begin(), v1.end(), std::back_inserter( results2 )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47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results2.begin(), results2.end(),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49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51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53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end main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128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fig21_34.cpp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(1 of 1)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988" name="Google Shape;988;p128"/>
          <p:cNvSpPr txBox="1"/>
          <p:nvPr>
            <p:ph idx="1" type="subTitle"/>
          </p:nvPr>
        </p:nvSpPr>
        <p:spPr>
          <a:xfrm>
            <a:off x="0" y="0"/>
            <a:ext cx="7010400" cy="11430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Vector v1 contains: 1 3 5 7 9 1 3 5 7 9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After inplace_merge, v1 contains: 1 1 3 3 5 5 7 7 9 9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After unique_copy results1 contains: 1 3 5 7 9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After reverse_copy, results2 contains: 9 9 7 7 5 5 3 3 1 1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129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94" name="Google Shape;994;p129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21.5.10 Set Operations</a:t>
            </a:r>
            <a:endParaRPr/>
          </a:p>
        </p:txBody>
      </p:sp>
      <p:sp>
        <p:nvSpPr>
          <p:cNvPr id="995" name="Google Shape;995;p129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includes(iter1, iter2, iter3, iter4)</a:t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iter1-iter2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contains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iter3-iter4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ranges must be sorted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a1:  1 2 3 4 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a2:  1 3 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a1 includes a3</a:t>
            </a:r>
            <a:endParaRPr b="1" i="0" sz="1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set_difference(iter1, iter2, iter3, iter4, 			iter5)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Copies elements in first set (1-2) that are not in second set (3-4) into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iter5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set_intersection(iter1, iter2, iter3, 				iter4, iter5)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Copies common elements from the two sets (1-2, 3-4) into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iter5</a:t>
            </a: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130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01" name="Google Shape;1001;p130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21.5.10 Set Operations</a:t>
            </a:r>
            <a:endParaRPr/>
          </a:p>
        </p:txBody>
      </p:sp>
      <p:sp>
        <p:nvSpPr>
          <p:cNvPr id="1002" name="Google Shape;1002;p130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set_symmetric_difference(iter1, iter2, 		iter3, iter4, iter5)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Copies elements in set (1-2) but not set (3-4), and vice versa, into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iter5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•"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a1: 1 2 3 4 5 6 7 8 9 10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•"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a2: 4 5 6 7 8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•"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set_symmetric_difference: 1 2 3 9 10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sets must be sorted</a:t>
            </a:r>
            <a:endParaRPr/>
          </a:p>
          <a:p>
            <a:pPr indent="-2540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set_union( iter1, iter2, iter3, iter4, 			iter5)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Copies elements in either or both sets to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iter5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sets must be sorted</a:t>
            </a:r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131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fig21_35.cpp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of 3)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008" name="Google Shape;1008;p131"/>
          <p:cNvSpPr txBox="1"/>
          <p:nvPr>
            <p:ph idx="1" type="subTitle"/>
          </p:nvPr>
        </p:nvSpPr>
        <p:spPr>
          <a:xfrm>
            <a:off x="0" y="0"/>
            <a:ext cx="7010400" cy="563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Fig. 21.35: fig21_35.cpp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Standard library algorithms includes, set_difference,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set_intersection, set_symmetric_difference and set_union.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std::cout;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9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&lt;algorithm&gt;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algorithm definitions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10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11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 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SIZE1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SIZE2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SIZE3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a1[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SIZE1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] = {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a2[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SIZE2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] = {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a3[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SIZE2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] = {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std::ostream_iterator&lt;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output( cout,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 "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18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"a1 contains: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a1, a1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SIZE1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"\na2 contains: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a2, a2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SIZE2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"\na3 contains: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a3, a3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SIZE2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25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132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fig21_35.cpp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 of 3)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014" name="Google Shape;1014;p132"/>
          <p:cNvSpPr txBox="1"/>
          <p:nvPr>
            <p:ph idx="1" type="subTitle"/>
          </p:nvPr>
        </p:nvSpPr>
        <p:spPr>
          <a:xfrm>
            <a:off x="0" y="0"/>
            <a:ext cx="7010400" cy="60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determine whether set a2 is completely contained in a1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std::includes( a1, a1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SIZE1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a2, a2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SIZE2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 )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"\n\na1 includes a2"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cout &lt;&lt;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 "\n\na1 does not include a2"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determine whether set a3 is completely contained in a1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std::includes( a1, a1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SIZE1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a3, a3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SIZE2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 )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"\na1 includes a3"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"\na1 does not include a3"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37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difference[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SIZE1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];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39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determine elements of a1 not in a2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*ptr = std::set_difference( a1, a1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SIZE1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a2, a2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SIZE2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difference );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43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"\n\nset_difference of a1 and a2 is: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difference, ptr,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46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intersection[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SIZE1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];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48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determine elements in both a1 and a2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ptr = std::set_intersection( a1, a1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SIZE1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a2, a2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SIZE2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intersection );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52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133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fig21_35.cpp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 of 3)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020" name="Google Shape;1020;p133"/>
          <p:cNvSpPr txBox="1"/>
          <p:nvPr>
            <p:ph idx="1" type="subTitle"/>
          </p:nvPr>
        </p:nvSpPr>
        <p:spPr>
          <a:xfrm>
            <a:off x="0" y="0"/>
            <a:ext cx="7010400" cy="60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"\n\nset_intersection of a1 and a2 is: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intersection, ptr,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55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symmetric_difference[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SIZE1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];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determine elements of a1 that are not in a2 and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elements of a2 that are not in a1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ptr = std::set_symmetric_difference( a1, a1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SIZE1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a2, a2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SIZE2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symmetric_difference );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62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"\n\nset_symmetric_difference of a1 and a2 is: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symmetric_difference, ptr,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65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unionSet[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SIZE3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];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67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determine elements that are in either or both sets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ptr = std::set_union( a1, a1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SIZE1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a3, a3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SIZE2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unionSet );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71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"\n\nset_union of a1 and a3 is: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unionSet, ptr,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76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78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end main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134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fig21_35.cpp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(1 of 1)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026" name="Google Shape;1026;p134"/>
          <p:cNvSpPr txBox="1"/>
          <p:nvPr>
            <p:ph idx="1" type="subTitle"/>
          </p:nvPr>
        </p:nvSpPr>
        <p:spPr>
          <a:xfrm>
            <a:off x="0" y="0"/>
            <a:ext cx="7010400" cy="33528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a1 contains: 1 2 3 4 5 6 7 8 9 10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a2 contains: 4 5 6 7 8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a3 contains: 4 5 6 11 15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a1 includes a2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a1 does not include a3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set_difference of a1 and a2 is: 1 2 3 9 10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set_intersection of a1 and a2 is: 4 5 6 7 8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set_symmetric_difference of a1 and a2 is: 1 2 3 9 10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set_union of a1 and a3 is: 1 2 3 4 5 6 7 8 9 10 11 15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135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32" name="Google Shape;1032;p135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21.5.11 lower_bound, upper_bound and equal_range</a:t>
            </a:r>
            <a:endParaRPr/>
          </a:p>
        </p:txBody>
      </p:sp>
      <p:sp>
        <p:nvSpPr>
          <p:cNvPr id="1033" name="Google Shape;1033;p135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lower_bound(iter1, iter2, value)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sorted elements, returns iterator to the first location where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could be inserted and elements remain sorted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upper_bound(iter1, iter2, value)</a:t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as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lower_bound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but returns iterator to last element where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could be inserted</a:t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equal_range(iter1, iter2, value)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iterators, a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lower_bound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an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upper_bound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 them to a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pair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2" name="Google Shape;152;p19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Iterator Types Supported (Fig. 21.8)</a:t>
            </a:r>
            <a:endParaRPr/>
          </a:p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containers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random access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random access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bidirectional</a:t>
            </a:r>
            <a:endParaRPr b="1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Associative containers (all bidirectional)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multiset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multimap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 adapters (no iterators supported)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priority_queue</a:t>
            </a:r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136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fig21_36.cpp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of 4)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039" name="Google Shape;1039;p136"/>
          <p:cNvSpPr txBox="1"/>
          <p:nvPr>
            <p:ph idx="1" type="subTitle"/>
          </p:nvPr>
        </p:nvSpPr>
        <p:spPr>
          <a:xfrm>
            <a:off x="0" y="0"/>
            <a:ext cx="7010400" cy="563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Fig. 21.36: fig21_36.cpp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Standard library functions lower_bound, upper_bound and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equal_range for a sorted sequence of values.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std::cout;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9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&lt;algorithm&gt;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algorithm definitions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10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&lt;vector&gt;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vector class-template definition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11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12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 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a1[] = {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std::vector&lt;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v( a1, a1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std::ostream_iterator&lt;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output( cout,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 "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18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"Vector v contains:\n"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v.begin(), v.end(),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21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determine lower-bound insertion point for 6 in v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std::vector&lt;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&gt;::iterator lower;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lower = std::lower_bound( v.begin(), v.end(),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37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fig21_36.cpp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 of 4)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045" name="Google Shape;1045;p137"/>
          <p:cNvSpPr txBox="1"/>
          <p:nvPr>
            <p:ph idx="1" type="subTitle"/>
          </p:nvPr>
        </p:nvSpPr>
        <p:spPr>
          <a:xfrm>
            <a:off x="0" y="0"/>
            <a:ext cx="7010400" cy="563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"\n\nLower bound of 6 is element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( lower - v.begin() )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 of vector v"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28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determine upper-bound insertion point for 6 in v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std::vector&lt;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&gt;::iterator upper;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upper = std::upper_bound( v.begin(), v.end(),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"\nUpper bound of 6 is element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( upper - v.begin() )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 of vector v"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35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use equal_range to determine both the lower- and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upper-bound insertion points for 6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std::pair&lt; std::vector&lt;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&gt;::iterator,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std::vector&lt;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&gt;::iterator &gt; eq;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eq = std::equal_range( v.begin(), v.end(),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41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"\nUsing equal_range:\n"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   Lower bound of 6 is element "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( eq.first - v.begin() )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 of vector v"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   Upper bound of 6 is element "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( eq.second - v.begin() )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 of vector v"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47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"\n\nUse lower_bound to locate the first point\n"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"at which 5 can be inserted in order"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50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138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fig21_36.cpp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 of 4)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051" name="Google Shape;1051;p138"/>
          <p:cNvSpPr txBox="1"/>
          <p:nvPr>
            <p:ph idx="1" type="subTitle"/>
          </p:nvPr>
        </p:nvSpPr>
        <p:spPr>
          <a:xfrm>
            <a:off x="0" y="0"/>
            <a:ext cx="7010400" cy="60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determine lower-bound insertion point for 5 in v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lower = std::lower_bound( v.begin(), v.end(),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53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   Lower bound of 5 is element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( lower - v.begin() )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 of vector v"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56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"\n\nUse upper_bound to locate the last point\n"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"at which 7 can be inserted in order"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59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determine upper-bound insertion point for 7 in v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upper = std::upper_bound( v.begin(), v.end(),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62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 "\n   Upper bound of 7 is element "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( upper - v.begin() )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 of vector v"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65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"\n\nUse equal_range to locate the first and\n"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"last point at which 5 can be inserted in order"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68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use equal_range to determine both the lower- and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upper-bound insertion points for 5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eq = std::equal_range( v.begin(), v.end(),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72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   Lower bound of 5 is element "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( eq.first - v.begin() )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 of vector v"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 "\n   Upper bound of 5 is element "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( eq.second - v.begin() )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 of vector v"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endl;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39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fig21_36.cpp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 of 4)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fig21_36.cpp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(1 of 1)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057" name="Google Shape;1057;p139"/>
          <p:cNvSpPr txBox="1"/>
          <p:nvPr>
            <p:ph idx="1" type="subTitle"/>
          </p:nvPr>
        </p:nvSpPr>
        <p:spPr>
          <a:xfrm>
            <a:off x="0" y="0"/>
            <a:ext cx="70104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78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80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end main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58" name="Google Shape;1058;p139"/>
          <p:cNvSpPr txBox="1"/>
          <p:nvPr/>
        </p:nvSpPr>
        <p:spPr>
          <a:xfrm>
            <a:off x="0" y="1066800"/>
            <a:ext cx="7010400" cy="48768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Vector v contains: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2 2 4 4 4 6 6 6 6 8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Lower bound of 6 is element 5 of vector v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Upper bound of 6 is element 9 of vector v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Using equal_range: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Lower bound of 6 is element 5 of vector v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Upper bound of 6 is element 9 of vector v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 lower_bound to locate the first point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at which 5 can be inserted in order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Lower bound of 5 is element 5 of vector v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 upper_bound to locate the last point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at which 7 can be inserted in order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Upper bound of 7 is element 9 of vector v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 equal_range to locate the first and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last point at which 5 can be inserted in order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Lower bound of 5 is element 5 of vector v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Upper bound of 5 is element 5 of vector v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140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64" name="Google Shape;1064;p140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21.5.12 Heapsort</a:t>
            </a:r>
            <a:endParaRPr/>
          </a:p>
        </p:txBody>
      </p:sp>
      <p:sp>
        <p:nvSpPr>
          <p:cNvPr id="1065" name="Google Shape;1065;p140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Heapsort - sorting algorithm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Heap binary tree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Largest element at top of heap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Children always less than parent node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make_heap(iter1, iter2)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Creates a heap in the range of the iterators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be random access iterators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(arrays,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s,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deque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s)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sort_heap(iter1, iter2)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Sorts a heap sequence from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iter1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iter2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60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41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71" name="Google Shape;1071;p141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21.5.12 Heapsort</a:t>
            </a:r>
            <a:endParaRPr/>
          </a:p>
        </p:txBody>
      </p:sp>
      <p:sp>
        <p:nvSpPr>
          <p:cNvPr id="1072" name="Google Shape;1072;p141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push_heap(iter1, iter2)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iterators must specify a heap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Adds last element in object to heap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Assumes other elements already in heap order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pop_heap(iter1, iter2)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Removes the top element of a heap and puts it at the end of the container. 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checks that all other elements still in a heap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 of the iterators must be a heap.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all the elements popped, sorted list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142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fig21_37.cpp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of 3)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078" name="Google Shape;1078;p142"/>
          <p:cNvSpPr txBox="1"/>
          <p:nvPr>
            <p:ph idx="1" type="subTitle"/>
          </p:nvPr>
        </p:nvSpPr>
        <p:spPr>
          <a:xfrm>
            <a:off x="0" y="0"/>
            <a:ext cx="7010400" cy="594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Fig. 21.37: fig21_37.cpp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Standard library algorithms push_heap, pop_heap,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make_heap and sort_heap.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std::cout;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9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&lt;algorithm&gt;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10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&lt;vector&gt;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11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12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 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a[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] = {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52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77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std::vector&lt;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v( a, a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), v2;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std::ostream_iterator&lt;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output( cout,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18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"Vector v before make_heap:\n"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v.begin(), v.end(),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21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create heap from vector v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std::make_heap( v.begin(), v.end()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"\nVector v after make_heap:\n"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v.begin(), v.end(),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1079" name="Google Shape;1079;p142"/>
          <p:cNvGrpSpPr/>
          <p:nvPr/>
        </p:nvGrpSpPr>
        <p:grpSpPr>
          <a:xfrm>
            <a:off x="3429000" y="4191000"/>
            <a:ext cx="4114800" cy="838200"/>
            <a:chOff x="2160" y="2640"/>
            <a:chExt cx="2592" cy="528"/>
          </a:xfrm>
        </p:grpSpPr>
        <p:sp>
          <p:nvSpPr>
            <p:cNvPr id="1080" name="Google Shape;1080;p142"/>
            <p:cNvSpPr txBox="1"/>
            <p:nvPr/>
          </p:nvSpPr>
          <p:spPr>
            <a:xfrm>
              <a:off x="3072" y="2640"/>
              <a:ext cx="1680" cy="218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Create a new heap.</a:t>
              </a:r>
              <a:endParaRPr/>
            </a:p>
          </p:txBody>
        </p:sp>
        <p:cxnSp>
          <p:nvCxnSpPr>
            <p:cNvPr id="1081" name="Google Shape;1081;p142"/>
            <p:cNvCxnSpPr/>
            <p:nvPr/>
          </p:nvCxnSpPr>
          <p:spPr>
            <a:xfrm flipH="1">
              <a:off x="2160" y="2736"/>
              <a:ext cx="912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143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fig21_37.cpp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 of 3)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087" name="Google Shape;1087;p143"/>
          <p:cNvSpPr txBox="1"/>
          <p:nvPr>
            <p:ph idx="1" type="subTitle"/>
          </p:nvPr>
        </p:nvSpPr>
        <p:spPr>
          <a:xfrm>
            <a:off x="0" y="0"/>
            <a:ext cx="7010400" cy="563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sort elements of v with sort_heap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std::sort_heap( v.begin(), v.end()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"\nVector v after sort_heap:\n"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v.begin(), v.end(),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33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perform the heapsort with push_heap and pop_heap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"\n\nArray a contains: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a, a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37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39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place elements of array a into v2 and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maintain elements of v2 in heap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=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i 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++i ) {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v2.push_back( a[ i ]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std::push_heap( v2.begin(), v2.end() );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"\nv2 after push_heap(a["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&lt;&lt; i &lt;&lt;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 "]):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std::copy( v2.begin(), v2.end(),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47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end for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51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1088" name="Google Shape;1088;p143"/>
          <p:cNvGrpSpPr/>
          <p:nvPr/>
        </p:nvGrpSpPr>
        <p:grpSpPr>
          <a:xfrm>
            <a:off x="3124200" y="2971800"/>
            <a:ext cx="4114800" cy="838200"/>
            <a:chOff x="1968" y="1872"/>
            <a:chExt cx="2592" cy="528"/>
          </a:xfrm>
        </p:grpSpPr>
        <p:sp>
          <p:nvSpPr>
            <p:cNvPr id="1089" name="Google Shape;1089;p143"/>
            <p:cNvSpPr txBox="1"/>
            <p:nvPr/>
          </p:nvSpPr>
          <p:spPr>
            <a:xfrm>
              <a:off x="2880" y="1872"/>
              <a:ext cx="1680" cy="218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 elements one at a time.</a:t>
              </a:r>
              <a:endParaRPr/>
            </a:p>
          </p:txBody>
        </p:sp>
        <p:cxnSp>
          <p:nvCxnSpPr>
            <p:cNvPr id="1090" name="Google Shape;1090;p143"/>
            <p:cNvCxnSpPr/>
            <p:nvPr/>
          </p:nvCxnSpPr>
          <p:spPr>
            <a:xfrm flipH="1">
              <a:off x="1968" y="1968"/>
              <a:ext cx="912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144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fig21_37.cpp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 of 3)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096" name="Google Shape;1096;p144"/>
          <p:cNvSpPr txBox="1"/>
          <p:nvPr>
            <p:ph idx="1" type="subTitle"/>
          </p:nvPr>
        </p:nvSpPr>
        <p:spPr>
          <a:xfrm>
            <a:off x="0" y="0"/>
            <a:ext cx="7010400" cy="30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remove elements from heap in sorted order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 =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j &lt; v2.size(); ++j ) {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"\nv2 after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&lt;&lt; v2[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]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 popped from heap\n"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std::pop_heap( v2.begin(), v2.end() - j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std::copy( v2.begin(), v2.end(),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57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end for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59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61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63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end main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145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fig21_37.cpp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(1 of 2)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102" name="Google Shape;1102;p145"/>
          <p:cNvSpPr txBox="1"/>
          <p:nvPr>
            <p:ph idx="1" type="subTitle"/>
          </p:nvPr>
        </p:nvSpPr>
        <p:spPr>
          <a:xfrm>
            <a:off x="0" y="0"/>
            <a:ext cx="7010400" cy="43434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Vector v before make_heap: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3 100 52 77 22 31 1 98 13 40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Vector v after make_heap: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100 98 52 77 40 31 1 3 13 22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Vector v after sort_heap: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1 3 13 22 31 40 52 77 98 100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 a contains: 3 100 52 77 22 31 1 98 13 40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v2 after push_heap(a[0]): 3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v2 after push_heap(a[1]): 100 3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v2 after push_heap(a[2]): 100 3 52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v2 after push_heap(a[3]): 100 77 52 3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v2 after push_heap(a[4]): 100 77 52 3 22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v2 after push_heap(a[5]): 100 77 52 3 22 31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v2 after push_heap(a[6]): 100 77 52 3 22 31 1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v2 after push_heap(a[7]): 100 98 52 77 22 31 1 3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v2 after push_heap(a[8]): 100 98 52 77 22 31 1 3 13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v2 after push_heap(a[9]): 100 98 52 77 40 31 1 3 13 22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9" name="Google Shape;159;p20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Iterator Operations (Fig. 21.10)</a:t>
            </a:r>
            <a:endParaRPr/>
          </a:p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++p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p++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iterators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= p1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== p1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!= p1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iterators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= p1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iterators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functionality of input and output iterators</a:t>
            </a:r>
            <a:endParaRPr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146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fig21_37.cpp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(2 of 2)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108" name="Google Shape;1108;p146"/>
          <p:cNvSpPr txBox="1"/>
          <p:nvPr>
            <p:ph idx="1" type="subTitle"/>
          </p:nvPr>
        </p:nvSpPr>
        <p:spPr>
          <a:xfrm>
            <a:off x="0" y="0"/>
            <a:ext cx="7010400" cy="45720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v2 after 100 popped from heap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98 77 52 22 40 31 1 3 13 100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v2 after 98 popped from heap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77 40 52 22 13 31 1 3 98 100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v2 after 77 popped from heap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52 40 31 22 13 3 1 77 98 100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v2 after 52 popped from heap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40 22 31 1 13 3 52 77 98 100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v2 after 40 popped from heap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31 22 3 1 13 40 52 77 98 100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v2 after 31 popped from heap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22 13 3 1 31 40 52 77 98 100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v2 after 22 popped from heap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13 1 3 22 31 40 52 77 98 100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v2 after 13 popped from heap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3 1 13 22 31 40 52 77 98 100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v2 after 3 popped from heap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1 3 13 22 31 40 52 77 98 100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v2 after 1 popped from heap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1 3 13 22 31 40 52 77 98 100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147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14" name="Google Shape;1114;p147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21.5.13 min and max</a:t>
            </a:r>
            <a:endParaRPr/>
          </a:p>
        </p:txBody>
      </p:sp>
      <p:sp>
        <p:nvSpPr>
          <p:cNvPr id="1115" name="Google Shape;1115;p147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min(value1, value2)</a:t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smaller element</a:t>
            </a:r>
            <a:endParaRPr b="1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max(value1, value2)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larger element</a:t>
            </a:r>
            <a:endParaRPr/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148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fig21_38.cpp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of 1)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121" name="Google Shape;1121;p148"/>
          <p:cNvSpPr txBox="1"/>
          <p:nvPr>
            <p:ph idx="1" type="subTitle"/>
          </p:nvPr>
        </p:nvSpPr>
        <p:spPr>
          <a:xfrm>
            <a:off x="0" y="0"/>
            <a:ext cx="7010400" cy="525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Fig. 21.38: fig21_38.cpp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Standard library algorithms min and max.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std::cout;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&lt;algorithm&gt;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9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10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"The minimum of 12 and 7 is: "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std::min(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"\nThe maximum of 12 and 7 is: "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std::max(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 "\nThe minimum of 'G' and 'Z' is: "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std::min(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'G'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 'Z'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"\nThe maximum of 'G' and 'Z' is: "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std::max(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'G'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 'Z'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&lt;&lt; endl;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20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22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end main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149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fig21_38.cpp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(1 of 1)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127" name="Google Shape;1127;p149"/>
          <p:cNvSpPr txBox="1"/>
          <p:nvPr>
            <p:ph idx="1" type="subTitle"/>
          </p:nvPr>
        </p:nvSpPr>
        <p:spPr>
          <a:xfrm>
            <a:off x="0" y="0"/>
            <a:ext cx="7010400" cy="1219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 minimum of 12 and 7 is: 7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 maximum of 12 and 7 is: 12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 minimum of 'G' and 'Z' is: G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 maximum of 'G' and 'Z' is: Z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150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33" name="Google Shape;1133;p150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21.5.14 Algorithms Not Covered in This Chapter</a:t>
            </a:r>
            <a:endParaRPr/>
          </a:p>
        </p:txBody>
      </p:sp>
      <p:sp>
        <p:nvSpPr>
          <p:cNvPr id="1134" name="Google Shape;1134;p150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adjacent_difference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inner_product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partial_sum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nth_element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partition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stable_partition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next_permutation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prev_permutation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rotate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rotate_copy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adjacent_find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partial_sort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partial_sort_copy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stable_sort</a:t>
            </a:r>
            <a:endParaRPr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151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40" name="Google Shape;1140;p151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21.6  	Class bitset</a:t>
            </a:r>
            <a:endParaRPr/>
          </a:p>
        </p:txBody>
      </p:sp>
      <p:sp>
        <p:nvSpPr>
          <p:cNvPr id="1141" name="Google Shape;1141;p151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bitset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Represents a set of bit flags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manipulate bit sets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–"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bitset &lt;size&gt; b; 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bitset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–"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b.set( bitNumber)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bit bitNumber to 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–"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b.set()          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bits 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–"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b.reset(bitNumber)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bit bitNumber to off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–"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b.reset()	  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bits off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–"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b.flip(bitNumber)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flip bit (on to off, off to on)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–"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b.flip()	  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flip all bits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–"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b[bitNumber]	  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reference to bit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–"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b.at(bitNumber)  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 checking, returns reference</a:t>
            </a:r>
            <a:endParaRPr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152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47" name="Google Shape;1147;p152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21.6  	Class bitset</a:t>
            </a:r>
            <a:endParaRPr/>
          </a:p>
        </p:txBody>
      </p:sp>
      <p:sp>
        <p:nvSpPr>
          <p:cNvPr id="1148" name="Google Shape;1148;p152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b.test(bitNumber)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range checking; if bit on, returns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b.size() 		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bitset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b.count()		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bits set to 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b.any()		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 if any bits are 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b.none()		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 if no bits are 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 use &amp;=, |=, !=, &lt;&lt;=, &gt;&gt;=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–"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&amp;= b1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AND between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result in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b.to_string()    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to string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b.to_ulong()     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to long</a:t>
            </a:r>
            <a:endParaRPr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153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fig21_40.cpp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of 3)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154" name="Google Shape;1154;p153"/>
          <p:cNvSpPr txBox="1"/>
          <p:nvPr>
            <p:ph idx="1" type="subTitle"/>
          </p:nvPr>
        </p:nvSpPr>
        <p:spPr>
          <a:xfrm>
            <a:off x="0" y="0"/>
            <a:ext cx="7010400" cy="563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Fig. 21.40: fig21_40.cpp        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Using a bitset to demonstrate the Sieve of Eratosthenes.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std::cin;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std::cout;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9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&lt;iomanip&gt;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10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11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std::setw;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12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13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&lt;bitset&gt;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bitset class definition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14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&lt;cmath&gt;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sqrt prototype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15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16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 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 =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1024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value;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std::bitset&lt; size &gt; sieve;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21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sieve.flip();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23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154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fig21_40.cpp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 of 3)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160" name="Google Shape;1160;p154"/>
          <p:cNvSpPr txBox="1"/>
          <p:nvPr>
            <p:ph idx="1" type="subTitle"/>
          </p:nvPr>
        </p:nvSpPr>
        <p:spPr>
          <a:xfrm>
            <a:off x="0" y="0"/>
            <a:ext cx="7010400" cy="563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perform Sieve of Eratosthenes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finalBit = sqrt( sieve.size() )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26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=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i &lt; finalBit; ++i )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28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sieve.test( i ) )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30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 =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 i; j &lt; size; j += i )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sieve.reset( j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33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"The prime numbers in the range 2 to 1023 are:\n"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35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display prime numbers in range 2-1023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k =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counter =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k &lt; size; ++k )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38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sieve.test( k ) ) {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cout &lt;&lt; setw(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 &lt;&lt; k;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41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++counter %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'\n'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44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}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end outer if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48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1161" name="Google Shape;1161;p154"/>
          <p:cNvGrpSpPr/>
          <p:nvPr/>
        </p:nvGrpSpPr>
        <p:grpSpPr>
          <a:xfrm>
            <a:off x="3962400" y="298450"/>
            <a:ext cx="4114800" cy="1079500"/>
            <a:chOff x="2496" y="188"/>
            <a:chExt cx="2592" cy="680"/>
          </a:xfrm>
        </p:grpSpPr>
        <p:sp>
          <p:nvSpPr>
            <p:cNvPr id="1162" name="Google Shape;1162;p154"/>
            <p:cNvSpPr txBox="1"/>
            <p:nvPr/>
          </p:nvSpPr>
          <p:spPr>
            <a:xfrm>
              <a:off x="3408" y="188"/>
              <a:ext cx="1680" cy="680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Sieve of Eratosthenes: turn off bits for all multiples of a number. What bits remain are prime.</a:t>
              </a:r>
              <a:endParaRPr/>
            </a:p>
          </p:txBody>
        </p:sp>
        <p:cxnSp>
          <p:nvCxnSpPr>
            <p:cNvPr id="1163" name="Google Shape;1163;p154"/>
            <p:cNvCxnSpPr/>
            <p:nvPr/>
          </p:nvCxnSpPr>
          <p:spPr>
            <a:xfrm flipH="1">
              <a:off x="2496" y="284"/>
              <a:ext cx="912" cy="2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155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fig21_40.cpp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 of 3)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169" name="Google Shape;1169;p155"/>
          <p:cNvSpPr txBox="1"/>
          <p:nvPr>
            <p:ph idx="1" type="subTitle"/>
          </p:nvPr>
        </p:nvSpPr>
        <p:spPr>
          <a:xfrm>
            <a:off x="0" y="0"/>
            <a:ext cx="7010400" cy="434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get value from user to determine whether value is prime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"\nEnter a value from 1 to 1023 (-1 to end):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cin &gt;&gt; value;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52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value !=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 {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54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sieve[ value ] )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cout &lt;&lt; value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 is a prime number\n"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cout &lt;&lt; value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 is not a prime number\n"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"\nEnter a value from 2 to 1023 (-1 to end):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cin &gt;&gt; value;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62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end while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64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66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end main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6" name="Google Shape;166;p21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Iterator Operations (Fig. 21.10)</a:t>
            </a:r>
            <a:endParaRPr/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Bidirectional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--p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p--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access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+ i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+= i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- i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-= i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p[i]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&lt; p1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&lt;= p1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&gt; p1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&gt;= p1</a:t>
            </a:r>
            <a:endParaRPr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156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fig21_40.cpp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(1 of 1)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175" name="Google Shape;1175;p156"/>
          <p:cNvSpPr txBox="1"/>
          <p:nvPr>
            <p:ph idx="1" type="subTitle"/>
          </p:nvPr>
        </p:nvSpPr>
        <p:spPr>
          <a:xfrm>
            <a:off x="0" y="0"/>
            <a:ext cx="7010400" cy="56388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 prime numbers in the range 2 to 1023 are: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2    3    5    7   11   13   17   19   23   29   31   37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41   43   47   53   59   61   67   71   73   79   83   89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97  101  103  107  109  113  127  131  137  139  149  151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157  163  167  173  179  181  191  193  197  199  211  223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227  229  233  239  241  251  257  263  269  271  277  281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283  293  307  311  313  317  331  337  347  349  353  359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367  373  379  383  389  397  401  409  419  421  431  433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439  443  449  457  461  463  467  479  487  491  499  503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509  521  523  541  547  557  563  569  571  577  587  593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599  601  607  613  617  619  631  641  643  647  653  659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661  673  677  683  691  701  709  719  727  733  739  743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751  757  761  769  773  787  797  809  811  821  823  827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829  839  853  857  859  863  877  881  883  887  907  911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919  929  937  941  947  953  967  971  977  983  991  997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1009 1013 1019 1021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Enter a value from 1 to 1023 (-1 to end): 389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389 is a prime number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Enter a value from 2 to 1023 (-1 to end): 88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88 is not a prime number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Enter a value from 2 to 1023 (-1 to end): -1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157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81" name="Google Shape;1181;p157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21.7  	Function Objects</a:t>
            </a:r>
            <a:endParaRPr/>
          </a:p>
        </p:txBody>
      </p:sp>
      <p:sp>
        <p:nvSpPr>
          <p:cNvPr id="1182" name="Google Shape;1182;p157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objects (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&lt;functional&gt;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 functions invoked using operator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/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83" name="Google Shape;1183;p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5837" y="2255837"/>
            <a:ext cx="6089650" cy="4297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158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fig21_42.cpp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of 4)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189" name="Google Shape;1189;p158"/>
          <p:cNvSpPr txBox="1"/>
          <p:nvPr>
            <p:ph idx="1" type="subTitle"/>
          </p:nvPr>
        </p:nvSpPr>
        <p:spPr>
          <a:xfrm>
            <a:off x="0" y="0"/>
            <a:ext cx="7010400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Fig. 21.42: fig21_42.cpp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Demonstrating function objects.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std::cout;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&lt;vector&gt;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vector class-template definition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9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&lt;algorithm&gt;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copy algorithm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10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&lt;numeric&gt;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accumulate algorithm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11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&lt;functional&gt;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binary_function definition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12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13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binary function adds square of its second argument and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14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running total in its first argument, then returns sum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15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sumSquares(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total,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value )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                                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total + value * value; 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end function sumSquares     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20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1190" name="Google Shape;1190;p158"/>
          <p:cNvGrpSpPr/>
          <p:nvPr/>
        </p:nvGrpSpPr>
        <p:grpSpPr>
          <a:xfrm>
            <a:off x="4038600" y="2514600"/>
            <a:ext cx="4114800" cy="838200"/>
            <a:chOff x="2544" y="1584"/>
            <a:chExt cx="2592" cy="528"/>
          </a:xfrm>
        </p:grpSpPr>
        <p:sp>
          <p:nvSpPr>
            <p:cNvPr id="1191" name="Google Shape;1191;p158"/>
            <p:cNvSpPr txBox="1"/>
            <p:nvPr/>
          </p:nvSpPr>
          <p:spPr>
            <a:xfrm>
              <a:off x="3456" y="1584"/>
              <a:ext cx="1680" cy="372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Create a function to be used with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accumulate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</p:txBody>
        </p:sp>
        <p:cxnSp>
          <p:nvCxnSpPr>
            <p:cNvPr id="1192" name="Google Shape;1192;p158"/>
            <p:cNvCxnSpPr/>
            <p:nvPr/>
          </p:nvCxnSpPr>
          <p:spPr>
            <a:xfrm flipH="1">
              <a:off x="2544" y="1680"/>
              <a:ext cx="912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159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fig21_42.cpp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 of 4)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198" name="Google Shape;1198;p159"/>
          <p:cNvSpPr txBox="1"/>
          <p:nvPr>
            <p:ph idx="1" type="subTitle"/>
          </p:nvPr>
        </p:nvSpPr>
        <p:spPr>
          <a:xfrm>
            <a:off x="0" y="0"/>
            <a:ext cx="7010400" cy="39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21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binary function class template defines overloaded operator()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22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that adds suare of its second argument and running total in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23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its first argument, then returns sum 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24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 class T &gt;                     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25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SumSquaresClass :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std::binary_function&lt; T, T, T &gt; {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27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                                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add square of value to total and return result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 operator()(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 &amp;total,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 &amp;value )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{                                    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total + value * value;     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end function operator()         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end class SumSquaresClass         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37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1199" name="Google Shape;1199;p159"/>
          <p:cNvGrpSpPr/>
          <p:nvPr/>
        </p:nvGrpSpPr>
        <p:grpSpPr>
          <a:xfrm>
            <a:off x="4229100" y="1295400"/>
            <a:ext cx="4114800" cy="838200"/>
            <a:chOff x="2664" y="816"/>
            <a:chExt cx="2592" cy="528"/>
          </a:xfrm>
        </p:grpSpPr>
        <p:sp>
          <p:nvSpPr>
            <p:cNvPr id="1200" name="Google Shape;1200;p159"/>
            <p:cNvSpPr txBox="1"/>
            <p:nvPr/>
          </p:nvSpPr>
          <p:spPr>
            <a:xfrm>
              <a:off x="3576" y="816"/>
              <a:ext cx="1680" cy="526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Create a function object (it can also encapsulate data). Overload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operator()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</p:txBody>
        </p:sp>
        <p:cxnSp>
          <p:nvCxnSpPr>
            <p:cNvPr id="1201" name="Google Shape;1201;p159"/>
            <p:cNvCxnSpPr/>
            <p:nvPr/>
          </p:nvCxnSpPr>
          <p:spPr>
            <a:xfrm flipH="1">
              <a:off x="2664" y="912"/>
              <a:ext cx="912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160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fig21_42.cpp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 of 4)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207" name="Google Shape;1207;p160"/>
          <p:cNvSpPr txBox="1"/>
          <p:nvPr>
            <p:ph idx="1" type="subTitle"/>
          </p:nvPr>
        </p:nvSpPr>
        <p:spPr>
          <a:xfrm>
            <a:off x="0" y="0"/>
            <a:ext cx="7010400" cy="502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38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 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array[] = {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42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std::vector&lt;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integers( array, array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44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std::ostream_iterator&lt;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output( cout,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 "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46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result =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48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"vector v contains:\n"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integers.begin(), integers.end(),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51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calculate sum of squares of elements of vector integers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using binary function sumSquares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result = std::accumulate( integers.begin(), integers.end(),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sumSquares );                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56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"\n\nSum of squares of elements in integers using "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"binary\nfunction sumSquares: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&lt;&lt; result;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59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1208" name="Google Shape;1208;p160"/>
          <p:cNvGrpSpPr/>
          <p:nvPr/>
        </p:nvGrpSpPr>
        <p:grpSpPr>
          <a:xfrm>
            <a:off x="4419600" y="2333625"/>
            <a:ext cx="4419600" cy="1812925"/>
            <a:chOff x="2784" y="1470"/>
            <a:chExt cx="2784" cy="1142"/>
          </a:xfrm>
        </p:grpSpPr>
        <p:sp>
          <p:nvSpPr>
            <p:cNvPr id="1209" name="Google Shape;1209;p160"/>
            <p:cNvSpPr txBox="1"/>
            <p:nvPr/>
          </p:nvSpPr>
          <p:spPr>
            <a:xfrm>
              <a:off x="3888" y="1470"/>
              <a:ext cx="1680" cy="1142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urier New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accumulate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initially passes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as the first argument, with the first element as the second. It then uses the return value as the first argument, and iterates through the other elements.</a:t>
              </a:r>
              <a:endParaRPr/>
            </a:p>
          </p:txBody>
        </p:sp>
        <p:cxnSp>
          <p:nvCxnSpPr>
            <p:cNvPr id="1210" name="Google Shape;1210;p160"/>
            <p:cNvCxnSpPr/>
            <p:nvPr/>
          </p:nvCxnSpPr>
          <p:spPr>
            <a:xfrm flipH="1">
              <a:off x="2784" y="1776"/>
              <a:ext cx="1104" cy="5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161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fig21_42.cpp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 of 4)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fig21_42.cpp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(1 of 1)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216" name="Google Shape;1216;p161"/>
          <p:cNvSpPr txBox="1"/>
          <p:nvPr>
            <p:ph idx="1" type="subTitle"/>
          </p:nvPr>
        </p:nvSpPr>
        <p:spPr>
          <a:xfrm>
            <a:off x="0" y="0"/>
            <a:ext cx="7010400" cy="312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calculate sum of squares of elements of vector integers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using binary-function object    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result = std::accumulate( integers.begin(), integers.end(),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SumSquaresClass&lt;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&gt;() );  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64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"\n\nSum of squares of elements in integers using "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"binary\nfunction object of type "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"SumSquaresClass&lt; int &gt;: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&lt;&lt; result &lt;&lt; 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68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70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end main</a:t>
            </a:r>
            <a:endParaRPr/>
          </a:p>
        </p:txBody>
      </p:sp>
      <p:sp>
        <p:nvSpPr>
          <p:cNvPr id="1217" name="Google Shape;1217;p161"/>
          <p:cNvSpPr txBox="1"/>
          <p:nvPr/>
        </p:nvSpPr>
        <p:spPr>
          <a:xfrm>
            <a:off x="0" y="2895600"/>
            <a:ext cx="7010400" cy="21336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vector v contains: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1 2 3 4 5 6 7 8 9 10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Sum of squares of elements in integers using binary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sumSquares: 385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Sum of squares of elements in integers using binary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object of type SumSquaresClass&lt; int &gt;: 385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1218" name="Google Shape;1218;p161"/>
          <p:cNvGrpSpPr/>
          <p:nvPr/>
        </p:nvGrpSpPr>
        <p:grpSpPr>
          <a:xfrm>
            <a:off x="2667000" y="1066800"/>
            <a:ext cx="3733800" cy="1581150"/>
            <a:chOff x="1680" y="672"/>
            <a:chExt cx="2352" cy="996"/>
          </a:xfrm>
        </p:grpSpPr>
        <p:sp>
          <p:nvSpPr>
            <p:cNvPr id="1219" name="Google Shape;1219;p161"/>
            <p:cNvSpPr txBox="1"/>
            <p:nvPr/>
          </p:nvSpPr>
          <p:spPr>
            <a:xfrm>
              <a:off x="2352" y="1296"/>
              <a:ext cx="1680" cy="372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accumulate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with a function object.</a:t>
              </a:r>
              <a:endParaRPr/>
            </a:p>
          </p:txBody>
        </p:sp>
        <p:cxnSp>
          <p:nvCxnSpPr>
            <p:cNvPr id="1220" name="Google Shape;1220;p161"/>
            <p:cNvCxnSpPr/>
            <p:nvPr/>
          </p:nvCxnSpPr>
          <p:spPr>
            <a:xfrm rot="10800000">
              <a:off x="1680" y="672"/>
              <a:ext cx="672" cy="7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3" name="Google Shape;173;p22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21.1.3 Introduction to Algorithms</a:t>
            </a:r>
            <a:endParaRPr/>
          </a:p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STL has algorithms used generically across containers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Operate on elements indirectly via iterators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Often operate on sequences of elements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Defined by pairs of iterators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and last element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 often return iterators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find()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iterator to element, or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end()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not found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Premade algorithms save programmers time and effort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0" name="Google Shape;180;p23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21.2  	Sequence Containers</a:t>
            </a:r>
            <a:endParaRPr/>
          </a:p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sequence containers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based on arrays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based on arrays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robust linked list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7" name="Google Shape;187;p24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21.2.1 vector Sequence Container</a:t>
            </a:r>
            <a:endParaRPr/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&lt;vector&gt;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structure with contiguous memory locations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elements with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when data must be sorted and easily accessible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memory exhausted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Allocates larger, contiguous area of memory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Copies itself there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Deallocates old memory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random access iterators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4" name="Google Shape;194;p25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21.2.1 vector Sequence Container</a:t>
            </a:r>
            <a:endParaRPr/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Declarations 	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std::vector &lt;</a:t>
            </a:r>
            <a:r>
              <a:rPr b="1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v;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1" i="1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etc.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Iterators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std::vector&lt;</a:t>
            </a:r>
            <a:r>
              <a:rPr b="1" i="1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&gt;::const_iterator iterVar;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const_iterator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cannot modify elements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std::vector&lt;</a:t>
            </a:r>
            <a:r>
              <a:rPr b="1" i="1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&gt;::reverse_iterator iterVar;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Visits elements in reverse order (end to beginning)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rbegin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get starting point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rend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get ending point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7" name="Google Shape;67;p8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21 - Standard Template Library (STL)</a:t>
            </a:r>
            <a:endParaRPr/>
          </a:p>
        </p:txBody>
      </p:sp>
      <p:sp>
        <p:nvSpPr>
          <p:cNvPr id="68" name="Google Shape;68;p8"/>
          <p:cNvSpPr txBox="1"/>
          <p:nvPr/>
        </p:nvSpPr>
        <p:spPr>
          <a:xfrm>
            <a:off x="685800" y="1295400"/>
            <a:ext cx="7772400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21.5  	Algorithms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	21.5.1 	fill, fill_n, generate and generate_n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	21.5.2 	equal, mismatch and lexicographical_compare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	21.5.3 	remove, remove_if, remove_copy and remove_copy_if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	21.5.4 	replace, replace_if, replace_copy and replace_copy_if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	21.5.5 	Mathematical Algorithms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	21.5.6 	Basic Searching and Sorting Algorithms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	21.5.7 	swap, iter_swap and swap_ranges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	21.5.8 	copy_backward, merge, unique and reverse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	21.5.9 	inplace_merge, unique_copy and reverse_copy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	21.5.10 	Set Operations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	21.5.11 	lower_bound, upper_bound and equal_range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	21.5.12 	Heapsort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	21.5.13 	min and max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	21.5.14 	Algorithms Not Covered in This Chapter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21.6  	Class bitset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21.7  	Function Objects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1" name="Google Shape;201;p26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21.2.1 vector Sequence Container</a:t>
            </a:r>
            <a:endParaRPr/>
          </a:p>
        </p:txBody>
      </p:sp>
      <p:sp>
        <p:nvSpPr>
          <p:cNvPr id="202" name="Google Shape;202;p26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v.push_back(value)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element to end (found in all sequence  containers).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v.size()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size of vector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v.capacity()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much vector can hold before reallocating 	memory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Reallocation doubles size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vector&lt;</a:t>
            </a:r>
            <a:r>
              <a:rPr b="1" i="1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v(a, a + SIZE)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vector v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elements from array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up to (not including)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+ SIZE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8" name="Google Shape;208;p27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21.2.1 vector Sequence Container</a:t>
            </a:r>
            <a:endParaRPr/>
          </a:p>
        </p:txBody>
      </p:sp>
      <p:sp>
        <p:nvSpPr>
          <p:cNvPr id="209" name="Google Shape;209;p27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v.insert(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iterator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before location of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v.insert(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iterator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+ SIZE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Inserts array elements (up to, but not including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+ SIZE)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into vector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v.erase( iterator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element from container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v.erase( iter1, iter2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elements starting from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iter1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up to (not including)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iter2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v.clear()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Erases entire container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5" name="Google Shape;215;p28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21.2.1 vector Sequence Container</a:t>
            </a:r>
            <a:endParaRPr/>
          </a:p>
        </p:txBody>
      </p:sp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functions operations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v.front(), v.back()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first and last element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v.[elementNumber] =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value;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an element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v.at[elementNumber] =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above, with range checking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out_of_bounds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exception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2" name="Google Shape;222;p29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21.2.1 vector Sequence Container</a:t>
            </a:r>
            <a:endParaRPr/>
          </a:p>
        </p:txBody>
      </p:sp>
      <p:sp>
        <p:nvSpPr>
          <p:cNvPr id="223" name="Google Shape;223;p29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ostream_iterator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std::ostream_iterator&lt; </a:t>
            </a:r>
            <a:r>
              <a:rPr b="1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outputStream, separator );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1" i="1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outputs values of a certain type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outputStream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iterator output location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separator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character separating outputs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–"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std::ostream_iterator&lt; int &gt; output( cout, " " );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–"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std::copy( iterator1, iterator2, output );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Copies elements from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iterator1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up to (not including)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iterator2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output, an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ostream_iterator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fig21_14.cpp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of 3)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229" name="Google Shape;229;p30"/>
          <p:cNvSpPr txBox="1"/>
          <p:nvPr>
            <p:ph idx="1" type="subTitle"/>
          </p:nvPr>
        </p:nvSpPr>
        <p:spPr>
          <a:xfrm>
            <a:off x="0" y="0"/>
            <a:ext cx="70104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Fig. 21.14: fig21_14.cpp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Demonstrating standard library vector class template.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std::cout;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std::cin;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9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&lt;vector&gt;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vector class-template definition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10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11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prototype for function template printVector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12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 class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 &gt;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13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printVector(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std::vector&lt; T &gt; &amp;integers2 );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14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 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array[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] = {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19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std::vector&lt;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integers;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21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"The initial size of integers is: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integers.size()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"\nThe initial capacity of integers is: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integers.capacity();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26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230" name="Google Shape;230;p30"/>
          <p:cNvGrpSpPr/>
          <p:nvPr/>
        </p:nvGrpSpPr>
        <p:grpSpPr>
          <a:xfrm>
            <a:off x="2362200" y="3505200"/>
            <a:ext cx="4114800" cy="838200"/>
            <a:chOff x="1488" y="2208"/>
            <a:chExt cx="2592" cy="528"/>
          </a:xfrm>
        </p:grpSpPr>
        <p:sp>
          <p:nvSpPr>
            <p:cNvPr id="231" name="Google Shape;231;p30"/>
            <p:cNvSpPr txBox="1"/>
            <p:nvPr/>
          </p:nvSpPr>
          <p:spPr>
            <a:xfrm>
              <a:off x="2400" y="2208"/>
              <a:ext cx="1680" cy="218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Create a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vector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of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s.</a:t>
              </a:r>
              <a:endParaRPr/>
            </a:p>
          </p:txBody>
        </p:sp>
        <p:cxnSp>
          <p:nvCxnSpPr>
            <p:cNvPr id="232" name="Google Shape;232;p30"/>
            <p:cNvCxnSpPr/>
            <p:nvPr/>
          </p:nvCxnSpPr>
          <p:spPr>
            <a:xfrm flipH="1">
              <a:off x="1488" y="2304"/>
              <a:ext cx="912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233" name="Google Shape;233;p30"/>
          <p:cNvGrpSpPr/>
          <p:nvPr/>
        </p:nvGrpSpPr>
        <p:grpSpPr>
          <a:xfrm>
            <a:off x="2971800" y="4170362"/>
            <a:ext cx="4114800" cy="1316037"/>
            <a:chOff x="1872" y="2627"/>
            <a:chExt cx="2592" cy="829"/>
          </a:xfrm>
        </p:grpSpPr>
        <p:sp>
          <p:nvSpPr>
            <p:cNvPr id="234" name="Google Shape;234;p30"/>
            <p:cNvSpPr txBox="1"/>
            <p:nvPr/>
          </p:nvSpPr>
          <p:spPr>
            <a:xfrm>
              <a:off x="2784" y="2627"/>
              <a:ext cx="1680" cy="218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Call member functions.</a:t>
              </a:r>
              <a:endParaRPr/>
            </a:p>
          </p:txBody>
        </p:sp>
        <p:cxnSp>
          <p:nvCxnSpPr>
            <p:cNvPr id="235" name="Google Shape;235;p30"/>
            <p:cNvCxnSpPr/>
            <p:nvPr/>
          </p:nvCxnSpPr>
          <p:spPr>
            <a:xfrm flipH="1">
              <a:off x="1872" y="2723"/>
              <a:ext cx="912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36" name="Google Shape;236;p30"/>
            <p:cNvCxnSpPr/>
            <p:nvPr/>
          </p:nvCxnSpPr>
          <p:spPr>
            <a:xfrm flipH="1">
              <a:off x="2064" y="2736"/>
              <a:ext cx="720" cy="7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fig21_14.cpp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 of 3)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242" name="Google Shape;242;p31"/>
          <p:cNvSpPr txBox="1"/>
          <p:nvPr>
            <p:ph idx="1" type="subTitle"/>
          </p:nvPr>
        </p:nvSpPr>
        <p:spPr>
          <a:xfrm>
            <a:off x="0" y="0"/>
            <a:ext cx="7010400" cy="434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function push_back is in every sequence collection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integers.push_back(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integers.push_back(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integers.push_back(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31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"\nThe size of integers is: "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&lt;&lt; integers.size()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"\nThe capacity of integers is: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integers.capacity();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35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"\n\nOutput array using pointer notation: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37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*ptr = array; ptr != array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++ptr )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cout &lt;&lt; *ptr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40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"\nOutput vector using iterator notation: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printVector( integers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43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"\nReversed contents of vector integers: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45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3048000" y="247650"/>
            <a:ext cx="5372100" cy="590550"/>
            <a:chOff x="1920" y="156"/>
            <a:chExt cx="3384" cy="372"/>
          </a:xfrm>
        </p:grpSpPr>
        <p:sp>
          <p:nvSpPr>
            <p:cNvPr id="244" name="Google Shape;244;p31"/>
            <p:cNvSpPr txBox="1"/>
            <p:nvPr/>
          </p:nvSpPr>
          <p:spPr>
            <a:xfrm>
              <a:off x="3624" y="156"/>
              <a:ext cx="1680" cy="372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 elements to end of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vector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using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push_back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</p:txBody>
        </p:sp>
        <p:cxnSp>
          <p:nvCxnSpPr>
            <p:cNvPr id="245" name="Google Shape;245;p31"/>
            <p:cNvCxnSpPr/>
            <p:nvPr/>
          </p:nvCxnSpPr>
          <p:spPr>
            <a:xfrm flipH="1">
              <a:off x="1920" y="252"/>
              <a:ext cx="1704" cy="2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fig21_14.cpp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 of 3)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251" name="Google Shape;251;p32"/>
          <p:cNvSpPr txBox="1"/>
          <p:nvPr>
            <p:ph idx="1" type="subTitle"/>
          </p:nvPr>
        </p:nvSpPr>
        <p:spPr>
          <a:xfrm>
            <a:off x="0" y="0"/>
            <a:ext cx="7010400" cy="563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std::vector&lt;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&gt;::reverse_iterator reverseIterator;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47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reverseIterator = integers.rbegin();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reverseIterator!= integers.rend();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++reverseIterator )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cout &lt;&lt; *reverseIterator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52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54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56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end main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58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59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function template for outputting vector elements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60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 &gt;         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61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printVector(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std::vector&lt; T &gt; &amp;integers2 )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                            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std::vector&lt; T &gt;::const_iterator constIterator;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constIterator = integers2.begin();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constIterator != integers2.end();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constIterator++ )   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cout &lt;&lt; *constIterator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end function printVector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252" name="Google Shape;252;p32"/>
          <p:cNvGrpSpPr/>
          <p:nvPr/>
        </p:nvGrpSpPr>
        <p:grpSpPr>
          <a:xfrm>
            <a:off x="4572000" y="457200"/>
            <a:ext cx="3771900" cy="1216025"/>
            <a:chOff x="2880" y="288"/>
            <a:chExt cx="2376" cy="766"/>
          </a:xfrm>
        </p:grpSpPr>
        <p:sp>
          <p:nvSpPr>
            <p:cNvPr id="253" name="Google Shape;253;p32"/>
            <p:cNvSpPr txBox="1"/>
            <p:nvPr/>
          </p:nvSpPr>
          <p:spPr>
            <a:xfrm>
              <a:off x="3576" y="528"/>
              <a:ext cx="1680" cy="526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Walk through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vector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backwards using a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reverse_iterator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</p:txBody>
        </p:sp>
        <p:cxnSp>
          <p:nvCxnSpPr>
            <p:cNvPr id="254" name="Google Shape;254;p32"/>
            <p:cNvCxnSpPr/>
            <p:nvPr/>
          </p:nvCxnSpPr>
          <p:spPr>
            <a:xfrm rot="10800000">
              <a:off x="2976" y="288"/>
              <a:ext cx="600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55" name="Google Shape;255;p32"/>
            <p:cNvCxnSpPr/>
            <p:nvPr/>
          </p:nvCxnSpPr>
          <p:spPr>
            <a:xfrm rot="10800000">
              <a:off x="2880" y="528"/>
              <a:ext cx="696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256" name="Google Shape;256;p32"/>
          <p:cNvGrpSpPr/>
          <p:nvPr/>
        </p:nvGrpSpPr>
        <p:grpSpPr>
          <a:xfrm>
            <a:off x="3886200" y="2590800"/>
            <a:ext cx="4114800" cy="1676400"/>
            <a:chOff x="2448" y="1632"/>
            <a:chExt cx="2592" cy="1056"/>
          </a:xfrm>
        </p:grpSpPr>
        <p:sp>
          <p:nvSpPr>
            <p:cNvPr id="257" name="Google Shape;257;p32"/>
            <p:cNvSpPr txBox="1"/>
            <p:nvPr/>
          </p:nvSpPr>
          <p:spPr>
            <a:xfrm>
              <a:off x="3360" y="1632"/>
              <a:ext cx="1680" cy="372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Template function to walk through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vector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forwards.</a:t>
              </a:r>
              <a:endParaRPr/>
            </a:p>
          </p:txBody>
        </p:sp>
        <p:cxnSp>
          <p:nvCxnSpPr>
            <p:cNvPr id="258" name="Google Shape;258;p32"/>
            <p:cNvCxnSpPr/>
            <p:nvPr/>
          </p:nvCxnSpPr>
          <p:spPr>
            <a:xfrm flipH="1">
              <a:off x="2448" y="1728"/>
              <a:ext cx="912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59" name="Google Shape;259;p32"/>
            <p:cNvCxnSpPr/>
            <p:nvPr/>
          </p:nvCxnSpPr>
          <p:spPr>
            <a:xfrm flipH="1">
              <a:off x="2448" y="1728"/>
              <a:ext cx="912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fig21_14.cpp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(1 of 1)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265" name="Google Shape;265;p33"/>
          <p:cNvSpPr txBox="1"/>
          <p:nvPr>
            <p:ph idx="1" type="subTitle"/>
          </p:nvPr>
        </p:nvSpPr>
        <p:spPr>
          <a:xfrm>
            <a:off x="0" y="0"/>
            <a:ext cx="7010400" cy="1981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 initial size of v is: 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 initial capacity of v is: 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 size of v is: 3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 capacity of v is: 4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Contents of array a using pointer notation: 1 2 3 4 5 6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Contents of vector v using iterator notation: 2 3 4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Reversed contents of vector v: 4 3 2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fig21_15.cpp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of 3)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271" name="Google Shape;271;p34"/>
          <p:cNvSpPr txBox="1"/>
          <p:nvPr>
            <p:ph idx="1" type="subTitle"/>
          </p:nvPr>
        </p:nvSpPr>
        <p:spPr>
          <a:xfrm>
            <a:off x="0" y="0"/>
            <a:ext cx="7010400" cy="563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Fig. 21.15: fig21_15.cpp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Testing Standard Library vector class template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element-manipulation functions.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std::cout;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9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&lt;vector&gt;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vector class-template definition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10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&lt;algorithm&gt;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copy algorithm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11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12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 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array[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] = {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16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std::vector&lt;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integers( array, array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std::ostream_iterator&lt;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output( cout,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19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"Vector integers contains: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integers.begin(), integers.end(),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22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"\nFirst element of integers: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&lt;&lt; integers.front()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"\nLast element of integers: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&lt;&lt; integers.back();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25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272" name="Google Shape;272;p34"/>
          <p:cNvGrpSpPr/>
          <p:nvPr/>
        </p:nvGrpSpPr>
        <p:grpSpPr>
          <a:xfrm>
            <a:off x="4648200" y="2743200"/>
            <a:ext cx="4114800" cy="838200"/>
            <a:chOff x="2928" y="1728"/>
            <a:chExt cx="2592" cy="528"/>
          </a:xfrm>
        </p:grpSpPr>
        <p:sp>
          <p:nvSpPr>
            <p:cNvPr id="273" name="Google Shape;273;p34"/>
            <p:cNvSpPr txBox="1"/>
            <p:nvPr/>
          </p:nvSpPr>
          <p:spPr>
            <a:xfrm>
              <a:off x="3840" y="1728"/>
              <a:ext cx="1680" cy="526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Create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vector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(initialized using an array) and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ostream_iterator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</p:txBody>
        </p:sp>
        <p:cxnSp>
          <p:nvCxnSpPr>
            <p:cNvPr id="274" name="Google Shape;274;p34"/>
            <p:cNvCxnSpPr/>
            <p:nvPr/>
          </p:nvCxnSpPr>
          <p:spPr>
            <a:xfrm flipH="1">
              <a:off x="2928" y="1824"/>
              <a:ext cx="912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275" name="Google Shape;275;p34"/>
          <p:cNvGrpSpPr/>
          <p:nvPr/>
        </p:nvGrpSpPr>
        <p:grpSpPr>
          <a:xfrm>
            <a:off x="4876800" y="3810000"/>
            <a:ext cx="4114800" cy="762000"/>
            <a:chOff x="3072" y="2400"/>
            <a:chExt cx="2592" cy="480"/>
          </a:xfrm>
        </p:grpSpPr>
        <p:sp>
          <p:nvSpPr>
            <p:cNvPr id="276" name="Google Shape;276;p34"/>
            <p:cNvSpPr txBox="1"/>
            <p:nvPr/>
          </p:nvSpPr>
          <p:spPr>
            <a:xfrm>
              <a:off x="3600" y="2400"/>
              <a:ext cx="2064" cy="372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Copy range of iterators to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output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(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ostream_iterator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).</a:t>
              </a:r>
              <a:endParaRPr/>
            </a:p>
          </p:txBody>
        </p:sp>
        <p:cxnSp>
          <p:nvCxnSpPr>
            <p:cNvPr id="277" name="Google Shape;277;p34"/>
            <p:cNvCxnSpPr/>
            <p:nvPr/>
          </p:nvCxnSpPr>
          <p:spPr>
            <a:xfrm flipH="1">
              <a:off x="3072" y="2556"/>
              <a:ext cx="528" cy="32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fig21_15.cpp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 of 3)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283" name="Google Shape;283;p35"/>
          <p:cNvSpPr txBox="1"/>
          <p:nvPr>
            <p:ph idx="1" type="subTitle"/>
          </p:nvPr>
        </p:nvSpPr>
        <p:spPr>
          <a:xfrm>
            <a:off x="0" y="0"/>
            <a:ext cx="70104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integers[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] =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set first element to 7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integers.at(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 =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set element at position 2 to 10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28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insert 22 as 2nd element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integers.insert( integers.begin()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31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"\n\nContents of vector integers after changes: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integers.begin(), integers.end(),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34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access out-of-range element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integers.at(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 =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777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38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end try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40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catch out_of_range exception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std::out_of_range outOfRange ) {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cout &lt;&lt;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 "\n\nException: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&lt;&lt; outOfRange.what();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44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end catch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46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erase first element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integers.erase( integers.begin()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"\n\nVector integers after erasing first element: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integers.begin(), integers.end(),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51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284" name="Google Shape;284;p35"/>
          <p:cNvGrpSpPr/>
          <p:nvPr/>
        </p:nvGrpSpPr>
        <p:grpSpPr>
          <a:xfrm>
            <a:off x="2743200" y="609600"/>
            <a:ext cx="5334000" cy="819150"/>
            <a:chOff x="1728" y="384"/>
            <a:chExt cx="3360" cy="516"/>
          </a:xfrm>
        </p:grpSpPr>
        <p:sp>
          <p:nvSpPr>
            <p:cNvPr id="285" name="Google Shape;285;p35"/>
            <p:cNvSpPr txBox="1"/>
            <p:nvPr/>
          </p:nvSpPr>
          <p:spPr>
            <a:xfrm>
              <a:off x="3408" y="528"/>
              <a:ext cx="1680" cy="372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More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vector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member functions.</a:t>
              </a:r>
              <a:endParaRPr/>
            </a:p>
          </p:txBody>
        </p:sp>
        <p:cxnSp>
          <p:nvCxnSpPr>
            <p:cNvPr id="286" name="Google Shape;286;p35"/>
            <p:cNvCxnSpPr/>
            <p:nvPr/>
          </p:nvCxnSpPr>
          <p:spPr>
            <a:xfrm rot="10800000">
              <a:off x="1728" y="384"/>
              <a:ext cx="1680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287" name="Google Shape;287;p35"/>
          <p:cNvGrpSpPr/>
          <p:nvPr/>
        </p:nvGrpSpPr>
        <p:grpSpPr>
          <a:xfrm>
            <a:off x="3352800" y="2057400"/>
            <a:ext cx="3810000" cy="590550"/>
            <a:chOff x="2112" y="1296"/>
            <a:chExt cx="2400" cy="372"/>
          </a:xfrm>
        </p:grpSpPr>
        <p:sp>
          <p:nvSpPr>
            <p:cNvPr id="288" name="Google Shape;288;p35"/>
            <p:cNvSpPr txBox="1"/>
            <p:nvPr/>
          </p:nvSpPr>
          <p:spPr>
            <a:xfrm>
              <a:off x="2832" y="1296"/>
              <a:ext cx="1680" cy="372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urier New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at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has range checking, and can throw an exception.</a:t>
              </a:r>
              <a:endParaRPr/>
            </a:p>
          </p:txBody>
        </p:sp>
        <p:cxnSp>
          <p:nvCxnSpPr>
            <p:cNvPr id="289" name="Google Shape;289;p35"/>
            <p:cNvCxnSpPr/>
            <p:nvPr/>
          </p:nvCxnSpPr>
          <p:spPr>
            <a:xfrm flipH="1">
              <a:off x="2112" y="1392"/>
              <a:ext cx="720" cy="2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21.1  	Introduction to the Standard Template Library (STL)</a:t>
            </a:r>
            <a:endParaRPr/>
          </a:p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Powerful, template-based components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Containers: template data structures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Iterators: like pointers, access elements of containers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Algorithms: data manipulation, searching, sorting, etc.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Object- oriented programming: reuse, reuse, reuse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an introduction to STL, a huge class library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fig21_15.cpp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 of 3)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295" name="Google Shape;295;p36"/>
          <p:cNvSpPr txBox="1"/>
          <p:nvPr>
            <p:ph idx="1" type="subTitle"/>
          </p:nvPr>
        </p:nvSpPr>
        <p:spPr>
          <a:xfrm>
            <a:off x="0" y="0"/>
            <a:ext cx="7010400" cy="464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erase remaining elements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integers.erase( integers.begin(), integers.end()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"\nAfter erasing all elements, vector integers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( integers.empty() ?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"is"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"is not"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 empty"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56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insert elements from array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integers.insert( integers.begin(), array, array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"\n\nContents of vector integers before clear: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integers.begin(), integers.end(),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61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empty integers; clear calls erase to empty a collection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integers.clear();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"\nAfter clear, vector integers "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( integers.empty() ?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"is"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 "is not"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 &lt;&lt;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 " empty"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66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68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70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end main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fig21_15.cpp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(1 of 1)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301" name="Google Shape;301;p37"/>
          <p:cNvSpPr txBox="1"/>
          <p:nvPr>
            <p:ph idx="1" type="subTitle"/>
          </p:nvPr>
        </p:nvSpPr>
        <p:spPr>
          <a:xfrm>
            <a:off x="0" y="0"/>
            <a:ext cx="7010400" cy="32004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Vector integers contains: 1 2 3 4 5 6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First element of integers: 1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Last element of integers: 6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Contents of vector integers after changes: 7 22 2 10 4 5 6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Exception: invalid vector&lt;T&gt; subscript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Vector integers after erasing first element: 22 2 10 4 5 6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After erasing all elements, vector integers is empty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Contents of vector integers before clear: 1 2 3 4 5 6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After clear, vector integers is empty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7" name="Google Shape;307;p38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21.2.2 list Sequence Container</a:t>
            </a:r>
            <a:endParaRPr/>
          </a:p>
        </p:txBody>
      </p:sp>
      <p:sp>
        <p:nvSpPr>
          <p:cNvPr id="308" name="Google Shape;308;p38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container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&lt;list&gt;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 insertion/deletion anywhere in container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Doubly-linked list (two pointers per node)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Bidirectional iterators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std::list&lt; </a:t>
            </a:r>
            <a:r>
              <a:rPr b="1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b="1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4" name="Google Shape;314;p39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21.2.2 list Sequence Container</a:t>
            </a:r>
            <a:endParaRPr/>
          </a:p>
        </p:txBody>
      </p:sp>
      <p:sp>
        <p:nvSpPr>
          <p:cNvPr id="315" name="Google Shape;315;p39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functions for object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t.sort()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Sorts in ascending order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t.splice(iterator, otherObject );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Inserts values from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otherObject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before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iterator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t.merge( otherObject 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otherObject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inserts it into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sorted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t.unique()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Removes duplicate elements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1" name="Google Shape;321;p40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21.2.2 list Sequence Container</a:t>
            </a:r>
            <a:endParaRPr/>
          </a:p>
        </p:txBody>
      </p:sp>
      <p:sp>
        <p:nvSpPr>
          <p:cNvPr id="322" name="Google Shape;322;p40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functions</a:t>
            </a:r>
            <a:endParaRPr b="1" i="0" sz="2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t.swap(otherObject);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Exchange contents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t.assign(iterator1, iterator2)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Replaces contents with elements in range of iterators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t.remove(value)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Erases all instances of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fig21_17.cpp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of 5)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328" name="Google Shape;328;p41"/>
          <p:cNvSpPr txBox="1"/>
          <p:nvPr>
            <p:ph idx="1" type="subTitle"/>
          </p:nvPr>
        </p:nvSpPr>
        <p:spPr>
          <a:xfrm>
            <a:off x="0" y="0"/>
            <a:ext cx="7010400" cy="60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Fig. 21.17: fig21_17.cpp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Standard library list class template test program.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std::cout;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&lt;list&gt; 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list class-template definition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9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&lt;algorithm&gt;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copy algorithm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10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11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prototype for function template printList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12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 &gt;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13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printList(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std::list&lt; T &gt; &amp;listRef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14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15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 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array[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] = {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19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std::list&lt;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values;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std::list&lt;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otherValues;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22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insert items in values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values.push_front(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values.push_front(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values.push_back(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values.push_back(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 3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329" name="Google Shape;329;p41"/>
          <p:cNvGrpSpPr/>
          <p:nvPr/>
        </p:nvGrpSpPr>
        <p:grpSpPr>
          <a:xfrm>
            <a:off x="2971800" y="3581400"/>
            <a:ext cx="4114800" cy="838200"/>
            <a:chOff x="1872" y="2256"/>
            <a:chExt cx="2592" cy="528"/>
          </a:xfrm>
        </p:grpSpPr>
        <p:sp>
          <p:nvSpPr>
            <p:cNvPr id="330" name="Google Shape;330;p41"/>
            <p:cNvSpPr txBox="1"/>
            <p:nvPr/>
          </p:nvSpPr>
          <p:spPr>
            <a:xfrm>
              <a:off x="2784" y="2256"/>
              <a:ext cx="1680" cy="218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Create two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list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objects.</a:t>
              </a:r>
              <a:endParaRPr/>
            </a:p>
          </p:txBody>
        </p:sp>
        <p:cxnSp>
          <p:nvCxnSpPr>
            <p:cNvPr id="331" name="Google Shape;331;p41"/>
            <p:cNvCxnSpPr/>
            <p:nvPr/>
          </p:nvCxnSpPr>
          <p:spPr>
            <a:xfrm flipH="1">
              <a:off x="1872" y="2352"/>
              <a:ext cx="912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2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fig21_17.cpp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 of 5)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337" name="Google Shape;337;p42"/>
          <p:cNvSpPr txBox="1"/>
          <p:nvPr>
            <p:ph idx="1" type="subTitle"/>
          </p:nvPr>
        </p:nvSpPr>
        <p:spPr>
          <a:xfrm>
            <a:off x="0" y="0"/>
            <a:ext cx="7010400" cy="601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"values contains: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printList( values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31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values.sort();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sort values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33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"\nvalues after sorting contains: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printList( values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insert elements of array into otherValues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otherValues.insert( otherValues.begin(),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array, array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40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"\nAfter insert, otherValues contains: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printList( otherValues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43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remove otherValues elements and insert at end of values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values.splice( values.end(), otherValues );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 "\nAfter splice, values contains: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printList( values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49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values.sort();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sort values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51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"\nAfter sort, values contains: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printList( values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54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338" name="Google Shape;338;p42"/>
          <p:cNvGrpSpPr/>
          <p:nvPr/>
        </p:nvGrpSpPr>
        <p:grpSpPr>
          <a:xfrm>
            <a:off x="2057400" y="247650"/>
            <a:ext cx="4114800" cy="2114550"/>
            <a:chOff x="1296" y="156"/>
            <a:chExt cx="2592" cy="1332"/>
          </a:xfrm>
        </p:grpSpPr>
        <p:sp>
          <p:nvSpPr>
            <p:cNvPr id="339" name="Google Shape;339;p42"/>
            <p:cNvSpPr txBox="1"/>
            <p:nvPr/>
          </p:nvSpPr>
          <p:spPr>
            <a:xfrm>
              <a:off x="2208" y="156"/>
              <a:ext cx="1680" cy="372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Various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list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member functions.</a:t>
              </a:r>
              <a:endParaRPr/>
            </a:p>
          </p:txBody>
        </p:sp>
        <p:cxnSp>
          <p:nvCxnSpPr>
            <p:cNvPr id="340" name="Google Shape;340;p42"/>
            <p:cNvCxnSpPr/>
            <p:nvPr/>
          </p:nvCxnSpPr>
          <p:spPr>
            <a:xfrm flipH="1">
              <a:off x="1296" y="252"/>
              <a:ext cx="912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41" name="Google Shape;341;p42"/>
            <p:cNvCxnSpPr/>
            <p:nvPr/>
          </p:nvCxnSpPr>
          <p:spPr>
            <a:xfrm flipH="1">
              <a:off x="1488" y="252"/>
              <a:ext cx="720" cy="12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3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fig21_17.cpp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 of 5)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347" name="Google Shape;347;p43"/>
          <p:cNvSpPr txBox="1"/>
          <p:nvPr>
            <p:ph idx="1" type="subTitle"/>
          </p:nvPr>
        </p:nvSpPr>
        <p:spPr>
          <a:xfrm>
            <a:off x="0" y="0"/>
            <a:ext cx="7010400" cy="640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insert elements of array into otherValues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otherValues.insert( otherValues.begin(),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array, array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otherValues.sort(); 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"\nAfter insert, otherValues contains: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printList( otherValues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remove otherValues elements and insert into values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in sorted order           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values.merge( otherValues ); 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"\nAfter merge:\n   values contains: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printList( values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   otherValues contains: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printList( otherValues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71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values.pop_front();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remove element from front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values.pop_back();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remove element from back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"\nAfter pop_front and pop_back:"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 "\n   values contains: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printList( values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values.unique();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remove duplicate elements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"\nAfter unique, values contains: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printList( values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4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fig21_17.cpp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 of 5)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353" name="Google Shape;353;p44"/>
          <p:cNvSpPr txBox="1"/>
          <p:nvPr>
            <p:ph idx="1" type="subTitle"/>
          </p:nvPr>
        </p:nvSpPr>
        <p:spPr>
          <a:xfrm>
            <a:off x="0" y="0"/>
            <a:ext cx="7010400" cy="594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83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swap elements of values and otherValues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values.swap( otherValues );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"\nAfter swap:\n   values contains: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printList( values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   otherValues contains: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90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printList( otherValues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91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92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replace contents of values with elements of otherValues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93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values.assign( otherValues.begin(), otherValues.end() );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94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95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 "\nAfter assign, values contains: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96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printList( values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97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98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remove otherValues elements and insert into values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99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in sorted order           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100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values.merge( otherValues ); 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101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102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"\nAfter merge, values contains: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103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printList( values );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104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105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values.remove(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remove all 4s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106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107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"\nAfter remove( 4 ), values contains: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108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printList( values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5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fig21_17.cpp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(5 of 5)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359" name="Google Shape;359;p45"/>
          <p:cNvSpPr txBox="1"/>
          <p:nvPr>
            <p:ph idx="1" type="subTitle"/>
          </p:nvPr>
        </p:nvSpPr>
        <p:spPr>
          <a:xfrm>
            <a:off x="0" y="0"/>
            <a:ext cx="7010400" cy="502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109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110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111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112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113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114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end main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115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116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printList function template definition; uses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117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ostream_iterator and copy algorithm to output list elements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118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 &gt;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119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printList(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std::list&lt; T &gt; &amp;listRef )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120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121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listRef.empty() )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122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"List is empty"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123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124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125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std::ostream_iterator&lt; T &gt; output( cout,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126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std::copy( listRef.begin(), listRef.end(),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127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128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end else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129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130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end function printList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1" name="Google Shape;81;p10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21.1.1 Introduction to Containers</a:t>
            </a:r>
            <a:endParaRPr/>
          </a:p>
        </p:txBody>
      </p: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types of containers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containers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data structures (vectors, linked lists)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First-class container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Associative containers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Non-linear, can find elements quickly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Key/value pairs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First-class container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 adapters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Near containers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 to containers, with reduced functionality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Containers have some common functions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fig21_17.cpp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(1 of 1)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365" name="Google Shape;365;p46"/>
          <p:cNvSpPr txBox="1"/>
          <p:nvPr>
            <p:ph idx="1" type="subTitle"/>
          </p:nvPr>
        </p:nvSpPr>
        <p:spPr>
          <a:xfrm>
            <a:off x="0" y="0"/>
            <a:ext cx="7010400" cy="41910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values contains: 2 1 4 3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values after sorting contains: 1 2 3 4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After insert, otherValues contains: 2 6 4 8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After splice, values contains: 1 2 3 4 2 6 4 8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After sort, values contains: 1 2 2 3 4 4 6 8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After insert, otherValues contains: 2 4 6 8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After merge: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values contains: 1 2 2 2 3 4 4 4 6 6 8 8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otherValues contains: List is empty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After pop_front and pop_back: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values contains: 2 2 2 3 4 4 4 6 6 8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After unique, values contains: 2 3 4 6 8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After swap: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values contains: List is empty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otherValues contains: 2 3 4 6 8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After assign, values contains: 2 3 4 6 8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After merge, values contains: 2 2 3 3 4 4 6 6 8 8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After remove( 4 ), values contains: 2 2 3 3 6 6 8 8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7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1" name="Google Shape;371;p47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21.2.3 deque Sequence Container</a:t>
            </a:r>
            <a:endParaRPr/>
          </a:p>
        </p:txBody>
      </p:sp>
      <p:sp>
        <p:nvSpPr>
          <p:cNvPr id="372" name="Google Shape;372;p47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("deek"): double-ended queue</a:t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&lt;deque&gt;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Indexed access using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 insertion/deletion in front and back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Non-contiguous memory: has "smarter" iterators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basic operations as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has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push_front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(insert at front of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pop_front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(delete from front)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8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fig21_18.cpp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of 2)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378" name="Google Shape;378;p48"/>
          <p:cNvSpPr txBox="1"/>
          <p:nvPr>
            <p:ph idx="1" type="subTitle"/>
          </p:nvPr>
        </p:nvSpPr>
        <p:spPr>
          <a:xfrm>
            <a:off x="0" y="0"/>
            <a:ext cx="70104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Fig. 21.18: fig21_18.cpp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Standard library class deque test program.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std::cout;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&lt;deque&gt;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deque class-template definition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9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&lt;algorithm&gt;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copy algorithm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10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11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std::deque&lt;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values;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std::ostream_iterator&lt;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output( cout,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 "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15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insert elements in values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values.push_front(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2.2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values.push_front(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3.5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values.push_back(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1.1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20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"values contains: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22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use subscript operator to obtain elements of values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=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i &lt; values.size(); ++i )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cout &lt;&lt; values[ i ]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26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379" name="Google Shape;379;p48"/>
          <p:cNvGrpSpPr/>
          <p:nvPr/>
        </p:nvGrpSpPr>
        <p:grpSpPr>
          <a:xfrm>
            <a:off x="2057400" y="1981200"/>
            <a:ext cx="4114800" cy="1752600"/>
            <a:chOff x="1296" y="1248"/>
            <a:chExt cx="2592" cy="1104"/>
          </a:xfrm>
        </p:grpSpPr>
        <p:sp>
          <p:nvSpPr>
            <p:cNvPr id="380" name="Google Shape;380;p48"/>
            <p:cNvSpPr txBox="1"/>
            <p:nvPr/>
          </p:nvSpPr>
          <p:spPr>
            <a:xfrm>
              <a:off x="2208" y="1248"/>
              <a:ext cx="1680" cy="372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Create a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deque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use member functions.</a:t>
              </a:r>
              <a:endParaRPr/>
            </a:p>
          </p:txBody>
        </p:sp>
        <p:cxnSp>
          <p:nvCxnSpPr>
            <p:cNvPr id="381" name="Google Shape;381;p48"/>
            <p:cNvCxnSpPr/>
            <p:nvPr/>
          </p:nvCxnSpPr>
          <p:spPr>
            <a:xfrm flipH="1">
              <a:off x="1296" y="1344"/>
              <a:ext cx="912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82" name="Google Shape;382;p48"/>
            <p:cNvCxnSpPr/>
            <p:nvPr/>
          </p:nvCxnSpPr>
          <p:spPr>
            <a:xfrm flipH="1">
              <a:off x="1440" y="1344"/>
              <a:ext cx="768" cy="100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9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fig21_18.cpp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 of 2)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fig21_18.cpp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(1 of 1)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388" name="Google Shape;388;p49"/>
          <p:cNvSpPr txBox="1"/>
          <p:nvPr>
            <p:ph idx="1" type="subTitle"/>
          </p:nvPr>
        </p:nvSpPr>
        <p:spPr>
          <a:xfrm>
            <a:off x="0" y="0"/>
            <a:ext cx="7010400" cy="373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values.pop_front();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remove first element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28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"\nAfter pop_front, values contains: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values.begin(), values.end(),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31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use subscript operator to modify element at location 1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values[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] =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5.4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              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34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"\nAfter values[ 1 ] = 5.4, values contains: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values.begin(), values.end(),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39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41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end main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89" name="Google Shape;389;p49"/>
          <p:cNvSpPr txBox="1"/>
          <p:nvPr/>
        </p:nvSpPr>
        <p:spPr>
          <a:xfrm>
            <a:off x="0" y="3733800"/>
            <a:ext cx="7010400" cy="838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values contains: 3.5 2.2 1.1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After pop_front, values contains: 2.2 1.1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After values[ 1 ] = 5.4, values contains: 2.2 5.4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0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5" name="Google Shape;395;p50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21.3  	Associative Containers</a:t>
            </a:r>
            <a:endParaRPr/>
          </a:p>
        </p:txBody>
      </p:sp>
      <p:sp>
        <p:nvSpPr>
          <p:cNvPr id="396" name="Google Shape;396;p50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Associative containers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access to store/retrieve elements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keys (search keys)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types: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multiset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multimap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Keys in sorted order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multiset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multimap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allow duplicate keys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multimap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have keys and associated values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multiset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only have values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1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2" name="Google Shape;402;p51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21.3.1 multiset Associative Container</a:t>
            </a:r>
            <a:endParaRPr/>
          </a:p>
        </p:txBody>
      </p:sp>
      <p:sp>
        <p:nvSpPr>
          <p:cNvPr id="403" name="Google Shape;403;p51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multiset</a:t>
            </a:r>
            <a:endParaRPr b="0" i="0" sz="2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&lt;set&gt;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 storage, retrieval of keys (no values)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duplicates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Bidirectional iterators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Ordering of elements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Done by comparator function object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when creating multiset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integer multiset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less&lt;int&gt;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comparator function object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multiset&lt; int, std::less&lt;int&gt; &gt; myObject;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will be sorted in ascending order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2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9" name="Google Shape;409;p52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21.3.1 multiset Associative Container</a:t>
            </a:r>
            <a:endParaRPr/>
          </a:p>
        </p:txBody>
      </p:sp>
      <p:sp>
        <p:nvSpPr>
          <p:cNvPr id="410" name="Google Shape;410;p52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Multiset functions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ms.insert(</a:t>
            </a:r>
            <a:r>
              <a:rPr b="1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Inserts value into multiset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ms.count(</a:t>
            </a:r>
            <a:r>
              <a:rPr b="1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number of occurrences of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ms.find(</a:t>
            </a:r>
            <a:r>
              <a:rPr b="1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iterator to first instance of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ms.lower_bound(</a:t>
            </a:r>
            <a:r>
              <a:rPr b="1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iterator to first location of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ms.upper_bound(</a:t>
            </a:r>
            <a:r>
              <a:rPr b="1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iterator to location after last occurrence of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3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16" name="Google Shape;416;p53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21.3.1 multiset Associative Container</a:t>
            </a:r>
            <a:endParaRPr/>
          </a:p>
        </p:txBody>
      </p:sp>
      <p:sp>
        <p:nvSpPr>
          <p:cNvPr id="417" name="Google Shape;417;p53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pair</a:t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Manipulate pairs of values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Pair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objects contain</a:t>
            </a: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const_iterators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pair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 = ms.equal_range(</a:t>
            </a:r>
            <a:r>
              <a:rPr b="1" i="1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lower_bound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upper_bound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a given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1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4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fig21_19.cpp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of 3)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423" name="Google Shape;423;p54"/>
          <p:cNvSpPr txBox="1"/>
          <p:nvPr>
            <p:ph idx="1" type="subTitle"/>
          </p:nvPr>
        </p:nvSpPr>
        <p:spPr>
          <a:xfrm>
            <a:off x="0" y="0"/>
            <a:ext cx="7010400" cy="563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Fig. 21.19: fig21_19.cpp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Testing Standard Library class multiset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std::cout;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&lt;set&gt;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multiset class-template definition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9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10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define short name for multiset type used in this program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11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std::multiset&lt;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std::less&lt;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&gt; ims;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12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13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&lt;algorithm&gt;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copy algorithm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14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15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 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a[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] = {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19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ims intMultiset;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ims is typedef for "integer multiset"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std::ostream_iterator&lt;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output( cout,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 "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22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"There are currently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&lt;&lt; intMultiset.count(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 values of 15 in the multiset\n"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424" name="Google Shape;424;p54"/>
          <p:cNvGrpSpPr/>
          <p:nvPr/>
        </p:nvGrpSpPr>
        <p:grpSpPr>
          <a:xfrm>
            <a:off x="3886200" y="1524000"/>
            <a:ext cx="4114800" cy="1079500"/>
            <a:chOff x="2448" y="960"/>
            <a:chExt cx="2592" cy="680"/>
          </a:xfrm>
        </p:grpSpPr>
        <p:sp>
          <p:nvSpPr>
            <p:cNvPr id="425" name="Google Shape;425;p54"/>
            <p:cNvSpPr txBox="1"/>
            <p:nvPr/>
          </p:nvSpPr>
          <p:spPr>
            <a:xfrm>
              <a:off x="3360" y="960"/>
              <a:ext cx="1680" cy="680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urier New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typedef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 help clarify program. This declares an integer multiset that stores values in ascending order.</a:t>
              </a:r>
              <a:endParaRPr/>
            </a:p>
          </p:txBody>
        </p:sp>
        <p:cxnSp>
          <p:nvCxnSpPr>
            <p:cNvPr id="426" name="Google Shape;426;p54"/>
            <p:cNvCxnSpPr/>
            <p:nvPr/>
          </p:nvCxnSpPr>
          <p:spPr>
            <a:xfrm flipH="1">
              <a:off x="2448" y="1056"/>
              <a:ext cx="912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5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fig21_19.cpp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 of 3)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432" name="Google Shape;432;p55"/>
          <p:cNvSpPr txBox="1"/>
          <p:nvPr>
            <p:ph idx="1" type="subTitle"/>
          </p:nvPr>
        </p:nvSpPr>
        <p:spPr>
          <a:xfrm>
            <a:off x="0" y="0"/>
            <a:ext cx="7010400" cy="632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intMultiset.insert(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insert 15 in intMultiset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intMultiset.insert(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insert 15 in intMultiset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28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"After inserts, there are "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intMultiset.count(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 values of 15 in the multiset\n\n"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32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iterator that cannot be used to change element values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ims::const_iterator result;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35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find 15 in intMultiset; find returns iterator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result = intMultiset.find(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38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result != intMultiset.end() )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if iterator not at end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cout &lt;&lt;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 "Found value 15\n"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found search value 15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find 20 in intMultiset; find returns iterator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result = intMultiset.find(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44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result == intMultiset.end() )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will be true hence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"Did not find value 20\n"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did not find 20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47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insert elements of array a into intMultiset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intMultiset.insert( a, a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50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"\nAfter insert, intMultiset contains:\n"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intMultiset.begin(), intMultiset.end(),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53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433" name="Google Shape;433;p55"/>
          <p:cNvGrpSpPr/>
          <p:nvPr/>
        </p:nvGrpSpPr>
        <p:grpSpPr>
          <a:xfrm>
            <a:off x="3200400" y="1752600"/>
            <a:ext cx="4114800" cy="838200"/>
            <a:chOff x="2016" y="1104"/>
            <a:chExt cx="2592" cy="528"/>
          </a:xfrm>
        </p:grpSpPr>
        <p:sp>
          <p:nvSpPr>
            <p:cNvPr id="434" name="Google Shape;434;p55"/>
            <p:cNvSpPr txBox="1"/>
            <p:nvPr/>
          </p:nvSpPr>
          <p:spPr>
            <a:xfrm>
              <a:off x="2928" y="1104"/>
              <a:ext cx="1680" cy="218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 member function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find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</p:txBody>
        </p:sp>
        <p:cxnSp>
          <p:nvCxnSpPr>
            <p:cNvPr id="435" name="Google Shape;435;p55"/>
            <p:cNvCxnSpPr/>
            <p:nvPr/>
          </p:nvCxnSpPr>
          <p:spPr>
            <a:xfrm flipH="1">
              <a:off x="2016" y="1200"/>
              <a:ext cx="912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8" name="Google Shape;88;p11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STL Container Classes (Fig. 21.1)</a:t>
            </a:r>
            <a:endParaRPr/>
          </a:p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containers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Associative containers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multiset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multimap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 adapters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priority_queue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fig21_19.cpp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 of 3)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441" name="Google Shape;441;p56"/>
          <p:cNvSpPr txBox="1"/>
          <p:nvPr>
            <p:ph idx="1" type="subTitle"/>
          </p:nvPr>
        </p:nvSpPr>
        <p:spPr>
          <a:xfrm>
            <a:off x="0" y="0"/>
            <a:ext cx="7010400" cy="510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determine lower and upper bound of 22 in intMultiset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"\n\nLower bound of 22: "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*( intMultiset.lower_bound(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"\nUpper bound of 22: "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*( intMultiset.upper_bound(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59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 represents pair of const_iterators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std::pair&lt; ims::const_iterator, ims::const_iterator &gt; p;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62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use equal_range to determine lower and upper bound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of 22 in intMultiset      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 = intMultiset.equal_range(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66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"\n\nequal_range of 22:"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   Lower bound: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&lt;&lt; *( p.first )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   Upper bound: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&lt;&lt; *( p.second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70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72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74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end main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442" name="Google Shape;442;p56"/>
          <p:cNvGrpSpPr/>
          <p:nvPr/>
        </p:nvGrpSpPr>
        <p:grpSpPr>
          <a:xfrm>
            <a:off x="3429000" y="1752600"/>
            <a:ext cx="4114800" cy="838200"/>
            <a:chOff x="2160" y="1104"/>
            <a:chExt cx="2592" cy="528"/>
          </a:xfrm>
        </p:grpSpPr>
        <p:sp>
          <p:nvSpPr>
            <p:cNvPr id="443" name="Google Shape;443;p56"/>
            <p:cNvSpPr txBox="1"/>
            <p:nvPr/>
          </p:nvSpPr>
          <p:spPr>
            <a:xfrm>
              <a:off x="3072" y="1104"/>
              <a:ext cx="1680" cy="526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 a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pair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object to get the lower and upper bound for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22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</p:txBody>
        </p:sp>
        <p:cxnSp>
          <p:nvCxnSpPr>
            <p:cNvPr id="444" name="Google Shape;444;p56"/>
            <p:cNvCxnSpPr/>
            <p:nvPr/>
          </p:nvCxnSpPr>
          <p:spPr>
            <a:xfrm flipH="1">
              <a:off x="2160" y="1200"/>
              <a:ext cx="912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7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fig21_19.cpp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(1 of 1)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450" name="Google Shape;450;p57"/>
          <p:cNvSpPr txBox="1"/>
          <p:nvPr>
            <p:ph idx="1" type="subTitle"/>
          </p:nvPr>
        </p:nvSpPr>
        <p:spPr>
          <a:xfrm>
            <a:off x="0" y="0"/>
            <a:ext cx="7010400" cy="3505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There are currently 0 values of 15 in the multiset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After inserts, there are 2 values of 15 in the multiset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Found value 15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Did not find value 20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After insert, intMultiset contains: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1 7 9 13 15 15 18 22 22 30 85 100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Lower bound of 22: 22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Upper bound of 22: 30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equal_range of 22: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Lower bound: 22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Upper bound: 30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8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56" name="Google Shape;456;p58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21.3.2 set Associative Container</a:t>
            </a:r>
            <a:endParaRPr/>
          </a:p>
        </p:txBody>
      </p:sp>
      <p:sp>
        <p:nvSpPr>
          <p:cNvPr id="457" name="Google Shape;457;p58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&lt;set&gt;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identical to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multiset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Unique keys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Duplicates ignored and not inserted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Supports bidirectional iterators (but not random access)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std::set&lt; </a:t>
            </a:r>
            <a:r>
              <a:rPr b="1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std::less&lt;</a:t>
            </a:r>
            <a:r>
              <a:rPr b="1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&gt; </a:t>
            </a:r>
            <a:r>
              <a:rPr b="1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9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fig21_20.cpp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of 3)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463" name="Google Shape;463;p59"/>
          <p:cNvSpPr txBox="1"/>
          <p:nvPr>
            <p:ph idx="1" type="subTitle"/>
          </p:nvPr>
        </p:nvSpPr>
        <p:spPr>
          <a:xfrm>
            <a:off x="0" y="0"/>
            <a:ext cx="7010400" cy="563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Fig. 21.20: fig21_20.cpp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Standard library class set test program.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std::cout;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&lt;set&gt;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9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10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define short name for set type used in this program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11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std::set&lt;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std::less&lt;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&gt; double_set;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12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13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&lt;algorithm&gt;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14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15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 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a[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] = {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2.1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4.2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9.5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2.1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3.7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};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19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double_set doubleSet( a, a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std::ostream_iterator&lt;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output( cout,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22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"doubleSet contains: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doubleSet.begin(), doubleSet.end(),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25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464" name="Google Shape;464;p59"/>
          <p:cNvGrpSpPr/>
          <p:nvPr/>
        </p:nvGrpSpPr>
        <p:grpSpPr>
          <a:xfrm>
            <a:off x="4038600" y="1524000"/>
            <a:ext cx="4114800" cy="838200"/>
            <a:chOff x="2544" y="960"/>
            <a:chExt cx="2592" cy="528"/>
          </a:xfrm>
        </p:grpSpPr>
        <p:sp>
          <p:nvSpPr>
            <p:cNvPr id="465" name="Google Shape;465;p59"/>
            <p:cNvSpPr txBox="1"/>
            <p:nvPr/>
          </p:nvSpPr>
          <p:spPr>
            <a:xfrm>
              <a:off x="3456" y="960"/>
              <a:ext cx="1680" cy="372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Create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set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 Syntax similar to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multiset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</p:txBody>
        </p:sp>
        <p:cxnSp>
          <p:nvCxnSpPr>
            <p:cNvPr id="466" name="Google Shape;466;p59"/>
            <p:cNvCxnSpPr/>
            <p:nvPr/>
          </p:nvCxnSpPr>
          <p:spPr>
            <a:xfrm flipH="1">
              <a:off x="2544" y="1056"/>
              <a:ext cx="912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0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fig21_20.cpp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 of 3)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472" name="Google Shape;472;p60"/>
          <p:cNvSpPr txBox="1"/>
          <p:nvPr>
            <p:ph idx="1" type="subTitle"/>
          </p:nvPr>
        </p:nvSpPr>
        <p:spPr>
          <a:xfrm>
            <a:off x="0" y="0"/>
            <a:ext cx="7010400" cy="563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 represents pair containing const_iterator and bool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std::pair&lt; double_set::const_iterator,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p;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28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insert 13.8 in doubleSet; insert returns pair in which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p.first represents location of 13.8 in doubleSet and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p.second represents whether 13.8 was inserted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 = doubleSet.insert(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13.8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value not in set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33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 "\n\n"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&lt;&lt; *( p.first )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( p.second ?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 was"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 " was not"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 inserted"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36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"\ndoubleSet contains: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doubleSet.begin(), doubleSet.end(),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39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insert 9.5 in doubleSet   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 = doubleSet.insert(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9.5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value already in set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42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"\n\n"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&lt;&lt; *( p.first )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( p.second ?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 was"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 " was not"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&lt;&lt;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 " inserted"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473" name="Google Shape;473;p60"/>
          <p:cNvGrpSpPr/>
          <p:nvPr/>
        </p:nvGrpSpPr>
        <p:grpSpPr>
          <a:xfrm>
            <a:off x="3581400" y="1143000"/>
            <a:ext cx="4114800" cy="838200"/>
            <a:chOff x="2256" y="720"/>
            <a:chExt cx="2592" cy="528"/>
          </a:xfrm>
        </p:grpSpPr>
        <p:sp>
          <p:nvSpPr>
            <p:cNvPr id="474" name="Google Shape;474;p60"/>
            <p:cNvSpPr txBox="1"/>
            <p:nvPr/>
          </p:nvSpPr>
          <p:spPr>
            <a:xfrm>
              <a:off x="3168" y="720"/>
              <a:ext cx="1680" cy="526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urier New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pair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object has a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bool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value representing whether or not the item was inserted.</a:t>
              </a:r>
              <a:endParaRPr/>
            </a:p>
          </p:txBody>
        </p:sp>
        <p:cxnSp>
          <p:nvCxnSpPr>
            <p:cNvPr id="475" name="Google Shape;475;p60"/>
            <p:cNvCxnSpPr/>
            <p:nvPr/>
          </p:nvCxnSpPr>
          <p:spPr>
            <a:xfrm flipH="1">
              <a:off x="2256" y="816"/>
              <a:ext cx="912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1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fig21_20.cpp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 of 3)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fig21_20.cpp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(1 of 1)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481" name="Google Shape;481;p61"/>
          <p:cNvSpPr txBox="1"/>
          <p:nvPr>
            <p:ph idx="1" type="subTitle"/>
          </p:nvPr>
        </p:nvSpPr>
        <p:spPr>
          <a:xfrm>
            <a:off x="0" y="0"/>
            <a:ext cx="7010400" cy="20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"\ndoubleSet contains: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doubleSet.begin(), doubleSet.end(),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48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50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52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end main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82" name="Google Shape;482;p61"/>
          <p:cNvSpPr txBox="1"/>
          <p:nvPr/>
        </p:nvSpPr>
        <p:spPr>
          <a:xfrm>
            <a:off x="0" y="2057400"/>
            <a:ext cx="7010400" cy="17526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doubleSet contains: 2.1 3.7 4.2 9.5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13.8 was inserted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doubleSet contains: 2.1 3.7 4.2 9.5 13.8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9.5 was not inserted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doubleSet contains: 2.1 3.7 4.2 9.5 13.8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2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88" name="Google Shape;488;p62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21.3.3 multimap Associative Container</a:t>
            </a:r>
            <a:endParaRPr/>
          </a:p>
        </p:txBody>
      </p:sp>
      <p:sp>
        <p:nvSpPr>
          <p:cNvPr id="489" name="Google Shape;489;p62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multimap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&lt;map&gt;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 storage and retrieval of keys and associated values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key/value pairs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Duplicate keys allowed (multiple values for a single key)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One-to-many relationship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I.e., one student can take many courses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pair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objects (with a key and value)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Bidirectional iterators</a:t>
            </a:r>
            <a:endParaRPr/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3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95" name="Google Shape;495;p63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21.3.3 multimap Associative Container</a:t>
            </a:r>
            <a:endParaRPr/>
          </a:p>
        </p:txBody>
      </p:sp>
      <p:sp>
        <p:nvSpPr>
          <p:cNvPr id="496" name="Google Shape;496;p63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std::multimap&lt; int, double, std::less&lt; int &gt; &gt; mmapObject;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type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type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Sorted in ascending order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simplify code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std::multimap&lt;int, double, std::less&lt;int&gt;&gt; mmid;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mmid mmapObject;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mmapObject.insert( mmid::value_type( 1, 3.4 ) );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Inserts key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value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3.4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–"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mmid::value_type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creates a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pair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4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fig21_21.cpp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of 2)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502" name="Google Shape;502;p64"/>
          <p:cNvSpPr txBox="1"/>
          <p:nvPr>
            <p:ph idx="1" type="subTitle"/>
          </p:nvPr>
        </p:nvSpPr>
        <p:spPr>
          <a:xfrm>
            <a:off x="0" y="0"/>
            <a:ext cx="70104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Fig. 21.21: fig21_21.cpp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Standard library class multimap test program.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std::cout;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&lt;map&gt;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map class-template definition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9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10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define short name for multimap type used in this program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11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std::multimap&lt;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std::less&lt;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&gt; mmid;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12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13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mmid pairs;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16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"There are currently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&lt;&lt; pairs.count(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 pairs with key 15 in the multimap\n"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19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insert two value_type objects in pairs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pairs.insert( mmid::value_type(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 2.7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);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pairs.insert( mmid::value_type(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99.3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"After inserts, there are "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pairs.count(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 pairs with key 15\n\n"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503" name="Google Shape;503;p64"/>
          <p:cNvGrpSpPr/>
          <p:nvPr/>
        </p:nvGrpSpPr>
        <p:grpSpPr>
          <a:xfrm>
            <a:off x="3733800" y="1066800"/>
            <a:ext cx="4114800" cy="1295400"/>
            <a:chOff x="2352" y="672"/>
            <a:chExt cx="2592" cy="816"/>
          </a:xfrm>
        </p:grpSpPr>
        <p:sp>
          <p:nvSpPr>
            <p:cNvPr id="504" name="Google Shape;504;p64"/>
            <p:cNvSpPr txBox="1"/>
            <p:nvPr/>
          </p:nvSpPr>
          <p:spPr>
            <a:xfrm>
              <a:off x="3264" y="672"/>
              <a:ext cx="1680" cy="526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Definition for a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multimap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that maps integer keys to double values.</a:t>
              </a:r>
              <a:endParaRPr/>
            </a:p>
          </p:txBody>
        </p:sp>
        <p:cxnSp>
          <p:nvCxnSpPr>
            <p:cNvPr id="505" name="Google Shape;505;p64"/>
            <p:cNvCxnSpPr/>
            <p:nvPr/>
          </p:nvCxnSpPr>
          <p:spPr>
            <a:xfrm flipH="1">
              <a:off x="2352" y="960"/>
              <a:ext cx="912" cy="5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506" name="Google Shape;506;p64"/>
          <p:cNvGrpSpPr/>
          <p:nvPr/>
        </p:nvGrpSpPr>
        <p:grpSpPr>
          <a:xfrm>
            <a:off x="1752600" y="2686050"/>
            <a:ext cx="4114800" cy="1885950"/>
            <a:chOff x="1104" y="1692"/>
            <a:chExt cx="2592" cy="1188"/>
          </a:xfrm>
        </p:grpSpPr>
        <p:sp>
          <p:nvSpPr>
            <p:cNvPr id="507" name="Google Shape;507;p64"/>
            <p:cNvSpPr txBox="1"/>
            <p:nvPr/>
          </p:nvSpPr>
          <p:spPr>
            <a:xfrm>
              <a:off x="2016" y="1692"/>
              <a:ext cx="1680" cy="372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Create multimap and insert key-value pairs.</a:t>
              </a:r>
              <a:endParaRPr/>
            </a:p>
          </p:txBody>
        </p:sp>
        <p:cxnSp>
          <p:nvCxnSpPr>
            <p:cNvPr id="508" name="Google Shape;508;p64"/>
            <p:cNvCxnSpPr/>
            <p:nvPr/>
          </p:nvCxnSpPr>
          <p:spPr>
            <a:xfrm flipH="1">
              <a:off x="1104" y="1788"/>
              <a:ext cx="912" cy="2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09" name="Google Shape;509;p64"/>
            <p:cNvCxnSpPr/>
            <p:nvPr/>
          </p:nvCxnSpPr>
          <p:spPr>
            <a:xfrm flipH="1">
              <a:off x="1488" y="1788"/>
              <a:ext cx="528" cy="10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5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fig21_21.cpp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 of 2)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515" name="Google Shape;515;p65"/>
          <p:cNvSpPr txBox="1"/>
          <p:nvPr>
            <p:ph idx="1" type="subTitle"/>
          </p:nvPr>
        </p:nvSpPr>
        <p:spPr>
          <a:xfrm>
            <a:off x="0" y="0"/>
            <a:ext cx="7010400" cy="480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27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insert five value_type objects in pairs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pairs.insert( mmid::value_type(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111.11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pairs.insert( mmid::value_type(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22.22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 );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pairs.insert( mmid::value_type(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33.333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pairs.insert( mmid::value_type(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9.345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 );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pairs.insert( mmid::value_type(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77.54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 );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"Multimap pairs contains:\nKey\tValue\n"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use const_iterator to walk through elements of pairs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mmid::const_iterator iter = pairs.begin();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iter != pairs.end(); ++iter )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cout &lt;&lt; iter-&gt;first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'\t'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&lt;&lt; iter-&gt;second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'\n'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42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44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46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end main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516" name="Google Shape;516;p65"/>
          <p:cNvGrpSpPr/>
          <p:nvPr/>
        </p:nvGrpSpPr>
        <p:grpSpPr>
          <a:xfrm>
            <a:off x="2667000" y="1828800"/>
            <a:ext cx="4114800" cy="838200"/>
            <a:chOff x="1680" y="1152"/>
            <a:chExt cx="2592" cy="528"/>
          </a:xfrm>
        </p:grpSpPr>
        <p:sp>
          <p:nvSpPr>
            <p:cNvPr id="517" name="Google Shape;517;p65"/>
            <p:cNvSpPr txBox="1"/>
            <p:nvPr/>
          </p:nvSpPr>
          <p:spPr>
            <a:xfrm>
              <a:off x="2592" y="1152"/>
              <a:ext cx="1680" cy="372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 iterator to print entire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multimap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</p:txBody>
        </p:sp>
        <p:cxnSp>
          <p:nvCxnSpPr>
            <p:cNvPr id="518" name="Google Shape;518;p65"/>
            <p:cNvCxnSpPr/>
            <p:nvPr/>
          </p:nvCxnSpPr>
          <p:spPr>
            <a:xfrm flipH="1">
              <a:off x="1680" y="1248"/>
              <a:ext cx="912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5" name="Google Shape;95;p12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Common STL Member Functions (Fig. 21.2)</a:t>
            </a:r>
            <a:endParaRPr/>
          </a:p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 functions for all containers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Default constructor, copy constructor, destructor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max_size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&lt; &lt;= &gt; &gt;= == !=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for first-class containers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rbegin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rend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erase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clear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6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fig21_21.cpp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(1 of 1)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524" name="Google Shape;524;p66"/>
          <p:cNvSpPr txBox="1"/>
          <p:nvPr>
            <p:ph idx="1" type="subTitle"/>
          </p:nvPr>
        </p:nvSpPr>
        <p:spPr>
          <a:xfrm>
            <a:off x="0" y="0"/>
            <a:ext cx="7010400" cy="2743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There are currently 0 pairs with key 15 in the multimap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After inserts, there are 2 pairs with key 15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Multimap pairs contains: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Key     Value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5       77.54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10      22.22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15      2.7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15      99.3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20      9.345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25      33.333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30      111.11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7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30" name="Google Shape;530;p67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21.3.4 map Associative Container</a:t>
            </a:r>
            <a:endParaRPr/>
          </a:p>
        </p:txBody>
      </p:sp>
      <p:sp>
        <p:nvSpPr>
          <p:cNvPr id="531" name="Google Shape;531;p67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&lt;map&gt;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multimap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but only unique key/value pairs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One-to-one mapping (duplicates ignored)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access values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m[30] = 4000.21;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Sets the value of key 30 to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4000.21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subscript not in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creates new key/value pair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declaration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std::map&lt; int, double, std::less&lt; int &gt; &gt;;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8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fig21_22.cpp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of 2)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537" name="Google Shape;537;p68"/>
          <p:cNvSpPr txBox="1"/>
          <p:nvPr>
            <p:ph idx="1" type="subTitle"/>
          </p:nvPr>
        </p:nvSpPr>
        <p:spPr>
          <a:xfrm>
            <a:off x="0" y="0"/>
            <a:ext cx="7010400" cy="594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Fig. 21.22: fig21_22.cpp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Standard library class map test program.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std::cout;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&lt;map&gt;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map class-template definition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9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10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define short name for map type used in this program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11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std::map&lt;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std::less&lt;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&gt; mid;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12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13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mid pairs;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16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insert eight value_type objects in pairs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pairs.insert( mid::value_type(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2.7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 );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pairs.insert( mid::value_type(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111.11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 );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pairs.insert( mid::value_type(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1010.1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 );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pairs.insert( mid::value_type(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22.22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 );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pairs.insert( mid::value_type(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33.333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 );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pairs.insert( mid::value_type(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77.54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 );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dupe ignored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pairs.insert( mid::value_type(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9.345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 );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pairs.insert( mid::value_type(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99.3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 );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dupe ignored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26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538" name="Google Shape;538;p68"/>
          <p:cNvGrpSpPr/>
          <p:nvPr/>
        </p:nvGrpSpPr>
        <p:grpSpPr>
          <a:xfrm>
            <a:off x="1752600" y="1524000"/>
            <a:ext cx="5219700" cy="1752600"/>
            <a:chOff x="1104" y="960"/>
            <a:chExt cx="3288" cy="1104"/>
          </a:xfrm>
        </p:grpSpPr>
        <p:sp>
          <p:nvSpPr>
            <p:cNvPr id="539" name="Google Shape;539;p68"/>
            <p:cNvSpPr txBox="1"/>
            <p:nvPr/>
          </p:nvSpPr>
          <p:spPr>
            <a:xfrm>
              <a:off x="2712" y="960"/>
              <a:ext cx="1680" cy="372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Again, use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typedef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 to simplify declaration.</a:t>
              </a:r>
              <a:endParaRPr/>
            </a:p>
          </p:txBody>
        </p:sp>
        <p:cxnSp>
          <p:nvCxnSpPr>
            <p:cNvPr id="540" name="Google Shape;540;p68"/>
            <p:cNvCxnSpPr/>
            <p:nvPr/>
          </p:nvCxnSpPr>
          <p:spPr>
            <a:xfrm flipH="1">
              <a:off x="1800" y="1056"/>
              <a:ext cx="912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41" name="Google Shape;541;p68"/>
            <p:cNvCxnSpPr/>
            <p:nvPr/>
          </p:nvCxnSpPr>
          <p:spPr>
            <a:xfrm flipH="1">
              <a:off x="1104" y="1056"/>
              <a:ext cx="1608" cy="100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542" name="Google Shape;542;p68"/>
          <p:cNvGrpSpPr/>
          <p:nvPr/>
        </p:nvGrpSpPr>
        <p:grpSpPr>
          <a:xfrm>
            <a:off x="4800600" y="3484562"/>
            <a:ext cx="4114800" cy="1544637"/>
            <a:chOff x="3024" y="2195"/>
            <a:chExt cx="2592" cy="973"/>
          </a:xfrm>
        </p:grpSpPr>
        <p:sp>
          <p:nvSpPr>
            <p:cNvPr id="543" name="Google Shape;543;p68"/>
            <p:cNvSpPr txBox="1"/>
            <p:nvPr/>
          </p:nvSpPr>
          <p:spPr>
            <a:xfrm>
              <a:off x="3936" y="2195"/>
              <a:ext cx="1680" cy="218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Duplicate keys ignored.</a:t>
              </a:r>
              <a:endParaRPr/>
            </a:p>
          </p:txBody>
        </p:sp>
        <p:cxnSp>
          <p:nvCxnSpPr>
            <p:cNvPr id="544" name="Google Shape;544;p68"/>
            <p:cNvCxnSpPr/>
            <p:nvPr/>
          </p:nvCxnSpPr>
          <p:spPr>
            <a:xfrm flipH="1">
              <a:off x="3024" y="2291"/>
              <a:ext cx="912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45" name="Google Shape;545;p68"/>
            <p:cNvCxnSpPr/>
            <p:nvPr/>
          </p:nvCxnSpPr>
          <p:spPr>
            <a:xfrm flipH="1">
              <a:off x="3024" y="2291"/>
              <a:ext cx="912" cy="87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9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fig21_22.cpp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 of 2)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551" name="Google Shape;551;p69"/>
          <p:cNvSpPr txBox="1"/>
          <p:nvPr>
            <p:ph idx="1" type="subTitle"/>
          </p:nvPr>
        </p:nvSpPr>
        <p:spPr>
          <a:xfrm>
            <a:off x="0" y="0"/>
            <a:ext cx="7010400" cy="60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"pairs contains:\nKey\tValue\n"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use const_iterator to walk through elements of pairs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mid::const_iterator iter = pairs.begin();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iter != pairs.end(); ++iter )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cout &lt;&lt; iter-&gt;first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'\t'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&lt;&lt; iter-&gt;second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'\n'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34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use subscript operator to change value for key 25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pairs[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] =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9999.99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     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use subscript operator insert value for key 40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pairs[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] =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8765.43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  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"\nAfter subscript operations, pairs contains:"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 "\nKey\tValue\n"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mid::const_iterator iter2 = pairs.begin();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iter2 != pairs.end(); ++iter2 )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cout &lt;&lt; iter2-&gt;first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'\t'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&lt;&lt; iter2-&gt;second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'\n'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48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50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52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end main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552" name="Google Shape;552;p69"/>
          <p:cNvGrpSpPr/>
          <p:nvPr/>
        </p:nvGrpSpPr>
        <p:grpSpPr>
          <a:xfrm>
            <a:off x="2857500" y="1371600"/>
            <a:ext cx="4114800" cy="1524000"/>
            <a:chOff x="1800" y="864"/>
            <a:chExt cx="2592" cy="960"/>
          </a:xfrm>
        </p:grpSpPr>
        <p:sp>
          <p:nvSpPr>
            <p:cNvPr id="553" name="Google Shape;553;p69"/>
            <p:cNvSpPr txBox="1"/>
            <p:nvPr/>
          </p:nvSpPr>
          <p:spPr>
            <a:xfrm>
              <a:off x="2712" y="864"/>
              <a:ext cx="1680" cy="526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Can use subscript operator to add or change key-value pairs.</a:t>
              </a:r>
              <a:endParaRPr/>
            </a:p>
          </p:txBody>
        </p:sp>
        <p:cxnSp>
          <p:nvCxnSpPr>
            <p:cNvPr id="554" name="Google Shape;554;p69"/>
            <p:cNvCxnSpPr/>
            <p:nvPr/>
          </p:nvCxnSpPr>
          <p:spPr>
            <a:xfrm flipH="1">
              <a:off x="1800" y="960"/>
              <a:ext cx="912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55" name="Google Shape;555;p69"/>
            <p:cNvCxnSpPr/>
            <p:nvPr/>
          </p:nvCxnSpPr>
          <p:spPr>
            <a:xfrm flipH="1">
              <a:off x="1800" y="960"/>
              <a:ext cx="912" cy="8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0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fig21_22.cpp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(1 of 1)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561" name="Google Shape;561;p70"/>
          <p:cNvSpPr txBox="1"/>
          <p:nvPr>
            <p:ph idx="1" type="subTitle"/>
          </p:nvPr>
        </p:nvSpPr>
        <p:spPr>
          <a:xfrm>
            <a:off x="0" y="0"/>
            <a:ext cx="7010400" cy="41148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pairs contains: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Key     Value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5       1010.1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10      22.22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15      2.7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20      9.345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25      33.333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30      111.11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After subscript operations, pairs contains: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Key     Value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5       1010.1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10      22.22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15      2.7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20      9.345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25      9999.99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30      111.11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40      8765.43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1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67" name="Google Shape;567;p71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21.4  	Container Adapters</a:t>
            </a:r>
            <a:endParaRPr/>
          </a:p>
        </p:txBody>
      </p:sp>
      <p:sp>
        <p:nvSpPr>
          <p:cNvPr id="568" name="Google Shape;568;p71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 adapters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priority_queue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first class containers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not support iterators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not provide actual data structure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Programmer can select implementation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 functions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endParaRPr/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2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74" name="Google Shape;574;p72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21.4.1 stack Adapter</a:t>
            </a:r>
            <a:endParaRPr/>
          </a:p>
        </p:txBody>
      </p:sp>
      <p:sp>
        <p:nvSpPr>
          <p:cNvPr id="575" name="Google Shape;575;p72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&lt;stack&gt;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Insertions and deletions at one end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Last-in, first-out (LIFO) data structure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use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or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(default)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Declarations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stack&lt;</a:t>
            </a:r>
            <a:r>
              <a:rPr b="1" i="1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vector&lt;</a:t>
            </a:r>
            <a:r>
              <a:rPr b="1" i="1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&gt; myStack;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stack&lt;</a:t>
            </a:r>
            <a:r>
              <a:rPr b="1" i="1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list&lt;</a:t>
            </a:r>
            <a:r>
              <a:rPr b="1" i="1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&gt; myOtherStack;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stack&lt;</a:t>
            </a:r>
            <a:r>
              <a:rPr b="1" i="1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anotherStack; // default deque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of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(default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not change behavior, just performance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fastest)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3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fig21_23.cpp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of 3)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581" name="Google Shape;581;p73"/>
          <p:cNvSpPr txBox="1"/>
          <p:nvPr>
            <p:ph idx="1" type="subTitle"/>
          </p:nvPr>
        </p:nvSpPr>
        <p:spPr>
          <a:xfrm>
            <a:off x="0" y="0"/>
            <a:ext cx="70104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Fig. 21.23: fig21_23.cpp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Standard library adapter stack test program.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std::cout;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&lt;stack&gt;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stack adapter definition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9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&lt;vector&gt;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vector class-template definition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10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&lt;list&gt;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list class-template definition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11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12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popElements function-template prototype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13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 &gt;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14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popElements( T &amp;stackRef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15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16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stack with default underlying deque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std::stack&lt;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intDequeStack;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20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stack with underlying vector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std::stack&lt;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std::vector&lt;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&gt; intVectorStack;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23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stack with underlying list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std::stack&lt;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std::list&lt;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&gt; intListStack;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26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582" name="Google Shape;582;p73"/>
          <p:cNvGrpSpPr/>
          <p:nvPr/>
        </p:nvGrpSpPr>
        <p:grpSpPr>
          <a:xfrm>
            <a:off x="3733800" y="3362325"/>
            <a:ext cx="4114800" cy="2047875"/>
            <a:chOff x="2352" y="2118"/>
            <a:chExt cx="2592" cy="1290"/>
          </a:xfrm>
        </p:grpSpPr>
        <p:sp>
          <p:nvSpPr>
            <p:cNvPr id="583" name="Google Shape;583;p73"/>
            <p:cNvSpPr txBox="1"/>
            <p:nvPr/>
          </p:nvSpPr>
          <p:spPr>
            <a:xfrm>
              <a:off x="3264" y="2118"/>
              <a:ext cx="1680" cy="372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Create stacks with various implementations.</a:t>
              </a:r>
              <a:endParaRPr/>
            </a:p>
          </p:txBody>
        </p:sp>
        <p:cxnSp>
          <p:nvCxnSpPr>
            <p:cNvPr id="584" name="Google Shape;584;p73"/>
            <p:cNvCxnSpPr/>
            <p:nvPr/>
          </p:nvCxnSpPr>
          <p:spPr>
            <a:xfrm flipH="1">
              <a:off x="2352" y="2214"/>
              <a:ext cx="912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85" name="Google Shape;585;p73"/>
            <p:cNvCxnSpPr/>
            <p:nvPr/>
          </p:nvCxnSpPr>
          <p:spPr>
            <a:xfrm flipH="1">
              <a:off x="2496" y="2214"/>
              <a:ext cx="768" cy="71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86" name="Google Shape;586;p73"/>
            <p:cNvCxnSpPr/>
            <p:nvPr/>
          </p:nvCxnSpPr>
          <p:spPr>
            <a:xfrm flipH="1">
              <a:off x="2640" y="2214"/>
              <a:ext cx="624" cy="119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4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fig21_23.cpp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 of 3)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592" name="Google Shape;592;p74"/>
          <p:cNvSpPr txBox="1"/>
          <p:nvPr>
            <p:ph idx="1" type="subTitle"/>
          </p:nvPr>
        </p:nvSpPr>
        <p:spPr>
          <a:xfrm>
            <a:off x="0" y="0"/>
            <a:ext cx="7010400" cy="502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push the values 0-9 onto each stack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=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i 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++i ) {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intDequeStack.push( i );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intVectorStack.push( i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intListStack.push( i );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32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end for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34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display and remove elements from each stack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 "Popping from intDequeStack: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popElements( intDequeStack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"\nPopping from intVectorStack: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popElements( intVectorStack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"\nPopping from intListStack: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popElements( intListStack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42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44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46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end main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48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593" name="Google Shape;593;p74"/>
          <p:cNvGrpSpPr/>
          <p:nvPr/>
        </p:nvGrpSpPr>
        <p:grpSpPr>
          <a:xfrm>
            <a:off x="3276600" y="838200"/>
            <a:ext cx="4114800" cy="346075"/>
            <a:chOff x="2064" y="528"/>
            <a:chExt cx="2592" cy="218"/>
          </a:xfrm>
        </p:grpSpPr>
        <p:sp>
          <p:nvSpPr>
            <p:cNvPr id="594" name="Google Shape;594;p74"/>
            <p:cNvSpPr txBox="1"/>
            <p:nvPr/>
          </p:nvSpPr>
          <p:spPr>
            <a:xfrm>
              <a:off x="2976" y="528"/>
              <a:ext cx="1680" cy="218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 member function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push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</p:txBody>
        </p:sp>
        <p:cxnSp>
          <p:nvCxnSpPr>
            <p:cNvPr id="595" name="Google Shape;595;p74"/>
            <p:cNvCxnSpPr/>
            <p:nvPr/>
          </p:nvCxnSpPr>
          <p:spPr>
            <a:xfrm rot="10800000">
              <a:off x="2064" y="624"/>
              <a:ext cx="91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5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fig21_23.cpp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 of 3)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fig21_23.cpp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(1 of 1)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601" name="Google Shape;601;p75"/>
          <p:cNvSpPr txBox="1"/>
          <p:nvPr>
            <p:ph idx="1" type="subTitle"/>
          </p:nvPr>
        </p:nvSpPr>
        <p:spPr>
          <a:xfrm>
            <a:off x="0" y="0"/>
            <a:ext cx="7010400" cy="26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49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pop elements from stack object to which stackRef refers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50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 &gt;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51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popElements( T &amp;stackRef )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!stackRef.empty() ) {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cout &lt;&lt; stackRef.top()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view top element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stackRef.pop();           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remove top element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56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end while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58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end function popElements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02" name="Google Shape;602;p75"/>
          <p:cNvSpPr txBox="1"/>
          <p:nvPr/>
        </p:nvSpPr>
        <p:spPr>
          <a:xfrm>
            <a:off x="0" y="2667000"/>
            <a:ext cx="7010400" cy="838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Popping from intDequeStack: 9 8 7 6 5 4 3 2 1 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Popping from intVectorStack: 9 8 7 6 5 4 3 2 1 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Popping from intListStack: 9 8 7 6 5 4 3 2 1 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2" name="Google Shape;102;p13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Common STL typedefs (Fig. 21.4)</a:t>
            </a:r>
            <a:endParaRPr/>
          </a:p>
        </p:txBody>
      </p:sp>
      <p:sp>
        <p:nvSpPr>
          <p:cNvPr id="103" name="Google Shape;103;p13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for first-class containers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value_type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reference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const_reference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iterator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const_iterator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reverse_iterator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const_reverse_iterator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difference_type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size_type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6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08" name="Google Shape;608;p76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21.4.2 queue Adapter</a:t>
            </a:r>
            <a:endParaRPr/>
          </a:p>
        </p:txBody>
      </p:sp>
      <p:sp>
        <p:nvSpPr>
          <p:cNvPr id="609" name="Google Shape;609;p76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&lt;queue&gt;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Insertions at back, deletions at front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First-in-first-out (FIFO) data structure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Implemented with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(default)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std::queue&lt;double&gt; values;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push( element 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as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push_back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add to end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pop( element 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Implemented with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pop_front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remove from front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empty()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size()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7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fig21_24.cpp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of 2)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615" name="Google Shape;615;p77"/>
          <p:cNvSpPr txBox="1"/>
          <p:nvPr>
            <p:ph idx="1" type="subTitle"/>
          </p:nvPr>
        </p:nvSpPr>
        <p:spPr>
          <a:xfrm>
            <a:off x="0" y="0"/>
            <a:ext cx="70104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Fig. 21.24: fig21_24.cpp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Standard library adapter queue test program.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std::cout;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&lt;queue&gt;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queue adapter definition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9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10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std::queue&lt;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values;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push elements onto queue values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values.push(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3.2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values.push(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 9.8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values.push(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5.4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"Popping from values: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!values.empty() ) {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cout &lt;&lt; values.front()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view front element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values.pop();             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remove element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24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end while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26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616" name="Google Shape;616;p77"/>
          <p:cNvGrpSpPr/>
          <p:nvPr/>
        </p:nvGrpSpPr>
        <p:grpSpPr>
          <a:xfrm>
            <a:off x="2590800" y="1752600"/>
            <a:ext cx="4114800" cy="1600200"/>
            <a:chOff x="1632" y="1104"/>
            <a:chExt cx="2592" cy="1008"/>
          </a:xfrm>
        </p:grpSpPr>
        <p:sp>
          <p:nvSpPr>
            <p:cNvPr id="617" name="Google Shape;617;p77"/>
            <p:cNvSpPr txBox="1"/>
            <p:nvPr/>
          </p:nvSpPr>
          <p:spPr>
            <a:xfrm>
              <a:off x="2544" y="1104"/>
              <a:ext cx="1680" cy="372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Create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queue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add values using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push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</p:txBody>
        </p:sp>
        <p:cxnSp>
          <p:nvCxnSpPr>
            <p:cNvPr id="618" name="Google Shape;618;p77"/>
            <p:cNvCxnSpPr/>
            <p:nvPr/>
          </p:nvCxnSpPr>
          <p:spPr>
            <a:xfrm flipH="1">
              <a:off x="1632" y="1200"/>
              <a:ext cx="912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19" name="Google Shape;619;p77"/>
            <p:cNvCxnSpPr/>
            <p:nvPr/>
          </p:nvCxnSpPr>
          <p:spPr>
            <a:xfrm flipH="1">
              <a:off x="1632" y="1200"/>
              <a:ext cx="912" cy="9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8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fig21_24.cpp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 of 2)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fig21_24.cpp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(1 of 1)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625" name="Google Shape;625;p78"/>
          <p:cNvSpPr txBox="1"/>
          <p:nvPr>
            <p:ph idx="1" type="subTitle"/>
          </p:nvPr>
        </p:nvSpPr>
        <p:spPr>
          <a:xfrm>
            <a:off x="0" y="0"/>
            <a:ext cx="70104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28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30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end main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26" name="Google Shape;626;p78"/>
          <p:cNvSpPr txBox="1"/>
          <p:nvPr/>
        </p:nvSpPr>
        <p:spPr>
          <a:xfrm>
            <a:off x="0" y="1371600"/>
            <a:ext cx="7010400" cy="5334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Popping from values: 3.2 9.8 5.4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9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32" name="Google Shape;632;p79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21.4.3 priority_queue Adapter</a:t>
            </a:r>
            <a:endParaRPr/>
          </a:p>
        </p:txBody>
      </p:sp>
      <p:sp>
        <p:nvSpPr>
          <p:cNvPr id="633" name="Google Shape;633;p79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priority_queue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&lt;queue&gt;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Insertions happen in sorted order, deletions from front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Implemented with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(default) or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1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Highest priority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element always removed first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Heapsort algorithm puts largest elements at front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less&lt;T&gt;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default, programmer can specify other comparator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push(value), pop(value)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top()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top element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size()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empty()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80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fig21_25.cpp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of 2)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639" name="Google Shape;639;p80"/>
          <p:cNvSpPr txBox="1"/>
          <p:nvPr>
            <p:ph idx="1" type="subTitle"/>
          </p:nvPr>
        </p:nvSpPr>
        <p:spPr>
          <a:xfrm>
            <a:off x="0" y="0"/>
            <a:ext cx="70104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Fig. 21.25: fig21_25.cpp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Standard library adapter priority_queue test program.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std::cout;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&lt;queue&gt;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priority_queue adapter definition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9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10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std::priority_queue&lt;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priorities;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push elements onto priorities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priorities.push(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 3.2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priorities.push(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9.8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priorities.push(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5.4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18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"Popping from priorities: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!priorities.empty() ) {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cout &lt;&lt; priorities.top()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view top element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priorities.pop();           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remove top element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24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end while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26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640" name="Google Shape;640;p80"/>
          <p:cNvGrpSpPr/>
          <p:nvPr/>
        </p:nvGrpSpPr>
        <p:grpSpPr>
          <a:xfrm>
            <a:off x="2971800" y="1752600"/>
            <a:ext cx="4114800" cy="838200"/>
            <a:chOff x="1872" y="1104"/>
            <a:chExt cx="2592" cy="528"/>
          </a:xfrm>
        </p:grpSpPr>
        <p:sp>
          <p:nvSpPr>
            <p:cNvPr id="641" name="Google Shape;641;p80"/>
            <p:cNvSpPr txBox="1"/>
            <p:nvPr/>
          </p:nvSpPr>
          <p:spPr>
            <a:xfrm>
              <a:off x="2784" y="1104"/>
              <a:ext cx="1680" cy="218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Create priority queue.</a:t>
              </a:r>
              <a:endParaRPr/>
            </a:p>
          </p:txBody>
        </p:sp>
        <p:cxnSp>
          <p:nvCxnSpPr>
            <p:cNvPr id="642" name="Google Shape;642;p80"/>
            <p:cNvCxnSpPr/>
            <p:nvPr/>
          </p:nvCxnSpPr>
          <p:spPr>
            <a:xfrm flipH="1">
              <a:off x="1872" y="1200"/>
              <a:ext cx="912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43" name="Google Shape;643;p80"/>
          <p:cNvGrpSpPr/>
          <p:nvPr/>
        </p:nvGrpSpPr>
        <p:grpSpPr>
          <a:xfrm>
            <a:off x="2667000" y="2971800"/>
            <a:ext cx="3810000" cy="2133600"/>
            <a:chOff x="1680" y="1872"/>
            <a:chExt cx="2400" cy="1344"/>
          </a:xfrm>
        </p:grpSpPr>
        <p:sp>
          <p:nvSpPr>
            <p:cNvPr id="644" name="Google Shape;644;p80"/>
            <p:cNvSpPr txBox="1"/>
            <p:nvPr/>
          </p:nvSpPr>
          <p:spPr>
            <a:xfrm>
              <a:off x="2400" y="1872"/>
              <a:ext cx="1680" cy="526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Insert items using push. When using pop, highest priority (largest) items removed first.</a:t>
              </a:r>
              <a:endParaRPr/>
            </a:p>
          </p:txBody>
        </p:sp>
        <p:cxnSp>
          <p:nvCxnSpPr>
            <p:cNvPr id="645" name="Google Shape;645;p80"/>
            <p:cNvCxnSpPr/>
            <p:nvPr/>
          </p:nvCxnSpPr>
          <p:spPr>
            <a:xfrm flipH="1">
              <a:off x="1872" y="2016"/>
              <a:ext cx="528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46" name="Google Shape;646;p80"/>
            <p:cNvCxnSpPr/>
            <p:nvPr/>
          </p:nvCxnSpPr>
          <p:spPr>
            <a:xfrm flipH="1">
              <a:off x="1680" y="2016"/>
              <a:ext cx="720" cy="1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81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fig21_25.cpp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 of 2)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fig21_25.cpp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(1 of 1)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652" name="Google Shape;652;p81"/>
          <p:cNvSpPr txBox="1"/>
          <p:nvPr>
            <p:ph idx="1" type="subTitle"/>
          </p:nvPr>
        </p:nvSpPr>
        <p:spPr>
          <a:xfrm>
            <a:off x="0" y="0"/>
            <a:ext cx="7010400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28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30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end main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53" name="Google Shape;653;p81"/>
          <p:cNvSpPr txBox="1"/>
          <p:nvPr/>
        </p:nvSpPr>
        <p:spPr>
          <a:xfrm>
            <a:off x="0" y="1295400"/>
            <a:ext cx="7010400" cy="5334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Popping from priorities: 9.8 5.4 3.2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82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59" name="Google Shape;659;p82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21.5  	Algorithms</a:t>
            </a:r>
            <a:endParaRPr/>
          </a:p>
        </p:txBody>
      </p:sp>
      <p:sp>
        <p:nvSpPr>
          <p:cNvPr id="660" name="Google Shape;660;p82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STL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libraries incompatible among vendors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 built into container classes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STL separates containers and algorithms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Easier to add new algorithms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efficient, avoids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 calls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&lt;algorithm&gt;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83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66" name="Google Shape;666;p83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21.5.1 fill, fill_n, generate and generate_n</a:t>
            </a:r>
            <a:endParaRPr/>
          </a:p>
        </p:txBody>
      </p:sp>
      <p:sp>
        <p:nvSpPr>
          <p:cNvPr id="667" name="Google Shape;667;p83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to change containers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fill(iterator1, iterator2, value);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Sets range of elements to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fill_n(iterator1, n, value);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elements to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starting at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iterator1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generate(iterator1, iterator2, function);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but calls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set each value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generate(iterator1, quantity, function)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fill_n, ""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84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fig21_26.cpp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of 3)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673" name="Google Shape;673;p84"/>
          <p:cNvSpPr txBox="1"/>
          <p:nvPr>
            <p:ph idx="1" type="subTitle"/>
          </p:nvPr>
        </p:nvSpPr>
        <p:spPr>
          <a:xfrm>
            <a:off x="0" y="0"/>
            <a:ext cx="7010400" cy="563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Fig. 21.26: fig21_26.cpp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Standard library algorithms fill, fill_n, generate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and generate_n.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std::cout;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9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&lt;algorithm&gt;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algorithm definitions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10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&lt;vector&gt;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vector class-template definition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11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12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nextLetter();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prototype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13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14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std::vector&lt;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chars(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std::ostream_iterator&lt;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output( cout,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18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fill chars with 5s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std::fill( chars.begin(), chars.end(),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'5'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21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"Vector chars after filling with 5s:\n"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chars.begin(), chars.end(),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24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674" name="Google Shape;674;p84"/>
          <p:cNvGrpSpPr/>
          <p:nvPr/>
        </p:nvGrpSpPr>
        <p:grpSpPr>
          <a:xfrm>
            <a:off x="2667000" y="2590800"/>
            <a:ext cx="4114800" cy="838200"/>
            <a:chOff x="1680" y="1632"/>
            <a:chExt cx="2592" cy="528"/>
          </a:xfrm>
        </p:grpSpPr>
        <p:sp>
          <p:nvSpPr>
            <p:cNvPr id="675" name="Google Shape;675;p84"/>
            <p:cNvSpPr txBox="1"/>
            <p:nvPr/>
          </p:nvSpPr>
          <p:spPr>
            <a:xfrm>
              <a:off x="2592" y="1632"/>
              <a:ext cx="1680" cy="526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Create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vector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of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s, to be used with various functions.</a:t>
              </a:r>
              <a:endParaRPr/>
            </a:p>
          </p:txBody>
        </p:sp>
        <p:cxnSp>
          <p:nvCxnSpPr>
            <p:cNvPr id="676" name="Google Shape;676;p84"/>
            <p:cNvCxnSpPr/>
            <p:nvPr/>
          </p:nvCxnSpPr>
          <p:spPr>
            <a:xfrm flipH="1">
              <a:off x="1680" y="1728"/>
              <a:ext cx="912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77" name="Google Shape;677;p84"/>
          <p:cNvGrpSpPr/>
          <p:nvPr/>
        </p:nvGrpSpPr>
        <p:grpSpPr>
          <a:xfrm>
            <a:off x="4572000" y="3505200"/>
            <a:ext cx="4114800" cy="838200"/>
            <a:chOff x="2880" y="2208"/>
            <a:chExt cx="2592" cy="528"/>
          </a:xfrm>
        </p:grpSpPr>
        <p:sp>
          <p:nvSpPr>
            <p:cNvPr id="678" name="Google Shape;678;p84"/>
            <p:cNvSpPr txBox="1"/>
            <p:nvPr/>
          </p:nvSpPr>
          <p:spPr>
            <a:xfrm>
              <a:off x="3792" y="2208"/>
              <a:ext cx="1680" cy="218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Function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fill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</p:txBody>
        </p:sp>
        <p:cxnSp>
          <p:nvCxnSpPr>
            <p:cNvPr id="679" name="Google Shape;679;p84"/>
            <p:cNvCxnSpPr/>
            <p:nvPr/>
          </p:nvCxnSpPr>
          <p:spPr>
            <a:xfrm flipH="1">
              <a:off x="2880" y="2304"/>
              <a:ext cx="912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85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fig21_26.cpp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 of 3)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685" name="Google Shape;685;p85"/>
          <p:cNvSpPr txBox="1"/>
          <p:nvPr>
            <p:ph idx="1" type="subTitle"/>
          </p:nvPr>
        </p:nvSpPr>
        <p:spPr>
          <a:xfrm>
            <a:off x="0" y="0"/>
            <a:ext cx="70104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fill first five elements of chars with As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std::fill_n( chars.begin(),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27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"\n\nVector chars after filling five elements"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 with As:\n"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chars.begin(), chars.end(),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31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generate values for all elements of chars with nextLetter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std::generate( chars.begin(), chars.end(), nextLetter );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34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"\n\nVector chars after generating letters A-J:\n"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chars.begin(), chars.end(),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37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generate values for first five elements of chars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with nextLetter         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std::generate_n( chars.begin(),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nextLetter );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41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"\n\nVector chars after generating K-O for the"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 first five elements:\n"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chars.begin(), chars.end(),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45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47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49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end main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686" name="Google Shape;686;p85"/>
          <p:cNvGrpSpPr/>
          <p:nvPr/>
        </p:nvGrpSpPr>
        <p:grpSpPr>
          <a:xfrm>
            <a:off x="4724400" y="1066800"/>
            <a:ext cx="4343400" cy="2362200"/>
            <a:chOff x="2976" y="672"/>
            <a:chExt cx="2736" cy="1488"/>
          </a:xfrm>
        </p:grpSpPr>
        <p:sp>
          <p:nvSpPr>
            <p:cNvPr id="687" name="Google Shape;687;p85"/>
            <p:cNvSpPr txBox="1"/>
            <p:nvPr/>
          </p:nvSpPr>
          <p:spPr>
            <a:xfrm>
              <a:off x="4032" y="672"/>
              <a:ext cx="1680" cy="526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Functions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generate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and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generate_n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use function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nextLetter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</p:txBody>
        </p:sp>
        <p:cxnSp>
          <p:nvCxnSpPr>
            <p:cNvPr id="688" name="Google Shape;688;p85"/>
            <p:cNvCxnSpPr/>
            <p:nvPr/>
          </p:nvCxnSpPr>
          <p:spPr>
            <a:xfrm flipH="1">
              <a:off x="3120" y="768"/>
              <a:ext cx="912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89" name="Google Shape;689;p85"/>
            <p:cNvCxnSpPr/>
            <p:nvPr/>
          </p:nvCxnSpPr>
          <p:spPr>
            <a:xfrm flipH="1">
              <a:off x="2976" y="768"/>
              <a:ext cx="1056" cy="13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9" name="Google Shape;109;p14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21.1.2 Introduction to Iterators</a:t>
            </a:r>
            <a:endParaRPr/>
          </a:p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Iterators similar to pointers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 to first element in a container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Iterator operators same for all containers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dereferences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points to next element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begin()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returns iterator to first element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end()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returns iterator to last element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iterators with sequences (ranges)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sequences: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istream_iterator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sequences: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ostream_iterator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86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fig21_26.cpp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 of 3)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fig21_26.cpp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(1 of 1)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695" name="Google Shape;695;p86"/>
          <p:cNvSpPr txBox="1"/>
          <p:nvPr>
            <p:ph idx="1" type="subTitle"/>
          </p:nvPr>
        </p:nvSpPr>
        <p:spPr>
          <a:xfrm>
            <a:off x="0" y="0"/>
            <a:ext cx="7010400" cy="19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51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52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returns next letter in the alphabet (starts with A)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53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nextLetter()             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static char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letter =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letter++;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57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end function nextLetter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96" name="Google Shape;696;p86"/>
          <p:cNvSpPr txBox="1"/>
          <p:nvPr/>
        </p:nvSpPr>
        <p:spPr>
          <a:xfrm>
            <a:off x="0" y="1981200"/>
            <a:ext cx="7010400" cy="26670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Vector chars after filling with 5s: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5 5 5 5 5 5 5 5 5 5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Vector chars after filling five elements with As: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A A A A 5 5 5 5 5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Vector chars after generating letters A-J: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B C D E F G H I J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Vector chars after generating K-O for the first five elements: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 L M N O F G H I J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87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02" name="Google Shape;702;p87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21.5.2 equal, mismatch and lexicographical_compare</a:t>
            </a:r>
            <a:endParaRPr/>
          </a:p>
        </p:txBody>
      </p:sp>
      <p:sp>
        <p:nvSpPr>
          <p:cNvPr id="703" name="Google Shape;703;p87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to compare sequences of values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equal</a:t>
            </a: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sequences are equal (uses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return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of unequal length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equal(iterator1, iterator2, iterator3);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Compares sequence from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iterator1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iterator2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sequence beginning at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iterator3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mismatch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Arguments same as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equal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a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pair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 with iterators pointing to mismatch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no mismatch,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pair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iterators equal to last item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pair &lt; iterator, iterator &gt; myPairObject;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myPairObject = mismatch( iter1, iter2, iter3);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88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09" name="Google Shape;709;p88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21.5.2 equal, mismatch and lexicographical_compare</a:t>
            </a:r>
            <a:endParaRPr/>
          </a:p>
        </p:txBody>
      </p:sp>
      <p:sp>
        <p:nvSpPr>
          <p:cNvPr id="710" name="Google Shape;710;p88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to compare sequences of values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lexicographical_compare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 contents of two character arrays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element in first sequence smaller than corresponding element in second</a:t>
            </a:r>
            <a:endParaRPr/>
          </a:p>
          <a:p>
            <a:pPr indent="-152400" lvl="2" marL="1143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bool result = lexicographical_compare(iter1, iter2, 						iter3);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89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fig21_27.cpp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of 3)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716" name="Google Shape;716;p89"/>
          <p:cNvSpPr txBox="1"/>
          <p:nvPr>
            <p:ph idx="1" type="subTitle"/>
          </p:nvPr>
        </p:nvSpPr>
        <p:spPr>
          <a:xfrm>
            <a:off x="0" y="0"/>
            <a:ext cx="7010400" cy="525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Fig. 21.27: fig21_27.cpp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Standard library functions equal,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mismatch and lexicographical_compare.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std::cout;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9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&lt;algorithm&gt;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algorithm definitions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10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&lt;vector&gt;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vector class-template definition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11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12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 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a1[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] = {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a2[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] = {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17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std::vector&lt;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v1( a1, a1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std::vector&lt;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v2( a1, a1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std::vector&lt;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v3( a2, a2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21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std::ostream_iterator&lt;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output( cout,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 "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23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90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fig21_27.cpp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 of 3)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722" name="Google Shape;722;p90"/>
          <p:cNvSpPr txBox="1"/>
          <p:nvPr>
            <p:ph idx="1" type="subTitle"/>
          </p:nvPr>
        </p:nvSpPr>
        <p:spPr>
          <a:xfrm>
            <a:off x="0" y="0"/>
            <a:ext cx="7010400" cy="601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"Vector v1 contains: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v1.begin(), v1.end(),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"\nVector v2 contains: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v2.begin(), v2.end(),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"\nVector v3 contains: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v3.begin(), v3.end(),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30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compare vectors v1 and v2 for equality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result =             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std::equal( v1.begin(), v1.end(), v2.begin()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34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"\n\nVector v1 "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&lt;&lt; ( result ?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"is"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"is not"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 equal to vector v2.\n"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37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compare vectors v1 and v3 for equality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result = std::equal( v1.begin(), v1.end(), v3.begin()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 "Vector v1 "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&lt;&lt; ( result ?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"is"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"is not"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 equal to vector v3.\n"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42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location represents pair of vector iterators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std::pair&lt; std::vector&lt;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&gt;::iterator,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std::vector&lt;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&gt;::iterator &gt; location;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46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check for mismatch between v1 and v3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location =                   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std::mismatch( v1.begin(), v1.end(), v3.begin()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50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723" name="Google Shape;723;p90"/>
          <p:cNvGrpSpPr/>
          <p:nvPr/>
        </p:nvGrpSpPr>
        <p:grpSpPr>
          <a:xfrm>
            <a:off x="3429000" y="1295400"/>
            <a:ext cx="4114800" cy="838200"/>
            <a:chOff x="2160" y="816"/>
            <a:chExt cx="2592" cy="528"/>
          </a:xfrm>
        </p:grpSpPr>
        <p:sp>
          <p:nvSpPr>
            <p:cNvPr id="724" name="Google Shape;724;p90"/>
            <p:cNvSpPr txBox="1"/>
            <p:nvPr/>
          </p:nvSpPr>
          <p:spPr>
            <a:xfrm>
              <a:off x="3072" y="816"/>
              <a:ext cx="1680" cy="372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 function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equal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 Compares all of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v1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with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v2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</p:txBody>
        </p:sp>
        <p:cxnSp>
          <p:nvCxnSpPr>
            <p:cNvPr id="725" name="Google Shape;725;p90"/>
            <p:cNvCxnSpPr/>
            <p:nvPr/>
          </p:nvCxnSpPr>
          <p:spPr>
            <a:xfrm flipH="1">
              <a:off x="2160" y="912"/>
              <a:ext cx="912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726" name="Google Shape;726;p90"/>
          <p:cNvGrpSpPr/>
          <p:nvPr/>
        </p:nvGrpSpPr>
        <p:grpSpPr>
          <a:xfrm>
            <a:off x="4191000" y="4800600"/>
            <a:ext cx="4114800" cy="838200"/>
            <a:chOff x="2640" y="3024"/>
            <a:chExt cx="2592" cy="528"/>
          </a:xfrm>
        </p:grpSpPr>
        <p:sp>
          <p:nvSpPr>
            <p:cNvPr id="727" name="Google Shape;727;p90"/>
            <p:cNvSpPr txBox="1"/>
            <p:nvPr/>
          </p:nvSpPr>
          <p:spPr>
            <a:xfrm>
              <a:off x="3552" y="3024"/>
              <a:ext cx="1680" cy="372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 use of function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mismatch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</p:txBody>
        </p:sp>
        <p:cxnSp>
          <p:nvCxnSpPr>
            <p:cNvPr id="728" name="Google Shape;728;p90"/>
            <p:cNvCxnSpPr/>
            <p:nvPr/>
          </p:nvCxnSpPr>
          <p:spPr>
            <a:xfrm flipH="1">
              <a:off x="2640" y="3120"/>
              <a:ext cx="912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91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fig21_27.cpp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 of 3)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734" name="Google Shape;734;p91"/>
          <p:cNvSpPr txBox="1"/>
          <p:nvPr>
            <p:ph idx="1" type="subTitle"/>
          </p:nvPr>
        </p:nvSpPr>
        <p:spPr>
          <a:xfrm>
            <a:off x="0" y="0"/>
            <a:ext cx="7010400" cy="480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"\nThere is a mismatch between v1 and v3 at "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"location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&lt;&lt; ( location.first - v1.begin() )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"\nwhere v1 contains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&lt;&lt; *location.first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 and v3 contains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&lt;&lt; *location.second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"\n\n"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56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char c1[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] =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char c2[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] =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"BYE BYE"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59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perform lexicographical comparison of c1 and c2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result = std::lexicographical_compare(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c1, c1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c2, c2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63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c1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( result ?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 " is less than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 is greater than or equal to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c2 &lt;&lt; 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68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70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end main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735" name="Google Shape;735;p91"/>
          <p:cNvGrpSpPr/>
          <p:nvPr/>
        </p:nvGrpSpPr>
        <p:grpSpPr>
          <a:xfrm>
            <a:off x="3124200" y="1524000"/>
            <a:ext cx="4876800" cy="838200"/>
            <a:chOff x="1968" y="960"/>
            <a:chExt cx="3072" cy="528"/>
          </a:xfrm>
        </p:grpSpPr>
        <p:sp>
          <p:nvSpPr>
            <p:cNvPr id="736" name="Google Shape;736;p91"/>
            <p:cNvSpPr txBox="1"/>
            <p:nvPr/>
          </p:nvSpPr>
          <p:spPr>
            <a:xfrm>
              <a:off x="2880" y="960"/>
              <a:ext cx="2160" cy="218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lexicographical_compare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</p:txBody>
        </p:sp>
        <p:cxnSp>
          <p:nvCxnSpPr>
            <p:cNvPr id="737" name="Google Shape;737;p91"/>
            <p:cNvCxnSpPr/>
            <p:nvPr/>
          </p:nvCxnSpPr>
          <p:spPr>
            <a:xfrm flipH="1">
              <a:off x="1968" y="1056"/>
              <a:ext cx="912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92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fig21_27.cpp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(1 of 1)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743" name="Google Shape;743;p92"/>
          <p:cNvSpPr txBox="1"/>
          <p:nvPr>
            <p:ph idx="1" type="subTitle"/>
          </p:nvPr>
        </p:nvSpPr>
        <p:spPr>
          <a:xfrm>
            <a:off x="0" y="0"/>
            <a:ext cx="7010400" cy="26670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Vector v1 contains: 1 2 3 4 5 6 7 8 9 10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Vector v2 contains: 1 2 3 4 5 6 7 8 9 10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Vector v3 contains: 1 2 3 4 1000 6 7 8 9 10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Vector v1 is equal to vector v2.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Vector v1 is not equal to vector v3.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There is a mismatch between v1 and v3 at location 4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where v1 contains 5 and v3 contains 1000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HELLO is greater than or equal to BYE BYE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93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49" name="Google Shape;749;p93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21.5.3 remove, remove_if, remove_copy and remove_copy_if</a:t>
            </a:r>
            <a:endParaRPr/>
          </a:p>
        </p:txBody>
      </p:sp>
      <p:sp>
        <p:nvSpPr>
          <p:cNvPr id="750" name="Google Shape;750;p93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remove( iter1, iter2, value);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Removes all instances of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range (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iter1-iter2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Moves instances of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towards end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not change size of container or delete elements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iterator to "new" end of container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after new iterator are undefined (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remove_copy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Copies one vector to another while removing an element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remove_copy(iter1, iter2, iter3, value);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Copies elements not equal to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into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iter3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(output iterator)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range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iter1-iter2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94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56" name="Google Shape;756;p94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21.5.3 remove, remove_if, remove_copy and remove_copy_if</a:t>
            </a:r>
            <a:endParaRPr/>
          </a:p>
        </p:txBody>
      </p:sp>
      <p:sp>
        <p:nvSpPr>
          <p:cNvPr id="757" name="Google Shape;757;p94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remove_if</a:t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iterator to last element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Removes elements that return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specified function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remove_if(iter1,iter2, function);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passed to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returns a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remove_copy_if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remove_copy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remove_if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Copies range of elements to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iter3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except those for which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returns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remove_copy_if(iter1, iter2, iter3, function);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95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fig21_28.cpp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of 4)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763" name="Google Shape;763;p95"/>
          <p:cNvSpPr txBox="1"/>
          <p:nvPr>
            <p:ph idx="1" type="subTitle"/>
          </p:nvPr>
        </p:nvSpPr>
        <p:spPr>
          <a:xfrm>
            <a:off x="0" y="0"/>
            <a:ext cx="70104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Fig. 21.28: fig21_28.cpp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Standard library functions remove, remove_if,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remove_copy and remove_copy_if.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std::cout;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9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&lt;algorithm&gt;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algorithm definitions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10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&lt;vector&gt;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vector class-template definition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11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12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greater9(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prototype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13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14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 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a[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] = {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 6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18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std::ostream_iterator&lt;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output( cout,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20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std::vector&lt;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v( a, a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std::vector&lt;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&gt;::iterator newLastElement;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"Vector v before removing all 10s:\n  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v.begin(), v.end(),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26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6" name="Google Shape;116;p15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21.1.2 Introduction to Iterators</a:t>
            </a:r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Usage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std::istream_iterator&lt; int &gt; inputInt( cin 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read input from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*inputInt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Dereference to read first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++inputInt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 to next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stream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std::ostream_iterator&lt; int &gt; outputInt(cout)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output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to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*outputInt = 7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++outputInt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Advances iterator so we can output next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96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fig21_28.cpp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 of 4)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769" name="Google Shape;769;p96"/>
          <p:cNvSpPr txBox="1"/>
          <p:nvPr>
            <p:ph idx="1" type="subTitle"/>
          </p:nvPr>
        </p:nvSpPr>
        <p:spPr>
          <a:xfrm>
            <a:off x="0" y="0"/>
            <a:ext cx="7010400" cy="563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remove 10 from v            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newLastElement = std::remove( v.begin(), v.end(),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29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"\nVector v after removing all 10s:\n  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v.begin(), newLastElement,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32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std::vector&lt;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v2( a, a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std::vector&lt;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c(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35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"\n\nVector v2 before removing all 10s "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"and copying:\n  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v2.begin(), v2.end(),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39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copy from v2 to c, removing 10s in the process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std::remove_copy( v2.begin(), v2.end(), c.begin(),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42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"\nVector c after removing all 10s from v2:\n  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c.begin(), c.end(),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45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std::vector&lt;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v3( a, a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47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"\n\nVector v3 before removing all elements"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"\ngreater than 9:\n  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v3.begin(), v3.end(),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51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770" name="Google Shape;770;p96"/>
          <p:cNvGrpSpPr/>
          <p:nvPr/>
        </p:nvGrpSpPr>
        <p:grpSpPr>
          <a:xfrm>
            <a:off x="4876800" y="609600"/>
            <a:ext cx="3810000" cy="1063625"/>
            <a:chOff x="3072" y="384"/>
            <a:chExt cx="2400" cy="670"/>
          </a:xfrm>
        </p:grpSpPr>
        <p:sp>
          <p:nvSpPr>
            <p:cNvPr id="771" name="Google Shape;771;p96"/>
            <p:cNvSpPr txBox="1"/>
            <p:nvPr/>
          </p:nvSpPr>
          <p:spPr>
            <a:xfrm>
              <a:off x="3792" y="528"/>
              <a:ext cx="1680" cy="526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Remove all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's from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 Returns an iterator pointing to the new last element.</a:t>
              </a:r>
              <a:endParaRPr/>
            </a:p>
          </p:txBody>
        </p:sp>
        <p:cxnSp>
          <p:nvCxnSpPr>
            <p:cNvPr id="772" name="Google Shape;772;p96"/>
            <p:cNvCxnSpPr/>
            <p:nvPr/>
          </p:nvCxnSpPr>
          <p:spPr>
            <a:xfrm rot="10800000">
              <a:off x="3072" y="384"/>
              <a:ext cx="720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773" name="Google Shape;773;p96"/>
          <p:cNvGrpSpPr/>
          <p:nvPr/>
        </p:nvGrpSpPr>
        <p:grpSpPr>
          <a:xfrm>
            <a:off x="4800600" y="2362200"/>
            <a:ext cx="4114800" cy="838200"/>
            <a:chOff x="3024" y="1536"/>
            <a:chExt cx="2592" cy="528"/>
          </a:xfrm>
        </p:grpSpPr>
        <p:sp>
          <p:nvSpPr>
            <p:cNvPr id="774" name="Google Shape;774;p96"/>
            <p:cNvSpPr txBox="1"/>
            <p:nvPr/>
          </p:nvSpPr>
          <p:spPr>
            <a:xfrm>
              <a:off x="3936" y="1536"/>
              <a:ext cx="1680" cy="526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remove_copy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to create a duplicate of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with all the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's removed.</a:t>
              </a:r>
              <a:endParaRPr/>
            </a:p>
          </p:txBody>
        </p:sp>
        <p:cxnSp>
          <p:nvCxnSpPr>
            <p:cNvPr id="775" name="Google Shape;775;p96"/>
            <p:cNvCxnSpPr/>
            <p:nvPr/>
          </p:nvCxnSpPr>
          <p:spPr>
            <a:xfrm flipH="1">
              <a:off x="3024" y="1632"/>
              <a:ext cx="912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97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fig21_28.cpp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 of 4)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781" name="Google Shape;781;p97"/>
          <p:cNvSpPr txBox="1"/>
          <p:nvPr>
            <p:ph idx="1" type="subTitle"/>
          </p:nvPr>
        </p:nvSpPr>
        <p:spPr>
          <a:xfrm>
            <a:off x="0" y="0"/>
            <a:ext cx="7010400" cy="563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remove elements greater than 9 from v3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newLastElement =            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std::remove_if( v3.begin(), v3.end(), greater9 );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55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 "\nVector v3 after removing all elements"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"\ngreater than 9:\n  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v3.begin(), newLastElement,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59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std::vector&lt;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v4( a, a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std::vector&lt;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c2(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62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"\n\nVector v4 before removing all elements"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"\ngreater than 9 and copying:\n  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v4.begin(), v4.end(),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copy elements from v4 to c2, removing elements greater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than 9 in the process         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std::remove_copy_if(             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v4.begin(), v4.end(), c2.begin(), greater9 );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71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"\nVector c2 after removing all elements"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"\ngreater than 9 from v4:\n  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c2.begin(), c2.end(),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75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782" name="Google Shape;782;p97"/>
          <p:cNvGrpSpPr/>
          <p:nvPr/>
        </p:nvGrpSpPr>
        <p:grpSpPr>
          <a:xfrm>
            <a:off x="4876800" y="838200"/>
            <a:ext cx="3733800" cy="987425"/>
            <a:chOff x="3072" y="528"/>
            <a:chExt cx="2352" cy="622"/>
          </a:xfrm>
        </p:grpSpPr>
        <p:sp>
          <p:nvSpPr>
            <p:cNvPr id="783" name="Google Shape;783;p97"/>
            <p:cNvSpPr txBox="1"/>
            <p:nvPr/>
          </p:nvSpPr>
          <p:spPr>
            <a:xfrm>
              <a:off x="3744" y="624"/>
              <a:ext cx="1680" cy="526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 function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greater9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to determine whether to remove the element.</a:t>
              </a:r>
              <a:endParaRPr/>
            </a:p>
          </p:txBody>
        </p:sp>
        <p:cxnSp>
          <p:nvCxnSpPr>
            <p:cNvPr id="784" name="Google Shape;784;p97"/>
            <p:cNvCxnSpPr/>
            <p:nvPr/>
          </p:nvCxnSpPr>
          <p:spPr>
            <a:xfrm rot="10800000">
              <a:off x="3072" y="528"/>
              <a:ext cx="67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785" name="Google Shape;785;p97"/>
          <p:cNvGrpSpPr/>
          <p:nvPr/>
        </p:nvGrpSpPr>
        <p:grpSpPr>
          <a:xfrm>
            <a:off x="2590800" y="3200400"/>
            <a:ext cx="4876800" cy="838200"/>
            <a:chOff x="1632" y="2016"/>
            <a:chExt cx="3072" cy="528"/>
          </a:xfrm>
        </p:grpSpPr>
        <p:sp>
          <p:nvSpPr>
            <p:cNvPr id="786" name="Google Shape;786;p97"/>
            <p:cNvSpPr txBox="1"/>
            <p:nvPr/>
          </p:nvSpPr>
          <p:spPr>
            <a:xfrm>
              <a:off x="2544" y="2016"/>
              <a:ext cx="2160" cy="218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 use of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remove_copy_if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</p:txBody>
        </p:sp>
        <p:cxnSp>
          <p:nvCxnSpPr>
            <p:cNvPr id="787" name="Google Shape;787;p97"/>
            <p:cNvCxnSpPr/>
            <p:nvPr/>
          </p:nvCxnSpPr>
          <p:spPr>
            <a:xfrm flipH="1">
              <a:off x="1632" y="2112"/>
              <a:ext cx="912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98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fig21_28.cpp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 of 4)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793" name="Google Shape;793;p98"/>
          <p:cNvSpPr txBox="1"/>
          <p:nvPr>
            <p:ph idx="1" type="subTitle"/>
          </p:nvPr>
        </p:nvSpPr>
        <p:spPr>
          <a:xfrm>
            <a:off x="0" y="0"/>
            <a:ext cx="7010400" cy="289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77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79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end main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81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82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determine whether argument is greater than 9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83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greater9(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)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&gt;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86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end greater9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99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fig21_28.cpp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(1 of 1)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799" name="Google Shape;799;p99"/>
          <p:cNvSpPr txBox="1"/>
          <p:nvPr>
            <p:ph idx="1" type="subTitle"/>
          </p:nvPr>
        </p:nvSpPr>
        <p:spPr>
          <a:xfrm>
            <a:off x="0" y="0"/>
            <a:ext cx="7010400" cy="52578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Vector v before removing all 10s: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10 2 10 4 16 6 14 8 12 10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Vector v after removing all 10s: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2 4 16 6 14 8 12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Vector v2 before removing all 10s and copying: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10 2 10 4 16 6 14 8 12 10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Vector c after removing all 10s from v2: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2 4 16 6 14 8 12 0 0 0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Vector v3 before removing all elements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greater than 9: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10 2 10 4 16 6 14 8 12 10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Vector v3 after removing all elements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greater than 9: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2 4 6 8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Vector v4 before removing all elements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greater than 9 and copying: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10 2 10 4 16 6 14 8 12 10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Vector c2 after removing all elements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greater than 9 from v4: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2 4 6 8 0 0 0 0 0 0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00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05" name="Google Shape;805;p100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21.5.4 replace, replace_if, replace_copy and replace_copy_if</a:t>
            </a:r>
            <a:endParaRPr/>
          </a:p>
        </p:txBody>
      </p:sp>
      <p:sp>
        <p:nvSpPr>
          <p:cNvPr id="806" name="Google Shape;806;p100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–"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replace( iter1, iter2, value, newvalue );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remove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except replaces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newvalue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–"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replace_if( iter1, iter2, function, newvalue );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Replaces value if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–"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replace_copy(iter1, iter2, iter3, value, 					newvalue);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Replaces and copies elements to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iter3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not affect originals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–"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replace_copy_if( iter1, iter2, iter3, function, 				  newvalue );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Replaces and copies elements to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iter3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01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fig21_29.cpp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of 4)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812" name="Google Shape;812;p101"/>
          <p:cNvSpPr txBox="1"/>
          <p:nvPr>
            <p:ph idx="1" type="subTitle"/>
          </p:nvPr>
        </p:nvSpPr>
        <p:spPr>
          <a:xfrm>
            <a:off x="0" y="0"/>
            <a:ext cx="7010400" cy="563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Fig. 21.29: fig21_29.cpp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Standard library functions replace, replace_if,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  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replace_copy and replace_copy_if.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std::cout;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9  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&lt;algorithm&gt;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10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&lt;vector&gt;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11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12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greater9(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13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14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 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a[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] = {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18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19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std::ostream_iterator&lt;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output( cout,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20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std::vector&lt;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v1( a, a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"Vector v1 before replacing all 10s:\n  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v1.begin(), v1.end(),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24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02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fig21_29.cpp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 of 4)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818" name="Google Shape;818;p102"/>
          <p:cNvSpPr txBox="1"/>
          <p:nvPr>
            <p:ph idx="1" type="subTitle"/>
          </p:nvPr>
        </p:nvSpPr>
        <p:spPr>
          <a:xfrm>
            <a:off x="0" y="0"/>
            <a:ext cx="70104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replace 10s in v1 with 100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std::replace( v1.begin(), v1.end(),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27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"\nVector v1 after replacing 10s with 100s:\n  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29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v1.begin(), v1.end(),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30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std::vector&lt;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v2( a, a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std::vector&lt;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c1(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33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"\n\nVector v2 before replacing all 10s "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 "and copying:\n  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v2.begin(), v2.end(),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37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copy from v2 to c1, replacing 10s with 100s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39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std::replace_copy(     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v2.begin(), v2.end(), c1.begin(),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41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"\nVector c1 after replacing all 10s in v2:\n  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c1.begin(), c1.end(),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44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std::vector&lt;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v3( a, a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46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"\n\nVector v3 before replacing values greater"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 than 9:\n  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49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v3.begin(), v3.end(),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50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819" name="Google Shape;819;p102"/>
          <p:cNvGrpSpPr/>
          <p:nvPr/>
        </p:nvGrpSpPr>
        <p:grpSpPr>
          <a:xfrm>
            <a:off x="4114800" y="247650"/>
            <a:ext cx="4724400" cy="3181350"/>
            <a:chOff x="2592" y="156"/>
            <a:chExt cx="2976" cy="2004"/>
          </a:xfrm>
        </p:grpSpPr>
        <p:sp>
          <p:nvSpPr>
            <p:cNvPr id="820" name="Google Shape;820;p102"/>
            <p:cNvSpPr txBox="1"/>
            <p:nvPr/>
          </p:nvSpPr>
          <p:spPr>
            <a:xfrm>
              <a:off x="3888" y="156"/>
              <a:ext cx="1680" cy="372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 functions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replace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replace_copy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</p:txBody>
        </p:sp>
        <p:cxnSp>
          <p:nvCxnSpPr>
            <p:cNvPr id="821" name="Google Shape;821;p102"/>
            <p:cNvCxnSpPr/>
            <p:nvPr/>
          </p:nvCxnSpPr>
          <p:spPr>
            <a:xfrm rot="10800000">
              <a:off x="3168" y="252"/>
              <a:ext cx="72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22" name="Google Shape;822;p102"/>
            <p:cNvCxnSpPr/>
            <p:nvPr/>
          </p:nvCxnSpPr>
          <p:spPr>
            <a:xfrm flipH="1">
              <a:off x="2592" y="252"/>
              <a:ext cx="1296" cy="190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03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fig21_29.cpp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 of 4)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828" name="Google Shape;828;p103"/>
          <p:cNvSpPr txBox="1"/>
          <p:nvPr>
            <p:ph idx="1" type="subTitle"/>
          </p:nvPr>
        </p:nvSpPr>
        <p:spPr>
          <a:xfrm>
            <a:off x="0" y="0"/>
            <a:ext cx="7010400" cy="60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replace values greater than 9 in v3 with 100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std::replace_if( v3.begin(), v3.end(), greater9,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53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 "\nVector v3 after replacing all values greater"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"\nthan 9 with 100s:\n  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v3.begin(), v3.end(),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57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58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std::vector&lt;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v4( a, a +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59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std::vector&lt;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c2(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60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"\n\nVector v4 before replacing all values greater "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"than 9 and copying:\n  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v4.begin(), v4.end(),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64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copy v4 to c2, replacing elements greater than 9 with 100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66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std::replace_copy_if(                                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v4.begin(), v4.end(), c2.begin(), greater9,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   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68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69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"\nVector c2 after replacing all values greater "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70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 "than 9 in v4:\n  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std::copy( c2.begin(), c2.end(), output );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72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73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endl;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74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75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76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77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end main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04"/>
          <p:cNvSpPr txBox="1"/>
          <p:nvPr>
            <p:ph type="ctrTitle"/>
          </p:nvPr>
        </p:nvSpPr>
        <p:spPr>
          <a:xfrm>
            <a:off x="7086600" y="83820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fig21_29.cpp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 of 4)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fig21_29.cpp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(1 of 1)</a:t>
            </a: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834" name="Google Shape;834;p104"/>
          <p:cNvSpPr txBox="1"/>
          <p:nvPr>
            <p:ph idx="1" type="subTitle"/>
          </p:nvPr>
        </p:nvSpPr>
        <p:spPr>
          <a:xfrm>
            <a:off x="0" y="0"/>
            <a:ext cx="7010400" cy="175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78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79   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determine whether argument is greater than 9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80 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greater9(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)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81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82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&gt; </a:t>
            </a:r>
            <a:r>
              <a:rPr b="1" i="0" lang="en-US" sz="120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83    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Questrial"/>
              <a:buNone/>
            </a:pPr>
            <a:r>
              <a:rPr b="1" i="0" lang="en-US" sz="1200" u="none">
                <a:solidFill>
                  <a:srgbClr val="5F5F5F"/>
                </a:solidFill>
                <a:latin typeface="Questrial"/>
                <a:ea typeface="Questrial"/>
                <a:cs typeface="Questrial"/>
                <a:sym typeface="Questrial"/>
              </a:rPr>
              <a:t>84   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n-US" sz="1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end function greater9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35" name="Google Shape;835;p104"/>
          <p:cNvSpPr txBox="1"/>
          <p:nvPr/>
        </p:nvSpPr>
        <p:spPr>
          <a:xfrm>
            <a:off x="0" y="1752600"/>
            <a:ext cx="7010400" cy="4648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Vector v1 before replacing all 10s: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10 2 10 4 16 6 14 8 12 10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Vector v1 after replacing 10s with 100s: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100 2 100 4 16 6 14 8 12 100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Vector v2 before replacing all 10s and copying: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10 2 10 4 16 6 14 8 12 10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Vector c1 after replacing all 10s in v2: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100 2 100 4 16 6 14 8 12 100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Vector v3 before replacing values greater than 9: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10 2 10 4 16 6 14 8 12 10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Vector v3 after replacing all values greater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than 9 with 100s: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100 2 100 4 100 6 100 8 100 100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Vector v4 before replacing all values greater than 9 and copying: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10 2 10 4 16 6 14 8 12 10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Vector c2 after replacing all values greater than 9 in v4: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100 2 100 4 100 6 100 8 100 100</a:t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05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41" name="Google Shape;841;p105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21.5.5 Mathematical Algorithms</a:t>
            </a:r>
            <a:endParaRPr/>
          </a:p>
        </p:txBody>
      </p:sp>
      <p:sp>
        <p:nvSpPr>
          <p:cNvPr id="842" name="Google Shape;842;p105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random_shuffle(iter1, iter2)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Randomly mixes elements in range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count(iter1, iter2, value)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number of instances of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range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count_if(iter1, iter2, function)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Counts number of instances that return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min_element(iter1, iter2)</a:t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iterator to smallest element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max_element(iter1, iter2)</a:t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iterator to largest element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pt_template_07-25-2002">
  <a:themeElements>
    <a:clrScheme name="ppt_template_07-25-2002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99FF"/>
      </a:accent4>
      <a:accent5>
        <a:srgbClr val="3333CC"/>
      </a:accent5>
      <a:accent6>
        <a:srgbClr val="FFFFFF"/>
      </a:accent6>
      <a:hlink>
        <a:srgbClr val="0000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pt_template_07-25-2002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008000"/>
      </a:lt2>
      <a:accent1>
        <a:srgbClr val="FFE699"/>
      </a:accent1>
      <a:accent2>
        <a:srgbClr val="FF0000"/>
      </a:accent2>
      <a:accent3>
        <a:srgbClr val="FFFFFF"/>
      </a:accent3>
      <a:accent4>
        <a:srgbClr val="FFE699"/>
      </a:accent4>
      <a:accent5>
        <a:srgbClr val="FF0000"/>
      </a:accent5>
      <a:accent6>
        <a:srgbClr val="FFFFFF"/>
      </a:accent6>
      <a:hlink>
        <a:srgbClr val="CCCCFF"/>
      </a:hlink>
      <a:folHlink>
        <a:srgbClr val="99CC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FFE699"/>
    </a:accent4>
    <a:accent5>
      <a:srgbClr val="FF0000"/>
    </a:accent5>
    <a:accent6>
      <a:srgbClr val="FFFFFF"/>
    </a:accent6>
    <a:hlink>
      <a:srgbClr val="CCCCFF"/>
    </a:hlink>
    <a:folHlink>
      <a:srgbClr val="99CCFF"/>
    </a:folHlink>
  </a:clrScheme>
</a:themeOverride>
</file>