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embeddedFontLst>
    <p:embeddedFont>
      <p:font typeface="Tahom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Tahoma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Tahoma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 rot="5400000">
            <a:off x="4722019" y="1899444"/>
            <a:ext cx="6513513" cy="1952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 rot="5400000">
            <a:off x="739775" y="22225"/>
            <a:ext cx="6513513" cy="57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8" name="Google Shape;68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6" name="Google Shape;8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" name="Google Shape;8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" name="Google Shape;9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" name="Google Shape;11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" name="Google Shape;12;p1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" name="Google Shape;13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355600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38187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79425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849312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524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700087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381000" y="7905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 Template Library</a:t>
            </a:r>
            <a:endParaRPr/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Partha Pratim Das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1866900" y="5943600"/>
            <a:ext cx="54102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(Shamelessly Copied from)</a:t>
            </a: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https://www.nada.kth.se/kurser/kth/2D1358/00-01/F/lecture5.ppt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Vector Container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52400" y="1371600"/>
            <a:ext cx="88026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v(3);  // create a vector of ints of size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v[0]=23;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v[1]=12;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v[2]=9;    // vector full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v.push_back(17);   // put a new value at the end of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i=0; i&lt;v.size(); i++)   // member function size() of vector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v[i] &lt;&lt; ” ”;   // random access to i-th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endl;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Vector Container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52400" y="1371600"/>
            <a:ext cx="88026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arr[] = { 12, 3, 17, 8 };  // standard C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v(arr, arr+4);  // initialize vector with C array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 ! v.empty()) // until vector is empty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v.back() &lt;&lt; ” ”;   // output last element of vector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v.pop_back();                 // delete the last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endl;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Constructors for Vector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228600" y="1143000"/>
            <a:ext cx="8915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vector can be initialized by specifying its size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 prototype element or by another vector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vector&lt;Date&gt; x(1000); // creates vector of size 1000,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// requires default constructor for Date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vector&lt;Date&gt; dates(10,Date(17,12,1999)); // initializes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// all elements with 17.12.1999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vector&lt;Date&gt; y(x); // initializes vector y with  vector 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1447800" y="3124200"/>
            <a:ext cx="2667000" cy="373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vector&lt;int&gt;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676400" y="3657600"/>
            <a:ext cx="2209800" cy="228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304800" y="1371600"/>
            <a:ext cx="86502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Iterators are pointer-like entities that are used 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access individual elements in a container.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they are used to move sequentially from element to element, a process called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through a container.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2895600" y="38100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2895600" y="43434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2895600" y="48768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2895600" y="54102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1676400" y="6019800"/>
            <a:ext cx="2133600" cy="60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size_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2743200" y="61722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5334000" y="3886200"/>
            <a:ext cx="30480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vector&lt;int&gt;::iterator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5638800" y="4343400"/>
            <a:ext cx="1219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0" name="Google Shape;250;p26"/>
          <p:cNvCxnSpPr/>
          <p:nvPr/>
        </p:nvCxnSpPr>
        <p:spPr>
          <a:xfrm rot="10800000">
            <a:off x="3810000" y="4495800"/>
            <a:ext cx="1905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1" name="Google Shape;251;p26"/>
          <p:cNvSpPr txBox="1"/>
          <p:nvPr/>
        </p:nvSpPr>
        <p:spPr>
          <a:xfrm>
            <a:off x="4708525" y="4986337"/>
            <a:ext cx="4294187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iterator corresponding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class vector&lt;int&gt; is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type vector&lt;int&gt;::iterator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member functions begin() and end() return 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iterator to the first and past the last element of a container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1143000" y="2514600"/>
            <a:ext cx="2667000" cy="373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vector&lt;int&gt; 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371600" y="3048000"/>
            <a:ext cx="2209800" cy="228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590800" y="32004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2590800" y="37338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2590800" y="42672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2590800" y="48006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>
            <a:off x="1371600" y="5410200"/>
            <a:ext cx="2133600" cy="60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size_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2438400" y="55626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4953000" y="4724400"/>
            <a:ext cx="17526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v.end()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257800" y="5181600"/>
            <a:ext cx="1219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68" name="Google Shape;268;p27"/>
          <p:cNvCxnSpPr/>
          <p:nvPr/>
        </p:nvCxnSpPr>
        <p:spPr>
          <a:xfrm rot="10800000">
            <a:off x="3429000" y="5334000"/>
            <a:ext cx="1905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9" name="Google Shape;269;p27"/>
          <p:cNvSpPr txBox="1"/>
          <p:nvPr/>
        </p:nvSpPr>
        <p:spPr>
          <a:xfrm>
            <a:off x="4953000" y="2819400"/>
            <a:ext cx="17526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v.begin()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257800" y="3276600"/>
            <a:ext cx="1219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1" name="Google Shape;271;p27"/>
          <p:cNvCxnSpPr/>
          <p:nvPr/>
        </p:nvCxnSpPr>
        <p:spPr>
          <a:xfrm rot="10800000">
            <a:off x="3429000" y="3429000"/>
            <a:ext cx="1905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533400" y="1371600"/>
            <a:ext cx="84216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can have multiple iterators pointing to different or identical elements in the container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1600200" y="2590800"/>
            <a:ext cx="2667000" cy="373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vector&lt;int&gt; 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1752600" y="3200400"/>
            <a:ext cx="2209800" cy="2286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971800" y="33528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281" name="Google Shape;281;p28"/>
          <p:cNvSpPr txBox="1"/>
          <p:nvPr/>
        </p:nvSpPr>
        <p:spPr>
          <a:xfrm>
            <a:off x="2971800" y="38862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2971800" y="44196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2971800" y="49530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1752600" y="5562600"/>
            <a:ext cx="2133600" cy="60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size_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2819400" y="5715000"/>
            <a:ext cx="838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5410200" y="5334000"/>
            <a:ext cx="17526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5715000" y="5791200"/>
            <a:ext cx="1219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8" name="Google Shape;288;p28"/>
          <p:cNvCxnSpPr/>
          <p:nvPr/>
        </p:nvCxnSpPr>
        <p:spPr>
          <a:xfrm rot="10800000">
            <a:off x="3886200" y="4724400"/>
            <a:ext cx="1828800" cy="1295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9" name="Google Shape;289;p28"/>
          <p:cNvSpPr txBox="1"/>
          <p:nvPr/>
        </p:nvSpPr>
        <p:spPr>
          <a:xfrm>
            <a:off x="5334000" y="2971800"/>
            <a:ext cx="17526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5638800" y="3429000"/>
            <a:ext cx="1219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1" name="Google Shape;291;p28"/>
          <p:cNvCxnSpPr/>
          <p:nvPr/>
        </p:nvCxnSpPr>
        <p:spPr>
          <a:xfrm rot="10800000">
            <a:off x="3810000" y="3581400"/>
            <a:ext cx="18288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2" name="Google Shape;292;p28"/>
          <p:cNvSpPr txBox="1"/>
          <p:nvPr/>
        </p:nvSpPr>
        <p:spPr>
          <a:xfrm>
            <a:off x="5334000" y="4038600"/>
            <a:ext cx="1752600" cy="91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5638800" y="4495800"/>
            <a:ext cx="1219200" cy="381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4" name="Google Shape;294;p28"/>
          <p:cNvCxnSpPr/>
          <p:nvPr/>
        </p:nvCxnSpPr>
        <p:spPr>
          <a:xfrm rot="10800000">
            <a:off x="3810000" y="4648200"/>
            <a:ext cx="1752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endParaRPr/>
          </a:p>
        </p:txBody>
      </p:sp>
      <p:sp>
        <p:nvSpPr>
          <p:cNvPr id="300" name="Google Shape;300;p29"/>
          <p:cNvSpPr txBox="1"/>
          <p:nvPr>
            <p:ph idx="1" type="body"/>
          </p:nvPr>
        </p:nvSpPr>
        <p:spPr>
          <a:xfrm>
            <a:off x="0" y="1371600"/>
            <a:ext cx="8955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arr[] = { 12, 3, 17, 8 };  // standard C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v(arr, arr+4);  // initialize vector with C array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vector&lt;int&gt;::iterator iter=v.begin();  // iterator for class vector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 define iterator for vector and point it to first element of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cout &lt;&lt; ”first element of v=” &lt;&lt; *iter; // de-reference iter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iter++;  // move iterator to next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iter=v.end()-1;  // move iterator to last element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228600" y="1371600"/>
            <a:ext cx="872648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max(vector&lt;int&gt;::iterator start, vector&lt;int&gt;::iterator end)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m=*start;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while(start != stop)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if (*start &gt; 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m=*start;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++start;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return m;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”max of v = ” &lt;&lt; max(v.begin(),v.end());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endParaRPr/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304800" y="1066800"/>
            <a:ext cx="84216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arr[] = { 12, 3, 17, 8 };  // standard C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v(arr, arr+4);  // initialize vector with C array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(vector&lt;int&gt;::iterator i=v.begin(); i!=v.end();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initialize i with pointer to first element of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i++ increment iterator, move iterator to next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*i &lt;&lt; ” ”;   // de-referencing iterator returns the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// value of the element the iterator points at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endl;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Iterator Categories</a:t>
            </a:r>
            <a:endParaRPr/>
          </a:p>
        </p:txBody>
      </p: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609600" y="11430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every iterator can be used with every container for example the list class provides no random access iterator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algorithm requires an iterator with a certain level of capability for example to use the [] operator you need a random access iterator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Iterators are divided into five categories in which a higher (more specific) category always subsumes a lower (more general) category, e.g. An algorithm that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accepts a forward iterator will also work with a bidirectional iterator and a random access iterator  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685800" y="5257800"/>
            <a:ext cx="1371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</a:t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685800" y="6248400"/>
            <a:ext cx="1371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  <p:sp>
        <p:nvSpPr>
          <p:cNvPr id="321" name="Google Shape;321;p32"/>
          <p:cNvSpPr txBox="1"/>
          <p:nvPr/>
        </p:nvSpPr>
        <p:spPr>
          <a:xfrm>
            <a:off x="2590800" y="5791200"/>
            <a:ext cx="1371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forward</a:t>
            </a: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4495800" y="5791200"/>
            <a:ext cx="1752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bidirectional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6781800" y="5791200"/>
            <a:ext cx="1752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</a:t>
            </a:r>
            <a:endParaRPr/>
          </a:p>
        </p:txBody>
      </p:sp>
      <p:cxnSp>
        <p:nvCxnSpPr>
          <p:cNvPr id="324" name="Google Shape;324;p32"/>
          <p:cNvCxnSpPr/>
          <p:nvPr/>
        </p:nvCxnSpPr>
        <p:spPr>
          <a:xfrm>
            <a:off x="2057400" y="5562600"/>
            <a:ext cx="5334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5" name="Google Shape;325;p32"/>
          <p:cNvCxnSpPr/>
          <p:nvPr/>
        </p:nvCxnSpPr>
        <p:spPr>
          <a:xfrm flipH="1" rot="10800000">
            <a:off x="2057400" y="6172200"/>
            <a:ext cx="53340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6" name="Google Shape;326;p32"/>
          <p:cNvCxnSpPr/>
          <p:nvPr/>
        </p:nvCxnSpPr>
        <p:spPr>
          <a:xfrm>
            <a:off x="3962400" y="60960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32"/>
          <p:cNvCxnSpPr/>
          <p:nvPr/>
        </p:nvCxnSpPr>
        <p:spPr>
          <a:xfrm>
            <a:off x="6248400" y="60960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 Template Library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304800" y="11430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standard template library (STL) contains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container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way that stored data is organized in memory, for example an array of elements.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STL are procedures that are applied to containers to process their data, for example search for an element in an array, or sort an array.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a generalization of the concept of pointers, they point to elements in a container, for example you can increment an iterator to point to the next element in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For_Each() Algorithm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533400" y="1371600"/>
            <a:ext cx="84216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&lt;algorithm&gt;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show(int n)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n &lt;&lt; ” ”;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arr[] = { 12, 3, 17, 8 };  // standard C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v(arr, arr+4);  // initialize vector with C array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for_each (v.begin(), v.end(), show); // apply function show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// to each element of vector v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Find() Algorithm</a:t>
            </a:r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685800" y="1143000"/>
            <a:ext cx="826928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&lt;algorithm&gt;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key;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arr[] = { 12, 3, 17, 8, 34, 56, 9  };  // standard C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v(arr, arr+7);  // initialize vector with C array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vector&lt;int&gt;::iterator iter;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”enter value :”;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 &gt;&gt; key;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iter=find(v.begin(),v.end(),key); // finds integer key in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(iter != v.end()) // found the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”Element ” &lt;&lt; key &lt;&lt; ” found” &lt;&lt; endl;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”Element ” &lt;&lt; key &lt;&lt; ” not in vector v” &lt;&lt; endl;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Find_If() Algorithm</a:t>
            </a:r>
            <a:endParaRPr/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&lt;algorithm&gt;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mytest(int n) { return (n&gt;21) &amp;&amp; (n &lt;36); 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arr[] = { 12, 3, 17, 8, 34, 56, 9  };  // standard C array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v(arr, arr+7);  // initialize vector with C array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vector&lt;int&gt;::iterator iter;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iter=find_if(v.begin(),v.end(),mytest);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finds element in v  for which mytest is true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(iter != v.end()) // found the element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”found ” &lt;&lt; *iter &lt;&lt; endl;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”not found” &lt;&lt; endl;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Count_If() Algorithm</a:t>
            </a:r>
            <a:endParaRPr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381000" y="1371600"/>
            <a:ext cx="857408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&lt;algorithm&gt;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mytest(int n) { return (n&gt;14) &amp;&amp; (n &lt;36);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arr[] = { 12, 3, 17, 8, 34, 56, 9  };  // standard C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v(arr, arr+7);  // initialize vector with C array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n=count_if(v.begin(),v.end(),mytest);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// counts element in v  for which mytest is true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”found ” &lt;&lt; n &lt;&lt; ” elements” &lt;&lt; endl;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 Container</a:t>
            </a:r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6096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STL list container is a double linked list, in which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each element contains a pointer to its successor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predecessor.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possible to add and remove elements from both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ends of the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Lists do not allow random access but are efficient 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insert new elements and to sort and merge lists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List Container</a:t>
            </a:r>
            <a:endParaRPr/>
          </a:p>
        </p:txBody>
      </p:sp>
      <p:sp>
        <p:nvSpPr>
          <p:cNvPr id="363" name="Google Shape;363;p38"/>
          <p:cNvSpPr txBox="1"/>
          <p:nvPr/>
        </p:nvSpPr>
        <p:spPr>
          <a:xfrm>
            <a:off x="5638800" y="1295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6248400" y="1295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6858000" y="1295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66" name="Google Shape;366;p38"/>
          <p:cNvSpPr txBox="1"/>
          <p:nvPr/>
        </p:nvSpPr>
        <p:spPr>
          <a:xfrm>
            <a:off x="7467600" y="1295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8077200" y="1295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1203325" y="954087"/>
            <a:ext cx="43735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array[5] = {12, 7, 9, 21, 13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li(array,array+5);</a:t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1676400" y="4343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70" name="Google Shape;370;p38"/>
          <p:cNvSpPr txBox="1"/>
          <p:nvPr/>
        </p:nvSpPr>
        <p:spPr>
          <a:xfrm>
            <a:off x="2286000" y="4343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71" name="Google Shape;371;p38"/>
          <p:cNvSpPr txBox="1"/>
          <p:nvPr/>
        </p:nvSpPr>
        <p:spPr>
          <a:xfrm>
            <a:off x="2895600" y="4343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372" name="Google Shape;372;p38"/>
          <p:cNvSpPr txBox="1"/>
          <p:nvPr/>
        </p:nvSpPr>
        <p:spPr>
          <a:xfrm rot="1800000">
            <a:off x="228600" y="3733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 flipH="1">
            <a:off x="685800" y="4343400"/>
            <a:ext cx="838200" cy="266700"/>
          </a:xfrm>
          <a:custGeom>
            <a:rect b="b" l="l" r="r" t="t"/>
            <a:pathLst>
              <a:path extrusionOk="0" h="168" w="52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5715000" y="3581400"/>
            <a:ext cx="2303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li.push_front(8);</a:t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5867400" y="4267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76" name="Google Shape;376;p38"/>
          <p:cNvSpPr txBox="1"/>
          <p:nvPr/>
        </p:nvSpPr>
        <p:spPr>
          <a:xfrm>
            <a:off x="6477000" y="4267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77" name="Google Shape;377;p38"/>
          <p:cNvSpPr txBox="1"/>
          <p:nvPr/>
        </p:nvSpPr>
        <p:spPr>
          <a:xfrm>
            <a:off x="7086600" y="4267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78" name="Google Shape;378;p38"/>
          <p:cNvSpPr txBox="1"/>
          <p:nvPr/>
        </p:nvSpPr>
        <p:spPr>
          <a:xfrm>
            <a:off x="7696200" y="4267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379" name="Google Shape;379;p38"/>
          <p:cNvSpPr txBox="1"/>
          <p:nvPr/>
        </p:nvSpPr>
        <p:spPr>
          <a:xfrm rot="2160000">
            <a:off x="3886200" y="38100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380" name="Google Shape;380;p38"/>
          <p:cNvSpPr txBox="1"/>
          <p:nvPr/>
        </p:nvSpPr>
        <p:spPr>
          <a:xfrm>
            <a:off x="8305800" y="4267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1676400" y="3581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li.pop_front();</a:t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3810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9906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16002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22098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386" name="Google Shape;386;p38"/>
          <p:cNvSpPr txBox="1"/>
          <p:nvPr/>
        </p:nvSpPr>
        <p:spPr>
          <a:xfrm rot="-2280000">
            <a:off x="3886200" y="2209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3048000" y="2743200"/>
            <a:ext cx="838200" cy="266700"/>
          </a:xfrm>
          <a:custGeom>
            <a:rect b="b" l="l" r="r" t="t"/>
            <a:pathLst>
              <a:path extrusionOk="0" h="168" w="52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38"/>
          <p:cNvSpPr txBox="1"/>
          <p:nvPr/>
        </p:nvSpPr>
        <p:spPr>
          <a:xfrm>
            <a:off x="4876800" y="1981200"/>
            <a:ext cx="2508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li.push_back(15);</a:t>
            </a:r>
            <a:endParaRPr/>
          </a:p>
        </p:txBody>
      </p:sp>
      <p:sp>
        <p:nvSpPr>
          <p:cNvPr id="389" name="Google Shape;389;p38"/>
          <p:cNvSpPr txBox="1"/>
          <p:nvPr/>
        </p:nvSpPr>
        <p:spPr>
          <a:xfrm>
            <a:off x="47244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53340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59436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65532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 rot="-2280000">
            <a:off x="8534400" y="22860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7772400" y="2819400"/>
            <a:ext cx="838200" cy="266700"/>
          </a:xfrm>
          <a:custGeom>
            <a:rect b="b" l="l" r="r" t="t"/>
            <a:pathLst>
              <a:path extrusionOk="0" h="168" w="52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7162800" y="2743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396" name="Google Shape;396;p38"/>
          <p:cNvSpPr txBox="1"/>
          <p:nvPr/>
        </p:nvSpPr>
        <p:spPr>
          <a:xfrm>
            <a:off x="381000" y="2057400"/>
            <a:ext cx="2016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li.pop_back();</a:t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 flipH="1">
            <a:off x="4419600" y="4419600"/>
            <a:ext cx="838200" cy="266700"/>
          </a:xfrm>
          <a:custGeom>
            <a:rect b="b" l="l" r="r" t="t"/>
            <a:pathLst>
              <a:path extrusionOk="0" h="168" w="52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5257800" y="4267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399" name="Google Shape;399;p38"/>
          <p:cNvSpPr txBox="1"/>
          <p:nvPr/>
        </p:nvSpPr>
        <p:spPr>
          <a:xfrm>
            <a:off x="2209800" y="5867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00" name="Google Shape;400;p38"/>
          <p:cNvSpPr txBox="1"/>
          <p:nvPr/>
        </p:nvSpPr>
        <p:spPr>
          <a:xfrm>
            <a:off x="2819400" y="5867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3429000" y="5867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5029200" y="5867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5638800" y="5867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404" name="Google Shape;404;p38"/>
          <p:cNvSpPr txBox="1"/>
          <p:nvPr/>
        </p:nvSpPr>
        <p:spPr>
          <a:xfrm>
            <a:off x="5791200" y="5181600"/>
            <a:ext cx="1398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li.insert()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 rot="1200000">
            <a:off x="4267200" y="5638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 rot="10800000">
            <a:off x="4800600" y="5257800"/>
            <a:ext cx="838200" cy="266700"/>
          </a:xfrm>
          <a:custGeom>
            <a:rect b="b" l="l" r="r" t="t"/>
            <a:pathLst>
              <a:path extrusionOk="0" h="168" w="52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Insert Iterators</a:t>
            </a:r>
            <a:endParaRPr/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685800" y="12954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 normally copy elements using the copy algorithm you overwrite the existing contents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&lt;list&gt;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arr1[]= { 1, 3, 5, 7, 9 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arr2[]= { 2, 4, 6, 8, 10 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l1(arr1, arr1+5); // initialize l1 with arr1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l2(arr2, arr2+5); // initialize l2 with arr2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copy(l1.begin(), l1.end(), l2.begin());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copy contents of l1 to l2 overwriting the elements in l2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l2 = { 1, 3, 5, 7, 9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Insert Iterators</a:t>
            </a:r>
            <a:endParaRPr/>
          </a:p>
        </p:txBody>
      </p:sp>
      <p:sp>
        <p:nvSpPr>
          <p:cNvPr id="418" name="Google Shape;418;p40"/>
          <p:cNvSpPr txBox="1"/>
          <p:nvPr>
            <p:ph idx="1" type="body"/>
          </p:nvPr>
        </p:nvSpPr>
        <p:spPr>
          <a:xfrm>
            <a:off x="0" y="9144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insert operators you can modify the behavior of the copy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back_inserter  : inserts new elements at the end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front_inserter : inserts new elements at the beginning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inserter : inserts new elements at a specified location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&lt;list&gt;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arr1[]= { 1, 3, 5, 7, 9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arr2[]= { 2, 4, 6, 8, 10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l1(arr1, arr1+5); // initialize l1 with arr1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l2(arr2, arr2+5); // initialize l2 with arr2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copy(l1.begin(), l1.end(), back_inserter(l2));  // use back_inserter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adds contents of l1 to the end of l2 = { 2, 4, 6, 8, 10, 1, 3, 5, 7, 9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copy(l1.begin(), l1.end(), front_inserter(l2));  // use front_inserter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// adds contents of l1 to the front of l2 = { 9, 7, 5, 3, 1, 2, 4, 6, 8, 10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copy(l1.begin(), l1.end, inserter(l2,l2.begin());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// adds contents of l1 at the ”old” beginning of l2 = { 1, 3, 5, 7, 9, 2, 4, 6, 8, 10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Sort &amp; Merge</a:t>
            </a:r>
            <a:endParaRPr/>
          </a:p>
        </p:txBody>
      </p:sp>
      <p:sp>
        <p:nvSpPr>
          <p:cNvPr id="424" name="Google Shape;424;p41"/>
          <p:cNvSpPr txBox="1"/>
          <p:nvPr>
            <p:ph idx="1" type="body"/>
          </p:nvPr>
        </p:nvSpPr>
        <p:spPr>
          <a:xfrm>
            <a:off x="609600" y="12192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Sort and merge allow you to sort and merge elements in a container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&lt;list&gt;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arr1[]= { 6, 4, 9, 1, 7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arr2[]= { 4, 2, 1, 3, 8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l1(arr1, arr1+5); // initialize l1 with arr1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l2(arr2, arr2+5); // initialize l2 with arr2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l1.sort();  // l1 = {1, 4, 6, 7, 9}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l2.sort(); // l2= {1, 2, 3, 4, 8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l1.merge(l2);  // merges l2 into l1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l1 = { 1, 1, 2, 3, 4, 4, 6, 7, 8, 9},  l2= {}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 Objects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609600" y="12192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algorithms like sort, merge, accumulate can take a function object as argument.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object is an object of a template class that has a single member function : the overloaded operator 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also possible to use user-written functions in place of pre-defined function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&lt;list&gt;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&lt;functional&gt;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arr1[]= { 6, 4, 9, 1, 7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l1(arr1, arr1+5); // initialize l1 with arr1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l1.sort(greater&lt;int&gt;());  // uses function object greater&lt;int&gt;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for sorting in reverse order l1 = { 9, 7, 6, 4, 1 }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914400" y="-304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Containers, Iterators, Algorithms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371600" y="3200400"/>
            <a:ext cx="1752600" cy="3581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828800" y="36576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133600" y="43434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676400" y="53340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133600" y="60960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447800" y="2743200"/>
            <a:ext cx="147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Container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810000" y="3429000"/>
            <a:ext cx="2057400" cy="715962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 flipH="1">
            <a:off x="2514600" y="3810000"/>
            <a:ext cx="12954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/>
          <p:nvPr/>
        </p:nvSpPr>
        <p:spPr>
          <a:xfrm>
            <a:off x="2895600" y="4038600"/>
            <a:ext cx="1143000" cy="430212"/>
          </a:xfrm>
          <a:custGeom>
            <a:rect b="b" l="l" r="r" t="t"/>
            <a:pathLst>
              <a:path extrusionOk="0" h="240" w="72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524288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667000" y="3276600"/>
            <a:ext cx="120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6553200" y="3276600"/>
            <a:ext cx="1752600" cy="3429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7010400" y="37338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7315200" y="44196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858000" y="54102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7315200" y="6172200"/>
            <a:ext cx="685800" cy="3587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613525" y="2700337"/>
            <a:ext cx="147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Container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5867400" y="5181600"/>
            <a:ext cx="120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flipH="1">
            <a:off x="5562600" y="4114800"/>
            <a:ext cx="1752600" cy="501650"/>
          </a:xfrm>
          <a:custGeom>
            <a:rect b="b" l="l" r="r" t="t"/>
            <a:pathLst>
              <a:path extrusionOk="0" h="240" w="72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524288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3886200" y="5867400"/>
            <a:ext cx="2057400" cy="715962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533400" y="4267200"/>
            <a:ext cx="119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</a:t>
            </a:r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1676400" y="4419600"/>
            <a:ext cx="4572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1447800" y="4800600"/>
            <a:ext cx="304800" cy="501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 flipH="1" rot="10800000">
            <a:off x="1219200" y="3886200"/>
            <a:ext cx="609600" cy="3587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4" name="Google Shape;144;p16"/>
          <p:cNvSpPr/>
          <p:nvPr/>
        </p:nvSpPr>
        <p:spPr>
          <a:xfrm flipH="1" rot="10800000">
            <a:off x="2362200" y="5486400"/>
            <a:ext cx="1752600" cy="501650"/>
          </a:xfrm>
          <a:custGeom>
            <a:rect b="b" l="l" r="r" t="t"/>
            <a:pathLst>
              <a:path extrusionOk="0" h="240" w="72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524288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2895600" y="5029200"/>
            <a:ext cx="120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791200" y="4191000"/>
            <a:ext cx="120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Iterator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3962400" y="4724400"/>
            <a:ext cx="2057400" cy="715962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5715000" y="5410200"/>
            <a:ext cx="1143000" cy="214312"/>
          </a:xfrm>
          <a:custGeom>
            <a:rect b="b" l="l" r="r" t="t"/>
            <a:pathLst>
              <a:path extrusionOk="0" h="240" w="72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524288"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746125" y="1481137"/>
            <a:ext cx="65738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Algorithms use iterators to interact with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stored in containers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Objects</a:t>
            </a:r>
            <a:endParaRPr/>
          </a:p>
        </p:txBody>
      </p:sp>
      <p:sp>
        <p:nvSpPr>
          <p:cNvPr id="436" name="Google Shape;436;p43"/>
          <p:cNvSpPr txBox="1"/>
          <p:nvPr>
            <p:ph idx="1" type="body"/>
          </p:nvPr>
        </p:nvSpPr>
        <p:spPr>
          <a:xfrm>
            <a:off x="457200" y="990600"/>
            <a:ext cx="8458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accumulate algorithm accumulates data over the elements of the containing, for example computing the sum of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&lt;list&gt;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&lt;functional&gt;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&lt;numeric&gt;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arr1[]= { 6, 4, 9, 1, 7 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list&lt;int&gt;  l1(arr1, arr1+5); // initialize l1 with arr1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sum = accumulate(l1.begin(), l1.end() , 0, plus&lt;int&gt;());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sum = accumulate(l1.begin(), l1.end(),0);  // equivalent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fac = accumulate(l1.begin(), l1.end() , 0, times&lt;int&gt;());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User Defined Function Objects</a:t>
            </a:r>
            <a:endParaRPr/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304800" y="13716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squared _sum  // user-defined function object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public: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int operator()(int n1, int n2) { return n1+n2*n2;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sq = accumulate(l1.begin(), l1.end() , 0, squared_sum()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computes the sum of squares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User Defined Function Objects</a:t>
            </a:r>
            <a:endParaRPr/>
          </a:p>
        </p:txBody>
      </p:sp>
      <p:sp>
        <p:nvSpPr>
          <p:cNvPr id="448" name="Google Shape;448;p45"/>
          <p:cNvSpPr txBox="1"/>
          <p:nvPr>
            <p:ph idx="1" type="body"/>
          </p:nvPr>
        </p:nvSpPr>
        <p:spPr>
          <a:xfrm>
            <a:off x="228600" y="914400"/>
            <a:ext cx="8915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&lt;class 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squared _sum  // user-defined function 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public: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 operator()(T n1, T n2) { return n1+n2*n2; }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vector&lt;complex&gt; vc;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sum_vc;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vc.push_back(complex(2,3));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vc.push_back(complex(1,5));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vc.push_back(complex(-2,4));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sum_vc = accumulate(vc.begin(), vc.end() ,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complex(0,0) , squared_sum&lt;complex&gt;()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computes the sum of squares of a vector of complex numbers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Associative Containers</a:t>
            </a:r>
            <a:endParaRPr/>
          </a:p>
        </p:txBody>
      </p:sp>
      <p:sp>
        <p:nvSpPr>
          <p:cNvPr id="454" name="Google Shape;454;p46"/>
          <p:cNvSpPr txBox="1"/>
          <p:nvPr>
            <p:ph idx="1" type="body"/>
          </p:nvPr>
        </p:nvSpPr>
        <p:spPr>
          <a:xfrm>
            <a:off x="685800" y="12954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an associative container the items are not arranged in sequence, but usually as a tree structure or a hash table.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main advantage of associative containers is the speed of searching (binary search like in a dictionary)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Searching is done using 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which is usually a single value like a number or 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an attribute of the objects in the container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STL contains two basic associative containers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sets and multisets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maps and multimaps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Sets and Multisets</a:t>
            </a:r>
            <a:endParaRPr/>
          </a:p>
        </p:txBody>
      </p:sp>
      <p:sp>
        <p:nvSpPr>
          <p:cNvPr id="460" name="Google Shape;460;p47"/>
          <p:cNvSpPr txBox="1"/>
          <p:nvPr>
            <p:ph idx="1" type="body"/>
          </p:nvPr>
        </p:nvSpPr>
        <p:spPr>
          <a:xfrm>
            <a:off x="381000" y="990600"/>
            <a:ext cx="85344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&lt;set&gt;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names[] = {”Ole”, ”Hedvig”, ”Juan”, ”Lars”, ”Guido”};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set&lt;string, less&lt;string&gt; &gt; nameSet(names,names+5);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create a set of names in which elements are alphabetically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ordered string is the key and the object itself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nameSet.insert(”Patric”); // inserts more names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nameSet.insert(”Maria”);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nameSet.erase(”Juan”); // removes an element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set&lt;string, less&lt;string&gt; &gt;::iterator iter; // set iterator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searchname;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 &gt;&gt; searchname;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iter=nameSet.find(searchname);  // find matching name in 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(iter == nameSet.end())    // check if iterator points to end of 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searchname &lt;&lt; ” not in set!” &lt;&lt;endl;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searchname &lt;&lt; ” is in set!” &lt;&lt;endl;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Set and Multisets</a:t>
            </a:r>
            <a:endParaRPr/>
          </a:p>
        </p:txBody>
      </p:sp>
      <p:sp>
        <p:nvSpPr>
          <p:cNvPr id="466" name="Google Shape;466;p48"/>
          <p:cNvSpPr txBox="1"/>
          <p:nvPr>
            <p:ph idx="1" type="body"/>
          </p:nvPr>
        </p:nvSpPr>
        <p:spPr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names[] = {”Ole”, ”Hedvig”, ”Juan”, ”Lars”, ”Guido”, ”Patric”, ”Maria”, ”Ann”};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set&lt;string, less&lt;string&gt; &gt; nameSet(names,names+7);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set&lt;string, less&lt;string&gt; &gt;::iterator iter; // set iterator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iter=nameSet.lower_bound(”K”);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set iterator to lower start value ”K”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(iter != nameSet.upper_bound(”Q”))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 *iter++ &lt;&lt; endl;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displays Lars, Maria, Ole, Patric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Maps and Multimaps</a:t>
            </a:r>
            <a:endParaRPr/>
          </a:p>
        </p:txBody>
      </p:sp>
      <p:sp>
        <p:nvSpPr>
          <p:cNvPr id="472" name="Google Shape;472;p49"/>
          <p:cNvSpPr txBox="1"/>
          <p:nvPr>
            <p:ph idx="1" type="body"/>
          </p:nvPr>
        </p:nvSpPr>
        <p:spPr>
          <a:xfrm>
            <a:off x="7620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map stores pairs &lt;key, value&gt; of a key object and associated value object.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object contains a key that will be searched for and the value object contains additional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could be a string, for example the name of a person and the value could be a number, for example the telephone number of a person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Maps and Multimaps</a:t>
            </a:r>
            <a:endParaRPr/>
          </a:p>
        </p:txBody>
      </p:sp>
      <p:sp>
        <p:nvSpPr>
          <p:cNvPr id="478" name="Google Shape;478;p50"/>
          <p:cNvSpPr txBox="1"/>
          <p:nvPr>
            <p:ph idx="1" type="body"/>
          </p:nvPr>
        </p:nvSpPr>
        <p:spPr>
          <a:xfrm>
            <a:off x="228600" y="1524000"/>
            <a:ext cx="8915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&lt;map&gt;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names[]= {”Ole”, ”Hedvig”, ”Juan”, ”Lars”, ”Guido”, ”Patric”, ”Maria”, ”Ann”};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numbers[]= {75643, 83268, 97353, 87353, 19988, 76455, 77443,12221};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map&lt;string, int, less&lt;string&gt; &gt; phonebook;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map&lt;string, int, less&lt;string&gt; &gt;::iterator iter;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j=0; j&lt;8; j++)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phonebook[names[j]]=numbers[j];  // initialize map phonebook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(iter = phonebook.begin(); iter !=phonebook.end(); iter++)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(*iter).first &lt;&lt; ” : ” &lt;&lt; (*iter).second &lt;&lt; endl;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”Lars phone number is ” &lt;&lt; phonebook[”Lars”] &lt;&lt; endl;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1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Person Class</a:t>
            </a:r>
            <a:endParaRPr/>
          </a:p>
        </p:txBody>
      </p:sp>
      <p:sp>
        <p:nvSpPr>
          <p:cNvPr id="484" name="Google Shape;484;p51"/>
          <p:cNvSpPr txBox="1"/>
          <p:nvPr>
            <p:ph idx="1" type="body"/>
          </p:nvPr>
        </p:nvSpPr>
        <p:spPr>
          <a:xfrm>
            <a:off x="228600" y="1295400"/>
            <a:ext cx="83058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person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private: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lastName;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string firstName;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long phoneNumber;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person(string lana, string fina, long pho) : lastName(lana), firstName(fina), phonenumber(pho) {}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operator&lt;(const person&amp; p);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bool operator==(const person&amp; p);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2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Maps &amp; Multimaps</a:t>
            </a:r>
            <a:endParaRPr/>
          </a:p>
        </p:txBody>
      </p:sp>
      <p:sp>
        <p:nvSpPr>
          <p:cNvPr id="490" name="Google Shape;490;p52"/>
          <p:cNvSpPr txBox="1"/>
          <p:nvPr>
            <p:ph idx="1" type="body"/>
          </p:nvPr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p1(”Neuville”, ”Oliver”, 5103452348);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p2(”Kirsten”, ”Ulf”, 5102782837);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p3(”Larssen”, ”Henrik”, 8904892921);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multiset&lt;person, less&lt;person&gt;&gt; persSet;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multiset&lt;person, less&lt;person&gt;&gt;::iterator iter;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persSet.insert(p1);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persSet.insert(p2);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persSet.insert(p3);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Containers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container is a way to store data, either built-in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types like int and float, or class objects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STL provides several basic kinds of containers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&lt;vector&gt; : one-dimensional array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&lt;list&gt; : double linked list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&lt;deque&gt; : double-ended queue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&lt;queue&gt; : queue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&lt;stack&gt; : stack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&lt;set&gt; :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&lt;map&gt; : associative array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Sequence Containers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82687" y="13716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sequence container stores a set of elements 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sequence, in other words each element (except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for the first and last one) is preceded by one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specific element and followed by another, &lt;vector&gt;,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&lt;list&gt; and &lt;deque&gt; are sequential containers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an ordinary C++ array the size is fixed and can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not change during run-time, it is also tedious to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insert or delete elements. Advantage: quick random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access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&lt;vector&gt; is an expandable array that can shrink 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grow in size, but still has the disadvantage of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inserting or deleting elements in the middle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Sequence Containers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&lt;list&gt; is a double linked list (each element has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points to its successor and predecessor), it 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quick to insert or delete elements but has slow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random access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&lt;deque&gt; is a double-ended queue, that means one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can insert and delete elements from both ends, it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a kind of combination between a stack (last in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first out) and a queue (first in first out) and constitutes a compromise between a &lt;vector&gt; and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 &lt;list&gt;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Associative Containers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associative container is non-sequential but uses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access elements. The keys, typically a number or a string, are used by the container to arrange the stored elements in a specific order,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for example in a dictionary the entries are ordered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alphabetically.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Associative Containers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88912" y="1371600"/>
            <a:ext cx="895508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&lt;set&gt; stores a number of items which contain keys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The keys are the attributes used to order the items,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for example a set might store objects of the class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Person which are ordered alphabetically using their 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&lt;map&gt; stores pairs of objects: a key object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an associated value object. A &lt;map&gt; is somehow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similar to an array except instead of accessing 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elements with index numbers, you access them with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indices of an arbitrary type.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&lt;set&gt; and &lt;map&gt; only allow one key of each value,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whereas &lt;multiset&gt; and &lt;multimap&gt; allow multiple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identical key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143000" y="-381000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Vector Container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1828800" y="1981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438400" y="1981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048000" y="1981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3657600" y="1981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4267200" y="19812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203325" y="954087"/>
            <a:ext cx="43735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array[5] = {12, 7, 9, 21, 13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v(array,array+5);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2438400" y="6172200"/>
            <a:ext cx="1455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v.begin();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1524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7620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13716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19812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 rot="-2280000">
            <a:off x="3733800" y="28194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2819400" y="3429000"/>
            <a:ext cx="838200" cy="266700"/>
          </a:xfrm>
          <a:custGeom>
            <a:rect b="b" l="l" r="r" t="t"/>
            <a:pathLst>
              <a:path extrusionOk="0" h="168" w="52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4724400" y="2590800"/>
            <a:ext cx="2524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v.push_back(15);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5720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51816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7912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64008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 rot="-2280000">
            <a:off x="8382000" y="28956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620000" y="3429000"/>
            <a:ext cx="838200" cy="266700"/>
          </a:xfrm>
          <a:custGeom>
            <a:rect b="b" l="l" r="r" t="t"/>
            <a:pathLst>
              <a:path extrusionOk="0" h="168" w="528">
                <a:moveTo>
                  <a:pt x="0" y="144"/>
                </a:moveTo>
                <a:cubicBezTo>
                  <a:pt x="76" y="156"/>
                  <a:pt x="152" y="168"/>
                  <a:pt x="240" y="144"/>
                </a:cubicBezTo>
                <a:cubicBezTo>
                  <a:pt x="328" y="120"/>
                  <a:pt x="428" y="60"/>
                  <a:pt x="52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7010400" y="3352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2743200" y="4876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3352800" y="4876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962400" y="4876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4572000" y="4876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5181600" y="4876800"/>
            <a:ext cx="609600" cy="53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cxnSp>
        <p:nvCxnSpPr>
          <p:cNvPr id="211" name="Google Shape;211;p22"/>
          <p:cNvCxnSpPr/>
          <p:nvPr/>
        </p:nvCxnSpPr>
        <p:spPr>
          <a:xfrm rot="10800000">
            <a:off x="3048000" y="55626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" name="Google Shape;212;p22"/>
          <p:cNvSpPr txBox="1"/>
          <p:nvPr/>
        </p:nvSpPr>
        <p:spPr>
          <a:xfrm>
            <a:off x="4648200" y="6172200"/>
            <a:ext cx="674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v[3]</a:t>
            </a:r>
            <a:endParaRPr/>
          </a:p>
        </p:txBody>
      </p:sp>
      <p:cxnSp>
        <p:nvCxnSpPr>
          <p:cNvPr id="213" name="Google Shape;213;p22"/>
          <p:cNvCxnSpPr/>
          <p:nvPr/>
        </p:nvCxnSpPr>
        <p:spPr>
          <a:xfrm rot="10800000">
            <a:off x="4953000" y="556260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4" name="Google Shape;214;p22"/>
          <p:cNvSpPr txBox="1"/>
          <p:nvPr/>
        </p:nvSpPr>
        <p:spPr>
          <a:xfrm>
            <a:off x="2879725" y="4300537"/>
            <a:ext cx="2732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0    1     2    3     4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228600" y="2667000"/>
            <a:ext cx="203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v.pop_back();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