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1" Type="http://schemas.openxmlformats.org/officeDocument/2006/relationships/hyperlink" Target="http://en.wikipedia.org/wiki/Talk:First-class_object" TargetMode="External"/><Relationship Id="rId10" Type="http://schemas.openxmlformats.org/officeDocument/2006/relationships/hyperlink" Target="http://en.wikipedia.org/wiki/Function_%28programming%29" TargetMode="External"/><Relationship Id="rId13" Type="http://schemas.openxmlformats.org/officeDocument/2006/relationships/hyperlink" Target="http://en.wikipedia.org/wiki/String_%28programming%29" TargetMode="External"/><Relationship Id="rId12" Type="http://schemas.openxmlformats.org/officeDocument/2006/relationships/hyperlink" Target="http://en.wikipedia.org/wiki/Second-class_object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2.com/cgi/wiki?ValueSemantics" TargetMode="External"/><Relationship Id="rId3" Type="http://schemas.openxmlformats.org/officeDocument/2006/relationships/hyperlink" Target="http://en.wikipedia.org/wiki/Computing" TargetMode="External"/><Relationship Id="rId4" Type="http://schemas.openxmlformats.org/officeDocument/2006/relationships/hyperlink" Target="http://en.wikipedia.org/wiki/Programming_language" TargetMode="External"/><Relationship Id="rId9" Type="http://schemas.openxmlformats.org/officeDocument/2006/relationships/hyperlink" Target="http://en.wikipedia.org/wiki/C_programming_language" TargetMode="External"/><Relationship Id="rId15" Type="http://schemas.openxmlformats.org/officeDocument/2006/relationships/hyperlink" Target="http://en.wikipedia.org/wiki/First-class_object" TargetMode="External"/><Relationship Id="rId14" Type="http://schemas.openxmlformats.org/officeDocument/2006/relationships/hyperlink" Target="http://en.wikipedia.org/wiki/Fortran" TargetMode="External"/><Relationship Id="rId5" Type="http://schemas.openxmlformats.org/officeDocument/2006/relationships/hyperlink" Target="http://en.wikipedia.org/w/index.php?title=Literal_value&amp;action=edit" TargetMode="External"/><Relationship Id="rId6" Type="http://schemas.openxmlformats.org/officeDocument/2006/relationships/hyperlink" Target="http://en.wikipedia.org/wiki/Program_variable" TargetMode="External"/><Relationship Id="rId7" Type="http://schemas.openxmlformats.org/officeDocument/2006/relationships/hyperlink" Target="http://en.wikipedia.org/wiki/Data_structures" TargetMode="External"/><Relationship Id="rId8" Type="http://schemas.openxmlformats.org/officeDocument/2006/relationships/hyperlink" Target="http://en.wikipedia.org/wiki/Runtim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25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27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27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28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8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3" name="Google Shape;433;p29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9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30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3" name="Google Shape;453;p31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31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2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0" name="Google Shape;480;p34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4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0" name="Google Shape;500;p36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36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37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37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9" name="Google Shape;519;p38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38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9" name="Google Shape;529;p39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39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40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9" name="Google Shape;539;p40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8" name="Google Shape;548;p41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41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7" name="Google Shape;557;p42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42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6" name="Google Shape;566;p43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43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7" name="Google Shape;577;p44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44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9" name="Google Shape;589;p45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45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8" name="Google Shape;598;p46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46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8" name="Google Shape;608;p47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47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8" name="Google Shape;618;p48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48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7" name="Google Shape;627;p49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49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0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6" name="Google Shape;636;p50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50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1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6" name="Google Shape;646;p51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Google Shape;647;p51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52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52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3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7" name="Google Shape;667;p53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53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4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6" name="Google Shape;676;p54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Google Shape;677;p54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5" name="Google Shape;685;p55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6" name="Google Shape;686;p55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4" name="Google Shape;694;p56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56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 object has </a:t>
            </a:r>
            <a:r>
              <a:rPr lang="en-US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ValueSemantics</a:t>
            </a:r>
            <a:r>
              <a:rPr lang="en-US"/>
              <a:t> when it can be treated as a single value. In C++ this means implementing a copy constructor and an assignment operator in such a way that when a new or existing instance is set equal to some other instance the new instance will be equivalent to the old one without acting as an alias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</a:t>
            </a:r>
            <a:r>
              <a:rPr lang="en-U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computing</a:t>
            </a:r>
            <a:r>
              <a:rPr lang="en-US"/>
              <a:t>, a </a:t>
            </a:r>
            <a:r>
              <a:rPr b="1" lang="en-US"/>
              <a:t>first-class object</a:t>
            </a:r>
            <a:r>
              <a:rPr lang="en-US"/>
              <a:t> (also </a:t>
            </a:r>
            <a:r>
              <a:rPr b="1" lang="en-US"/>
              <a:t>-value</a:t>
            </a:r>
            <a:r>
              <a:rPr lang="en-US"/>
              <a:t>, </a:t>
            </a:r>
            <a:r>
              <a:rPr b="1" lang="en-US"/>
              <a:t>-entity</a:t>
            </a:r>
            <a:r>
              <a:rPr lang="en-US"/>
              <a:t>, </a:t>
            </a:r>
            <a:r>
              <a:rPr b="1" lang="en-US"/>
              <a:t>-citizen</a:t>
            </a:r>
            <a:r>
              <a:rPr lang="en-US"/>
              <a:t>), in the context of a particular </a:t>
            </a:r>
            <a:r>
              <a:rPr lang="en-US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programming language</a:t>
            </a:r>
            <a:r>
              <a:rPr lang="en-US"/>
              <a:t>, is an entity which can be used in programs without restriction (when compared to other kinds of objects in the same language). Depending on the language, this can imply: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expressible as an anonymous </a:t>
            </a:r>
            <a:r>
              <a:rPr lang="en-US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literal value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storable in </a:t>
            </a:r>
            <a:r>
              <a:rPr lang="en-US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variables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storable in </a:t>
            </a:r>
            <a:r>
              <a:rPr lang="en-US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structures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 an intrinsic identity (independent of any given name)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comparable for equality with other entities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passable as a parameter to a procedure/function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returnable as the result of a procedure/function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being constructable at </a:t>
            </a:r>
            <a:r>
              <a:rPr lang="en-US" u="sng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runtime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example, in </a:t>
            </a:r>
            <a:r>
              <a:rPr lang="en-US" u="sng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</a:t>
            </a:r>
            <a:r>
              <a:rPr lang="en-US"/>
              <a:t>For example, in C, it is not possible to create new </a:t>
            </a:r>
            <a:r>
              <a:rPr lang="en-US" u="sng">
                <a:solidFill>
                  <a:srgbClr val="00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functions</a:t>
            </a:r>
            <a:r>
              <a:rPr lang="en-US"/>
              <a:t>For example, in C, it is not possible to create new functions at runtime (however, see </a:t>
            </a:r>
            <a:r>
              <a:rPr lang="en-US" u="sng">
                <a:solidFill>
                  <a:srgbClr val="0000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discussion</a:t>
            </a:r>
            <a:r>
              <a:rPr lang="en-US"/>
              <a:t>For example, in C, it is not possible to create new functions at runtime (however, see discussion), whereas other kinds of object can be created at runtime. So functions in C are not first-class objects; sometimes they are called "</a:t>
            </a:r>
            <a:r>
              <a:rPr lang="en-US" u="sng">
                <a:solidFill>
                  <a:srgbClr val="00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second-class objects</a:t>
            </a:r>
            <a:r>
              <a:rPr lang="en-US"/>
              <a:t>For example, in C, it is not possible to create new functions at runtime (however, see discussion), whereas other kinds of object can be created at runtime. So functions in C are not first-class objects; sometimes they are called "second-class objects". Similarly, </a:t>
            </a:r>
            <a:r>
              <a:rPr lang="en-US" u="sng">
                <a:solidFill>
                  <a:srgbClr val="000000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strings</a:t>
            </a:r>
            <a:r>
              <a:rPr lang="en-US"/>
              <a:t>For example, in C, it is not possible to create new functions at runtime (however, see discussion), whereas other kinds of object can be created at runtime. So functions in C are not first-class objects; sometimes they are called "second-class objects". Similarly, strings are not first class objects in </a:t>
            </a:r>
            <a:r>
              <a:rPr lang="en-US" u="sng">
                <a:solidFill>
                  <a:srgbClr val="000000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Fortran</a:t>
            </a:r>
            <a:r>
              <a:rPr lang="en-US"/>
              <a:t> as it is not possible to assign them to variables, whereas numbers can be so assigned.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Retrieved from "</a:t>
            </a:r>
            <a:r>
              <a:rPr lang="en-US" u="sng">
                <a:solidFill>
                  <a:srgbClr val="000000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http://en.wikipedia.org/wiki/First-class_object</a:t>
            </a:r>
            <a:r>
              <a:rPr lang="en-US"/>
              <a:t>"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/>
        </p:nvSpPr>
        <p:spPr>
          <a:xfrm>
            <a:off x="4021137" y="9720262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990600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709612" y="4862512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9" name="Google Shape;13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 rot="5400000">
            <a:off x="4717257" y="2161381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2667000" y="6245225"/>
            <a:ext cx="373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b="1" i="0" lang="en-US" sz="4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52400" y="6338887"/>
            <a:ext cx="2667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April 2016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57200" y="411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</a:pPr>
            <a:r>
              <a:rPr b="0" i="0" lang="en-US" sz="3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 49</a:t>
            </a:r>
            <a:endParaRPr/>
          </a:p>
        </p:txBody>
      </p:sp>
      <p:pic>
        <p:nvPicPr>
          <p:cNvPr descr="http://www.iitkgp.ac.in/new/gif_jpg/top_img_banner.gif"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5905500"/>
            <a:ext cx="41624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381000" y="5105400"/>
            <a:ext cx="8366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Partha Pratim Das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685800" y="2733675"/>
            <a:ext cx="7445375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CS20006: Software Engineering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Issue of Pointers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 Issue – SCOPE problem</a:t>
            </a:r>
            <a:endParaRPr/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Memory Leaks due to stack unrolling!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1169987" y="2333625"/>
            <a:ext cx="6919912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MyAction()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Create ownership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MyClass *p = new MyClass;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What if an exception is thrown here?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p-&gt;Function();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Delete Object &amp; Remove ownership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delete p;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Issue of Pointers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685800" y="1295400"/>
            <a:ext cx="77724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try-catch solves this case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1169987" y="1654175"/>
            <a:ext cx="6919912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MyAction()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MyClass *p =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MyClass *p = new MyClass;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p-&gt;Function();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catch (…)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delete p; // Repeated code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throw;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delete p;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Issue of Pointers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381000" y="1333500"/>
            <a:ext cx="84582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69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Exceptional path dominates regular path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1169987" y="1695450"/>
            <a:ext cx="6919912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MyDoubleAction()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MyClass *p = 0, *q =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MyClass *p = new MyClass;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p-&gt;Function();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MyClass *q = new MyClass;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q-&gt;Function();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catch (…)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delete p; // Repeated code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delete q; // Repeated code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throw;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delete p;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delete q;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Pointer Hazards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 issues dominate all Memory Errors in C++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 Pointer Dereference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Dangling pointers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Double Deletion Error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Allocation failures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Un-initialized Memory Read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Leaks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Access Errors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Overrun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1" lang="en-US" sz="2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 Hazards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5632450" y="4437062"/>
            <a:ext cx="3260725" cy="17494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builders built buildings the way programmers wrote programs, then the first woodpecker that came along would destroy civilization.</a:t>
            </a: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Weinberg's Second Law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POINTER-FREE WORLD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Reality or Utopia?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10" name="Google Shape;310;p40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1" name="Google Shape;311;p4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to deal with an Object?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 itself – 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value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Issue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Redundancy Issue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the memory address of the object – 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pointer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Lifetime Management Issue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Prone to Memory Errors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an alias to the object – 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reference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when null-ness is not needed</a:t>
            </a:r>
            <a:endParaRPr/>
          </a:p>
          <a:p>
            <a:pPr indent="-395287" lvl="2" marL="1304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Const-ness is often useful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19" name="Google Shape;319;p41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20" name="Google Shape;320;p4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Pointers vis-à-vis Reference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‘Reference’ to Objects when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 reference is not needed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once created does not need to change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Avoids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security problems implicit with pointers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(pain of) low level memory management (i.e. delete)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W/o pointer – Use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Garbage Collection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4664075" y="4991100"/>
            <a:ext cx="4322762" cy="1190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working with pointers.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Consider using references instead.</a:t>
            </a: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“Avoiding Common Memory Problems in C++” –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MSDN Article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Smartness …</a:t>
            </a: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38" name="Google Shape;338;p43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9" name="Google Shape;339;p4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is Smart Pointer?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Smart pointer is a C++ object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Stores pointers to dynamically allocated (heap / free store) objects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Improves raw pointers by implementing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Construction &amp; Destruction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Copying &amp; Assignment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Dereferencing: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operator–&gt;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unary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Grossly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mimics raw pointer syntax &amp; semantics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is Smart Pointer?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Performs extremely useful support tasks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RAII – Resource Acquisition is Initialization Idiom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Selectively disallows “unwanted” operations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Arithmetic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Lifetime Management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Automatically deletes dynamically created objects at appropriate time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 face of exceptions – ensures proper destruction of dynamically created objects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Keeps track of dynamically allocated objects shared by multiple owners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Concurrency Control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Imbibe a culture to write “good” C++ code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Correct: Achieves the functionality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Bug free: Free of programming errors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Maintainable: Easy to develop &amp; support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performance: Fast, Low on memory. 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630487" y="5308600"/>
            <a:ext cx="6272212" cy="8747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is an abomination to society, and is doubtlessly responsible for hundreds of millions of lost hours of productivity.</a:t>
            </a: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Space Monkey as posted on kuro5him.org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57" name="Google Shape;357;p4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Simple Smart Pointer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885825" y="1600200"/>
            <a:ext cx="72612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Constructible. No implicit conversion from Raw ptr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explicit SmartPtr(T* pointee): pointee_(pointee);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Copy Constructible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SmartPtr(const SmartPtr&amp; other);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Assignable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SmartPtr&amp; operator=(const SmartPtr&amp; other);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Destroys the pointee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~SmartPtr();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Dereferencing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T&amp; operator*() const { ... return *pointee_; }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Indirection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T* operator-&gt;() const { ... return pointee_; }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T* pointee_; // Holding the pointee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66" name="Google Shape;366;p4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Smart Pointer mimics a Raw Pointer</a:t>
            </a:r>
            <a:endParaRPr/>
          </a:p>
        </p:txBody>
      </p:sp>
      <p:sp>
        <p:nvSpPr>
          <p:cNvPr id="367" name="Google Shape;367;p46"/>
          <p:cNvSpPr txBox="1"/>
          <p:nvPr>
            <p:ph idx="1" type="body"/>
          </p:nvPr>
        </p:nvSpPr>
        <p:spPr>
          <a:xfrm>
            <a:off x="685800" y="1676400"/>
            <a:ext cx="80867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MyClass {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Function();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smart pointer as an object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SmartPtr&lt;MyClass&gt; sp(new MyClass);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As if indirecting the raw pointer 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sp-&gt;Function();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(sp.operator-&gt;())-&gt;Function()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As if dereferencing the raw pointer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(*sp).Function();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75" name="Google Shape;375;p4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Smartness …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428625" y="18288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always points either to a valid allocated object or is NULL.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deletes the object once there are no more references to it.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Fast. Preferably zero de-referencing and minimal manipulation overhead.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Raw pointers to be only explicitly converted into smart pointers. Easy search using grep is needed (it is unsafe).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can be used with existing code.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83" name="Google Shape;383;p48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84" name="Google Shape;384;p4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Smartness …</a:t>
            </a:r>
            <a:endParaRPr/>
          </a:p>
        </p:txBody>
      </p:sp>
      <p:sp>
        <p:nvSpPr>
          <p:cNvPr id="385" name="Google Shape;385;p48"/>
          <p:cNvSpPr txBox="1"/>
          <p:nvPr>
            <p:ph idx="1" type="body"/>
          </p:nvPr>
        </p:nvSpPr>
        <p:spPr>
          <a:xfrm>
            <a:off x="428625" y="16764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Programs that don’t do low-level stuff can be written exclusively using this pointer. No Raw pointers needed.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Thread-safe.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 safe.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shouldn’t have problems with circular references.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Storage Policy</a:t>
            </a:r>
            <a:endParaRPr/>
          </a:p>
        </p:txBody>
      </p:sp>
      <p:sp>
        <p:nvSpPr>
          <p:cNvPr id="393" name="Google Shape;393;p49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394" name="Google Shape;394;p49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01" name="Google Shape;401;p50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02" name="Google Shape;402;p5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3–Way Storage Policy</a:t>
            </a:r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Storage Type (T*)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type of pointee.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 pointer types possible: FAR, NEAR.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“default” – it is a raw pointer.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Smart Pointers possible – When layered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Pointer Type (T*)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type returned by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operator–&gt;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be different from the storage type if proxy objects are used.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Reference Type (T&amp;)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type returned by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 Management Policy</a:t>
            </a:r>
            <a:endParaRPr/>
          </a:p>
        </p:txBody>
      </p:sp>
      <p:sp>
        <p:nvSpPr>
          <p:cNvPr id="411" name="Google Shape;411;p51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19" name="Google Shape;419;p52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20" name="Google Shape;420;p5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Management Policy</a:t>
            </a:r>
            <a:endParaRPr/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566737" y="16764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Smart pointers are about ownership of pointees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Exclusive Ownership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Every smart pointer has an exclusive ownership of the pointee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Destructive Copy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std::unique_ptr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Shared Ownership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 of the pointee is shared between Smart pointers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std::shared_ptr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std::weak_ptr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Track the Smart pointer references for lifetime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Counting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Linking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28" name="Google Shape;428;p53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Destructive Copy</a:t>
            </a:r>
            <a:endParaRPr/>
          </a:p>
        </p:txBody>
      </p:sp>
      <p:sp>
        <p:nvSpPr>
          <p:cNvPr id="430" name="Google Shape;430;p5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Exclusive Ownership Policy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Transfer ownership on copy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Smart Pointer in a copy is set to NULL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Available in C++ Standard Library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std::unique_ptr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Implemented in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 Constructor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38" name="Google Shape;438;p5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Destructive Copy</a:t>
            </a:r>
            <a:endParaRPr/>
          </a:p>
        </p:txBody>
      </p:sp>
      <p:sp>
        <p:nvSpPr>
          <p:cNvPr id="439" name="Google Shape;439;p54"/>
          <p:cNvSpPr txBox="1"/>
          <p:nvPr/>
        </p:nvSpPr>
        <p:spPr>
          <a:xfrm>
            <a:off x="744537" y="1724025"/>
            <a:ext cx="81216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SmartPtr(SmartPtr&amp; src) {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Src ptr is not const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pointee_ = src.pointee_; // Copy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src.pointee_ = 0; // Remove ownership for src ptr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SmartPtr&amp; operator=(SmartPtr&amp; src) {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Src ptr is not const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(this != &amp;src) { // Check &amp; skip self-copy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delete pointee_; // Release destination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pointee_ = src.pointee_; // 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src.pointee_ = 0; // Remove ownership for src ptr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*this; // Return the assigned Smart Pointer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Raw Pointers – A recap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Operations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Consequences of not being an FCO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 Hazards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Pointer-free World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Pointers vis-à-vis Reference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Quick Tour of Pointer-Free Languages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46" name="Google Shape;446;p55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47" name="Google Shape;447;p5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Destructive Copy – The Maelstrom Effect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a call-by-value</a:t>
            </a:r>
            <a:endParaRPr/>
          </a:p>
          <a:p>
            <a:pPr indent="-4572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Display acts like a maelstrom of smart pointers: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sinks any smart pointer passed to it.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Display(sp) is called, sp holds the null pointer.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Lesson –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Pass Smart Pointers by Reference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Smart pointers with destructive copy cannot usually be stored in containers and in general must be handled with care.</a:t>
            </a:r>
            <a:endParaRPr/>
          </a:p>
        </p:txBody>
      </p:sp>
      <p:sp>
        <p:nvSpPr>
          <p:cNvPr id="449" name="Google Shape;449;p55"/>
          <p:cNvSpPr txBox="1"/>
          <p:nvPr/>
        </p:nvSpPr>
        <p:spPr>
          <a:xfrm>
            <a:off x="1430337" y="2047875"/>
            <a:ext cx="60261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Display(SmartPtr&lt;Something&gt; sp);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SmartPtr&lt;Something&gt; sp(new Something);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Display(sp);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sinks sp</a:t>
            </a:r>
            <a:endParaRPr/>
          </a:p>
        </p:txBody>
      </p:sp>
      <p:sp>
        <p:nvSpPr>
          <p:cNvPr id="450" name="Google Shape;450;p55"/>
          <p:cNvSpPr txBox="1"/>
          <p:nvPr/>
        </p:nvSpPr>
        <p:spPr>
          <a:xfrm>
            <a:off x="5554662" y="5749925"/>
            <a:ext cx="2828925" cy="4381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Containers need FCO.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58" name="Google Shape;458;p5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Destructive Copy – Advantages </a:t>
            </a:r>
            <a:endParaRPr/>
          </a:p>
        </p:txBody>
      </p:sp>
      <p:sp>
        <p:nvSpPr>
          <p:cNvPr id="459" name="Google Shape;459;p5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Incurs almost no overhead.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at enforcing ownership transfer semantics.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“maelstrom effect” to ensure that the function takes over the passed-in pointer.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as return values from functions.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pointee object gets destroyed if the caller doesn't use the return value.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Excellent as stack variables in functions that have multiple return paths.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Available in the standard – std::auto_ptr.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programmers will get used to this behavior sooner or later.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66" name="Google Shape;466;p57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67" name="Google Shape;467;p5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Counting</a:t>
            </a:r>
            <a:endParaRPr/>
          </a:p>
        </p:txBody>
      </p:sp>
      <p:sp>
        <p:nvSpPr>
          <p:cNvPr id="468" name="Google Shape;468;p5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Shared Ownership Policy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 multiple Smart pointers to point to the same pointee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count of the number of Smart pointers (references) pointing to a pointee is maintained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Destroy the pointee Object when the count equals 0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Do not keep: raw pointers and smart pointers to the same object.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75" name="Google Shape;475;p58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76" name="Google Shape;476;p5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Counting</a:t>
            </a:r>
            <a:endParaRPr/>
          </a:p>
        </p:txBody>
      </p:sp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Variant Sub-Policies include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Non-Intrusive Counter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Multiple Raw Pointers per pointee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Raw Pointer per pointee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Intrusive Counter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Implemented in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Constructor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 Constructor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Destructor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84" name="Google Shape;484;p59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85" name="Google Shape;485;p5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Counting: Non-Intrusive Counter</a:t>
            </a:r>
            <a:endParaRPr/>
          </a:p>
        </p:txBody>
      </p:sp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5316537" y="1539875"/>
            <a:ext cx="3465512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Additional count pointer per Smart Pointer.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in Free Store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Allocation of Count may be slow &amp; wasteful because it is too small</a:t>
            </a:r>
            <a:endParaRPr/>
          </a:p>
        </p:txBody>
      </p:sp>
      <p:pic>
        <p:nvPicPr>
          <p:cNvPr descr="07fig02" id="487" name="Google Shape;48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" y="1698625"/>
            <a:ext cx="4743450" cy="4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494" name="Google Shape;494;p60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Counting: Non-Intrusive Counter</a:t>
            </a:r>
            <a:endParaRPr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685800" y="4214812"/>
            <a:ext cx="7772400" cy="123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Additional count pointer removed.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additional access level means slower speed.</a:t>
            </a:r>
            <a:endParaRPr/>
          </a:p>
        </p:txBody>
      </p:sp>
      <p:pic>
        <p:nvPicPr>
          <p:cNvPr descr="07fig03" id="497" name="Google Shape;4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325" y="2057400"/>
            <a:ext cx="5715000" cy="195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04" name="Google Shape;504;p61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05" name="Google Shape;505;p6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Counting: Intrusive Counter</a:t>
            </a:r>
            <a:endParaRPr/>
          </a:p>
        </p:txBody>
      </p:sp>
      <p:sp>
        <p:nvSpPr>
          <p:cNvPr id="506" name="Google Shape;506;p61"/>
          <p:cNvSpPr txBox="1"/>
          <p:nvPr>
            <p:ph idx="1" type="body"/>
          </p:nvPr>
        </p:nvSpPr>
        <p:spPr>
          <a:xfrm>
            <a:off x="685800" y="4297362"/>
            <a:ext cx="7772400" cy="160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optimized RC Smart Pointer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 work for an already existing design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in COM</a:t>
            </a:r>
            <a:endParaRPr/>
          </a:p>
        </p:txBody>
      </p:sp>
      <p:pic>
        <p:nvPicPr>
          <p:cNvPr descr="07fig04" id="507" name="Google Shape;50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312" y="1870075"/>
            <a:ext cx="4651375" cy="2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14" name="Google Shape;514;p62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15" name="Google Shape;515;p6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Linking</a:t>
            </a:r>
            <a:endParaRPr/>
          </a:p>
        </p:txBody>
      </p:sp>
      <p:sp>
        <p:nvSpPr>
          <p:cNvPr id="516" name="Google Shape;516;p62"/>
          <p:cNvSpPr txBox="1"/>
          <p:nvPr>
            <p:ph idx="1" type="body"/>
          </p:nvPr>
        </p:nvSpPr>
        <p:spPr>
          <a:xfrm>
            <a:off x="685800" y="1833562"/>
            <a:ext cx="777240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Shared Ownership Policy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 multiple Smart pointers to point to the same pointee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Smart pointers to a pointee are linked on a chain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exact count is not maintained – only check if the chain is null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Destroy the pointee Object when the chain gets empty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Do not keep: raw pointers and smart pointers to the same object.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23" name="Google Shape;523;p63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24" name="Google Shape;524;p6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Linking</a:t>
            </a:r>
            <a:endParaRPr/>
          </a:p>
        </p:txBody>
      </p:sp>
      <p:sp>
        <p:nvSpPr>
          <p:cNvPr id="525" name="Google Shape;525;p63"/>
          <p:cNvSpPr txBox="1"/>
          <p:nvPr>
            <p:ph idx="1" type="body"/>
          </p:nvPr>
        </p:nvSpPr>
        <p:spPr>
          <a:xfrm>
            <a:off x="5981700" y="1555750"/>
            <a:ext cx="27813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Overhead of 2 additional pointers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Doubly-linked list for constant time: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Append,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&amp; Empty detection. </a:t>
            </a:r>
            <a:endParaRPr/>
          </a:p>
        </p:txBody>
      </p:sp>
      <p:pic>
        <p:nvPicPr>
          <p:cNvPr descr="07fig05" id="526" name="Google Shape;5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" y="1703387"/>
            <a:ext cx="5715000" cy="44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33" name="Google Shape;533;p64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34" name="Google Shape;534;p6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 Management – Disadvantage </a:t>
            </a:r>
            <a:endParaRPr/>
          </a:p>
        </p:txBody>
      </p:sp>
      <p:sp>
        <p:nvSpPr>
          <p:cNvPr id="535" name="Google Shape;535;p64"/>
          <p:cNvSpPr txBox="1"/>
          <p:nvPr>
            <p:ph idx="1" type="body"/>
          </p:nvPr>
        </p:nvSpPr>
        <p:spPr>
          <a:xfrm>
            <a:off x="685800" y="1681162"/>
            <a:ext cx="777240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Circular / Cyclic Reference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 A holds a smart pointer to an object B. Object B holds a smart pointer to A. Forms a cyclic reference.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Typical for a Tree: Child &amp; Parent pointers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 references go undetected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the two objects remain allocated forever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 Leak occurs.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cycles can span multiple objects.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Policies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Storage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Conversion</a:t>
            </a:r>
            <a:endParaRPr/>
          </a:p>
          <a:p>
            <a:pPr indent="-387348" lvl="3" marL="169386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Implicit Conversions</a:t>
            </a:r>
            <a:endParaRPr/>
          </a:p>
          <a:p>
            <a:pPr indent="-387348" lvl="3" marL="169386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 Tests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Design Issues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6276975" y="4268787"/>
            <a:ext cx="2625725" cy="19097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“Understanding pointers in C is  not a skill, it's an aptitude…”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Joel Spolsky in “Joel on Software - The Guerrilla Guide to Interviewing”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42" name="Google Shape;542;p65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43" name="Google Shape;543;p6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Cyclic Reference – Hack </a:t>
            </a:r>
            <a:endParaRPr/>
          </a:p>
        </p:txBody>
      </p:sp>
      <p:sp>
        <p:nvSpPr>
          <p:cNvPr id="544" name="Google Shape;544;p65"/>
          <p:cNvSpPr txBox="1"/>
          <p:nvPr>
            <p:ph idx="1" type="body"/>
          </p:nvPr>
        </p:nvSpPr>
        <p:spPr>
          <a:xfrm>
            <a:off x="6281737" y="1600200"/>
            <a:ext cx="2476500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Hack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Smart pointer (std::shared_ptr) from Parent to Child. </a:t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“Data Structure” Pointers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Weak pointer (std::weak_ptr) from Child to Parent. </a:t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“Algorithm” Pointers</a:t>
            </a:r>
            <a:endParaRPr/>
          </a:p>
        </p:txBody>
      </p:sp>
      <p:pic>
        <p:nvPicPr>
          <p:cNvPr descr="Cyclic Reference" id="545" name="Google Shape;5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08150"/>
            <a:ext cx="5253037" cy="40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52" name="Google Shape;552;p66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53" name="Google Shape;553;p6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Cyclic Reference – Solution </a:t>
            </a:r>
            <a:endParaRPr/>
          </a:p>
        </p:txBody>
      </p:sp>
      <p:sp>
        <p:nvSpPr>
          <p:cNvPr id="554" name="Google Shape;554;p66"/>
          <p:cNvSpPr txBox="1"/>
          <p:nvPr>
            <p:ph idx="1" type="body"/>
          </p:nvPr>
        </p:nvSpPr>
        <p:spPr>
          <a:xfrm>
            <a:off x="685800" y="1871662"/>
            <a:ext cx="7772400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 two flavors of RC Smart Pointers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“Strong” pointers that really link up the data structure (Child / Sibling Links). They behave like regular RC. std::shared_ptr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“Weak” pointer for cross / back references in the data structure (Parent / Reverse Sibling Links). std::weak_ptr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Keep two reference counts: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for total number of pointers, and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for strong pointers.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dereferencing a weak pointer, check the strong reference count.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zero, return NULL. As if, the object is gone.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Implicit Conversion</a:t>
            </a:r>
            <a:endParaRPr/>
          </a:p>
        </p:txBody>
      </p:sp>
      <p:sp>
        <p:nvSpPr>
          <p:cNvPr id="562" name="Google Shape;562;p67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63" name="Google Shape;563;p67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70" name="Google Shape;570;p68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71" name="Google Shape;571;p6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Implicit Conversion</a:t>
            </a:r>
            <a:endParaRPr/>
          </a:p>
        </p:txBody>
      </p:sp>
      <p:sp>
        <p:nvSpPr>
          <p:cNvPr id="572" name="Google Shape;572;p68"/>
          <p:cNvSpPr txBox="1"/>
          <p:nvPr>
            <p:ph idx="1" type="body"/>
          </p:nvPr>
        </p:nvSpPr>
        <p:spPr>
          <a:xfrm>
            <a:off x="685800" y="1681162"/>
            <a:ext cx="7772400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User-Defined Conversion (cast)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User-unattended access to the raw pointer can defeat the purpose of the smart pointer</a:t>
            </a:r>
            <a:endParaRPr/>
          </a:p>
        </p:txBody>
      </p:sp>
      <p:sp>
        <p:nvSpPr>
          <p:cNvPr id="573" name="Google Shape;573;p68"/>
          <p:cNvSpPr txBox="1"/>
          <p:nvPr/>
        </p:nvSpPr>
        <p:spPr>
          <a:xfrm>
            <a:off x="1430337" y="2193925"/>
            <a:ext cx="521493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For maximum compatibility this should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Fun(Something* p);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SmartPtr&lt;Something&gt; sp(new Something);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Fun(sp); // OK or error?</a:t>
            </a:r>
            <a:endParaRPr/>
          </a:p>
        </p:txBody>
      </p:sp>
      <p:sp>
        <p:nvSpPr>
          <p:cNvPr id="574" name="Google Shape;574;p68"/>
          <p:cNvSpPr txBox="1"/>
          <p:nvPr/>
        </p:nvSpPr>
        <p:spPr>
          <a:xfrm>
            <a:off x="1425575" y="3611562"/>
            <a:ext cx="6704012" cy="13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operator T*() // user-defined conversion to T*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return pointee_; }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9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81" name="Google Shape;581;p69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82" name="Google Shape;582;p6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Implicit Conversion: The Pitfall</a:t>
            </a:r>
            <a:endParaRPr/>
          </a:p>
        </p:txBody>
      </p:sp>
      <p:sp>
        <p:nvSpPr>
          <p:cNvPr id="583" name="Google Shape;583;p69"/>
          <p:cNvSpPr txBox="1"/>
          <p:nvPr>
            <p:ph idx="1" type="body"/>
          </p:nvPr>
        </p:nvSpPr>
        <p:spPr>
          <a:xfrm>
            <a:off x="685800" y="1600200"/>
            <a:ext cx="777240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compiles okay!!!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Ambiguity Injection solves …</a:t>
            </a:r>
            <a:endParaRPr/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Prefer Explicit Conversion over Implicit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GetImpl() &amp; GetImplRef()</a:t>
            </a:r>
            <a:endParaRPr/>
          </a:p>
        </p:txBody>
      </p:sp>
      <p:sp>
        <p:nvSpPr>
          <p:cNvPr id="584" name="Google Shape;584;p69"/>
          <p:cNvSpPr txBox="1"/>
          <p:nvPr/>
        </p:nvSpPr>
        <p:spPr>
          <a:xfrm>
            <a:off x="1430337" y="2070100"/>
            <a:ext cx="701357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 gross semantic error that goes undetected at compile time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SmartPtr&lt;Something&gt; sp;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sp; // Compiler passes this by casting to raw pointer</a:t>
            </a:r>
            <a:endParaRPr/>
          </a:p>
        </p:txBody>
      </p:sp>
      <p:sp>
        <p:nvSpPr>
          <p:cNvPr id="585" name="Google Shape;585;p69"/>
          <p:cNvSpPr txBox="1"/>
          <p:nvPr/>
        </p:nvSpPr>
        <p:spPr>
          <a:xfrm>
            <a:off x="1425575" y="3276600"/>
            <a:ext cx="6704012" cy="185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operator T*() // User-defined conversion to T*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return pointee_;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operator void*() // Added conversion to void*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return pointee_; }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586" name="Google Shape;586;p69"/>
          <p:cNvSpPr txBox="1"/>
          <p:nvPr/>
        </p:nvSpPr>
        <p:spPr>
          <a:xfrm rot="5400000">
            <a:off x="6122193" y="3493294"/>
            <a:ext cx="5356225" cy="4873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en-US" sz="20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in doubt, use brute force.</a:t>
            </a:r>
            <a:r>
              <a:rPr b="0" i="0" lang="en-US" sz="2000" u="none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b="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Ken Thompson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593" name="Google Shape;593;p70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 Tests</a:t>
            </a:r>
            <a:endParaRPr/>
          </a:p>
        </p:txBody>
      </p:sp>
      <p:sp>
        <p:nvSpPr>
          <p:cNvPr id="594" name="Google Shape;594;p70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595" name="Google Shape;595;p70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1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02" name="Google Shape;602;p71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03" name="Google Shape;603;p7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Null Tests</a:t>
            </a:r>
            <a:endParaRPr/>
          </a:p>
        </p:txBody>
      </p:sp>
      <p:sp>
        <p:nvSpPr>
          <p:cNvPr id="604" name="Google Shape;604;p71"/>
          <p:cNvSpPr txBox="1"/>
          <p:nvPr>
            <p:ph idx="1" type="body"/>
          </p:nvPr>
        </p:nvSpPr>
        <p:spPr>
          <a:xfrm>
            <a:off x="685800" y="1681162"/>
            <a:ext cx="7772400" cy="426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Expect the following to work?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Implicit conversion to: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T*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*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Implicit conversion 🡺 Risky delete 🡺 Ambiguity Injection 🡺 Ambiguity causes compilation failures</a:t>
            </a:r>
            <a:endParaRPr/>
          </a:p>
        </p:txBody>
      </p:sp>
      <p:sp>
        <p:nvSpPr>
          <p:cNvPr id="605" name="Google Shape;605;p71"/>
          <p:cNvSpPr txBox="1"/>
          <p:nvPr/>
        </p:nvSpPr>
        <p:spPr>
          <a:xfrm>
            <a:off x="869950" y="2005012"/>
            <a:ext cx="7767637" cy="180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SmartPtr&lt;Something&gt; sp1, sp2;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Something* p;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(sp1) 	// Test 1: direct test for non-null pointer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(!sp1) 	// Test 2: direct test for null pointer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(sp1 == 0) 	// Test 3: explicit test for null pointer ...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12" name="Google Shape;612;p72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13" name="Google Shape;613;p7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Null Tests</a:t>
            </a:r>
            <a:endParaRPr/>
          </a:p>
        </p:txBody>
      </p:sp>
      <p:sp>
        <p:nvSpPr>
          <p:cNvPr id="614" name="Google Shape;614;p72"/>
          <p:cNvSpPr txBox="1"/>
          <p:nvPr>
            <p:ph idx="1" type="body"/>
          </p:nvPr>
        </p:nvSpPr>
        <p:spPr>
          <a:xfrm>
            <a:off x="685800" y="1681162"/>
            <a:ext cx="7772400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Overload 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operator!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5" name="Google Shape;615;p72"/>
          <p:cNvSpPr txBox="1"/>
          <p:nvPr/>
        </p:nvSpPr>
        <p:spPr>
          <a:xfrm>
            <a:off x="1430337" y="2201862"/>
            <a:ext cx="720725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Returns true iff pointee is NULL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operator!()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return pointee_ == 0;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(sp1) 	// Rewrite as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(!!sp1)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(!sp1) 	// Works fine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(sp1 == 0) 	// Does not work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622" name="Google Shape;622;p73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Policy</a:t>
            </a:r>
            <a:endParaRPr/>
          </a:p>
        </p:txBody>
      </p:sp>
      <p:sp>
        <p:nvSpPr>
          <p:cNvPr id="623" name="Google Shape;623;p73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24" name="Google Shape;624;p73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4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31" name="Google Shape;631;p74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32" name="Google Shape;632;p7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Checking Policy</a:t>
            </a:r>
            <a:endParaRPr/>
          </a:p>
        </p:txBody>
      </p:sp>
      <p:sp>
        <p:nvSpPr>
          <p:cNvPr id="633" name="Google Shape;633;p7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Applications need various degrees of safety: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Computation-intensive – optimize for speed.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I/O intensive –allows better runtime checking.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common models: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Low safety / High speed (critical areas).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safety / Lower speed.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policy with smart pointers: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Functions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Initialization Checking &amp;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before Dereferencing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Error Reporting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RAW POINTERS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Raw Deal?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40" name="Google Shape;640;p75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41" name="Google Shape;641;p7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Checking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Initialization Checking</a:t>
            </a:r>
            <a:endParaRPr/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Prohibit a Smart Pointer from being NULL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Smart Pointer is always valid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Loses the ‘not-a-valid-pointer’ idiom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would default constructor initialize raw pointer?</a:t>
            </a:r>
            <a:endParaRPr/>
          </a:p>
        </p:txBody>
      </p:sp>
      <p:sp>
        <p:nvSpPr>
          <p:cNvPr id="643" name="Google Shape;643;p75"/>
          <p:cNvSpPr txBox="1"/>
          <p:nvPr/>
        </p:nvSpPr>
        <p:spPr>
          <a:xfrm>
            <a:off x="1309687" y="3717925"/>
            <a:ext cx="6640512" cy="2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// Prohibit NULL for initialization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SmartPtr(T* p): pointee_(p)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(!p) throw NullPointerException();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6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50" name="Google Shape;650;p76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51" name="Google Shape;651;p7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Checking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Checking before Dereferencing</a:t>
            </a:r>
            <a:endParaRPr/>
          </a:p>
        </p:txBody>
      </p:sp>
      <p:sp>
        <p:nvSpPr>
          <p:cNvPr id="652" name="Google Shape;652;p76"/>
          <p:cNvSpPr txBox="1"/>
          <p:nvPr>
            <p:ph idx="1" type="body"/>
          </p:nvPr>
        </p:nvSpPr>
        <p:spPr>
          <a:xfrm>
            <a:off x="723900" y="1600200"/>
            <a:ext cx="7772400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Dereferencing a null pointer is undefined!</a:t>
            </a:r>
            <a:endParaRPr/>
          </a:p>
          <a:p>
            <a:pPr indent="-4572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Implemented in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Operator-&gt;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endParaRPr/>
          </a:p>
        </p:txBody>
      </p:sp>
      <p:sp>
        <p:nvSpPr>
          <p:cNvPr id="653" name="Google Shape;653;p76"/>
          <p:cNvSpPr txBox="1"/>
          <p:nvPr/>
        </p:nvSpPr>
        <p:spPr>
          <a:xfrm>
            <a:off x="1257300" y="3721100"/>
            <a:ext cx="6742112" cy="247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T&amp; operator*() const { // Dereferencing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(!pointee_) throw NullPointerException();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return *pointee_;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T* operator-&gt;() const { // Indirection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(!pointee_) throw NullPointerException();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return pointee_;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654" name="Google Shape;654;p76"/>
          <p:cNvSpPr txBox="1"/>
          <p:nvPr/>
        </p:nvSpPr>
        <p:spPr>
          <a:xfrm>
            <a:off x="1792287" y="2020887"/>
            <a:ext cx="5865812" cy="569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(p) 	{ /* Dereference &amp; use p */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	{ /* Handle null pointer condition */ 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7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61" name="Google Shape;661;p77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62" name="Google Shape;662;p7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Checking Policy: 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Error Reporting</a:t>
            </a:r>
            <a:endParaRPr/>
          </a:p>
        </p:txBody>
      </p:sp>
      <p:sp>
        <p:nvSpPr>
          <p:cNvPr id="663" name="Google Shape;663;p77"/>
          <p:cNvSpPr txBox="1"/>
          <p:nvPr>
            <p:ph idx="1" type="body"/>
          </p:nvPr>
        </p:nvSpPr>
        <p:spPr>
          <a:xfrm>
            <a:off x="723900" y="1676400"/>
            <a:ext cx="7772400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Throw an exception to report an error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ASSERT in debug build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(debug) + Speed (release)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Lazy Initialization – construct when needed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Operator-&gt;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endParaRPr/>
          </a:p>
        </p:txBody>
      </p:sp>
      <p:sp>
        <p:nvSpPr>
          <p:cNvPr id="664" name="Google Shape;664;p77"/>
          <p:cNvSpPr txBox="1"/>
          <p:nvPr/>
        </p:nvSpPr>
        <p:spPr>
          <a:xfrm>
            <a:off x="1562100" y="3778250"/>
            <a:ext cx="6124575" cy="247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T&gt; class SmartPtr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T&amp; operator*() { // Dereferencing. No Constant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(!pointee_) pointee_ = new 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*pointee_;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T* operator-&gt;() { // Indirection. No Constant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(!pointee_) pointee_ = new 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pointee_;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Verdana"/>
              <a:buNone/>
            </a:pPr>
            <a:r>
              <a:rPr b="1" i="0" lang="en-US" sz="5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SMART POINTERS IN C++</a:t>
            </a:r>
            <a:endParaRPr/>
          </a:p>
        </p:txBody>
      </p:sp>
      <p:sp>
        <p:nvSpPr>
          <p:cNvPr id="671" name="Google Shape;671;p78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Design Issues</a:t>
            </a:r>
            <a:endParaRPr/>
          </a:p>
        </p:txBody>
      </p:sp>
      <p:sp>
        <p:nvSpPr>
          <p:cNvPr id="672" name="Google Shape;672;p78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73" name="Google Shape;673;p78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9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80" name="Google Shape;680;p79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81" name="Google Shape;681;p7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Other Design Issues</a:t>
            </a:r>
            <a:endParaRPr/>
          </a:p>
        </p:txBody>
      </p:sp>
      <p:sp>
        <p:nvSpPr>
          <p:cNvPr id="682" name="Google Shape;682;p79"/>
          <p:cNvSpPr txBox="1"/>
          <p:nvPr>
            <p:ph idx="1" type="body"/>
          </p:nvPr>
        </p:nvSpPr>
        <p:spPr>
          <a:xfrm>
            <a:off x="685800" y="1676400"/>
            <a:ext cx="7772400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Comparison of two Smart Pointers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Equality, Inequality, Ordering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and Error Reporting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Initialization checking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Checking before dereference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const-ness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Smart Pointers to const and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 Smart Pointers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Multi-Threading / Locks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Proxy Objects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0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89" name="Google Shape;689;p80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90" name="Google Shape;690;p8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References: Books</a:t>
            </a:r>
            <a:endParaRPr/>
          </a:p>
        </p:txBody>
      </p:sp>
      <p:sp>
        <p:nvSpPr>
          <p:cNvPr id="691" name="Google Shape;691;p8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Effective C++ by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Scott Meyers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Effective C++: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35 New Ways to Improve Your Programs and Designs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Scott Meyers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Pearson Education &amp; AWP 1999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Modern C++ Design: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 Programming &amp; Design Pattern Applied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Andrei Alexandrescu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Pearson Education 2001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C++ Templates: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Complete Guide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David Vandevoorde &amp; Nicolai M. Josuttis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Pearson Education &amp; AWP 2003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Exceptional C++ by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Herb Sutter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Exceptional C++ by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Herb Sutter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C++ Programming Language by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Bjarne Stroustrup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698" name="Google Shape;698;p81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99" name="Google Shape;699;p81"/>
          <p:cNvSpPr txBox="1"/>
          <p:nvPr>
            <p:ph idx="4294967295" type="ctrTitle"/>
          </p:nvPr>
        </p:nvSpPr>
        <p:spPr>
          <a:xfrm>
            <a:off x="742950" y="176212"/>
            <a:ext cx="7772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Verdana"/>
              <a:buNone/>
            </a:pPr>
            <a:r>
              <a:rPr b="0" i="0" lang="en-US" sz="48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/>
          </a:p>
        </p:txBody>
      </p:sp>
      <p:sp>
        <p:nvSpPr>
          <p:cNvPr id="700" name="Google Shape;700;p81"/>
          <p:cNvSpPr txBox="1"/>
          <p:nvPr/>
        </p:nvSpPr>
        <p:spPr>
          <a:xfrm>
            <a:off x="0" y="1447800"/>
            <a:ext cx="9144000" cy="465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Beware of Pointers –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Be Aware of Smart Pointers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is a Raw Pointer?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Raw Pointer Operations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Dynamic Allocation (result of) or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operator&amp;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Deallocation (called on)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De-referencing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operator*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Indirection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operator-&gt;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Assignment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 Test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operator!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operator== 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Comparison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operator==, operator!=, …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Cast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operator(int), operator(T*)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Of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operator&amp;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Arithmetic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operator+, operator-, operator++, operator--, operator+=, operator-=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Indexing (array)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operator[]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is a Raw Pointer?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Typical use of Pointers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Essential – Link (‘next’) in a data structure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Inessential – Apparent programming ease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Passing Objects in functions: void MyFunc(MyClass *);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‘Smart’ expressions: while (p) cout &lt;&lt; *p++;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not a “First Class Object” 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integer value is a FCO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not have a “Value Semantics”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 COPY or ASSIGN at will</a:t>
            </a:r>
            <a:endParaRPr/>
          </a:p>
          <a:p>
            <a:pPr indent="-469900" lvl="0" marL="469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Weak Semantics for “Ownership” of pointee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Issue of Pointers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 Issue – ASSIGN problem</a:t>
            </a:r>
            <a:endParaRPr/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Memory Leaks!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30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238250" y="2465387"/>
            <a:ext cx="5961062" cy="195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ownership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MyClass *p = new MyClass;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Lose ownership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0;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609600" y="6245225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Apr-16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6629400" y="6245225"/>
            <a:ext cx="1905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Ownership Issue of Pointers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 Issue – COPY problem</a:t>
            </a:r>
            <a:endParaRPr/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Double Deletion Error!</a:t>
            </a:r>
            <a:endParaRPr/>
          </a:p>
          <a:p>
            <a:pPr indent="-279400" lvl="0" marL="469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i="0" sz="30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1169987" y="2333625"/>
            <a:ext cx="6919912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ownership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MyClass *p = new MyClass;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Copy ownership – no Copy Constructor!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MyClass *q = p;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Delete Object &amp; Remove ownership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q;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Delete Object – where is the ownership?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p;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