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70" r:id="rId5"/>
    <p:sldMasterId id="2147483671" r:id="rId6"/>
    <p:sldMasterId id="214748367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 id="340" r:id="rId93"/>
  </p:sldIdLst>
  <p:sldSz cy="6858000" cx="9144000"/>
  <p:notesSz cx="7099300" cy="102346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E48C610-0A66-4CB2-BC23-29E8E86F5D3B}">
  <a:tblStyle styleId="{7E48C610-0A66-4CB2-BC23-29E8E86F5D3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84" Type="http://schemas.openxmlformats.org/officeDocument/2006/relationships/slide" Target="slides/slide76.xml"/><Relationship Id="rId83" Type="http://schemas.openxmlformats.org/officeDocument/2006/relationships/slide" Target="slides/slide75.xml"/><Relationship Id="rId42" Type="http://schemas.openxmlformats.org/officeDocument/2006/relationships/slide" Target="slides/slide34.xml"/><Relationship Id="rId86" Type="http://schemas.openxmlformats.org/officeDocument/2006/relationships/slide" Target="slides/slide78.xml"/><Relationship Id="rId41" Type="http://schemas.openxmlformats.org/officeDocument/2006/relationships/slide" Target="slides/slide33.xml"/><Relationship Id="rId85" Type="http://schemas.openxmlformats.org/officeDocument/2006/relationships/slide" Target="slides/slide77.xml"/><Relationship Id="rId44" Type="http://schemas.openxmlformats.org/officeDocument/2006/relationships/slide" Target="slides/slide36.xml"/><Relationship Id="rId88" Type="http://schemas.openxmlformats.org/officeDocument/2006/relationships/slide" Target="slides/slide80.xml"/><Relationship Id="rId43" Type="http://schemas.openxmlformats.org/officeDocument/2006/relationships/slide" Target="slides/slide35.xml"/><Relationship Id="rId87" Type="http://schemas.openxmlformats.org/officeDocument/2006/relationships/slide" Target="slides/slide79.xml"/><Relationship Id="rId46" Type="http://schemas.openxmlformats.org/officeDocument/2006/relationships/slide" Target="slides/slide38.xml"/><Relationship Id="rId45" Type="http://schemas.openxmlformats.org/officeDocument/2006/relationships/slide" Target="slides/slide37.xml"/><Relationship Id="rId89" Type="http://schemas.openxmlformats.org/officeDocument/2006/relationships/slide" Target="slides/slide81.xml"/><Relationship Id="rId80" Type="http://schemas.openxmlformats.org/officeDocument/2006/relationships/slide" Target="slides/slide72.xml"/><Relationship Id="rId82" Type="http://schemas.openxmlformats.org/officeDocument/2006/relationships/slide" Target="slides/slide74.xml"/><Relationship Id="rId81" Type="http://schemas.openxmlformats.org/officeDocument/2006/relationships/slide" Target="slides/slide73.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3" Type="http://schemas.openxmlformats.org/officeDocument/2006/relationships/slide" Target="slides/slide65.xml"/><Relationship Id="rId72" Type="http://schemas.openxmlformats.org/officeDocument/2006/relationships/slide" Target="slides/slide64.xml"/><Relationship Id="rId31" Type="http://schemas.openxmlformats.org/officeDocument/2006/relationships/slide" Target="slides/slide23.xml"/><Relationship Id="rId75" Type="http://schemas.openxmlformats.org/officeDocument/2006/relationships/slide" Target="slides/slide67.xml"/><Relationship Id="rId30" Type="http://schemas.openxmlformats.org/officeDocument/2006/relationships/slide" Target="slides/slide22.xml"/><Relationship Id="rId74" Type="http://schemas.openxmlformats.org/officeDocument/2006/relationships/slide" Target="slides/slide66.xml"/><Relationship Id="rId33" Type="http://schemas.openxmlformats.org/officeDocument/2006/relationships/slide" Target="slides/slide25.xml"/><Relationship Id="rId77" Type="http://schemas.openxmlformats.org/officeDocument/2006/relationships/slide" Target="slides/slide69.xml"/><Relationship Id="rId32" Type="http://schemas.openxmlformats.org/officeDocument/2006/relationships/slide" Target="slides/slide24.xml"/><Relationship Id="rId76" Type="http://schemas.openxmlformats.org/officeDocument/2006/relationships/slide" Target="slides/slide68.xml"/><Relationship Id="rId35" Type="http://schemas.openxmlformats.org/officeDocument/2006/relationships/slide" Target="slides/slide27.xml"/><Relationship Id="rId79" Type="http://schemas.openxmlformats.org/officeDocument/2006/relationships/slide" Target="slides/slide71.xml"/><Relationship Id="rId34" Type="http://schemas.openxmlformats.org/officeDocument/2006/relationships/slide" Target="slides/slide26.xml"/><Relationship Id="rId78" Type="http://schemas.openxmlformats.org/officeDocument/2006/relationships/slide" Target="slides/slide70.xml"/><Relationship Id="rId71" Type="http://schemas.openxmlformats.org/officeDocument/2006/relationships/slide" Target="slides/slide63.xml"/><Relationship Id="rId70" Type="http://schemas.openxmlformats.org/officeDocument/2006/relationships/slide" Target="slides/slide62.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slide" Target="slides/slide61.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91" Type="http://schemas.openxmlformats.org/officeDocument/2006/relationships/slide" Target="slides/slide83.xml"/><Relationship Id="rId90" Type="http://schemas.openxmlformats.org/officeDocument/2006/relationships/slide" Target="slides/slide82.xml"/><Relationship Id="rId93" Type="http://schemas.openxmlformats.org/officeDocument/2006/relationships/slide" Target="slides/slide85.xml"/><Relationship Id="rId92" Type="http://schemas.openxmlformats.org/officeDocument/2006/relationships/slide" Target="slides/slide84.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6575" cy="512762"/>
          </a:xfrm>
          <a:prstGeom prst="rect">
            <a:avLst/>
          </a:prstGeom>
          <a:noFill/>
          <a:ln>
            <a:noFill/>
          </a:ln>
        </p:spPr>
        <p:txBody>
          <a:bodyPr anchorCtr="0" anchor="t" bIns="47375" lIns="94750" spcFirstLastPara="1" rIns="94750" wrap="square" tIns="4737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4" name="Google Shape;4;n"/>
          <p:cNvSpPr txBox="1"/>
          <p:nvPr>
            <p:ph idx="10" type="dt"/>
          </p:nvPr>
        </p:nvSpPr>
        <p:spPr>
          <a:xfrm>
            <a:off x="4021137" y="0"/>
            <a:ext cx="3076575" cy="512762"/>
          </a:xfrm>
          <a:prstGeom prst="rect">
            <a:avLst/>
          </a:prstGeom>
          <a:noFill/>
          <a:ln>
            <a:noFill/>
          </a:ln>
        </p:spPr>
        <p:txBody>
          <a:bodyPr anchorCtr="0" anchor="t" bIns="47375" lIns="94750" spcFirstLastPara="1" rIns="94750" wrap="square" tIns="4737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5" name="Google Shape;5;n"/>
          <p:cNvSpPr/>
          <p:nvPr>
            <p:ph idx="3"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720262"/>
            <a:ext cx="3076575" cy="512762"/>
          </a:xfrm>
          <a:prstGeom prst="rect">
            <a:avLst/>
          </a:prstGeom>
          <a:noFill/>
          <a:ln>
            <a:noFill/>
          </a:ln>
        </p:spPr>
        <p:txBody>
          <a:bodyPr anchorCtr="0" anchor="b" bIns="47375" lIns="94750" spcFirstLastPara="1" rIns="94750" wrap="square" tIns="4737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8" name="Google Shape;8;n"/>
          <p:cNvSpPr txBox="1"/>
          <p:nvPr>
            <p:ph idx="12" type="sldNum"/>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1" Type="http://schemas.openxmlformats.org/officeDocument/2006/relationships/hyperlink" Target="http://en.wikipedia.org/wiki/Talk:First-class_object" TargetMode="External"/><Relationship Id="rId10" Type="http://schemas.openxmlformats.org/officeDocument/2006/relationships/hyperlink" Target="http://en.wikipedia.org/wiki/Function_%28programming%29" TargetMode="External"/><Relationship Id="rId13" Type="http://schemas.openxmlformats.org/officeDocument/2006/relationships/hyperlink" Target="http://en.wikipedia.org/wiki/String_%28programming%29" TargetMode="External"/><Relationship Id="rId12" Type="http://schemas.openxmlformats.org/officeDocument/2006/relationships/hyperlink" Target="http://en.wikipedia.org/wiki/Second-class_object" TargetMode="External"/><Relationship Id="rId1" Type="http://schemas.openxmlformats.org/officeDocument/2006/relationships/notesMaster" Target="../notesMasters/notesMaster1.xml"/><Relationship Id="rId2" Type="http://schemas.openxmlformats.org/officeDocument/2006/relationships/hyperlink" Target="http://c2.com/cgi/wiki?ValueSemantics" TargetMode="External"/><Relationship Id="rId3" Type="http://schemas.openxmlformats.org/officeDocument/2006/relationships/hyperlink" Target="http://en.wikipedia.org/wiki/Computing" TargetMode="External"/><Relationship Id="rId4" Type="http://schemas.openxmlformats.org/officeDocument/2006/relationships/hyperlink" Target="http://en.wikipedia.org/wiki/Programming_language" TargetMode="External"/><Relationship Id="rId9" Type="http://schemas.openxmlformats.org/officeDocument/2006/relationships/hyperlink" Target="http://en.wikipedia.org/wiki/C_programming_language" TargetMode="External"/><Relationship Id="rId15" Type="http://schemas.openxmlformats.org/officeDocument/2006/relationships/hyperlink" Target="http://en.wikipedia.org/wiki/First-class_object" TargetMode="External"/><Relationship Id="rId14" Type="http://schemas.openxmlformats.org/officeDocument/2006/relationships/hyperlink" Target="http://en.wikipedia.org/wiki/Fortran" TargetMode="External"/><Relationship Id="rId5" Type="http://schemas.openxmlformats.org/officeDocument/2006/relationships/hyperlink" Target="http://en.wikipedia.org/w/index.php?title=Literal_value&amp;action=edit" TargetMode="External"/><Relationship Id="rId6" Type="http://schemas.openxmlformats.org/officeDocument/2006/relationships/hyperlink" Target="http://en.wikipedia.org/wiki/Program_variable" TargetMode="External"/><Relationship Id="rId7" Type="http://schemas.openxmlformats.org/officeDocument/2006/relationships/hyperlink" Target="http://en.wikipedia.org/wiki/Data_structures" TargetMode="External"/><Relationship Id="rId8" Type="http://schemas.openxmlformats.org/officeDocument/2006/relationships/hyperlink" Target="http://en.wikipedia.org/wiki/Runtime"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70" name="Google Shape;170;p1: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 name="Google Shape;171;p1: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0: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57" name="Google Shape;257;p10: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8" name="Google Shape;258;p10: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SzPts val="1800"/>
              <a:buNone/>
            </a:pPr>
            <a:r>
              <a:rPr lang="en-US"/>
              <a:t>An object has </a:t>
            </a:r>
            <a:r>
              <a:rPr lang="en-US" u="sng">
                <a:solidFill>
                  <a:srgbClr val="000000"/>
                </a:solidFill>
                <a:hlinkClick r:id="rId2">
                  <a:extLst>
                    <a:ext uri="{A12FA001-AC4F-418D-AE19-62706E023703}">
                      <ahyp:hlinkClr val="tx"/>
                    </a:ext>
                  </a:extLst>
                </a:hlinkClick>
              </a:rPr>
              <a:t>ValueSemantics</a:t>
            </a:r>
            <a:r>
              <a:rPr lang="en-US"/>
              <a:t> when it can be treated as a single value. In C++ this means implementing a copy constructor and an assignment operator in such a way that when a new or existing instance is set equal to some other instance the new instance will be equivalent to the old one without acting as an alias to it.</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In </a:t>
            </a:r>
            <a:r>
              <a:rPr lang="en-US" u="sng">
                <a:solidFill>
                  <a:srgbClr val="000000"/>
                </a:solidFill>
                <a:hlinkClick r:id="rId3">
                  <a:extLst>
                    <a:ext uri="{A12FA001-AC4F-418D-AE19-62706E023703}">
                      <ahyp:hlinkClr val="tx"/>
                    </a:ext>
                  </a:extLst>
                </a:hlinkClick>
              </a:rPr>
              <a:t>computing</a:t>
            </a:r>
            <a:r>
              <a:rPr lang="en-US"/>
              <a:t>, a </a:t>
            </a:r>
            <a:r>
              <a:rPr b="1" lang="en-US"/>
              <a:t>first-class object</a:t>
            </a:r>
            <a:r>
              <a:rPr lang="en-US"/>
              <a:t> (also </a:t>
            </a:r>
            <a:r>
              <a:rPr b="1" lang="en-US"/>
              <a:t>-value</a:t>
            </a:r>
            <a:r>
              <a:rPr lang="en-US"/>
              <a:t>, </a:t>
            </a:r>
            <a:r>
              <a:rPr b="1" lang="en-US"/>
              <a:t>-entity</a:t>
            </a:r>
            <a:r>
              <a:rPr lang="en-US"/>
              <a:t>, </a:t>
            </a:r>
            <a:r>
              <a:rPr b="1" lang="en-US"/>
              <a:t>-citizen</a:t>
            </a:r>
            <a:r>
              <a:rPr lang="en-US"/>
              <a:t>), in the context of a particular </a:t>
            </a:r>
            <a:r>
              <a:rPr lang="en-US" u="sng">
                <a:solidFill>
                  <a:srgbClr val="000000"/>
                </a:solidFill>
                <a:hlinkClick r:id="rId4">
                  <a:extLst>
                    <a:ext uri="{A12FA001-AC4F-418D-AE19-62706E023703}">
                      <ahyp:hlinkClr val="tx"/>
                    </a:ext>
                  </a:extLst>
                </a:hlinkClick>
              </a:rPr>
              <a:t>programming language</a:t>
            </a:r>
            <a:r>
              <a:rPr lang="en-US"/>
              <a:t>, is an entity which can be used in programs without restriction (when compared to other kinds of objects in the same language). Depending on the language, this can imply:</a:t>
            </a:r>
            <a:endParaRPr/>
          </a:p>
          <a:p>
            <a:pPr indent="0" lvl="0" marL="0" rtl="0" algn="l">
              <a:spcBef>
                <a:spcPts val="0"/>
              </a:spcBef>
              <a:spcAft>
                <a:spcPts val="0"/>
              </a:spcAft>
              <a:buNone/>
            </a:pPr>
            <a:r>
              <a:rPr lang="en-US"/>
              <a:t>being expressible as an anonymous </a:t>
            </a:r>
            <a:r>
              <a:rPr lang="en-US" u="sng">
                <a:solidFill>
                  <a:srgbClr val="000000"/>
                </a:solidFill>
                <a:hlinkClick r:id="rId5">
                  <a:extLst>
                    <a:ext uri="{A12FA001-AC4F-418D-AE19-62706E023703}">
                      <ahyp:hlinkClr val="tx"/>
                    </a:ext>
                  </a:extLst>
                </a:hlinkClick>
              </a:rPr>
              <a:t>literal value</a:t>
            </a:r>
            <a:r>
              <a:rPr lang="en-US"/>
              <a:t> </a:t>
            </a:r>
            <a:endParaRPr/>
          </a:p>
          <a:p>
            <a:pPr indent="0" lvl="0" marL="0" rtl="0" algn="l">
              <a:spcBef>
                <a:spcPts val="0"/>
              </a:spcBef>
              <a:spcAft>
                <a:spcPts val="0"/>
              </a:spcAft>
              <a:buNone/>
            </a:pPr>
            <a:r>
              <a:rPr lang="en-US"/>
              <a:t>being storable in </a:t>
            </a:r>
            <a:r>
              <a:rPr lang="en-US" u="sng">
                <a:solidFill>
                  <a:srgbClr val="000000"/>
                </a:solidFill>
                <a:hlinkClick r:id="rId6">
                  <a:extLst>
                    <a:ext uri="{A12FA001-AC4F-418D-AE19-62706E023703}">
                      <ahyp:hlinkClr val="tx"/>
                    </a:ext>
                  </a:extLst>
                </a:hlinkClick>
              </a:rPr>
              <a:t>variables</a:t>
            </a:r>
            <a:r>
              <a:rPr lang="en-US"/>
              <a:t> </a:t>
            </a:r>
            <a:endParaRPr/>
          </a:p>
          <a:p>
            <a:pPr indent="0" lvl="0" marL="0" rtl="0" algn="l">
              <a:spcBef>
                <a:spcPts val="0"/>
              </a:spcBef>
              <a:spcAft>
                <a:spcPts val="0"/>
              </a:spcAft>
              <a:buNone/>
            </a:pPr>
            <a:r>
              <a:rPr lang="en-US"/>
              <a:t>being storable in </a:t>
            </a:r>
            <a:r>
              <a:rPr lang="en-US" u="sng">
                <a:solidFill>
                  <a:srgbClr val="000000"/>
                </a:solidFill>
                <a:hlinkClick r:id="rId7">
                  <a:extLst>
                    <a:ext uri="{A12FA001-AC4F-418D-AE19-62706E023703}">
                      <ahyp:hlinkClr val="tx"/>
                    </a:ext>
                  </a:extLst>
                </a:hlinkClick>
              </a:rPr>
              <a:t>data structures</a:t>
            </a:r>
            <a:r>
              <a:rPr lang="en-US"/>
              <a:t> </a:t>
            </a:r>
            <a:endParaRPr/>
          </a:p>
          <a:p>
            <a:pPr indent="0" lvl="0" marL="0" rtl="0" algn="l">
              <a:spcBef>
                <a:spcPts val="0"/>
              </a:spcBef>
              <a:spcAft>
                <a:spcPts val="0"/>
              </a:spcAft>
              <a:buNone/>
            </a:pPr>
            <a:r>
              <a:rPr lang="en-US"/>
              <a:t>having an intrinsic identity (independent of any given name) </a:t>
            </a:r>
            <a:endParaRPr/>
          </a:p>
          <a:p>
            <a:pPr indent="0" lvl="0" marL="0" rtl="0" algn="l">
              <a:spcBef>
                <a:spcPts val="0"/>
              </a:spcBef>
              <a:spcAft>
                <a:spcPts val="0"/>
              </a:spcAft>
              <a:buNone/>
            </a:pPr>
            <a:r>
              <a:rPr lang="en-US"/>
              <a:t>being comparable for equality with other entities </a:t>
            </a:r>
            <a:endParaRPr/>
          </a:p>
          <a:p>
            <a:pPr indent="0" lvl="0" marL="0" rtl="0" algn="l">
              <a:spcBef>
                <a:spcPts val="0"/>
              </a:spcBef>
              <a:spcAft>
                <a:spcPts val="0"/>
              </a:spcAft>
              <a:buNone/>
            </a:pPr>
            <a:r>
              <a:rPr lang="en-US"/>
              <a:t>being passable as a parameter to a procedure/function </a:t>
            </a:r>
            <a:endParaRPr/>
          </a:p>
          <a:p>
            <a:pPr indent="0" lvl="0" marL="0" rtl="0" algn="l">
              <a:spcBef>
                <a:spcPts val="0"/>
              </a:spcBef>
              <a:spcAft>
                <a:spcPts val="0"/>
              </a:spcAft>
              <a:buNone/>
            </a:pPr>
            <a:r>
              <a:rPr lang="en-US"/>
              <a:t>being returnable as the result of a procedure/function </a:t>
            </a:r>
            <a:endParaRPr/>
          </a:p>
          <a:p>
            <a:pPr indent="0" lvl="0" marL="0" rtl="0" algn="l">
              <a:spcBef>
                <a:spcPts val="0"/>
              </a:spcBef>
              <a:spcAft>
                <a:spcPts val="0"/>
              </a:spcAft>
              <a:buNone/>
            </a:pPr>
            <a:r>
              <a:rPr lang="en-US"/>
              <a:t>being constructable at </a:t>
            </a:r>
            <a:r>
              <a:rPr lang="en-US" u="sng">
                <a:solidFill>
                  <a:srgbClr val="000000"/>
                </a:solidFill>
                <a:hlinkClick r:id="rId8">
                  <a:extLst>
                    <a:ext uri="{A12FA001-AC4F-418D-AE19-62706E023703}">
                      <ahyp:hlinkClr val="tx"/>
                    </a:ext>
                  </a:extLst>
                </a:hlinkClick>
              </a:rPr>
              <a:t>runtime</a:t>
            </a:r>
            <a:r>
              <a:rPr lang="en-US"/>
              <a:t> </a:t>
            </a:r>
            <a:endParaRPr/>
          </a:p>
          <a:p>
            <a:pPr indent="0" lvl="0" marL="0" rtl="0" algn="l">
              <a:spcBef>
                <a:spcPts val="0"/>
              </a:spcBef>
              <a:spcAft>
                <a:spcPts val="0"/>
              </a:spcAft>
              <a:buSzPts val="1800"/>
              <a:buNone/>
            </a:pPr>
            <a:r>
              <a:rPr lang="en-US"/>
              <a:t>For example, in </a:t>
            </a:r>
            <a:r>
              <a:rPr lang="en-US" u="sng">
                <a:solidFill>
                  <a:srgbClr val="000000"/>
                </a:solidFill>
                <a:hlinkClick r:id="rId9">
                  <a:extLst>
                    <a:ext uri="{A12FA001-AC4F-418D-AE19-62706E023703}">
                      <ahyp:hlinkClr val="tx"/>
                    </a:ext>
                  </a:extLst>
                </a:hlinkClick>
              </a:rPr>
              <a:t>C</a:t>
            </a:r>
            <a:r>
              <a:rPr lang="en-US"/>
              <a:t>For example, in C, it is not possible to create new </a:t>
            </a:r>
            <a:r>
              <a:rPr lang="en-US" u="sng">
                <a:solidFill>
                  <a:srgbClr val="000000"/>
                </a:solidFill>
                <a:hlinkClick r:id="rId10">
                  <a:extLst>
                    <a:ext uri="{A12FA001-AC4F-418D-AE19-62706E023703}">
                      <ahyp:hlinkClr val="tx"/>
                    </a:ext>
                  </a:extLst>
                </a:hlinkClick>
              </a:rPr>
              <a:t>functions</a:t>
            </a:r>
            <a:r>
              <a:rPr lang="en-US"/>
              <a:t>For example, in C, it is not possible to create new functions at runtime (however, see </a:t>
            </a:r>
            <a:r>
              <a:rPr lang="en-US" u="sng">
                <a:solidFill>
                  <a:srgbClr val="000000"/>
                </a:solidFill>
                <a:hlinkClick r:id="rId11">
                  <a:extLst>
                    <a:ext uri="{A12FA001-AC4F-418D-AE19-62706E023703}">
                      <ahyp:hlinkClr val="tx"/>
                    </a:ext>
                  </a:extLst>
                </a:hlinkClick>
              </a:rPr>
              <a:t>discussion</a:t>
            </a:r>
            <a:r>
              <a:rPr lang="en-US"/>
              <a:t>For example, in C, it is not possible to create new functions at runtime (however, see discussion), whereas other kinds of object can be created at runtime. So functions in C are not first-class objects; sometimes they are called "</a:t>
            </a:r>
            <a:r>
              <a:rPr lang="en-US" u="sng">
                <a:solidFill>
                  <a:srgbClr val="000000"/>
                </a:solidFill>
                <a:hlinkClick r:id="rId12">
                  <a:extLst>
                    <a:ext uri="{A12FA001-AC4F-418D-AE19-62706E023703}">
                      <ahyp:hlinkClr val="tx"/>
                    </a:ext>
                  </a:extLst>
                </a:hlinkClick>
              </a:rPr>
              <a:t>second-class objects</a:t>
            </a:r>
            <a:r>
              <a:rPr lang="en-US"/>
              <a:t>For example, in C, it is not possible to create new functions at runtime (however, see discussion), whereas other kinds of object can be created at runtime. So functions in C are not first-class objects; sometimes they are called "second-class objects". Similarly, </a:t>
            </a:r>
            <a:r>
              <a:rPr lang="en-US" u="sng">
                <a:solidFill>
                  <a:srgbClr val="000000"/>
                </a:solidFill>
                <a:hlinkClick r:id="rId13">
                  <a:extLst>
                    <a:ext uri="{A12FA001-AC4F-418D-AE19-62706E023703}">
                      <ahyp:hlinkClr val="tx"/>
                    </a:ext>
                  </a:extLst>
                </a:hlinkClick>
              </a:rPr>
              <a:t>strings</a:t>
            </a:r>
            <a:r>
              <a:rPr lang="en-US"/>
              <a:t>For example, in C, it is not possible to create new functions at runtime (however, see discussion), whereas other kinds of object can be created at runtime. So functions in C are not first-class objects; sometimes they are called "second-class objects". Similarly, strings are not first class objects in </a:t>
            </a:r>
            <a:r>
              <a:rPr lang="en-US" u="sng">
                <a:solidFill>
                  <a:srgbClr val="000000"/>
                </a:solidFill>
                <a:hlinkClick r:id="rId14">
                  <a:extLst>
                    <a:ext uri="{A12FA001-AC4F-418D-AE19-62706E023703}">
                      <ahyp:hlinkClr val="tx"/>
                    </a:ext>
                  </a:extLst>
                </a:hlinkClick>
              </a:rPr>
              <a:t>Fortran</a:t>
            </a:r>
            <a:r>
              <a:rPr lang="en-US"/>
              <a:t> as it is not possible to assign them to variables, whereas numbers can be so assigned.</a:t>
            </a:r>
            <a:endParaRPr/>
          </a:p>
          <a:p>
            <a:pPr indent="0" lvl="0" marL="0" rtl="0" algn="l">
              <a:spcBef>
                <a:spcPts val="0"/>
              </a:spcBef>
              <a:spcAft>
                <a:spcPts val="0"/>
              </a:spcAft>
              <a:buSzPts val="1800"/>
              <a:buNone/>
            </a:pPr>
            <a:r>
              <a:rPr lang="en-US"/>
              <a:t>Retrieved from "</a:t>
            </a:r>
            <a:r>
              <a:rPr lang="en-US" u="sng">
                <a:solidFill>
                  <a:srgbClr val="000000"/>
                </a:solidFill>
                <a:hlinkClick r:id="rId15">
                  <a:extLst>
                    <a:ext uri="{A12FA001-AC4F-418D-AE19-62706E023703}">
                      <ahyp:hlinkClr val="tx"/>
                    </a:ext>
                  </a:extLst>
                </a:hlinkClick>
              </a:rPr>
              <a:t>http://en.wikipedia.org/wiki/First-class_object</a:t>
            </a:r>
            <a:r>
              <a:rPr lang="en-US"/>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1: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66" name="Google Shape;266;p11: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 name="Google Shape;267;p11: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2: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76" name="Google Shape;276;p12: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7" name="Google Shape;277;p12: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3: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86" name="Google Shape;286;p13: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7" name="Google Shape;287;p13: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4: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96" name="Google Shape;296;p14: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7" name="Google Shape;297;p14: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5: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06" name="Google Shape;306;p15: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7" name="Google Shape;307;p15: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6: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16" name="Google Shape;316;p16: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7" name="Google Shape;317;p16: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7: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26" name="Google Shape;326;p17: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7" name="Google Shape;327;p17: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8: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35" name="Google Shape;335;p18: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6" name="Google Shape;336;p18: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9: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44" name="Google Shape;344;p19: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5" name="Google Shape;345;p19: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81" name="Google Shape;181;p2: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2" name="Google Shape;182;p2: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0: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53" name="Google Shape;353;p20: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4" name="Google Shape;354;p20: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1: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63" name="Google Shape;363;p21: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4" name="Google Shape;364;p21: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2: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72" name="Google Shape;372;p22: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3" name="Google Shape;373;p22: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3: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81" name="Google Shape;381;p23: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2" name="Google Shape;382;p23: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4: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91" name="Google Shape;391;p24: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2" name="Google Shape;392;p24: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5: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00" name="Google Shape;400;p25: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1" name="Google Shape;401;p25: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6: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10" name="Google Shape;410;p26: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1" name="Google Shape;411;p26: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27: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20" name="Google Shape;420;p27: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1" name="Google Shape;421;p27: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8: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29" name="Google Shape;429;p28: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0" name="Google Shape;430;p28: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9: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38" name="Google Shape;438;p29: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9" name="Google Shape;439;p29: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3: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90" name="Google Shape;190;p3: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1" name="Google Shape;191;p3: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30: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47" name="Google Shape;447;p30: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8" name="Google Shape;448;p30: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31: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56" name="Google Shape;456;p31: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7" name="Google Shape;457;p31: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32: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65" name="Google Shape;465;p32: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6" name="Google Shape;466;p32: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33: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76" name="Google Shape;476;p33: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7" name="Google Shape;477;p33: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34: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85" name="Google Shape;485;p34: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6" name="Google Shape;486;p34: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35: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94" name="Google Shape;494;p35: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5" name="Google Shape;495;p35: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36: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503" name="Google Shape;503;p36: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4" name="Google Shape;504;p36: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37: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513" name="Google Shape;513;p37: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4" name="Google Shape;514;p37: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38: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522" name="Google Shape;522;p38: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3" name="Google Shape;523;p38: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39: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531" name="Google Shape;531;p39: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2" name="Google Shape;532;p39: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4: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00" name="Google Shape;200;p4: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1" name="Google Shape;201;p4: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40: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540" name="Google Shape;540;p40: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1" name="Google Shape;541;p40: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41: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549" name="Google Shape;549;p41: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0" name="Google Shape;550;p41: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42: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558" name="Google Shape;558;p42: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9" name="Google Shape;559;p42: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43: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567" name="Google Shape;567;p43: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8" name="Google Shape;568;p43: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44: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576" name="Google Shape;576;p44: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7" name="Google Shape;577;p44: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45: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585" name="Google Shape;585;p45: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6" name="Google Shape;586;p45: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46: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596" name="Google Shape;596;p46: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7" name="Google Shape;597;p46: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47: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605" name="Google Shape;605;p47: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6" name="Google Shape;606;p47: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48: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615" name="Google Shape;615;p48: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6" name="Google Shape;616;p48: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49: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625" name="Google Shape;625;p49: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6" name="Google Shape;626;p49: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5: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09" name="Google Shape;209;p5: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0" name="Google Shape;210;p5: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50: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635" name="Google Shape;635;p50: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6" name="Google Shape;636;p50: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51: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644" name="Google Shape;644;p51: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5" name="Google Shape;645;p51: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52: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653" name="Google Shape;653;p52: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4" name="Google Shape;654;p52: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53: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662" name="Google Shape;662;p53: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3" name="Google Shape;663;p53: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54: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672" name="Google Shape;672;p54: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3" name="Google Shape;673;p54: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55: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682" name="Google Shape;682;p55: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3" name="Google Shape;683;p55: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56: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692" name="Google Shape;692;p56: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3" name="Google Shape;693;p56: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57: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01" name="Google Shape;701;p57: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2" name="Google Shape;702;p57: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58: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11" name="Google Shape;711;p58: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2" name="Google Shape;712;p58: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59: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20" name="Google Shape;720;p59:notes"/>
          <p:cNvSpPr/>
          <p:nvPr>
            <p:ph idx="2" type="sldImg"/>
          </p:nvPr>
        </p:nvSpPr>
        <p:spPr>
          <a:xfrm>
            <a:off x="992187" y="768350"/>
            <a:ext cx="5114925" cy="383698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21" name="Google Shape;721;p59:notes"/>
          <p:cNvSpPr txBox="1"/>
          <p:nvPr>
            <p:ph idx="1" type="body"/>
          </p:nvPr>
        </p:nvSpPr>
        <p:spPr>
          <a:xfrm>
            <a:off x="709612" y="4860925"/>
            <a:ext cx="5680075" cy="4605337"/>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6: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19" name="Google Shape;219;p6: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0" name="Google Shape;220;p6: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60: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31" name="Google Shape;731;p60: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2" name="Google Shape;732;p60: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61: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40" name="Google Shape;740;p61: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1" name="Google Shape;741;p61: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62: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49" name="Google Shape;749;p62: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0" name="Google Shape;750;p62: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p63: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60" name="Google Shape;760;p63: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1" name="Google Shape;761;p63: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p64: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72" name="Google Shape;772;p64: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3" name="Google Shape;773;p64: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p65: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81" name="Google Shape;781;p65: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2" name="Google Shape;782;p65: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p66: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91" name="Google Shape;791;p66: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2" name="Google Shape;792;p66: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p67: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01" name="Google Shape;801;p67: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2" name="Google Shape;802;p67: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p68: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10" name="Google Shape;810;p68: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1" name="Google Shape;811;p68: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p69: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19" name="Google Shape;819;p69: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0" name="Google Shape;820;p69: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7: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28" name="Google Shape;228;p7: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9" name="Google Shape;229;p7: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p70: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29" name="Google Shape;829;p70: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0" name="Google Shape;830;p70: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p71: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40" name="Google Shape;840;p71: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1" name="Google Shape;841;p71: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p72: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50" name="Google Shape;850;p72: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1" name="Google Shape;851;p72: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p73: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59" name="Google Shape;859;p73:notes"/>
          <p:cNvSpPr/>
          <p:nvPr>
            <p:ph idx="2" type="sldImg"/>
          </p:nvPr>
        </p:nvSpPr>
        <p:spPr>
          <a:xfrm>
            <a:off x="992187" y="768350"/>
            <a:ext cx="5114925" cy="383698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60" name="Google Shape;860;p73:notes"/>
          <p:cNvSpPr txBox="1"/>
          <p:nvPr>
            <p:ph idx="1" type="body"/>
          </p:nvPr>
        </p:nvSpPr>
        <p:spPr>
          <a:xfrm>
            <a:off x="709612" y="4860925"/>
            <a:ext cx="5680075" cy="4605337"/>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p74: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69" name="Google Shape;869;p74: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0" name="Google Shape;870;p74: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p75: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78" name="Google Shape;878;p75: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9" name="Google Shape;879;p75: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p76: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87" name="Google Shape;887;p76:notes"/>
          <p:cNvSpPr/>
          <p:nvPr>
            <p:ph idx="2" type="sldImg"/>
          </p:nvPr>
        </p:nvSpPr>
        <p:spPr>
          <a:xfrm>
            <a:off x="992187" y="768350"/>
            <a:ext cx="5114925" cy="383698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88" name="Google Shape;888;p76:notes"/>
          <p:cNvSpPr txBox="1"/>
          <p:nvPr>
            <p:ph idx="1" type="body"/>
          </p:nvPr>
        </p:nvSpPr>
        <p:spPr>
          <a:xfrm>
            <a:off x="709612" y="4860925"/>
            <a:ext cx="5680075" cy="4605337"/>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p77: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96" name="Google Shape;896;p77: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7" name="Google Shape;897;p77: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p78: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908" name="Google Shape;908;p78:notes"/>
          <p:cNvSpPr/>
          <p:nvPr>
            <p:ph idx="2" type="sldImg"/>
          </p:nvPr>
        </p:nvSpPr>
        <p:spPr>
          <a:xfrm>
            <a:off x="992187" y="768350"/>
            <a:ext cx="5114925" cy="383698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09" name="Google Shape;909;p78:notes"/>
          <p:cNvSpPr txBox="1"/>
          <p:nvPr>
            <p:ph idx="1" type="body"/>
          </p:nvPr>
        </p:nvSpPr>
        <p:spPr>
          <a:xfrm>
            <a:off x="709612" y="4860925"/>
            <a:ext cx="5680075" cy="4605337"/>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p79: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917" name="Google Shape;917;p79:notes"/>
          <p:cNvSpPr/>
          <p:nvPr>
            <p:ph idx="2" type="sldImg"/>
          </p:nvPr>
        </p:nvSpPr>
        <p:spPr>
          <a:xfrm>
            <a:off x="992187" y="768350"/>
            <a:ext cx="5114925" cy="383698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18" name="Google Shape;918;p79:notes"/>
          <p:cNvSpPr txBox="1"/>
          <p:nvPr>
            <p:ph idx="1" type="body"/>
          </p:nvPr>
        </p:nvSpPr>
        <p:spPr>
          <a:xfrm>
            <a:off x="709612" y="4860925"/>
            <a:ext cx="5680075" cy="4605337"/>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8: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37" name="Google Shape;237;p8: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8" name="Google Shape;238;p8: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p80: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926" name="Google Shape;926;p80: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7" name="Google Shape;927;p80: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p81: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935" name="Google Shape;935;p81: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6" name="Google Shape;936;p81: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p82: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944" name="Google Shape;944;p82:notes"/>
          <p:cNvSpPr/>
          <p:nvPr>
            <p:ph idx="2" type="sldImg"/>
          </p:nvPr>
        </p:nvSpPr>
        <p:spPr>
          <a:xfrm>
            <a:off x="992187" y="768350"/>
            <a:ext cx="5114925" cy="383698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45" name="Google Shape;945;p82:notes"/>
          <p:cNvSpPr txBox="1"/>
          <p:nvPr>
            <p:ph idx="1" type="body"/>
          </p:nvPr>
        </p:nvSpPr>
        <p:spPr>
          <a:xfrm>
            <a:off x="709612" y="4860925"/>
            <a:ext cx="5680075" cy="4605337"/>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p83: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953" name="Google Shape;953;p83:notes"/>
          <p:cNvSpPr/>
          <p:nvPr>
            <p:ph idx="2" type="sldImg"/>
          </p:nvPr>
        </p:nvSpPr>
        <p:spPr>
          <a:xfrm>
            <a:off x="992187" y="768350"/>
            <a:ext cx="5114925" cy="383698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54" name="Google Shape;954;p83:notes"/>
          <p:cNvSpPr txBox="1"/>
          <p:nvPr>
            <p:ph idx="1" type="body"/>
          </p:nvPr>
        </p:nvSpPr>
        <p:spPr>
          <a:xfrm>
            <a:off x="709612" y="4860925"/>
            <a:ext cx="5680075" cy="4605337"/>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p84: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962" name="Google Shape;962;p84:notes"/>
          <p:cNvSpPr/>
          <p:nvPr>
            <p:ph idx="2" type="sldImg"/>
          </p:nvPr>
        </p:nvSpPr>
        <p:spPr>
          <a:xfrm>
            <a:off x="992187" y="768350"/>
            <a:ext cx="5114925" cy="383698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63" name="Google Shape;963;p84:notes"/>
          <p:cNvSpPr txBox="1"/>
          <p:nvPr>
            <p:ph idx="1" type="body"/>
          </p:nvPr>
        </p:nvSpPr>
        <p:spPr>
          <a:xfrm>
            <a:off x="709612" y="4860925"/>
            <a:ext cx="5680075" cy="4605337"/>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p85: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971" name="Google Shape;971;p85: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2" name="Google Shape;972;p85: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9:notes"/>
          <p:cNvSpPr txBox="1"/>
          <p:nvPr/>
        </p:nvSpPr>
        <p:spPr>
          <a:xfrm>
            <a:off x="4021137" y="9720262"/>
            <a:ext cx="3076575" cy="512762"/>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48" name="Google Shape;248;p9:notes"/>
          <p:cNvSpPr/>
          <p:nvPr>
            <p:ph idx="2" type="sldImg"/>
          </p:nvPr>
        </p:nvSpPr>
        <p:spPr>
          <a:xfrm>
            <a:off x="990600"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9" name="Google Shape;249;p9:notes"/>
          <p:cNvSpPr txBox="1"/>
          <p:nvPr>
            <p:ph idx="1" type="body"/>
          </p:nvPr>
        </p:nvSpPr>
        <p:spPr>
          <a:xfrm>
            <a:off x="709612" y="4862512"/>
            <a:ext cx="5680075" cy="4605337"/>
          </a:xfrm>
          <a:prstGeom prst="rect">
            <a:avLst/>
          </a:prstGeom>
          <a:noFill/>
          <a:ln>
            <a:noFill/>
          </a:ln>
        </p:spPr>
        <p:txBody>
          <a:bodyPr anchorCtr="0" anchor="t" bIns="47375" lIns="94750" spcFirstLastPara="1" rIns="94750" wrap="square" tIns="4737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685800" y="990600"/>
            <a:ext cx="7772400" cy="137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 type="subTitle"/>
          </p:nvPr>
        </p:nvSpPr>
        <p:spPr>
          <a:xfrm>
            <a:off x="1447800" y="3429000"/>
            <a:ext cx="7010400" cy="1600200"/>
          </a:xfrm>
          <a:prstGeom prst="rect">
            <a:avLst/>
          </a:prstGeom>
          <a:noFill/>
          <a:ln>
            <a:noFill/>
          </a:ln>
        </p:spPr>
        <p:txBody>
          <a:bodyPr anchorCtr="0" anchor="t" bIns="45700" lIns="91425" spcFirstLastPara="1" rIns="91425" wrap="square" tIns="4570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p:txBody>
      </p:sp>
      <p:sp>
        <p:nvSpPr>
          <p:cNvPr id="19" name="Google Shape;19;p2"/>
          <p:cNvSpPr txBox="1"/>
          <p:nvPr>
            <p:ph idx="10" type="dt"/>
          </p:nvPr>
        </p:nvSpPr>
        <p:spPr>
          <a:xfrm>
            <a:off x="609600" y="6245225"/>
            <a:ext cx="1828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1" type="ftr"/>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7" name="Shape 77"/>
        <p:cNvGrpSpPr/>
        <p:nvPr/>
      </p:nvGrpSpPr>
      <p:grpSpPr>
        <a:xfrm>
          <a:off x="0" y="0"/>
          <a:ext cx="0" cy="0"/>
          <a:chOff x="0" y="0"/>
          <a:chExt cx="0" cy="0"/>
        </a:xfrm>
      </p:grpSpPr>
      <p:sp>
        <p:nvSpPr>
          <p:cNvPr id="78" name="Google Shape;78;p12"/>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80" name="Google Shape;80;p1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81" name="Google Shape;81;p1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82" name="Google Shape;82;p1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83" name="Google Shape;83;p12"/>
          <p:cNvSpPr txBox="1"/>
          <p:nvPr>
            <p:ph idx="10" type="dt"/>
          </p:nvPr>
        </p:nvSpPr>
        <p:spPr>
          <a:xfrm>
            <a:off x="609600" y="6245225"/>
            <a:ext cx="1828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
          <p:cNvSpPr txBox="1"/>
          <p:nvPr>
            <p:ph idx="11" type="ftr"/>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2" type="sldNum"/>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6" name="Shape 86"/>
        <p:cNvGrpSpPr/>
        <p:nvPr/>
      </p:nvGrpSpPr>
      <p:grpSpPr>
        <a:xfrm>
          <a:off x="0" y="0"/>
          <a:ext cx="0" cy="0"/>
          <a:chOff x="0" y="0"/>
          <a:chExt cx="0" cy="0"/>
        </a:xfrm>
      </p:grpSpPr>
      <p:sp>
        <p:nvSpPr>
          <p:cNvPr id="87" name="Google Shape;87;p13"/>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3"/>
          <p:cNvSpPr txBox="1"/>
          <p:nvPr>
            <p:ph idx="1" type="body"/>
          </p:nvPr>
        </p:nvSpPr>
        <p:spPr>
          <a:xfrm>
            <a:off x="566738" y="1752600"/>
            <a:ext cx="39243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89" name="Google Shape;89;p13"/>
          <p:cNvSpPr txBox="1"/>
          <p:nvPr>
            <p:ph idx="2" type="body"/>
          </p:nvPr>
        </p:nvSpPr>
        <p:spPr>
          <a:xfrm>
            <a:off x="4643438" y="1752600"/>
            <a:ext cx="39243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90" name="Google Shape;90;p13"/>
          <p:cNvSpPr txBox="1"/>
          <p:nvPr>
            <p:ph idx="10" type="dt"/>
          </p:nvPr>
        </p:nvSpPr>
        <p:spPr>
          <a:xfrm>
            <a:off x="609600" y="6245225"/>
            <a:ext cx="1828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3"/>
          <p:cNvSpPr txBox="1"/>
          <p:nvPr>
            <p:ph idx="11" type="ftr"/>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3"/>
          <p:cNvSpPr txBox="1"/>
          <p:nvPr>
            <p:ph idx="12" type="sldNum"/>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9" name="Shape 99"/>
        <p:cNvGrpSpPr/>
        <p:nvPr/>
      </p:nvGrpSpPr>
      <p:grpSpPr>
        <a:xfrm>
          <a:off x="0" y="0"/>
          <a:ext cx="0" cy="0"/>
          <a:chOff x="0" y="0"/>
          <a:chExt cx="0" cy="0"/>
        </a:xfrm>
      </p:grpSpPr>
      <p:sp>
        <p:nvSpPr>
          <p:cNvPr id="100" name="Google Shape;100;p15"/>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1" name="Google Shape;101;p15"/>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2" name="Google Shape;102;p15"/>
          <p:cNvSpPr txBox="1"/>
          <p:nvPr>
            <p:ph idx="10" type="dt"/>
          </p:nvPr>
        </p:nvSpPr>
        <p:spPr>
          <a:xfrm>
            <a:off x="609600" y="6245225"/>
            <a:ext cx="1828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5"/>
          <p:cNvSpPr txBox="1"/>
          <p:nvPr>
            <p:ph idx="11" type="ftr"/>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5"/>
          <p:cNvSpPr txBox="1"/>
          <p:nvPr>
            <p:ph idx="12" type="sldNum"/>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5" name="Shape 105"/>
        <p:cNvGrpSpPr/>
        <p:nvPr/>
      </p:nvGrpSpPr>
      <p:grpSpPr>
        <a:xfrm>
          <a:off x="0" y="0"/>
          <a:ext cx="0" cy="0"/>
          <a:chOff x="0" y="0"/>
          <a:chExt cx="0" cy="0"/>
        </a:xfrm>
      </p:grpSpPr>
      <p:sp>
        <p:nvSpPr>
          <p:cNvPr id="106" name="Google Shape;106;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7" name="Google Shape;107;p16"/>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8" name="Google Shape;108;p16"/>
          <p:cNvSpPr txBox="1"/>
          <p:nvPr>
            <p:ph idx="10" type="dt"/>
          </p:nvPr>
        </p:nvSpPr>
        <p:spPr>
          <a:xfrm>
            <a:off x="609600" y="6245225"/>
            <a:ext cx="1828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6"/>
          <p:cNvSpPr txBox="1"/>
          <p:nvPr>
            <p:ph idx="11" type="ftr"/>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6"/>
          <p:cNvSpPr txBox="1"/>
          <p:nvPr>
            <p:ph idx="12" type="sldNum"/>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1" name="Shape 111"/>
        <p:cNvGrpSpPr/>
        <p:nvPr/>
      </p:nvGrpSpPr>
      <p:grpSpPr>
        <a:xfrm>
          <a:off x="0" y="0"/>
          <a:ext cx="0" cy="0"/>
          <a:chOff x="0" y="0"/>
          <a:chExt cx="0" cy="0"/>
        </a:xfrm>
      </p:grpSpPr>
      <p:sp>
        <p:nvSpPr>
          <p:cNvPr id="112" name="Google Shape;112;p1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3" name="Google Shape;113;p17"/>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14" name="Google Shape;114;p1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115" name="Google Shape;115;p17"/>
          <p:cNvSpPr txBox="1"/>
          <p:nvPr>
            <p:ph idx="10" type="dt"/>
          </p:nvPr>
        </p:nvSpPr>
        <p:spPr>
          <a:xfrm>
            <a:off x="609600" y="6245225"/>
            <a:ext cx="1828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17"/>
          <p:cNvSpPr txBox="1"/>
          <p:nvPr>
            <p:ph idx="11" type="ftr"/>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7"/>
          <p:cNvSpPr txBox="1"/>
          <p:nvPr>
            <p:ph idx="12" type="sldNum"/>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8" name="Shape 118"/>
        <p:cNvGrpSpPr/>
        <p:nvPr/>
      </p:nvGrpSpPr>
      <p:grpSpPr>
        <a:xfrm>
          <a:off x="0" y="0"/>
          <a:ext cx="0" cy="0"/>
          <a:chOff x="0" y="0"/>
          <a:chExt cx="0" cy="0"/>
        </a:xfrm>
      </p:grpSpPr>
      <p:sp>
        <p:nvSpPr>
          <p:cNvPr id="119" name="Google Shape;119;p1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0" name="Google Shape;120;p1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121" name="Google Shape;121;p1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122" name="Google Shape;122;p18"/>
          <p:cNvSpPr txBox="1"/>
          <p:nvPr>
            <p:ph idx="10" type="dt"/>
          </p:nvPr>
        </p:nvSpPr>
        <p:spPr>
          <a:xfrm>
            <a:off x="609600" y="6245225"/>
            <a:ext cx="1828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8"/>
          <p:cNvSpPr txBox="1"/>
          <p:nvPr>
            <p:ph idx="11" type="ftr"/>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18"/>
          <p:cNvSpPr txBox="1"/>
          <p:nvPr>
            <p:ph idx="12" type="sldNum"/>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19"/>
          <p:cNvSpPr txBox="1"/>
          <p:nvPr>
            <p:ph idx="10" type="dt"/>
          </p:nvPr>
        </p:nvSpPr>
        <p:spPr>
          <a:xfrm>
            <a:off x="609600" y="6245225"/>
            <a:ext cx="1828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19"/>
          <p:cNvSpPr txBox="1"/>
          <p:nvPr>
            <p:ph idx="11" type="ftr"/>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19"/>
          <p:cNvSpPr txBox="1"/>
          <p:nvPr>
            <p:ph idx="12" type="sldNum"/>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9" name="Shape 129"/>
        <p:cNvGrpSpPr/>
        <p:nvPr/>
      </p:nvGrpSpPr>
      <p:grpSpPr>
        <a:xfrm>
          <a:off x="0" y="0"/>
          <a:ext cx="0" cy="0"/>
          <a:chOff x="0" y="0"/>
          <a:chExt cx="0" cy="0"/>
        </a:xfrm>
      </p:grpSpPr>
      <p:sp>
        <p:nvSpPr>
          <p:cNvPr id="130" name="Google Shape;130;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1" name="Google Shape;131;p20"/>
          <p:cNvSpPr txBox="1"/>
          <p:nvPr>
            <p:ph idx="10" type="dt"/>
          </p:nvPr>
        </p:nvSpPr>
        <p:spPr>
          <a:xfrm>
            <a:off x="609600" y="6245225"/>
            <a:ext cx="1828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20"/>
          <p:cNvSpPr txBox="1"/>
          <p:nvPr>
            <p:ph idx="11" type="ftr"/>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20"/>
          <p:cNvSpPr txBox="1"/>
          <p:nvPr>
            <p:ph idx="12" type="sldNum"/>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4" name="Shape 134"/>
        <p:cNvGrpSpPr/>
        <p:nvPr/>
      </p:nvGrpSpPr>
      <p:grpSpPr>
        <a:xfrm>
          <a:off x="0" y="0"/>
          <a:ext cx="0" cy="0"/>
          <a:chOff x="0" y="0"/>
          <a:chExt cx="0" cy="0"/>
        </a:xfrm>
      </p:grpSpPr>
      <p:sp>
        <p:nvSpPr>
          <p:cNvPr id="135" name="Google Shape;135;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6" name="Google Shape;136;p2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137" name="Google Shape;137;p2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138" name="Google Shape;138;p2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139" name="Google Shape;139;p2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140" name="Google Shape;140;p21"/>
          <p:cNvSpPr txBox="1"/>
          <p:nvPr>
            <p:ph idx="10" type="dt"/>
          </p:nvPr>
        </p:nvSpPr>
        <p:spPr>
          <a:xfrm>
            <a:off x="609600" y="6245225"/>
            <a:ext cx="1828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21"/>
          <p:cNvSpPr txBox="1"/>
          <p:nvPr>
            <p:ph idx="11" type="ftr"/>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21"/>
          <p:cNvSpPr txBox="1"/>
          <p:nvPr>
            <p:ph idx="12" type="sldNum"/>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43" name="Shape 143"/>
        <p:cNvGrpSpPr/>
        <p:nvPr/>
      </p:nvGrpSpPr>
      <p:grpSpPr>
        <a:xfrm>
          <a:off x="0" y="0"/>
          <a:ext cx="0" cy="0"/>
          <a:chOff x="0" y="0"/>
          <a:chExt cx="0" cy="0"/>
        </a:xfrm>
      </p:grpSpPr>
      <p:sp>
        <p:nvSpPr>
          <p:cNvPr id="144" name="Google Shape;144;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5" name="Google Shape;145;p2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146" name="Google Shape;146;p2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147" name="Google Shape;147;p22"/>
          <p:cNvSpPr txBox="1"/>
          <p:nvPr>
            <p:ph idx="10" type="dt"/>
          </p:nvPr>
        </p:nvSpPr>
        <p:spPr>
          <a:xfrm>
            <a:off x="609600" y="6245225"/>
            <a:ext cx="1828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22"/>
          <p:cNvSpPr txBox="1"/>
          <p:nvPr>
            <p:ph idx="11" type="ftr"/>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22"/>
          <p:cNvSpPr txBox="1"/>
          <p:nvPr>
            <p:ph idx="12" type="sldNum"/>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33" name="Google Shape;33;p4"/>
          <p:cNvSpPr txBox="1"/>
          <p:nvPr>
            <p:ph idx="10" type="dt"/>
          </p:nvPr>
        </p:nvSpPr>
        <p:spPr>
          <a:xfrm>
            <a:off x="609600" y="6245225"/>
            <a:ext cx="1828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1" type="ftr"/>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0" name="Shape 150"/>
        <p:cNvGrpSpPr/>
        <p:nvPr/>
      </p:nvGrpSpPr>
      <p:grpSpPr>
        <a:xfrm>
          <a:off x="0" y="0"/>
          <a:ext cx="0" cy="0"/>
          <a:chOff x="0" y="0"/>
          <a:chExt cx="0" cy="0"/>
        </a:xfrm>
      </p:grpSpPr>
      <p:sp>
        <p:nvSpPr>
          <p:cNvPr id="151" name="Google Shape;151;p2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52" name="Google Shape;152;p2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153" name="Google Shape;153;p23"/>
          <p:cNvSpPr txBox="1"/>
          <p:nvPr>
            <p:ph idx="10" type="dt"/>
          </p:nvPr>
        </p:nvSpPr>
        <p:spPr>
          <a:xfrm>
            <a:off x="609600" y="6245225"/>
            <a:ext cx="1828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23"/>
          <p:cNvSpPr txBox="1"/>
          <p:nvPr>
            <p:ph idx="11" type="ftr"/>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23"/>
          <p:cNvSpPr txBox="1"/>
          <p:nvPr>
            <p:ph idx="12" type="sldNum"/>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6" name="Shape 156"/>
        <p:cNvGrpSpPr/>
        <p:nvPr/>
      </p:nvGrpSpPr>
      <p:grpSpPr>
        <a:xfrm>
          <a:off x="0" y="0"/>
          <a:ext cx="0" cy="0"/>
          <a:chOff x="0" y="0"/>
          <a:chExt cx="0" cy="0"/>
        </a:xfrm>
      </p:grpSpPr>
      <p:sp>
        <p:nvSpPr>
          <p:cNvPr id="157" name="Google Shape;157;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58" name="Google Shape;158;p2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9" name="Google Shape;159;p24"/>
          <p:cNvSpPr txBox="1"/>
          <p:nvPr>
            <p:ph idx="10" type="dt"/>
          </p:nvPr>
        </p:nvSpPr>
        <p:spPr>
          <a:xfrm>
            <a:off x="609600" y="6245225"/>
            <a:ext cx="1828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24"/>
          <p:cNvSpPr txBox="1"/>
          <p:nvPr>
            <p:ph idx="11" type="ftr"/>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24"/>
          <p:cNvSpPr txBox="1"/>
          <p:nvPr>
            <p:ph idx="12" type="sldNum"/>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2" name="Shape 162"/>
        <p:cNvGrpSpPr/>
        <p:nvPr/>
      </p:nvGrpSpPr>
      <p:grpSpPr>
        <a:xfrm>
          <a:off x="0" y="0"/>
          <a:ext cx="0" cy="0"/>
          <a:chOff x="0" y="0"/>
          <a:chExt cx="0" cy="0"/>
        </a:xfrm>
      </p:grpSpPr>
      <p:sp>
        <p:nvSpPr>
          <p:cNvPr id="163" name="Google Shape;163;p2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4" name="Google Shape;164;p2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165" name="Google Shape;165;p25"/>
          <p:cNvSpPr txBox="1"/>
          <p:nvPr>
            <p:ph idx="10" type="dt"/>
          </p:nvPr>
        </p:nvSpPr>
        <p:spPr>
          <a:xfrm>
            <a:off x="609600" y="6245225"/>
            <a:ext cx="1828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25"/>
          <p:cNvSpPr txBox="1"/>
          <p:nvPr>
            <p:ph idx="11" type="ftr"/>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25"/>
          <p:cNvSpPr txBox="1"/>
          <p:nvPr>
            <p:ph idx="12" type="sldNum"/>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None/>
              <a:defRPr sz="1400"/>
            </a:lvl4pPr>
            <a:lvl5pPr indent="-228600" lvl="4" marL="2286000" algn="l">
              <a:spcBef>
                <a:spcPts val="350"/>
              </a:spcBef>
              <a:spcAft>
                <a:spcPts val="0"/>
              </a:spcAft>
              <a:buSzPts val="1400"/>
              <a:buNone/>
              <a:defRPr sz="1400"/>
            </a:lvl5pPr>
            <a:lvl6pPr indent="-228600" lvl="5" marL="2743200" algn="l">
              <a:spcBef>
                <a:spcPts val="350"/>
              </a:spcBef>
              <a:spcAft>
                <a:spcPts val="0"/>
              </a:spcAft>
              <a:buSzPts val="1400"/>
              <a:buNone/>
              <a:defRPr sz="1400"/>
            </a:lvl6pPr>
            <a:lvl7pPr indent="-228600" lvl="6" marL="3200400" algn="l">
              <a:spcBef>
                <a:spcPts val="350"/>
              </a:spcBef>
              <a:spcAft>
                <a:spcPts val="0"/>
              </a:spcAft>
              <a:buSzPts val="1400"/>
              <a:buNone/>
              <a:defRPr sz="1400"/>
            </a:lvl7pPr>
            <a:lvl8pPr indent="-228600" lvl="7" marL="3657600" algn="l">
              <a:spcBef>
                <a:spcPts val="350"/>
              </a:spcBef>
              <a:spcAft>
                <a:spcPts val="0"/>
              </a:spcAft>
              <a:buSzPts val="1400"/>
              <a:buNone/>
              <a:defRPr sz="1400"/>
            </a:lvl8pPr>
            <a:lvl9pPr indent="-228600" lvl="8" marL="4114800" algn="l">
              <a:spcBef>
                <a:spcPts val="350"/>
              </a:spcBef>
              <a:spcAft>
                <a:spcPts val="0"/>
              </a:spcAft>
              <a:buSzPts val="1400"/>
              <a:buNone/>
              <a:defRPr sz="1400"/>
            </a:lvl9pPr>
          </a:lstStyle>
          <a:p/>
        </p:txBody>
      </p:sp>
      <p:sp>
        <p:nvSpPr>
          <p:cNvPr id="39" name="Google Shape;39;p5"/>
          <p:cNvSpPr txBox="1"/>
          <p:nvPr>
            <p:ph idx="10" type="dt"/>
          </p:nvPr>
        </p:nvSpPr>
        <p:spPr>
          <a:xfrm>
            <a:off x="609600" y="6245225"/>
            <a:ext cx="1828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1" type="ftr"/>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2" type="sldNum"/>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
        <p:nvSpPr>
          <p:cNvPr id="43" name="Google Shape;43;p6"/>
          <p:cNvSpPr txBox="1"/>
          <p:nvPr>
            <p:ph idx="10" type="dt"/>
          </p:nvPr>
        </p:nvSpPr>
        <p:spPr>
          <a:xfrm>
            <a:off x="609600" y="6245225"/>
            <a:ext cx="1828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1" type="ftr"/>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2" type="sldNum"/>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6" name="Shape 46"/>
        <p:cNvGrpSpPr/>
        <p:nvPr/>
      </p:nvGrpSpPr>
      <p:grpSpPr>
        <a:xfrm>
          <a:off x="0" y="0"/>
          <a:ext cx="0" cy="0"/>
          <a:chOff x="0" y="0"/>
          <a:chExt cx="0" cy="0"/>
        </a:xfrm>
      </p:grpSpPr>
      <p:sp>
        <p:nvSpPr>
          <p:cNvPr id="47" name="Google Shape;47;p7"/>
          <p:cNvSpPr txBox="1"/>
          <p:nvPr>
            <p:ph type="title"/>
          </p:nvPr>
        </p:nvSpPr>
        <p:spPr>
          <a:xfrm rot="5400000">
            <a:off x="4717257" y="2161381"/>
            <a:ext cx="5715000" cy="20018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 type="body"/>
          </p:nvPr>
        </p:nvSpPr>
        <p:spPr>
          <a:xfrm rot="5400000">
            <a:off x="636588" y="234950"/>
            <a:ext cx="5715000" cy="58547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49" name="Google Shape;49;p7"/>
          <p:cNvSpPr txBox="1"/>
          <p:nvPr>
            <p:ph idx="10" type="dt"/>
          </p:nvPr>
        </p:nvSpPr>
        <p:spPr>
          <a:xfrm>
            <a:off x="609600" y="6245225"/>
            <a:ext cx="1828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1" type="ftr"/>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2" type="sldNum"/>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2" name="Shape 52"/>
        <p:cNvGrpSpPr/>
        <p:nvPr/>
      </p:nvGrpSpPr>
      <p:grpSpPr>
        <a:xfrm>
          <a:off x="0" y="0"/>
          <a:ext cx="0" cy="0"/>
          <a:chOff x="0" y="0"/>
          <a:chExt cx="0" cy="0"/>
        </a:xfrm>
      </p:grpSpPr>
      <p:sp>
        <p:nvSpPr>
          <p:cNvPr id="53" name="Google Shape;53;p8"/>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 type="body"/>
          </p:nvPr>
        </p:nvSpPr>
        <p:spPr>
          <a:xfrm rot="5400000">
            <a:off x="2433637" y="-114300"/>
            <a:ext cx="4267200" cy="8001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55" name="Google Shape;55;p8"/>
          <p:cNvSpPr txBox="1"/>
          <p:nvPr>
            <p:ph idx="10" type="dt"/>
          </p:nvPr>
        </p:nvSpPr>
        <p:spPr>
          <a:xfrm>
            <a:off x="609600" y="6245225"/>
            <a:ext cx="1828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accent2"/>
              </a:buClr>
              <a:buSzPts val="3200"/>
              <a:buFont typeface="Noto Sans Symbols"/>
              <a:buNone/>
              <a:defRPr b="0" i="0" sz="3200" u="none" cap="none" strike="noStrike">
                <a:solidFill>
                  <a:schemeClr val="dk1"/>
                </a:solidFill>
                <a:latin typeface="Verdana"/>
                <a:ea typeface="Verdana"/>
                <a:cs typeface="Verdana"/>
                <a:sym typeface="Verdana"/>
              </a:defRPr>
            </a:lvl1pPr>
            <a:lvl2pPr lvl="1" marR="0" rtl="0" algn="l">
              <a:spcBef>
                <a:spcPts val="560"/>
              </a:spcBef>
              <a:spcAft>
                <a:spcPts val="0"/>
              </a:spcAft>
              <a:buClr>
                <a:schemeClr val="accent2"/>
              </a:buClr>
              <a:buSzPts val="2800"/>
              <a:buFont typeface="Noto Sans Symbols"/>
              <a:buNone/>
              <a:defRPr b="0" i="0" sz="2800" u="none" cap="none" strike="noStrike">
                <a:solidFill>
                  <a:schemeClr val="dk1"/>
                </a:solidFill>
                <a:latin typeface="Verdana"/>
                <a:ea typeface="Verdana"/>
                <a:cs typeface="Verdana"/>
                <a:sym typeface="Verdana"/>
              </a:defRPr>
            </a:lvl2pPr>
            <a:lvl3pPr lvl="2" marR="0" rtl="0" algn="l">
              <a:spcBef>
                <a:spcPts val="480"/>
              </a:spcBef>
              <a:spcAft>
                <a:spcPts val="0"/>
              </a:spcAft>
              <a:buClr>
                <a:schemeClr val="accent2"/>
              </a:buClr>
              <a:buSzPts val="2400"/>
              <a:buFont typeface="Noto Sans Symbols"/>
              <a:buNone/>
              <a:defRPr b="0" i="0" sz="2400" u="none" cap="none" strike="noStrike">
                <a:solidFill>
                  <a:schemeClr val="dk1"/>
                </a:solidFill>
                <a:latin typeface="Verdana"/>
                <a:ea typeface="Verdana"/>
                <a:cs typeface="Verdana"/>
                <a:sym typeface="Verdana"/>
              </a:defRPr>
            </a:lvl3pPr>
            <a:lvl4pPr lvl="3" marR="0" rtl="0" algn="l">
              <a:spcBef>
                <a:spcPts val="400"/>
              </a:spcBef>
              <a:spcAft>
                <a:spcPts val="0"/>
              </a:spcAft>
              <a:buClr>
                <a:schemeClr val="accent2"/>
              </a:buClr>
              <a:buSzPts val="2000"/>
              <a:buFont typeface="Noto Sans Symbols"/>
              <a:buNone/>
              <a:defRPr b="0" i="0" sz="2000" u="none" cap="none" strike="noStrike">
                <a:solidFill>
                  <a:schemeClr val="dk1"/>
                </a:solidFill>
                <a:latin typeface="Verdana"/>
                <a:ea typeface="Verdana"/>
                <a:cs typeface="Verdana"/>
                <a:sym typeface="Verdana"/>
              </a:defRPr>
            </a:lvl4pPr>
            <a:lvl5pPr lvl="4" marR="0" rtl="0" algn="l">
              <a:spcBef>
                <a:spcPts val="500"/>
              </a:spcBef>
              <a:spcAft>
                <a:spcPts val="0"/>
              </a:spcAft>
              <a:buClr>
                <a:schemeClr val="accent2"/>
              </a:buClr>
              <a:buSzPts val="2000"/>
              <a:buFont typeface="Noto Sans Symbols"/>
              <a:buNone/>
              <a:defRPr b="0" i="0" sz="2000" u="none" cap="none" strike="noStrike">
                <a:solidFill>
                  <a:schemeClr val="dk1"/>
                </a:solidFill>
                <a:latin typeface="Verdana"/>
                <a:ea typeface="Verdana"/>
                <a:cs typeface="Verdana"/>
                <a:sym typeface="Verdana"/>
              </a:defRPr>
            </a:lvl5pPr>
            <a:lvl6pPr lvl="5" marR="0" rtl="0" algn="l">
              <a:spcBef>
                <a:spcPts val="500"/>
              </a:spcBef>
              <a:spcAft>
                <a:spcPts val="0"/>
              </a:spcAft>
              <a:buClr>
                <a:schemeClr val="accent2"/>
              </a:buClr>
              <a:buSzPts val="2000"/>
              <a:buFont typeface="Noto Sans Symbols"/>
              <a:buNone/>
              <a:defRPr b="0" i="0" sz="2000" u="none" cap="none" strike="noStrike">
                <a:solidFill>
                  <a:schemeClr val="dk1"/>
                </a:solidFill>
                <a:latin typeface="Verdana"/>
                <a:ea typeface="Verdana"/>
                <a:cs typeface="Verdana"/>
                <a:sym typeface="Verdana"/>
              </a:defRPr>
            </a:lvl6pPr>
            <a:lvl7pPr lvl="6" marR="0" rtl="0" algn="l">
              <a:spcBef>
                <a:spcPts val="500"/>
              </a:spcBef>
              <a:spcAft>
                <a:spcPts val="0"/>
              </a:spcAft>
              <a:buClr>
                <a:schemeClr val="accent2"/>
              </a:buClr>
              <a:buSzPts val="2000"/>
              <a:buFont typeface="Noto Sans Symbols"/>
              <a:buNone/>
              <a:defRPr b="0" i="0" sz="2000" u="none" cap="none" strike="noStrike">
                <a:solidFill>
                  <a:schemeClr val="dk1"/>
                </a:solidFill>
                <a:latin typeface="Verdana"/>
                <a:ea typeface="Verdana"/>
                <a:cs typeface="Verdana"/>
                <a:sym typeface="Verdana"/>
              </a:defRPr>
            </a:lvl7pPr>
            <a:lvl8pPr lvl="7" marR="0" rtl="0" algn="l">
              <a:spcBef>
                <a:spcPts val="500"/>
              </a:spcBef>
              <a:spcAft>
                <a:spcPts val="0"/>
              </a:spcAft>
              <a:buClr>
                <a:schemeClr val="accent2"/>
              </a:buClr>
              <a:buSzPts val="2000"/>
              <a:buFont typeface="Noto Sans Symbols"/>
              <a:buNone/>
              <a:defRPr b="0" i="0" sz="2000" u="none" cap="none" strike="noStrike">
                <a:solidFill>
                  <a:schemeClr val="dk1"/>
                </a:solidFill>
                <a:latin typeface="Verdana"/>
                <a:ea typeface="Verdana"/>
                <a:cs typeface="Verdana"/>
                <a:sym typeface="Verdana"/>
              </a:defRPr>
            </a:lvl8pPr>
            <a:lvl9pPr lvl="8" marR="0" rtl="0" algn="l">
              <a:spcBef>
                <a:spcPts val="500"/>
              </a:spcBef>
              <a:spcAft>
                <a:spcPts val="0"/>
              </a:spcAft>
              <a:buClr>
                <a:schemeClr val="accent2"/>
              </a:buClr>
              <a:buSzPts val="2000"/>
              <a:buFont typeface="Noto Sans Symbols"/>
              <a:buNone/>
              <a:defRPr b="0" i="0" sz="2000" u="none" cap="none" strike="noStrike">
                <a:solidFill>
                  <a:schemeClr val="dk1"/>
                </a:solidFill>
                <a:latin typeface="Verdana"/>
                <a:ea typeface="Verdana"/>
                <a:cs typeface="Verdana"/>
                <a:sym typeface="Verdana"/>
              </a:defRPr>
            </a:lvl9pPr>
          </a:lstStyle>
          <a:p/>
        </p:txBody>
      </p:sp>
      <p:sp>
        <p:nvSpPr>
          <p:cNvPr id="61" name="Google Shape;61;p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62" name="Google Shape;62;p9"/>
          <p:cNvSpPr txBox="1"/>
          <p:nvPr>
            <p:ph idx="10" type="dt"/>
          </p:nvPr>
        </p:nvSpPr>
        <p:spPr>
          <a:xfrm>
            <a:off x="609600" y="6245225"/>
            <a:ext cx="1828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500"/>
              </a:spcBef>
              <a:spcAft>
                <a:spcPts val="0"/>
              </a:spcAft>
              <a:buSzPts val="2000"/>
              <a:buChar char="▪"/>
              <a:defRPr sz="2000"/>
            </a:lvl5pPr>
            <a:lvl6pPr indent="-355600" lvl="5" marL="2743200" algn="l">
              <a:spcBef>
                <a:spcPts val="500"/>
              </a:spcBef>
              <a:spcAft>
                <a:spcPts val="0"/>
              </a:spcAft>
              <a:buSzPts val="2000"/>
              <a:buChar char="▪"/>
              <a:defRPr sz="2000"/>
            </a:lvl6pPr>
            <a:lvl7pPr indent="-355600" lvl="6" marL="3200400" algn="l">
              <a:spcBef>
                <a:spcPts val="500"/>
              </a:spcBef>
              <a:spcAft>
                <a:spcPts val="0"/>
              </a:spcAft>
              <a:buSzPts val="2000"/>
              <a:buChar char="▪"/>
              <a:defRPr sz="2000"/>
            </a:lvl7pPr>
            <a:lvl8pPr indent="-355600" lvl="7" marL="3657600" algn="l">
              <a:spcBef>
                <a:spcPts val="500"/>
              </a:spcBef>
              <a:spcAft>
                <a:spcPts val="0"/>
              </a:spcAft>
              <a:buSzPts val="2000"/>
              <a:buChar char="▪"/>
              <a:defRPr sz="2000"/>
            </a:lvl8pPr>
            <a:lvl9pPr indent="-355600" lvl="8" marL="4114800" algn="l">
              <a:spcBef>
                <a:spcPts val="500"/>
              </a:spcBef>
              <a:spcAft>
                <a:spcPts val="0"/>
              </a:spcAft>
              <a:buSzPts val="2000"/>
              <a:buChar char="▪"/>
              <a:defRPr sz="2000"/>
            </a:lvl9pPr>
          </a:lstStyle>
          <a:p/>
        </p:txBody>
      </p:sp>
      <p:sp>
        <p:nvSpPr>
          <p:cNvPr id="68" name="Google Shape;68;p1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69" name="Google Shape;69;p10"/>
          <p:cNvSpPr txBox="1"/>
          <p:nvPr>
            <p:ph idx="10" type="dt"/>
          </p:nvPr>
        </p:nvSpPr>
        <p:spPr>
          <a:xfrm>
            <a:off x="609600" y="6245225"/>
            <a:ext cx="1828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1"/>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0" type="dt"/>
          </p:nvPr>
        </p:nvSpPr>
        <p:spPr>
          <a:xfrm>
            <a:off x="609600" y="6245225"/>
            <a:ext cx="1828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txBox="1"/>
          <p:nvPr>
            <p:ph idx="11" type="ftr"/>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2" type="sldNum"/>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3.xml"/><Relationship Id="rId10" Type="http://schemas.openxmlformats.org/officeDocument/2006/relationships/slideLayout" Target="../slideLayouts/slideLayout11.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685800" y="2393950"/>
            <a:ext cx="7772400" cy="109537"/>
          </a:xfrm>
          <a:custGeom>
            <a:rect b="b" l="l" r="r" t="t"/>
            <a:pathLst>
              <a:path extrusionOk="0" h="1000" w="1000">
                <a:moveTo>
                  <a:pt x="0" y="0"/>
                </a:moveTo>
                <a:lnTo>
                  <a:pt x="618" y="0"/>
                </a:lnTo>
                <a:lnTo>
                  <a:pt x="618"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1" name="Google Shape;11;p1"/>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1pPr>
            <a:lvl2pPr lvl="1"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2pPr>
            <a:lvl3pPr lvl="2"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3pPr>
            <a:lvl4pPr lvl="3"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4pPr>
            <a:lvl5pPr lvl="4"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5pPr>
            <a:lvl6pPr lvl="5"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6pPr>
            <a:lvl7pPr lvl="6"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7pPr>
            <a:lvl8pPr lvl="7"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8pPr>
            <a:lvl9pPr lvl="8"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9pPr>
          </a:lstStyle>
          <a:p/>
        </p:txBody>
      </p:sp>
      <p:sp>
        <p:nvSpPr>
          <p:cNvPr id="12" name="Google Shape;12;p1"/>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lvl1pPr indent="-419100" lvl="0" marL="457200" marR="0" rtl="0" algn="l">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indent="-393700" lvl="1" marL="914400" marR="0" rtl="0" algn="l">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indent="-374650" lvl="2" marL="1371600" marR="0" rtl="0" algn="l">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13" name="Google Shape;13;p1"/>
          <p:cNvSpPr txBox="1"/>
          <p:nvPr>
            <p:ph idx="10" type="dt"/>
          </p:nvPr>
        </p:nvSpPr>
        <p:spPr>
          <a:xfrm>
            <a:off x="609600" y="6245225"/>
            <a:ext cx="18288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4" name="Google Shape;14;p1"/>
          <p:cNvSpPr txBox="1"/>
          <p:nvPr>
            <p:ph idx="11" type="ftr"/>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 name="Google Shape;15;p1"/>
          <p:cNvSpPr txBox="1"/>
          <p:nvPr>
            <p:ph idx="12" type="sldNum"/>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transition spd="slow">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sp>
        <p:nvSpPr>
          <p:cNvPr id="23" name="Google Shape;23;p3"/>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1pPr>
            <a:lvl2pPr lvl="1"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2pPr>
            <a:lvl3pPr lvl="2"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3pPr>
            <a:lvl4pPr lvl="3"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4pPr>
            <a:lvl5pPr lvl="4"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5pPr>
            <a:lvl6pPr lvl="5"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6pPr>
            <a:lvl7pPr lvl="6"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7pPr>
            <a:lvl8pPr lvl="7"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8pPr>
            <a:lvl9pPr lvl="8"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9pPr>
          </a:lstStyle>
          <a:p/>
        </p:txBody>
      </p:sp>
      <p:sp>
        <p:nvSpPr>
          <p:cNvPr id="24" name="Google Shape;24;p3"/>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lvl1pPr indent="-419100" lvl="0" marL="457200" marR="0" rtl="0" algn="l">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indent="-393700" lvl="1" marL="914400" marR="0" rtl="0" algn="l">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indent="-374650" lvl="2" marL="1371600" marR="0" rtl="0" algn="l">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25" name="Google Shape;25;p3"/>
          <p:cNvSpPr/>
          <p:nvPr/>
        </p:nvSpPr>
        <p:spPr>
          <a:xfrm>
            <a:off x="609600" y="1566862"/>
            <a:ext cx="7958137" cy="109537"/>
          </a:xfrm>
          <a:custGeom>
            <a:rect b="b" l="l" r="r" t="t"/>
            <a:pathLst>
              <a:path extrusionOk="0" h="1000" w="1000">
                <a:moveTo>
                  <a:pt x="0" y="0"/>
                </a:moveTo>
                <a:lnTo>
                  <a:pt x="585" y="0"/>
                </a:lnTo>
                <a:lnTo>
                  <a:pt x="585"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26" name="Google Shape;26;p3"/>
          <p:cNvCxnSpPr/>
          <p:nvPr/>
        </p:nvCxnSpPr>
        <p:spPr>
          <a:xfrm>
            <a:off x="609600" y="6172200"/>
            <a:ext cx="7924800" cy="0"/>
          </a:xfrm>
          <a:prstGeom prst="straightConnector1">
            <a:avLst/>
          </a:prstGeom>
          <a:noFill/>
          <a:ln cap="flat" cmpd="sng" w="9525">
            <a:solidFill>
              <a:schemeClr val="accent2"/>
            </a:solidFill>
            <a:prstDash val="solid"/>
            <a:miter lim="800000"/>
            <a:headEnd len="med" w="med" type="none"/>
            <a:tailEnd len="med" w="med" type="none"/>
          </a:ln>
        </p:spPr>
      </p:cxnSp>
      <p:sp>
        <p:nvSpPr>
          <p:cNvPr id="27" name="Google Shape;27;p3"/>
          <p:cNvSpPr txBox="1"/>
          <p:nvPr>
            <p:ph idx="10" type="dt"/>
          </p:nvPr>
        </p:nvSpPr>
        <p:spPr>
          <a:xfrm>
            <a:off x="609600" y="6245225"/>
            <a:ext cx="18288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28" name="Google Shape;28;p3"/>
          <p:cNvSpPr txBox="1"/>
          <p:nvPr>
            <p:ph idx="11" type="ftr"/>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29" name="Google Shape;29;p3"/>
          <p:cNvSpPr txBox="1"/>
          <p:nvPr>
            <p:ph idx="12" type="sldNum"/>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slow">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
        <p:nvSpPr>
          <p:cNvPr id="94" name="Google Shape;94;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95" name="Google Shape;95;p1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6" name="Google Shape;96;p14"/>
          <p:cNvSpPr txBox="1"/>
          <p:nvPr>
            <p:ph idx="10" type="dt"/>
          </p:nvPr>
        </p:nvSpPr>
        <p:spPr>
          <a:xfrm>
            <a:off x="609600" y="6245225"/>
            <a:ext cx="18288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97" name="Google Shape;97;p14"/>
          <p:cNvSpPr txBox="1"/>
          <p:nvPr>
            <p:ph idx="11" type="ftr"/>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98" name="Google Shape;98;p14"/>
          <p:cNvSpPr txBox="1"/>
          <p:nvPr>
            <p:ph idx="12" type="sldNum"/>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java.sun.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www.eiffel.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9.png"/><Relationship Id="rId4" Type="http://schemas.openxmlformats.org/officeDocument/2006/relationships/image" Target="../media/image10.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hyperlink" Target="http://www.codeproject.com/" TargetMode="External"/><Relationship Id="rId4" Type="http://schemas.openxmlformats.org/officeDocument/2006/relationships/hyperlink" Target="http://www.boost.org/" TargetMode="External"/></Relationships>
</file>

<file path=ppt/slides/_rels/slide83.xml.rels><?xml version="1.0" encoding="UTF-8" standalone="yes"?><Relationships xmlns="http://schemas.openxmlformats.org/package/2006/relationships"><Relationship Id="rId11" Type="http://schemas.openxmlformats.org/officeDocument/2006/relationships/hyperlink" Target="http://www.cuj.com/" TargetMode="External"/><Relationship Id="rId10" Type="http://schemas.openxmlformats.org/officeDocument/2006/relationships/hyperlink" Target="http://www.jelovic.com/articles/smart_pointer_thread_safety.htm" TargetMode="External"/><Relationship Id="rId13" Type="http://schemas.openxmlformats.org/officeDocument/2006/relationships/hyperlink" Target="http://www.modulaware.com/mdlt35.htm" TargetMode="External"/><Relationship Id="rId12" Type="http://schemas.openxmlformats.org/officeDocument/2006/relationships/hyperlink" Target="http://www.jvoegele.com/software/langcomp.html" TargetMode="External"/><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hyperlink" Target="http://www.smallscript.org/Language%20Comparison%20Chart.asp" TargetMode="External"/><Relationship Id="rId4" Type="http://schemas.openxmlformats.org/officeDocument/2006/relationships/hyperlink" Target="http://cslibrary.stanford.edu/106/" TargetMode="External"/><Relationship Id="rId9" Type="http://schemas.openxmlformats.org/officeDocument/2006/relationships/hyperlink" Target="http://www.jelovic.com/articles/cpp_without_memory_errors_slides.htm" TargetMode="External"/><Relationship Id="rId15" Type="http://schemas.openxmlformats.org/officeDocument/2006/relationships/hyperlink" Target="http://www.codeproject.com/managedcpp/managedraii.asp" TargetMode="External"/><Relationship Id="rId14" Type="http://schemas.openxmlformats.org/officeDocument/2006/relationships/hyperlink" Target="http://ootips.org/yonat/4dev/smart-pointers.html" TargetMode="External"/><Relationship Id="rId17" Type="http://schemas.openxmlformats.org/officeDocument/2006/relationships/hyperlink" Target="http://www.cs.huji.ac.il/~etsman/Docs/gcc-3.4-base/libstdc++/html_user/debug_8h-source.html" TargetMode="External"/><Relationship Id="rId16" Type="http://schemas.openxmlformats.org/officeDocument/2006/relationships/hyperlink" Target="http://gcc.gnu.org/onlinedocs/libstdc++/latest-doxygen/memory-source.html" TargetMode="External"/><Relationship Id="rId5" Type="http://schemas.openxmlformats.org/officeDocument/2006/relationships/hyperlink" Target="http://www.goingware.com/" TargetMode="External"/><Relationship Id="rId6" Type="http://schemas.openxmlformats.org/officeDocument/2006/relationships/hyperlink" Target="http://www.cuj.com/" TargetMode="External"/><Relationship Id="rId18" Type="http://schemas.openxmlformats.org/officeDocument/2006/relationships/hyperlink" Target="http://msdn.microsoft.com/" TargetMode="External"/><Relationship Id="rId7" Type="http://schemas.openxmlformats.org/officeDocument/2006/relationships/hyperlink" Target="http://www.gotw.ca/publications/using_auto_ptr_effectively.htm" TargetMode="External"/><Relationship Id="rId8" Type="http://schemas.openxmlformats.org/officeDocument/2006/relationships/hyperlink" Target="http://www.davethehat.com/articles/smartp.htm"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ctrTitle"/>
          </p:nvPr>
        </p:nvSpPr>
        <p:spPr>
          <a:xfrm>
            <a:off x="685800" y="990600"/>
            <a:ext cx="7772400" cy="1371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Verdana"/>
              <a:buNone/>
            </a:pPr>
            <a:r>
              <a:rPr b="1" i="0" lang="en-US" sz="4000" u="none">
                <a:solidFill>
                  <a:schemeClr val="dk2"/>
                </a:solidFill>
                <a:latin typeface="Verdana"/>
                <a:ea typeface="Verdana"/>
                <a:cs typeface="Verdana"/>
                <a:sym typeface="Verdana"/>
              </a:rPr>
              <a:t>Smart Pointers in C++</a:t>
            </a:r>
            <a:endParaRPr/>
          </a:p>
        </p:txBody>
      </p:sp>
      <p:sp>
        <p:nvSpPr>
          <p:cNvPr id="174" name="Google Shape;174;p26"/>
          <p:cNvSpPr txBox="1"/>
          <p:nvPr/>
        </p:nvSpPr>
        <p:spPr>
          <a:xfrm>
            <a:off x="152400" y="6338887"/>
            <a:ext cx="2667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April 2016</a:t>
            </a:r>
            <a:endParaRPr/>
          </a:p>
        </p:txBody>
      </p:sp>
      <p:sp>
        <p:nvSpPr>
          <p:cNvPr id="175" name="Google Shape;175;p26"/>
          <p:cNvSpPr txBox="1"/>
          <p:nvPr/>
        </p:nvSpPr>
        <p:spPr>
          <a:xfrm>
            <a:off x="457200" y="4114800"/>
            <a:ext cx="8229600" cy="609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Verdana"/>
              <a:buNone/>
            </a:pPr>
            <a:r>
              <a:rPr b="0" i="0" lang="en-US" sz="3600" u="none">
                <a:solidFill>
                  <a:schemeClr val="dk1"/>
                </a:solidFill>
                <a:latin typeface="Verdana"/>
                <a:ea typeface="Verdana"/>
                <a:cs typeface="Verdana"/>
                <a:sym typeface="Verdana"/>
              </a:rPr>
              <a:t>Lecture 49</a:t>
            </a:r>
            <a:endParaRPr/>
          </a:p>
        </p:txBody>
      </p:sp>
      <p:pic>
        <p:nvPicPr>
          <p:cNvPr descr="http://www.iitkgp.ac.in/new/gif_jpg/top_img_banner.gif" id="176" name="Google Shape;176;p26"/>
          <p:cNvPicPr preferRelativeResize="0"/>
          <p:nvPr/>
        </p:nvPicPr>
        <p:blipFill rotWithShape="1">
          <a:blip r:embed="rId3">
            <a:alphaModFix/>
          </a:blip>
          <a:srcRect b="0" l="0" r="0" t="0"/>
          <a:stretch/>
        </p:blipFill>
        <p:spPr>
          <a:xfrm>
            <a:off x="4724400" y="5905500"/>
            <a:ext cx="4162425" cy="952500"/>
          </a:xfrm>
          <a:prstGeom prst="rect">
            <a:avLst/>
          </a:prstGeom>
          <a:noFill/>
          <a:ln>
            <a:noFill/>
          </a:ln>
        </p:spPr>
      </p:pic>
      <p:sp>
        <p:nvSpPr>
          <p:cNvPr id="177" name="Google Shape;177;p26"/>
          <p:cNvSpPr txBox="1"/>
          <p:nvPr/>
        </p:nvSpPr>
        <p:spPr>
          <a:xfrm>
            <a:off x="381000" y="5105400"/>
            <a:ext cx="8366125"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Prof. Partha Pratim Das</a:t>
            </a:r>
            <a:endParaRPr/>
          </a:p>
        </p:txBody>
      </p:sp>
      <p:sp>
        <p:nvSpPr>
          <p:cNvPr id="178" name="Google Shape;178;p26"/>
          <p:cNvSpPr txBox="1"/>
          <p:nvPr/>
        </p:nvSpPr>
        <p:spPr>
          <a:xfrm>
            <a:off x="685800" y="2733675"/>
            <a:ext cx="7445375" cy="1304925"/>
          </a:xfrm>
          <a:prstGeom prst="rect">
            <a:avLst/>
          </a:prstGeom>
          <a:noFill/>
          <a:ln>
            <a:noFill/>
          </a:ln>
        </p:spPr>
        <p:txBody>
          <a:bodyPr anchorCtr="0" anchor="t" bIns="44450" lIns="90475" spcFirstLastPara="1" rIns="90475" wrap="square" tIns="44450">
            <a:noAutofit/>
          </a:bodyPr>
          <a:lstStyle/>
          <a:p>
            <a:pPr indent="-342900" lvl="0" marL="342900" marR="0" rtl="0" algn="ctr">
              <a:lnSpc>
                <a:spcPct val="100000"/>
              </a:lnSpc>
              <a:spcBef>
                <a:spcPts val="0"/>
              </a:spcBef>
              <a:spcAft>
                <a:spcPts val="0"/>
              </a:spcAft>
              <a:buClr>
                <a:srgbClr val="FFC000"/>
              </a:buClr>
              <a:buSzPts val="4000"/>
              <a:buFont typeface="Arial"/>
              <a:buNone/>
            </a:pPr>
            <a:r>
              <a:rPr b="1" i="0" lang="en-US" sz="4000" u="none">
                <a:solidFill>
                  <a:srgbClr val="FFC000"/>
                </a:solidFill>
                <a:latin typeface="Arial"/>
                <a:ea typeface="Arial"/>
                <a:cs typeface="Arial"/>
                <a:sym typeface="Arial"/>
              </a:rPr>
              <a:t>CS20006: Software Engineering</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5"/>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261" name="Google Shape;261;p35"/>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262" name="Google Shape;262;p35"/>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What is a Raw Pointer?</a:t>
            </a:r>
            <a:endParaRPr/>
          </a:p>
        </p:txBody>
      </p:sp>
      <p:sp>
        <p:nvSpPr>
          <p:cNvPr id="263" name="Google Shape;263;p35"/>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Typical use of Pointers</a:t>
            </a:r>
            <a:endParaRPr/>
          </a:p>
          <a:p>
            <a:pPr indent="-436562" lvl="1" marL="90805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Essential – Link (‘next’) in a data structure</a:t>
            </a:r>
            <a:endParaRPr/>
          </a:p>
          <a:p>
            <a:pPr indent="-436562" lvl="1" marL="90805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Inessential – Apparent programming ease</a:t>
            </a:r>
            <a:endParaRPr/>
          </a:p>
          <a:p>
            <a:pPr indent="-395287" lvl="2" marL="1304925" rtl="0" algn="l">
              <a:lnSpc>
                <a:spcPct val="10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Passing Objects in functions: void MyFunc(MyClass *);</a:t>
            </a:r>
            <a:endParaRPr/>
          </a:p>
          <a:p>
            <a:pPr indent="-395287" lvl="2" marL="1304925" rtl="0" algn="l">
              <a:lnSpc>
                <a:spcPct val="10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‘Smart’ expressions: while (p) cout &lt;&lt; *p++;</a:t>
            </a:r>
            <a:endParaRPr/>
          </a:p>
          <a:p>
            <a:pPr indent="-469900" lvl="0" marL="469900" rtl="0" algn="l">
              <a:lnSpc>
                <a:spcPct val="10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Is not a “First Class Object” </a:t>
            </a:r>
            <a:endParaRPr/>
          </a:p>
          <a:p>
            <a:pPr indent="-436562" lvl="1" marL="90805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An integer value is a FCO</a:t>
            </a:r>
            <a:endParaRPr/>
          </a:p>
          <a:p>
            <a:pPr indent="-469900" lvl="0" marL="469900" rtl="0" algn="l">
              <a:lnSpc>
                <a:spcPct val="10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Does not have a “Value Semantics”</a:t>
            </a:r>
            <a:endParaRPr/>
          </a:p>
          <a:p>
            <a:pPr indent="-436562" lvl="1" marL="90805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Cannot COPY or ASSIGN at will</a:t>
            </a:r>
            <a:endParaRPr/>
          </a:p>
          <a:p>
            <a:pPr indent="-469900" lvl="0" marL="469900" rtl="0" algn="l">
              <a:lnSpc>
                <a:spcPct val="10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Weak Semantics for “Ownership” of pointee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6"/>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270" name="Google Shape;270;p36"/>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271" name="Google Shape;271;p36"/>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Ownership Issue of Pointers</a:t>
            </a:r>
            <a:endParaRPr/>
          </a:p>
        </p:txBody>
      </p:sp>
      <p:sp>
        <p:nvSpPr>
          <p:cNvPr id="272" name="Google Shape;272;p36"/>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Clr>
                <a:schemeClr val="accent2"/>
              </a:buClr>
              <a:buSzPts val="3000"/>
              <a:buFont typeface="Noto Sans Symbols"/>
              <a:buChar char="□"/>
            </a:pPr>
            <a:r>
              <a:rPr b="0" i="0" lang="en-US" sz="3000" u="none">
                <a:solidFill>
                  <a:schemeClr val="dk1"/>
                </a:solidFill>
                <a:latin typeface="Verdana"/>
                <a:ea typeface="Verdana"/>
                <a:cs typeface="Verdana"/>
                <a:sym typeface="Verdana"/>
              </a:rPr>
              <a:t>Ownership Issue – ASSIGN problem</a:t>
            </a:r>
            <a:endParaRPr/>
          </a:p>
          <a:p>
            <a:pPr indent="-279400" lvl="0" marL="469900" rtl="0" algn="l">
              <a:lnSpc>
                <a:spcPct val="100000"/>
              </a:lnSpc>
              <a:spcBef>
                <a:spcPts val="600"/>
              </a:spcBef>
              <a:spcAft>
                <a:spcPts val="0"/>
              </a:spcAft>
              <a:buClr>
                <a:schemeClr val="accent2"/>
              </a:buClr>
              <a:buSzPts val="3000"/>
              <a:buFont typeface="Noto Sans Symbols"/>
              <a:buNone/>
            </a:pPr>
            <a:r>
              <a:t/>
            </a:r>
            <a:endParaRPr b="0" i="0" sz="3000" u="none">
              <a:solidFill>
                <a:schemeClr val="dk1"/>
              </a:solidFill>
              <a:latin typeface="Verdana"/>
              <a:ea typeface="Verdana"/>
              <a:cs typeface="Verdana"/>
              <a:sym typeface="Verdana"/>
            </a:endParaRPr>
          </a:p>
          <a:p>
            <a:pPr indent="-279400" lvl="0" marL="469900" rtl="0" algn="l">
              <a:lnSpc>
                <a:spcPct val="100000"/>
              </a:lnSpc>
              <a:spcBef>
                <a:spcPts val="600"/>
              </a:spcBef>
              <a:spcAft>
                <a:spcPts val="0"/>
              </a:spcAft>
              <a:buClr>
                <a:schemeClr val="accent2"/>
              </a:buClr>
              <a:buSzPts val="3000"/>
              <a:buFont typeface="Noto Sans Symbols"/>
              <a:buNone/>
            </a:pPr>
            <a:r>
              <a:t/>
            </a:r>
            <a:endParaRPr b="0" i="0" sz="3000" u="none">
              <a:solidFill>
                <a:schemeClr val="dk1"/>
              </a:solidFill>
              <a:latin typeface="Verdana"/>
              <a:ea typeface="Verdana"/>
              <a:cs typeface="Verdana"/>
              <a:sym typeface="Verdana"/>
            </a:endParaRPr>
          </a:p>
          <a:p>
            <a:pPr indent="-279400" lvl="0" marL="469900" rtl="0" algn="l">
              <a:lnSpc>
                <a:spcPct val="100000"/>
              </a:lnSpc>
              <a:spcBef>
                <a:spcPts val="600"/>
              </a:spcBef>
              <a:spcAft>
                <a:spcPts val="0"/>
              </a:spcAft>
              <a:buClr>
                <a:schemeClr val="accent2"/>
              </a:buClr>
              <a:buSzPts val="3000"/>
              <a:buFont typeface="Noto Sans Symbols"/>
              <a:buNone/>
            </a:pPr>
            <a:r>
              <a:t/>
            </a:r>
            <a:endParaRPr b="0" i="0" sz="3000" u="none">
              <a:solidFill>
                <a:schemeClr val="dk1"/>
              </a:solidFill>
              <a:latin typeface="Verdana"/>
              <a:ea typeface="Verdana"/>
              <a:cs typeface="Verdana"/>
              <a:sym typeface="Verdana"/>
            </a:endParaRPr>
          </a:p>
          <a:p>
            <a:pPr indent="-279400" lvl="0" marL="469900" rtl="0" algn="l">
              <a:lnSpc>
                <a:spcPct val="100000"/>
              </a:lnSpc>
              <a:spcBef>
                <a:spcPts val="600"/>
              </a:spcBef>
              <a:spcAft>
                <a:spcPts val="0"/>
              </a:spcAft>
              <a:buClr>
                <a:schemeClr val="accent2"/>
              </a:buClr>
              <a:buSzPts val="3000"/>
              <a:buFont typeface="Noto Sans Symbols"/>
              <a:buNone/>
            </a:pPr>
            <a:r>
              <a:t/>
            </a:r>
            <a:endParaRPr b="0" i="0" sz="3000" u="none">
              <a:solidFill>
                <a:schemeClr val="dk1"/>
              </a:solidFill>
              <a:latin typeface="Verdana"/>
              <a:ea typeface="Verdana"/>
              <a:cs typeface="Verdana"/>
              <a:sym typeface="Verdana"/>
            </a:endParaRPr>
          </a:p>
          <a:p>
            <a:pPr indent="-469900" lvl="0" marL="469900" rtl="0" algn="l">
              <a:lnSpc>
                <a:spcPct val="100000"/>
              </a:lnSpc>
              <a:spcBef>
                <a:spcPts val="600"/>
              </a:spcBef>
              <a:spcAft>
                <a:spcPts val="0"/>
              </a:spcAft>
              <a:buClr>
                <a:schemeClr val="accent2"/>
              </a:buClr>
              <a:buSzPts val="3000"/>
              <a:buFont typeface="Noto Sans Symbols"/>
              <a:buChar char="□"/>
            </a:pPr>
            <a:r>
              <a:rPr b="0" i="0" lang="en-US" sz="3000" u="none">
                <a:solidFill>
                  <a:srgbClr val="FF0000"/>
                </a:solidFill>
                <a:latin typeface="Verdana"/>
                <a:ea typeface="Verdana"/>
                <a:cs typeface="Verdana"/>
                <a:sym typeface="Verdana"/>
              </a:rPr>
              <a:t>Memory Leaks!</a:t>
            </a:r>
            <a:endParaRPr/>
          </a:p>
          <a:p>
            <a:pPr indent="-279400" lvl="0" marL="469900" rtl="0" algn="l">
              <a:spcBef>
                <a:spcPts val="600"/>
              </a:spcBef>
              <a:spcAft>
                <a:spcPts val="0"/>
              </a:spcAft>
              <a:buSzPts val="3000"/>
              <a:buNone/>
            </a:pPr>
            <a:r>
              <a:t/>
            </a:r>
            <a:endParaRPr b="0" i="0" sz="3000" u="none">
              <a:solidFill>
                <a:srgbClr val="FF0000"/>
              </a:solidFill>
              <a:latin typeface="Verdana"/>
              <a:ea typeface="Verdana"/>
              <a:cs typeface="Verdana"/>
              <a:sym typeface="Verdana"/>
            </a:endParaRPr>
          </a:p>
        </p:txBody>
      </p:sp>
      <p:sp>
        <p:nvSpPr>
          <p:cNvPr id="273" name="Google Shape;273;p36"/>
          <p:cNvSpPr txBox="1"/>
          <p:nvPr/>
        </p:nvSpPr>
        <p:spPr>
          <a:xfrm>
            <a:off x="1238250" y="2465387"/>
            <a:ext cx="5961062" cy="1954212"/>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Create ownership</a:t>
            </a:r>
            <a:endParaRPr/>
          </a:p>
          <a:p>
            <a:pPr indent="0" lvl="0" marL="0" marR="0" rtl="0" algn="l">
              <a:lnSpc>
                <a:spcPct val="80000"/>
              </a:lnSpc>
              <a:spcBef>
                <a:spcPts val="10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MyClass *p = new MyClass;</a:t>
            </a:r>
            <a:endParaRPr/>
          </a:p>
          <a:p>
            <a:pPr indent="0" lvl="0" marL="0" marR="0" rtl="0" algn="l">
              <a:lnSpc>
                <a:spcPct val="80000"/>
              </a:lnSpc>
              <a:spcBef>
                <a:spcPts val="1000"/>
              </a:spcBef>
              <a:spcAft>
                <a:spcPts val="0"/>
              </a:spcAft>
              <a:buClr>
                <a:schemeClr val="dk1"/>
              </a:buClr>
              <a:buSzPts val="2000"/>
              <a:buFont typeface="Verdana"/>
              <a:buNone/>
            </a:pPr>
            <a:r>
              <a:t/>
            </a:r>
            <a:endParaRPr b="0" i="0" sz="2000" u="none">
              <a:solidFill>
                <a:schemeClr val="dk1"/>
              </a:solidFill>
              <a:latin typeface="Courier New"/>
              <a:ea typeface="Courier New"/>
              <a:cs typeface="Courier New"/>
              <a:sym typeface="Courier New"/>
            </a:endParaRPr>
          </a:p>
          <a:p>
            <a:pPr indent="0" lvl="0" marL="0" marR="0" rtl="0" algn="l">
              <a:lnSpc>
                <a:spcPct val="80000"/>
              </a:lnSpc>
              <a:spcBef>
                <a:spcPts val="10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Lose ownership</a:t>
            </a:r>
            <a:endParaRPr/>
          </a:p>
          <a:p>
            <a:pPr indent="0" lvl="0" marL="0" marR="0" rtl="0" algn="l">
              <a:lnSpc>
                <a:spcPct val="80000"/>
              </a:lnSpc>
              <a:spcBef>
                <a:spcPts val="10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p = 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7"/>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280" name="Google Shape;280;p37"/>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281" name="Google Shape;281;p37"/>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Ownership Issue of Pointers</a:t>
            </a:r>
            <a:endParaRPr/>
          </a:p>
        </p:txBody>
      </p:sp>
      <p:sp>
        <p:nvSpPr>
          <p:cNvPr id="282" name="Google Shape;282;p37"/>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90000"/>
              </a:lnSpc>
              <a:spcBef>
                <a:spcPts val="0"/>
              </a:spcBef>
              <a:spcAft>
                <a:spcPts val="0"/>
              </a:spcAft>
              <a:buClr>
                <a:schemeClr val="accent2"/>
              </a:buClr>
              <a:buSzPts val="3000"/>
              <a:buFont typeface="Noto Sans Symbols"/>
              <a:buChar char="□"/>
            </a:pPr>
            <a:r>
              <a:rPr b="0" i="0" lang="en-US" sz="3000" u="none">
                <a:solidFill>
                  <a:schemeClr val="dk1"/>
                </a:solidFill>
                <a:latin typeface="Verdana"/>
                <a:ea typeface="Verdana"/>
                <a:cs typeface="Verdana"/>
                <a:sym typeface="Verdana"/>
              </a:rPr>
              <a:t>Ownership Issue – COPY problem</a:t>
            </a:r>
            <a:endParaRPr/>
          </a:p>
          <a:p>
            <a:pPr indent="-279400" lvl="0" marL="469900" rtl="0" algn="l">
              <a:lnSpc>
                <a:spcPct val="90000"/>
              </a:lnSpc>
              <a:spcBef>
                <a:spcPts val="600"/>
              </a:spcBef>
              <a:spcAft>
                <a:spcPts val="0"/>
              </a:spcAft>
              <a:buClr>
                <a:schemeClr val="accent2"/>
              </a:buClr>
              <a:buSzPts val="3000"/>
              <a:buFont typeface="Noto Sans Symbols"/>
              <a:buNone/>
            </a:pPr>
            <a:r>
              <a:t/>
            </a:r>
            <a:endParaRPr b="0" i="0" sz="3000" u="none">
              <a:solidFill>
                <a:schemeClr val="dk1"/>
              </a:solidFill>
              <a:latin typeface="Verdana"/>
              <a:ea typeface="Verdana"/>
              <a:cs typeface="Verdana"/>
              <a:sym typeface="Verdana"/>
            </a:endParaRPr>
          </a:p>
          <a:p>
            <a:pPr indent="-279400" lvl="0" marL="469900" rtl="0" algn="l">
              <a:lnSpc>
                <a:spcPct val="90000"/>
              </a:lnSpc>
              <a:spcBef>
                <a:spcPts val="600"/>
              </a:spcBef>
              <a:spcAft>
                <a:spcPts val="0"/>
              </a:spcAft>
              <a:buClr>
                <a:schemeClr val="accent2"/>
              </a:buClr>
              <a:buSzPts val="3000"/>
              <a:buFont typeface="Noto Sans Symbols"/>
              <a:buNone/>
            </a:pPr>
            <a:r>
              <a:t/>
            </a:r>
            <a:endParaRPr b="0" i="0" sz="3000" u="none">
              <a:solidFill>
                <a:schemeClr val="dk1"/>
              </a:solidFill>
              <a:latin typeface="Verdana"/>
              <a:ea typeface="Verdana"/>
              <a:cs typeface="Verdana"/>
              <a:sym typeface="Verdana"/>
            </a:endParaRPr>
          </a:p>
          <a:p>
            <a:pPr indent="-279400" lvl="0" marL="469900" rtl="0" algn="l">
              <a:lnSpc>
                <a:spcPct val="90000"/>
              </a:lnSpc>
              <a:spcBef>
                <a:spcPts val="600"/>
              </a:spcBef>
              <a:spcAft>
                <a:spcPts val="0"/>
              </a:spcAft>
              <a:buClr>
                <a:schemeClr val="accent2"/>
              </a:buClr>
              <a:buSzPts val="3000"/>
              <a:buFont typeface="Noto Sans Symbols"/>
              <a:buNone/>
            </a:pPr>
            <a:r>
              <a:t/>
            </a:r>
            <a:endParaRPr b="0" i="0" sz="3000" u="none">
              <a:solidFill>
                <a:schemeClr val="dk1"/>
              </a:solidFill>
              <a:latin typeface="Verdana"/>
              <a:ea typeface="Verdana"/>
              <a:cs typeface="Verdana"/>
              <a:sym typeface="Verdana"/>
            </a:endParaRPr>
          </a:p>
          <a:p>
            <a:pPr indent="-279400" lvl="0" marL="469900" rtl="0" algn="l">
              <a:lnSpc>
                <a:spcPct val="90000"/>
              </a:lnSpc>
              <a:spcBef>
                <a:spcPts val="600"/>
              </a:spcBef>
              <a:spcAft>
                <a:spcPts val="0"/>
              </a:spcAft>
              <a:buClr>
                <a:schemeClr val="accent2"/>
              </a:buClr>
              <a:buSzPts val="3000"/>
              <a:buFont typeface="Noto Sans Symbols"/>
              <a:buNone/>
            </a:pPr>
            <a:r>
              <a:t/>
            </a:r>
            <a:endParaRPr b="0" i="0" sz="3000" u="none">
              <a:solidFill>
                <a:schemeClr val="dk1"/>
              </a:solidFill>
              <a:latin typeface="Verdana"/>
              <a:ea typeface="Verdana"/>
              <a:cs typeface="Verdana"/>
              <a:sym typeface="Verdana"/>
            </a:endParaRPr>
          </a:p>
          <a:p>
            <a:pPr indent="-279400" lvl="0" marL="469900" rtl="0" algn="l">
              <a:lnSpc>
                <a:spcPct val="90000"/>
              </a:lnSpc>
              <a:spcBef>
                <a:spcPts val="600"/>
              </a:spcBef>
              <a:spcAft>
                <a:spcPts val="0"/>
              </a:spcAft>
              <a:buClr>
                <a:schemeClr val="accent2"/>
              </a:buClr>
              <a:buSzPts val="3000"/>
              <a:buFont typeface="Noto Sans Symbols"/>
              <a:buNone/>
            </a:pPr>
            <a:r>
              <a:t/>
            </a:r>
            <a:endParaRPr b="0" i="0" sz="3000" u="none">
              <a:solidFill>
                <a:schemeClr val="dk1"/>
              </a:solidFill>
              <a:latin typeface="Verdana"/>
              <a:ea typeface="Verdana"/>
              <a:cs typeface="Verdana"/>
              <a:sym typeface="Verdana"/>
            </a:endParaRPr>
          </a:p>
          <a:p>
            <a:pPr indent="-279400" lvl="0" marL="469900" rtl="0" algn="l">
              <a:lnSpc>
                <a:spcPct val="90000"/>
              </a:lnSpc>
              <a:spcBef>
                <a:spcPts val="600"/>
              </a:spcBef>
              <a:spcAft>
                <a:spcPts val="0"/>
              </a:spcAft>
              <a:buClr>
                <a:schemeClr val="accent2"/>
              </a:buClr>
              <a:buSzPts val="3000"/>
              <a:buFont typeface="Noto Sans Symbols"/>
              <a:buNone/>
            </a:pPr>
            <a:r>
              <a:t/>
            </a:r>
            <a:endParaRPr b="0" i="0" sz="3000" u="none">
              <a:solidFill>
                <a:schemeClr val="dk1"/>
              </a:solidFill>
              <a:latin typeface="Verdana"/>
              <a:ea typeface="Verdana"/>
              <a:cs typeface="Verdana"/>
              <a:sym typeface="Verdana"/>
            </a:endParaRPr>
          </a:p>
          <a:p>
            <a:pPr indent="-469900" lvl="0" marL="469900" rtl="0" algn="l">
              <a:lnSpc>
                <a:spcPct val="90000"/>
              </a:lnSpc>
              <a:spcBef>
                <a:spcPts val="600"/>
              </a:spcBef>
              <a:spcAft>
                <a:spcPts val="0"/>
              </a:spcAft>
              <a:buClr>
                <a:schemeClr val="accent2"/>
              </a:buClr>
              <a:buSzPts val="3000"/>
              <a:buFont typeface="Noto Sans Symbols"/>
              <a:buChar char="□"/>
            </a:pPr>
            <a:r>
              <a:rPr b="0" i="0" lang="en-US" sz="3000" u="none">
                <a:solidFill>
                  <a:srgbClr val="FF0000"/>
                </a:solidFill>
                <a:latin typeface="Verdana"/>
                <a:ea typeface="Verdana"/>
                <a:cs typeface="Verdana"/>
                <a:sym typeface="Verdana"/>
              </a:rPr>
              <a:t>Double Deletion Error!</a:t>
            </a:r>
            <a:endParaRPr/>
          </a:p>
          <a:p>
            <a:pPr indent="-279400" lvl="0" marL="469900" rtl="0" algn="l">
              <a:spcBef>
                <a:spcPts val="600"/>
              </a:spcBef>
              <a:spcAft>
                <a:spcPts val="0"/>
              </a:spcAft>
              <a:buSzPts val="3000"/>
              <a:buNone/>
            </a:pPr>
            <a:r>
              <a:t/>
            </a:r>
            <a:endParaRPr b="0" i="0" sz="3000" u="none">
              <a:solidFill>
                <a:srgbClr val="FF0000"/>
              </a:solidFill>
              <a:latin typeface="Verdana"/>
              <a:ea typeface="Verdana"/>
              <a:cs typeface="Verdana"/>
              <a:sym typeface="Verdana"/>
            </a:endParaRPr>
          </a:p>
        </p:txBody>
      </p:sp>
      <p:sp>
        <p:nvSpPr>
          <p:cNvPr id="283" name="Google Shape;283;p37"/>
          <p:cNvSpPr txBox="1"/>
          <p:nvPr/>
        </p:nvSpPr>
        <p:spPr>
          <a:xfrm>
            <a:off x="1169987" y="2333625"/>
            <a:ext cx="6919912" cy="2847975"/>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Create ownership </a:t>
            </a:r>
            <a:endParaRPr/>
          </a:p>
          <a:p>
            <a:pPr indent="0" lvl="0" marL="0" marR="0" rtl="0" algn="l">
              <a:lnSpc>
                <a:spcPct val="80000"/>
              </a:lnSpc>
              <a:spcBef>
                <a:spcPts val="90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MyClass *p = new MyClass;</a:t>
            </a:r>
            <a:endParaRPr/>
          </a:p>
          <a:p>
            <a:pPr indent="0" lvl="0" marL="0" marR="0" rtl="0" algn="l">
              <a:lnSpc>
                <a:spcPct val="80000"/>
              </a:lnSpc>
              <a:spcBef>
                <a:spcPts val="90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Copy ownership – no Copy Constructor! </a:t>
            </a:r>
            <a:endParaRPr/>
          </a:p>
          <a:p>
            <a:pPr indent="0" lvl="0" marL="0" marR="0" rtl="0" algn="l">
              <a:lnSpc>
                <a:spcPct val="80000"/>
              </a:lnSpc>
              <a:spcBef>
                <a:spcPts val="90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MyClass *q = p;</a:t>
            </a:r>
            <a:endParaRPr/>
          </a:p>
          <a:p>
            <a:pPr indent="0" lvl="0" marL="0" marR="0" rtl="0" algn="l">
              <a:lnSpc>
                <a:spcPct val="80000"/>
              </a:lnSpc>
              <a:spcBef>
                <a:spcPts val="90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Delete Object &amp; Remove ownership </a:t>
            </a:r>
            <a:endParaRPr/>
          </a:p>
          <a:p>
            <a:pPr indent="0" lvl="0" marL="0" marR="0" rtl="0" algn="l">
              <a:lnSpc>
                <a:spcPct val="80000"/>
              </a:lnSpc>
              <a:spcBef>
                <a:spcPts val="90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delete q;</a:t>
            </a:r>
            <a:endParaRPr/>
          </a:p>
          <a:p>
            <a:pPr indent="0" lvl="0" marL="0" marR="0" rtl="0" algn="l">
              <a:lnSpc>
                <a:spcPct val="80000"/>
              </a:lnSpc>
              <a:spcBef>
                <a:spcPts val="90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Delete Object – where is the ownership? </a:t>
            </a:r>
            <a:endParaRPr/>
          </a:p>
          <a:p>
            <a:pPr indent="0" lvl="0" marL="0" marR="0" rtl="0" algn="l">
              <a:lnSpc>
                <a:spcPct val="80000"/>
              </a:lnSpc>
              <a:spcBef>
                <a:spcPts val="90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delete 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8"/>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290" name="Google Shape;290;p38"/>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291" name="Google Shape;291;p38"/>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Ownership Issue of Pointers</a:t>
            </a:r>
            <a:endParaRPr/>
          </a:p>
        </p:txBody>
      </p:sp>
      <p:sp>
        <p:nvSpPr>
          <p:cNvPr id="292" name="Google Shape;292;p38"/>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90000"/>
              </a:lnSpc>
              <a:spcBef>
                <a:spcPts val="0"/>
              </a:spcBef>
              <a:spcAft>
                <a:spcPts val="0"/>
              </a:spcAft>
              <a:buClr>
                <a:schemeClr val="accent2"/>
              </a:buClr>
              <a:buSzPts val="3000"/>
              <a:buFont typeface="Noto Sans Symbols"/>
              <a:buChar char="□"/>
            </a:pPr>
            <a:r>
              <a:rPr b="0" i="0" lang="en-US" sz="3000" u="none">
                <a:solidFill>
                  <a:schemeClr val="dk1"/>
                </a:solidFill>
                <a:latin typeface="Verdana"/>
                <a:ea typeface="Verdana"/>
                <a:cs typeface="Verdana"/>
                <a:sym typeface="Verdana"/>
              </a:rPr>
              <a:t>Ownership Issue – SCOPE problem</a:t>
            </a:r>
            <a:endParaRPr/>
          </a:p>
          <a:p>
            <a:pPr indent="-279400" lvl="0" marL="469900" rtl="0" algn="l">
              <a:lnSpc>
                <a:spcPct val="90000"/>
              </a:lnSpc>
              <a:spcBef>
                <a:spcPts val="600"/>
              </a:spcBef>
              <a:spcAft>
                <a:spcPts val="0"/>
              </a:spcAft>
              <a:buClr>
                <a:schemeClr val="accent2"/>
              </a:buClr>
              <a:buSzPts val="3000"/>
              <a:buFont typeface="Noto Sans Symbols"/>
              <a:buNone/>
            </a:pPr>
            <a:r>
              <a:t/>
            </a:r>
            <a:endParaRPr b="0" i="0" sz="3000" u="none">
              <a:solidFill>
                <a:schemeClr val="dk1"/>
              </a:solidFill>
              <a:latin typeface="Verdana"/>
              <a:ea typeface="Verdana"/>
              <a:cs typeface="Verdana"/>
              <a:sym typeface="Verdana"/>
            </a:endParaRPr>
          </a:p>
          <a:p>
            <a:pPr indent="-279400" lvl="0" marL="469900" rtl="0" algn="l">
              <a:lnSpc>
                <a:spcPct val="90000"/>
              </a:lnSpc>
              <a:spcBef>
                <a:spcPts val="600"/>
              </a:spcBef>
              <a:spcAft>
                <a:spcPts val="0"/>
              </a:spcAft>
              <a:buClr>
                <a:schemeClr val="accent2"/>
              </a:buClr>
              <a:buSzPts val="3000"/>
              <a:buFont typeface="Noto Sans Symbols"/>
              <a:buNone/>
            </a:pPr>
            <a:r>
              <a:t/>
            </a:r>
            <a:endParaRPr b="0" i="0" sz="3000" u="none">
              <a:solidFill>
                <a:schemeClr val="dk1"/>
              </a:solidFill>
              <a:latin typeface="Verdana"/>
              <a:ea typeface="Verdana"/>
              <a:cs typeface="Verdana"/>
              <a:sym typeface="Verdana"/>
            </a:endParaRPr>
          </a:p>
          <a:p>
            <a:pPr indent="-279400" lvl="0" marL="469900" rtl="0" algn="l">
              <a:lnSpc>
                <a:spcPct val="90000"/>
              </a:lnSpc>
              <a:spcBef>
                <a:spcPts val="600"/>
              </a:spcBef>
              <a:spcAft>
                <a:spcPts val="0"/>
              </a:spcAft>
              <a:buClr>
                <a:schemeClr val="accent2"/>
              </a:buClr>
              <a:buSzPts val="3000"/>
              <a:buFont typeface="Noto Sans Symbols"/>
              <a:buNone/>
            </a:pPr>
            <a:r>
              <a:t/>
            </a:r>
            <a:endParaRPr b="0" i="0" sz="3000" u="none">
              <a:solidFill>
                <a:schemeClr val="dk1"/>
              </a:solidFill>
              <a:latin typeface="Verdana"/>
              <a:ea typeface="Verdana"/>
              <a:cs typeface="Verdana"/>
              <a:sym typeface="Verdana"/>
            </a:endParaRPr>
          </a:p>
          <a:p>
            <a:pPr indent="-279400" lvl="0" marL="469900" rtl="0" algn="l">
              <a:lnSpc>
                <a:spcPct val="90000"/>
              </a:lnSpc>
              <a:spcBef>
                <a:spcPts val="600"/>
              </a:spcBef>
              <a:spcAft>
                <a:spcPts val="0"/>
              </a:spcAft>
              <a:buClr>
                <a:schemeClr val="accent2"/>
              </a:buClr>
              <a:buSzPts val="3000"/>
              <a:buFont typeface="Noto Sans Symbols"/>
              <a:buNone/>
            </a:pPr>
            <a:r>
              <a:t/>
            </a:r>
            <a:endParaRPr b="0" i="0" sz="3000" u="none">
              <a:solidFill>
                <a:schemeClr val="dk1"/>
              </a:solidFill>
              <a:latin typeface="Verdana"/>
              <a:ea typeface="Verdana"/>
              <a:cs typeface="Verdana"/>
              <a:sym typeface="Verdana"/>
            </a:endParaRPr>
          </a:p>
          <a:p>
            <a:pPr indent="-279400" lvl="0" marL="469900" rtl="0" algn="l">
              <a:lnSpc>
                <a:spcPct val="90000"/>
              </a:lnSpc>
              <a:spcBef>
                <a:spcPts val="600"/>
              </a:spcBef>
              <a:spcAft>
                <a:spcPts val="0"/>
              </a:spcAft>
              <a:buClr>
                <a:schemeClr val="accent2"/>
              </a:buClr>
              <a:buSzPts val="3000"/>
              <a:buFont typeface="Noto Sans Symbols"/>
              <a:buNone/>
            </a:pPr>
            <a:r>
              <a:t/>
            </a:r>
            <a:endParaRPr b="0" i="0" sz="3000" u="none">
              <a:solidFill>
                <a:schemeClr val="dk1"/>
              </a:solidFill>
              <a:latin typeface="Verdana"/>
              <a:ea typeface="Verdana"/>
              <a:cs typeface="Verdana"/>
              <a:sym typeface="Verdana"/>
            </a:endParaRPr>
          </a:p>
          <a:p>
            <a:pPr indent="-279400" lvl="0" marL="469900" rtl="0" algn="l">
              <a:lnSpc>
                <a:spcPct val="90000"/>
              </a:lnSpc>
              <a:spcBef>
                <a:spcPts val="600"/>
              </a:spcBef>
              <a:spcAft>
                <a:spcPts val="0"/>
              </a:spcAft>
              <a:buClr>
                <a:schemeClr val="accent2"/>
              </a:buClr>
              <a:buSzPts val="3000"/>
              <a:buFont typeface="Noto Sans Symbols"/>
              <a:buNone/>
            </a:pPr>
            <a:r>
              <a:t/>
            </a:r>
            <a:endParaRPr b="0" i="0" sz="3000" u="none">
              <a:solidFill>
                <a:schemeClr val="dk1"/>
              </a:solidFill>
              <a:latin typeface="Verdana"/>
              <a:ea typeface="Verdana"/>
              <a:cs typeface="Verdana"/>
              <a:sym typeface="Verdana"/>
            </a:endParaRPr>
          </a:p>
          <a:p>
            <a:pPr indent="-469900" lvl="0" marL="469900" rtl="0" algn="l">
              <a:lnSpc>
                <a:spcPct val="90000"/>
              </a:lnSpc>
              <a:spcBef>
                <a:spcPts val="600"/>
              </a:spcBef>
              <a:spcAft>
                <a:spcPts val="0"/>
              </a:spcAft>
              <a:buClr>
                <a:schemeClr val="accent2"/>
              </a:buClr>
              <a:buSzPts val="3000"/>
              <a:buFont typeface="Noto Sans Symbols"/>
              <a:buChar char="□"/>
            </a:pPr>
            <a:r>
              <a:rPr b="0" i="0" lang="en-US" sz="3000" u="none">
                <a:solidFill>
                  <a:srgbClr val="FF0000"/>
                </a:solidFill>
                <a:latin typeface="Verdana"/>
                <a:ea typeface="Verdana"/>
                <a:cs typeface="Verdana"/>
                <a:sym typeface="Verdana"/>
              </a:rPr>
              <a:t>Memory Leaks due to stack unrolling!</a:t>
            </a:r>
            <a:endParaRPr/>
          </a:p>
        </p:txBody>
      </p:sp>
      <p:sp>
        <p:nvSpPr>
          <p:cNvPr id="293" name="Google Shape;293;p38"/>
          <p:cNvSpPr txBox="1"/>
          <p:nvPr/>
        </p:nvSpPr>
        <p:spPr>
          <a:xfrm>
            <a:off x="1169987" y="2333625"/>
            <a:ext cx="6919912" cy="2847975"/>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void MyAction() {</a:t>
            </a:r>
            <a:endParaRPr/>
          </a:p>
          <a:p>
            <a:pPr indent="0" lvl="0" marL="0" marR="0" rtl="0" algn="l">
              <a:lnSpc>
                <a:spcPct val="80000"/>
              </a:lnSpc>
              <a:spcBef>
                <a:spcPts val="90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 Create ownership </a:t>
            </a:r>
            <a:endParaRPr/>
          </a:p>
          <a:p>
            <a:pPr indent="0" lvl="0" marL="0" marR="0" rtl="0" algn="l">
              <a:lnSpc>
                <a:spcPct val="80000"/>
              </a:lnSpc>
              <a:spcBef>
                <a:spcPts val="90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MyClass *p = new MyClass;</a:t>
            </a:r>
            <a:endParaRPr/>
          </a:p>
          <a:p>
            <a:pPr indent="0" lvl="0" marL="0" marR="0" rtl="0" algn="l">
              <a:lnSpc>
                <a:spcPct val="80000"/>
              </a:lnSpc>
              <a:spcBef>
                <a:spcPts val="90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 What if an exception is thrown here? </a:t>
            </a:r>
            <a:endParaRPr/>
          </a:p>
          <a:p>
            <a:pPr indent="0" lvl="0" marL="0" marR="0" rtl="0" algn="l">
              <a:lnSpc>
                <a:spcPct val="80000"/>
              </a:lnSpc>
              <a:spcBef>
                <a:spcPts val="90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p-&gt;Function();</a:t>
            </a:r>
            <a:endParaRPr/>
          </a:p>
          <a:p>
            <a:pPr indent="0" lvl="0" marL="0" marR="0" rtl="0" algn="l">
              <a:lnSpc>
                <a:spcPct val="80000"/>
              </a:lnSpc>
              <a:spcBef>
                <a:spcPts val="90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 Delete Object &amp; Remove ownership </a:t>
            </a:r>
            <a:endParaRPr/>
          </a:p>
          <a:p>
            <a:pPr indent="0" lvl="0" marL="0" marR="0" rtl="0" algn="l">
              <a:lnSpc>
                <a:spcPct val="80000"/>
              </a:lnSpc>
              <a:spcBef>
                <a:spcPts val="90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delete p;</a:t>
            </a:r>
            <a:endParaRPr/>
          </a:p>
          <a:p>
            <a:pPr indent="0" lvl="0" marL="0" marR="0" rtl="0" algn="l">
              <a:lnSpc>
                <a:spcPct val="80000"/>
              </a:lnSpc>
              <a:spcBef>
                <a:spcPts val="90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9"/>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300" name="Google Shape;300;p39"/>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301" name="Google Shape;301;p39"/>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Ownership Issue of Pointers</a:t>
            </a:r>
            <a:endParaRPr/>
          </a:p>
        </p:txBody>
      </p:sp>
      <p:sp>
        <p:nvSpPr>
          <p:cNvPr id="302" name="Google Shape;302;p39"/>
          <p:cNvSpPr txBox="1"/>
          <p:nvPr>
            <p:ph idx="1" type="body"/>
          </p:nvPr>
        </p:nvSpPr>
        <p:spPr>
          <a:xfrm>
            <a:off x="685800" y="1295400"/>
            <a:ext cx="7772400" cy="4762500"/>
          </a:xfrm>
          <a:prstGeom prst="rect">
            <a:avLst/>
          </a:prstGeom>
          <a:noFill/>
          <a:ln>
            <a:noFill/>
          </a:ln>
        </p:spPr>
        <p:txBody>
          <a:bodyPr anchorCtr="0" anchor="t" bIns="45700" lIns="91425" spcFirstLastPara="1" rIns="91425" wrap="square" tIns="45700">
            <a:noAutofit/>
          </a:bodyPr>
          <a:lstStyle/>
          <a:p>
            <a:pPr indent="-279400" lvl="0" marL="469900" rtl="0" algn="l">
              <a:lnSpc>
                <a:spcPct val="100000"/>
              </a:lnSpc>
              <a:spcBef>
                <a:spcPts val="0"/>
              </a:spcBef>
              <a:spcAft>
                <a:spcPts val="0"/>
              </a:spcAft>
              <a:buClr>
                <a:schemeClr val="accent2"/>
              </a:buClr>
              <a:buSzPts val="3000"/>
              <a:buFont typeface="Noto Sans Symbols"/>
              <a:buNone/>
            </a:pPr>
            <a:r>
              <a:t/>
            </a:r>
            <a:endParaRPr b="0" i="0" sz="3000" u="none">
              <a:solidFill>
                <a:schemeClr val="dk1"/>
              </a:solidFill>
              <a:latin typeface="Verdana"/>
              <a:ea typeface="Verdana"/>
              <a:cs typeface="Verdana"/>
              <a:sym typeface="Verdana"/>
            </a:endParaRPr>
          </a:p>
          <a:p>
            <a:pPr indent="-279400" lvl="0" marL="469900" rtl="0" algn="l">
              <a:lnSpc>
                <a:spcPct val="100000"/>
              </a:lnSpc>
              <a:spcBef>
                <a:spcPts val="600"/>
              </a:spcBef>
              <a:spcAft>
                <a:spcPts val="0"/>
              </a:spcAft>
              <a:buClr>
                <a:schemeClr val="accent2"/>
              </a:buClr>
              <a:buSzPts val="3000"/>
              <a:buFont typeface="Noto Sans Symbols"/>
              <a:buNone/>
            </a:pPr>
            <a:r>
              <a:t/>
            </a:r>
            <a:endParaRPr b="0" i="0" sz="3000" u="none">
              <a:solidFill>
                <a:schemeClr val="dk1"/>
              </a:solidFill>
              <a:latin typeface="Verdana"/>
              <a:ea typeface="Verdana"/>
              <a:cs typeface="Verdana"/>
              <a:sym typeface="Verdana"/>
            </a:endParaRPr>
          </a:p>
          <a:p>
            <a:pPr indent="-279400" lvl="0" marL="469900" rtl="0" algn="l">
              <a:lnSpc>
                <a:spcPct val="100000"/>
              </a:lnSpc>
              <a:spcBef>
                <a:spcPts val="600"/>
              </a:spcBef>
              <a:spcAft>
                <a:spcPts val="0"/>
              </a:spcAft>
              <a:buClr>
                <a:schemeClr val="accent2"/>
              </a:buClr>
              <a:buSzPts val="3000"/>
              <a:buFont typeface="Noto Sans Symbols"/>
              <a:buNone/>
            </a:pPr>
            <a:r>
              <a:t/>
            </a:r>
            <a:endParaRPr b="0" i="0" sz="3000" u="none">
              <a:solidFill>
                <a:schemeClr val="dk1"/>
              </a:solidFill>
              <a:latin typeface="Verdana"/>
              <a:ea typeface="Verdana"/>
              <a:cs typeface="Verdana"/>
              <a:sym typeface="Verdana"/>
            </a:endParaRPr>
          </a:p>
          <a:p>
            <a:pPr indent="-279400" lvl="0" marL="469900" rtl="0" algn="l">
              <a:lnSpc>
                <a:spcPct val="100000"/>
              </a:lnSpc>
              <a:spcBef>
                <a:spcPts val="600"/>
              </a:spcBef>
              <a:spcAft>
                <a:spcPts val="0"/>
              </a:spcAft>
              <a:buClr>
                <a:schemeClr val="accent2"/>
              </a:buClr>
              <a:buSzPts val="3000"/>
              <a:buFont typeface="Noto Sans Symbols"/>
              <a:buNone/>
            </a:pPr>
            <a:r>
              <a:t/>
            </a:r>
            <a:endParaRPr b="0" i="0" sz="3000" u="none">
              <a:solidFill>
                <a:schemeClr val="dk1"/>
              </a:solidFill>
              <a:latin typeface="Verdana"/>
              <a:ea typeface="Verdana"/>
              <a:cs typeface="Verdana"/>
              <a:sym typeface="Verdana"/>
            </a:endParaRPr>
          </a:p>
          <a:p>
            <a:pPr indent="-279400" lvl="0" marL="469900" rtl="0" algn="l">
              <a:lnSpc>
                <a:spcPct val="100000"/>
              </a:lnSpc>
              <a:spcBef>
                <a:spcPts val="600"/>
              </a:spcBef>
              <a:spcAft>
                <a:spcPts val="0"/>
              </a:spcAft>
              <a:buClr>
                <a:schemeClr val="accent2"/>
              </a:buClr>
              <a:buSzPts val="3000"/>
              <a:buFont typeface="Noto Sans Symbols"/>
              <a:buNone/>
            </a:pPr>
            <a:r>
              <a:t/>
            </a:r>
            <a:endParaRPr b="0" i="0" sz="3000" u="none">
              <a:solidFill>
                <a:schemeClr val="dk1"/>
              </a:solidFill>
              <a:latin typeface="Verdana"/>
              <a:ea typeface="Verdana"/>
              <a:cs typeface="Verdana"/>
              <a:sym typeface="Verdana"/>
            </a:endParaRPr>
          </a:p>
          <a:p>
            <a:pPr indent="-279400" lvl="0" marL="469900" rtl="0" algn="l">
              <a:lnSpc>
                <a:spcPct val="100000"/>
              </a:lnSpc>
              <a:spcBef>
                <a:spcPts val="600"/>
              </a:spcBef>
              <a:spcAft>
                <a:spcPts val="0"/>
              </a:spcAft>
              <a:buClr>
                <a:schemeClr val="accent2"/>
              </a:buClr>
              <a:buSzPts val="3000"/>
              <a:buFont typeface="Noto Sans Symbols"/>
              <a:buNone/>
            </a:pPr>
            <a:r>
              <a:t/>
            </a:r>
            <a:endParaRPr b="0" i="0" sz="3000" u="none">
              <a:solidFill>
                <a:schemeClr val="dk1"/>
              </a:solidFill>
              <a:latin typeface="Verdana"/>
              <a:ea typeface="Verdana"/>
              <a:cs typeface="Verdana"/>
              <a:sym typeface="Verdana"/>
            </a:endParaRPr>
          </a:p>
          <a:p>
            <a:pPr indent="-279400" lvl="0" marL="469900" rtl="0" algn="l">
              <a:lnSpc>
                <a:spcPct val="100000"/>
              </a:lnSpc>
              <a:spcBef>
                <a:spcPts val="600"/>
              </a:spcBef>
              <a:spcAft>
                <a:spcPts val="0"/>
              </a:spcAft>
              <a:buClr>
                <a:schemeClr val="accent2"/>
              </a:buClr>
              <a:buSzPts val="3000"/>
              <a:buFont typeface="Noto Sans Symbols"/>
              <a:buNone/>
            </a:pPr>
            <a:r>
              <a:t/>
            </a:r>
            <a:endParaRPr b="0" i="0" sz="3000" u="none">
              <a:solidFill>
                <a:schemeClr val="dk1"/>
              </a:solidFill>
              <a:latin typeface="Verdana"/>
              <a:ea typeface="Verdana"/>
              <a:cs typeface="Verdana"/>
              <a:sym typeface="Verdana"/>
            </a:endParaRPr>
          </a:p>
          <a:p>
            <a:pPr indent="-279400" lvl="0" marL="469900" rtl="0" algn="l">
              <a:lnSpc>
                <a:spcPct val="100000"/>
              </a:lnSpc>
              <a:spcBef>
                <a:spcPts val="600"/>
              </a:spcBef>
              <a:spcAft>
                <a:spcPts val="0"/>
              </a:spcAft>
              <a:buClr>
                <a:schemeClr val="accent2"/>
              </a:buClr>
              <a:buSzPts val="3000"/>
              <a:buFont typeface="Noto Sans Symbols"/>
              <a:buNone/>
            </a:pPr>
            <a:r>
              <a:t/>
            </a:r>
            <a:endParaRPr b="0" i="0" sz="3000" u="none">
              <a:solidFill>
                <a:schemeClr val="dk1"/>
              </a:solidFill>
              <a:latin typeface="Verdana"/>
              <a:ea typeface="Verdana"/>
              <a:cs typeface="Verdana"/>
              <a:sym typeface="Verdana"/>
            </a:endParaRPr>
          </a:p>
          <a:p>
            <a:pPr indent="-469900" lvl="0" marL="469900" rtl="0" algn="l">
              <a:lnSpc>
                <a:spcPct val="100000"/>
              </a:lnSpc>
              <a:spcBef>
                <a:spcPts val="600"/>
              </a:spcBef>
              <a:spcAft>
                <a:spcPts val="0"/>
              </a:spcAft>
              <a:buClr>
                <a:schemeClr val="accent2"/>
              </a:buClr>
              <a:buSzPts val="3000"/>
              <a:buFont typeface="Noto Sans Symbols"/>
              <a:buChar char="□"/>
            </a:pPr>
            <a:r>
              <a:rPr b="0" i="0" lang="en-US" sz="3000" u="none">
                <a:solidFill>
                  <a:schemeClr val="dk1"/>
                </a:solidFill>
                <a:latin typeface="Verdana"/>
                <a:ea typeface="Verdana"/>
                <a:cs typeface="Verdana"/>
                <a:sym typeface="Verdana"/>
              </a:rPr>
              <a:t>try-catch solves this case</a:t>
            </a:r>
            <a:endParaRPr/>
          </a:p>
        </p:txBody>
      </p:sp>
      <p:sp>
        <p:nvSpPr>
          <p:cNvPr id="303" name="Google Shape;303;p39"/>
          <p:cNvSpPr txBox="1"/>
          <p:nvPr/>
        </p:nvSpPr>
        <p:spPr>
          <a:xfrm>
            <a:off x="1169987" y="1654175"/>
            <a:ext cx="6919912" cy="4289425"/>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void MyAction() {</a:t>
            </a:r>
            <a:endParaRPr/>
          </a:p>
          <a:p>
            <a:pPr indent="0" lvl="0" marL="0" marR="0" rtl="0" algn="l">
              <a:lnSpc>
                <a:spcPct val="80000"/>
              </a:lnSpc>
              <a:spcBef>
                <a:spcPts val="90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MyClass *p = 0;</a:t>
            </a:r>
            <a:endParaRPr/>
          </a:p>
          <a:p>
            <a:pPr indent="0" lvl="0" marL="0" marR="0" rtl="0" algn="l">
              <a:lnSpc>
                <a:spcPct val="80000"/>
              </a:lnSpc>
              <a:spcBef>
                <a:spcPts val="90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try {</a:t>
            </a:r>
            <a:endParaRPr/>
          </a:p>
          <a:p>
            <a:pPr indent="0" lvl="0" marL="0" marR="0" rtl="0" algn="l">
              <a:lnSpc>
                <a:spcPct val="80000"/>
              </a:lnSpc>
              <a:spcBef>
                <a:spcPts val="90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MyClass *p = new MyClass;</a:t>
            </a:r>
            <a:endParaRPr/>
          </a:p>
          <a:p>
            <a:pPr indent="0" lvl="0" marL="0" marR="0" rtl="0" algn="l">
              <a:lnSpc>
                <a:spcPct val="80000"/>
              </a:lnSpc>
              <a:spcBef>
                <a:spcPts val="90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p-&gt;Function();</a:t>
            </a:r>
            <a:endParaRPr/>
          </a:p>
          <a:p>
            <a:pPr indent="0" lvl="0" marL="0" marR="0" rtl="0" algn="l">
              <a:lnSpc>
                <a:spcPct val="80000"/>
              </a:lnSpc>
              <a:spcBef>
                <a:spcPts val="90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a:p>
            <a:pPr indent="0" lvl="0" marL="0" marR="0" rtl="0" algn="l">
              <a:lnSpc>
                <a:spcPct val="80000"/>
              </a:lnSpc>
              <a:spcBef>
                <a:spcPts val="90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catch (…) {</a:t>
            </a:r>
            <a:endParaRPr/>
          </a:p>
          <a:p>
            <a:pPr indent="0" lvl="0" marL="0" marR="0" rtl="0" algn="l">
              <a:lnSpc>
                <a:spcPct val="80000"/>
              </a:lnSpc>
              <a:spcBef>
                <a:spcPts val="90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delete p; // Repeated code</a:t>
            </a:r>
            <a:endParaRPr/>
          </a:p>
          <a:p>
            <a:pPr indent="0" lvl="0" marL="0" marR="0" rtl="0" algn="l">
              <a:lnSpc>
                <a:spcPct val="80000"/>
              </a:lnSpc>
              <a:spcBef>
                <a:spcPts val="90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throw;</a:t>
            </a:r>
            <a:endParaRPr/>
          </a:p>
          <a:p>
            <a:pPr indent="0" lvl="0" marL="0" marR="0" rtl="0" algn="l">
              <a:lnSpc>
                <a:spcPct val="80000"/>
              </a:lnSpc>
              <a:spcBef>
                <a:spcPts val="90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a:p>
            <a:pPr indent="0" lvl="0" marL="0" marR="0" rtl="0" algn="l">
              <a:lnSpc>
                <a:spcPct val="80000"/>
              </a:lnSpc>
              <a:spcBef>
                <a:spcPts val="90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delete p;</a:t>
            </a:r>
            <a:endParaRPr/>
          </a:p>
          <a:p>
            <a:pPr indent="0" lvl="0" marL="0" marR="0" rtl="0" algn="l">
              <a:lnSpc>
                <a:spcPct val="80000"/>
              </a:lnSpc>
              <a:spcBef>
                <a:spcPts val="90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0"/>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310" name="Google Shape;310;p40"/>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311" name="Google Shape;311;p40"/>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Ownership Issue of Pointers</a:t>
            </a:r>
            <a:endParaRPr/>
          </a:p>
        </p:txBody>
      </p:sp>
      <p:sp>
        <p:nvSpPr>
          <p:cNvPr id="312" name="Google Shape;312;p40"/>
          <p:cNvSpPr txBox="1"/>
          <p:nvPr>
            <p:ph idx="1" type="body"/>
          </p:nvPr>
        </p:nvSpPr>
        <p:spPr>
          <a:xfrm>
            <a:off x="381000" y="1333500"/>
            <a:ext cx="8458200" cy="4762500"/>
          </a:xfrm>
          <a:prstGeom prst="rect">
            <a:avLst/>
          </a:prstGeom>
          <a:noFill/>
          <a:ln>
            <a:noFill/>
          </a:ln>
        </p:spPr>
        <p:txBody>
          <a:bodyPr anchorCtr="0" anchor="t" bIns="45700" lIns="91425" spcFirstLastPara="1" rIns="91425" wrap="square" tIns="45700">
            <a:noAutofit/>
          </a:bodyPr>
          <a:lstStyle/>
          <a:p>
            <a:pPr indent="-279400" lvl="0" marL="469900" rtl="0" algn="l">
              <a:lnSpc>
                <a:spcPct val="100000"/>
              </a:lnSpc>
              <a:spcBef>
                <a:spcPts val="0"/>
              </a:spcBef>
              <a:spcAft>
                <a:spcPts val="0"/>
              </a:spcAft>
              <a:buClr>
                <a:schemeClr val="accent2"/>
              </a:buClr>
              <a:buSzPts val="3000"/>
              <a:buFont typeface="Noto Sans Symbols"/>
              <a:buNone/>
            </a:pPr>
            <a:r>
              <a:t/>
            </a:r>
            <a:endParaRPr b="0" i="0" sz="3000" u="none">
              <a:solidFill>
                <a:schemeClr val="dk1"/>
              </a:solidFill>
              <a:latin typeface="Verdana"/>
              <a:ea typeface="Verdana"/>
              <a:cs typeface="Verdana"/>
              <a:sym typeface="Verdana"/>
            </a:endParaRPr>
          </a:p>
          <a:p>
            <a:pPr indent="-279400" lvl="0" marL="469900" rtl="0" algn="l">
              <a:lnSpc>
                <a:spcPct val="100000"/>
              </a:lnSpc>
              <a:spcBef>
                <a:spcPts val="600"/>
              </a:spcBef>
              <a:spcAft>
                <a:spcPts val="0"/>
              </a:spcAft>
              <a:buClr>
                <a:schemeClr val="accent2"/>
              </a:buClr>
              <a:buSzPts val="3000"/>
              <a:buFont typeface="Noto Sans Symbols"/>
              <a:buNone/>
            </a:pPr>
            <a:r>
              <a:t/>
            </a:r>
            <a:endParaRPr b="0" i="0" sz="3000" u="none">
              <a:solidFill>
                <a:schemeClr val="dk1"/>
              </a:solidFill>
              <a:latin typeface="Verdana"/>
              <a:ea typeface="Verdana"/>
              <a:cs typeface="Verdana"/>
              <a:sym typeface="Verdana"/>
            </a:endParaRPr>
          </a:p>
          <a:p>
            <a:pPr indent="-279400" lvl="0" marL="469900" rtl="0" algn="l">
              <a:lnSpc>
                <a:spcPct val="100000"/>
              </a:lnSpc>
              <a:spcBef>
                <a:spcPts val="600"/>
              </a:spcBef>
              <a:spcAft>
                <a:spcPts val="0"/>
              </a:spcAft>
              <a:buClr>
                <a:schemeClr val="accent2"/>
              </a:buClr>
              <a:buSzPts val="3000"/>
              <a:buFont typeface="Noto Sans Symbols"/>
              <a:buNone/>
            </a:pPr>
            <a:r>
              <a:t/>
            </a:r>
            <a:endParaRPr b="0" i="0" sz="3000" u="none">
              <a:solidFill>
                <a:schemeClr val="dk1"/>
              </a:solidFill>
              <a:latin typeface="Verdana"/>
              <a:ea typeface="Verdana"/>
              <a:cs typeface="Verdana"/>
              <a:sym typeface="Verdana"/>
            </a:endParaRPr>
          </a:p>
          <a:p>
            <a:pPr indent="-279400" lvl="0" marL="469900" rtl="0" algn="l">
              <a:lnSpc>
                <a:spcPct val="100000"/>
              </a:lnSpc>
              <a:spcBef>
                <a:spcPts val="600"/>
              </a:spcBef>
              <a:spcAft>
                <a:spcPts val="0"/>
              </a:spcAft>
              <a:buClr>
                <a:schemeClr val="accent2"/>
              </a:buClr>
              <a:buSzPts val="3000"/>
              <a:buFont typeface="Noto Sans Symbols"/>
              <a:buNone/>
            </a:pPr>
            <a:r>
              <a:t/>
            </a:r>
            <a:endParaRPr b="0" i="0" sz="3000" u="none">
              <a:solidFill>
                <a:schemeClr val="dk1"/>
              </a:solidFill>
              <a:latin typeface="Verdana"/>
              <a:ea typeface="Verdana"/>
              <a:cs typeface="Verdana"/>
              <a:sym typeface="Verdana"/>
            </a:endParaRPr>
          </a:p>
          <a:p>
            <a:pPr indent="-279400" lvl="0" marL="469900" rtl="0" algn="l">
              <a:lnSpc>
                <a:spcPct val="100000"/>
              </a:lnSpc>
              <a:spcBef>
                <a:spcPts val="600"/>
              </a:spcBef>
              <a:spcAft>
                <a:spcPts val="0"/>
              </a:spcAft>
              <a:buClr>
                <a:schemeClr val="accent2"/>
              </a:buClr>
              <a:buSzPts val="3000"/>
              <a:buFont typeface="Noto Sans Symbols"/>
              <a:buNone/>
            </a:pPr>
            <a:r>
              <a:t/>
            </a:r>
            <a:endParaRPr b="0" i="0" sz="3000" u="none">
              <a:solidFill>
                <a:schemeClr val="dk1"/>
              </a:solidFill>
              <a:latin typeface="Verdana"/>
              <a:ea typeface="Verdana"/>
              <a:cs typeface="Verdana"/>
              <a:sym typeface="Verdana"/>
            </a:endParaRPr>
          </a:p>
          <a:p>
            <a:pPr indent="-279400" lvl="0" marL="469900" rtl="0" algn="l">
              <a:lnSpc>
                <a:spcPct val="100000"/>
              </a:lnSpc>
              <a:spcBef>
                <a:spcPts val="600"/>
              </a:spcBef>
              <a:spcAft>
                <a:spcPts val="0"/>
              </a:spcAft>
              <a:buClr>
                <a:schemeClr val="accent2"/>
              </a:buClr>
              <a:buSzPts val="3000"/>
              <a:buFont typeface="Noto Sans Symbols"/>
              <a:buNone/>
            </a:pPr>
            <a:r>
              <a:t/>
            </a:r>
            <a:endParaRPr b="0" i="0" sz="3000" u="none">
              <a:solidFill>
                <a:schemeClr val="dk1"/>
              </a:solidFill>
              <a:latin typeface="Verdana"/>
              <a:ea typeface="Verdana"/>
              <a:cs typeface="Verdana"/>
              <a:sym typeface="Verdana"/>
            </a:endParaRPr>
          </a:p>
          <a:p>
            <a:pPr indent="-279400" lvl="0" marL="469900" rtl="0" algn="l">
              <a:lnSpc>
                <a:spcPct val="100000"/>
              </a:lnSpc>
              <a:spcBef>
                <a:spcPts val="600"/>
              </a:spcBef>
              <a:spcAft>
                <a:spcPts val="0"/>
              </a:spcAft>
              <a:buClr>
                <a:schemeClr val="accent2"/>
              </a:buClr>
              <a:buSzPts val="3000"/>
              <a:buFont typeface="Noto Sans Symbols"/>
              <a:buNone/>
            </a:pPr>
            <a:r>
              <a:t/>
            </a:r>
            <a:endParaRPr b="0" i="0" sz="3000" u="none">
              <a:solidFill>
                <a:schemeClr val="dk1"/>
              </a:solidFill>
              <a:latin typeface="Verdana"/>
              <a:ea typeface="Verdana"/>
              <a:cs typeface="Verdana"/>
              <a:sym typeface="Verdana"/>
            </a:endParaRPr>
          </a:p>
          <a:p>
            <a:pPr indent="-292100" lvl="0" marL="469900" rtl="0" algn="l">
              <a:lnSpc>
                <a:spcPct val="100000"/>
              </a:lnSpc>
              <a:spcBef>
                <a:spcPts val="560"/>
              </a:spcBef>
              <a:spcAft>
                <a:spcPts val="0"/>
              </a:spcAft>
              <a:buClr>
                <a:schemeClr val="accent2"/>
              </a:buClr>
              <a:buSzPts val="2800"/>
              <a:buFont typeface="Noto Sans Symbols"/>
              <a:buNone/>
            </a:pPr>
            <a:r>
              <a:t/>
            </a:r>
            <a:endParaRPr b="0" i="0" sz="2800" u="none">
              <a:solidFill>
                <a:srgbClr val="FF0000"/>
              </a:solidFill>
              <a:latin typeface="Verdana"/>
              <a:ea typeface="Verdana"/>
              <a:cs typeface="Verdana"/>
              <a:sym typeface="Verdana"/>
            </a:endParaRPr>
          </a:p>
          <a:p>
            <a:pPr indent="-469900" lvl="0" marL="469900" rtl="0" algn="l">
              <a:lnSpc>
                <a:spcPct val="100000"/>
              </a:lnSpc>
              <a:spcBef>
                <a:spcPts val="560"/>
              </a:spcBef>
              <a:spcAft>
                <a:spcPts val="0"/>
              </a:spcAft>
              <a:buClr>
                <a:schemeClr val="accent2"/>
              </a:buClr>
              <a:buSzPts val="2800"/>
              <a:buFont typeface="Noto Sans Symbols"/>
              <a:buChar char="□"/>
            </a:pPr>
            <a:r>
              <a:rPr b="0" i="0" lang="en-US" sz="2800" u="none">
                <a:solidFill>
                  <a:srgbClr val="FF0000"/>
                </a:solidFill>
                <a:latin typeface="Verdana"/>
                <a:ea typeface="Verdana"/>
                <a:cs typeface="Verdana"/>
                <a:sym typeface="Verdana"/>
              </a:rPr>
              <a:t>Exceptional path dominates regular path</a:t>
            </a:r>
            <a:endParaRPr/>
          </a:p>
        </p:txBody>
      </p:sp>
      <p:sp>
        <p:nvSpPr>
          <p:cNvPr id="313" name="Google Shape;313;p40"/>
          <p:cNvSpPr txBox="1"/>
          <p:nvPr/>
        </p:nvSpPr>
        <p:spPr>
          <a:xfrm>
            <a:off x="1169987" y="1695450"/>
            <a:ext cx="6919912" cy="4186237"/>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void MyDoubleAction() {</a:t>
            </a:r>
            <a:endParaRPr/>
          </a:p>
          <a:p>
            <a:pPr indent="0" lvl="0" marL="0" marR="0" rtl="0" algn="l">
              <a:lnSpc>
                <a:spcPct val="80000"/>
              </a:lnSpc>
              <a:spcBef>
                <a:spcPts val="70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MyClass *p = 0, *q = 0;</a:t>
            </a:r>
            <a:endParaRPr/>
          </a:p>
          <a:p>
            <a:pPr indent="0" lvl="0" marL="0" marR="0" rtl="0" algn="l">
              <a:lnSpc>
                <a:spcPct val="80000"/>
              </a:lnSpc>
              <a:spcBef>
                <a:spcPts val="70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try {</a:t>
            </a:r>
            <a:endParaRPr/>
          </a:p>
          <a:p>
            <a:pPr indent="0" lvl="0" marL="0" marR="0" rtl="0" algn="l">
              <a:lnSpc>
                <a:spcPct val="80000"/>
              </a:lnSpc>
              <a:spcBef>
                <a:spcPts val="70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MyClass *p = new MyClass;</a:t>
            </a:r>
            <a:endParaRPr/>
          </a:p>
          <a:p>
            <a:pPr indent="0" lvl="0" marL="0" marR="0" rtl="0" algn="l">
              <a:lnSpc>
                <a:spcPct val="80000"/>
              </a:lnSpc>
              <a:spcBef>
                <a:spcPts val="70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p-&gt;Function();</a:t>
            </a:r>
            <a:endParaRPr/>
          </a:p>
          <a:p>
            <a:pPr indent="0" lvl="0" marL="0" marR="0" rtl="0" algn="l">
              <a:lnSpc>
                <a:spcPct val="80000"/>
              </a:lnSpc>
              <a:spcBef>
                <a:spcPts val="70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MyClass *q = new MyClass;</a:t>
            </a:r>
            <a:endParaRPr/>
          </a:p>
          <a:p>
            <a:pPr indent="0" lvl="0" marL="0" marR="0" rtl="0" algn="l">
              <a:lnSpc>
                <a:spcPct val="80000"/>
              </a:lnSpc>
              <a:spcBef>
                <a:spcPts val="70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q-&gt;Function();</a:t>
            </a:r>
            <a:endParaRPr/>
          </a:p>
          <a:p>
            <a:pPr indent="0" lvl="0" marL="0" marR="0" rtl="0" algn="l">
              <a:lnSpc>
                <a:spcPct val="80000"/>
              </a:lnSpc>
              <a:spcBef>
                <a:spcPts val="70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 catch (…) {</a:t>
            </a:r>
            <a:endParaRPr/>
          </a:p>
          <a:p>
            <a:pPr indent="0" lvl="0" marL="0" marR="0" rtl="0" algn="l">
              <a:lnSpc>
                <a:spcPct val="80000"/>
              </a:lnSpc>
              <a:spcBef>
                <a:spcPts val="70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delete p; // Repeated code</a:t>
            </a:r>
            <a:endParaRPr/>
          </a:p>
          <a:p>
            <a:pPr indent="0" lvl="0" marL="0" marR="0" rtl="0" algn="l">
              <a:lnSpc>
                <a:spcPct val="80000"/>
              </a:lnSpc>
              <a:spcBef>
                <a:spcPts val="70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delete q; // Repeated code</a:t>
            </a:r>
            <a:endParaRPr/>
          </a:p>
          <a:p>
            <a:pPr indent="0" lvl="0" marL="0" marR="0" rtl="0" algn="l">
              <a:lnSpc>
                <a:spcPct val="80000"/>
              </a:lnSpc>
              <a:spcBef>
                <a:spcPts val="70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throw;</a:t>
            </a:r>
            <a:endParaRPr/>
          </a:p>
          <a:p>
            <a:pPr indent="0" lvl="0" marL="0" marR="0" rtl="0" algn="l">
              <a:lnSpc>
                <a:spcPct val="80000"/>
              </a:lnSpc>
              <a:spcBef>
                <a:spcPts val="70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0" lvl="0" marL="0" marR="0" rtl="0" algn="l">
              <a:lnSpc>
                <a:spcPct val="80000"/>
              </a:lnSpc>
              <a:spcBef>
                <a:spcPts val="70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delete p;</a:t>
            </a:r>
            <a:endParaRPr/>
          </a:p>
          <a:p>
            <a:pPr indent="0" lvl="0" marL="0" marR="0" rtl="0" algn="l">
              <a:lnSpc>
                <a:spcPct val="80000"/>
              </a:lnSpc>
              <a:spcBef>
                <a:spcPts val="70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delete q;</a:t>
            </a:r>
            <a:endParaRPr/>
          </a:p>
          <a:p>
            <a:pPr indent="0" lvl="0" marL="0" marR="0" rtl="0" algn="l">
              <a:lnSpc>
                <a:spcPct val="80000"/>
              </a:lnSpc>
              <a:spcBef>
                <a:spcPts val="70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1"/>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320" name="Google Shape;320;p41"/>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321" name="Google Shape;321;p41"/>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Pointer Hazards</a:t>
            </a:r>
            <a:endParaRPr/>
          </a:p>
        </p:txBody>
      </p:sp>
      <p:sp>
        <p:nvSpPr>
          <p:cNvPr id="322" name="Google Shape;322;p41"/>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Pointer issues dominate all Memory Errors in C++</a:t>
            </a:r>
            <a:endParaRPr/>
          </a:p>
          <a:p>
            <a:pPr indent="-436562" lvl="1" marL="90805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Null Pointer Dereference</a:t>
            </a:r>
            <a:endParaRPr/>
          </a:p>
          <a:p>
            <a:pPr indent="-436562" lvl="1" marL="90805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Dangling pointers</a:t>
            </a:r>
            <a:endParaRPr/>
          </a:p>
          <a:p>
            <a:pPr indent="-436562" lvl="1" marL="90805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Double Deletion Error</a:t>
            </a:r>
            <a:endParaRPr/>
          </a:p>
          <a:p>
            <a:pPr indent="-436562" lvl="1" marL="90805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Allocation failures </a:t>
            </a:r>
            <a:endParaRPr/>
          </a:p>
          <a:p>
            <a:pPr indent="-436562" lvl="1" marL="90805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Un-initialized Memory Read</a:t>
            </a:r>
            <a:endParaRPr/>
          </a:p>
          <a:p>
            <a:pPr indent="-436562" lvl="1" marL="90805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Memory Leaks</a:t>
            </a:r>
            <a:endParaRPr/>
          </a:p>
          <a:p>
            <a:pPr indent="-436562" lvl="1" marL="90805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Memory Access Errors</a:t>
            </a:r>
            <a:endParaRPr/>
          </a:p>
          <a:p>
            <a:pPr indent="-436562" lvl="1" marL="90805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Memory Overrun</a:t>
            </a:r>
            <a:endParaRPr/>
          </a:p>
          <a:p>
            <a:pPr indent="-436562" lvl="1" marL="908050" rtl="0" algn="l">
              <a:lnSpc>
                <a:spcPct val="100000"/>
              </a:lnSpc>
              <a:spcBef>
                <a:spcPts val="400"/>
              </a:spcBef>
              <a:spcAft>
                <a:spcPts val="0"/>
              </a:spcAft>
              <a:buClr>
                <a:schemeClr val="accent2"/>
              </a:buClr>
              <a:buSzPts val="2000"/>
              <a:buFont typeface="Noto Sans Symbols"/>
              <a:buChar char="■"/>
            </a:pPr>
            <a:r>
              <a:rPr b="0" i="1" lang="en-US" sz="2000" u="sng">
                <a:solidFill>
                  <a:schemeClr val="dk1"/>
                </a:solidFill>
                <a:latin typeface="Verdana"/>
                <a:ea typeface="Verdana"/>
                <a:cs typeface="Verdana"/>
                <a:sym typeface="Verdana"/>
              </a:rPr>
              <a:t>Exception</a:t>
            </a:r>
            <a:r>
              <a:rPr b="0" i="0" lang="en-US" sz="2000" u="none">
                <a:solidFill>
                  <a:schemeClr val="dk1"/>
                </a:solidFill>
                <a:latin typeface="Verdana"/>
                <a:ea typeface="Verdana"/>
                <a:cs typeface="Verdana"/>
                <a:sym typeface="Verdana"/>
              </a:rPr>
              <a:t>al Hazards</a:t>
            </a:r>
            <a:endParaRPr/>
          </a:p>
        </p:txBody>
      </p:sp>
      <p:sp>
        <p:nvSpPr>
          <p:cNvPr id="323" name="Google Shape;323;p41"/>
          <p:cNvSpPr txBox="1"/>
          <p:nvPr/>
        </p:nvSpPr>
        <p:spPr>
          <a:xfrm>
            <a:off x="5632450" y="4437062"/>
            <a:ext cx="3260725" cy="1749425"/>
          </a:xfrm>
          <a:prstGeom prst="rect">
            <a:avLst/>
          </a:prstGeom>
          <a:noFill/>
          <a:ln cap="flat" cmpd="sng" w="12700">
            <a:solidFill>
              <a:schemeClr val="dk1"/>
            </a:solidFill>
            <a:prstDash val="solid"/>
            <a:miter lim="800000"/>
            <a:headEnd len="sm" w="sm" type="none"/>
            <a:tailEnd len="sm" w="sm" type="none"/>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rgbClr val="660000"/>
              </a:buClr>
              <a:buSzPts val="1800"/>
              <a:buFont typeface="Times New Roman"/>
              <a:buNone/>
            </a:pPr>
            <a:r>
              <a:rPr b="0" i="0" lang="en-US" sz="1800" u="none">
                <a:solidFill>
                  <a:srgbClr val="660000"/>
                </a:solidFill>
                <a:latin typeface="Times New Roman"/>
                <a:ea typeface="Times New Roman"/>
                <a:cs typeface="Times New Roman"/>
                <a:sym typeface="Times New Roman"/>
              </a:rPr>
              <a:t>“</a:t>
            </a:r>
            <a:r>
              <a:rPr b="0" i="1" lang="en-US" sz="1800" u="none">
                <a:solidFill>
                  <a:srgbClr val="660000"/>
                </a:solidFill>
                <a:latin typeface="Times New Roman"/>
                <a:ea typeface="Times New Roman"/>
                <a:cs typeface="Times New Roman"/>
                <a:sym typeface="Times New Roman"/>
              </a:rPr>
              <a:t>If builders built buildings the way programmers wrote programs, then the first woodpecker that came along would destroy civilization.</a:t>
            </a:r>
            <a:r>
              <a:rPr b="0" i="0" lang="en-US" sz="1800" u="none">
                <a:solidFill>
                  <a:srgbClr val="660000"/>
                </a:solidFill>
                <a:latin typeface="Times New Roman"/>
                <a:ea typeface="Times New Roman"/>
                <a:cs typeface="Times New Roman"/>
                <a:sym typeface="Times New Roman"/>
              </a:rPr>
              <a:t>”</a:t>
            </a:r>
            <a:endParaRPr/>
          </a:p>
          <a:p>
            <a:pPr indent="-285750" lvl="1" marL="742950" marR="0" rtl="0" algn="ctr">
              <a:lnSpc>
                <a:spcPct val="100000"/>
              </a:lnSpc>
              <a:spcBef>
                <a:spcPts val="280"/>
              </a:spcBef>
              <a:spcAft>
                <a:spcPts val="0"/>
              </a:spcAft>
              <a:buClr>
                <a:schemeClr val="accent1"/>
              </a:buClr>
              <a:buSzPts val="1400"/>
              <a:buFont typeface="Times New Roman"/>
              <a:buNone/>
            </a:pPr>
            <a:r>
              <a:rPr b="0" i="0" lang="en-US" sz="1400" u="none" cap="none" strike="noStrike">
                <a:solidFill>
                  <a:schemeClr val="accent1"/>
                </a:solidFill>
                <a:latin typeface="Times New Roman"/>
                <a:ea typeface="Times New Roman"/>
                <a:cs typeface="Times New Roman"/>
                <a:sym typeface="Times New Roman"/>
              </a:rPr>
              <a:t>– Weinberg's Second Law</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2"/>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330" name="Google Shape;330;p42"/>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331" name="Google Shape;331;p42"/>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800"/>
              <a:buFont typeface="Verdana"/>
              <a:buNone/>
            </a:pPr>
            <a:r>
              <a:rPr b="0" i="0" lang="en-US" sz="3800" u="none">
                <a:solidFill>
                  <a:schemeClr val="dk1"/>
                </a:solidFill>
                <a:latin typeface="Verdana"/>
                <a:ea typeface="Verdana"/>
                <a:cs typeface="Verdana"/>
                <a:sym typeface="Verdana"/>
              </a:rPr>
              <a:t>Pointer Hazards:</a:t>
            </a:r>
            <a:br>
              <a:rPr b="0" i="0" lang="en-US" sz="3800" u="none">
                <a:solidFill>
                  <a:schemeClr val="dk1"/>
                </a:solidFill>
                <a:latin typeface="Verdana"/>
                <a:ea typeface="Verdana"/>
                <a:cs typeface="Verdana"/>
                <a:sym typeface="Verdana"/>
              </a:rPr>
            </a:br>
            <a:r>
              <a:rPr b="0" i="0" lang="en-US" sz="3600" u="none">
                <a:solidFill>
                  <a:schemeClr val="dk1"/>
                </a:solidFill>
                <a:latin typeface="Verdana"/>
                <a:ea typeface="Verdana"/>
                <a:cs typeface="Verdana"/>
                <a:sym typeface="Verdana"/>
              </a:rPr>
              <a:t>PREfix Simulation Results</a:t>
            </a:r>
            <a:endParaRPr/>
          </a:p>
        </p:txBody>
      </p:sp>
      <p:pic>
        <p:nvPicPr>
          <p:cNvPr id="332" name="Google Shape;332;p42"/>
          <p:cNvPicPr preferRelativeResize="0"/>
          <p:nvPr/>
        </p:nvPicPr>
        <p:blipFill rotWithShape="1">
          <a:blip r:embed="rId3">
            <a:alphaModFix/>
          </a:blip>
          <a:srcRect b="0" l="0" r="0" t="0"/>
          <a:stretch/>
        </p:blipFill>
        <p:spPr>
          <a:xfrm>
            <a:off x="1957387" y="1866900"/>
            <a:ext cx="5356225" cy="4686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3"/>
          <p:cNvSpPr txBox="1"/>
          <p:nvPr>
            <p:ph type="title"/>
          </p:nvPr>
        </p:nvSpPr>
        <p:spPr>
          <a:xfrm>
            <a:off x="722312" y="4406900"/>
            <a:ext cx="7772400" cy="13620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5400"/>
              <a:buFont typeface="Verdana"/>
              <a:buNone/>
            </a:pPr>
            <a:r>
              <a:rPr b="1" i="0" lang="en-US" sz="5400" u="none">
                <a:solidFill>
                  <a:schemeClr val="dk1"/>
                </a:solidFill>
                <a:latin typeface="Verdana"/>
                <a:ea typeface="Verdana"/>
                <a:cs typeface="Verdana"/>
                <a:sym typeface="Verdana"/>
              </a:rPr>
              <a:t>A POINTER-FREE WORLD</a:t>
            </a:r>
            <a:endParaRPr/>
          </a:p>
        </p:txBody>
      </p:sp>
      <p:sp>
        <p:nvSpPr>
          <p:cNvPr id="339" name="Google Shape;339;p43"/>
          <p:cNvSpPr txBox="1"/>
          <p:nvPr>
            <p:ph idx="1" type="body"/>
          </p:nvPr>
        </p:nvSpPr>
        <p:spPr>
          <a:xfrm>
            <a:off x="722312" y="2906712"/>
            <a:ext cx="7772400" cy="1500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2000"/>
              <a:buNone/>
            </a:pPr>
            <a:r>
              <a:rPr b="0" i="0" lang="en-US" sz="2000" u="none">
                <a:solidFill>
                  <a:schemeClr val="dk1"/>
                </a:solidFill>
                <a:latin typeface="Verdana"/>
                <a:ea typeface="Verdana"/>
                <a:cs typeface="Verdana"/>
                <a:sym typeface="Verdana"/>
              </a:rPr>
              <a:t>Reality or Utopia?</a:t>
            </a:r>
            <a:endParaRPr/>
          </a:p>
        </p:txBody>
      </p:sp>
      <p:sp>
        <p:nvSpPr>
          <p:cNvPr id="340" name="Google Shape;340;p43"/>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341" name="Google Shape;341;p43"/>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4"/>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348" name="Google Shape;348;p44"/>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349" name="Google Shape;349;p44"/>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How to deal with an Object?</a:t>
            </a:r>
            <a:endParaRPr/>
          </a:p>
        </p:txBody>
      </p:sp>
      <p:sp>
        <p:nvSpPr>
          <p:cNvPr id="350" name="Google Shape;350;p44"/>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9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The object itself – </a:t>
            </a:r>
            <a:endParaRPr/>
          </a:p>
          <a:p>
            <a:pPr indent="-436562" lvl="1" marL="908050" rtl="0" algn="l">
              <a:lnSpc>
                <a:spcPct val="90000"/>
              </a:lnSpc>
              <a:spcBef>
                <a:spcPts val="400"/>
              </a:spcBef>
              <a:spcAft>
                <a:spcPts val="0"/>
              </a:spcAft>
              <a:buClr>
                <a:schemeClr val="accent2"/>
              </a:buClr>
              <a:buSzPts val="2000"/>
              <a:buFont typeface="Noto Sans Symbols"/>
              <a:buChar char="■"/>
            </a:pPr>
            <a:r>
              <a:rPr b="0" i="1" lang="en-US" sz="2000" u="none">
                <a:solidFill>
                  <a:schemeClr val="dk1"/>
                </a:solidFill>
                <a:latin typeface="Verdana"/>
                <a:ea typeface="Verdana"/>
                <a:cs typeface="Verdana"/>
                <a:sym typeface="Verdana"/>
              </a:rPr>
              <a:t>by value</a:t>
            </a:r>
            <a:endParaRPr/>
          </a:p>
          <a:p>
            <a:pPr indent="-395287" lvl="2" marL="1304925" rtl="0" algn="l">
              <a:lnSpc>
                <a:spcPct val="9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Performance Issue</a:t>
            </a:r>
            <a:endParaRPr/>
          </a:p>
          <a:p>
            <a:pPr indent="-395287" lvl="2" marL="1304925" rtl="0" algn="l">
              <a:lnSpc>
                <a:spcPct val="9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Redundancy Issue </a:t>
            </a:r>
            <a:endParaRPr/>
          </a:p>
          <a:p>
            <a:pPr indent="-469900" lvl="0" marL="469900" rtl="0" algn="l">
              <a:lnSpc>
                <a:spcPct val="9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As the memory address of the object – </a:t>
            </a:r>
            <a:endParaRPr/>
          </a:p>
          <a:p>
            <a:pPr indent="-436562" lvl="1" marL="908050" rtl="0" algn="l">
              <a:lnSpc>
                <a:spcPct val="90000"/>
              </a:lnSpc>
              <a:spcBef>
                <a:spcPts val="400"/>
              </a:spcBef>
              <a:spcAft>
                <a:spcPts val="0"/>
              </a:spcAft>
              <a:buClr>
                <a:schemeClr val="accent2"/>
              </a:buClr>
              <a:buSzPts val="2000"/>
              <a:buFont typeface="Noto Sans Symbols"/>
              <a:buChar char="■"/>
            </a:pPr>
            <a:r>
              <a:rPr b="0" i="1" lang="en-US" sz="2000" u="none">
                <a:solidFill>
                  <a:schemeClr val="dk1"/>
                </a:solidFill>
                <a:latin typeface="Verdana"/>
                <a:ea typeface="Verdana"/>
                <a:cs typeface="Verdana"/>
                <a:sym typeface="Verdana"/>
              </a:rPr>
              <a:t>by pointer</a:t>
            </a:r>
            <a:r>
              <a:rPr b="0" i="0" lang="en-US" sz="2000" u="none">
                <a:solidFill>
                  <a:schemeClr val="dk1"/>
                </a:solidFill>
                <a:latin typeface="Verdana"/>
                <a:ea typeface="Verdana"/>
                <a:cs typeface="Verdana"/>
                <a:sym typeface="Verdana"/>
              </a:rPr>
              <a:t> </a:t>
            </a:r>
            <a:endParaRPr/>
          </a:p>
          <a:p>
            <a:pPr indent="-395287" lvl="2" marL="1304925" rtl="0" algn="l">
              <a:lnSpc>
                <a:spcPct val="9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Lifetime Management Issue</a:t>
            </a:r>
            <a:endParaRPr/>
          </a:p>
          <a:p>
            <a:pPr indent="-395287" lvl="2" marL="1304925" rtl="0" algn="l">
              <a:lnSpc>
                <a:spcPct val="9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Code Prone to Memory Errors</a:t>
            </a:r>
            <a:endParaRPr/>
          </a:p>
          <a:p>
            <a:pPr indent="-469900" lvl="0" marL="469900" rtl="0" algn="l">
              <a:lnSpc>
                <a:spcPct val="9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With an alias to the object – </a:t>
            </a:r>
            <a:endParaRPr/>
          </a:p>
          <a:p>
            <a:pPr indent="-436562" lvl="1" marL="908050" rtl="0" algn="l">
              <a:lnSpc>
                <a:spcPct val="90000"/>
              </a:lnSpc>
              <a:spcBef>
                <a:spcPts val="400"/>
              </a:spcBef>
              <a:spcAft>
                <a:spcPts val="0"/>
              </a:spcAft>
              <a:buClr>
                <a:schemeClr val="accent2"/>
              </a:buClr>
              <a:buSzPts val="2000"/>
              <a:buFont typeface="Noto Sans Symbols"/>
              <a:buChar char="■"/>
            </a:pPr>
            <a:r>
              <a:rPr b="0" i="1" lang="en-US" sz="2000" u="none">
                <a:solidFill>
                  <a:schemeClr val="dk1"/>
                </a:solidFill>
                <a:latin typeface="Verdana"/>
                <a:ea typeface="Verdana"/>
                <a:cs typeface="Verdana"/>
                <a:sym typeface="Verdana"/>
              </a:rPr>
              <a:t>by reference</a:t>
            </a:r>
            <a:r>
              <a:rPr b="0" i="0" lang="en-US" sz="2000" u="none">
                <a:solidFill>
                  <a:schemeClr val="dk1"/>
                </a:solidFill>
                <a:latin typeface="Verdana"/>
                <a:ea typeface="Verdana"/>
                <a:cs typeface="Verdana"/>
                <a:sym typeface="Verdana"/>
              </a:rPr>
              <a:t> </a:t>
            </a:r>
            <a:endParaRPr/>
          </a:p>
          <a:p>
            <a:pPr indent="-395287" lvl="2" marL="1304925" rtl="0" algn="l">
              <a:lnSpc>
                <a:spcPct val="9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Good when null-ness is not needed</a:t>
            </a:r>
            <a:endParaRPr/>
          </a:p>
          <a:p>
            <a:pPr indent="-395287" lvl="2" marL="1304925" rtl="0" algn="l">
              <a:lnSpc>
                <a:spcPct val="9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Const-ness is often useful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3" name="Shape 183"/>
        <p:cNvGrpSpPr/>
        <p:nvPr/>
      </p:nvGrpSpPr>
      <p:grpSpPr>
        <a:xfrm>
          <a:off x="0" y="0"/>
          <a:ext cx="0" cy="0"/>
          <a:chOff x="0" y="0"/>
          <a:chExt cx="0" cy="0"/>
        </a:xfrm>
      </p:grpSpPr>
      <p:sp>
        <p:nvSpPr>
          <p:cNvPr id="184" name="Google Shape;184;p27"/>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185" name="Google Shape;185;p27"/>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186" name="Google Shape;186;p27"/>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Resource Management</a:t>
            </a:r>
            <a:endParaRPr/>
          </a:p>
        </p:txBody>
      </p:sp>
      <p:sp>
        <p:nvSpPr>
          <p:cNvPr id="187" name="Google Shape;187;p27"/>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9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Beware of Pointers – Be Aware of Smart Pointers</a:t>
            </a:r>
            <a:endParaRPr/>
          </a:p>
          <a:p>
            <a:pPr indent="-436562" lvl="1" marL="90805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Typifying pointers</a:t>
            </a:r>
            <a:endParaRPr/>
          </a:p>
          <a:p>
            <a:pPr indent="-436562" lvl="1" marL="90805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auto_ptr</a:t>
            </a:r>
            <a:endParaRPr/>
          </a:p>
          <a:p>
            <a:pPr indent="-469900" lvl="0" marL="469900" rtl="0" algn="l">
              <a:lnSpc>
                <a:spcPct val="9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Issues in Resource Management </a:t>
            </a:r>
            <a:endParaRPr/>
          </a:p>
          <a:p>
            <a:pPr indent="-436562" lvl="1" marL="90805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Object Lifetime Management</a:t>
            </a:r>
            <a:endParaRPr/>
          </a:p>
          <a:p>
            <a:pPr indent="-395287" lvl="2" marL="1304925" rtl="0" algn="l">
              <a:lnSpc>
                <a:spcPct val="9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Singleton Objects</a:t>
            </a:r>
            <a:endParaRPr/>
          </a:p>
          <a:p>
            <a:pPr indent="-436562" lvl="1" marL="90805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Non-Memory Resource Management</a:t>
            </a:r>
            <a:endParaRPr/>
          </a:p>
          <a:p>
            <a:pPr indent="-395287" lvl="2" marL="1304925" rtl="0" algn="l">
              <a:lnSpc>
                <a:spcPct val="9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File Pointer, GUI, Socket, Lock, …</a:t>
            </a:r>
            <a:endParaRPr/>
          </a:p>
          <a:p>
            <a:pPr indent="-395287" lvl="2" marL="1304925" rtl="0" algn="l">
              <a:lnSpc>
                <a:spcPct val="9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Proxy Classes</a:t>
            </a:r>
            <a:endParaRPr/>
          </a:p>
          <a:p>
            <a:pPr indent="-469900" lvl="0" marL="469900" rtl="0" algn="l">
              <a:lnSpc>
                <a:spcPct val="9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String Management</a:t>
            </a:r>
            <a:endParaRPr/>
          </a:p>
          <a:p>
            <a:pPr indent="-469900" lvl="0" marL="469900" rtl="0" algn="l">
              <a:lnSpc>
                <a:spcPct val="9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Glimpses from Boost Library / C++0x TR1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5"/>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357" name="Google Shape;357;p45"/>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358" name="Google Shape;358;p45"/>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Pointers vis-à-vis Reference</a:t>
            </a:r>
            <a:endParaRPr/>
          </a:p>
        </p:txBody>
      </p:sp>
      <p:sp>
        <p:nvSpPr>
          <p:cNvPr id="359" name="Google Shape;359;p45"/>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90000"/>
              </a:lnSpc>
              <a:spcBef>
                <a:spcPts val="0"/>
              </a:spcBef>
              <a:spcAft>
                <a:spcPts val="0"/>
              </a:spcAft>
              <a:buClr>
                <a:schemeClr val="accent2"/>
              </a:buClr>
              <a:buSzPts val="2800"/>
              <a:buFont typeface="Noto Sans Symbols"/>
              <a:buChar char="□"/>
            </a:pPr>
            <a:r>
              <a:rPr b="0" i="0" lang="en-US" sz="2800" u="none">
                <a:solidFill>
                  <a:schemeClr val="dk1"/>
                </a:solidFill>
                <a:latin typeface="Verdana"/>
                <a:ea typeface="Verdana"/>
                <a:cs typeface="Verdana"/>
                <a:sym typeface="Verdana"/>
              </a:rPr>
              <a:t>Use ‘Reference’ to Objects when</a:t>
            </a:r>
            <a:endParaRPr/>
          </a:p>
          <a:p>
            <a:pPr indent="-436562" lvl="1" marL="908050" rtl="0" algn="l">
              <a:lnSpc>
                <a:spcPct val="9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Null reference is not needed</a:t>
            </a:r>
            <a:endParaRPr/>
          </a:p>
          <a:p>
            <a:pPr indent="-436562" lvl="1" marL="908050" rtl="0" algn="l">
              <a:lnSpc>
                <a:spcPct val="9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Reference once created does not need to change</a:t>
            </a:r>
            <a:endParaRPr/>
          </a:p>
          <a:p>
            <a:pPr indent="-469900" lvl="0" marL="469900" rtl="0" algn="l">
              <a:lnSpc>
                <a:spcPct val="90000"/>
              </a:lnSpc>
              <a:spcBef>
                <a:spcPts val="560"/>
              </a:spcBef>
              <a:spcAft>
                <a:spcPts val="0"/>
              </a:spcAft>
              <a:buClr>
                <a:schemeClr val="accent2"/>
              </a:buClr>
              <a:buSzPts val="2800"/>
              <a:buFont typeface="Noto Sans Symbols"/>
              <a:buChar char="□"/>
            </a:pPr>
            <a:r>
              <a:rPr b="0" i="0" lang="en-US" sz="2800" u="none">
                <a:solidFill>
                  <a:schemeClr val="dk1"/>
                </a:solidFill>
                <a:latin typeface="Verdana"/>
                <a:ea typeface="Verdana"/>
                <a:cs typeface="Verdana"/>
                <a:sym typeface="Verdana"/>
              </a:rPr>
              <a:t>Avoids</a:t>
            </a:r>
            <a:endParaRPr/>
          </a:p>
          <a:p>
            <a:pPr indent="-436562" lvl="1" marL="908050" rtl="0" algn="l">
              <a:lnSpc>
                <a:spcPct val="9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The security problems implicit with pointers</a:t>
            </a:r>
            <a:endParaRPr/>
          </a:p>
          <a:p>
            <a:pPr indent="-436562" lvl="1" marL="908050" rtl="0" algn="l">
              <a:lnSpc>
                <a:spcPct val="9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The (pain of) low level memory management (i.e. delete)</a:t>
            </a:r>
            <a:endParaRPr/>
          </a:p>
          <a:p>
            <a:pPr indent="-469900" lvl="0" marL="469900" rtl="0" algn="l">
              <a:lnSpc>
                <a:spcPct val="90000"/>
              </a:lnSpc>
              <a:spcBef>
                <a:spcPts val="560"/>
              </a:spcBef>
              <a:spcAft>
                <a:spcPts val="0"/>
              </a:spcAft>
              <a:buClr>
                <a:schemeClr val="accent2"/>
              </a:buClr>
              <a:buSzPts val="2800"/>
              <a:buFont typeface="Noto Sans Symbols"/>
              <a:buChar char="□"/>
            </a:pPr>
            <a:r>
              <a:rPr b="0" i="0" lang="en-US" sz="2800" u="none">
                <a:solidFill>
                  <a:schemeClr val="dk1"/>
                </a:solidFill>
                <a:latin typeface="Verdana"/>
                <a:ea typeface="Verdana"/>
                <a:cs typeface="Verdana"/>
                <a:sym typeface="Verdana"/>
              </a:rPr>
              <a:t>W/o pointer – Use</a:t>
            </a:r>
            <a:endParaRPr/>
          </a:p>
          <a:p>
            <a:pPr indent="-436562" lvl="1" marL="908050" rtl="0" algn="l">
              <a:lnSpc>
                <a:spcPct val="9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Garbage Collection</a:t>
            </a:r>
            <a:endParaRPr/>
          </a:p>
        </p:txBody>
      </p:sp>
      <p:sp>
        <p:nvSpPr>
          <p:cNvPr id="360" name="Google Shape;360;p45"/>
          <p:cNvSpPr txBox="1"/>
          <p:nvPr/>
        </p:nvSpPr>
        <p:spPr>
          <a:xfrm>
            <a:off x="4664075" y="4991100"/>
            <a:ext cx="4322762" cy="1190625"/>
          </a:xfrm>
          <a:prstGeom prst="rect">
            <a:avLst/>
          </a:prstGeom>
          <a:noFill/>
          <a:ln cap="flat" cmpd="sng" w="12700">
            <a:solidFill>
              <a:schemeClr val="dk1"/>
            </a:solidFill>
            <a:prstDash val="solid"/>
            <a:miter lim="800000"/>
            <a:headEnd len="sm" w="sm" type="none"/>
            <a:tailEnd len="sm" w="sm" type="none"/>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rgbClr val="660000"/>
              </a:buClr>
              <a:buSzPts val="1800"/>
              <a:buFont typeface="Times New Roman"/>
              <a:buNone/>
            </a:pPr>
            <a:r>
              <a:rPr b="0" i="0" lang="en-US" sz="1800" u="none">
                <a:solidFill>
                  <a:srgbClr val="660000"/>
                </a:solidFill>
                <a:latin typeface="Times New Roman"/>
                <a:ea typeface="Times New Roman"/>
                <a:cs typeface="Times New Roman"/>
                <a:sym typeface="Times New Roman"/>
              </a:rPr>
              <a:t>“</a:t>
            </a:r>
            <a:r>
              <a:rPr b="0" i="1" lang="en-US" sz="1800" u="none">
                <a:solidFill>
                  <a:srgbClr val="660000"/>
                </a:solidFill>
                <a:latin typeface="Times New Roman"/>
                <a:ea typeface="Times New Roman"/>
                <a:cs typeface="Times New Roman"/>
                <a:sym typeface="Times New Roman"/>
              </a:rPr>
              <a:t>Avoid working with pointers. </a:t>
            </a:r>
            <a:endParaRPr/>
          </a:p>
          <a:p>
            <a:pPr indent="-342900" lvl="0" marL="342900" marR="0" rtl="0" algn="l">
              <a:lnSpc>
                <a:spcPct val="100000"/>
              </a:lnSpc>
              <a:spcBef>
                <a:spcPts val="360"/>
              </a:spcBef>
              <a:spcAft>
                <a:spcPts val="0"/>
              </a:spcAft>
              <a:buClr>
                <a:srgbClr val="660000"/>
              </a:buClr>
              <a:buSzPts val="1800"/>
              <a:buFont typeface="Times New Roman"/>
              <a:buNone/>
            </a:pPr>
            <a:r>
              <a:rPr b="0" i="1" lang="en-US" sz="1800" u="none">
                <a:solidFill>
                  <a:srgbClr val="660000"/>
                </a:solidFill>
                <a:latin typeface="Times New Roman"/>
                <a:ea typeface="Times New Roman"/>
                <a:cs typeface="Times New Roman"/>
                <a:sym typeface="Times New Roman"/>
              </a:rPr>
              <a:t>    Consider using references instead.</a:t>
            </a:r>
            <a:r>
              <a:rPr b="0" i="0" lang="en-US" sz="1800" u="none">
                <a:solidFill>
                  <a:srgbClr val="660000"/>
                </a:solidFill>
                <a:latin typeface="Times New Roman"/>
                <a:ea typeface="Times New Roman"/>
                <a:cs typeface="Times New Roman"/>
                <a:sym typeface="Times New Roman"/>
              </a:rPr>
              <a:t>”</a:t>
            </a:r>
            <a:endParaRPr/>
          </a:p>
          <a:p>
            <a:pPr indent="-285750" lvl="1" marL="742950" marR="0" rtl="0" algn="l">
              <a:lnSpc>
                <a:spcPct val="100000"/>
              </a:lnSpc>
              <a:spcBef>
                <a:spcPts val="280"/>
              </a:spcBef>
              <a:spcAft>
                <a:spcPts val="0"/>
              </a:spcAft>
              <a:buClr>
                <a:schemeClr val="accent1"/>
              </a:buClr>
              <a:buSzPts val="1400"/>
              <a:buFont typeface="Times New Roman"/>
              <a:buNone/>
            </a:pPr>
            <a:r>
              <a:rPr b="0" i="0" lang="en-US" sz="1400" u="none" cap="none" strike="noStrike">
                <a:solidFill>
                  <a:schemeClr val="accent1"/>
                </a:solidFill>
                <a:latin typeface="Times New Roman"/>
                <a:ea typeface="Times New Roman"/>
                <a:cs typeface="Times New Roman"/>
                <a:sym typeface="Times New Roman"/>
              </a:rPr>
              <a:t>“Avoiding Common Memory Problems in C++” – </a:t>
            </a:r>
            <a:endParaRPr/>
          </a:p>
          <a:p>
            <a:pPr indent="-285750" lvl="1" marL="742950" marR="0" rtl="0" algn="l">
              <a:lnSpc>
                <a:spcPct val="100000"/>
              </a:lnSpc>
              <a:spcBef>
                <a:spcPts val="280"/>
              </a:spcBef>
              <a:spcAft>
                <a:spcPts val="0"/>
              </a:spcAft>
              <a:buClr>
                <a:schemeClr val="accent1"/>
              </a:buClr>
              <a:buSzPts val="1400"/>
              <a:buFont typeface="Times New Roman"/>
              <a:buNone/>
            </a:pPr>
            <a:r>
              <a:rPr b="0" i="0" lang="en-US" sz="1400" u="none" cap="none" strike="noStrike">
                <a:solidFill>
                  <a:schemeClr val="accent1"/>
                </a:solidFill>
                <a:latin typeface="Times New Roman"/>
                <a:ea typeface="Times New Roman"/>
                <a:cs typeface="Times New Roman"/>
                <a:sym typeface="Times New Roman"/>
              </a:rPr>
              <a:t>     MSDN Article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6"/>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367" name="Google Shape;367;p46"/>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368" name="Google Shape;368;p46"/>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Pointers-free Languages</a:t>
            </a:r>
            <a:endParaRPr/>
          </a:p>
        </p:txBody>
      </p:sp>
      <p:sp>
        <p:nvSpPr>
          <p:cNvPr id="369" name="Google Shape;369;p46"/>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Clr>
                <a:schemeClr val="accent2"/>
              </a:buClr>
              <a:buSzPts val="3000"/>
              <a:buFont typeface="Noto Sans Symbols"/>
              <a:buChar char="□"/>
            </a:pPr>
            <a:r>
              <a:rPr b="0" i="0" lang="en-US" sz="3000" u="none">
                <a:solidFill>
                  <a:schemeClr val="dk1"/>
                </a:solidFill>
                <a:latin typeface="Verdana"/>
                <a:ea typeface="Verdana"/>
                <a:cs typeface="Verdana"/>
                <a:sym typeface="Verdana"/>
              </a:rPr>
              <a:t>What is a pointer-free language?</a:t>
            </a:r>
            <a:endParaRPr/>
          </a:p>
          <a:p>
            <a:pPr indent="-436562" lvl="1" marL="90805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There is no high-level construct to directly access the address of an Object</a:t>
            </a:r>
            <a:endParaRPr/>
          </a:p>
          <a:p>
            <a:pPr indent="-436562" lvl="1" marL="90805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Internally, the language may use indirect addressing</a:t>
            </a:r>
            <a:endParaRPr/>
          </a:p>
          <a:p>
            <a:pPr indent="-436562" lvl="1" marL="90805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Some pointer-free languages expose pointers through ‘illegal’ or ‘unsafe’ means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7"/>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376" name="Google Shape;376;p47"/>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377" name="Google Shape;377;p47"/>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Pointers-free Languages</a:t>
            </a:r>
            <a:endParaRPr/>
          </a:p>
        </p:txBody>
      </p:sp>
      <p:sp>
        <p:nvSpPr>
          <p:cNvPr id="378" name="Google Shape;378;p47"/>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Clr>
                <a:schemeClr val="accent2"/>
              </a:buClr>
              <a:buSzPts val="3000"/>
              <a:buFont typeface="Noto Sans Symbols"/>
              <a:buChar char="□"/>
            </a:pPr>
            <a:r>
              <a:rPr b="0" i="0" lang="en-US" sz="3000" u="none">
                <a:solidFill>
                  <a:schemeClr val="dk1"/>
                </a:solidFill>
                <a:latin typeface="Verdana"/>
                <a:ea typeface="Verdana"/>
                <a:cs typeface="Verdana"/>
                <a:sym typeface="Verdana"/>
              </a:rPr>
              <a:t>Fortran</a:t>
            </a:r>
            <a:endParaRPr/>
          </a:p>
          <a:p>
            <a:pPr indent="-436562" lvl="1" marL="90805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Use arrays to link</a:t>
            </a:r>
            <a:endParaRPr/>
          </a:p>
          <a:p>
            <a:pPr indent="-469900" lvl="0" marL="469900" rtl="0" algn="l">
              <a:lnSpc>
                <a:spcPct val="100000"/>
              </a:lnSpc>
              <a:spcBef>
                <a:spcPts val="600"/>
              </a:spcBef>
              <a:spcAft>
                <a:spcPts val="0"/>
              </a:spcAft>
              <a:buClr>
                <a:schemeClr val="accent2"/>
              </a:buClr>
              <a:buSzPts val="3000"/>
              <a:buFont typeface="Noto Sans Symbols"/>
              <a:buChar char="□"/>
            </a:pPr>
            <a:r>
              <a:rPr b="0" i="0" lang="en-US" sz="3000" u="none">
                <a:solidFill>
                  <a:schemeClr val="dk1"/>
                </a:solidFill>
                <a:latin typeface="Verdana"/>
                <a:ea typeface="Verdana"/>
                <a:cs typeface="Verdana"/>
                <a:sym typeface="Verdana"/>
              </a:rPr>
              <a:t>VB / VB.Net</a:t>
            </a:r>
            <a:endParaRPr/>
          </a:p>
          <a:p>
            <a:pPr indent="-436562" lvl="1" marL="90805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Use Win32 API / Un-documented Functions to create pointers (link data structures)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8"/>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385" name="Google Shape;385;p48"/>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386" name="Google Shape;386;p48"/>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Pointers-free Languages</a:t>
            </a:r>
            <a:endParaRPr/>
          </a:p>
        </p:txBody>
      </p:sp>
      <p:sp>
        <p:nvSpPr>
          <p:cNvPr id="387" name="Google Shape;387;p48"/>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Clr>
                <a:schemeClr val="accent2"/>
              </a:buClr>
              <a:buSzPts val="3000"/>
              <a:buFont typeface="Noto Sans Symbols"/>
              <a:buChar char="□"/>
            </a:pPr>
            <a:r>
              <a:rPr b="0" i="0" lang="en-US" sz="3000" u="none">
                <a:solidFill>
                  <a:schemeClr val="dk1"/>
                </a:solidFill>
                <a:latin typeface="Verdana"/>
                <a:ea typeface="Verdana"/>
                <a:cs typeface="Verdana"/>
                <a:sym typeface="Verdana"/>
              </a:rPr>
              <a:t>Java</a:t>
            </a:r>
            <a:endParaRPr/>
          </a:p>
          <a:p>
            <a:pPr indent="-436562" lvl="1" marL="90805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Internally every Java object is accessed through a pointer</a:t>
            </a:r>
            <a:endParaRPr/>
          </a:p>
          <a:p>
            <a:pPr indent="-436562" lvl="1" marL="90805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Explicit pointer in native method calls</a:t>
            </a:r>
            <a:endParaRPr/>
          </a:p>
        </p:txBody>
      </p:sp>
      <p:sp>
        <p:nvSpPr>
          <p:cNvPr id="388" name="Google Shape;388;p48"/>
          <p:cNvSpPr txBox="1"/>
          <p:nvPr/>
        </p:nvSpPr>
        <p:spPr>
          <a:xfrm>
            <a:off x="1046162" y="4664075"/>
            <a:ext cx="7096125" cy="1519237"/>
          </a:xfrm>
          <a:prstGeom prst="rect">
            <a:avLst/>
          </a:prstGeom>
          <a:noFill/>
          <a:ln cap="flat" cmpd="sng" w="12700">
            <a:solidFill>
              <a:schemeClr val="dk1"/>
            </a:solidFill>
            <a:prstDash val="solid"/>
            <a:miter lim="800000"/>
            <a:headEnd len="sm" w="sm" type="none"/>
            <a:tailEnd len="sm" w="sm" type="none"/>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rgbClr val="660000"/>
              </a:buClr>
              <a:buSzPts val="1800"/>
              <a:buFont typeface="Times New Roman"/>
              <a:buNone/>
            </a:pPr>
            <a:r>
              <a:rPr b="0" i="0" lang="en-US" sz="1800" u="none">
                <a:solidFill>
                  <a:srgbClr val="660000"/>
                </a:solidFill>
                <a:latin typeface="Times New Roman"/>
                <a:ea typeface="Times New Roman"/>
                <a:cs typeface="Times New Roman"/>
                <a:sym typeface="Times New Roman"/>
              </a:rPr>
              <a:t>“</a:t>
            </a:r>
            <a:r>
              <a:rPr b="0" i="1" lang="en-US" sz="1800" u="none">
                <a:solidFill>
                  <a:srgbClr val="660000"/>
                </a:solidFill>
                <a:latin typeface="Times New Roman"/>
                <a:ea typeface="Times New Roman"/>
                <a:cs typeface="Times New Roman"/>
                <a:sym typeface="Times New Roman"/>
              </a:rPr>
              <a:t>Most studies agree that pointers are one of the primary features that enable programmers to put bugs into their code. Given that structures are gone, and arrays and strings are objects, the need for pointers to these constructs goes away .</a:t>
            </a:r>
            <a:r>
              <a:rPr b="0" i="0" lang="en-US" sz="1800" u="none">
                <a:solidFill>
                  <a:srgbClr val="660000"/>
                </a:solidFill>
                <a:latin typeface="Times New Roman"/>
                <a:ea typeface="Times New Roman"/>
                <a:cs typeface="Times New Roman"/>
                <a:sym typeface="Times New Roman"/>
              </a:rPr>
              <a:t>”</a:t>
            </a:r>
            <a:endParaRPr/>
          </a:p>
          <a:p>
            <a:pPr indent="-342900" lvl="0" marL="342900" marR="0" rtl="0" algn="l">
              <a:lnSpc>
                <a:spcPct val="100000"/>
              </a:lnSpc>
              <a:spcBef>
                <a:spcPts val="360"/>
              </a:spcBef>
              <a:spcAft>
                <a:spcPts val="0"/>
              </a:spcAft>
              <a:buClr>
                <a:schemeClr val="lt2"/>
              </a:buClr>
              <a:buSzPts val="1800"/>
              <a:buFont typeface="Times New Roman"/>
              <a:buNone/>
            </a:pPr>
            <a:r>
              <a:rPr b="0" i="0" lang="en-US" sz="1800" u="none">
                <a:solidFill>
                  <a:schemeClr val="lt2"/>
                </a:solidFill>
                <a:latin typeface="Times New Roman"/>
                <a:ea typeface="Times New Roman"/>
                <a:cs typeface="Times New Roman"/>
                <a:sym typeface="Times New Roman"/>
              </a:rPr>
              <a:t>          </a:t>
            </a:r>
            <a:r>
              <a:rPr b="0" i="0" lang="en-US" sz="1400" u="none">
                <a:solidFill>
                  <a:schemeClr val="accent1"/>
                </a:solidFill>
                <a:latin typeface="Times New Roman"/>
                <a:ea typeface="Times New Roman"/>
                <a:cs typeface="Times New Roman"/>
                <a:sym typeface="Times New Roman"/>
              </a:rPr>
              <a:t>– </a:t>
            </a:r>
            <a:r>
              <a:rPr b="0" i="1" lang="en-US" sz="1400" u="none">
                <a:solidFill>
                  <a:schemeClr val="accent1"/>
                </a:solidFill>
                <a:latin typeface="Times New Roman"/>
                <a:ea typeface="Times New Roman"/>
                <a:cs typeface="Times New Roman"/>
                <a:sym typeface="Times New Roman"/>
              </a:rPr>
              <a:t>The Java Language Environment: A White Paper</a:t>
            </a:r>
            <a:r>
              <a:rPr b="0" i="0" lang="en-US" sz="1400" u="none">
                <a:solidFill>
                  <a:schemeClr val="accent1"/>
                </a:solidFill>
                <a:latin typeface="Times New Roman"/>
                <a:ea typeface="Times New Roman"/>
                <a:cs typeface="Times New Roman"/>
                <a:sym typeface="Times New Roman"/>
              </a:rPr>
              <a:t>, Sun 1995. (</a:t>
            </a:r>
            <a:r>
              <a:rPr b="0" i="0" lang="en-US" sz="1400" u="sng">
                <a:solidFill>
                  <a:schemeClr val="hlink"/>
                </a:solidFill>
                <a:latin typeface="Verdana"/>
                <a:ea typeface="Verdana"/>
                <a:cs typeface="Verdana"/>
                <a:sym typeface="Verdana"/>
                <a:hlinkClick r:id="rId3"/>
              </a:rPr>
              <a:t>http://java.sun.com</a:t>
            </a:r>
            <a:r>
              <a:rPr b="0" i="0" lang="en-US" sz="1400" u="none">
                <a:solidFill>
                  <a:schemeClr val="accent1"/>
                </a:solidFill>
                <a:latin typeface="Times New Roman"/>
                <a:ea typeface="Times New Roman"/>
                <a:cs typeface="Times New Roman"/>
                <a:sym typeface="Times New Roman"/>
              </a:rPr>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9"/>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395" name="Google Shape;395;p49"/>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396" name="Google Shape;396;p49"/>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Pointers-free Languages</a:t>
            </a:r>
            <a:endParaRPr/>
          </a:p>
        </p:txBody>
      </p:sp>
      <p:sp>
        <p:nvSpPr>
          <p:cNvPr id="397" name="Google Shape;397;p49"/>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Clr>
                <a:schemeClr val="accent2"/>
              </a:buClr>
              <a:buSzPts val="3000"/>
              <a:buFont typeface="Noto Sans Symbols"/>
              <a:buChar char="□"/>
            </a:pPr>
            <a:r>
              <a:rPr b="0" i="0" lang="en-US" sz="3000" u="none">
                <a:solidFill>
                  <a:schemeClr val="dk1"/>
                </a:solidFill>
                <a:latin typeface="Verdana"/>
                <a:ea typeface="Verdana"/>
                <a:cs typeface="Verdana"/>
                <a:sym typeface="Verdana"/>
              </a:rPr>
              <a:t>C#</a:t>
            </a:r>
            <a:endParaRPr/>
          </a:p>
          <a:p>
            <a:pPr indent="-436562" lvl="1" marL="90805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Pointers omitted in core language</a:t>
            </a:r>
            <a:endParaRPr/>
          </a:p>
          <a:p>
            <a:pPr indent="-436562" lvl="1" marL="90805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Can still be used in “Unsafe Code”</a:t>
            </a:r>
            <a:endParaRPr/>
          </a:p>
          <a:p>
            <a:pPr indent="-395287" lvl="2" marL="1304925" rtl="0" algn="l">
              <a:lnSpc>
                <a:spcPct val="100000"/>
              </a:lnSpc>
              <a:spcBef>
                <a:spcPts val="460"/>
              </a:spcBef>
              <a:spcAft>
                <a:spcPts val="0"/>
              </a:spcAft>
              <a:buClr>
                <a:schemeClr val="accent2"/>
              </a:buClr>
              <a:buSzPts val="2300"/>
              <a:buFont typeface="Noto Sans Symbols"/>
              <a:buChar char="□"/>
            </a:pPr>
            <a:r>
              <a:rPr b="0" i="0" lang="en-US" sz="2300" u="none">
                <a:solidFill>
                  <a:schemeClr val="dk1"/>
                </a:solidFill>
                <a:latin typeface="Verdana"/>
                <a:ea typeface="Verdana"/>
                <a:cs typeface="Verdana"/>
                <a:sym typeface="Verdana"/>
              </a:rPr>
              <a:t>Modifier “</a:t>
            </a:r>
            <a:r>
              <a:rPr b="0" i="0" lang="en-US" sz="2300" u="none">
                <a:solidFill>
                  <a:schemeClr val="dk1"/>
                </a:solidFill>
                <a:latin typeface="Courier New"/>
                <a:ea typeface="Courier New"/>
                <a:cs typeface="Courier New"/>
                <a:sym typeface="Courier New"/>
              </a:rPr>
              <a:t>unsafe</a:t>
            </a:r>
            <a:r>
              <a:rPr b="0" i="0" lang="en-US" sz="2300" u="none">
                <a:solidFill>
                  <a:schemeClr val="dk1"/>
                </a:solidFill>
                <a:latin typeface="Verdana"/>
                <a:ea typeface="Verdana"/>
                <a:cs typeface="Verdana"/>
                <a:sym typeface="Verdana"/>
              </a:rPr>
              <a:t>”</a:t>
            </a:r>
            <a:endParaRPr/>
          </a:p>
          <a:p>
            <a:pPr indent="-395287" lvl="2" marL="1304925" rtl="0" algn="l">
              <a:lnSpc>
                <a:spcPct val="100000"/>
              </a:lnSpc>
              <a:spcBef>
                <a:spcPts val="460"/>
              </a:spcBef>
              <a:spcAft>
                <a:spcPts val="0"/>
              </a:spcAft>
              <a:buClr>
                <a:schemeClr val="accent2"/>
              </a:buClr>
              <a:buSzPts val="2300"/>
              <a:buFont typeface="Noto Sans Symbols"/>
              <a:buChar char="□"/>
            </a:pPr>
            <a:r>
              <a:rPr b="0" i="0" lang="en-US" sz="2300" u="none">
                <a:solidFill>
                  <a:schemeClr val="dk1"/>
                </a:solidFill>
                <a:latin typeface="Verdana"/>
                <a:ea typeface="Verdana"/>
                <a:cs typeface="Verdana"/>
                <a:sym typeface="Verdana"/>
              </a:rPr>
              <a:t>Interfacing with the underlying operating system</a:t>
            </a:r>
            <a:endParaRPr/>
          </a:p>
          <a:p>
            <a:pPr indent="-395287" lvl="2" marL="1304925" rtl="0" algn="l">
              <a:lnSpc>
                <a:spcPct val="100000"/>
              </a:lnSpc>
              <a:spcBef>
                <a:spcPts val="460"/>
              </a:spcBef>
              <a:spcAft>
                <a:spcPts val="0"/>
              </a:spcAft>
              <a:buClr>
                <a:schemeClr val="accent2"/>
              </a:buClr>
              <a:buSzPts val="2300"/>
              <a:buFont typeface="Noto Sans Symbols"/>
              <a:buChar char="□"/>
            </a:pPr>
            <a:r>
              <a:rPr b="0" i="0" lang="en-US" sz="2300" u="none">
                <a:solidFill>
                  <a:schemeClr val="dk1"/>
                </a:solidFill>
                <a:latin typeface="Verdana"/>
                <a:ea typeface="Verdana"/>
                <a:cs typeface="Verdana"/>
                <a:sym typeface="Verdana"/>
              </a:rPr>
              <a:t>Accessing a memory-mapped device</a:t>
            </a:r>
            <a:endParaRPr/>
          </a:p>
          <a:p>
            <a:pPr indent="-395287" lvl="2" marL="1304925" rtl="0" algn="l">
              <a:lnSpc>
                <a:spcPct val="100000"/>
              </a:lnSpc>
              <a:spcBef>
                <a:spcPts val="460"/>
              </a:spcBef>
              <a:spcAft>
                <a:spcPts val="0"/>
              </a:spcAft>
              <a:buClr>
                <a:schemeClr val="accent2"/>
              </a:buClr>
              <a:buSzPts val="2300"/>
              <a:buFont typeface="Noto Sans Symbols"/>
              <a:buChar char="□"/>
            </a:pPr>
            <a:r>
              <a:rPr b="0" i="0" lang="en-US" sz="2300" u="none">
                <a:solidFill>
                  <a:schemeClr val="dk1"/>
                </a:solidFill>
                <a:latin typeface="Verdana"/>
                <a:ea typeface="Verdana"/>
                <a:cs typeface="Verdana"/>
                <a:sym typeface="Verdana"/>
              </a:rPr>
              <a:t>Implementing a time-critical algorithm </a:t>
            </a:r>
            <a:endParaRPr/>
          </a:p>
          <a:p>
            <a:pPr indent="-395287" lvl="2" marL="1304925" rtl="0" algn="l">
              <a:lnSpc>
                <a:spcPct val="100000"/>
              </a:lnSpc>
              <a:spcBef>
                <a:spcPts val="460"/>
              </a:spcBef>
              <a:spcAft>
                <a:spcPts val="0"/>
              </a:spcAft>
              <a:buClr>
                <a:schemeClr val="accent2"/>
              </a:buClr>
              <a:buSzPts val="2300"/>
              <a:buFont typeface="Noto Sans Symbols"/>
              <a:buChar char="□"/>
            </a:pPr>
            <a:r>
              <a:rPr b="0" i="0" lang="en-US" sz="2300" u="none">
                <a:solidFill>
                  <a:schemeClr val="dk1"/>
                </a:solidFill>
                <a:latin typeface="Verdana"/>
                <a:ea typeface="Verdana"/>
                <a:cs typeface="Verdana"/>
                <a:sym typeface="Verdana"/>
              </a:rPr>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0"/>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404" name="Google Shape;404;p50"/>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405" name="Google Shape;405;p50"/>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Pointers-free Languages</a:t>
            </a:r>
            <a:endParaRPr/>
          </a:p>
        </p:txBody>
      </p:sp>
      <p:sp>
        <p:nvSpPr>
          <p:cNvPr id="406" name="Google Shape;406;p50"/>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Clr>
                <a:schemeClr val="accent2"/>
              </a:buClr>
              <a:buSzPts val="3000"/>
              <a:buFont typeface="Noto Sans Symbols"/>
              <a:buChar char="□"/>
            </a:pPr>
            <a:r>
              <a:rPr b="0" i="0" lang="en-US" sz="3000" u="none">
                <a:solidFill>
                  <a:schemeClr val="dk1"/>
                </a:solidFill>
                <a:latin typeface="Times"/>
                <a:ea typeface="Times"/>
                <a:cs typeface="Times"/>
                <a:sym typeface="Times"/>
              </a:rPr>
              <a:t>D Programming Language</a:t>
            </a:r>
            <a:endParaRPr/>
          </a:p>
          <a:p>
            <a:pPr indent="-436562" lvl="1" marL="90805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Times"/>
                <a:ea typeface="Times"/>
                <a:cs typeface="Times"/>
                <a:sym typeface="Times"/>
              </a:rPr>
              <a:t>Dynamic arrays instead of pointers</a:t>
            </a:r>
            <a:endParaRPr/>
          </a:p>
          <a:p>
            <a:pPr indent="-436562" lvl="1" marL="90805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Times"/>
                <a:ea typeface="Times"/>
                <a:cs typeface="Times"/>
                <a:sym typeface="Times"/>
              </a:rPr>
              <a:t>Reference variables / objects instead of pointers</a:t>
            </a:r>
            <a:endParaRPr/>
          </a:p>
          <a:p>
            <a:pPr indent="-436562" lvl="1" marL="90805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Times"/>
                <a:ea typeface="Times"/>
                <a:cs typeface="Times"/>
                <a:sym typeface="Times"/>
              </a:rPr>
              <a:t>GC instead of explicit memory management</a:t>
            </a:r>
            <a:endParaRPr/>
          </a:p>
          <a:p>
            <a:pPr indent="-436562" lvl="1" marL="90805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Times"/>
                <a:ea typeface="Times"/>
                <a:cs typeface="Times"/>
                <a:sym typeface="Times"/>
              </a:rPr>
              <a:t>Vastly reduced need for pointers</a:t>
            </a:r>
            <a:endParaRPr/>
          </a:p>
        </p:txBody>
      </p:sp>
      <p:sp>
        <p:nvSpPr>
          <p:cNvPr id="407" name="Google Shape;407;p50"/>
          <p:cNvSpPr txBox="1"/>
          <p:nvPr/>
        </p:nvSpPr>
        <p:spPr>
          <a:xfrm>
            <a:off x="1936750" y="4933950"/>
            <a:ext cx="7096125" cy="1249362"/>
          </a:xfrm>
          <a:prstGeom prst="rect">
            <a:avLst/>
          </a:prstGeom>
          <a:noFill/>
          <a:ln cap="flat" cmpd="sng" w="12700">
            <a:solidFill>
              <a:schemeClr val="dk1"/>
            </a:solidFill>
            <a:prstDash val="solid"/>
            <a:miter lim="800000"/>
            <a:headEnd len="sm" w="sm" type="none"/>
            <a:tailEnd len="sm" w="sm" type="none"/>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rgbClr val="660000"/>
              </a:buClr>
              <a:buSzPts val="1800"/>
              <a:buFont typeface="Times New Roman"/>
              <a:buNone/>
            </a:pPr>
            <a:r>
              <a:rPr b="0" i="0" lang="en-US" sz="1800" u="none">
                <a:solidFill>
                  <a:srgbClr val="660000"/>
                </a:solidFill>
                <a:latin typeface="Times New Roman"/>
                <a:ea typeface="Times New Roman"/>
                <a:cs typeface="Times New Roman"/>
                <a:sym typeface="Times New Roman"/>
              </a:rPr>
              <a:t>“</a:t>
            </a:r>
            <a:r>
              <a:rPr b="0" i="1" lang="en-US" sz="1800" u="none">
                <a:solidFill>
                  <a:srgbClr val="660000"/>
                </a:solidFill>
                <a:latin typeface="Times New Roman"/>
                <a:ea typeface="Times New Roman"/>
                <a:cs typeface="Times New Roman"/>
                <a:sym typeface="Times New Roman"/>
              </a:rPr>
              <a:t>Programming languages should be designed not by piling feature on top of feature, but by removing the weaknesses and restrictions that make additional features appear necessary.</a:t>
            </a:r>
            <a:r>
              <a:rPr b="0" i="0" lang="en-US" sz="1800" u="none">
                <a:solidFill>
                  <a:srgbClr val="660000"/>
                </a:solidFill>
                <a:latin typeface="Times New Roman"/>
                <a:ea typeface="Times New Roman"/>
                <a:cs typeface="Times New Roman"/>
                <a:sym typeface="Times New Roman"/>
              </a:rPr>
              <a:t>”</a:t>
            </a:r>
            <a:endParaRPr/>
          </a:p>
          <a:p>
            <a:pPr indent="-342900" lvl="0" marL="342900" marR="0" rtl="0" algn="l">
              <a:lnSpc>
                <a:spcPct val="100000"/>
              </a:lnSpc>
              <a:spcBef>
                <a:spcPts val="360"/>
              </a:spcBef>
              <a:spcAft>
                <a:spcPts val="0"/>
              </a:spcAft>
              <a:buClr>
                <a:schemeClr val="lt2"/>
              </a:buClr>
              <a:buSzPts val="1800"/>
              <a:buFont typeface="Times New Roman"/>
              <a:buNone/>
            </a:pPr>
            <a:r>
              <a:rPr b="0" i="0" lang="en-US" sz="1800" u="none">
                <a:solidFill>
                  <a:schemeClr val="lt2"/>
                </a:solidFill>
                <a:latin typeface="Times New Roman"/>
                <a:ea typeface="Times New Roman"/>
                <a:cs typeface="Times New Roman"/>
                <a:sym typeface="Times New Roman"/>
              </a:rPr>
              <a:t>          </a:t>
            </a:r>
            <a:r>
              <a:rPr b="0" i="0" lang="en-US" sz="1400" u="none">
                <a:solidFill>
                  <a:schemeClr val="accent1"/>
                </a:solidFill>
                <a:latin typeface="Times New Roman"/>
                <a:ea typeface="Times New Roman"/>
                <a:cs typeface="Times New Roman"/>
                <a:sym typeface="Times New Roman"/>
              </a:rPr>
              <a:t>– Revised Report on Scheme, 1991</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1"/>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414" name="Google Shape;414;p51"/>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415" name="Google Shape;415;p51"/>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Pointers-free Languages</a:t>
            </a:r>
            <a:endParaRPr/>
          </a:p>
        </p:txBody>
      </p:sp>
      <p:sp>
        <p:nvSpPr>
          <p:cNvPr id="416" name="Google Shape;416;p51"/>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90000"/>
              </a:lnSpc>
              <a:spcBef>
                <a:spcPts val="0"/>
              </a:spcBef>
              <a:spcAft>
                <a:spcPts val="0"/>
              </a:spcAft>
              <a:buClr>
                <a:schemeClr val="accent2"/>
              </a:buClr>
              <a:buSzPts val="2800"/>
              <a:buFont typeface="Noto Sans Symbols"/>
              <a:buChar char="□"/>
            </a:pPr>
            <a:r>
              <a:rPr b="0" i="0" lang="en-US" sz="2800" u="none">
                <a:solidFill>
                  <a:schemeClr val="dk1"/>
                </a:solidFill>
                <a:latin typeface="Times"/>
                <a:ea typeface="Times"/>
                <a:cs typeface="Times"/>
                <a:sym typeface="Times"/>
              </a:rPr>
              <a:t>SmallTalk</a:t>
            </a:r>
            <a:endParaRPr/>
          </a:p>
          <a:p>
            <a:pPr indent="-469900" lvl="0" marL="469900" rtl="0" algn="l">
              <a:lnSpc>
                <a:spcPct val="90000"/>
              </a:lnSpc>
              <a:spcBef>
                <a:spcPts val="560"/>
              </a:spcBef>
              <a:spcAft>
                <a:spcPts val="0"/>
              </a:spcAft>
              <a:buClr>
                <a:schemeClr val="accent2"/>
              </a:buClr>
              <a:buSzPts val="2800"/>
              <a:buFont typeface="Noto Sans Symbols"/>
              <a:buChar char="□"/>
            </a:pPr>
            <a:r>
              <a:rPr b="0" i="0" lang="en-US" sz="2800" u="none">
                <a:solidFill>
                  <a:schemeClr val="dk1"/>
                </a:solidFill>
                <a:latin typeface="Times"/>
                <a:ea typeface="Times"/>
                <a:cs typeface="Times"/>
                <a:sym typeface="Times"/>
              </a:rPr>
              <a:t>Eiffel (</a:t>
            </a:r>
            <a:r>
              <a:rPr b="0" i="0" lang="en-US" sz="2800" u="sng">
                <a:solidFill>
                  <a:schemeClr val="hlink"/>
                </a:solidFill>
                <a:hlinkClick r:id="rId3"/>
              </a:rPr>
              <a:t>www.eiffel.com</a:t>
            </a:r>
            <a:r>
              <a:rPr b="0" i="0" lang="en-US" sz="2800" u="none">
                <a:solidFill>
                  <a:schemeClr val="dk1"/>
                </a:solidFill>
                <a:latin typeface="Times"/>
                <a:ea typeface="Times"/>
                <a:cs typeface="Times"/>
                <a:sym typeface="Times"/>
              </a:rPr>
              <a:t>) </a:t>
            </a:r>
            <a:endParaRPr/>
          </a:p>
          <a:p>
            <a:pPr indent="-436562" lvl="1" marL="908050" rtl="0" algn="l">
              <a:lnSpc>
                <a:spcPct val="90000"/>
              </a:lnSpc>
              <a:spcBef>
                <a:spcPts val="480"/>
              </a:spcBef>
              <a:spcAft>
                <a:spcPts val="0"/>
              </a:spcAft>
              <a:buClr>
                <a:schemeClr val="accent2"/>
              </a:buClr>
              <a:buSzPts val="2400"/>
              <a:buFont typeface="Noto Sans Symbols"/>
              <a:buChar char="■"/>
            </a:pPr>
            <a:r>
              <a:rPr b="0" i="0" lang="en-US" sz="2400" u="none">
                <a:solidFill>
                  <a:schemeClr val="dk1"/>
                </a:solidFill>
                <a:latin typeface="Times"/>
                <a:ea typeface="Times"/>
                <a:cs typeface="Times"/>
                <a:sym typeface="Times"/>
              </a:rPr>
              <a:t>Has no pointers only </a:t>
            </a:r>
            <a:r>
              <a:rPr b="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a:ea typeface="Times"/>
                <a:cs typeface="Times"/>
                <a:sym typeface="Times"/>
              </a:rPr>
              <a:t> object references. </a:t>
            </a:r>
            <a:endParaRPr/>
          </a:p>
          <a:p>
            <a:pPr indent="-436562" lvl="1" marL="908050" rtl="0" algn="l">
              <a:lnSpc>
                <a:spcPct val="90000"/>
              </a:lnSpc>
              <a:spcBef>
                <a:spcPts val="480"/>
              </a:spcBef>
              <a:spcAft>
                <a:spcPts val="0"/>
              </a:spcAft>
              <a:buClr>
                <a:schemeClr val="accent2"/>
              </a:buClr>
              <a:buSzPts val="2400"/>
              <a:buFont typeface="Noto Sans Symbols"/>
              <a:buChar char="■"/>
            </a:pPr>
            <a:r>
              <a:rPr b="0" i="0" lang="en-US" sz="2400" u="none">
                <a:solidFill>
                  <a:schemeClr val="dk1"/>
                </a:solidFill>
                <a:latin typeface="Times"/>
                <a:ea typeface="Times"/>
                <a:cs typeface="Times"/>
                <a:sym typeface="Times"/>
              </a:rPr>
              <a:t>Exact referencing mechanism does not matter. </a:t>
            </a:r>
            <a:endParaRPr/>
          </a:p>
          <a:p>
            <a:pPr indent="-436562" lvl="1" marL="908050" rtl="0" algn="l">
              <a:lnSpc>
                <a:spcPct val="90000"/>
              </a:lnSpc>
              <a:spcBef>
                <a:spcPts val="480"/>
              </a:spcBef>
              <a:spcAft>
                <a:spcPts val="0"/>
              </a:spcAft>
              <a:buClr>
                <a:schemeClr val="accent2"/>
              </a:buClr>
              <a:buSzPts val="2400"/>
              <a:buFont typeface="Noto Sans Symbols"/>
              <a:buChar char="■"/>
            </a:pPr>
            <a:r>
              <a:rPr b="0" i="0" lang="en-US" sz="2400" u="none">
                <a:solidFill>
                  <a:schemeClr val="dk1"/>
                </a:solidFill>
                <a:latin typeface="Times"/>
                <a:ea typeface="Times"/>
                <a:cs typeface="Times"/>
                <a:sym typeface="Times"/>
              </a:rPr>
              <a:t>In the expression x.f, the reference x might be:</a:t>
            </a:r>
            <a:endParaRPr/>
          </a:p>
          <a:p>
            <a:pPr indent="-395287" lvl="2" marL="1304925"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Times"/>
                <a:ea typeface="Times"/>
                <a:cs typeface="Times"/>
                <a:sym typeface="Times"/>
              </a:rPr>
              <a:t>A pointer to an object in the same address space, or </a:t>
            </a:r>
            <a:endParaRPr/>
          </a:p>
          <a:p>
            <a:pPr indent="-395287" lvl="2" marL="1304925"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Times"/>
                <a:ea typeface="Times"/>
                <a:cs typeface="Times"/>
                <a:sym typeface="Times"/>
              </a:rPr>
              <a:t>An Internet address of an object. </a:t>
            </a:r>
            <a:endParaRPr/>
          </a:p>
          <a:p>
            <a:pPr indent="-436562" lvl="1" marL="908050" rtl="0" algn="l">
              <a:lnSpc>
                <a:spcPct val="90000"/>
              </a:lnSpc>
              <a:spcBef>
                <a:spcPts val="480"/>
              </a:spcBef>
              <a:spcAft>
                <a:spcPts val="0"/>
              </a:spcAft>
              <a:buClr>
                <a:schemeClr val="accent2"/>
              </a:buClr>
              <a:buSzPts val="2400"/>
              <a:buFont typeface="Noto Sans Symbols"/>
              <a:buChar char="■"/>
            </a:pPr>
            <a:r>
              <a:rPr b="0" i="0" lang="en-US" sz="2400" u="none">
                <a:solidFill>
                  <a:schemeClr val="dk1"/>
                </a:solidFill>
                <a:latin typeface="Times"/>
                <a:ea typeface="Times"/>
                <a:cs typeface="Times"/>
                <a:sym typeface="Times"/>
              </a:rPr>
              <a:t>References enable the location and access method of an object to be transparent.</a:t>
            </a:r>
            <a:endParaRPr/>
          </a:p>
          <a:p>
            <a:pPr indent="-469900" lvl="0" marL="469900" rtl="0" algn="l">
              <a:lnSpc>
                <a:spcPct val="90000"/>
              </a:lnSpc>
              <a:spcBef>
                <a:spcPts val="560"/>
              </a:spcBef>
              <a:spcAft>
                <a:spcPts val="0"/>
              </a:spcAft>
              <a:buClr>
                <a:schemeClr val="accent2"/>
              </a:buClr>
              <a:buSzPts val="2800"/>
              <a:buFont typeface="Noto Sans Symbols"/>
              <a:buChar char="□"/>
            </a:pPr>
            <a:r>
              <a:rPr b="0" i="0" lang="en-US" sz="2800" u="none">
                <a:solidFill>
                  <a:schemeClr val="dk1"/>
                </a:solidFill>
                <a:latin typeface="Times"/>
                <a:ea typeface="Times"/>
                <a:cs typeface="Times"/>
                <a:sym typeface="Times"/>
              </a:rPr>
              <a:t>BETA</a:t>
            </a:r>
            <a:endParaRPr/>
          </a:p>
          <a:p>
            <a:pPr indent="-469900" lvl="0" marL="469900" rtl="0" algn="l">
              <a:lnSpc>
                <a:spcPct val="90000"/>
              </a:lnSpc>
              <a:spcBef>
                <a:spcPts val="560"/>
              </a:spcBef>
              <a:spcAft>
                <a:spcPts val="0"/>
              </a:spcAft>
              <a:buClr>
                <a:schemeClr val="accent2"/>
              </a:buClr>
              <a:buSzPts val="2800"/>
              <a:buFont typeface="Noto Sans Symbols"/>
              <a:buChar char="□"/>
            </a:pPr>
            <a:r>
              <a:rPr b="0" i="0" lang="en-US" sz="2800" u="none">
                <a:solidFill>
                  <a:schemeClr val="dk1"/>
                </a:solidFill>
                <a:latin typeface="Times New Roman"/>
                <a:ea typeface="Times New Roman"/>
                <a:cs typeface="Times New Roman"/>
                <a:sym typeface="Times New Roman"/>
              </a:rPr>
              <a:t>…</a:t>
            </a:r>
            <a:endParaRPr/>
          </a:p>
        </p:txBody>
      </p:sp>
      <p:sp>
        <p:nvSpPr>
          <p:cNvPr id="417" name="Google Shape;417;p51"/>
          <p:cNvSpPr txBox="1"/>
          <p:nvPr/>
        </p:nvSpPr>
        <p:spPr>
          <a:xfrm>
            <a:off x="2994025" y="5419725"/>
            <a:ext cx="5414962" cy="765175"/>
          </a:xfrm>
          <a:prstGeom prst="rect">
            <a:avLst/>
          </a:prstGeom>
          <a:noFill/>
          <a:ln cap="flat" cmpd="sng" w="12700">
            <a:solidFill>
              <a:schemeClr val="dk1"/>
            </a:solidFill>
            <a:prstDash val="solid"/>
            <a:miter lim="800000"/>
            <a:headEnd len="sm" w="sm" type="none"/>
            <a:tailEnd len="sm" w="sm" type="none"/>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rgbClr val="660000"/>
              </a:buClr>
              <a:buSzPts val="1800"/>
              <a:buFont typeface="Times New Roman"/>
              <a:buNone/>
            </a:pPr>
            <a:r>
              <a:rPr b="0" i="0" lang="en-US" sz="1800" u="none">
                <a:solidFill>
                  <a:srgbClr val="660000"/>
                </a:solidFill>
                <a:latin typeface="Times New Roman"/>
                <a:ea typeface="Times New Roman"/>
                <a:cs typeface="Times New Roman"/>
                <a:sym typeface="Times New Roman"/>
              </a:rPr>
              <a:t>“</a:t>
            </a:r>
            <a:r>
              <a:rPr b="0" i="1" lang="en-US" sz="1800" u="none">
                <a:solidFill>
                  <a:srgbClr val="660000"/>
                </a:solidFill>
                <a:latin typeface="Times New Roman"/>
                <a:ea typeface="Times New Roman"/>
                <a:cs typeface="Times New Roman"/>
                <a:sym typeface="Times New Roman"/>
              </a:rPr>
              <a:t>A language that doesn't affect the way you think about programming, is not worth knowing.</a:t>
            </a:r>
            <a:r>
              <a:rPr b="0" i="0" lang="en-US" sz="1800" u="none">
                <a:solidFill>
                  <a:srgbClr val="660000"/>
                </a:solidFill>
                <a:latin typeface="Times New Roman"/>
                <a:ea typeface="Times New Roman"/>
                <a:cs typeface="Times New Roman"/>
                <a:sym typeface="Times New Roman"/>
              </a:rPr>
              <a:t>” </a:t>
            </a:r>
            <a:r>
              <a:rPr b="0" i="0" lang="en-US" sz="1600" u="none">
                <a:solidFill>
                  <a:schemeClr val="accent1"/>
                </a:solidFill>
                <a:latin typeface="Times New Roman"/>
                <a:ea typeface="Times New Roman"/>
                <a:cs typeface="Times New Roman"/>
                <a:sym typeface="Times New Roman"/>
              </a:rPr>
              <a:t>– Alan Perlis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2"/>
          <p:cNvSpPr txBox="1"/>
          <p:nvPr>
            <p:ph type="title"/>
          </p:nvPr>
        </p:nvSpPr>
        <p:spPr>
          <a:xfrm>
            <a:off x="722312" y="4406900"/>
            <a:ext cx="7772400" cy="13620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5400"/>
              <a:buFont typeface="Verdana"/>
              <a:buNone/>
            </a:pPr>
            <a:r>
              <a:rPr b="1" i="0" lang="en-US" sz="5400" u="none">
                <a:solidFill>
                  <a:schemeClr val="dk2"/>
                </a:solidFill>
                <a:latin typeface="Verdana"/>
                <a:ea typeface="Verdana"/>
                <a:cs typeface="Verdana"/>
                <a:sym typeface="Verdana"/>
              </a:rPr>
              <a:t>SMART POINTERS IN C++</a:t>
            </a:r>
            <a:endParaRPr/>
          </a:p>
        </p:txBody>
      </p:sp>
      <p:sp>
        <p:nvSpPr>
          <p:cNvPr id="424" name="Google Shape;424;p52"/>
          <p:cNvSpPr txBox="1"/>
          <p:nvPr>
            <p:ph idx="1" type="body"/>
          </p:nvPr>
        </p:nvSpPr>
        <p:spPr>
          <a:xfrm>
            <a:off x="722312" y="2906712"/>
            <a:ext cx="7772400" cy="1500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2000"/>
              <a:buNone/>
            </a:pPr>
            <a:r>
              <a:rPr b="0" i="0" lang="en-US" sz="2000" u="none">
                <a:solidFill>
                  <a:schemeClr val="dk1"/>
                </a:solidFill>
                <a:latin typeface="Verdana"/>
                <a:ea typeface="Verdana"/>
                <a:cs typeface="Verdana"/>
                <a:sym typeface="Verdana"/>
              </a:rPr>
              <a:t>The Smartness …</a:t>
            </a:r>
            <a:endParaRPr/>
          </a:p>
        </p:txBody>
      </p:sp>
      <p:sp>
        <p:nvSpPr>
          <p:cNvPr id="425" name="Google Shape;425;p52"/>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426" name="Google Shape;426;p52"/>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3"/>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433" name="Google Shape;433;p53"/>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434" name="Google Shape;434;p53"/>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What is Smart Pointer?</a:t>
            </a:r>
            <a:endParaRPr/>
          </a:p>
        </p:txBody>
      </p:sp>
      <p:sp>
        <p:nvSpPr>
          <p:cNvPr id="435" name="Google Shape;435;p53"/>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A Smart pointer is a C++ object </a:t>
            </a:r>
            <a:endParaRPr/>
          </a:p>
          <a:p>
            <a:pPr indent="-609600" lvl="0" marL="609600" rtl="0" algn="l">
              <a:lnSpc>
                <a:spcPct val="10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Stores pointers to dynamically allocated (heap / free store) objects</a:t>
            </a:r>
            <a:endParaRPr/>
          </a:p>
          <a:p>
            <a:pPr indent="-609600" lvl="0" marL="609600" rtl="0" algn="l">
              <a:lnSpc>
                <a:spcPct val="10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Improves raw pointers by implementing </a:t>
            </a:r>
            <a:endParaRPr/>
          </a:p>
          <a:p>
            <a:pPr indent="-533400" lvl="1" marL="99060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Construction &amp; Destruction</a:t>
            </a:r>
            <a:endParaRPr/>
          </a:p>
          <a:p>
            <a:pPr indent="-533400" lvl="1" marL="99060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Copying &amp; Assignment</a:t>
            </a:r>
            <a:endParaRPr/>
          </a:p>
          <a:p>
            <a:pPr indent="-533400" lvl="1" marL="99060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Dereferencing:</a:t>
            </a:r>
            <a:endParaRPr/>
          </a:p>
          <a:p>
            <a:pPr indent="-457200" lvl="2" marL="1371600" rtl="0" algn="l">
              <a:lnSpc>
                <a:spcPct val="100000"/>
              </a:lnSpc>
              <a:spcBef>
                <a:spcPts val="360"/>
              </a:spcBef>
              <a:spcAft>
                <a:spcPts val="0"/>
              </a:spcAft>
              <a:buClr>
                <a:schemeClr val="accent2"/>
              </a:buClr>
              <a:buSzPts val="1800"/>
              <a:buFont typeface="Noto Sans Symbols"/>
              <a:buChar char="□"/>
            </a:pPr>
            <a:r>
              <a:rPr b="0" i="0" lang="en-US" sz="1800" u="none">
                <a:solidFill>
                  <a:schemeClr val="dk1"/>
                </a:solidFill>
                <a:latin typeface="Courier New"/>
                <a:ea typeface="Courier New"/>
                <a:cs typeface="Courier New"/>
                <a:sym typeface="Courier New"/>
              </a:rPr>
              <a:t>operator–&gt;</a:t>
            </a:r>
            <a:r>
              <a:rPr b="0" i="0" lang="en-US" sz="1800" u="none">
                <a:solidFill>
                  <a:schemeClr val="dk1"/>
                </a:solidFill>
                <a:latin typeface="Verdana"/>
                <a:ea typeface="Verdana"/>
                <a:cs typeface="Verdana"/>
                <a:sym typeface="Verdana"/>
              </a:rPr>
              <a:t> </a:t>
            </a:r>
            <a:endParaRPr/>
          </a:p>
          <a:p>
            <a:pPr indent="-457200" lvl="2" marL="1371600" rtl="0" algn="l">
              <a:lnSpc>
                <a:spcPct val="10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unary </a:t>
            </a:r>
            <a:r>
              <a:rPr b="0" i="0" lang="en-US" sz="1800" u="none">
                <a:solidFill>
                  <a:schemeClr val="dk1"/>
                </a:solidFill>
                <a:latin typeface="Courier New"/>
                <a:ea typeface="Courier New"/>
                <a:cs typeface="Courier New"/>
                <a:sym typeface="Courier New"/>
              </a:rPr>
              <a:t>operator*</a:t>
            </a:r>
            <a:endParaRPr/>
          </a:p>
          <a:p>
            <a:pPr indent="-609600" lvl="0" marL="609600" rtl="0" algn="l">
              <a:lnSpc>
                <a:spcPct val="100000"/>
              </a:lnSpc>
              <a:spcBef>
                <a:spcPts val="480"/>
              </a:spcBef>
              <a:spcAft>
                <a:spcPts val="0"/>
              </a:spcAft>
              <a:buClr>
                <a:schemeClr val="accent2"/>
              </a:buClr>
              <a:buSzPts val="2400"/>
              <a:buFont typeface="Noto Sans Symbols"/>
              <a:buChar char="□"/>
            </a:pPr>
            <a:r>
              <a:rPr b="0" i="1" lang="en-US" sz="2400" u="none">
                <a:solidFill>
                  <a:schemeClr val="dk1"/>
                </a:solidFill>
                <a:latin typeface="Verdana"/>
                <a:ea typeface="Verdana"/>
                <a:cs typeface="Verdana"/>
                <a:sym typeface="Verdana"/>
              </a:rPr>
              <a:t>Grossly</a:t>
            </a:r>
            <a:r>
              <a:rPr b="0" i="0" lang="en-US" sz="2400" u="none">
                <a:solidFill>
                  <a:schemeClr val="dk1"/>
                </a:solidFill>
                <a:latin typeface="Verdana"/>
                <a:ea typeface="Verdana"/>
                <a:cs typeface="Verdana"/>
                <a:sym typeface="Verdana"/>
              </a:rPr>
              <a:t> mimics raw pointer syntax &amp; semantics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4"/>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442" name="Google Shape;442;p54"/>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443" name="Google Shape;443;p54"/>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What is Smart Pointer?</a:t>
            </a:r>
            <a:endParaRPr/>
          </a:p>
        </p:txBody>
      </p:sp>
      <p:sp>
        <p:nvSpPr>
          <p:cNvPr id="444" name="Google Shape;444;p54"/>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Performs extremely useful support tasks</a:t>
            </a:r>
            <a:endParaRPr/>
          </a:p>
          <a:p>
            <a:pPr indent="-533400" lvl="1" marL="99060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RAII – Resource Acquisition is Initialization Idiom </a:t>
            </a:r>
            <a:endParaRPr/>
          </a:p>
          <a:p>
            <a:pPr indent="-533400" lvl="1" marL="99060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Selectively disallows “unwanted” operations</a:t>
            </a:r>
            <a:endParaRPr/>
          </a:p>
          <a:p>
            <a:pPr indent="-457200" lvl="2" marL="1371600" rtl="0" algn="l">
              <a:lnSpc>
                <a:spcPct val="9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Address Arithmetic</a:t>
            </a:r>
            <a:endParaRPr/>
          </a:p>
          <a:p>
            <a:pPr indent="-533400" lvl="1" marL="99060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Lifetime Management</a:t>
            </a:r>
            <a:endParaRPr/>
          </a:p>
          <a:p>
            <a:pPr indent="-457200" lvl="2" marL="1371600" rtl="0" algn="l">
              <a:lnSpc>
                <a:spcPct val="9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Automatically deletes dynamically created objects at appropriate time</a:t>
            </a:r>
            <a:endParaRPr/>
          </a:p>
          <a:p>
            <a:pPr indent="-457200" lvl="2" marL="1371600" rtl="0" algn="l">
              <a:lnSpc>
                <a:spcPct val="9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On face of exceptions – ensures proper destruction of dynamically created objects</a:t>
            </a:r>
            <a:endParaRPr/>
          </a:p>
          <a:p>
            <a:pPr indent="-457200" lvl="2" marL="1371600" rtl="0" algn="l">
              <a:lnSpc>
                <a:spcPct val="9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Keeps track of dynamically allocated objects shared by multiple owners</a:t>
            </a:r>
            <a:endParaRPr/>
          </a:p>
          <a:p>
            <a:pPr indent="-533400" lvl="1" marL="99060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Concurrency Control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194" name="Google Shape;194;p28"/>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195" name="Google Shape;195;p28"/>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Motivation</a:t>
            </a:r>
            <a:endParaRPr/>
          </a:p>
        </p:txBody>
      </p:sp>
      <p:sp>
        <p:nvSpPr>
          <p:cNvPr id="196" name="Google Shape;196;p28"/>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Clr>
                <a:schemeClr val="accent2"/>
              </a:buClr>
              <a:buSzPts val="3000"/>
              <a:buFont typeface="Noto Sans Symbols"/>
              <a:buChar char="□"/>
            </a:pPr>
            <a:r>
              <a:rPr b="0" i="0" lang="en-US" sz="3000" u="none">
                <a:solidFill>
                  <a:schemeClr val="dk1"/>
                </a:solidFill>
                <a:latin typeface="Verdana"/>
                <a:ea typeface="Verdana"/>
                <a:cs typeface="Verdana"/>
                <a:sym typeface="Verdana"/>
              </a:rPr>
              <a:t>Imbibe a culture to write “good” C++ code </a:t>
            </a:r>
            <a:endParaRPr/>
          </a:p>
          <a:p>
            <a:pPr indent="-436562" lvl="1" marL="90805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Correct: Achieves the functionality</a:t>
            </a:r>
            <a:endParaRPr/>
          </a:p>
          <a:p>
            <a:pPr indent="-436562" lvl="1" marL="90805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Bug free: Free of programming errors</a:t>
            </a:r>
            <a:endParaRPr/>
          </a:p>
          <a:p>
            <a:pPr indent="-436562" lvl="1" marL="90805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Maintainable: Easy to develop &amp; support</a:t>
            </a:r>
            <a:endParaRPr/>
          </a:p>
          <a:p>
            <a:pPr indent="-436562" lvl="1" marL="90805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High performance: Fast, Low on memory. </a:t>
            </a:r>
            <a:endParaRPr/>
          </a:p>
        </p:txBody>
      </p:sp>
      <p:sp>
        <p:nvSpPr>
          <p:cNvPr id="197" name="Google Shape;197;p28"/>
          <p:cNvSpPr txBox="1"/>
          <p:nvPr/>
        </p:nvSpPr>
        <p:spPr>
          <a:xfrm>
            <a:off x="2630487" y="5308600"/>
            <a:ext cx="6272212" cy="874712"/>
          </a:xfrm>
          <a:prstGeom prst="rect">
            <a:avLst/>
          </a:prstGeom>
          <a:noFill/>
          <a:ln cap="flat" cmpd="sng" w="12700">
            <a:solidFill>
              <a:schemeClr val="dk1"/>
            </a:solidFill>
            <a:prstDash val="solid"/>
            <a:miter lim="800000"/>
            <a:headEnd len="sm" w="sm" type="none"/>
            <a:tailEnd len="sm" w="sm" type="none"/>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rgbClr val="660000"/>
              </a:buClr>
              <a:buSzPts val="1800"/>
              <a:buFont typeface="Times New Roman"/>
              <a:buNone/>
            </a:pPr>
            <a:r>
              <a:rPr b="0" i="0" lang="en-US" sz="1800" u="none">
                <a:solidFill>
                  <a:srgbClr val="660000"/>
                </a:solidFill>
                <a:latin typeface="Times New Roman"/>
                <a:ea typeface="Times New Roman"/>
                <a:cs typeface="Times New Roman"/>
                <a:sym typeface="Times New Roman"/>
              </a:rPr>
              <a:t>“</a:t>
            </a:r>
            <a:r>
              <a:rPr b="0" i="1" lang="en-US" sz="1800" u="none">
                <a:solidFill>
                  <a:srgbClr val="660000"/>
                </a:solidFill>
                <a:latin typeface="Times New Roman"/>
                <a:ea typeface="Times New Roman"/>
                <a:cs typeface="Times New Roman"/>
                <a:sym typeface="Times New Roman"/>
              </a:rPr>
              <a:t>C++ is an abomination to society, and is doubtlessly responsible for hundreds of millions of lost hours of productivity.</a:t>
            </a:r>
            <a:r>
              <a:rPr b="0" i="0" lang="en-US" sz="1800" u="none">
                <a:solidFill>
                  <a:srgbClr val="660000"/>
                </a:solidFill>
                <a:latin typeface="Times New Roman"/>
                <a:ea typeface="Times New Roman"/>
                <a:cs typeface="Times New Roman"/>
                <a:sym typeface="Times New Roman"/>
              </a:rPr>
              <a:t>”</a:t>
            </a:r>
            <a:endParaRPr/>
          </a:p>
          <a:p>
            <a:pPr indent="-285750" lvl="1" marL="742950" marR="0" rtl="0" algn="ctr">
              <a:lnSpc>
                <a:spcPct val="100000"/>
              </a:lnSpc>
              <a:spcBef>
                <a:spcPts val="280"/>
              </a:spcBef>
              <a:spcAft>
                <a:spcPts val="0"/>
              </a:spcAft>
              <a:buClr>
                <a:schemeClr val="accent1"/>
              </a:buClr>
              <a:buSzPts val="1400"/>
              <a:buFont typeface="Times New Roman"/>
              <a:buNone/>
            </a:pPr>
            <a:r>
              <a:rPr b="0" i="0" lang="en-US" sz="1400" u="none" cap="none" strike="noStrike">
                <a:solidFill>
                  <a:schemeClr val="accent1"/>
                </a:solidFill>
                <a:latin typeface="Times New Roman"/>
                <a:ea typeface="Times New Roman"/>
                <a:cs typeface="Times New Roman"/>
                <a:sym typeface="Times New Roman"/>
              </a:rPr>
              <a:t>– Space Monkey as posted on kuro5him.org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5"/>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451" name="Google Shape;451;p55"/>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452" name="Google Shape;452;p55"/>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A Simple Smart Pointer</a:t>
            </a:r>
            <a:endParaRPr/>
          </a:p>
        </p:txBody>
      </p:sp>
      <p:sp>
        <p:nvSpPr>
          <p:cNvPr id="453" name="Google Shape;453;p55"/>
          <p:cNvSpPr txBox="1"/>
          <p:nvPr>
            <p:ph idx="1" type="body"/>
          </p:nvPr>
        </p:nvSpPr>
        <p:spPr>
          <a:xfrm>
            <a:off x="885825" y="1600200"/>
            <a:ext cx="7261225" cy="4572000"/>
          </a:xfrm>
          <a:prstGeom prst="rect">
            <a:avLst/>
          </a:prstGeom>
          <a:noFill/>
          <a:ln>
            <a:noFill/>
          </a:ln>
        </p:spPr>
        <p:txBody>
          <a:bodyPr anchorCtr="0" anchor="t" bIns="45700" lIns="91425" spcFirstLastPara="1" rIns="91425" wrap="square" tIns="45700">
            <a:noAutofit/>
          </a:bodyPr>
          <a:lstStyle/>
          <a:p>
            <a:pPr indent="-469900" lvl="0" marL="469900" rtl="0" algn="l">
              <a:lnSpc>
                <a:spcPct val="90000"/>
              </a:lnSpc>
              <a:spcBef>
                <a:spcPts val="0"/>
              </a:spcBef>
              <a:spcAft>
                <a:spcPts val="0"/>
              </a:spcAft>
              <a:buSzPts val="1600"/>
              <a:buNone/>
            </a:pPr>
            <a:r>
              <a:rPr b="0" i="0" lang="en-US" sz="1600" u="none">
                <a:solidFill>
                  <a:schemeClr val="dk1"/>
                </a:solidFill>
                <a:latin typeface="Courier New"/>
                <a:ea typeface="Courier New"/>
                <a:cs typeface="Courier New"/>
                <a:sym typeface="Courier New"/>
              </a:rPr>
              <a:t>template &lt;class T&gt; class SmartPtr { </a:t>
            </a:r>
            <a:endParaRPr/>
          </a:p>
          <a:p>
            <a:pPr indent="-469900" lvl="0" marL="469900" rtl="0" algn="l">
              <a:lnSpc>
                <a:spcPct val="90000"/>
              </a:lnSpc>
              <a:spcBef>
                <a:spcPts val="320"/>
              </a:spcBef>
              <a:spcAft>
                <a:spcPts val="0"/>
              </a:spcAft>
              <a:buSzPts val="1600"/>
              <a:buNone/>
            </a:pPr>
            <a:r>
              <a:rPr b="0" i="0" lang="en-US" sz="1600" u="none">
                <a:solidFill>
                  <a:schemeClr val="dk1"/>
                </a:solidFill>
                <a:latin typeface="Courier New"/>
                <a:ea typeface="Courier New"/>
                <a:cs typeface="Courier New"/>
                <a:sym typeface="Courier New"/>
              </a:rPr>
              <a:t>public: </a:t>
            </a:r>
            <a:endParaRPr/>
          </a:p>
          <a:p>
            <a:pPr indent="-469900" lvl="0" marL="469900" rtl="0" algn="l">
              <a:lnSpc>
                <a:spcPct val="90000"/>
              </a:lnSpc>
              <a:spcBef>
                <a:spcPts val="320"/>
              </a:spcBef>
              <a:spcAft>
                <a:spcPts val="0"/>
              </a:spcAft>
              <a:buSzPts val="1600"/>
              <a:buNone/>
            </a:pPr>
            <a:r>
              <a:rPr b="0" i="0" lang="en-US" sz="1600" u="none">
                <a:solidFill>
                  <a:schemeClr val="dk1"/>
                </a:solidFill>
                <a:latin typeface="Courier New"/>
                <a:ea typeface="Courier New"/>
                <a:cs typeface="Courier New"/>
                <a:sym typeface="Courier New"/>
              </a:rPr>
              <a:t>	// Constructible. No implicit conversion from Raw ptr </a:t>
            </a:r>
            <a:endParaRPr/>
          </a:p>
          <a:p>
            <a:pPr indent="-469900" lvl="0" marL="469900" rtl="0" algn="l">
              <a:lnSpc>
                <a:spcPct val="90000"/>
              </a:lnSpc>
              <a:spcBef>
                <a:spcPts val="320"/>
              </a:spcBef>
              <a:spcAft>
                <a:spcPts val="0"/>
              </a:spcAft>
              <a:buSzPts val="1600"/>
              <a:buNone/>
            </a:pPr>
            <a:r>
              <a:rPr b="0" i="0" lang="en-US" sz="1600" u="none">
                <a:solidFill>
                  <a:schemeClr val="dk1"/>
                </a:solidFill>
                <a:latin typeface="Courier New"/>
                <a:ea typeface="Courier New"/>
                <a:cs typeface="Courier New"/>
                <a:sym typeface="Courier New"/>
              </a:rPr>
              <a:t>	explicit SmartPtr(T* pointee): pointee_(pointee); </a:t>
            </a:r>
            <a:endParaRPr/>
          </a:p>
          <a:p>
            <a:pPr indent="-469900" lvl="0" marL="469900" rtl="0" algn="l">
              <a:lnSpc>
                <a:spcPct val="90000"/>
              </a:lnSpc>
              <a:spcBef>
                <a:spcPts val="320"/>
              </a:spcBef>
              <a:spcAft>
                <a:spcPts val="0"/>
              </a:spcAft>
              <a:buSzPts val="1600"/>
              <a:buNone/>
            </a:pPr>
            <a:r>
              <a:rPr b="0" i="0" lang="en-US" sz="1600" u="none">
                <a:solidFill>
                  <a:schemeClr val="dk1"/>
                </a:solidFill>
                <a:latin typeface="Courier New"/>
                <a:ea typeface="Courier New"/>
                <a:cs typeface="Courier New"/>
                <a:sym typeface="Courier New"/>
              </a:rPr>
              <a:t>	// Copy Constructible </a:t>
            </a:r>
            <a:endParaRPr/>
          </a:p>
          <a:p>
            <a:pPr indent="-469900" lvl="0" marL="469900" rtl="0" algn="l">
              <a:lnSpc>
                <a:spcPct val="90000"/>
              </a:lnSpc>
              <a:spcBef>
                <a:spcPts val="320"/>
              </a:spcBef>
              <a:spcAft>
                <a:spcPts val="0"/>
              </a:spcAft>
              <a:buSzPts val="1600"/>
              <a:buNone/>
            </a:pPr>
            <a:r>
              <a:rPr b="0" i="0" lang="en-US" sz="1600" u="none">
                <a:solidFill>
                  <a:schemeClr val="dk1"/>
                </a:solidFill>
                <a:latin typeface="Courier New"/>
                <a:ea typeface="Courier New"/>
                <a:cs typeface="Courier New"/>
                <a:sym typeface="Courier New"/>
              </a:rPr>
              <a:t>	SmartPtr(const SmartPtr&amp; other);</a:t>
            </a:r>
            <a:endParaRPr/>
          </a:p>
          <a:p>
            <a:pPr indent="-469900" lvl="0" marL="469900" rtl="0" algn="l">
              <a:lnSpc>
                <a:spcPct val="90000"/>
              </a:lnSpc>
              <a:spcBef>
                <a:spcPts val="320"/>
              </a:spcBef>
              <a:spcAft>
                <a:spcPts val="0"/>
              </a:spcAft>
              <a:buSzPts val="1600"/>
              <a:buNone/>
            </a:pPr>
            <a:r>
              <a:rPr b="0" i="0" lang="en-US" sz="1600" u="none">
                <a:solidFill>
                  <a:schemeClr val="dk1"/>
                </a:solidFill>
                <a:latin typeface="Courier New"/>
                <a:ea typeface="Courier New"/>
                <a:cs typeface="Courier New"/>
                <a:sym typeface="Courier New"/>
              </a:rPr>
              <a:t>	// Assignable </a:t>
            </a:r>
            <a:endParaRPr/>
          </a:p>
          <a:p>
            <a:pPr indent="-469900" lvl="0" marL="469900" rtl="0" algn="l">
              <a:lnSpc>
                <a:spcPct val="90000"/>
              </a:lnSpc>
              <a:spcBef>
                <a:spcPts val="320"/>
              </a:spcBef>
              <a:spcAft>
                <a:spcPts val="0"/>
              </a:spcAft>
              <a:buSzPts val="1600"/>
              <a:buNone/>
            </a:pPr>
            <a:r>
              <a:rPr b="0" i="0" lang="en-US" sz="1600" u="none">
                <a:solidFill>
                  <a:schemeClr val="dk1"/>
                </a:solidFill>
                <a:latin typeface="Courier New"/>
                <a:ea typeface="Courier New"/>
                <a:cs typeface="Courier New"/>
                <a:sym typeface="Courier New"/>
              </a:rPr>
              <a:t>	SmartPtr&amp; operator=(const SmartPtr&amp; other); </a:t>
            </a:r>
            <a:endParaRPr/>
          </a:p>
          <a:p>
            <a:pPr indent="-469900" lvl="0" marL="469900" rtl="0" algn="l">
              <a:lnSpc>
                <a:spcPct val="90000"/>
              </a:lnSpc>
              <a:spcBef>
                <a:spcPts val="320"/>
              </a:spcBef>
              <a:spcAft>
                <a:spcPts val="0"/>
              </a:spcAft>
              <a:buSzPts val="1600"/>
              <a:buNone/>
            </a:pPr>
            <a:r>
              <a:rPr b="0" i="0" lang="en-US" sz="1600" u="none">
                <a:solidFill>
                  <a:schemeClr val="dk1"/>
                </a:solidFill>
                <a:latin typeface="Courier New"/>
                <a:ea typeface="Courier New"/>
                <a:cs typeface="Courier New"/>
                <a:sym typeface="Courier New"/>
              </a:rPr>
              <a:t>	// Destroys the pointee </a:t>
            </a:r>
            <a:endParaRPr/>
          </a:p>
          <a:p>
            <a:pPr indent="-469900" lvl="0" marL="469900" rtl="0" algn="l">
              <a:lnSpc>
                <a:spcPct val="90000"/>
              </a:lnSpc>
              <a:spcBef>
                <a:spcPts val="320"/>
              </a:spcBef>
              <a:spcAft>
                <a:spcPts val="0"/>
              </a:spcAft>
              <a:buSzPts val="1600"/>
              <a:buNone/>
            </a:pPr>
            <a:r>
              <a:rPr b="0" i="0" lang="en-US" sz="1600" u="none">
                <a:solidFill>
                  <a:schemeClr val="dk1"/>
                </a:solidFill>
                <a:latin typeface="Courier New"/>
                <a:ea typeface="Courier New"/>
                <a:cs typeface="Courier New"/>
                <a:sym typeface="Courier New"/>
              </a:rPr>
              <a:t>	~SmartPtr(); </a:t>
            </a:r>
            <a:endParaRPr/>
          </a:p>
          <a:p>
            <a:pPr indent="-469900" lvl="0" marL="469900" rtl="0" algn="l">
              <a:lnSpc>
                <a:spcPct val="90000"/>
              </a:lnSpc>
              <a:spcBef>
                <a:spcPts val="320"/>
              </a:spcBef>
              <a:spcAft>
                <a:spcPts val="0"/>
              </a:spcAft>
              <a:buSzPts val="1600"/>
              <a:buNone/>
            </a:pPr>
            <a:r>
              <a:rPr b="0" i="0" lang="en-US" sz="1600" u="none">
                <a:solidFill>
                  <a:schemeClr val="dk1"/>
                </a:solidFill>
                <a:latin typeface="Courier New"/>
                <a:ea typeface="Courier New"/>
                <a:cs typeface="Courier New"/>
                <a:sym typeface="Courier New"/>
              </a:rPr>
              <a:t>	// Dereferencing </a:t>
            </a:r>
            <a:endParaRPr/>
          </a:p>
          <a:p>
            <a:pPr indent="-469900" lvl="0" marL="469900" rtl="0" algn="l">
              <a:lnSpc>
                <a:spcPct val="90000"/>
              </a:lnSpc>
              <a:spcBef>
                <a:spcPts val="320"/>
              </a:spcBef>
              <a:spcAft>
                <a:spcPts val="0"/>
              </a:spcAft>
              <a:buSzPts val="1600"/>
              <a:buNone/>
            </a:pPr>
            <a:r>
              <a:rPr b="0" i="0" lang="en-US" sz="1600" u="none">
                <a:solidFill>
                  <a:schemeClr val="dk1"/>
                </a:solidFill>
                <a:latin typeface="Courier New"/>
                <a:ea typeface="Courier New"/>
                <a:cs typeface="Courier New"/>
                <a:sym typeface="Courier New"/>
              </a:rPr>
              <a:t>	T&amp; operator*() const { ... return *pointee_; } </a:t>
            </a:r>
            <a:endParaRPr/>
          </a:p>
          <a:p>
            <a:pPr indent="-469900" lvl="0" marL="469900" rtl="0" algn="l">
              <a:lnSpc>
                <a:spcPct val="90000"/>
              </a:lnSpc>
              <a:spcBef>
                <a:spcPts val="320"/>
              </a:spcBef>
              <a:spcAft>
                <a:spcPts val="0"/>
              </a:spcAft>
              <a:buSzPts val="1600"/>
              <a:buNone/>
            </a:pPr>
            <a:r>
              <a:rPr b="0" i="0" lang="en-US" sz="1600" u="none">
                <a:solidFill>
                  <a:schemeClr val="dk1"/>
                </a:solidFill>
                <a:latin typeface="Courier New"/>
                <a:ea typeface="Courier New"/>
                <a:cs typeface="Courier New"/>
                <a:sym typeface="Courier New"/>
              </a:rPr>
              <a:t>	// Indirection </a:t>
            </a:r>
            <a:endParaRPr/>
          </a:p>
          <a:p>
            <a:pPr indent="-469900" lvl="0" marL="469900" rtl="0" algn="l">
              <a:lnSpc>
                <a:spcPct val="90000"/>
              </a:lnSpc>
              <a:spcBef>
                <a:spcPts val="320"/>
              </a:spcBef>
              <a:spcAft>
                <a:spcPts val="0"/>
              </a:spcAft>
              <a:buSzPts val="1600"/>
              <a:buNone/>
            </a:pPr>
            <a:r>
              <a:rPr b="0" i="0" lang="en-US" sz="1600" u="none">
                <a:solidFill>
                  <a:schemeClr val="dk1"/>
                </a:solidFill>
                <a:latin typeface="Courier New"/>
                <a:ea typeface="Courier New"/>
                <a:cs typeface="Courier New"/>
                <a:sym typeface="Courier New"/>
              </a:rPr>
              <a:t>	T* operator-&gt;() const { ... return pointee_; } </a:t>
            </a:r>
            <a:endParaRPr/>
          </a:p>
          <a:p>
            <a:pPr indent="-469900" lvl="0" marL="469900" rtl="0" algn="l">
              <a:lnSpc>
                <a:spcPct val="90000"/>
              </a:lnSpc>
              <a:spcBef>
                <a:spcPts val="320"/>
              </a:spcBef>
              <a:spcAft>
                <a:spcPts val="0"/>
              </a:spcAft>
              <a:buSzPts val="1600"/>
              <a:buNone/>
            </a:pPr>
            <a:r>
              <a:rPr b="0" i="0" lang="en-US" sz="1600" u="none">
                <a:solidFill>
                  <a:schemeClr val="dk1"/>
                </a:solidFill>
                <a:latin typeface="Courier New"/>
                <a:ea typeface="Courier New"/>
                <a:cs typeface="Courier New"/>
                <a:sym typeface="Courier New"/>
              </a:rPr>
              <a:t>private: </a:t>
            </a:r>
            <a:endParaRPr/>
          </a:p>
          <a:p>
            <a:pPr indent="-469900" lvl="0" marL="469900" rtl="0" algn="l">
              <a:lnSpc>
                <a:spcPct val="90000"/>
              </a:lnSpc>
              <a:spcBef>
                <a:spcPts val="320"/>
              </a:spcBef>
              <a:spcAft>
                <a:spcPts val="0"/>
              </a:spcAft>
              <a:buSzPts val="1600"/>
              <a:buNone/>
            </a:pPr>
            <a:r>
              <a:rPr b="0" i="0" lang="en-US" sz="1600" u="none">
                <a:solidFill>
                  <a:schemeClr val="dk1"/>
                </a:solidFill>
                <a:latin typeface="Courier New"/>
                <a:ea typeface="Courier New"/>
                <a:cs typeface="Courier New"/>
                <a:sym typeface="Courier New"/>
              </a:rPr>
              <a:t>	T* pointee_; // Holding the pointee </a:t>
            </a:r>
            <a:endParaRPr/>
          </a:p>
          <a:p>
            <a:pPr indent="-469900" lvl="0" marL="469900" rtl="0" algn="l">
              <a:lnSpc>
                <a:spcPct val="90000"/>
              </a:lnSpc>
              <a:spcBef>
                <a:spcPts val="320"/>
              </a:spcBef>
              <a:spcAft>
                <a:spcPts val="0"/>
              </a:spcAft>
              <a:buSzPts val="1600"/>
              <a:buNone/>
            </a:pPr>
            <a:r>
              <a:rPr b="0" i="0" lang="en-US" sz="1600" u="none">
                <a:solidFill>
                  <a:schemeClr val="dk1"/>
                </a:solidFill>
                <a:latin typeface="Courier New"/>
                <a:ea typeface="Courier New"/>
                <a:cs typeface="Courier New"/>
                <a:sym typeface="Courier New"/>
              </a:rPr>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6"/>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460" name="Google Shape;460;p56"/>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461" name="Google Shape;461;p56"/>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A Smart Pointer mimics a Raw Pointer</a:t>
            </a:r>
            <a:endParaRPr/>
          </a:p>
        </p:txBody>
      </p:sp>
      <p:sp>
        <p:nvSpPr>
          <p:cNvPr id="462" name="Google Shape;462;p56"/>
          <p:cNvSpPr txBox="1"/>
          <p:nvPr>
            <p:ph idx="1" type="body"/>
          </p:nvPr>
        </p:nvSpPr>
        <p:spPr>
          <a:xfrm>
            <a:off x="685800" y="1676400"/>
            <a:ext cx="8086725" cy="4572000"/>
          </a:xfrm>
          <a:prstGeom prst="rect">
            <a:avLst/>
          </a:prstGeom>
          <a:noFill/>
          <a:ln>
            <a:noFill/>
          </a:ln>
        </p:spPr>
        <p:txBody>
          <a:bodyPr anchorCtr="0" anchor="t" bIns="45700" lIns="91425" spcFirstLastPara="1" rIns="91425" wrap="square" tIns="45700">
            <a:noAutofit/>
          </a:bodyPr>
          <a:lstStyle/>
          <a:p>
            <a:pPr indent="-469900" lvl="0" marL="469900" rtl="0" algn="l">
              <a:lnSpc>
                <a:spcPct val="90000"/>
              </a:lnSpc>
              <a:spcBef>
                <a:spcPts val="0"/>
              </a:spcBef>
              <a:spcAft>
                <a:spcPts val="0"/>
              </a:spcAft>
              <a:buSzPts val="2000"/>
              <a:buNone/>
            </a:pPr>
            <a:r>
              <a:rPr b="0" i="0" lang="en-US" sz="2000" u="none">
                <a:solidFill>
                  <a:schemeClr val="dk1"/>
                </a:solidFill>
                <a:latin typeface="Courier New"/>
                <a:ea typeface="Courier New"/>
                <a:cs typeface="Courier New"/>
                <a:sym typeface="Courier New"/>
              </a:rPr>
              <a:t>class MyClass { </a:t>
            </a:r>
            <a:endParaRPr/>
          </a:p>
          <a:p>
            <a:pPr indent="-469900" lvl="0" marL="469900" rtl="0" algn="l">
              <a:lnSpc>
                <a:spcPct val="90000"/>
              </a:lnSpc>
              <a:spcBef>
                <a:spcPts val="400"/>
              </a:spcBef>
              <a:spcAft>
                <a:spcPts val="0"/>
              </a:spcAft>
              <a:buSzPts val="2000"/>
              <a:buNone/>
            </a:pPr>
            <a:r>
              <a:rPr b="0" i="0" lang="en-US" sz="2000" u="none">
                <a:solidFill>
                  <a:schemeClr val="dk1"/>
                </a:solidFill>
                <a:latin typeface="Courier New"/>
                <a:ea typeface="Courier New"/>
                <a:cs typeface="Courier New"/>
                <a:sym typeface="Courier New"/>
              </a:rPr>
              <a:t>public: </a:t>
            </a:r>
            <a:endParaRPr/>
          </a:p>
          <a:p>
            <a:pPr indent="-469900" lvl="0" marL="469900" rtl="0" algn="l">
              <a:lnSpc>
                <a:spcPct val="90000"/>
              </a:lnSpc>
              <a:spcBef>
                <a:spcPts val="400"/>
              </a:spcBef>
              <a:spcAft>
                <a:spcPts val="0"/>
              </a:spcAft>
              <a:buSzPts val="2000"/>
              <a:buNone/>
            </a:pPr>
            <a:r>
              <a:rPr b="0" i="0" lang="en-US" sz="2000" u="none">
                <a:solidFill>
                  <a:schemeClr val="dk1"/>
                </a:solidFill>
                <a:latin typeface="Courier New"/>
                <a:ea typeface="Courier New"/>
                <a:cs typeface="Courier New"/>
                <a:sym typeface="Courier New"/>
              </a:rPr>
              <a:t>	void Function(); </a:t>
            </a:r>
            <a:endParaRPr/>
          </a:p>
          <a:p>
            <a:pPr indent="-469900" lvl="0" marL="469900" rtl="0" algn="l">
              <a:lnSpc>
                <a:spcPct val="90000"/>
              </a:lnSpc>
              <a:spcBef>
                <a:spcPts val="400"/>
              </a:spcBef>
              <a:spcAft>
                <a:spcPts val="0"/>
              </a:spcAft>
              <a:buSzPts val="2000"/>
              <a:buNone/>
            </a:pPr>
            <a:r>
              <a:rPr b="0" i="0" lang="en-US" sz="2000" u="none">
                <a:solidFill>
                  <a:schemeClr val="dk1"/>
                </a:solidFill>
                <a:latin typeface="Courier New"/>
                <a:ea typeface="Courier New"/>
                <a:cs typeface="Courier New"/>
                <a:sym typeface="Courier New"/>
              </a:rPr>
              <a:t>}; </a:t>
            </a:r>
            <a:endParaRPr/>
          </a:p>
          <a:p>
            <a:pPr indent="-469900" lvl="0" marL="469900" rtl="0" algn="l">
              <a:lnSpc>
                <a:spcPct val="90000"/>
              </a:lnSpc>
              <a:spcBef>
                <a:spcPts val="400"/>
              </a:spcBef>
              <a:spcAft>
                <a:spcPts val="0"/>
              </a:spcAft>
              <a:buSzPts val="2000"/>
              <a:buNone/>
            </a:pPr>
            <a:r>
              <a:t/>
            </a:r>
            <a:endParaRPr b="0" i="0" sz="2000" u="none">
              <a:solidFill>
                <a:schemeClr val="dk1"/>
              </a:solidFill>
              <a:latin typeface="Courier New"/>
              <a:ea typeface="Courier New"/>
              <a:cs typeface="Courier New"/>
              <a:sym typeface="Courier New"/>
            </a:endParaRPr>
          </a:p>
          <a:p>
            <a:pPr indent="-469900" lvl="0" marL="469900" rtl="0" algn="l">
              <a:lnSpc>
                <a:spcPct val="90000"/>
              </a:lnSpc>
              <a:spcBef>
                <a:spcPts val="400"/>
              </a:spcBef>
              <a:spcAft>
                <a:spcPts val="0"/>
              </a:spcAft>
              <a:buSzPts val="2000"/>
              <a:buNone/>
            </a:pPr>
            <a:r>
              <a:rPr b="0" i="0" lang="en-US" sz="2000" u="none">
                <a:solidFill>
                  <a:schemeClr val="dk1"/>
                </a:solidFill>
                <a:latin typeface="Courier New"/>
                <a:ea typeface="Courier New"/>
                <a:cs typeface="Courier New"/>
                <a:sym typeface="Courier New"/>
              </a:rPr>
              <a:t>// Create a smart pointer as an object</a:t>
            </a:r>
            <a:endParaRPr/>
          </a:p>
          <a:p>
            <a:pPr indent="-469900" lvl="0" marL="469900" rtl="0" algn="l">
              <a:lnSpc>
                <a:spcPct val="90000"/>
              </a:lnSpc>
              <a:spcBef>
                <a:spcPts val="400"/>
              </a:spcBef>
              <a:spcAft>
                <a:spcPts val="0"/>
              </a:spcAft>
              <a:buSzPts val="2000"/>
              <a:buNone/>
            </a:pPr>
            <a:r>
              <a:rPr b="0" i="0" lang="en-US" sz="2000" u="none">
                <a:solidFill>
                  <a:schemeClr val="dk1"/>
                </a:solidFill>
                <a:latin typeface="Courier New"/>
                <a:ea typeface="Courier New"/>
                <a:cs typeface="Courier New"/>
                <a:sym typeface="Courier New"/>
              </a:rPr>
              <a:t>SmartPtr&lt;MyClass&gt; sp(new MyClass);</a:t>
            </a:r>
            <a:endParaRPr/>
          </a:p>
          <a:p>
            <a:pPr indent="-469900" lvl="0" marL="469900" rtl="0" algn="l">
              <a:lnSpc>
                <a:spcPct val="90000"/>
              </a:lnSpc>
              <a:spcBef>
                <a:spcPts val="400"/>
              </a:spcBef>
              <a:spcAft>
                <a:spcPts val="0"/>
              </a:spcAft>
              <a:buSzPts val="2000"/>
              <a:buNone/>
            </a:pPr>
            <a:r>
              <a:t/>
            </a:r>
            <a:endParaRPr b="0" i="0" sz="2000" u="none">
              <a:solidFill>
                <a:schemeClr val="dk1"/>
              </a:solidFill>
              <a:latin typeface="Courier New"/>
              <a:ea typeface="Courier New"/>
              <a:cs typeface="Courier New"/>
              <a:sym typeface="Courier New"/>
            </a:endParaRPr>
          </a:p>
          <a:p>
            <a:pPr indent="-469900" lvl="0" marL="469900" rtl="0" algn="l">
              <a:lnSpc>
                <a:spcPct val="90000"/>
              </a:lnSpc>
              <a:spcBef>
                <a:spcPts val="400"/>
              </a:spcBef>
              <a:spcAft>
                <a:spcPts val="0"/>
              </a:spcAft>
              <a:buSzPts val="2000"/>
              <a:buNone/>
            </a:pPr>
            <a:r>
              <a:rPr b="0" i="0" lang="en-US" sz="2000" u="none">
                <a:solidFill>
                  <a:schemeClr val="dk1"/>
                </a:solidFill>
                <a:latin typeface="Courier New"/>
                <a:ea typeface="Courier New"/>
                <a:cs typeface="Courier New"/>
                <a:sym typeface="Courier New"/>
              </a:rPr>
              <a:t>// As if indirecting the raw pointer </a:t>
            </a:r>
            <a:endParaRPr/>
          </a:p>
          <a:p>
            <a:pPr indent="-469900" lvl="0" marL="469900" rtl="0" algn="l">
              <a:lnSpc>
                <a:spcPct val="90000"/>
              </a:lnSpc>
              <a:spcBef>
                <a:spcPts val="400"/>
              </a:spcBef>
              <a:spcAft>
                <a:spcPts val="0"/>
              </a:spcAft>
              <a:buSzPts val="2000"/>
              <a:buNone/>
            </a:pPr>
            <a:r>
              <a:rPr b="0" i="0" lang="en-US" sz="2000" u="none">
                <a:solidFill>
                  <a:schemeClr val="dk1"/>
                </a:solidFill>
                <a:latin typeface="Courier New"/>
                <a:ea typeface="Courier New"/>
                <a:cs typeface="Courier New"/>
                <a:sym typeface="Courier New"/>
              </a:rPr>
              <a:t>sp-&gt;Function(); </a:t>
            </a:r>
            <a:r>
              <a:rPr b="1" i="0" lang="en-US" sz="2000" u="none">
                <a:solidFill>
                  <a:schemeClr val="dk1"/>
                </a:solidFill>
                <a:latin typeface="Courier New"/>
                <a:ea typeface="Courier New"/>
                <a:cs typeface="Courier New"/>
                <a:sym typeface="Courier New"/>
              </a:rPr>
              <a:t>// (sp.operator-&gt;())-&gt;Function()</a:t>
            </a:r>
            <a:endParaRPr/>
          </a:p>
          <a:p>
            <a:pPr indent="-469900" lvl="0" marL="469900" rtl="0" algn="l">
              <a:lnSpc>
                <a:spcPct val="90000"/>
              </a:lnSpc>
              <a:spcBef>
                <a:spcPts val="400"/>
              </a:spcBef>
              <a:spcAft>
                <a:spcPts val="0"/>
              </a:spcAft>
              <a:buSzPts val="2000"/>
              <a:buNone/>
            </a:pPr>
            <a:r>
              <a:t/>
            </a:r>
            <a:endParaRPr b="0" i="0" sz="2000" u="none">
              <a:solidFill>
                <a:schemeClr val="dk1"/>
              </a:solidFill>
              <a:latin typeface="Courier New"/>
              <a:ea typeface="Courier New"/>
              <a:cs typeface="Courier New"/>
              <a:sym typeface="Courier New"/>
            </a:endParaRPr>
          </a:p>
          <a:p>
            <a:pPr indent="-469900" lvl="0" marL="469900" rtl="0" algn="l">
              <a:lnSpc>
                <a:spcPct val="90000"/>
              </a:lnSpc>
              <a:spcBef>
                <a:spcPts val="400"/>
              </a:spcBef>
              <a:spcAft>
                <a:spcPts val="0"/>
              </a:spcAft>
              <a:buSzPts val="2000"/>
              <a:buNone/>
            </a:pPr>
            <a:r>
              <a:rPr b="0" i="0" lang="en-US" sz="2000" u="none">
                <a:solidFill>
                  <a:schemeClr val="dk1"/>
                </a:solidFill>
                <a:latin typeface="Courier New"/>
                <a:ea typeface="Courier New"/>
                <a:cs typeface="Courier New"/>
                <a:sym typeface="Courier New"/>
              </a:rPr>
              <a:t>// As if dereferencing the raw pointer</a:t>
            </a:r>
            <a:endParaRPr/>
          </a:p>
          <a:p>
            <a:pPr indent="-469900" lvl="0" marL="469900" rtl="0" algn="l">
              <a:lnSpc>
                <a:spcPct val="90000"/>
              </a:lnSpc>
              <a:spcBef>
                <a:spcPts val="400"/>
              </a:spcBef>
              <a:spcAft>
                <a:spcPts val="0"/>
              </a:spcAft>
              <a:buSzPts val="2000"/>
              <a:buNone/>
            </a:pPr>
            <a:r>
              <a:rPr b="0" i="0" lang="en-US" sz="2000" u="none">
                <a:solidFill>
                  <a:schemeClr val="dk1"/>
                </a:solidFill>
                <a:latin typeface="Courier New"/>
                <a:ea typeface="Courier New"/>
                <a:cs typeface="Courier New"/>
                <a:sym typeface="Courier New"/>
              </a:rPr>
              <a:t>(*sp).Function();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7"/>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469" name="Google Shape;469;p57"/>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470" name="Google Shape;470;p57"/>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Smart Pointer Member Functions</a:t>
            </a:r>
            <a:endParaRPr/>
          </a:p>
        </p:txBody>
      </p:sp>
      <p:sp>
        <p:nvSpPr>
          <p:cNvPr id="471" name="Google Shape;471;p57"/>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Potential Name Conflict with pointee type</a:t>
            </a:r>
            <a:endParaRPr/>
          </a:p>
          <a:p>
            <a:pPr indent="-457200" lvl="0" marL="609600" rtl="0" algn="l">
              <a:lnSpc>
                <a:spcPct val="100000"/>
              </a:lnSpc>
              <a:spcBef>
                <a:spcPts val="480"/>
              </a:spcBef>
              <a:spcAft>
                <a:spcPts val="0"/>
              </a:spcAft>
              <a:buClr>
                <a:schemeClr val="accent2"/>
              </a:buClr>
              <a:buSzPts val="2400"/>
              <a:buFont typeface="Noto Sans Symbols"/>
              <a:buNone/>
            </a:pPr>
            <a:r>
              <a:t/>
            </a:r>
            <a:endParaRPr b="0" i="0" sz="2400" u="none">
              <a:solidFill>
                <a:schemeClr val="dk1"/>
              </a:solidFill>
              <a:latin typeface="Verdana"/>
              <a:ea typeface="Verdana"/>
              <a:cs typeface="Verdana"/>
              <a:sym typeface="Verdana"/>
            </a:endParaRPr>
          </a:p>
          <a:p>
            <a:pPr indent="-457200" lvl="0" marL="609600" rtl="0" algn="l">
              <a:lnSpc>
                <a:spcPct val="100000"/>
              </a:lnSpc>
              <a:spcBef>
                <a:spcPts val="480"/>
              </a:spcBef>
              <a:spcAft>
                <a:spcPts val="0"/>
              </a:spcAft>
              <a:buClr>
                <a:schemeClr val="accent2"/>
              </a:buClr>
              <a:buSzPts val="2400"/>
              <a:buFont typeface="Noto Sans Symbols"/>
              <a:buNone/>
            </a:pPr>
            <a:r>
              <a:t/>
            </a:r>
            <a:endParaRPr b="0" i="0" sz="2400" u="none">
              <a:solidFill>
                <a:schemeClr val="dk1"/>
              </a:solidFill>
              <a:latin typeface="Verdana"/>
              <a:ea typeface="Verdana"/>
              <a:cs typeface="Verdana"/>
              <a:sym typeface="Verdana"/>
            </a:endParaRPr>
          </a:p>
          <a:p>
            <a:pPr indent="-457200" lvl="0" marL="609600" rtl="0" algn="l">
              <a:lnSpc>
                <a:spcPct val="100000"/>
              </a:lnSpc>
              <a:spcBef>
                <a:spcPts val="480"/>
              </a:spcBef>
              <a:spcAft>
                <a:spcPts val="0"/>
              </a:spcAft>
              <a:buClr>
                <a:schemeClr val="accent2"/>
              </a:buClr>
              <a:buSzPts val="2400"/>
              <a:buFont typeface="Noto Sans Symbols"/>
              <a:buNone/>
            </a:pPr>
            <a:r>
              <a:t/>
            </a:r>
            <a:endParaRPr b="0" i="0" sz="2400" u="none">
              <a:solidFill>
                <a:schemeClr val="dk1"/>
              </a:solidFill>
              <a:latin typeface="Verdana"/>
              <a:ea typeface="Verdana"/>
              <a:cs typeface="Verdana"/>
              <a:sym typeface="Verdana"/>
            </a:endParaRPr>
          </a:p>
          <a:p>
            <a:pPr indent="-609600" lvl="0" marL="609600" rtl="0" algn="l">
              <a:lnSpc>
                <a:spcPct val="10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Method at namespace</a:t>
            </a:r>
            <a:endParaRPr/>
          </a:p>
        </p:txBody>
      </p:sp>
      <p:sp>
        <p:nvSpPr>
          <p:cNvPr id="472" name="Google Shape;472;p57"/>
          <p:cNvSpPr txBox="1"/>
          <p:nvPr/>
        </p:nvSpPr>
        <p:spPr>
          <a:xfrm>
            <a:off x="1430337" y="2270125"/>
            <a:ext cx="7132637" cy="1082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SmartPtr&lt;Printer&gt; spRes = ...; </a:t>
            </a:r>
            <a:endParaRPr/>
          </a:p>
          <a:p>
            <a:pPr indent="0" lvl="0" marL="0" marR="0" rtl="0" algn="l">
              <a:lnSpc>
                <a:spcPct val="10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spRes-&gt;Acquire(); // acquire the printer ... print a document ... </a:t>
            </a:r>
            <a:endParaRPr/>
          </a:p>
          <a:p>
            <a:pPr indent="0" lvl="0" marL="0" marR="0" rtl="0" algn="l">
              <a:lnSpc>
                <a:spcPct val="10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spRes-&gt;Release(); // release the printer </a:t>
            </a:r>
            <a:endParaRPr/>
          </a:p>
          <a:p>
            <a:pPr indent="0" lvl="0" marL="0" marR="0" rtl="0" algn="l">
              <a:lnSpc>
                <a:spcPct val="10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spRes.Release(); // release the pointer to the printer</a:t>
            </a:r>
            <a:endParaRPr/>
          </a:p>
        </p:txBody>
      </p:sp>
      <p:sp>
        <p:nvSpPr>
          <p:cNvPr id="473" name="Google Shape;473;p57"/>
          <p:cNvSpPr txBox="1"/>
          <p:nvPr/>
        </p:nvSpPr>
        <p:spPr>
          <a:xfrm>
            <a:off x="1411287" y="3871912"/>
            <a:ext cx="7546975" cy="23764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GetImpl returns the pointer object stored by SmartPtr</a:t>
            </a:r>
            <a:endParaRPr/>
          </a:p>
          <a:p>
            <a:pPr indent="0" lvl="0" marL="0" marR="0" rtl="0" algn="l">
              <a:lnSpc>
                <a:spcPct val="10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template &lt;class T&gt; T* GetImpl(SmartPtr&lt;T&gt;&amp; sp); </a:t>
            </a:r>
            <a:endParaRPr/>
          </a:p>
          <a:p>
            <a:pPr indent="0" lvl="0" marL="0" marR="0" rtl="0" algn="l">
              <a:lnSpc>
                <a:spcPct val="10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GetImplRef returns a reference to the pointer stored by SmartPtr</a:t>
            </a:r>
            <a:endParaRPr/>
          </a:p>
          <a:p>
            <a:pPr indent="0" lvl="0" marL="0" marR="0" rtl="0" algn="l">
              <a:lnSpc>
                <a:spcPct val="10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template &lt;class T&gt; T*&amp; GetImplRef(SmartPtr&lt;T&gt;&amp; sp); </a:t>
            </a:r>
            <a:endParaRPr/>
          </a:p>
          <a:p>
            <a:pPr indent="0" lvl="0" marL="0" marR="0" rtl="0" algn="l">
              <a:lnSpc>
                <a:spcPct val="10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Reset resets the underlying pointer to another value, </a:t>
            </a:r>
            <a:endParaRPr/>
          </a:p>
          <a:p>
            <a:pPr indent="0" lvl="0" marL="0" marR="0" rtl="0" algn="l">
              <a:lnSpc>
                <a:spcPct val="10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Releases the previous one</a:t>
            </a:r>
            <a:endParaRPr/>
          </a:p>
          <a:p>
            <a:pPr indent="0" lvl="0" marL="0" marR="0" rtl="0" algn="l">
              <a:lnSpc>
                <a:spcPct val="10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template &lt;class T&gt; void Reset(SmartPtr&lt;T&gt;&amp; sp, T* source); </a:t>
            </a:r>
            <a:endParaRPr/>
          </a:p>
          <a:p>
            <a:pPr indent="0" lvl="0" marL="0" marR="0" rtl="0" algn="l">
              <a:lnSpc>
                <a:spcPct val="10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Release releases ownership of the smart pointer</a:t>
            </a:r>
            <a:endParaRPr/>
          </a:p>
          <a:p>
            <a:pPr indent="0" lvl="0" marL="0" marR="0" rtl="0" algn="l">
              <a:lnSpc>
                <a:spcPct val="10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template &lt;class T&gt; void Release(SmartPtr&lt;T&gt;&amp; sp, T*&amp; destination);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8"/>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480" name="Google Shape;480;p58"/>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481" name="Google Shape;481;p58"/>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A Smart Pointer Use-Case</a:t>
            </a:r>
            <a:endParaRPr/>
          </a:p>
        </p:txBody>
      </p:sp>
      <p:sp>
        <p:nvSpPr>
          <p:cNvPr id="482" name="Google Shape;482;p58"/>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accent2"/>
              </a:buClr>
              <a:buSzPts val="2800"/>
              <a:buFont typeface="Noto Sans Symbols"/>
              <a:buChar char="□"/>
            </a:pPr>
            <a:r>
              <a:rPr b="0" i="0" lang="en-US" sz="2800" u="none">
                <a:solidFill>
                  <a:schemeClr val="dk1"/>
                </a:solidFill>
                <a:latin typeface="Verdana"/>
                <a:ea typeface="Verdana"/>
                <a:cs typeface="Verdana"/>
                <a:sym typeface="Verdana"/>
              </a:rPr>
              <a:t>A Distributed System </a:t>
            </a:r>
            <a:endParaRPr/>
          </a:p>
          <a:p>
            <a:pPr indent="-609600" lvl="0" marL="609600" rtl="0" algn="l">
              <a:lnSpc>
                <a:spcPct val="100000"/>
              </a:lnSpc>
              <a:spcBef>
                <a:spcPts val="560"/>
              </a:spcBef>
              <a:spcAft>
                <a:spcPts val="0"/>
              </a:spcAft>
              <a:buClr>
                <a:schemeClr val="accent2"/>
              </a:buClr>
              <a:buSzPts val="2800"/>
              <a:buFont typeface="Noto Sans Symbols"/>
              <a:buChar char="□"/>
            </a:pPr>
            <a:r>
              <a:rPr b="0" i="0" lang="en-US" sz="2800" u="none">
                <a:solidFill>
                  <a:schemeClr val="dk1"/>
                </a:solidFill>
                <a:latin typeface="Verdana"/>
                <a:ea typeface="Verdana"/>
                <a:cs typeface="Verdana"/>
                <a:sym typeface="Verdana"/>
              </a:rPr>
              <a:t>Objects can be </a:t>
            </a:r>
            <a:endParaRPr/>
          </a:p>
          <a:p>
            <a:pPr indent="-533400" lvl="1" marL="990600" rtl="0" algn="l">
              <a:lnSpc>
                <a:spcPct val="10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Local: Access is simple &amp; fast</a:t>
            </a:r>
            <a:endParaRPr/>
          </a:p>
          <a:p>
            <a:pPr indent="-533400" lvl="1" marL="990600" rtl="0" algn="l">
              <a:lnSpc>
                <a:spcPct val="10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Remote: Access is involved &amp; costly</a:t>
            </a:r>
            <a:endParaRPr/>
          </a:p>
          <a:p>
            <a:pPr indent="-609600" lvl="0" marL="609600" rtl="0" algn="l">
              <a:lnSpc>
                <a:spcPct val="100000"/>
              </a:lnSpc>
              <a:spcBef>
                <a:spcPts val="560"/>
              </a:spcBef>
              <a:spcAft>
                <a:spcPts val="0"/>
              </a:spcAft>
              <a:buClr>
                <a:schemeClr val="accent2"/>
              </a:buClr>
              <a:buSzPts val="2800"/>
              <a:buFont typeface="Noto Sans Symbols"/>
              <a:buChar char="□"/>
            </a:pPr>
            <a:r>
              <a:rPr b="0" i="0" lang="en-US" sz="2800" u="none">
                <a:solidFill>
                  <a:schemeClr val="dk1"/>
                </a:solidFill>
                <a:latin typeface="Verdana"/>
                <a:ea typeface="Verdana"/>
                <a:cs typeface="Verdana"/>
                <a:sym typeface="Verdana"/>
              </a:rPr>
              <a:t>How can an application code handle local &amp; remote objects uniformly, robustly and elegantly?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9"/>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489" name="Google Shape;489;p59"/>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490" name="Google Shape;490;p59"/>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A Smart Pointer Use-Case</a:t>
            </a:r>
            <a:endParaRPr/>
          </a:p>
        </p:txBody>
      </p:sp>
      <p:sp>
        <p:nvSpPr>
          <p:cNvPr id="491" name="Google Shape;491;p59"/>
          <p:cNvSpPr txBox="1"/>
          <p:nvPr>
            <p:ph idx="1" type="body"/>
          </p:nvPr>
        </p:nvSpPr>
        <p:spPr>
          <a:xfrm>
            <a:off x="835025" y="1676400"/>
            <a:ext cx="7675562" cy="4495800"/>
          </a:xfrm>
          <a:prstGeom prst="rect">
            <a:avLst/>
          </a:pr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SzPts val="1800"/>
              <a:buNone/>
            </a:pPr>
            <a:r>
              <a:rPr b="0" i="0" lang="en-US" sz="1800" u="none">
                <a:solidFill>
                  <a:schemeClr val="dk1"/>
                </a:solidFill>
                <a:latin typeface="Courier New"/>
                <a:ea typeface="Courier New"/>
                <a:cs typeface="Courier New"/>
                <a:sym typeface="Courier New"/>
              </a:rPr>
              <a:t>template&lt;class T&gt; 		// Template for Smart</a:t>
            </a:r>
            <a:endParaRPr/>
          </a:p>
          <a:p>
            <a:pPr indent="-469900" lvl="0" marL="469900" rtl="0" algn="l">
              <a:lnSpc>
                <a:spcPct val="100000"/>
              </a:lnSpc>
              <a:spcBef>
                <a:spcPts val="360"/>
              </a:spcBef>
              <a:spcAft>
                <a:spcPts val="0"/>
              </a:spcAft>
              <a:buSzPts val="1800"/>
              <a:buNone/>
            </a:pPr>
            <a:r>
              <a:rPr b="0" i="0" lang="en-US" sz="1800" u="none">
                <a:solidFill>
                  <a:schemeClr val="dk1"/>
                </a:solidFill>
                <a:latin typeface="Courier New"/>
                <a:ea typeface="Courier New"/>
                <a:cs typeface="Courier New"/>
                <a:sym typeface="Courier New"/>
              </a:rPr>
              <a:t>class DBPtr { 		// Pointers to objects</a:t>
            </a:r>
            <a:endParaRPr/>
          </a:p>
          <a:p>
            <a:pPr indent="-469900" lvl="0" marL="469900" rtl="0" algn="l">
              <a:lnSpc>
                <a:spcPct val="100000"/>
              </a:lnSpc>
              <a:spcBef>
                <a:spcPts val="360"/>
              </a:spcBef>
              <a:spcAft>
                <a:spcPts val="0"/>
              </a:spcAft>
              <a:buSzPts val="1800"/>
              <a:buNone/>
            </a:pPr>
            <a:r>
              <a:rPr b="0" i="0" lang="en-US" sz="1800" u="none">
                <a:solidFill>
                  <a:schemeClr val="dk1"/>
                </a:solidFill>
                <a:latin typeface="Courier New"/>
                <a:ea typeface="Courier New"/>
                <a:cs typeface="Courier New"/>
                <a:sym typeface="Courier New"/>
              </a:rPr>
              <a:t>public: 			// in a distributed DB</a:t>
            </a:r>
            <a:endParaRPr/>
          </a:p>
          <a:p>
            <a:pPr indent="-469900" lvl="0" marL="469900" rtl="0" algn="l">
              <a:lnSpc>
                <a:spcPct val="100000"/>
              </a:lnSpc>
              <a:spcBef>
                <a:spcPts val="360"/>
              </a:spcBef>
              <a:spcAft>
                <a:spcPts val="0"/>
              </a:spcAft>
              <a:buSzPts val="1800"/>
              <a:buNone/>
            </a:pPr>
            <a:r>
              <a:t/>
            </a:r>
            <a:endParaRPr b="0" i="0" sz="1800" u="none">
              <a:solidFill>
                <a:schemeClr val="dk1"/>
              </a:solidFill>
              <a:latin typeface="Courier New"/>
              <a:ea typeface="Courier New"/>
              <a:cs typeface="Courier New"/>
              <a:sym typeface="Courier New"/>
            </a:endParaRPr>
          </a:p>
          <a:p>
            <a:pPr indent="-469900" lvl="0" marL="469900" rtl="0" algn="l">
              <a:lnSpc>
                <a:spcPct val="100000"/>
              </a:lnSpc>
              <a:spcBef>
                <a:spcPts val="360"/>
              </a:spcBef>
              <a:spcAft>
                <a:spcPts val="0"/>
              </a:spcAft>
              <a:buSzPts val="1800"/>
              <a:buNone/>
            </a:pPr>
            <a:r>
              <a:rPr b="0" i="0" lang="en-US" sz="1800" u="none">
                <a:solidFill>
                  <a:schemeClr val="dk1"/>
                </a:solidFill>
                <a:latin typeface="Courier New"/>
                <a:ea typeface="Courier New"/>
                <a:cs typeface="Courier New"/>
                <a:sym typeface="Courier New"/>
              </a:rPr>
              <a:t>DBPtr(T *realPtr = 0); 	// Create a Smart ptr to a</a:t>
            </a:r>
            <a:endParaRPr/>
          </a:p>
          <a:p>
            <a:pPr indent="-469900" lvl="0" marL="469900" rtl="0" algn="l">
              <a:lnSpc>
                <a:spcPct val="100000"/>
              </a:lnSpc>
              <a:spcBef>
                <a:spcPts val="360"/>
              </a:spcBef>
              <a:spcAft>
                <a:spcPts val="0"/>
              </a:spcAft>
              <a:buSzPts val="1800"/>
              <a:buNone/>
            </a:pPr>
            <a:r>
              <a:rPr b="0" i="0" lang="en-US" sz="1800" u="none">
                <a:solidFill>
                  <a:schemeClr val="dk1"/>
                </a:solidFill>
                <a:latin typeface="Courier New"/>
                <a:ea typeface="Courier New"/>
                <a:cs typeface="Courier New"/>
                <a:sym typeface="Courier New"/>
              </a:rPr>
              <a:t>					// DB object given a local</a:t>
            </a:r>
            <a:endParaRPr/>
          </a:p>
          <a:p>
            <a:pPr indent="-469900" lvl="0" marL="469900" rtl="0" algn="l">
              <a:lnSpc>
                <a:spcPct val="100000"/>
              </a:lnSpc>
              <a:spcBef>
                <a:spcPts val="360"/>
              </a:spcBef>
              <a:spcAft>
                <a:spcPts val="0"/>
              </a:spcAft>
              <a:buSzPts val="1800"/>
              <a:buNone/>
            </a:pPr>
            <a:r>
              <a:rPr b="0" i="0" lang="en-US" sz="1800" u="none">
                <a:solidFill>
                  <a:schemeClr val="dk1"/>
                </a:solidFill>
                <a:latin typeface="Courier New"/>
                <a:ea typeface="Courier New"/>
                <a:cs typeface="Courier New"/>
                <a:sym typeface="Courier New"/>
              </a:rPr>
              <a:t>					// raw pointer to it</a:t>
            </a:r>
            <a:endParaRPr/>
          </a:p>
          <a:p>
            <a:pPr indent="-469900" lvl="0" marL="469900" rtl="0" algn="l">
              <a:lnSpc>
                <a:spcPct val="100000"/>
              </a:lnSpc>
              <a:spcBef>
                <a:spcPts val="360"/>
              </a:spcBef>
              <a:spcAft>
                <a:spcPts val="0"/>
              </a:spcAft>
              <a:buSzPts val="1800"/>
              <a:buNone/>
            </a:pPr>
            <a:r>
              <a:rPr b="0" i="0" lang="en-US" sz="1800" u="none">
                <a:solidFill>
                  <a:schemeClr val="dk1"/>
                </a:solidFill>
                <a:latin typeface="Courier New"/>
                <a:ea typeface="Courier New"/>
                <a:cs typeface="Courier New"/>
                <a:sym typeface="Courier New"/>
              </a:rPr>
              <a:t>DBPtr(DataBaseID id); 	// Create a smart ptr to a</a:t>
            </a:r>
            <a:endParaRPr/>
          </a:p>
          <a:p>
            <a:pPr indent="-469900" lvl="0" marL="469900" rtl="0" algn="l">
              <a:lnSpc>
                <a:spcPct val="100000"/>
              </a:lnSpc>
              <a:spcBef>
                <a:spcPts val="360"/>
              </a:spcBef>
              <a:spcAft>
                <a:spcPts val="0"/>
              </a:spcAft>
              <a:buSzPts val="1800"/>
              <a:buNone/>
            </a:pPr>
            <a:r>
              <a:rPr b="0" i="0" lang="en-US" sz="1800" u="none">
                <a:solidFill>
                  <a:schemeClr val="dk1"/>
                </a:solidFill>
                <a:latin typeface="Courier New"/>
                <a:ea typeface="Courier New"/>
                <a:cs typeface="Courier New"/>
                <a:sym typeface="Courier New"/>
              </a:rPr>
              <a:t>					// DB object given its</a:t>
            </a:r>
            <a:endParaRPr/>
          </a:p>
          <a:p>
            <a:pPr indent="-469900" lvl="0" marL="469900" rtl="0" algn="l">
              <a:lnSpc>
                <a:spcPct val="100000"/>
              </a:lnSpc>
              <a:spcBef>
                <a:spcPts val="360"/>
              </a:spcBef>
              <a:spcAft>
                <a:spcPts val="0"/>
              </a:spcAft>
              <a:buSzPts val="1800"/>
              <a:buNone/>
            </a:pPr>
            <a:r>
              <a:rPr b="0" i="0" lang="en-US" sz="1800" u="none">
                <a:solidFill>
                  <a:schemeClr val="dk1"/>
                </a:solidFill>
                <a:latin typeface="Courier New"/>
                <a:ea typeface="Courier New"/>
                <a:cs typeface="Courier New"/>
                <a:sym typeface="Courier New"/>
              </a:rPr>
              <a:t>					// unique DB identifier</a:t>
            </a:r>
            <a:endParaRPr/>
          </a:p>
          <a:p>
            <a:pPr indent="-469900" lvl="0" marL="469900" rtl="0" algn="l">
              <a:lnSpc>
                <a:spcPct val="100000"/>
              </a:lnSpc>
              <a:spcBef>
                <a:spcPts val="360"/>
              </a:spcBef>
              <a:spcAft>
                <a:spcPts val="0"/>
              </a:spcAft>
              <a:buSzPts val="1800"/>
              <a:buNone/>
            </a:pPr>
            <a:r>
              <a:t/>
            </a:r>
            <a:endParaRPr b="0" i="0" sz="1800" u="none">
              <a:solidFill>
                <a:schemeClr val="dk1"/>
              </a:solidFill>
              <a:latin typeface="Courier New"/>
              <a:ea typeface="Courier New"/>
              <a:cs typeface="Courier New"/>
              <a:sym typeface="Courier New"/>
            </a:endParaRPr>
          </a:p>
          <a:p>
            <a:pPr indent="-469900" lvl="0" marL="469900" rtl="0" algn="l">
              <a:lnSpc>
                <a:spcPct val="100000"/>
              </a:lnSpc>
              <a:spcBef>
                <a:spcPts val="360"/>
              </a:spcBef>
              <a:spcAft>
                <a:spcPts val="0"/>
              </a:spcAft>
              <a:buSzPts val="1800"/>
              <a:buNone/>
            </a:pPr>
            <a:r>
              <a:rPr b="0" i="0" lang="en-US" sz="1800" u="none">
                <a:solidFill>
                  <a:schemeClr val="dk1"/>
                </a:solidFill>
                <a:latin typeface="Courier New"/>
                <a:ea typeface="Courier New"/>
                <a:cs typeface="Courier New"/>
                <a:sym typeface="Courier New"/>
              </a:rPr>
              <a:t>... 				// other smart ptr functions </a:t>
            </a:r>
            <a:endParaRPr/>
          </a:p>
          <a:p>
            <a:pPr indent="-469900" lvl="0" marL="469900" rtl="0" algn="l">
              <a:lnSpc>
                <a:spcPct val="100000"/>
              </a:lnSpc>
              <a:spcBef>
                <a:spcPts val="360"/>
              </a:spcBef>
              <a:spcAft>
                <a:spcPts val="0"/>
              </a:spcAft>
              <a:buSzPts val="1800"/>
              <a:buNone/>
            </a:pPr>
            <a:r>
              <a:rPr b="0" i="0" lang="en-US" sz="1800" u="none">
                <a:solidFill>
                  <a:schemeClr val="dk1"/>
                </a:solidFill>
                <a:latin typeface="Courier New"/>
                <a:ea typeface="Courier New"/>
                <a:cs typeface="Courier New"/>
                <a:sym typeface="Courier New"/>
              </a:rPr>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60"/>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498" name="Google Shape;498;p60"/>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499" name="Google Shape;499;p60"/>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A Smart Pointer Use-Case</a:t>
            </a:r>
            <a:endParaRPr/>
          </a:p>
        </p:txBody>
      </p:sp>
      <p:sp>
        <p:nvSpPr>
          <p:cNvPr id="500" name="Google Shape;500;p60"/>
          <p:cNvSpPr txBox="1"/>
          <p:nvPr>
            <p:ph idx="1" type="body"/>
          </p:nvPr>
        </p:nvSpPr>
        <p:spPr>
          <a:xfrm>
            <a:off x="784225" y="1658937"/>
            <a:ext cx="7675562" cy="4513262"/>
          </a:xfrm>
          <a:prstGeom prst="rect">
            <a:avLst/>
          </a:pr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469900" lvl="0" marL="469900" rtl="0" algn="l">
              <a:lnSpc>
                <a:spcPct val="90000"/>
              </a:lnSpc>
              <a:spcBef>
                <a:spcPts val="0"/>
              </a:spcBef>
              <a:spcAft>
                <a:spcPts val="0"/>
              </a:spcAft>
              <a:buSzPts val="1800"/>
              <a:buNone/>
            </a:pPr>
            <a:r>
              <a:rPr b="0" i="0" lang="en-US" sz="1800" u="none">
                <a:solidFill>
                  <a:schemeClr val="dk1"/>
                </a:solidFill>
                <a:latin typeface="Courier New"/>
                <a:ea typeface="Courier New"/>
                <a:cs typeface="Courier New"/>
                <a:sym typeface="Courier New"/>
              </a:rPr>
              <a:t>class Tuple { 		// class for database tuples</a:t>
            </a:r>
            <a:endParaRPr/>
          </a:p>
          <a:p>
            <a:pPr indent="-469900" lvl="0" marL="469900" rtl="0" algn="l">
              <a:lnSpc>
                <a:spcPct val="90000"/>
              </a:lnSpc>
              <a:spcBef>
                <a:spcPts val="360"/>
              </a:spcBef>
              <a:spcAft>
                <a:spcPts val="0"/>
              </a:spcAft>
              <a:buSzPts val="1800"/>
              <a:buNone/>
            </a:pPr>
            <a:r>
              <a:rPr b="0" i="0" lang="en-US" sz="1800" u="none">
                <a:solidFill>
                  <a:schemeClr val="dk1"/>
                </a:solidFill>
                <a:latin typeface="Courier New"/>
                <a:ea typeface="Courier New"/>
                <a:cs typeface="Courier New"/>
                <a:sym typeface="Courier New"/>
              </a:rPr>
              <a:t>public: ...</a:t>
            </a:r>
            <a:endParaRPr/>
          </a:p>
          <a:p>
            <a:pPr indent="-469900" lvl="0" marL="469900" rtl="0" algn="l">
              <a:lnSpc>
                <a:spcPct val="90000"/>
              </a:lnSpc>
              <a:spcBef>
                <a:spcPts val="360"/>
              </a:spcBef>
              <a:spcAft>
                <a:spcPts val="0"/>
              </a:spcAft>
              <a:buSzPts val="1800"/>
              <a:buNone/>
            </a:pPr>
            <a:r>
              <a:rPr b="0" i="0" lang="en-US" sz="1800" u="none">
                <a:solidFill>
                  <a:schemeClr val="dk1"/>
                </a:solidFill>
                <a:latin typeface="Courier New"/>
                <a:ea typeface="Courier New"/>
                <a:cs typeface="Courier New"/>
                <a:sym typeface="Courier New"/>
              </a:rPr>
              <a:t>	void displayEditDialog(); // present a graphical</a:t>
            </a:r>
            <a:endParaRPr/>
          </a:p>
          <a:p>
            <a:pPr indent="-469900" lvl="0" marL="469900" rtl="0" algn="l">
              <a:lnSpc>
                <a:spcPct val="90000"/>
              </a:lnSpc>
              <a:spcBef>
                <a:spcPts val="360"/>
              </a:spcBef>
              <a:spcAft>
                <a:spcPts val="0"/>
              </a:spcAft>
              <a:buSzPts val="1800"/>
              <a:buNone/>
            </a:pPr>
            <a:r>
              <a:rPr b="0" i="0" lang="en-US" sz="1800" u="none">
                <a:solidFill>
                  <a:schemeClr val="dk1"/>
                </a:solidFill>
                <a:latin typeface="Courier New"/>
                <a:ea typeface="Courier New"/>
                <a:cs typeface="Courier New"/>
                <a:sym typeface="Courier New"/>
              </a:rPr>
              <a:t>					// dialog box allowing a</a:t>
            </a:r>
            <a:endParaRPr/>
          </a:p>
          <a:p>
            <a:pPr indent="-469900" lvl="0" marL="469900" rtl="0" algn="l">
              <a:lnSpc>
                <a:spcPct val="90000"/>
              </a:lnSpc>
              <a:spcBef>
                <a:spcPts val="360"/>
              </a:spcBef>
              <a:spcAft>
                <a:spcPts val="0"/>
              </a:spcAft>
              <a:buSzPts val="1800"/>
              <a:buNone/>
            </a:pPr>
            <a:r>
              <a:rPr b="0" i="0" lang="en-US" sz="1800" u="none">
                <a:solidFill>
                  <a:schemeClr val="dk1"/>
                </a:solidFill>
                <a:latin typeface="Courier New"/>
                <a:ea typeface="Courier New"/>
                <a:cs typeface="Courier New"/>
                <a:sym typeface="Courier New"/>
              </a:rPr>
              <a:t>					// user to edit the tuple</a:t>
            </a:r>
            <a:endParaRPr/>
          </a:p>
          <a:p>
            <a:pPr indent="-469900" lvl="0" marL="469900" rtl="0" algn="l">
              <a:lnSpc>
                <a:spcPct val="90000"/>
              </a:lnSpc>
              <a:spcBef>
                <a:spcPts val="360"/>
              </a:spcBef>
              <a:spcAft>
                <a:spcPts val="0"/>
              </a:spcAft>
              <a:buSzPts val="1800"/>
              <a:buNone/>
            </a:pPr>
            <a:r>
              <a:rPr b="0" i="0" lang="en-US" sz="1800" u="none">
                <a:solidFill>
                  <a:schemeClr val="dk1"/>
                </a:solidFill>
                <a:latin typeface="Courier New"/>
                <a:ea typeface="Courier New"/>
                <a:cs typeface="Courier New"/>
                <a:sym typeface="Courier New"/>
              </a:rPr>
              <a:t>	bool isValid() const; 	// return whether *this</a:t>
            </a:r>
            <a:endParaRPr/>
          </a:p>
          <a:p>
            <a:pPr indent="-469900" lvl="0" marL="469900" rtl="0" algn="l">
              <a:lnSpc>
                <a:spcPct val="90000"/>
              </a:lnSpc>
              <a:spcBef>
                <a:spcPts val="360"/>
              </a:spcBef>
              <a:spcAft>
                <a:spcPts val="0"/>
              </a:spcAft>
              <a:buSzPts val="1800"/>
              <a:buNone/>
            </a:pPr>
            <a:r>
              <a:rPr b="0" i="0" lang="en-US" sz="1800" u="none">
                <a:solidFill>
                  <a:schemeClr val="dk1"/>
                </a:solidFill>
                <a:latin typeface="Courier New"/>
                <a:ea typeface="Courier New"/>
                <a:cs typeface="Courier New"/>
                <a:sym typeface="Courier New"/>
              </a:rPr>
              <a:t>}; 				// passes validity check</a:t>
            </a:r>
            <a:endParaRPr/>
          </a:p>
          <a:p>
            <a:pPr indent="-469900" lvl="0" marL="469900" rtl="0" algn="l">
              <a:lnSpc>
                <a:spcPct val="90000"/>
              </a:lnSpc>
              <a:spcBef>
                <a:spcPts val="360"/>
              </a:spcBef>
              <a:spcAft>
                <a:spcPts val="0"/>
              </a:spcAft>
              <a:buSzPts val="1800"/>
              <a:buNone/>
            </a:pPr>
            <a:r>
              <a:rPr b="0" i="0" lang="en-US" sz="1800" u="none">
                <a:solidFill>
                  <a:schemeClr val="dk1"/>
                </a:solidFill>
                <a:latin typeface="Courier New"/>
                <a:ea typeface="Courier New"/>
                <a:cs typeface="Courier New"/>
                <a:sym typeface="Courier New"/>
              </a:rPr>
              <a:t>template&lt;class T&gt;		// template class for making </a:t>
            </a:r>
            <a:endParaRPr/>
          </a:p>
          <a:p>
            <a:pPr indent="-469900" lvl="0" marL="469900" rtl="0" algn="l">
              <a:lnSpc>
                <a:spcPct val="90000"/>
              </a:lnSpc>
              <a:spcBef>
                <a:spcPts val="360"/>
              </a:spcBef>
              <a:spcAft>
                <a:spcPts val="0"/>
              </a:spcAft>
              <a:buSzPts val="1800"/>
              <a:buNone/>
            </a:pPr>
            <a:r>
              <a:rPr b="0" i="0" lang="en-US" sz="1800" u="none">
                <a:solidFill>
                  <a:schemeClr val="dk1"/>
                </a:solidFill>
                <a:latin typeface="Courier New"/>
                <a:ea typeface="Courier New"/>
                <a:cs typeface="Courier New"/>
                <a:sym typeface="Courier New"/>
              </a:rPr>
              <a:t>class LogEntry {		// log entries whenever a T</a:t>
            </a:r>
            <a:endParaRPr/>
          </a:p>
          <a:p>
            <a:pPr indent="-469900" lvl="0" marL="469900" rtl="0" algn="l">
              <a:lnSpc>
                <a:spcPct val="90000"/>
              </a:lnSpc>
              <a:spcBef>
                <a:spcPts val="360"/>
              </a:spcBef>
              <a:spcAft>
                <a:spcPts val="0"/>
              </a:spcAft>
              <a:buSzPts val="1800"/>
              <a:buNone/>
            </a:pPr>
            <a:r>
              <a:rPr b="0" i="0" lang="en-US" sz="1800" u="none">
                <a:solidFill>
                  <a:schemeClr val="dk1"/>
                </a:solidFill>
                <a:latin typeface="Courier New"/>
                <a:ea typeface="Courier New"/>
                <a:cs typeface="Courier New"/>
                <a:sym typeface="Courier New"/>
              </a:rPr>
              <a:t>public:			// object is modified </a:t>
            </a:r>
            <a:endParaRPr/>
          </a:p>
          <a:p>
            <a:pPr indent="-469900" lvl="0" marL="469900" rtl="0" algn="l">
              <a:lnSpc>
                <a:spcPct val="90000"/>
              </a:lnSpc>
              <a:spcBef>
                <a:spcPts val="360"/>
              </a:spcBef>
              <a:spcAft>
                <a:spcPts val="0"/>
              </a:spcAft>
              <a:buSzPts val="1800"/>
              <a:buNone/>
            </a:pPr>
            <a:r>
              <a:rPr b="0" i="0" lang="en-US" sz="1800" u="none">
                <a:solidFill>
                  <a:schemeClr val="dk1"/>
                </a:solidFill>
                <a:latin typeface="Courier New"/>
                <a:ea typeface="Courier New"/>
                <a:cs typeface="Courier New"/>
                <a:sym typeface="Courier New"/>
              </a:rPr>
              <a:t>	// Begins log entry</a:t>
            </a:r>
            <a:endParaRPr/>
          </a:p>
          <a:p>
            <a:pPr indent="-469900" lvl="0" marL="469900" rtl="0" algn="l">
              <a:lnSpc>
                <a:spcPct val="90000"/>
              </a:lnSpc>
              <a:spcBef>
                <a:spcPts val="360"/>
              </a:spcBef>
              <a:spcAft>
                <a:spcPts val="0"/>
              </a:spcAft>
              <a:buSzPts val="1800"/>
              <a:buNone/>
            </a:pPr>
            <a:r>
              <a:rPr b="0" i="0" lang="en-US" sz="1800" u="none">
                <a:solidFill>
                  <a:schemeClr val="dk1"/>
                </a:solidFill>
                <a:latin typeface="Courier New"/>
                <a:ea typeface="Courier New"/>
                <a:cs typeface="Courier New"/>
                <a:sym typeface="Courier New"/>
              </a:rPr>
              <a:t>	LogEntry(const T&amp; objectToBeModified);</a:t>
            </a:r>
            <a:endParaRPr/>
          </a:p>
          <a:p>
            <a:pPr indent="-469900" lvl="0" marL="469900" rtl="0" algn="l">
              <a:lnSpc>
                <a:spcPct val="90000"/>
              </a:lnSpc>
              <a:spcBef>
                <a:spcPts val="360"/>
              </a:spcBef>
              <a:spcAft>
                <a:spcPts val="0"/>
              </a:spcAft>
              <a:buSzPts val="1800"/>
              <a:buNone/>
            </a:pPr>
            <a:r>
              <a:rPr b="0" i="0" lang="en-US" sz="1800" u="none">
                <a:solidFill>
                  <a:schemeClr val="dk1"/>
                </a:solidFill>
                <a:latin typeface="Courier New"/>
                <a:ea typeface="Courier New"/>
                <a:cs typeface="Courier New"/>
                <a:sym typeface="Courier New"/>
              </a:rPr>
              <a:t>	// Ends log entry</a:t>
            </a:r>
            <a:endParaRPr/>
          </a:p>
          <a:p>
            <a:pPr indent="-469900" lvl="0" marL="469900" rtl="0" algn="l">
              <a:lnSpc>
                <a:spcPct val="90000"/>
              </a:lnSpc>
              <a:spcBef>
                <a:spcPts val="360"/>
              </a:spcBef>
              <a:spcAft>
                <a:spcPts val="0"/>
              </a:spcAft>
              <a:buSzPts val="1800"/>
              <a:buNone/>
            </a:pPr>
            <a:r>
              <a:rPr b="0" i="0" lang="en-US" sz="1800" u="none">
                <a:solidFill>
                  <a:schemeClr val="dk1"/>
                </a:solidFill>
                <a:latin typeface="Courier New"/>
                <a:ea typeface="Courier New"/>
                <a:cs typeface="Courier New"/>
                <a:sym typeface="Courier New"/>
              </a:rPr>
              <a:t>	~LogEntry();</a:t>
            </a:r>
            <a:endParaRPr/>
          </a:p>
          <a:p>
            <a:pPr indent="-469900" lvl="0" marL="469900" rtl="0" algn="l">
              <a:lnSpc>
                <a:spcPct val="90000"/>
              </a:lnSpc>
              <a:spcBef>
                <a:spcPts val="360"/>
              </a:spcBef>
              <a:spcAft>
                <a:spcPts val="0"/>
              </a:spcAft>
              <a:buSzPts val="1800"/>
              <a:buNone/>
            </a:pPr>
            <a:r>
              <a:rPr b="0" i="0" lang="en-US" sz="1800" u="none">
                <a:solidFill>
                  <a:schemeClr val="dk1"/>
                </a:solidFill>
                <a:latin typeface="Courier New"/>
                <a:ea typeface="Courier New"/>
                <a:cs typeface="Courier New"/>
                <a:sym typeface="Courier New"/>
              </a:rPr>
              <a: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61"/>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507" name="Google Shape;507;p61"/>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508" name="Google Shape;508;p61"/>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A Smart Pointer Use-Case</a:t>
            </a:r>
            <a:endParaRPr/>
          </a:p>
        </p:txBody>
      </p:sp>
      <p:sp>
        <p:nvSpPr>
          <p:cNvPr id="509" name="Google Shape;509;p61"/>
          <p:cNvSpPr txBox="1"/>
          <p:nvPr>
            <p:ph idx="1" type="body"/>
          </p:nvPr>
        </p:nvSpPr>
        <p:spPr>
          <a:xfrm>
            <a:off x="835025" y="1825625"/>
            <a:ext cx="7597775" cy="2670175"/>
          </a:xfrm>
          <a:prstGeom prst="rect">
            <a:avLst/>
          </a:pr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SzPts val="1800"/>
              <a:buNone/>
            </a:pPr>
            <a:r>
              <a:rPr b="0" i="0" lang="en-US" sz="1800" u="none">
                <a:solidFill>
                  <a:schemeClr val="dk1"/>
                </a:solidFill>
                <a:latin typeface="Courier New"/>
                <a:ea typeface="Courier New"/>
                <a:cs typeface="Courier New"/>
                <a:sym typeface="Courier New"/>
              </a:rPr>
              <a:t>void editTuple(DBPtr&lt;Tuple&gt;&amp; pt) {</a:t>
            </a:r>
            <a:endParaRPr/>
          </a:p>
          <a:p>
            <a:pPr indent="-469900" lvl="0" marL="469900" rtl="0" algn="l">
              <a:lnSpc>
                <a:spcPct val="100000"/>
              </a:lnSpc>
              <a:spcBef>
                <a:spcPts val="360"/>
              </a:spcBef>
              <a:spcAft>
                <a:spcPts val="0"/>
              </a:spcAft>
              <a:buSzPts val="1800"/>
              <a:buNone/>
            </a:pPr>
            <a:r>
              <a:rPr b="0" i="0" lang="en-US" sz="1800" u="none">
                <a:solidFill>
                  <a:schemeClr val="dk1"/>
                </a:solidFill>
                <a:latin typeface="Courier New"/>
                <a:ea typeface="Courier New"/>
                <a:cs typeface="Courier New"/>
                <a:sym typeface="Courier New"/>
              </a:rPr>
              <a:t>	LogEntry&lt;Tuple&gt; entry(*pt);	// make log entry 					// for this edit</a:t>
            </a:r>
            <a:endParaRPr/>
          </a:p>
          <a:p>
            <a:pPr indent="-469900" lvl="0" marL="469900" rtl="0" algn="l">
              <a:lnSpc>
                <a:spcPct val="100000"/>
              </a:lnSpc>
              <a:spcBef>
                <a:spcPts val="360"/>
              </a:spcBef>
              <a:spcAft>
                <a:spcPts val="0"/>
              </a:spcAft>
              <a:buSzPts val="1800"/>
              <a:buNone/>
            </a:pPr>
            <a:r>
              <a:rPr b="0" i="0" lang="en-US" sz="1800" u="none">
                <a:solidFill>
                  <a:schemeClr val="dk1"/>
                </a:solidFill>
                <a:latin typeface="Courier New"/>
                <a:ea typeface="Courier New"/>
                <a:cs typeface="Courier New"/>
                <a:sym typeface="Courier New"/>
              </a:rPr>
              <a:t>	// Repeat display edit dialog for valid values</a:t>
            </a:r>
            <a:endParaRPr/>
          </a:p>
          <a:p>
            <a:pPr indent="-469900" lvl="0" marL="469900" rtl="0" algn="l">
              <a:lnSpc>
                <a:spcPct val="100000"/>
              </a:lnSpc>
              <a:spcBef>
                <a:spcPts val="360"/>
              </a:spcBef>
              <a:spcAft>
                <a:spcPts val="0"/>
              </a:spcAft>
              <a:buSzPts val="1800"/>
              <a:buNone/>
            </a:pPr>
            <a:r>
              <a:rPr b="0" i="0" lang="en-US" sz="1800" u="none">
                <a:solidFill>
                  <a:schemeClr val="dk1"/>
                </a:solidFill>
                <a:latin typeface="Courier New"/>
                <a:ea typeface="Courier New"/>
                <a:cs typeface="Courier New"/>
                <a:sym typeface="Courier New"/>
              </a:rPr>
              <a:t>	do {</a:t>
            </a:r>
            <a:endParaRPr/>
          </a:p>
          <a:p>
            <a:pPr indent="-469900" lvl="0" marL="469900" rtl="0" algn="l">
              <a:lnSpc>
                <a:spcPct val="100000"/>
              </a:lnSpc>
              <a:spcBef>
                <a:spcPts val="360"/>
              </a:spcBef>
              <a:spcAft>
                <a:spcPts val="0"/>
              </a:spcAft>
              <a:buSzPts val="1800"/>
              <a:buNone/>
            </a:pPr>
            <a:r>
              <a:rPr b="0" i="0" lang="en-US" sz="1800" u="none">
                <a:solidFill>
                  <a:schemeClr val="dk1"/>
                </a:solidFill>
                <a:latin typeface="Courier New"/>
                <a:ea typeface="Courier New"/>
                <a:cs typeface="Courier New"/>
                <a:sym typeface="Courier New"/>
              </a:rPr>
              <a:t>		pt-&gt;displayEditDialog();</a:t>
            </a:r>
            <a:endParaRPr/>
          </a:p>
          <a:p>
            <a:pPr indent="-469900" lvl="0" marL="469900" rtl="0" algn="l">
              <a:lnSpc>
                <a:spcPct val="100000"/>
              </a:lnSpc>
              <a:spcBef>
                <a:spcPts val="360"/>
              </a:spcBef>
              <a:spcAft>
                <a:spcPts val="0"/>
              </a:spcAft>
              <a:buSzPts val="1800"/>
              <a:buNone/>
            </a:pPr>
            <a:r>
              <a:rPr b="0" i="0" lang="en-US" sz="1800" u="none">
                <a:solidFill>
                  <a:schemeClr val="dk1"/>
                </a:solidFill>
                <a:latin typeface="Courier New"/>
                <a:ea typeface="Courier New"/>
                <a:cs typeface="Courier New"/>
                <a:sym typeface="Courier New"/>
              </a:rPr>
              <a:t>	} while (pt-&gt;isValid() == false);</a:t>
            </a:r>
            <a:endParaRPr/>
          </a:p>
          <a:p>
            <a:pPr indent="-469900" lvl="0" marL="469900" rtl="0" algn="l">
              <a:lnSpc>
                <a:spcPct val="100000"/>
              </a:lnSpc>
              <a:spcBef>
                <a:spcPts val="360"/>
              </a:spcBef>
              <a:spcAft>
                <a:spcPts val="0"/>
              </a:spcAft>
              <a:buSzPts val="1800"/>
              <a:buNone/>
            </a:pPr>
            <a:r>
              <a:rPr b="0" i="0" lang="en-US" sz="1800" u="none">
                <a:solidFill>
                  <a:schemeClr val="dk1"/>
                </a:solidFill>
                <a:latin typeface="Courier New"/>
                <a:ea typeface="Courier New"/>
                <a:cs typeface="Courier New"/>
                <a:sym typeface="Courier New"/>
              </a:rPr>
              <a:t>}</a:t>
            </a:r>
            <a:endParaRPr/>
          </a:p>
        </p:txBody>
      </p:sp>
      <p:sp>
        <p:nvSpPr>
          <p:cNvPr id="510" name="Google Shape;510;p61"/>
          <p:cNvSpPr txBox="1"/>
          <p:nvPr/>
        </p:nvSpPr>
        <p:spPr>
          <a:xfrm>
            <a:off x="685800" y="4530725"/>
            <a:ext cx="7772400" cy="1506537"/>
          </a:xfrm>
          <a:prstGeom prst="rect">
            <a:avLst/>
          </a:prstGeom>
          <a:noFill/>
          <a:ln>
            <a:noFill/>
          </a:ln>
        </p:spPr>
        <p:txBody>
          <a:bodyPr anchorCtr="0" anchor="t" bIns="45700" lIns="91425" spcFirstLastPara="1" rIns="91425" wrap="square" tIns="45700">
            <a:noAutofit/>
          </a:bodyPr>
          <a:lstStyle/>
          <a:p>
            <a:pPr indent="-609600" lvl="0" marL="60960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Application is oblivious of Object location </a:t>
            </a:r>
            <a:endParaRPr/>
          </a:p>
          <a:p>
            <a:pPr indent="-609600" lvl="0" marL="609600" marR="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No separate calls to start and stop logging</a:t>
            </a:r>
            <a:endParaRPr/>
          </a:p>
          <a:p>
            <a:pPr indent="-609600" lvl="0" marL="609600" marR="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Robust against exception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62"/>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517" name="Google Shape;517;p62"/>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518" name="Google Shape;518;p62"/>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The Smartness …</a:t>
            </a:r>
            <a:endParaRPr/>
          </a:p>
        </p:txBody>
      </p:sp>
      <p:sp>
        <p:nvSpPr>
          <p:cNvPr id="519" name="Google Shape;519;p62"/>
          <p:cNvSpPr txBox="1"/>
          <p:nvPr>
            <p:ph idx="1" type="body"/>
          </p:nvPr>
        </p:nvSpPr>
        <p:spPr>
          <a:xfrm>
            <a:off x="428625" y="1828800"/>
            <a:ext cx="8458200" cy="4572000"/>
          </a:xfrm>
          <a:prstGeom prst="rect">
            <a:avLst/>
          </a:prstGeom>
          <a:no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It always points either to a valid allocated object or is NULL. </a:t>
            </a:r>
            <a:endParaRPr/>
          </a:p>
          <a:p>
            <a:pPr indent="-609600" lvl="0" marL="609600" rtl="0" algn="l">
              <a:lnSpc>
                <a:spcPct val="9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It deletes the object once there are no more references to it. </a:t>
            </a:r>
            <a:endParaRPr/>
          </a:p>
          <a:p>
            <a:pPr indent="-609600" lvl="0" marL="609600" rtl="0" algn="l">
              <a:lnSpc>
                <a:spcPct val="9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Fast. Preferably zero de-referencing and minimal manipulation overhead. </a:t>
            </a:r>
            <a:endParaRPr/>
          </a:p>
          <a:p>
            <a:pPr indent="-609600" lvl="0" marL="609600" rtl="0" algn="l">
              <a:lnSpc>
                <a:spcPct val="9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Raw pointers to be only explicitly converted into smart pointers. Easy search using grep is needed (it is unsafe). </a:t>
            </a:r>
            <a:endParaRPr/>
          </a:p>
          <a:p>
            <a:pPr indent="-609600" lvl="0" marL="609600" rtl="0" algn="l">
              <a:lnSpc>
                <a:spcPct val="9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It can be used with existing code.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63"/>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526" name="Google Shape;526;p63"/>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527" name="Google Shape;527;p63"/>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The Smartness …</a:t>
            </a:r>
            <a:endParaRPr/>
          </a:p>
        </p:txBody>
      </p:sp>
      <p:sp>
        <p:nvSpPr>
          <p:cNvPr id="528" name="Google Shape;528;p63"/>
          <p:cNvSpPr txBox="1"/>
          <p:nvPr>
            <p:ph idx="1" type="body"/>
          </p:nvPr>
        </p:nvSpPr>
        <p:spPr>
          <a:xfrm>
            <a:off x="428625" y="1676400"/>
            <a:ext cx="8458200" cy="45720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accent2"/>
              </a:buClr>
              <a:buSzPts val="2800"/>
              <a:buFont typeface="Noto Sans Symbols"/>
              <a:buChar char="□"/>
            </a:pPr>
            <a:r>
              <a:rPr b="0" i="0" lang="en-US" sz="2800" u="none">
                <a:solidFill>
                  <a:schemeClr val="dk1"/>
                </a:solidFill>
                <a:latin typeface="Verdana"/>
                <a:ea typeface="Verdana"/>
                <a:cs typeface="Verdana"/>
                <a:sym typeface="Verdana"/>
              </a:rPr>
              <a:t>Programs that don’t do low-level stuff can be written exclusively using this pointer. No Raw pointers needed. </a:t>
            </a:r>
            <a:endParaRPr/>
          </a:p>
          <a:p>
            <a:pPr indent="-609600" lvl="0" marL="609600" rtl="0" algn="l">
              <a:lnSpc>
                <a:spcPct val="100000"/>
              </a:lnSpc>
              <a:spcBef>
                <a:spcPts val="560"/>
              </a:spcBef>
              <a:spcAft>
                <a:spcPts val="0"/>
              </a:spcAft>
              <a:buClr>
                <a:schemeClr val="accent2"/>
              </a:buClr>
              <a:buSzPts val="2800"/>
              <a:buFont typeface="Noto Sans Symbols"/>
              <a:buChar char="□"/>
            </a:pPr>
            <a:r>
              <a:rPr b="0" i="0" lang="en-US" sz="2800" u="none">
                <a:solidFill>
                  <a:schemeClr val="dk1"/>
                </a:solidFill>
                <a:latin typeface="Verdana"/>
                <a:ea typeface="Verdana"/>
                <a:cs typeface="Verdana"/>
                <a:sym typeface="Verdana"/>
              </a:rPr>
              <a:t>Thread-safe. </a:t>
            </a:r>
            <a:endParaRPr/>
          </a:p>
          <a:p>
            <a:pPr indent="-609600" lvl="0" marL="609600" rtl="0" algn="l">
              <a:lnSpc>
                <a:spcPct val="100000"/>
              </a:lnSpc>
              <a:spcBef>
                <a:spcPts val="560"/>
              </a:spcBef>
              <a:spcAft>
                <a:spcPts val="0"/>
              </a:spcAft>
              <a:buClr>
                <a:schemeClr val="accent2"/>
              </a:buClr>
              <a:buSzPts val="2800"/>
              <a:buFont typeface="Noto Sans Symbols"/>
              <a:buChar char="□"/>
            </a:pPr>
            <a:r>
              <a:rPr b="0" i="0" lang="en-US" sz="2800" u="none">
                <a:solidFill>
                  <a:schemeClr val="dk1"/>
                </a:solidFill>
                <a:latin typeface="Verdana"/>
                <a:ea typeface="Verdana"/>
                <a:cs typeface="Verdana"/>
                <a:sym typeface="Verdana"/>
              </a:rPr>
              <a:t>Exception safe. </a:t>
            </a:r>
            <a:endParaRPr/>
          </a:p>
          <a:p>
            <a:pPr indent="-609600" lvl="0" marL="609600" rtl="0" algn="l">
              <a:lnSpc>
                <a:spcPct val="100000"/>
              </a:lnSpc>
              <a:spcBef>
                <a:spcPts val="560"/>
              </a:spcBef>
              <a:spcAft>
                <a:spcPts val="0"/>
              </a:spcAft>
              <a:buClr>
                <a:schemeClr val="accent2"/>
              </a:buClr>
              <a:buSzPts val="2800"/>
              <a:buFont typeface="Noto Sans Symbols"/>
              <a:buChar char="□"/>
            </a:pPr>
            <a:r>
              <a:rPr b="0" i="0" lang="en-US" sz="2800" u="none">
                <a:solidFill>
                  <a:schemeClr val="dk1"/>
                </a:solidFill>
                <a:latin typeface="Verdana"/>
                <a:ea typeface="Verdana"/>
                <a:cs typeface="Verdana"/>
                <a:sym typeface="Verdana"/>
              </a:rPr>
              <a:t>It shouldn’t have problems with circular references.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64"/>
          <p:cNvSpPr txBox="1"/>
          <p:nvPr>
            <p:ph type="title"/>
          </p:nvPr>
        </p:nvSpPr>
        <p:spPr>
          <a:xfrm>
            <a:off x="722312" y="4406900"/>
            <a:ext cx="7772400" cy="13620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5400"/>
              <a:buFont typeface="Verdana"/>
              <a:buNone/>
            </a:pPr>
            <a:r>
              <a:rPr b="1" i="0" lang="en-US" sz="5400" u="none">
                <a:solidFill>
                  <a:schemeClr val="dk2"/>
                </a:solidFill>
                <a:latin typeface="Verdana"/>
                <a:ea typeface="Verdana"/>
                <a:cs typeface="Verdana"/>
                <a:sym typeface="Verdana"/>
              </a:rPr>
              <a:t>SMART POINTERS IN C++</a:t>
            </a:r>
            <a:endParaRPr/>
          </a:p>
        </p:txBody>
      </p:sp>
      <p:sp>
        <p:nvSpPr>
          <p:cNvPr id="535" name="Google Shape;535;p64"/>
          <p:cNvSpPr txBox="1"/>
          <p:nvPr>
            <p:ph idx="1" type="body"/>
          </p:nvPr>
        </p:nvSpPr>
        <p:spPr>
          <a:xfrm>
            <a:off x="722312" y="2906712"/>
            <a:ext cx="7772400" cy="1500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2000"/>
              <a:buNone/>
            </a:pPr>
            <a:r>
              <a:rPr b="0" i="0" lang="en-US" sz="2000" u="none">
                <a:solidFill>
                  <a:schemeClr val="dk1"/>
                </a:solidFill>
                <a:latin typeface="Verdana"/>
                <a:ea typeface="Verdana"/>
                <a:cs typeface="Verdana"/>
                <a:sym typeface="Verdana"/>
              </a:rPr>
              <a:t>Storage Policy</a:t>
            </a:r>
            <a:endParaRPr/>
          </a:p>
        </p:txBody>
      </p:sp>
      <p:sp>
        <p:nvSpPr>
          <p:cNvPr id="536" name="Google Shape;536;p64"/>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537" name="Google Shape;537;p64"/>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204" name="Google Shape;204;p29"/>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205" name="Google Shape;205;p29"/>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Agenda</a:t>
            </a:r>
            <a:endParaRPr/>
          </a:p>
        </p:txBody>
      </p:sp>
      <p:sp>
        <p:nvSpPr>
          <p:cNvPr id="206" name="Google Shape;206;p29"/>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Clr>
                <a:schemeClr val="accent2"/>
              </a:buClr>
              <a:buSzPts val="3000"/>
              <a:buFont typeface="Noto Sans Symbols"/>
              <a:buChar char="□"/>
            </a:pPr>
            <a:r>
              <a:rPr b="0" i="0" lang="en-US" sz="3000" u="none">
                <a:solidFill>
                  <a:schemeClr val="dk1"/>
                </a:solidFill>
                <a:latin typeface="Verdana"/>
                <a:ea typeface="Verdana"/>
                <a:cs typeface="Verdana"/>
                <a:sym typeface="Verdana"/>
              </a:rPr>
              <a:t>Raw Pointers – A recap</a:t>
            </a:r>
            <a:endParaRPr/>
          </a:p>
          <a:p>
            <a:pPr indent="-436562" lvl="1" marL="90805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Operations</a:t>
            </a:r>
            <a:endParaRPr/>
          </a:p>
          <a:p>
            <a:pPr indent="-436562" lvl="1" marL="90805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Consequences of not being an FCO</a:t>
            </a:r>
            <a:endParaRPr/>
          </a:p>
          <a:p>
            <a:pPr indent="-436562" lvl="1" marL="90805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Pointer Hazards</a:t>
            </a:r>
            <a:endParaRPr/>
          </a:p>
          <a:p>
            <a:pPr indent="-469900" lvl="0" marL="469900" rtl="0" algn="l">
              <a:lnSpc>
                <a:spcPct val="100000"/>
              </a:lnSpc>
              <a:spcBef>
                <a:spcPts val="600"/>
              </a:spcBef>
              <a:spcAft>
                <a:spcPts val="0"/>
              </a:spcAft>
              <a:buClr>
                <a:schemeClr val="accent2"/>
              </a:buClr>
              <a:buSzPts val="3000"/>
              <a:buFont typeface="Noto Sans Symbols"/>
              <a:buChar char="□"/>
            </a:pPr>
            <a:r>
              <a:rPr b="0" i="0" lang="en-US" sz="3000" u="none">
                <a:solidFill>
                  <a:schemeClr val="dk1"/>
                </a:solidFill>
                <a:latin typeface="Verdana"/>
                <a:ea typeface="Verdana"/>
                <a:cs typeface="Verdana"/>
                <a:sym typeface="Verdana"/>
              </a:rPr>
              <a:t>A Pointer-free World</a:t>
            </a:r>
            <a:endParaRPr/>
          </a:p>
          <a:p>
            <a:pPr indent="-436562" lvl="1" marL="90805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Pointers vis-à-vis Reference</a:t>
            </a:r>
            <a:endParaRPr/>
          </a:p>
          <a:p>
            <a:pPr indent="-436562" lvl="1" marL="90805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Quick Tour of Pointer-Free Languages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65"/>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544" name="Google Shape;544;p65"/>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545" name="Google Shape;545;p65"/>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3–Way Storage Policy</a:t>
            </a:r>
            <a:endParaRPr/>
          </a:p>
        </p:txBody>
      </p:sp>
      <p:sp>
        <p:nvSpPr>
          <p:cNvPr id="546" name="Google Shape;546;p65"/>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Clr>
                <a:schemeClr val="accent2"/>
              </a:buClr>
              <a:buSzPts val="2800"/>
              <a:buFont typeface="Noto Sans Symbols"/>
              <a:buChar char="□"/>
            </a:pPr>
            <a:r>
              <a:rPr b="0" i="0" lang="en-US" sz="2800" u="none">
                <a:solidFill>
                  <a:schemeClr val="dk1"/>
                </a:solidFill>
                <a:latin typeface="Verdana"/>
                <a:ea typeface="Verdana"/>
                <a:cs typeface="Verdana"/>
                <a:sym typeface="Verdana"/>
              </a:rPr>
              <a:t>The Storage Type (T*)</a:t>
            </a:r>
            <a:endParaRPr/>
          </a:p>
          <a:p>
            <a:pPr indent="-533400" lvl="1" marL="990600" rtl="0" algn="l">
              <a:lnSpc>
                <a:spcPct val="9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The type of pointee. </a:t>
            </a:r>
            <a:endParaRPr/>
          </a:p>
          <a:p>
            <a:pPr indent="-457200" lvl="2" marL="137160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Specialized pointer types possible: FAR, NEAR.</a:t>
            </a:r>
            <a:endParaRPr/>
          </a:p>
          <a:p>
            <a:pPr indent="-533400" lvl="1" marL="990600" rtl="0" algn="l">
              <a:lnSpc>
                <a:spcPct val="9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By “default” – it is a raw pointer. </a:t>
            </a:r>
            <a:endParaRPr/>
          </a:p>
          <a:p>
            <a:pPr indent="-457200" lvl="2" marL="137160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Other Smart Pointers possible – When layered</a:t>
            </a:r>
            <a:endParaRPr/>
          </a:p>
          <a:p>
            <a:pPr indent="-609600" lvl="0" marL="609600" rtl="0" algn="l">
              <a:lnSpc>
                <a:spcPct val="90000"/>
              </a:lnSpc>
              <a:spcBef>
                <a:spcPts val="560"/>
              </a:spcBef>
              <a:spcAft>
                <a:spcPts val="0"/>
              </a:spcAft>
              <a:buClr>
                <a:schemeClr val="accent2"/>
              </a:buClr>
              <a:buSzPts val="2800"/>
              <a:buFont typeface="Noto Sans Symbols"/>
              <a:buChar char="□"/>
            </a:pPr>
            <a:r>
              <a:rPr b="0" i="0" lang="en-US" sz="2800" u="none">
                <a:solidFill>
                  <a:schemeClr val="dk1"/>
                </a:solidFill>
                <a:latin typeface="Verdana"/>
                <a:ea typeface="Verdana"/>
                <a:cs typeface="Verdana"/>
                <a:sym typeface="Verdana"/>
              </a:rPr>
              <a:t>The Pointer Type (T*)</a:t>
            </a:r>
            <a:endParaRPr/>
          </a:p>
          <a:p>
            <a:pPr indent="-533400" lvl="1" marL="990600" rtl="0" algn="l">
              <a:lnSpc>
                <a:spcPct val="9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The type returned by </a:t>
            </a:r>
            <a:r>
              <a:rPr b="0" i="0" lang="en-US" sz="2400" u="none">
                <a:solidFill>
                  <a:schemeClr val="dk1"/>
                </a:solidFill>
                <a:latin typeface="Courier New"/>
                <a:ea typeface="Courier New"/>
                <a:cs typeface="Courier New"/>
                <a:sym typeface="Courier New"/>
              </a:rPr>
              <a:t>operator–&gt;</a:t>
            </a:r>
            <a:endParaRPr/>
          </a:p>
          <a:p>
            <a:pPr indent="-457200" lvl="2" marL="137160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Can be different from the storage type if proxy objects are used.</a:t>
            </a:r>
            <a:endParaRPr/>
          </a:p>
          <a:p>
            <a:pPr indent="-609600" lvl="0" marL="609600" rtl="0" algn="l">
              <a:lnSpc>
                <a:spcPct val="90000"/>
              </a:lnSpc>
              <a:spcBef>
                <a:spcPts val="560"/>
              </a:spcBef>
              <a:spcAft>
                <a:spcPts val="0"/>
              </a:spcAft>
              <a:buClr>
                <a:schemeClr val="accent2"/>
              </a:buClr>
              <a:buSzPts val="2800"/>
              <a:buFont typeface="Noto Sans Symbols"/>
              <a:buChar char="□"/>
            </a:pPr>
            <a:r>
              <a:rPr b="0" i="0" lang="en-US" sz="2800" u="none">
                <a:solidFill>
                  <a:schemeClr val="dk1"/>
                </a:solidFill>
                <a:latin typeface="Verdana"/>
                <a:ea typeface="Verdana"/>
                <a:cs typeface="Verdana"/>
                <a:sym typeface="Verdana"/>
              </a:rPr>
              <a:t>The Reference Type (T&amp;)</a:t>
            </a:r>
            <a:endParaRPr/>
          </a:p>
          <a:p>
            <a:pPr indent="-533400" lvl="1" marL="990600" rtl="0" algn="l">
              <a:lnSpc>
                <a:spcPct val="9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The type returned by </a:t>
            </a:r>
            <a:r>
              <a:rPr b="0" i="0" lang="en-US" sz="2400" u="none">
                <a:solidFill>
                  <a:schemeClr val="dk1"/>
                </a:solidFill>
                <a:latin typeface="Courier New"/>
                <a:ea typeface="Courier New"/>
                <a:cs typeface="Courier New"/>
                <a:sym typeface="Courier New"/>
              </a:rPr>
              <a:t>operator*</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66"/>
          <p:cNvSpPr txBox="1"/>
          <p:nvPr>
            <p:ph type="title"/>
          </p:nvPr>
        </p:nvSpPr>
        <p:spPr>
          <a:xfrm>
            <a:off x="722312" y="4406900"/>
            <a:ext cx="7772400" cy="13620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5400"/>
              <a:buFont typeface="Verdana"/>
              <a:buNone/>
            </a:pPr>
            <a:r>
              <a:rPr b="1" i="0" lang="en-US" sz="5400" u="none">
                <a:solidFill>
                  <a:schemeClr val="dk2"/>
                </a:solidFill>
                <a:latin typeface="Verdana"/>
                <a:ea typeface="Verdana"/>
                <a:cs typeface="Verdana"/>
                <a:sym typeface="Verdana"/>
              </a:rPr>
              <a:t>SMART POINTERS IN C++</a:t>
            </a:r>
            <a:endParaRPr/>
          </a:p>
        </p:txBody>
      </p:sp>
      <p:sp>
        <p:nvSpPr>
          <p:cNvPr id="553" name="Google Shape;553;p66"/>
          <p:cNvSpPr txBox="1"/>
          <p:nvPr>
            <p:ph idx="1" type="body"/>
          </p:nvPr>
        </p:nvSpPr>
        <p:spPr>
          <a:xfrm>
            <a:off x="722312" y="2906712"/>
            <a:ext cx="7772400" cy="1500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2000"/>
              <a:buNone/>
            </a:pPr>
            <a:r>
              <a:rPr b="0" i="0" lang="en-US" sz="2000" u="none">
                <a:solidFill>
                  <a:schemeClr val="dk1"/>
                </a:solidFill>
                <a:latin typeface="Verdana"/>
                <a:ea typeface="Verdana"/>
                <a:cs typeface="Verdana"/>
                <a:sym typeface="Verdana"/>
              </a:rPr>
              <a:t>Ownership Management Policy</a:t>
            </a:r>
            <a:endParaRPr/>
          </a:p>
        </p:txBody>
      </p:sp>
      <p:sp>
        <p:nvSpPr>
          <p:cNvPr id="554" name="Google Shape;554;p66"/>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555" name="Google Shape;555;p66"/>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67"/>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562" name="Google Shape;562;p67"/>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563" name="Google Shape;563;p67"/>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Ownership Management Policy</a:t>
            </a:r>
            <a:endParaRPr/>
          </a:p>
        </p:txBody>
      </p:sp>
      <p:sp>
        <p:nvSpPr>
          <p:cNvPr id="564" name="Google Shape;564;p67"/>
          <p:cNvSpPr txBox="1"/>
          <p:nvPr>
            <p:ph idx="1" type="body"/>
          </p:nvPr>
        </p:nvSpPr>
        <p:spPr>
          <a:xfrm>
            <a:off x="566737" y="1676400"/>
            <a:ext cx="8001000" cy="42672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Smart pointers are about ownership of pointees </a:t>
            </a:r>
            <a:endParaRPr/>
          </a:p>
          <a:p>
            <a:pPr indent="-609600" lvl="0" marL="60960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Exclusive Ownership</a:t>
            </a:r>
            <a:endParaRPr/>
          </a:p>
          <a:p>
            <a:pPr indent="-533400" lvl="1" marL="990600" rtl="0" algn="l">
              <a:lnSpc>
                <a:spcPct val="10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Every smart pointer has an exclusive ownership of the pointee</a:t>
            </a:r>
            <a:endParaRPr/>
          </a:p>
          <a:p>
            <a:pPr indent="-533400" lvl="1" marL="990600" rtl="0" algn="l">
              <a:lnSpc>
                <a:spcPct val="10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Three common flavors for this policy</a:t>
            </a:r>
            <a:endParaRPr/>
          </a:p>
          <a:p>
            <a:pPr indent="-457200" lvl="2" marL="1371600" rtl="0" algn="l">
              <a:lnSpc>
                <a:spcPct val="100000"/>
              </a:lnSpc>
              <a:spcBef>
                <a:spcPts val="320"/>
              </a:spcBef>
              <a:spcAft>
                <a:spcPts val="0"/>
              </a:spcAft>
              <a:buClr>
                <a:schemeClr val="accent2"/>
              </a:buClr>
              <a:buSzPts val="1600"/>
              <a:buFont typeface="Noto Sans Symbols"/>
              <a:buChar char="□"/>
            </a:pPr>
            <a:r>
              <a:rPr b="0" i="0" lang="en-US" sz="1600" u="none">
                <a:solidFill>
                  <a:schemeClr val="dk1"/>
                </a:solidFill>
                <a:latin typeface="Verdana"/>
                <a:ea typeface="Verdana"/>
                <a:cs typeface="Verdana"/>
                <a:sym typeface="Verdana"/>
              </a:rPr>
              <a:t>Destructive Copy – std::auto_ptr</a:t>
            </a:r>
            <a:endParaRPr/>
          </a:p>
          <a:p>
            <a:pPr indent="-457200" lvl="2" marL="1371600" rtl="0" algn="l">
              <a:lnSpc>
                <a:spcPct val="100000"/>
              </a:lnSpc>
              <a:spcBef>
                <a:spcPts val="320"/>
              </a:spcBef>
              <a:spcAft>
                <a:spcPts val="0"/>
              </a:spcAft>
              <a:buClr>
                <a:schemeClr val="accent2"/>
              </a:buClr>
              <a:buSzPts val="1600"/>
              <a:buFont typeface="Noto Sans Symbols"/>
              <a:buChar char="□"/>
            </a:pPr>
            <a:r>
              <a:rPr b="0" i="0" lang="en-US" sz="1600" u="none">
                <a:solidFill>
                  <a:schemeClr val="dk1"/>
                </a:solidFill>
                <a:latin typeface="Verdana"/>
                <a:ea typeface="Verdana"/>
                <a:cs typeface="Verdana"/>
                <a:sym typeface="Verdana"/>
              </a:rPr>
              <a:t>Deep Copy [Raw Pointers have Shallow Copy]</a:t>
            </a:r>
            <a:endParaRPr/>
          </a:p>
          <a:p>
            <a:pPr indent="-457200" lvl="2" marL="1371600" rtl="0" algn="l">
              <a:lnSpc>
                <a:spcPct val="100000"/>
              </a:lnSpc>
              <a:spcBef>
                <a:spcPts val="320"/>
              </a:spcBef>
              <a:spcAft>
                <a:spcPts val="0"/>
              </a:spcAft>
              <a:buClr>
                <a:schemeClr val="accent2"/>
              </a:buClr>
              <a:buSzPts val="1600"/>
              <a:buFont typeface="Noto Sans Symbols"/>
              <a:buChar char="□"/>
            </a:pPr>
            <a:r>
              <a:rPr b="0" i="0" lang="en-US" sz="1600" u="none">
                <a:solidFill>
                  <a:schemeClr val="dk1"/>
                </a:solidFill>
                <a:latin typeface="Verdana"/>
                <a:ea typeface="Verdana"/>
                <a:cs typeface="Verdana"/>
                <a:sym typeface="Verdana"/>
              </a:rPr>
              <a:t>COW: Copy-on-Write</a:t>
            </a:r>
            <a:endParaRPr/>
          </a:p>
          <a:p>
            <a:pPr indent="-609600" lvl="0" marL="60960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Shared Ownership</a:t>
            </a:r>
            <a:endParaRPr/>
          </a:p>
          <a:p>
            <a:pPr indent="-533400" lvl="1" marL="990600" rtl="0" algn="l">
              <a:lnSpc>
                <a:spcPct val="10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Ownership of the pointee is shared between Smart pointers</a:t>
            </a:r>
            <a:endParaRPr/>
          </a:p>
          <a:p>
            <a:pPr indent="-533400" lvl="1" marL="990600" rtl="0" algn="l">
              <a:lnSpc>
                <a:spcPct val="10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Track the Smart pointer references for lifetime</a:t>
            </a:r>
            <a:endParaRPr/>
          </a:p>
          <a:p>
            <a:pPr indent="-457200" lvl="2" marL="1371600" rtl="0" algn="l">
              <a:lnSpc>
                <a:spcPct val="100000"/>
              </a:lnSpc>
              <a:spcBef>
                <a:spcPts val="320"/>
              </a:spcBef>
              <a:spcAft>
                <a:spcPts val="0"/>
              </a:spcAft>
              <a:buClr>
                <a:schemeClr val="accent2"/>
              </a:buClr>
              <a:buSzPts val="1600"/>
              <a:buFont typeface="Noto Sans Symbols"/>
              <a:buChar char="□"/>
            </a:pPr>
            <a:r>
              <a:rPr b="0" i="0" lang="en-US" sz="1600" u="none">
                <a:solidFill>
                  <a:schemeClr val="dk1"/>
                </a:solidFill>
                <a:latin typeface="Verdana"/>
                <a:ea typeface="Verdana"/>
                <a:cs typeface="Verdana"/>
                <a:sym typeface="Verdana"/>
              </a:rPr>
              <a:t>Reference Counting</a:t>
            </a:r>
            <a:endParaRPr/>
          </a:p>
          <a:p>
            <a:pPr indent="-457200" lvl="2" marL="1371600" rtl="0" algn="l">
              <a:lnSpc>
                <a:spcPct val="100000"/>
              </a:lnSpc>
              <a:spcBef>
                <a:spcPts val="320"/>
              </a:spcBef>
              <a:spcAft>
                <a:spcPts val="0"/>
              </a:spcAft>
              <a:buClr>
                <a:schemeClr val="accent2"/>
              </a:buClr>
              <a:buSzPts val="1600"/>
              <a:buFont typeface="Noto Sans Symbols"/>
              <a:buChar char="□"/>
            </a:pPr>
            <a:r>
              <a:rPr b="0" i="0" lang="en-US" sz="1600" u="none">
                <a:solidFill>
                  <a:schemeClr val="dk1"/>
                </a:solidFill>
                <a:latin typeface="Verdana"/>
                <a:ea typeface="Verdana"/>
                <a:cs typeface="Verdana"/>
                <a:sym typeface="Verdana"/>
              </a:rPr>
              <a:t>Reference Linking</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68"/>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571" name="Google Shape;571;p68"/>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572" name="Google Shape;572;p68"/>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Ownership Policy: </a:t>
            </a:r>
            <a:br>
              <a:rPr b="0" i="0" lang="en-US" sz="3800" u="none">
                <a:solidFill>
                  <a:schemeClr val="dk2"/>
                </a:solidFill>
                <a:latin typeface="Verdana"/>
                <a:ea typeface="Verdana"/>
                <a:cs typeface="Verdana"/>
                <a:sym typeface="Verdana"/>
              </a:rPr>
            </a:br>
            <a:r>
              <a:rPr b="0" i="0" lang="en-US" sz="3200" u="none">
                <a:solidFill>
                  <a:schemeClr val="dk2"/>
                </a:solidFill>
                <a:latin typeface="Verdana"/>
                <a:ea typeface="Verdana"/>
                <a:cs typeface="Verdana"/>
                <a:sym typeface="Verdana"/>
              </a:rPr>
              <a:t>Destructive Copy</a:t>
            </a:r>
            <a:endParaRPr/>
          </a:p>
        </p:txBody>
      </p:sp>
      <p:sp>
        <p:nvSpPr>
          <p:cNvPr id="573" name="Google Shape;573;p68"/>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accent2"/>
              </a:buClr>
              <a:buSzPts val="2800"/>
              <a:buFont typeface="Noto Sans Symbols"/>
              <a:buChar char="□"/>
            </a:pPr>
            <a:r>
              <a:rPr b="0" i="0" lang="en-US" sz="2800" u="none">
                <a:solidFill>
                  <a:schemeClr val="dk1"/>
                </a:solidFill>
                <a:latin typeface="Verdana"/>
                <a:ea typeface="Verdana"/>
                <a:cs typeface="Verdana"/>
                <a:sym typeface="Verdana"/>
              </a:rPr>
              <a:t>Exclusive Ownership Policy</a:t>
            </a:r>
            <a:endParaRPr/>
          </a:p>
          <a:p>
            <a:pPr indent="-609600" lvl="0" marL="609600" rtl="0" algn="l">
              <a:lnSpc>
                <a:spcPct val="100000"/>
              </a:lnSpc>
              <a:spcBef>
                <a:spcPts val="560"/>
              </a:spcBef>
              <a:spcAft>
                <a:spcPts val="0"/>
              </a:spcAft>
              <a:buClr>
                <a:schemeClr val="accent2"/>
              </a:buClr>
              <a:buSzPts val="2800"/>
              <a:buFont typeface="Noto Sans Symbols"/>
              <a:buChar char="□"/>
            </a:pPr>
            <a:r>
              <a:rPr b="0" i="0" lang="en-US" sz="2800" u="none">
                <a:solidFill>
                  <a:schemeClr val="dk1"/>
                </a:solidFill>
                <a:latin typeface="Verdana"/>
                <a:ea typeface="Verdana"/>
                <a:cs typeface="Verdana"/>
                <a:sym typeface="Verdana"/>
              </a:rPr>
              <a:t>Transfer ownership on copy</a:t>
            </a:r>
            <a:endParaRPr/>
          </a:p>
          <a:p>
            <a:pPr indent="-609600" lvl="0" marL="609600" rtl="0" algn="l">
              <a:lnSpc>
                <a:spcPct val="100000"/>
              </a:lnSpc>
              <a:spcBef>
                <a:spcPts val="560"/>
              </a:spcBef>
              <a:spcAft>
                <a:spcPts val="0"/>
              </a:spcAft>
              <a:buClr>
                <a:schemeClr val="accent2"/>
              </a:buClr>
              <a:buSzPts val="2800"/>
              <a:buFont typeface="Noto Sans Symbols"/>
              <a:buChar char="□"/>
            </a:pPr>
            <a:r>
              <a:rPr b="0" i="0" lang="en-US" sz="2800" u="none">
                <a:solidFill>
                  <a:schemeClr val="dk1"/>
                </a:solidFill>
                <a:latin typeface="Verdana"/>
                <a:ea typeface="Verdana"/>
                <a:cs typeface="Verdana"/>
                <a:sym typeface="Verdana"/>
              </a:rPr>
              <a:t>Source Smart Pointer in a copy is set to NULL</a:t>
            </a:r>
            <a:endParaRPr/>
          </a:p>
          <a:p>
            <a:pPr indent="-609600" lvl="0" marL="609600" rtl="0" algn="l">
              <a:lnSpc>
                <a:spcPct val="100000"/>
              </a:lnSpc>
              <a:spcBef>
                <a:spcPts val="560"/>
              </a:spcBef>
              <a:spcAft>
                <a:spcPts val="0"/>
              </a:spcAft>
              <a:buClr>
                <a:schemeClr val="accent2"/>
              </a:buClr>
              <a:buSzPts val="2800"/>
              <a:buFont typeface="Noto Sans Symbols"/>
              <a:buChar char="□"/>
            </a:pPr>
            <a:r>
              <a:rPr b="0" i="0" lang="en-US" sz="2800" u="none">
                <a:solidFill>
                  <a:schemeClr val="dk1"/>
                </a:solidFill>
                <a:latin typeface="Verdana"/>
                <a:ea typeface="Verdana"/>
                <a:cs typeface="Verdana"/>
                <a:sym typeface="Verdana"/>
              </a:rPr>
              <a:t>Available in C++ Standard Library</a:t>
            </a:r>
            <a:endParaRPr/>
          </a:p>
          <a:p>
            <a:pPr indent="-533400" lvl="1" marL="990600" rtl="0" algn="l">
              <a:lnSpc>
                <a:spcPct val="10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std::auto_ptr</a:t>
            </a:r>
            <a:endParaRPr/>
          </a:p>
          <a:p>
            <a:pPr indent="-609600" lvl="0" marL="609600" rtl="0" algn="l">
              <a:lnSpc>
                <a:spcPct val="100000"/>
              </a:lnSpc>
              <a:spcBef>
                <a:spcPts val="560"/>
              </a:spcBef>
              <a:spcAft>
                <a:spcPts val="0"/>
              </a:spcAft>
              <a:buClr>
                <a:schemeClr val="accent2"/>
              </a:buClr>
              <a:buSzPts val="2800"/>
              <a:buFont typeface="Noto Sans Symbols"/>
              <a:buChar char="□"/>
            </a:pPr>
            <a:r>
              <a:rPr b="0" i="0" lang="en-US" sz="2800" u="none">
                <a:solidFill>
                  <a:schemeClr val="dk1"/>
                </a:solidFill>
                <a:latin typeface="Verdana"/>
                <a:ea typeface="Verdana"/>
                <a:cs typeface="Verdana"/>
                <a:sym typeface="Verdana"/>
              </a:rPr>
              <a:t>Implemented in </a:t>
            </a:r>
            <a:endParaRPr/>
          </a:p>
          <a:p>
            <a:pPr indent="-533400" lvl="1" marL="990600" rtl="0" algn="l">
              <a:lnSpc>
                <a:spcPct val="10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Copy Constructor</a:t>
            </a:r>
            <a:endParaRPr/>
          </a:p>
          <a:p>
            <a:pPr indent="-533400" lvl="1" marL="990600" rtl="0" algn="l">
              <a:lnSpc>
                <a:spcPct val="100000"/>
              </a:lnSpc>
              <a:spcBef>
                <a:spcPts val="480"/>
              </a:spcBef>
              <a:spcAft>
                <a:spcPts val="0"/>
              </a:spcAft>
              <a:buClr>
                <a:schemeClr val="accent2"/>
              </a:buClr>
              <a:buSzPts val="2400"/>
              <a:buFont typeface="Noto Sans Symbols"/>
              <a:buChar char="■"/>
            </a:pPr>
            <a:r>
              <a:rPr b="0" i="0" lang="en-US" sz="2400" u="none">
                <a:solidFill>
                  <a:schemeClr val="dk1"/>
                </a:solidFill>
                <a:latin typeface="Courier New"/>
                <a:ea typeface="Courier New"/>
                <a:cs typeface="Courier New"/>
                <a:sym typeface="Courier New"/>
              </a:rPr>
              <a:t>operator=</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69"/>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580" name="Google Shape;580;p69"/>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581" name="Google Shape;581;p69"/>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Ownership Policy: </a:t>
            </a:r>
            <a:br>
              <a:rPr b="0" i="0" lang="en-US" sz="3800" u="none">
                <a:solidFill>
                  <a:schemeClr val="dk2"/>
                </a:solidFill>
                <a:latin typeface="Verdana"/>
                <a:ea typeface="Verdana"/>
                <a:cs typeface="Verdana"/>
                <a:sym typeface="Verdana"/>
              </a:rPr>
            </a:br>
            <a:r>
              <a:rPr b="0" i="0" lang="en-US" sz="3800" u="none">
                <a:solidFill>
                  <a:schemeClr val="dk2"/>
                </a:solidFill>
                <a:latin typeface="Verdana"/>
                <a:ea typeface="Verdana"/>
                <a:cs typeface="Verdana"/>
                <a:sym typeface="Verdana"/>
              </a:rPr>
              <a:t> </a:t>
            </a:r>
            <a:r>
              <a:rPr b="0" i="0" lang="en-US" sz="3200" u="none">
                <a:solidFill>
                  <a:schemeClr val="dk2"/>
                </a:solidFill>
                <a:latin typeface="Verdana"/>
                <a:ea typeface="Verdana"/>
                <a:cs typeface="Verdana"/>
                <a:sym typeface="Verdana"/>
              </a:rPr>
              <a:t>Destructive Copy</a:t>
            </a:r>
            <a:endParaRPr/>
          </a:p>
        </p:txBody>
      </p:sp>
      <p:sp>
        <p:nvSpPr>
          <p:cNvPr id="582" name="Google Shape;582;p69"/>
          <p:cNvSpPr txBox="1"/>
          <p:nvPr/>
        </p:nvSpPr>
        <p:spPr>
          <a:xfrm>
            <a:off x="744537" y="1724025"/>
            <a:ext cx="8121650" cy="44481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template &lt;class T&gt; class SmartPtr { </a:t>
            </a:r>
            <a:endParaRPr/>
          </a:p>
          <a:p>
            <a:pPr indent="0" lvl="0" marL="0" marR="0" rtl="0" algn="l">
              <a:lnSpc>
                <a:spcPct val="10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public: </a:t>
            </a:r>
            <a:endParaRPr/>
          </a:p>
          <a:p>
            <a:pPr indent="0" lvl="0" marL="0" marR="0" rtl="0" algn="l">
              <a:lnSpc>
                <a:spcPct val="10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SmartPtr(SmartPtr&amp; src) { </a:t>
            </a:r>
            <a:r>
              <a:rPr b="1" i="0" lang="en-US" sz="1600" u="none">
                <a:solidFill>
                  <a:schemeClr val="dk1"/>
                </a:solidFill>
                <a:latin typeface="Courier New"/>
                <a:ea typeface="Courier New"/>
                <a:cs typeface="Courier New"/>
                <a:sym typeface="Courier New"/>
              </a:rPr>
              <a:t>// Src ptr is not const</a:t>
            </a:r>
            <a:endParaRPr/>
          </a:p>
          <a:p>
            <a:pPr indent="0" lvl="0" marL="0" marR="0" rtl="0" algn="l">
              <a:lnSpc>
                <a:spcPct val="10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pointee_ = src.pointee_; // Copy</a:t>
            </a:r>
            <a:endParaRPr/>
          </a:p>
          <a:p>
            <a:pPr indent="0" lvl="0" marL="0" marR="0" rtl="0" algn="l">
              <a:lnSpc>
                <a:spcPct val="10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src.pointee_ = 0; // Remove ownership for src ptr</a:t>
            </a:r>
            <a:endParaRPr/>
          </a:p>
          <a:p>
            <a:pPr indent="0" lvl="0" marL="0" marR="0" rtl="0" algn="l">
              <a:lnSpc>
                <a:spcPct val="10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0" lvl="0" marL="0" marR="0" rtl="0" algn="l">
              <a:lnSpc>
                <a:spcPct val="10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SmartPtr&amp; operator=(SmartPtr&amp; src) { </a:t>
            </a:r>
            <a:r>
              <a:rPr b="1" i="0" lang="en-US" sz="1600" u="none">
                <a:solidFill>
                  <a:schemeClr val="dk1"/>
                </a:solidFill>
                <a:latin typeface="Courier New"/>
                <a:ea typeface="Courier New"/>
                <a:cs typeface="Courier New"/>
                <a:sym typeface="Courier New"/>
              </a:rPr>
              <a:t>// Src ptr is not const</a:t>
            </a:r>
            <a:endParaRPr/>
          </a:p>
          <a:p>
            <a:pPr indent="0" lvl="0" marL="0" marR="0" rtl="0" algn="l">
              <a:lnSpc>
                <a:spcPct val="10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if (this != &amp;src) { // Check &amp; skip self-copy</a:t>
            </a:r>
            <a:endParaRPr/>
          </a:p>
          <a:p>
            <a:pPr indent="0" lvl="0" marL="0" marR="0" rtl="0" algn="l">
              <a:lnSpc>
                <a:spcPct val="10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delete pointee_; // Release destination object</a:t>
            </a:r>
            <a:endParaRPr/>
          </a:p>
          <a:p>
            <a:pPr indent="0" lvl="0" marL="0" marR="0" rtl="0" algn="l">
              <a:lnSpc>
                <a:spcPct val="10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pointee_ = src.pointee_; // Assignment</a:t>
            </a:r>
            <a:endParaRPr/>
          </a:p>
          <a:p>
            <a:pPr indent="0" lvl="0" marL="0" marR="0" rtl="0" algn="l">
              <a:lnSpc>
                <a:spcPct val="10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src.pointee_ = 0; // Remove ownership for src ptr</a:t>
            </a:r>
            <a:endParaRPr/>
          </a:p>
          <a:p>
            <a:pPr indent="0" lvl="0" marL="0" marR="0" rtl="0" algn="l">
              <a:lnSpc>
                <a:spcPct val="10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 </a:t>
            </a:r>
            <a:endParaRPr/>
          </a:p>
          <a:p>
            <a:pPr indent="0" lvl="0" marL="0" marR="0" rtl="0" algn="l">
              <a:lnSpc>
                <a:spcPct val="10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return *this; // Return the assigned Smart Pointer</a:t>
            </a:r>
            <a:endParaRPr/>
          </a:p>
          <a:p>
            <a:pPr indent="0" lvl="0" marL="0" marR="0" rtl="0" algn="l">
              <a:lnSpc>
                <a:spcPct val="10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 </a:t>
            </a:r>
            <a:endParaRPr/>
          </a:p>
          <a:p>
            <a:pPr indent="0" lvl="0" marL="0" marR="0" rtl="0" algn="l">
              <a:lnSpc>
                <a:spcPct val="10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70"/>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589" name="Google Shape;589;p70"/>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590" name="Google Shape;590;p70"/>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Ownership Policy: </a:t>
            </a:r>
            <a:br>
              <a:rPr b="0" i="0" lang="en-US" sz="3800" u="none">
                <a:solidFill>
                  <a:schemeClr val="dk2"/>
                </a:solidFill>
                <a:latin typeface="Verdana"/>
                <a:ea typeface="Verdana"/>
                <a:cs typeface="Verdana"/>
                <a:sym typeface="Verdana"/>
              </a:rPr>
            </a:br>
            <a:r>
              <a:rPr b="0" i="0" lang="en-US" sz="3200" u="none">
                <a:solidFill>
                  <a:schemeClr val="dk2"/>
                </a:solidFill>
                <a:latin typeface="Verdana"/>
                <a:ea typeface="Verdana"/>
                <a:cs typeface="Verdana"/>
                <a:sym typeface="Verdana"/>
              </a:rPr>
              <a:t>Destructive Copy – The Maelstrom Effect</a:t>
            </a:r>
            <a:endParaRPr/>
          </a:p>
        </p:txBody>
      </p:sp>
      <p:sp>
        <p:nvSpPr>
          <p:cNvPr id="591" name="Google Shape;591;p70"/>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Consider a call-by-value</a:t>
            </a:r>
            <a:endParaRPr/>
          </a:p>
          <a:p>
            <a:pPr indent="-457200" lvl="0" marL="609600" rtl="0" algn="l">
              <a:lnSpc>
                <a:spcPct val="90000"/>
              </a:lnSpc>
              <a:spcBef>
                <a:spcPts val="480"/>
              </a:spcBef>
              <a:spcAft>
                <a:spcPts val="0"/>
              </a:spcAft>
              <a:buClr>
                <a:schemeClr val="accent2"/>
              </a:buClr>
              <a:buSzPts val="2400"/>
              <a:buFont typeface="Noto Sans Symbols"/>
              <a:buNone/>
            </a:pPr>
            <a:r>
              <a:t/>
            </a:r>
            <a:endParaRPr b="0" i="0" sz="2400" u="none">
              <a:solidFill>
                <a:schemeClr val="dk1"/>
              </a:solidFill>
              <a:latin typeface="Verdana"/>
              <a:ea typeface="Verdana"/>
              <a:cs typeface="Verdana"/>
              <a:sym typeface="Verdana"/>
            </a:endParaRPr>
          </a:p>
          <a:p>
            <a:pPr indent="-457200" lvl="0" marL="609600" rtl="0" algn="l">
              <a:lnSpc>
                <a:spcPct val="90000"/>
              </a:lnSpc>
              <a:spcBef>
                <a:spcPts val="480"/>
              </a:spcBef>
              <a:spcAft>
                <a:spcPts val="0"/>
              </a:spcAft>
              <a:buClr>
                <a:schemeClr val="accent2"/>
              </a:buClr>
              <a:buSzPts val="2400"/>
              <a:buFont typeface="Noto Sans Symbols"/>
              <a:buNone/>
            </a:pPr>
            <a:r>
              <a:t/>
            </a:r>
            <a:endParaRPr b="0" i="0" sz="2400" u="none">
              <a:solidFill>
                <a:schemeClr val="dk1"/>
              </a:solidFill>
              <a:latin typeface="Verdana"/>
              <a:ea typeface="Verdana"/>
              <a:cs typeface="Verdana"/>
              <a:sym typeface="Verdana"/>
            </a:endParaRPr>
          </a:p>
          <a:p>
            <a:pPr indent="-609600" lvl="0" marL="609600" rtl="0" algn="l">
              <a:lnSpc>
                <a:spcPct val="9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Display acts like a maelstrom of smart pointers:</a:t>
            </a:r>
            <a:endParaRPr/>
          </a:p>
          <a:p>
            <a:pPr indent="-533400" lvl="1" marL="99060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It sinks any smart pointer passed to it. </a:t>
            </a:r>
            <a:endParaRPr/>
          </a:p>
          <a:p>
            <a:pPr indent="-533400" lvl="1" marL="99060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After Display(sp) is called, sp holds the null pointer.</a:t>
            </a:r>
            <a:endParaRPr/>
          </a:p>
          <a:p>
            <a:pPr indent="-609600" lvl="0" marL="609600" rtl="0" algn="l">
              <a:lnSpc>
                <a:spcPct val="9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Lesson – </a:t>
            </a:r>
            <a:r>
              <a:rPr b="0" i="0" lang="en-US" sz="2400" u="none">
                <a:solidFill>
                  <a:srgbClr val="FF0000"/>
                </a:solidFill>
                <a:latin typeface="Verdana"/>
                <a:ea typeface="Verdana"/>
                <a:cs typeface="Verdana"/>
                <a:sym typeface="Verdana"/>
              </a:rPr>
              <a:t>Pass Smart Pointers by Reference</a:t>
            </a:r>
            <a:r>
              <a:rPr b="0" i="0" lang="en-US" sz="2400" u="none">
                <a:solidFill>
                  <a:schemeClr val="dk1"/>
                </a:solidFill>
                <a:latin typeface="Verdana"/>
                <a:ea typeface="Verdana"/>
                <a:cs typeface="Verdana"/>
                <a:sym typeface="Verdana"/>
              </a:rPr>
              <a:t>.</a:t>
            </a:r>
            <a:endParaRPr/>
          </a:p>
          <a:p>
            <a:pPr indent="-609600" lvl="0" marL="609600" rtl="0" algn="l">
              <a:lnSpc>
                <a:spcPct val="90000"/>
              </a:lnSpc>
              <a:spcBef>
                <a:spcPts val="480"/>
              </a:spcBef>
              <a:spcAft>
                <a:spcPts val="0"/>
              </a:spcAft>
              <a:buClr>
                <a:schemeClr val="accent2"/>
              </a:buClr>
              <a:buSzPts val="2400"/>
              <a:buFont typeface="Noto Sans Symbols"/>
              <a:buChar char="□"/>
            </a:pPr>
            <a:r>
              <a:rPr b="0" i="1" lang="en-US" sz="2400" u="none">
                <a:solidFill>
                  <a:schemeClr val="dk1"/>
                </a:solidFill>
                <a:latin typeface="Verdana"/>
                <a:ea typeface="Verdana"/>
                <a:cs typeface="Verdana"/>
                <a:sym typeface="Verdana"/>
              </a:rPr>
              <a:t>Smart pointers with destructive copy cannot usually be stored in containers and in general must be handled with care.</a:t>
            </a:r>
            <a:endParaRPr/>
          </a:p>
        </p:txBody>
      </p:sp>
      <p:sp>
        <p:nvSpPr>
          <p:cNvPr id="592" name="Google Shape;592;p70"/>
          <p:cNvSpPr txBox="1"/>
          <p:nvPr/>
        </p:nvSpPr>
        <p:spPr>
          <a:xfrm>
            <a:off x="1430337" y="2047875"/>
            <a:ext cx="6026150"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void Display(SmartPtr&lt;Something&gt; sp); ... </a:t>
            </a:r>
            <a:endParaRPr/>
          </a:p>
          <a:p>
            <a:pPr indent="0" lvl="0" marL="0" marR="0" rtl="0" algn="l">
              <a:lnSpc>
                <a:spcPct val="10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SmartPtr&lt;Something&gt; sp(new Something); </a:t>
            </a:r>
            <a:endParaRPr/>
          </a:p>
          <a:p>
            <a:pPr indent="0" lvl="0" marL="0" marR="0" rtl="0" algn="l">
              <a:lnSpc>
                <a:spcPct val="10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Display(sp); </a:t>
            </a:r>
            <a:r>
              <a:rPr b="1" i="0" lang="en-US" sz="1600" u="none">
                <a:solidFill>
                  <a:schemeClr val="dk1"/>
                </a:solidFill>
                <a:latin typeface="Courier New"/>
                <a:ea typeface="Courier New"/>
                <a:cs typeface="Courier New"/>
                <a:sym typeface="Courier New"/>
              </a:rPr>
              <a:t>// sinks sp</a:t>
            </a:r>
            <a:endParaRPr/>
          </a:p>
        </p:txBody>
      </p:sp>
      <p:sp>
        <p:nvSpPr>
          <p:cNvPr id="593" name="Google Shape;593;p70"/>
          <p:cNvSpPr txBox="1"/>
          <p:nvPr/>
        </p:nvSpPr>
        <p:spPr>
          <a:xfrm>
            <a:off x="5554662" y="5749925"/>
            <a:ext cx="2828925" cy="438150"/>
          </a:xfrm>
          <a:prstGeom prst="rect">
            <a:avLst/>
          </a:prstGeom>
          <a:noFill/>
          <a:ln cap="flat" cmpd="sng" w="12700">
            <a:solidFill>
              <a:schemeClr val="dk1"/>
            </a:solidFill>
            <a:prstDash val="solid"/>
            <a:miter lim="800000"/>
            <a:headEnd len="sm" w="sm" type="none"/>
            <a:tailEnd len="sm" w="sm" type="none"/>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rgbClr val="660000"/>
              </a:buClr>
              <a:buSzPts val="1800"/>
              <a:buFont typeface="Times New Roman"/>
              <a:buNone/>
            </a:pPr>
            <a:r>
              <a:rPr b="0" i="0" lang="en-US" sz="1800" u="none">
                <a:solidFill>
                  <a:srgbClr val="660000"/>
                </a:solidFill>
                <a:latin typeface="Times New Roman"/>
                <a:ea typeface="Times New Roman"/>
                <a:cs typeface="Times New Roman"/>
                <a:sym typeface="Times New Roman"/>
              </a:rPr>
              <a:t>STL Containers need FCO.</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71"/>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600" name="Google Shape;600;p71"/>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601" name="Google Shape;601;p71"/>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Ownership Policy: </a:t>
            </a:r>
            <a:br>
              <a:rPr b="0" i="0" lang="en-US" sz="3800" u="none">
                <a:solidFill>
                  <a:schemeClr val="dk2"/>
                </a:solidFill>
                <a:latin typeface="Verdana"/>
                <a:ea typeface="Verdana"/>
                <a:cs typeface="Verdana"/>
                <a:sym typeface="Verdana"/>
              </a:rPr>
            </a:br>
            <a:r>
              <a:rPr b="0" i="0" lang="en-US" sz="3200" u="none">
                <a:solidFill>
                  <a:schemeClr val="dk2"/>
                </a:solidFill>
                <a:latin typeface="Verdana"/>
                <a:ea typeface="Verdana"/>
                <a:cs typeface="Verdana"/>
                <a:sym typeface="Verdana"/>
              </a:rPr>
              <a:t>Destructive Copy – Advantages </a:t>
            </a:r>
            <a:endParaRPr/>
          </a:p>
        </p:txBody>
      </p:sp>
      <p:sp>
        <p:nvSpPr>
          <p:cNvPr id="602" name="Google Shape;602;p71"/>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Incurs almost no overhead.</a:t>
            </a:r>
            <a:endParaRPr/>
          </a:p>
          <a:p>
            <a:pPr indent="-609600" lvl="0" marL="60960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Good at enforcing ownership transfer semantics. </a:t>
            </a:r>
            <a:endParaRPr/>
          </a:p>
          <a:p>
            <a:pPr indent="-533400" lvl="1" marL="990600" rtl="0" algn="l">
              <a:lnSpc>
                <a:spcPct val="10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Use the “maelstrom effect” to ensure that the function takes over the passed-in pointer.</a:t>
            </a:r>
            <a:endParaRPr/>
          </a:p>
          <a:p>
            <a:pPr indent="-609600" lvl="0" marL="60960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Good as return values from functions. </a:t>
            </a:r>
            <a:endParaRPr/>
          </a:p>
          <a:p>
            <a:pPr indent="-533400" lvl="1" marL="990600" rtl="0" algn="l">
              <a:lnSpc>
                <a:spcPct val="10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The pointee object gets destroyed if the caller doesn't use the return value.</a:t>
            </a:r>
            <a:endParaRPr/>
          </a:p>
          <a:p>
            <a:pPr indent="-609600" lvl="0" marL="60960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Excellent as stack variables in functions that have multiple return paths.</a:t>
            </a:r>
            <a:endParaRPr/>
          </a:p>
          <a:p>
            <a:pPr indent="-609600" lvl="0" marL="60960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Available in the standard – std::auto_ptr. </a:t>
            </a:r>
            <a:endParaRPr/>
          </a:p>
          <a:p>
            <a:pPr indent="-533400" lvl="1" marL="990600" rtl="0" algn="l">
              <a:lnSpc>
                <a:spcPct val="10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Many programmers will get used to this behavior sooner or later.</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72"/>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609" name="Google Shape;609;p72"/>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610" name="Google Shape;610;p72"/>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Ownership Policy: </a:t>
            </a:r>
            <a:br>
              <a:rPr b="0" i="0" lang="en-US" sz="3800" u="none">
                <a:solidFill>
                  <a:schemeClr val="dk2"/>
                </a:solidFill>
                <a:latin typeface="Verdana"/>
                <a:ea typeface="Verdana"/>
                <a:cs typeface="Verdana"/>
                <a:sym typeface="Verdana"/>
              </a:rPr>
            </a:br>
            <a:r>
              <a:rPr b="0" i="0" lang="en-US" sz="3200" u="none">
                <a:solidFill>
                  <a:schemeClr val="dk2"/>
                </a:solidFill>
                <a:latin typeface="Verdana"/>
                <a:ea typeface="Verdana"/>
                <a:cs typeface="Verdana"/>
                <a:sym typeface="Verdana"/>
              </a:rPr>
              <a:t>Deep Copy</a:t>
            </a:r>
            <a:endParaRPr/>
          </a:p>
        </p:txBody>
      </p:sp>
      <p:sp>
        <p:nvSpPr>
          <p:cNvPr id="611" name="Google Shape;611;p72"/>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Exclusive Ownership Policy</a:t>
            </a:r>
            <a:endParaRPr/>
          </a:p>
          <a:p>
            <a:pPr indent="-533400" lvl="1" marL="99060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Only one Smart Pointer for every pointee object</a:t>
            </a:r>
            <a:endParaRPr/>
          </a:p>
          <a:p>
            <a:pPr indent="-609600" lvl="0" marL="609600" rtl="0" algn="l">
              <a:lnSpc>
                <a:spcPct val="10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Copy the pointee Object when copying the Smart Pointer</a:t>
            </a:r>
            <a:endParaRPr/>
          </a:p>
          <a:p>
            <a:pPr indent="-533400" lvl="1" marL="99060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Does it have any worth over call-by-value?</a:t>
            </a:r>
            <a:endParaRPr/>
          </a:p>
          <a:p>
            <a:pPr indent="-609600" lvl="0" marL="609600" rtl="0" algn="l">
              <a:lnSpc>
                <a:spcPct val="10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Implemented in </a:t>
            </a:r>
            <a:endParaRPr/>
          </a:p>
          <a:p>
            <a:pPr indent="-533400" lvl="1" marL="99060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Copy Constructor</a:t>
            </a:r>
            <a:endParaRPr/>
          </a:p>
          <a:p>
            <a:pPr indent="-533400" lvl="1" marL="99060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Courier New"/>
                <a:ea typeface="Courier New"/>
                <a:cs typeface="Courier New"/>
                <a:sym typeface="Courier New"/>
              </a:rPr>
              <a:t>operator=</a:t>
            </a:r>
            <a:endParaRPr/>
          </a:p>
        </p:txBody>
      </p:sp>
      <p:pic>
        <p:nvPicPr>
          <p:cNvPr descr="07fig01" id="612" name="Google Shape;612;p72"/>
          <p:cNvPicPr preferRelativeResize="0"/>
          <p:nvPr/>
        </p:nvPicPr>
        <p:blipFill rotWithShape="1">
          <a:blip r:embed="rId3">
            <a:alphaModFix/>
          </a:blip>
          <a:srcRect b="0" l="0" r="0" t="0"/>
          <a:stretch/>
        </p:blipFill>
        <p:spPr>
          <a:xfrm>
            <a:off x="4133850" y="4081462"/>
            <a:ext cx="4500562" cy="15303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73"/>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619" name="Google Shape;619;p73"/>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620" name="Google Shape;620;p73"/>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Ownership Policy: </a:t>
            </a:r>
            <a:br>
              <a:rPr b="0" i="0" lang="en-US" sz="3800" u="none">
                <a:solidFill>
                  <a:schemeClr val="dk2"/>
                </a:solidFill>
                <a:latin typeface="Verdana"/>
                <a:ea typeface="Verdana"/>
                <a:cs typeface="Verdana"/>
                <a:sym typeface="Verdana"/>
              </a:rPr>
            </a:br>
            <a:r>
              <a:rPr b="0" i="0" lang="en-US" sz="3200" u="none">
                <a:solidFill>
                  <a:schemeClr val="dk2"/>
                </a:solidFill>
                <a:latin typeface="Verdana"/>
                <a:ea typeface="Verdana"/>
                <a:cs typeface="Verdana"/>
                <a:sym typeface="Verdana"/>
              </a:rPr>
              <a:t>Deep Copy – Object Slicing</a:t>
            </a:r>
            <a:endParaRPr/>
          </a:p>
        </p:txBody>
      </p:sp>
      <p:sp>
        <p:nvSpPr>
          <p:cNvPr id="621" name="Google Shape;621;p73"/>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accent2"/>
              </a:buClr>
              <a:buSzPts val="2800"/>
              <a:buFont typeface="Noto Sans Symbols"/>
              <a:buChar char="□"/>
            </a:pPr>
            <a:r>
              <a:rPr b="0" i="0" lang="en-US" sz="2800" u="none">
                <a:solidFill>
                  <a:schemeClr val="dk1"/>
                </a:solidFill>
                <a:latin typeface="Verdana"/>
                <a:ea typeface="Verdana"/>
                <a:cs typeface="Verdana"/>
                <a:sym typeface="Verdana"/>
              </a:rPr>
              <a:t>Naïve implementation</a:t>
            </a:r>
            <a:endParaRPr/>
          </a:p>
          <a:p>
            <a:pPr indent="-431800" lvl="0" marL="609600" rtl="0" algn="l">
              <a:lnSpc>
                <a:spcPct val="100000"/>
              </a:lnSpc>
              <a:spcBef>
                <a:spcPts val="560"/>
              </a:spcBef>
              <a:spcAft>
                <a:spcPts val="0"/>
              </a:spcAft>
              <a:buClr>
                <a:schemeClr val="accent2"/>
              </a:buClr>
              <a:buSzPts val="2800"/>
              <a:buFont typeface="Noto Sans Symbols"/>
              <a:buNone/>
            </a:pPr>
            <a:r>
              <a:t/>
            </a:r>
            <a:endParaRPr b="0" i="0" sz="2800" u="none">
              <a:solidFill>
                <a:schemeClr val="dk1"/>
              </a:solidFill>
              <a:latin typeface="Verdana"/>
              <a:ea typeface="Verdana"/>
              <a:cs typeface="Verdana"/>
              <a:sym typeface="Verdana"/>
            </a:endParaRPr>
          </a:p>
          <a:p>
            <a:pPr indent="-431800" lvl="0" marL="609600" rtl="0" algn="l">
              <a:lnSpc>
                <a:spcPct val="100000"/>
              </a:lnSpc>
              <a:spcBef>
                <a:spcPts val="560"/>
              </a:spcBef>
              <a:spcAft>
                <a:spcPts val="0"/>
              </a:spcAft>
              <a:buClr>
                <a:schemeClr val="accent2"/>
              </a:buClr>
              <a:buSzPts val="2800"/>
              <a:buFont typeface="Noto Sans Symbols"/>
              <a:buNone/>
            </a:pPr>
            <a:r>
              <a:t/>
            </a:r>
            <a:endParaRPr b="0" i="0" sz="2800" u="none">
              <a:solidFill>
                <a:schemeClr val="dk1"/>
              </a:solidFill>
              <a:latin typeface="Verdana"/>
              <a:ea typeface="Verdana"/>
              <a:cs typeface="Verdana"/>
              <a:sym typeface="Verdana"/>
            </a:endParaRPr>
          </a:p>
          <a:p>
            <a:pPr indent="-431800" lvl="0" marL="609600" rtl="0" algn="l">
              <a:lnSpc>
                <a:spcPct val="100000"/>
              </a:lnSpc>
              <a:spcBef>
                <a:spcPts val="560"/>
              </a:spcBef>
              <a:spcAft>
                <a:spcPts val="0"/>
              </a:spcAft>
              <a:buClr>
                <a:schemeClr val="accent2"/>
              </a:buClr>
              <a:buSzPts val="2800"/>
              <a:buFont typeface="Noto Sans Symbols"/>
              <a:buNone/>
            </a:pPr>
            <a:r>
              <a:t/>
            </a:r>
            <a:endParaRPr b="0" i="0" sz="2800" u="none">
              <a:solidFill>
                <a:schemeClr val="dk1"/>
              </a:solidFill>
              <a:latin typeface="Verdana"/>
              <a:ea typeface="Verdana"/>
              <a:cs typeface="Verdana"/>
              <a:sym typeface="Verdana"/>
            </a:endParaRPr>
          </a:p>
          <a:p>
            <a:pPr indent="-431800" lvl="0" marL="609600" rtl="0" algn="l">
              <a:lnSpc>
                <a:spcPct val="100000"/>
              </a:lnSpc>
              <a:spcBef>
                <a:spcPts val="560"/>
              </a:spcBef>
              <a:spcAft>
                <a:spcPts val="0"/>
              </a:spcAft>
              <a:buClr>
                <a:schemeClr val="accent2"/>
              </a:buClr>
              <a:buSzPts val="2800"/>
              <a:buFont typeface="Noto Sans Symbols"/>
              <a:buNone/>
            </a:pPr>
            <a:r>
              <a:t/>
            </a:r>
            <a:endParaRPr b="0" i="0" sz="2800" u="none">
              <a:solidFill>
                <a:schemeClr val="dk1"/>
              </a:solidFill>
              <a:latin typeface="Verdana"/>
              <a:ea typeface="Verdana"/>
              <a:cs typeface="Verdana"/>
              <a:sym typeface="Verdana"/>
            </a:endParaRPr>
          </a:p>
          <a:p>
            <a:pPr indent="-431800" lvl="0" marL="609600" rtl="0" algn="l">
              <a:lnSpc>
                <a:spcPct val="100000"/>
              </a:lnSpc>
              <a:spcBef>
                <a:spcPts val="560"/>
              </a:spcBef>
              <a:spcAft>
                <a:spcPts val="0"/>
              </a:spcAft>
              <a:buClr>
                <a:schemeClr val="accent2"/>
              </a:buClr>
              <a:buSzPts val="2800"/>
              <a:buFont typeface="Noto Sans Symbols"/>
              <a:buNone/>
            </a:pPr>
            <a:r>
              <a:t/>
            </a:r>
            <a:endParaRPr b="0" i="0" sz="2800" u="none">
              <a:solidFill>
                <a:schemeClr val="dk1"/>
              </a:solidFill>
              <a:latin typeface="Verdana"/>
              <a:ea typeface="Verdana"/>
              <a:cs typeface="Verdana"/>
              <a:sym typeface="Verdana"/>
            </a:endParaRPr>
          </a:p>
          <a:p>
            <a:pPr indent="-609600" lvl="0" marL="609600" rtl="0" algn="l">
              <a:lnSpc>
                <a:spcPct val="100000"/>
              </a:lnSpc>
              <a:spcBef>
                <a:spcPts val="560"/>
              </a:spcBef>
              <a:spcAft>
                <a:spcPts val="0"/>
              </a:spcAft>
              <a:buClr>
                <a:schemeClr val="accent2"/>
              </a:buClr>
              <a:buSzPts val="2800"/>
              <a:buFont typeface="Noto Sans Symbols"/>
              <a:buChar char="□"/>
            </a:pPr>
            <a:r>
              <a:rPr b="0" i="0" lang="en-US" sz="2800" u="none">
                <a:solidFill>
                  <a:schemeClr val="dk1"/>
                </a:solidFill>
                <a:latin typeface="Verdana"/>
                <a:ea typeface="Verdana"/>
                <a:cs typeface="Verdana"/>
                <a:sym typeface="Verdana"/>
              </a:rPr>
              <a:t>Does not work for polymorphic objects</a:t>
            </a:r>
            <a:endParaRPr/>
          </a:p>
          <a:p>
            <a:pPr indent="-533400" lvl="1" marL="990600" rtl="0" algn="l">
              <a:lnSpc>
                <a:spcPct val="10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Object Slicing: only ‘base’ part of a derived class object is copied</a:t>
            </a:r>
            <a:endParaRPr/>
          </a:p>
        </p:txBody>
      </p:sp>
      <p:sp>
        <p:nvSpPr>
          <p:cNvPr id="622" name="Google Shape;622;p73"/>
          <p:cNvSpPr txBox="1"/>
          <p:nvPr/>
        </p:nvSpPr>
        <p:spPr>
          <a:xfrm>
            <a:off x="1430337" y="2381250"/>
            <a:ext cx="6026150" cy="23431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template &lt;class T&gt; </a:t>
            </a:r>
            <a:endParaRPr/>
          </a:p>
          <a:p>
            <a:pPr indent="0" lvl="0" marL="0" marR="0" rtl="0" algn="l">
              <a:lnSpc>
                <a:spcPct val="10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class SmartPtr { </a:t>
            </a:r>
            <a:endParaRPr/>
          </a:p>
          <a:p>
            <a:pPr indent="0" lvl="0" marL="0" marR="0" rtl="0" algn="l">
              <a:lnSpc>
                <a:spcPct val="10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public: </a:t>
            </a:r>
            <a:endParaRPr/>
          </a:p>
          <a:p>
            <a:pPr indent="0" lvl="0" marL="0" marR="0" rtl="0" algn="l">
              <a:lnSpc>
                <a:spcPct val="10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SmartPtr(const SmartPtr&amp; other): 			pointee_(new T(*other.pointee_))</a:t>
            </a:r>
            <a:endParaRPr/>
          </a:p>
          <a:p>
            <a:pPr indent="0" lvl="0" marL="0" marR="0" rtl="0" algn="l">
              <a:lnSpc>
                <a:spcPct val="10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 ... } </a:t>
            </a:r>
            <a:endParaRPr/>
          </a:p>
          <a:p>
            <a:pPr indent="0" lvl="0" marL="0" marR="0" rtl="0" algn="l">
              <a:lnSpc>
                <a:spcPct val="10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0" lvl="0" marL="0" marR="0" rtl="0" algn="l">
              <a:lnSpc>
                <a:spcPct val="10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74"/>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629" name="Google Shape;629;p74"/>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630" name="Google Shape;630;p74"/>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Ownership Policy: </a:t>
            </a:r>
            <a:br>
              <a:rPr b="0" i="0" lang="en-US" sz="3800" u="none">
                <a:solidFill>
                  <a:schemeClr val="dk2"/>
                </a:solidFill>
                <a:latin typeface="Verdana"/>
                <a:ea typeface="Verdana"/>
                <a:cs typeface="Verdana"/>
                <a:sym typeface="Verdana"/>
              </a:rPr>
            </a:br>
            <a:r>
              <a:rPr b="0" i="0" lang="en-US" sz="3200" u="none">
                <a:solidFill>
                  <a:schemeClr val="dk2"/>
                </a:solidFill>
                <a:latin typeface="Verdana"/>
                <a:ea typeface="Verdana"/>
                <a:cs typeface="Verdana"/>
                <a:sym typeface="Verdana"/>
              </a:rPr>
              <a:t>Deep Copy – Transport Polymorphic Objects</a:t>
            </a:r>
            <a:endParaRPr/>
          </a:p>
        </p:txBody>
      </p:sp>
      <p:sp>
        <p:nvSpPr>
          <p:cNvPr id="631" name="Google Shape;631;p74"/>
          <p:cNvSpPr txBox="1"/>
          <p:nvPr>
            <p:ph idx="1" type="body"/>
          </p:nvPr>
        </p:nvSpPr>
        <p:spPr>
          <a:xfrm>
            <a:off x="566737" y="1676400"/>
            <a:ext cx="8001000" cy="42672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accent2"/>
              </a:buClr>
              <a:buSzPts val="2800"/>
              <a:buFont typeface="Noto Sans Symbols"/>
              <a:buChar char="□"/>
            </a:pPr>
            <a:r>
              <a:rPr b="0" i="0" lang="en-US" sz="2800" u="none">
                <a:solidFill>
                  <a:schemeClr val="dk1"/>
                </a:solidFill>
                <a:latin typeface="Verdana"/>
                <a:ea typeface="Verdana"/>
                <a:cs typeface="Verdana"/>
                <a:sym typeface="Verdana"/>
              </a:rPr>
              <a:t>Smart implementation</a:t>
            </a:r>
            <a:endParaRPr/>
          </a:p>
          <a:p>
            <a:pPr indent="-431800" lvl="0" marL="609600" rtl="0" algn="l">
              <a:lnSpc>
                <a:spcPct val="100000"/>
              </a:lnSpc>
              <a:spcBef>
                <a:spcPts val="560"/>
              </a:spcBef>
              <a:spcAft>
                <a:spcPts val="0"/>
              </a:spcAft>
              <a:buClr>
                <a:schemeClr val="accent2"/>
              </a:buClr>
              <a:buSzPts val="2800"/>
              <a:buFont typeface="Noto Sans Symbols"/>
              <a:buNone/>
            </a:pPr>
            <a:r>
              <a:t/>
            </a:r>
            <a:endParaRPr b="0" i="0" sz="2800" u="none">
              <a:solidFill>
                <a:schemeClr val="dk1"/>
              </a:solidFill>
              <a:latin typeface="Verdana"/>
              <a:ea typeface="Verdana"/>
              <a:cs typeface="Verdana"/>
              <a:sym typeface="Verdana"/>
            </a:endParaRPr>
          </a:p>
          <a:p>
            <a:pPr indent="-431800" lvl="0" marL="609600" rtl="0" algn="l">
              <a:lnSpc>
                <a:spcPct val="100000"/>
              </a:lnSpc>
              <a:spcBef>
                <a:spcPts val="560"/>
              </a:spcBef>
              <a:spcAft>
                <a:spcPts val="0"/>
              </a:spcAft>
              <a:buClr>
                <a:schemeClr val="accent2"/>
              </a:buClr>
              <a:buSzPts val="2800"/>
              <a:buFont typeface="Noto Sans Symbols"/>
              <a:buNone/>
            </a:pPr>
            <a:r>
              <a:t/>
            </a:r>
            <a:endParaRPr b="0" i="0" sz="2800" u="none">
              <a:solidFill>
                <a:schemeClr val="dk1"/>
              </a:solidFill>
              <a:latin typeface="Verdana"/>
              <a:ea typeface="Verdana"/>
              <a:cs typeface="Verdana"/>
              <a:sym typeface="Verdana"/>
            </a:endParaRPr>
          </a:p>
          <a:p>
            <a:pPr indent="-431800" lvl="0" marL="609600" rtl="0" algn="l">
              <a:lnSpc>
                <a:spcPct val="100000"/>
              </a:lnSpc>
              <a:spcBef>
                <a:spcPts val="560"/>
              </a:spcBef>
              <a:spcAft>
                <a:spcPts val="0"/>
              </a:spcAft>
              <a:buClr>
                <a:schemeClr val="accent2"/>
              </a:buClr>
              <a:buSzPts val="2800"/>
              <a:buFont typeface="Noto Sans Symbols"/>
              <a:buNone/>
            </a:pPr>
            <a:r>
              <a:t/>
            </a:r>
            <a:endParaRPr b="0" i="0" sz="2800" u="none">
              <a:solidFill>
                <a:schemeClr val="dk1"/>
              </a:solidFill>
              <a:latin typeface="Verdana"/>
              <a:ea typeface="Verdana"/>
              <a:cs typeface="Verdana"/>
              <a:sym typeface="Verdana"/>
            </a:endParaRPr>
          </a:p>
          <a:p>
            <a:pPr indent="-431800" lvl="0" marL="609600" rtl="0" algn="l">
              <a:lnSpc>
                <a:spcPct val="100000"/>
              </a:lnSpc>
              <a:spcBef>
                <a:spcPts val="560"/>
              </a:spcBef>
              <a:spcAft>
                <a:spcPts val="0"/>
              </a:spcAft>
              <a:buClr>
                <a:schemeClr val="accent2"/>
              </a:buClr>
              <a:buSzPts val="2800"/>
              <a:buFont typeface="Noto Sans Symbols"/>
              <a:buNone/>
            </a:pPr>
            <a:r>
              <a:t/>
            </a:r>
            <a:endParaRPr b="0" i="0" sz="2800" u="none">
              <a:solidFill>
                <a:schemeClr val="dk1"/>
              </a:solidFill>
              <a:latin typeface="Verdana"/>
              <a:ea typeface="Verdana"/>
              <a:cs typeface="Verdana"/>
              <a:sym typeface="Verdana"/>
            </a:endParaRPr>
          </a:p>
          <a:p>
            <a:pPr indent="-431800" lvl="0" marL="609600" rtl="0" algn="l">
              <a:lnSpc>
                <a:spcPct val="100000"/>
              </a:lnSpc>
              <a:spcBef>
                <a:spcPts val="560"/>
              </a:spcBef>
              <a:spcAft>
                <a:spcPts val="0"/>
              </a:spcAft>
              <a:buClr>
                <a:schemeClr val="accent2"/>
              </a:buClr>
              <a:buSzPts val="2800"/>
              <a:buFont typeface="Noto Sans Symbols"/>
              <a:buNone/>
            </a:pPr>
            <a:r>
              <a:t/>
            </a:r>
            <a:endParaRPr b="0" i="0" sz="2800" u="none">
              <a:solidFill>
                <a:schemeClr val="dk1"/>
              </a:solidFill>
              <a:latin typeface="Verdana"/>
              <a:ea typeface="Verdana"/>
              <a:cs typeface="Verdana"/>
              <a:sym typeface="Verdana"/>
            </a:endParaRPr>
          </a:p>
          <a:p>
            <a:pPr indent="-431800" lvl="0" marL="609600" rtl="0" algn="l">
              <a:lnSpc>
                <a:spcPct val="100000"/>
              </a:lnSpc>
              <a:spcBef>
                <a:spcPts val="560"/>
              </a:spcBef>
              <a:spcAft>
                <a:spcPts val="0"/>
              </a:spcAft>
              <a:buClr>
                <a:schemeClr val="accent2"/>
              </a:buClr>
              <a:buSzPts val="2800"/>
              <a:buFont typeface="Noto Sans Symbols"/>
              <a:buNone/>
            </a:pPr>
            <a:r>
              <a:t/>
            </a:r>
            <a:endParaRPr b="0" i="0" sz="2800" u="none">
              <a:solidFill>
                <a:schemeClr val="dk1"/>
              </a:solidFill>
              <a:latin typeface="Verdana"/>
              <a:ea typeface="Verdana"/>
              <a:cs typeface="Verdana"/>
              <a:sym typeface="Verdana"/>
            </a:endParaRPr>
          </a:p>
          <a:p>
            <a:pPr indent="-609600" lvl="0" marL="609600" rtl="0" algn="l">
              <a:lnSpc>
                <a:spcPct val="100000"/>
              </a:lnSpc>
              <a:spcBef>
                <a:spcPts val="560"/>
              </a:spcBef>
              <a:spcAft>
                <a:spcPts val="0"/>
              </a:spcAft>
              <a:buClr>
                <a:schemeClr val="accent2"/>
              </a:buClr>
              <a:buSzPts val="2800"/>
              <a:buFont typeface="Noto Sans Symbols"/>
              <a:buChar char="□"/>
            </a:pPr>
            <a:r>
              <a:rPr b="0" i="0" lang="en-US" sz="2800" u="none">
                <a:solidFill>
                  <a:schemeClr val="dk1"/>
                </a:solidFill>
                <a:latin typeface="Verdana"/>
                <a:ea typeface="Verdana"/>
                <a:cs typeface="Verdana"/>
                <a:sym typeface="Verdana"/>
              </a:rPr>
              <a:t>Safe mechanism to transport polymorphic objects</a:t>
            </a:r>
            <a:endParaRPr/>
          </a:p>
        </p:txBody>
      </p:sp>
      <p:sp>
        <p:nvSpPr>
          <p:cNvPr id="632" name="Google Shape;632;p74"/>
          <p:cNvSpPr txBox="1"/>
          <p:nvPr/>
        </p:nvSpPr>
        <p:spPr>
          <a:xfrm>
            <a:off x="1430337" y="2301875"/>
            <a:ext cx="5214937" cy="3108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Base class provides a prototype for Clone</a:t>
            </a:r>
            <a:endParaRPr/>
          </a:p>
          <a:p>
            <a:pPr indent="0" lvl="0" marL="0" marR="0" rtl="0" algn="l">
              <a:lnSpc>
                <a:spcPct val="10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class AbstractBase { ... </a:t>
            </a:r>
            <a:endParaRPr/>
          </a:p>
          <a:p>
            <a:pPr indent="0" lvl="0" marL="0" marR="0" rtl="0" algn="l">
              <a:lnSpc>
                <a:spcPct val="10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virtual Base* Clone() = 0; </a:t>
            </a:r>
            <a:endParaRPr/>
          </a:p>
          <a:p>
            <a:pPr indent="0" lvl="0" marL="0" marR="0" rtl="0" algn="l">
              <a:lnSpc>
                <a:spcPct val="10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0" lvl="0" marL="0" marR="0" rtl="0" algn="l">
              <a:lnSpc>
                <a:spcPct val="100000"/>
              </a:lnSpc>
              <a:spcBef>
                <a:spcPts val="280"/>
              </a:spcBef>
              <a:spcAft>
                <a:spcPts val="0"/>
              </a:spcAft>
              <a:buClr>
                <a:schemeClr val="dk1"/>
              </a:buClr>
              <a:buSzPts val="1400"/>
              <a:buFont typeface="Verdana"/>
              <a:buNone/>
            </a:pPr>
            <a:r>
              <a:t/>
            </a:r>
            <a:endParaRPr b="0" i="0" sz="1400" u="none">
              <a:solidFill>
                <a:schemeClr val="dk1"/>
              </a:solidFill>
              <a:latin typeface="Courier New"/>
              <a:ea typeface="Courier New"/>
              <a:cs typeface="Courier New"/>
              <a:sym typeface="Courier New"/>
            </a:endParaRPr>
          </a:p>
          <a:p>
            <a:pPr indent="0" lvl="0" marL="0" marR="0" rtl="0" algn="l">
              <a:lnSpc>
                <a:spcPct val="10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Derived class implements Clone</a:t>
            </a:r>
            <a:endParaRPr/>
          </a:p>
          <a:p>
            <a:pPr indent="0" lvl="0" marL="0" marR="0" rtl="0" algn="l">
              <a:lnSpc>
                <a:spcPct val="10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class Concrete : public AbstractBase { ... 	virtual Base* Clone() { </a:t>
            </a:r>
            <a:endParaRPr/>
          </a:p>
          <a:p>
            <a:pPr indent="0" lvl="0" marL="0" marR="0" rtl="0" algn="l">
              <a:lnSpc>
                <a:spcPct val="10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return new Concrete(*this); </a:t>
            </a:r>
            <a:endParaRPr/>
          </a:p>
          <a:p>
            <a:pPr indent="0" lvl="0" marL="0" marR="0" rtl="0" algn="l">
              <a:lnSpc>
                <a:spcPct val="10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 </a:t>
            </a:r>
            <a:endParaRPr/>
          </a:p>
          <a:p>
            <a:pPr indent="0" lvl="0" marL="0" marR="0" rtl="0" algn="l">
              <a:lnSpc>
                <a:spcPct val="10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t/>
            </a:r>
            <a:endParaRPr b="0" i="0" sz="1400" u="none">
              <a:solidFill>
                <a:schemeClr val="dk1"/>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0"/>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213" name="Google Shape;213;p30"/>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214" name="Google Shape;214;p30"/>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Agenda</a:t>
            </a:r>
            <a:endParaRPr/>
          </a:p>
        </p:txBody>
      </p:sp>
      <p:sp>
        <p:nvSpPr>
          <p:cNvPr id="215" name="Google Shape;215;p30"/>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Clr>
                <a:schemeClr val="accent2"/>
              </a:buClr>
              <a:buSzPts val="2800"/>
              <a:buFont typeface="Noto Sans Symbols"/>
              <a:buChar char="□"/>
            </a:pPr>
            <a:r>
              <a:rPr b="0" i="0" lang="en-US" sz="2800" u="none">
                <a:solidFill>
                  <a:schemeClr val="dk1"/>
                </a:solidFill>
                <a:latin typeface="Verdana"/>
                <a:ea typeface="Verdana"/>
                <a:cs typeface="Verdana"/>
                <a:sym typeface="Verdana"/>
              </a:rPr>
              <a:t>Smart Pointers in C++</a:t>
            </a:r>
            <a:endParaRPr/>
          </a:p>
          <a:p>
            <a:pPr indent="-436562" lvl="1" marL="908050" rtl="0" algn="l">
              <a:lnSpc>
                <a:spcPct val="10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Policies</a:t>
            </a:r>
            <a:endParaRPr/>
          </a:p>
          <a:p>
            <a:pPr indent="-395287" lvl="2" marL="1304925"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Storage</a:t>
            </a:r>
            <a:endParaRPr/>
          </a:p>
          <a:p>
            <a:pPr indent="-395287" lvl="2" marL="1304925"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Ownership</a:t>
            </a:r>
            <a:endParaRPr/>
          </a:p>
          <a:p>
            <a:pPr indent="-395287" lvl="2" marL="1304925"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Conversion</a:t>
            </a:r>
            <a:endParaRPr/>
          </a:p>
          <a:p>
            <a:pPr indent="-387348" lvl="3" marL="1693861" rtl="0" algn="l">
              <a:lnSpc>
                <a:spcPct val="10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Implicit Conversions</a:t>
            </a:r>
            <a:endParaRPr/>
          </a:p>
          <a:p>
            <a:pPr indent="-387348" lvl="3" marL="1693861" rtl="0" algn="l">
              <a:lnSpc>
                <a:spcPct val="10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Null Tests </a:t>
            </a:r>
            <a:endParaRPr/>
          </a:p>
          <a:p>
            <a:pPr indent="-436562" lvl="1" marL="908050" rtl="0" algn="l">
              <a:lnSpc>
                <a:spcPct val="10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Checking</a:t>
            </a:r>
            <a:endParaRPr/>
          </a:p>
          <a:p>
            <a:pPr indent="-436562" lvl="1" marL="908050" rtl="0" algn="l">
              <a:lnSpc>
                <a:spcPct val="10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Other Design Issues</a:t>
            </a:r>
            <a:endParaRPr/>
          </a:p>
          <a:p>
            <a:pPr indent="-436562" lvl="1" marL="908050" rtl="0" algn="l">
              <a:lnSpc>
                <a:spcPct val="10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Performance Issues</a:t>
            </a:r>
            <a:endParaRPr/>
          </a:p>
          <a:p>
            <a:pPr indent="-436562" lvl="1" marL="908050" rtl="0" algn="l">
              <a:lnSpc>
                <a:spcPct val="10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Smart Pointers in Practice</a:t>
            </a:r>
            <a:endParaRPr/>
          </a:p>
        </p:txBody>
      </p:sp>
      <p:sp>
        <p:nvSpPr>
          <p:cNvPr id="216" name="Google Shape;216;p30"/>
          <p:cNvSpPr txBox="1"/>
          <p:nvPr/>
        </p:nvSpPr>
        <p:spPr>
          <a:xfrm>
            <a:off x="6276975" y="4268787"/>
            <a:ext cx="2625725" cy="1909762"/>
          </a:xfrm>
          <a:prstGeom prst="rect">
            <a:avLst/>
          </a:prstGeom>
          <a:noFill/>
          <a:ln cap="flat" cmpd="sng" w="12700">
            <a:solidFill>
              <a:schemeClr val="dk1"/>
            </a:solidFill>
            <a:prstDash val="solid"/>
            <a:miter lim="800000"/>
            <a:headEnd len="sm" w="sm" type="none"/>
            <a:tailEnd len="sm" w="sm" type="none"/>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rgbClr val="660000"/>
              </a:buClr>
              <a:buSzPts val="1800"/>
              <a:buFont typeface="Times New Roman"/>
              <a:buNone/>
            </a:pPr>
            <a:r>
              <a:rPr b="0" i="0" lang="en-US" sz="1800" u="none">
                <a:solidFill>
                  <a:srgbClr val="660000"/>
                </a:solidFill>
                <a:latin typeface="Times New Roman"/>
                <a:ea typeface="Times New Roman"/>
                <a:cs typeface="Times New Roman"/>
                <a:sym typeface="Times New Roman"/>
              </a:rPr>
              <a:t>“Understanding pointers in C is  not a skill, it's an aptitude…”</a:t>
            </a:r>
            <a:endParaRPr/>
          </a:p>
          <a:p>
            <a:pPr indent="-285750" lvl="1" marL="742950" marR="0" rtl="0" algn="ctr">
              <a:lnSpc>
                <a:spcPct val="100000"/>
              </a:lnSpc>
              <a:spcBef>
                <a:spcPts val="320"/>
              </a:spcBef>
              <a:spcAft>
                <a:spcPts val="0"/>
              </a:spcAft>
              <a:buClr>
                <a:schemeClr val="accent1"/>
              </a:buClr>
              <a:buSzPts val="1400"/>
              <a:buFont typeface="Times New Roman"/>
              <a:buNone/>
            </a:pPr>
            <a:r>
              <a:rPr b="0" i="0" lang="en-US" sz="1400" u="none" cap="none" strike="noStrike">
                <a:solidFill>
                  <a:schemeClr val="accent1"/>
                </a:solidFill>
                <a:latin typeface="Times New Roman"/>
                <a:ea typeface="Times New Roman"/>
                <a:cs typeface="Times New Roman"/>
                <a:sym typeface="Times New Roman"/>
              </a:rPr>
              <a:t>– Joel Spolsky in “Joel on Software - The Guerrilla Guide to Interviewing”</a:t>
            </a:r>
            <a:r>
              <a:rPr b="0" i="0" lang="en-US" sz="1600" u="none" cap="none" strike="noStrike">
                <a:solidFill>
                  <a:schemeClr val="accent1"/>
                </a:solidFill>
                <a:latin typeface="Courier New"/>
                <a:ea typeface="Courier New"/>
                <a:cs typeface="Courier New"/>
                <a:sym typeface="Courier New"/>
              </a:rPr>
              <a:t>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75"/>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639" name="Google Shape;639;p75"/>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640" name="Google Shape;640;p75"/>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Ownership Policy: </a:t>
            </a:r>
            <a:br>
              <a:rPr b="0" i="0" lang="en-US" sz="3800" u="none">
                <a:solidFill>
                  <a:schemeClr val="dk2"/>
                </a:solidFill>
                <a:latin typeface="Verdana"/>
                <a:ea typeface="Verdana"/>
                <a:cs typeface="Verdana"/>
                <a:sym typeface="Verdana"/>
              </a:rPr>
            </a:br>
            <a:r>
              <a:rPr b="0" i="0" lang="en-US" sz="3200" u="none">
                <a:solidFill>
                  <a:schemeClr val="dk2"/>
                </a:solidFill>
                <a:latin typeface="Verdana"/>
                <a:ea typeface="Verdana"/>
                <a:cs typeface="Verdana"/>
                <a:sym typeface="Verdana"/>
              </a:rPr>
              <a:t>Copy-on-Write (COW)</a:t>
            </a:r>
            <a:endParaRPr/>
          </a:p>
        </p:txBody>
      </p:sp>
      <p:sp>
        <p:nvSpPr>
          <p:cNvPr id="641" name="Google Shape;641;p75"/>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Exclusive Ownership Policy</a:t>
            </a:r>
            <a:endParaRPr/>
          </a:p>
          <a:p>
            <a:pPr indent="-609600" lvl="0" marL="609600" rtl="0" algn="l">
              <a:lnSpc>
                <a:spcPct val="9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Allow multiple Smart pointers to point to the same pointee</a:t>
            </a:r>
            <a:endParaRPr/>
          </a:p>
          <a:p>
            <a:pPr indent="-609600" lvl="0" marL="609600" rtl="0" algn="l">
              <a:lnSpc>
                <a:spcPct val="9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Copy the pointee Object when it is written to (Lazy Evaluation)</a:t>
            </a:r>
            <a:endParaRPr/>
          </a:p>
          <a:p>
            <a:pPr indent="-609600" lvl="0" marL="609600" rtl="0" algn="l">
              <a:lnSpc>
                <a:spcPct val="9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Smart pointers are not the best place to implement COW</a:t>
            </a:r>
            <a:endParaRPr/>
          </a:p>
          <a:p>
            <a:pPr indent="-533400" lvl="1" marL="99060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cannot differentiate between calls to const and non-const member functions of the pointee object. </a:t>
            </a:r>
            <a:endParaRPr/>
          </a:p>
          <a:p>
            <a:pPr indent="-609600" lvl="0" marL="609600" rtl="0" algn="l">
              <a:lnSpc>
                <a:spcPct val="9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COW is used in Meyers’ String Class.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76"/>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648" name="Google Shape;648;p76"/>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649" name="Google Shape;649;p76"/>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Ownership Policy: </a:t>
            </a:r>
            <a:br>
              <a:rPr b="0" i="0" lang="en-US" sz="3800" u="none">
                <a:solidFill>
                  <a:schemeClr val="dk2"/>
                </a:solidFill>
                <a:latin typeface="Verdana"/>
                <a:ea typeface="Verdana"/>
                <a:cs typeface="Verdana"/>
                <a:sym typeface="Verdana"/>
              </a:rPr>
            </a:br>
            <a:r>
              <a:rPr b="0" i="0" lang="en-US" sz="3200" u="none">
                <a:solidFill>
                  <a:schemeClr val="dk2"/>
                </a:solidFill>
                <a:latin typeface="Verdana"/>
                <a:ea typeface="Verdana"/>
                <a:cs typeface="Verdana"/>
                <a:sym typeface="Verdana"/>
              </a:rPr>
              <a:t>Reference Counting</a:t>
            </a:r>
            <a:endParaRPr/>
          </a:p>
        </p:txBody>
      </p:sp>
      <p:sp>
        <p:nvSpPr>
          <p:cNvPr id="650" name="Google Shape;650;p76"/>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Shared Ownership Policy</a:t>
            </a:r>
            <a:endParaRPr/>
          </a:p>
          <a:p>
            <a:pPr indent="-609600" lvl="0" marL="609600" rtl="0" algn="l">
              <a:lnSpc>
                <a:spcPct val="10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Allow multiple Smart pointers to point to the same pointee </a:t>
            </a:r>
            <a:endParaRPr/>
          </a:p>
          <a:p>
            <a:pPr indent="-609600" lvl="0" marL="609600" rtl="0" algn="l">
              <a:lnSpc>
                <a:spcPct val="10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A count of the number of Smart pointers (references) pointing to a pointee is maintained</a:t>
            </a:r>
            <a:endParaRPr/>
          </a:p>
          <a:p>
            <a:pPr indent="-609600" lvl="0" marL="609600" rtl="0" algn="l">
              <a:lnSpc>
                <a:spcPct val="10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Destroy the pointee Object when the count equals 0</a:t>
            </a:r>
            <a:endParaRPr/>
          </a:p>
          <a:p>
            <a:pPr indent="-609600" lvl="0" marL="609600" rtl="0" algn="l">
              <a:lnSpc>
                <a:spcPct val="100000"/>
              </a:lnSpc>
              <a:spcBef>
                <a:spcPts val="480"/>
              </a:spcBef>
              <a:spcAft>
                <a:spcPts val="0"/>
              </a:spcAft>
              <a:buClr>
                <a:schemeClr val="accent2"/>
              </a:buClr>
              <a:buSzPts val="2400"/>
              <a:buFont typeface="Noto Sans Symbols"/>
              <a:buChar char="□"/>
            </a:pPr>
            <a:r>
              <a:rPr b="0" i="0" lang="en-US" sz="2400" u="none">
                <a:solidFill>
                  <a:srgbClr val="FF0000"/>
                </a:solidFill>
                <a:latin typeface="Verdana"/>
                <a:ea typeface="Verdana"/>
                <a:cs typeface="Verdana"/>
                <a:sym typeface="Verdana"/>
              </a:rPr>
              <a:t>Do not keep: raw pointers and smart pointers to the same object.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77"/>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657" name="Google Shape;657;p77"/>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658" name="Google Shape;658;p77"/>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Ownership Policy: </a:t>
            </a:r>
            <a:br>
              <a:rPr b="0" i="0" lang="en-US" sz="3800" u="none">
                <a:solidFill>
                  <a:schemeClr val="dk2"/>
                </a:solidFill>
                <a:latin typeface="Verdana"/>
                <a:ea typeface="Verdana"/>
                <a:cs typeface="Verdana"/>
                <a:sym typeface="Verdana"/>
              </a:rPr>
            </a:br>
            <a:r>
              <a:rPr b="0" i="0" lang="en-US" sz="3200" u="none">
                <a:solidFill>
                  <a:schemeClr val="dk2"/>
                </a:solidFill>
                <a:latin typeface="Verdana"/>
                <a:ea typeface="Verdana"/>
                <a:cs typeface="Verdana"/>
                <a:sym typeface="Verdana"/>
              </a:rPr>
              <a:t>Reference Counting</a:t>
            </a:r>
            <a:endParaRPr/>
          </a:p>
        </p:txBody>
      </p:sp>
      <p:sp>
        <p:nvSpPr>
          <p:cNvPr id="659" name="Google Shape;659;p77"/>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accent2"/>
              </a:buClr>
              <a:buSzPts val="2800"/>
              <a:buFont typeface="Noto Sans Symbols"/>
              <a:buChar char="□"/>
            </a:pPr>
            <a:r>
              <a:rPr b="0" i="0" lang="en-US" sz="2800" u="none">
                <a:solidFill>
                  <a:schemeClr val="dk1"/>
                </a:solidFill>
                <a:latin typeface="Verdana"/>
                <a:ea typeface="Verdana"/>
                <a:cs typeface="Verdana"/>
                <a:sym typeface="Verdana"/>
              </a:rPr>
              <a:t>Variant Sub-Policies include</a:t>
            </a:r>
            <a:endParaRPr/>
          </a:p>
          <a:p>
            <a:pPr indent="-533400" lvl="1" marL="990600" rtl="0" algn="l">
              <a:lnSpc>
                <a:spcPct val="10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Non-Intrusive Counter</a:t>
            </a:r>
            <a:endParaRPr/>
          </a:p>
          <a:p>
            <a:pPr indent="-457200" lvl="2" marL="137160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Multiple Raw Pointers per pointee </a:t>
            </a:r>
            <a:endParaRPr/>
          </a:p>
          <a:p>
            <a:pPr indent="-457200" lvl="2" marL="137160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Single Raw Pointer per pointee</a:t>
            </a:r>
            <a:endParaRPr/>
          </a:p>
          <a:p>
            <a:pPr indent="-533400" lvl="1" marL="990600" rtl="0" algn="l">
              <a:lnSpc>
                <a:spcPct val="10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Intrusive Counter</a:t>
            </a:r>
            <a:endParaRPr/>
          </a:p>
          <a:p>
            <a:pPr indent="-609600" lvl="0" marL="609600" rtl="0" algn="l">
              <a:lnSpc>
                <a:spcPct val="100000"/>
              </a:lnSpc>
              <a:spcBef>
                <a:spcPts val="560"/>
              </a:spcBef>
              <a:spcAft>
                <a:spcPts val="0"/>
              </a:spcAft>
              <a:buClr>
                <a:schemeClr val="accent2"/>
              </a:buClr>
              <a:buSzPts val="2800"/>
              <a:buFont typeface="Noto Sans Symbols"/>
              <a:buChar char="□"/>
            </a:pPr>
            <a:r>
              <a:rPr b="0" i="0" lang="en-US" sz="2800" u="none">
                <a:solidFill>
                  <a:schemeClr val="dk1"/>
                </a:solidFill>
                <a:latin typeface="Verdana"/>
                <a:ea typeface="Verdana"/>
                <a:cs typeface="Verdana"/>
                <a:sym typeface="Verdana"/>
              </a:rPr>
              <a:t>Implemented in </a:t>
            </a:r>
            <a:endParaRPr/>
          </a:p>
          <a:p>
            <a:pPr indent="-533400" lvl="1" marL="990600" rtl="0" algn="l">
              <a:lnSpc>
                <a:spcPct val="10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Constructor </a:t>
            </a:r>
            <a:endParaRPr/>
          </a:p>
          <a:p>
            <a:pPr indent="-533400" lvl="1" marL="990600" rtl="0" algn="l">
              <a:lnSpc>
                <a:spcPct val="10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Copy Constructor </a:t>
            </a:r>
            <a:endParaRPr/>
          </a:p>
          <a:p>
            <a:pPr indent="-533400" lvl="1" marL="990600" rtl="0" algn="l">
              <a:lnSpc>
                <a:spcPct val="10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Destructor</a:t>
            </a:r>
            <a:endParaRPr/>
          </a:p>
          <a:p>
            <a:pPr indent="-533400" lvl="1" marL="990600" rtl="0" algn="l">
              <a:lnSpc>
                <a:spcPct val="100000"/>
              </a:lnSpc>
              <a:spcBef>
                <a:spcPts val="480"/>
              </a:spcBef>
              <a:spcAft>
                <a:spcPts val="0"/>
              </a:spcAft>
              <a:buClr>
                <a:schemeClr val="accent2"/>
              </a:buClr>
              <a:buSzPts val="2400"/>
              <a:buFont typeface="Noto Sans Symbols"/>
              <a:buChar char="■"/>
            </a:pPr>
            <a:r>
              <a:rPr b="0" i="0" lang="en-US" sz="2400" u="none">
                <a:solidFill>
                  <a:schemeClr val="dk1"/>
                </a:solidFill>
                <a:latin typeface="Courier New"/>
                <a:ea typeface="Courier New"/>
                <a:cs typeface="Courier New"/>
                <a:sym typeface="Courier New"/>
              </a:rPr>
              <a:t>operator=</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78"/>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666" name="Google Shape;666;p78"/>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667" name="Google Shape;667;p78"/>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Ownership Policy: </a:t>
            </a:r>
            <a:br>
              <a:rPr b="0" i="0" lang="en-US" sz="3800" u="none">
                <a:solidFill>
                  <a:schemeClr val="dk2"/>
                </a:solidFill>
                <a:latin typeface="Verdana"/>
                <a:ea typeface="Verdana"/>
                <a:cs typeface="Verdana"/>
                <a:sym typeface="Verdana"/>
              </a:rPr>
            </a:br>
            <a:r>
              <a:rPr b="0" i="0" lang="en-US" sz="3200" u="none">
                <a:solidFill>
                  <a:schemeClr val="dk2"/>
                </a:solidFill>
                <a:latin typeface="Verdana"/>
                <a:ea typeface="Verdana"/>
                <a:cs typeface="Verdana"/>
                <a:sym typeface="Verdana"/>
              </a:rPr>
              <a:t>Reference Counting: Non-Intrusive Counter</a:t>
            </a:r>
            <a:endParaRPr/>
          </a:p>
        </p:txBody>
      </p:sp>
      <p:sp>
        <p:nvSpPr>
          <p:cNvPr id="668" name="Google Shape;668;p78"/>
          <p:cNvSpPr txBox="1"/>
          <p:nvPr>
            <p:ph idx="1" type="body"/>
          </p:nvPr>
        </p:nvSpPr>
        <p:spPr>
          <a:xfrm>
            <a:off x="5316537" y="1539875"/>
            <a:ext cx="3465512" cy="4378325"/>
          </a:xfrm>
          <a:prstGeom prst="rect">
            <a:avLst/>
          </a:prstGeom>
          <a:no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Additional count pointer per Smart Pointer.</a:t>
            </a:r>
            <a:endParaRPr/>
          </a:p>
          <a:p>
            <a:pPr indent="-609600" lvl="0" marL="609600" rtl="0" algn="l">
              <a:lnSpc>
                <a:spcPct val="9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Count in Free Store</a:t>
            </a:r>
            <a:endParaRPr/>
          </a:p>
          <a:p>
            <a:pPr indent="-609600" lvl="0" marL="609600" rtl="0" algn="l">
              <a:lnSpc>
                <a:spcPct val="9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Allocation of Count may be slow &amp; wasteful because it is too small</a:t>
            </a:r>
            <a:endParaRPr/>
          </a:p>
        </p:txBody>
      </p:sp>
      <p:pic>
        <p:nvPicPr>
          <p:cNvPr descr="07fig02" id="669" name="Google Shape;669;p78"/>
          <p:cNvPicPr preferRelativeResize="0"/>
          <p:nvPr/>
        </p:nvPicPr>
        <p:blipFill rotWithShape="1">
          <a:blip r:embed="rId3">
            <a:alphaModFix/>
          </a:blip>
          <a:srcRect b="0" l="0" r="0" t="0"/>
          <a:stretch/>
        </p:blipFill>
        <p:spPr>
          <a:xfrm>
            <a:off x="271462" y="1698625"/>
            <a:ext cx="4743450" cy="43211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79"/>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676" name="Google Shape;676;p79"/>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677" name="Google Shape;677;p79"/>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Ownership Policy: </a:t>
            </a:r>
            <a:br>
              <a:rPr b="0" i="0" lang="en-US" sz="3800" u="none">
                <a:solidFill>
                  <a:schemeClr val="dk2"/>
                </a:solidFill>
                <a:latin typeface="Verdana"/>
                <a:ea typeface="Verdana"/>
                <a:cs typeface="Verdana"/>
                <a:sym typeface="Verdana"/>
              </a:rPr>
            </a:br>
            <a:r>
              <a:rPr b="0" i="0" lang="en-US" sz="3200" u="none">
                <a:solidFill>
                  <a:schemeClr val="dk2"/>
                </a:solidFill>
                <a:latin typeface="Verdana"/>
                <a:ea typeface="Verdana"/>
                <a:cs typeface="Verdana"/>
                <a:sym typeface="Verdana"/>
              </a:rPr>
              <a:t>Reference Counting: Non-Intrusive Counter</a:t>
            </a:r>
            <a:endParaRPr/>
          </a:p>
        </p:txBody>
      </p:sp>
      <p:sp>
        <p:nvSpPr>
          <p:cNvPr id="678" name="Google Shape;678;p79"/>
          <p:cNvSpPr txBox="1"/>
          <p:nvPr>
            <p:ph idx="1" type="body"/>
          </p:nvPr>
        </p:nvSpPr>
        <p:spPr>
          <a:xfrm>
            <a:off x="685800" y="4214812"/>
            <a:ext cx="7772400" cy="1236662"/>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accent2"/>
              </a:buClr>
              <a:buSzPts val="2800"/>
              <a:buFont typeface="Noto Sans Symbols"/>
              <a:buChar char="□"/>
            </a:pPr>
            <a:r>
              <a:rPr b="0" i="0" lang="en-US" sz="2800" u="none">
                <a:solidFill>
                  <a:schemeClr val="dk1"/>
                </a:solidFill>
                <a:latin typeface="Verdana"/>
                <a:ea typeface="Verdana"/>
                <a:cs typeface="Verdana"/>
                <a:sym typeface="Verdana"/>
              </a:rPr>
              <a:t>Additional count pointer removed.</a:t>
            </a:r>
            <a:endParaRPr/>
          </a:p>
          <a:p>
            <a:pPr indent="-609600" lvl="0" marL="609600" rtl="0" algn="l">
              <a:lnSpc>
                <a:spcPct val="100000"/>
              </a:lnSpc>
              <a:spcBef>
                <a:spcPts val="560"/>
              </a:spcBef>
              <a:spcAft>
                <a:spcPts val="0"/>
              </a:spcAft>
              <a:buClr>
                <a:schemeClr val="accent2"/>
              </a:buClr>
              <a:buSzPts val="2800"/>
              <a:buFont typeface="Noto Sans Symbols"/>
              <a:buChar char="□"/>
            </a:pPr>
            <a:r>
              <a:rPr b="0" i="0" lang="en-US" sz="2800" u="none">
                <a:solidFill>
                  <a:schemeClr val="dk1"/>
                </a:solidFill>
                <a:latin typeface="Verdana"/>
                <a:ea typeface="Verdana"/>
                <a:cs typeface="Verdana"/>
                <a:sym typeface="Verdana"/>
              </a:rPr>
              <a:t>But additional access level means slower speed.</a:t>
            </a:r>
            <a:endParaRPr/>
          </a:p>
        </p:txBody>
      </p:sp>
      <p:pic>
        <p:nvPicPr>
          <p:cNvPr descr="07fig03" id="679" name="Google Shape;679;p79"/>
          <p:cNvPicPr preferRelativeResize="0"/>
          <p:nvPr/>
        </p:nvPicPr>
        <p:blipFill rotWithShape="1">
          <a:blip r:embed="rId3">
            <a:alphaModFix/>
          </a:blip>
          <a:srcRect b="0" l="0" r="0" t="0"/>
          <a:stretch/>
        </p:blipFill>
        <p:spPr>
          <a:xfrm>
            <a:off x="1711325" y="2057400"/>
            <a:ext cx="5715000" cy="1954212"/>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80"/>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686" name="Google Shape;686;p80"/>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687" name="Google Shape;687;p80"/>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Ownership Policy: </a:t>
            </a:r>
            <a:br>
              <a:rPr b="0" i="0" lang="en-US" sz="3800" u="none">
                <a:solidFill>
                  <a:schemeClr val="dk2"/>
                </a:solidFill>
                <a:latin typeface="Verdana"/>
                <a:ea typeface="Verdana"/>
                <a:cs typeface="Verdana"/>
                <a:sym typeface="Verdana"/>
              </a:rPr>
            </a:br>
            <a:r>
              <a:rPr b="0" i="0" lang="en-US" sz="3200" u="none">
                <a:solidFill>
                  <a:schemeClr val="dk2"/>
                </a:solidFill>
                <a:latin typeface="Verdana"/>
                <a:ea typeface="Verdana"/>
                <a:cs typeface="Verdana"/>
                <a:sym typeface="Verdana"/>
              </a:rPr>
              <a:t>Reference Counting: Intrusive Counter</a:t>
            </a:r>
            <a:endParaRPr/>
          </a:p>
        </p:txBody>
      </p:sp>
      <p:sp>
        <p:nvSpPr>
          <p:cNvPr id="688" name="Google Shape;688;p80"/>
          <p:cNvSpPr txBox="1"/>
          <p:nvPr>
            <p:ph idx="1" type="body"/>
          </p:nvPr>
        </p:nvSpPr>
        <p:spPr>
          <a:xfrm>
            <a:off x="685800" y="4297362"/>
            <a:ext cx="7772400" cy="1608137"/>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accent2"/>
              </a:buClr>
              <a:buSzPts val="2800"/>
              <a:buFont typeface="Noto Sans Symbols"/>
              <a:buChar char="□"/>
            </a:pPr>
            <a:r>
              <a:rPr b="0" i="0" lang="en-US" sz="2800" u="none">
                <a:solidFill>
                  <a:schemeClr val="dk1"/>
                </a:solidFill>
                <a:latin typeface="Verdana"/>
                <a:ea typeface="Verdana"/>
                <a:cs typeface="Verdana"/>
                <a:sym typeface="Verdana"/>
              </a:rPr>
              <a:t>Most optimized RC Smart Pointer</a:t>
            </a:r>
            <a:endParaRPr/>
          </a:p>
          <a:p>
            <a:pPr indent="-609600" lvl="0" marL="609600" rtl="0" algn="l">
              <a:lnSpc>
                <a:spcPct val="100000"/>
              </a:lnSpc>
              <a:spcBef>
                <a:spcPts val="560"/>
              </a:spcBef>
              <a:spcAft>
                <a:spcPts val="0"/>
              </a:spcAft>
              <a:buClr>
                <a:schemeClr val="accent2"/>
              </a:buClr>
              <a:buSzPts val="2800"/>
              <a:buFont typeface="Noto Sans Symbols"/>
              <a:buChar char="□"/>
            </a:pPr>
            <a:r>
              <a:rPr b="0" i="0" lang="en-US" sz="2800" u="none">
                <a:solidFill>
                  <a:schemeClr val="dk1"/>
                </a:solidFill>
                <a:latin typeface="Verdana"/>
                <a:ea typeface="Verdana"/>
                <a:cs typeface="Verdana"/>
                <a:sym typeface="Verdana"/>
              </a:rPr>
              <a:t>Cannot work for an already existing design</a:t>
            </a:r>
            <a:endParaRPr/>
          </a:p>
          <a:p>
            <a:pPr indent="-609600" lvl="0" marL="609600" rtl="0" algn="l">
              <a:lnSpc>
                <a:spcPct val="100000"/>
              </a:lnSpc>
              <a:spcBef>
                <a:spcPts val="560"/>
              </a:spcBef>
              <a:spcAft>
                <a:spcPts val="0"/>
              </a:spcAft>
              <a:buClr>
                <a:schemeClr val="accent2"/>
              </a:buClr>
              <a:buSzPts val="2800"/>
              <a:buFont typeface="Noto Sans Symbols"/>
              <a:buChar char="□"/>
            </a:pPr>
            <a:r>
              <a:rPr b="0" i="0" lang="en-US" sz="2800" u="none">
                <a:solidFill>
                  <a:schemeClr val="dk1"/>
                </a:solidFill>
                <a:latin typeface="Verdana"/>
                <a:ea typeface="Verdana"/>
                <a:cs typeface="Verdana"/>
                <a:sym typeface="Verdana"/>
              </a:rPr>
              <a:t>Used in COM</a:t>
            </a:r>
            <a:endParaRPr/>
          </a:p>
        </p:txBody>
      </p:sp>
      <p:pic>
        <p:nvPicPr>
          <p:cNvPr descr="07fig04" id="689" name="Google Shape;689;p80"/>
          <p:cNvPicPr preferRelativeResize="0"/>
          <p:nvPr/>
        </p:nvPicPr>
        <p:blipFill rotWithShape="1">
          <a:blip r:embed="rId3">
            <a:alphaModFix/>
          </a:blip>
          <a:srcRect b="0" l="0" r="0" t="0"/>
          <a:stretch/>
        </p:blipFill>
        <p:spPr>
          <a:xfrm>
            <a:off x="2246312" y="1870075"/>
            <a:ext cx="4651375" cy="23209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81"/>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696" name="Google Shape;696;p81"/>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697" name="Google Shape;697;p81"/>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Ownership Policy: </a:t>
            </a:r>
            <a:br>
              <a:rPr b="0" i="0" lang="en-US" sz="3800" u="none">
                <a:solidFill>
                  <a:schemeClr val="dk2"/>
                </a:solidFill>
                <a:latin typeface="Verdana"/>
                <a:ea typeface="Verdana"/>
                <a:cs typeface="Verdana"/>
                <a:sym typeface="Verdana"/>
              </a:rPr>
            </a:br>
            <a:r>
              <a:rPr b="0" i="0" lang="en-US" sz="3200" u="none">
                <a:solidFill>
                  <a:schemeClr val="dk2"/>
                </a:solidFill>
                <a:latin typeface="Verdana"/>
                <a:ea typeface="Verdana"/>
                <a:cs typeface="Verdana"/>
                <a:sym typeface="Verdana"/>
              </a:rPr>
              <a:t>Reference Linking</a:t>
            </a:r>
            <a:endParaRPr/>
          </a:p>
        </p:txBody>
      </p:sp>
      <p:sp>
        <p:nvSpPr>
          <p:cNvPr id="698" name="Google Shape;698;p81"/>
          <p:cNvSpPr txBox="1"/>
          <p:nvPr>
            <p:ph idx="1" type="body"/>
          </p:nvPr>
        </p:nvSpPr>
        <p:spPr>
          <a:xfrm>
            <a:off x="685800" y="1833562"/>
            <a:ext cx="7772400" cy="4186237"/>
          </a:xfrm>
          <a:prstGeom prst="rect">
            <a:avLst/>
          </a:prstGeom>
          <a:no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Shared Ownership Policy</a:t>
            </a:r>
            <a:endParaRPr/>
          </a:p>
          <a:p>
            <a:pPr indent="-609600" lvl="0" marL="609600" rtl="0" algn="l">
              <a:lnSpc>
                <a:spcPct val="9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Allow multiple Smart pointers to point to the same pointee </a:t>
            </a:r>
            <a:endParaRPr/>
          </a:p>
          <a:p>
            <a:pPr indent="-609600" lvl="0" marL="609600" rtl="0" algn="l">
              <a:lnSpc>
                <a:spcPct val="9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All Smart pointers to a pointee are linked on a chain</a:t>
            </a:r>
            <a:endParaRPr/>
          </a:p>
          <a:p>
            <a:pPr indent="-533400" lvl="1" marL="99060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The exact count is not maintained – only check if the chain is null</a:t>
            </a:r>
            <a:endParaRPr/>
          </a:p>
          <a:p>
            <a:pPr indent="-609600" lvl="0" marL="609600" rtl="0" algn="l">
              <a:lnSpc>
                <a:spcPct val="9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Destroy the pointee Object when the chain gets empty</a:t>
            </a:r>
            <a:endParaRPr/>
          </a:p>
          <a:p>
            <a:pPr indent="-609600" lvl="0" marL="609600" rtl="0" algn="l">
              <a:lnSpc>
                <a:spcPct val="90000"/>
              </a:lnSpc>
              <a:spcBef>
                <a:spcPts val="480"/>
              </a:spcBef>
              <a:spcAft>
                <a:spcPts val="0"/>
              </a:spcAft>
              <a:buClr>
                <a:schemeClr val="accent2"/>
              </a:buClr>
              <a:buSzPts val="2400"/>
              <a:buFont typeface="Noto Sans Symbols"/>
              <a:buChar char="□"/>
            </a:pPr>
            <a:r>
              <a:rPr b="0" i="0" lang="en-US" sz="2400" u="none">
                <a:solidFill>
                  <a:srgbClr val="FF0000"/>
                </a:solidFill>
                <a:latin typeface="Verdana"/>
                <a:ea typeface="Verdana"/>
                <a:cs typeface="Verdana"/>
                <a:sym typeface="Verdana"/>
              </a:rPr>
              <a:t>Do not keep: raw pointers and smart pointers to the same object.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82"/>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705" name="Google Shape;705;p82"/>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706" name="Google Shape;706;p82"/>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Ownership Policy: </a:t>
            </a:r>
            <a:br>
              <a:rPr b="0" i="0" lang="en-US" sz="3800" u="none">
                <a:solidFill>
                  <a:schemeClr val="dk2"/>
                </a:solidFill>
                <a:latin typeface="Verdana"/>
                <a:ea typeface="Verdana"/>
                <a:cs typeface="Verdana"/>
                <a:sym typeface="Verdana"/>
              </a:rPr>
            </a:br>
            <a:r>
              <a:rPr b="0" i="0" lang="en-US" sz="3200" u="none">
                <a:solidFill>
                  <a:schemeClr val="dk2"/>
                </a:solidFill>
                <a:latin typeface="Verdana"/>
                <a:ea typeface="Verdana"/>
                <a:cs typeface="Verdana"/>
                <a:sym typeface="Verdana"/>
              </a:rPr>
              <a:t>Reference Linking</a:t>
            </a:r>
            <a:endParaRPr/>
          </a:p>
        </p:txBody>
      </p:sp>
      <p:sp>
        <p:nvSpPr>
          <p:cNvPr id="707" name="Google Shape;707;p82"/>
          <p:cNvSpPr txBox="1"/>
          <p:nvPr>
            <p:ph idx="1" type="body"/>
          </p:nvPr>
        </p:nvSpPr>
        <p:spPr>
          <a:xfrm>
            <a:off x="5981700" y="1555750"/>
            <a:ext cx="2781300" cy="4525962"/>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Overhead of 2 additional pointers</a:t>
            </a:r>
            <a:endParaRPr/>
          </a:p>
          <a:p>
            <a:pPr indent="-609600" lvl="0" marL="609600" rtl="0" algn="l">
              <a:lnSpc>
                <a:spcPct val="10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Doubly-linked list for constant time:</a:t>
            </a:r>
            <a:endParaRPr/>
          </a:p>
          <a:p>
            <a:pPr indent="-533400" lvl="1" marL="99060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Append, </a:t>
            </a:r>
            <a:endParaRPr/>
          </a:p>
          <a:p>
            <a:pPr indent="-533400" lvl="1" marL="99060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Remove &amp; Empty detection. </a:t>
            </a:r>
            <a:endParaRPr/>
          </a:p>
        </p:txBody>
      </p:sp>
      <p:pic>
        <p:nvPicPr>
          <p:cNvPr descr="07fig05" id="708" name="Google Shape;708;p82"/>
          <p:cNvPicPr preferRelativeResize="0"/>
          <p:nvPr/>
        </p:nvPicPr>
        <p:blipFill rotWithShape="1">
          <a:blip r:embed="rId3">
            <a:alphaModFix/>
          </a:blip>
          <a:srcRect b="0" l="0" r="0" t="0"/>
          <a:stretch/>
        </p:blipFill>
        <p:spPr>
          <a:xfrm>
            <a:off x="128587" y="1703387"/>
            <a:ext cx="5715000" cy="4468812"/>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83"/>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715" name="Google Shape;715;p83"/>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716" name="Google Shape;716;p83"/>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Ownership Policy: </a:t>
            </a:r>
            <a:br>
              <a:rPr b="0" i="0" lang="en-US" sz="3800" u="none">
                <a:solidFill>
                  <a:schemeClr val="dk2"/>
                </a:solidFill>
                <a:latin typeface="Verdana"/>
                <a:ea typeface="Verdana"/>
                <a:cs typeface="Verdana"/>
                <a:sym typeface="Verdana"/>
              </a:rPr>
            </a:br>
            <a:r>
              <a:rPr b="0" i="0" lang="en-US" sz="3200" u="none">
                <a:solidFill>
                  <a:schemeClr val="dk2"/>
                </a:solidFill>
                <a:latin typeface="Verdana"/>
                <a:ea typeface="Verdana"/>
                <a:cs typeface="Verdana"/>
                <a:sym typeface="Verdana"/>
              </a:rPr>
              <a:t>Reference Management – Disadvantage </a:t>
            </a:r>
            <a:endParaRPr/>
          </a:p>
        </p:txBody>
      </p:sp>
      <p:sp>
        <p:nvSpPr>
          <p:cNvPr id="717" name="Google Shape;717;p83"/>
          <p:cNvSpPr txBox="1"/>
          <p:nvPr>
            <p:ph idx="1" type="body"/>
          </p:nvPr>
        </p:nvSpPr>
        <p:spPr>
          <a:xfrm>
            <a:off x="685800" y="1681162"/>
            <a:ext cx="7772400" cy="4491037"/>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accent2"/>
              </a:buClr>
              <a:buSzPts val="3000"/>
              <a:buFont typeface="Noto Sans Symbols"/>
              <a:buChar char="□"/>
            </a:pPr>
            <a:r>
              <a:rPr b="0" i="0" lang="en-US" sz="3000" u="none">
                <a:solidFill>
                  <a:schemeClr val="dk1"/>
                </a:solidFill>
                <a:latin typeface="Verdana"/>
                <a:ea typeface="Verdana"/>
                <a:cs typeface="Verdana"/>
                <a:sym typeface="Verdana"/>
              </a:rPr>
              <a:t>Circular / Cyclic Reference</a:t>
            </a:r>
            <a:endParaRPr/>
          </a:p>
          <a:p>
            <a:pPr indent="-533400" lvl="1" marL="99060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Object A holds a smart pointer to an object B. Object B holds a smart pointer to A. Forms a cyclic reference.</a:t>
            </a:r>
            <a:endParaRPr/>
          </a:p>
          <a:p>
            <a:pPr indent="-457200" lvl="2" marL="1371600" rtl="0" algn="l">
              <a:lnSpc>
                <a:spcPct val="100000"/>
              </a:lnSpc>
              <a:spcBef>
                <a:spcPts val="460"/>
              </a:spcBef>
              <a:spcAft>
                <a:spcPts val="0"/>
              </a:spcAft>
              <a:buClr>
                <a:schemeClr val="accent2"/>
              </a:buClr>
              <a:buSzPts val="2300"/>
              <a:buFont typeface="Noto Sans Symbols"/>
              <a:buChar char="□"/>
            </a:pPr>
            <a:r>
              <a:rPr b="0" i="0" lang="en-US" sz="2300" u="none">
                <a:solidFill>
                  <a:schemeClr val="dk1"/>
                </a:solidFill>
                <a:latin typeface="Verdana"/>
                <a:ea typeface="Verdana"/>
                <a:cs typeface="Verdana"/>
                <a:sym typeface="Verdana"/>
              </a:rPr>
              <a:t>Typical for a Tree: Child &amp; Parent pointers</a:t>
            </a:r>
            <a:endParaRPr/>
          </a:p>
          <a:p>
            <a:pPr indent="-533400" lvl="1" marL="99060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Cyclic references go undetected</a:t>
            </a:r>
            <a:endParaRPr/>
          </a:p>
          <a:p>
            <a:pPr indent="-457200" lvl="2" marL="1371600" rtl="0" algn="l">
              <a:lnSpc>
                <a:spcPct val="100000"/>
              </a:lnSpc>
              <a:spcBef>
                <a:spcPts val="460"/>
              </a:spcBef>
              <a:spcAft>
                <a:spcPts val="0"/>
              </a:spcAft>
              <a:buClr>
                <a:schemeClr val="accent2"/>
              </a:buClr>
              <a:buSzPts val="2300"/>
              <a:buFont typeface="Noto Sans Symbols"/>
              <a:buChar char="□"/>
            </a:pPr>
            <a:r>
              <a:rPr b="0" i="0" lang="en-US" sz="2300" u="none">
                <a:solidFill>
                  <a:schemeClr val="dk1"/>
                </a:solidFill>
                <a:latin typeface="Verdana"/>
                <a:ea typeface="Verdana"/>
                <a:cs typeface="Verdana"/>
                <a:sym typeface="Verdana"/>
              </a:rPr>
              <a:t>Both the two objects remain allocated forever</a:t>
            </a:r>
            <a:endParaRPr/>
          </a:p>
          <a:p>
            <a:pPr indent="-457200" lvl="2" marL="1371600" rtl="0" algn="l">
              <a:lnSpc>
                <a:spcPct val="100000"/>
              </a:lnSpc>
              <a:spcBef>
                <a:spcPts val="460"/>
              </a:spcBef>
              <a:spcAft>
                <a:spcPts val="0"/>
              </a:spcAft>
              <a:buClr>
                <a:schemeClr val="accent2"/>
              </a:buClr>
              <a:buSzPts val="2300"/>
              <a:buFont typeface="Noto Sans Symbols"/>
              <a:buChar char="□"/>
            </a:pPr>
            <a:r>
              <a:rPr b="0" i="0" lang="en-US" sz="2300" u="none">
                <a:solidFill>
                  <a:schemeClr val="dk1"/>
                </a:solidFill>
                <a:latin typeface="Verdana"/>
                <a:ea typeface="Verdana"/>
                <a:cs typeface="Verdana"/>
                <a:sym typeface="Verdana"/>
              </a:rPr>
              <a:t>Resource Leak occurs.</a:t>
            </a:r>
            <a:endParaRPr/>
          </a:p>
          <a:p>
            <a:pPr indent="-533400" lvl="1" marL="99060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The cycles can span multiple objects.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84"/>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724" name="Google Shape;724;p84"/>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725" name="Google Shape;725;p84"/>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Ownership Policy: </a:t>
            </a:r>
            <a:br>
              <a:rPr b="0" i="0" lang="en-US" sz="3800" u="none">
                <a:solidFill>
                  <a:schemeClr val="dk2"/>
                </a:solidFill>
                <a:latin typeface="Verdana"/>
                <a:ea typeface="Verdana"/>
                <a:cs typeface="Verdana"/>
                <a:sym typeface="Verdana"/>
              </a:rPr>
            </a:br>
            <a:r>
              <a:rPr b="0" i="0" lang="en-US" sz="3200" u="none">
                <a:solidFill>
                  <a:schemeClr val="dk2"/>
                </a:solidFill>
                <a:latin typeface="Verdana"/>
                <a:ea typeface="Verdana"/>
                <a:cs typeface="Verdana"/>
                <a:sym typeface="Verdana"/>
              </a:rPr>
              <a:t>Cyclic Reference – Hack </a:t>
            </a:r>
            <a:endParaRPr/>
          </a:p>
        </p:txBody>
      </p:sp>
      <p:sp>
        <p:nvSpPr>
          <p:cNvPr id="726" name="Google Shape;726;p84"/>
          <p:cNvSpPr txBox="1"/>
          <p:nvPr>
            <p:ph idx="1" type="body"/>
          </p:nvPr>
        </p:nvSpPr>
        <p:spPr>
          <a:xfrm>
            <a:off x="6281737" y="1784350"/>
            <a:ext cx="2476500" cy="3930650"/>
          </a:xfrm>
          <a:prstGeom prst="rect">
            <a:avLst/>
          </a:prstGeom>
          <a:noFill/>
          <a:ln>
            <a:noFill/>
          </a:ln>
        </p:spPr>
        <p:txBody>
          <a:bodyPr anchorCtr="0" anchor="t" bIns="45700" lIns="91425" spcFirstLastPara="1" rIns="91425" wrap="square" tIns="45700">
            <a:noAutofit/>
          </a:bodyPr>
          <a:lstStyle/>
          <a:p>
            <a:pPr indent="-609600" lvl="0" marL="609600" rtl="0" algn="l">
              <a:lnSpc>
                <a:spcPct val="80000"/>
              </a:lnSpc>
              <a:spcBef>
                <a:spcPts val="0"/>
              </a:spcBef>
              <a:spcAft>
                <a:spcPts val="0"/>
              </a:spcAft>
              <a:buSzPts val="2000"/>
              <a:buNone/>
            </a:pPr>
            <a:r>
              <a:rPr b="0" i="0" lang="en-US" sz="2000" u="none">
                <a:solidFill>
                  <a:srgbClr val="FF0000"/>
                </a:solidFill>
                <a:latin typeface="Verdana"/>
                <a:ea typeface="Verdana"/>
                <a:cs typeface="Verdana"/>
                <a:sym typeface="Verdana"/>
              </a:rPr>
              <a:t>The Hack</a:t>
            </a:r>
            <a:endParaRPr/>
          </a:p>
          <a:p>
            <a:pPr indent="-609600" lvl="0" marL="60960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Use Smart pointer from Parent to Child. </a:t>
            </a:r>
            <a:endParaRPr/>
          </a:p>
          <a:p>
            <a:pPr indent="-533400" lvl="1" marL="990600" rtl="0" algn="l">
              <a:lnSpc>
                <a:spcPct val="8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“Data Structure” Pointers</a:t>
            </a:r>
            <a:endParaRPr/>
          </a:p>
          <a:p>
            <a:pPr indent="-609600" lvl="0" marL="60960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Use Raw pointer from Child to Parent. </a:t>
            </a:r>
            <a:endParaRPr/>
          </a:p>
          <a:p>
            <a:pPr indent="-533400" lvl="1" marL="990600" rtl="0" algn="l">
              <a:lnSpc>
                <a:spcPct val="8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“Algorithm” Pointers</a:t>
            </a:r>
            <a:endParaRPr/>
          </a:p>
        </p:txBody>
      </p:sp>
      <p:pic>
        <p:nvPicPr>
          <p:cNvPr descr="Cyclic Reference" id="727" name="Google Shape;727;p84"/>
          <p:cNvPicPr preferRelativeResize="0"/>
          <p:nvPr/>
        </p:nvPicPr>
        <p:blipFill rotWithShape="1">
          <a:blip r:embed="rId3">
            <a:alphaModFix/>
          </a:blip>
          <a:srcRect b="0" l="0" r="0" t="0"/>
          <a:stretch/>
        </p:blipFill>
        <p:spPr>
          <a:xfrm>
            <a:off x="609600" y="1708150"/>
            <a:ext cx="5253037" cy="4098925"/>
          </a:xfrm>
          <a:prstGeom prst="rect">
            <a:avLst/>
          </a:prstGeom>
          <a:noFill/>
          <a:ln>
            <a:noFill/>
          </a:ln>
        </p:spPr>
      </p:pic>
      <p:sp>
        <p:nvSpPr>
          <p:cNvPr id="728" name="Google Shape;728;p84"/>
          <p:cNvSpPr txBox="1"/>
          <p:nvPr/>
        </p:nvSpPr>
        <p:spPr>
          <a:xfrm>
            <a:off x="3660775" y="5838825"/>
            <a:ext cx="4722812" cy="346075"/>
          </a:xfrm>
          <a:prstGeom prst="rect">
            <a:avLst/>
          </a:prstGeom>
          <a:noFill/>
          <a:ln cap="flat" cmpd="sng" w="12700">
            <a:solidFill>
              <a:schemeClr val="dk1"/>
            </a:solidFill>
            <a:prstDash val="solid"/>
            <a:miter lim="800000"/>
            <a:headEnd len="sm" w="sm" type="none"/>
            <a:tailEnd len="sm" w="sm" type="none"/>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rgbClr val="660000"/>
              </a:buClr>
              <a:buSzPts val="1800"/>
              <a:buFont typeface="Times New Roman"/>
              <a:buNone/>
            </a:pPr>
            <a:r>
              <a:rPr b="0" i="0" lang="en-US" sz="1800" u="none">
                <a:solidFill>
                  <a:srgbClr val="660000"/>
                </a:solidFill>
                <a:latin typeface="Times New Roman"/>
                <a:ea typeface="Times New Roman"/>
                <a:cs typeface="Times New Roman"/>
                <a:sym typeface="Times New Roman"/>
              </a:rPr>
              <a:t>Smart Pointers “own”; Raw Pointers “disowns”?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1" name="Shape 221"/>
        <p:cNvGrpSpPr/>
        <p:nvPr/>
      </p:nvGrpSpPr>
      <p:grpSpPr>
        <a:xfrm>
          <a:off x="0" y="0"/>
          <a:ext cx="0" cy="0"/>
          <a:chOff x="0" y="0"/>
          <a:chExt cx="0" cy="0"/>
        </a:xfrm>
      </p:grpSpPr>
      <p:sp>
        <p:nvSpPr>
          <p:cNvPr id="222" name="Google Shape;222;p31"/>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223" name="Google Shape;223;p31"/>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224" name="Google Shape;224;p31"/>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Agenda</a:t>
            </a:r>
            <a:endParaRPr/>
          </a:p>
        </p:txBody>
      </p:sp>
      <p:sp>
        <p:nvSpPr>
          <p:cNvPr id="225" name="Google Shape;225;p31"/>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Clr>
                <a:schemeClr val="accent2"/>
              </a:buClr>
              <a:buSzPts val="3000"/>
              <a:buFont typeface="Noto Sans Symbols"/>
              <a:buChar char="□"/>
            </a:pPr>
            <a:r>
              <a:rPr b="0" i="0" lang="en-US" sz="3000" u="none">
                <a:solidFill>
                  <a:schemeClr val="dk1"/>
                </a:solidFill>
                <a:latin typeface="Verdana"/>
                <a:ea typeface="Verdana"/>
                <a:cs typeface="Verdana"/>
                <a:sym typeface="Verdana"/>
              </a:rPr>
              <a:t>std::auto_ptr </a:t>
            </a:r>
            <a:endParaRPr/>
          </a:p>
          <a:p>
            <a:pPr indent="-436562" lvl="1" marL="90805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The Philosophy</a:t>
            </a:r>
            <a:endParaRPr/>
          </a:p>
          <a:p>
            <a:pPr indent="-436562" lvl="1" marL="90805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Standard Interface &amp; Sample Implementation</a:t>
            </a:r>
            <a:endParaRPr/>
          </a:p>
          <a:p>
            <a:pPr indent="-436562" lvl="1" marL="90805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Using Idioms</a:t>
            </a:r>
            <a:endParaRPr/>
          </a:p>
          <a:p>
            <a:pPr indent="-436562" lvl="1" marL="90805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History</a:t>
            </a:r>
            <a:endParaRPr/>
          </a:p>
          <a:p>
            <a:pPr indent="-436562" lvl="1" marL="90805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Portability</a:t>
            </a:r>
            <a:endParaRPr/>
          </a:p>
          <a:p>
            <a:pPr indent="-436562" lvl="1" marL="90805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Pitfalls</a:t>
            </a:r>
            <a:endParaRPr/>
          </a:p>
          <a:p>
            <a:pPr indent="-469900" lvl="0" marL="469900" rtl="0" algn="l">
              <a:lnSpc>
                <a:spcPct val="100000"/>
              </a:lnSpc>
              <a:spcBef>
                <a:spcPts val="600"/>
              </a:spcBef>
              <a:spcAft>
                <a:spcPts val="0"/>
              </a:spcAft>
              <a:buClr>
                <a:schemeClr val="accent2"/>
              </a:buClr>
              <a:buSzPts val="3000"/>
              <a:buFont typeface="Noto Sans Symbols"/>
              <a:buChar char="□"/>
            </a:pPr>
            <a:r>
              <a:rPr b="0" i="0" lang="en-US" sz="3000" u="none">
                <a:solidFill>
                  <a:schemeClr val="dk1"/>
                </a:solidFill>
                <a:latin typeface="Verdana"/>
                <a:ea typeface="Verdana"/>
                <a:cs typeface="Verdana"/>
                <a:sym typeface="Verdana"/>
              </a:rPr>
              <a:t>References &amp; Credits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85"/>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735" name="Google Shape;735;p85"/>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736" name="Google Shape;736;p85"/>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Ownership Policy: </a:t>
            </a:r>
            <a:br>
              <a:rPr b="0" i="0" lang="en-US" sz="3800" u="none">
                <a:solidFill>
                  <a:schemeClr val="dk2"/>
                </a:solidFill>
                <a:latin typeface="Verdana"/>
                <a:ea typeface="Verdana"/>
                <a:cs typeface="Verdana"/>
                <a:sym typeface="Verdana"/>
              </a:rPr>
            </a:br>
            <a:r>
              <a:rPr b="0" i="0" lang="en-US" sz="3200" u="none">
                <a:solidFill>
                  <a:schemeClr val="dk2"/>
                </a:solidFill>
                <a:latin typeface="Verdana"/>
                <a:ea typeface="Verdana"/>
                <a:cs typeface="Verdana"/>
                <a:sym typeface="Verdana"/>
              </a:rPr>
              <a:t>Cyclic Reference – Solution </a:t>
            </a:r>
            <a:endParaRPr/>
          </a:p>
        </p:txBody>
      </p:sp>
      <p:sp>
        <p:nvSpPr>
          <p:cNvPr id="737" name="Google Shape;737;p85"/>
          <p:cNvSpPr txBox="1"/>
          <p:nvPr>
            <p:ph idx="1" type="body"/>
          </p:nvPr>
        </p:nvSpPr>
        <p:spPr>
          <a:xfrm>
            <a:off x="685800" y="1871662"/>
            <a:ext cx="7772400" cy="4148137"/>
          </a:xfrm>
          <a:prstGeom prst="rect">
            <a:avLst/>
          </a:prstGeom>
          <a:no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Maintain two flavors of RC Smart Pointers</a:t>
            </a:r>
            <a:endParaRPr/>
          </a:p>
          <a:p>
            <a:pPr indent="-533400" lvl="1" marL="99060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“Strong” pointers that really link up the data structure (Child / Sibling Links). They behave like regular RC.</a:t>
            </a:r>
            <a:endParaRPr/>
          </a:p>
          <a:p>
            <a:pPr indent="-533400" lvl="1" marL="99060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“Weak” pointer for cross / back references in the data structure (Parent / Reverse Sibling Links)</a:t>
            </a:r>
            <a:endParaRPr/>
          </a:p>
          <a:p>
            <a:pPr indent="-609600" lvl="0" marL="609600" rtl="0" algn="l">
              <a:lnSpc>
                <a:spcPct val="9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Keep two reference counts: </a:t>
            </a:r>
            <a:endParaRPr/>
          </a:p>
          <a:p>
            <a:pPr indent="-533400" lvl="1" marL="99060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One for total number of pointers, and </a:t>
            </a:r>
            <a:endParaRPr/>
          </a:p>
          <a:p>
            <a:pPr indent="-533400" lvl="1" marL="99060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One for strong pointers.</a:t>
            </a:r>
            <a:endParaRPr/>
          </a:p>
          <a:p>
            <a:pPr indent="-609600" lvl="0" marL="609600" rtl="0" algn="l">
              <a:lnSpc>
                <a:spcPct val="9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While dereferencing a weak pointer, check the strong reference count. </a:t>
            </a:r>
            <a:endParaRPr/>
          </a:p>
          <a:p>
            <a:pPr indent="-533400" lvl="1" marL="99060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If it is zero, return NULL. As if, the object is gone.</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86"/>
          <p:cNvSpPr txBox="1"/>
          <p:nvPr>
            <p:ph type="title"/>
          </p:nvPr>
        </p:nvSpPr>
        <p:spPr>
          <a:xfrm>
            <a:off x="722312" y="4406900"/>
            <a:ext cx="7772400" cy="13620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5400"/>
              <a:buFont typeface="Verdana"/>
              <a:buNone/>
            </a:pPr>
            <a:r>
              <a:rPr b="1" i="0" lang="en-US" sz="5400" u="none">
                <a:solidFill>
                  <a:schemeClr val="dk2"/>
                </a:solidFill>
                <a:latin typeface="Verdana"/>
                <a:ea typeface="Verdana"/>
                <a:cs typeface="Verdana"/>
                <a:sym typeface="Verdana"/>
              </a:rPr>
              <a:t>SMART POINTERS IN C++</a:t>
            </a:r>
            <a:endParaRPr/>
          </a:p>
        </p:txBody>
      </p:sp>
      <p:sp>
        <p:nvSpPr>
          <p:cNvPr id="744" name="Google Shape;744;p86"/>
          <p:cNvSpPr txBox="1"/>
          <p:nvPr>
            <p:ph idx="1" type="body"/>
          </p:nvPr>
        </p:nvSpPr>
        <p:spPr>
          <a:xfrm>
            <a:off x="722312" y="2906712"/>
            <a:ext cx="7772400" cy="1500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2000"/>
              <a:buNone/>
            </a:pPr>
            <a:r>
              <a:rPr b="0" i="0" lang="en-US" sz="2000" u="none">
                <a:solidFill>
                  <a:schemeClr val="dk1"/>
                </a:solidFill>
                <a:latin typeface="Verdana"/>
                <a:ea typeface="Verdana"/>
                <a:cs typeface="Verdana"/>
                <a:sym typeface="Verdana"/>
              </a:rPr>
              <a:t>Implicit Conversion</a:t>
            </a:r>
            <a:endParaRPr/>
          </a:p>
        </p:txBody>
      </p:sp>
      <p:sp>
        <p:nvSpPr>
          <p:cNvPr id="745" name="Google Shape;745;p86"/>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746" name="Google Shape;746;p86"/>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87"/>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753" name="Google Shape;753;p87"/>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754" name="Google Shape;754;p87"/>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Implicit Conversion</a:t>
            </a:r>
            <a:endParaRPr/>
          </a:p>
        </p:txBody>
      </p:sp>
      <p:sp>
        <p:nvSpPr>
          <p:cNvPr id="755" name="Google Shape;755;p87"/>
          <p:cNvSpPr txBox="1"/>
          <p:nvPr>
            <p:ph idx="1" type="body"/>
          </p:nvPr>
        </p:nvSpPr>
        <p:spPr>
          <a:xfrm>
            <a:off x="685800" y="1681162"/>
            <a:ext cx="7772400" cy="4567237"/>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accent2"/>
              </a:buClr>
              <a:buSzPts val="2800"/>
              <a:buFont typeface="Noto Sans Symbols"/>
              <a:buChar char="□"/>
            </a:pPr>
            <a:r>
              <a:rPr b="0" i="0" lang="en-US" sz="2800" u="none">
                <a:solidFill>
                  <a:schemeClr val="dk1"/>
                </a:solidFill>
                <a:latin typeface="Verdana"/>
                <a:ea typeface="Verdana"/>
                <a:cs typeface="Verdana"/>
                <a:sym typeface="Verdana"/>
              </a:rPr>
              <a:t>Consider</a:t>
            </a:r>
            <a:endParaRPr/>
          </a:p>
          <a:p>
            <a:pPr indent="-609600" lvl="0" marL="609600" rtl="0" algn="l">
              <a:lnSpc>
                <a:spcPct val="100000"/>
              </a:lnSpc>
              <a:spcBef>
                <a:spcPts val="560"/>
              </a:spcBef>
              <a:spcAft>
                <a:spcPts val="0"/>
              </a:spcAft>
              <a:buSzPts val="2800"/>
              <a:buNone/>
            </a:pPr>
            <a:r>
              <a:t/>
            </a:r>
            <a:endParaRPr b="0" i="0" sz="2800" u="none">
              <a:solidFill>
                <a:schemeClr val="dk1"/>
              </a:solidFill>
              <a:latin typeface="Verdana"/>
              <a:ea typeface="Verdana"/>
              <a:cs typeface="Verdana"/>
              <a:sym typeface="Verdana"/>
            </a:endParaRPr>
          </a:p>
          <a:p>
            <a:pPr indent="-431800" lvl="0" marL="609600" rtl="0" algn="l">
              <a:lnSpc>
                <a:spcPct val="100000"/>
              </a:lnSpc>
              <a:spcBef>
                <a:spcPts val="560"/>
              </a:spcBef>
              <a:spcAft>
                <a:spcPts val="0"/>
              </a:spcAft>
              <a:buClr>
                <a:schemeClr val="accent2"/>
              </a:buClr>
              <a:buSzPts val="2800"/>
              <a:buFont typeface="Noto Sans Symbols"/>
              <a:buNone/>
            </a:pPr>
            <a:r>
              <a:t/>
            </a:r>
            <a:endParaRPr b="0" i="0" sz="2800" u="none">
              <a:solidFill>
                <a:schemeClr val="dk1"/>
              </a:solidFill>
              <a:latin typeface="Verdana"/>
              <a:ea typeface="Verdana"/>
              <a:cs typeface="Verdana"/>
              <a:sym typeface="Verdana"/>
            </a:endParaRPr>
          </a:p>
          <a:p>
            <a:pPr indent="-609600" lvl="0" marL="609600" rtl="0" algn="l">
              <a:lnSpc>
                <a:spcPct val="100000"/>
              </a:lnSpc>
              <a:spcBef>
                <a:spcPts val="560"/>
              </a:spcBef>
              <a:spcAft>
                <a:spcPts val="0"/>
              </a:spcAft>
              <a:buClr>
                <a:schemeClr val="accent2"/>
              </a:buClr>
              <a:buSzPts val="2800"/>
              <a:buFont typeface="Noto Sans Symbols"/>
              <a:buChar char="□"/>
            </a:pPr>
            <a:r>
              <a:rPr b="0" i="0" lang="en-US" sz="2800" u="none">
                <a:solidFill>
                  <a:schemeClr val="dk1"/>
                </a:solidFill>
                <a:latin typeface="Verdana"/>
                <a:ea typeface="Verdana"/>
                <a:cs typeface="Verdana"/>
                <a:sym typeface="Verdana"/>
              </a:rPr>
              <a:t>User-Defined Conversion (cast)</a:t>
            </a:r>
            <a:endParaRPr/>
          </a:p>
          <a:p>
            <a:pPr indent="-431800" lvl="0" marL="609600" rtl="0" algn="l">
              <a:lnSpc>
                <a:spcPct val="100000"/>
              </a:lnSpc>
              <a:spcBef>
                <a:spcPts val="560"/>
              </a:spcBef>
              <a:spcAft>
                <a:spcPts val="0"/>
              </a:spcAft>
              <a:buClr>
                <a:schemeClr val="accent2"/>
              </a:buClr>
              <a:buSzPts val="2800"/>
              <a:buFont typeface="Noto Sans Symbols"/>
              <a:buNone/>
            </a:pPr>
            <a:r>
              <a:t/>
            </a:r>
            <a:endParaRPr b="0" i="0" sz="2800" u="none">
              <a:solidFill>
                <a:schemeClr val="dk1"/>
              </a:solidFill>
              <a:latin typeface="Verdana"/>
              <a:ea typeface="Verdana"/>
              <a:cs typeface="Verdana"/>
              <a:sym typeface="Verdana"/>
            </a:endParaRPr>
          </a:p>
          <a:p>
            <a:pPr indent="-431800" lvl="0" marL="609600" rtl="0" algn="l">
              <a:lnSpc>
                <a:spcPct val="100000"/>
              </a:lnSpc>
              <a:spcBef>
                <a:spcPts val="560"/>
              </a:spcBef>
              <a:spcAft>
                <a:spcPts val="0"/>
              </a:spcAft>
              <a:buClr>
                <a:schemeClr val="accent2"/>
              </a:buClr>
              <a:buSzPts val="2800"/>
              <a:buFont typeface="Noto Sans Symbols"/>
              <a:buNone/>
            </a:pPr>
            <a:r>
              <a:t/>
            </a:r>
            <a:endParaRPr b="0" i="0" sz="2800" u="none">
              <a:solidFill>
                <a:schemeClr val="dk1"/>
              </a:solidFill>
              <a:latin typeface="Verdana"/>
              <a:ea typeface="Verdana"/>
              <a:cs typeface="Verdana"/>
              <a:sym typeface="Verdana"/>
            </a:endParaRPr>
          </a:p>
          <a:p>
            <a:pPr indent="-609600" lvl="0" marL="609600" rtl="0" algn="l">
              <a:lnSpc>
                <a:spcPct val="100000"/>
              </a:lnSpc>
              <a:spcBef>
                <a:spcPts val="560"/>
              </a:spcBef>
              <a:spcAft>
                <a:spcPts val="0"/>
              </a:spcAft>
              <a:buClr>
                <a:schemeClr val="accent2"/>
              </a:buClr>
              <a:buSzPts val="2800"/>
              <a:buFont typeface="Noto Sans Symbols"/>
              <a:buChar char="□"/>
            </a:pPr>
            <a:r>
              <a:rPr b="0" i="0" lang="en-US" sz="2800" u="none">
                <a:solidFill>
                  <a:schemeClr val="dk1"/>
                </a:solidFill>
                <a:latin typeface="Verdana"/>
                <a:ea typeface="Verdana"/>
                <a:cs typeface="Verdana"/>
                <a:sym typeface="Verdana"/>
              </a:rPr>
              <a:t>User-unattended access to the raw pointer can defeat the purpose of the smart pointer</a:t>
            </a:r>
            <a:endParaRPr/>
          </a:p>
        </p:txBody>
      </p:sp>
      <p:sp>
        <p:nvSpPr>
          <p:cNvPr id="756" name="Google Shape;756;p87"/>
          <p:cNvSpPr txBox="1"/>
          <p:nvPr/>
        </p:nvSpPr>
        <p:spPr>
          <a:xfrm>
            <a:off x="1430337" y="2193925"/>
            <a:ext cx="5214937" cy="1082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For maximum compatibility this should work</a:t>
            </a:r>
            <a:endParaRPr/>
          </a:p>
          <a:p>
            <a:pPr indent="0" lvl="0" marL="0" marR="0" rtl="0" algn="l">
              <a:lnSpc>
                <a:spcPct val="10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void Fun(Something* p); ... </a:t>
            </a:r>
            <a:endParaRPr/>
          </a:p>
          <a:p>
            <a:pPr indent="0" lvl="0" marL="0" marR="0" rtl="0" algn="l">
              <a:lnSpc>
                <a:spcPct val="10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SmartPtr&lt;Something&gt; sp(new Something); </a:t>
            </a:r>
            <a:endParaRPr/>
          </a:p>
          <a:p>
            <a:pPr indent="0" lvl="0" marL="0" marR="0" rtl="0" algn="l">
              <a:lnSpc>
                <a:spcPct val="10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Fun(sp); // OK or error?</a:t>
            </a:r>
            <a:endParaRPr/>
          </a:p>
        </p:txBody>
      </p:sp>
      <p:sp>
        <p:nvSpPr>
          <p:cNvPr id="757" name="Google Shape;757;p87"/>
          <p:cNvSpPr txBox="1"/>
          <p:nvPr/>
        </p:nvSpPr>
        <p:spPr>
          <a:xfrm>
            <a:off x="1425575" y="3611562"/>
            <a:ext cx="6704012" cy="1341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template &lt;class T&gt; class SmartPtr { </a:t>
            </a:r>
            <a:endParaRPr/>
          </a:p>
          <a:p>
            <a:pPr indent="0" lvl="0" marL="0" marR="0" rtl="0" algn="l">
              <a:lnSpc>
                <a:spcPct val="10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public: </a:t>
            </a:r>
            <a:endParaRPr/>
          </a:p>
          <a:p>
            <a:pPr indent="0" lvl="0" marL="0" marR="0" rtl="0" algn="l">
              <a:lnSpc>
                <a:spcPct val="10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operator T*() // user-defined conversion to T* </a:t>
            </a:r>
            <a:endParaRPr/>
          </a:p>
          <a:p>
            <a:pPr indent="0" lvl="0" marL="0" marR="0" rtl="0" algn="l">
              <a:lnSpc>
                <a:spcPct val="10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 return pointee_; } ... </a:t>
            </a:r>
            <a:endParaRPr/>
          </a:p>
          <a:p>
            <a:pPr indent="0" lvl="0" marL="0" marR="0" rtl="0" algn="l">
              <a:lnSpc>
                <a:spcPct val="10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88"/>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764" name="Google Shape;764;p88"/>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765" name="Google Shape;765;p88"/>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Implicit Conversion: The Pitfall</a:t>
            </a:r>
            <a:endParaRPr/>
          </a:p>
        </p:txBody>
      </p:sp>
      <p:sp>
        <p:nvSpPr>
          <p:cNvPr id="766" name="Google Shape;766;p88"/>
          <p:cNvSpPr txBox="1"/>
          <p:nvPr>
            <p:ph idx="1" type="body"/>
          </p:nvPr>
        </p:nvSpPr>
        <p:spPr>
          <a:xfrm>
            <a:off x="685800" y="1600200"/>
            <a:ext cx="7772400" cy="4186237"/>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This compiles okay!!!</a:t>
            </a:r>
            <a:endParaRPr/>
          </a:p>
          <a:p>
            <a:pPr indent="-609600" lvl="0" marL="609600" rtl="0" algn="l">
              <a:lnSpc>
                <a:spcPct val="100000"/>
              </a:lnSpc>
              <a:spcBef>
                <a:spcPts val="480"/>
              </a:spcBef>
              <a:spcAft>
                <a:spcPts val="0"/>
              </a:spcAft>
              <a:buSzPts val="2400"/>
              <a:buNone/>
            </a:pPr>
            <a:r>
              <a:t/>
            </a:r>
            <a:endParaRPr b="0" i="0" sz="2400" u="none">
              <a:solidFill>
                <a:schemeClr val="dk1"/>
              </a:solidFill>
              <a:latin typeface="Verdana"/>
              <a:ea typeface="Verdana"/>
              <a:cs typeface="Verdana"/>
              <a:sym typeface="Verdana"/>
            </a:endParaRPr>
          </a:p>
          <a:p>
            <a:pPr indent="-457200" lvl="0" marL="609600" rtl="0" algn="l">
              <a:lnSpc>
                <a:spcPct val="100000"/>
              </a:lnSpc>
              <a:spcBef>
                <a:spcPts val="480"/>
              </a:spcBef>
              <a:spcAft>
                <a:spcPts val="0"/>
              </a:spcAft>
              <a:buClr>
                <a:schemeClr val="accent2"/>
              </a:buClr>
              <a:buSzPts val="2400"/>
              <a:buFont typeface="Noto Sans Symbols"/>
              <a:buNone/>
            </a:pPr>
            <a:r>
              <a:t/>
            </a:r>
            <a:endParaRPr b="0" i="0" sz="2400" u="none">
              <a:solidFill>
                <a:schemeClr val="dk1"/>
              </a:solidFill>
              <a:latin typeface="Verdana"/>
              <a:ea typeface="Verdana"/>
              <a:cs typeface="Verdana"/>
              <a:sym typeface="Verdana"/>
            </a:endParaRPr>
          </a:p>
          <a:p>
            <a:pPr indent="-609600" lvl="0" marL="609600" rtl="0" algn="l">
              <a:lnSpc>
                <a:spcPct val="10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Ambiguity Injection solves …</a:t>
            </a:r>
            <a:endParaRPr/>
          </a:p>
          <a:p>
            <a:pPr indent="-457200" lvl="0" marL="609600" rtl="0" algn="l">
              <a:lnSpc>
                <a:spcPct val="100000"/>
              </a:lnSpc>
              <a:spcBef>
                <a:spcPts val="480"/>
              </a:spcBef>
              <a:spcAft>
                <a:spcPts val="0"/>
              </a:spcAft>
              <a:buClr>
                <a:schemeClr val="accent2"/>
              </a:buClr>
              <a:buSzPts val="2400"/>
              <a:buFont typeface="Noto Sans Symbols"/>
              <a:buNone/>
            </a:pPr>
            <a:r>
              <a:t/>
            </a:r>
            <a:endParaRPr b="0" i="0" sz="2400" u="none">
              <a:solidFill>
                <a:schemeClr val="dk1"/>
              </a:solidFill>
              <a:latin typeface="Verdana"/>
              <a:ea typeface="Verdana"/>
              <a:cs typeface="Verdana"/>
              <a:sym typeface="Verdana"/>
            </a:endParaRPr>
          </a:p>
          <a:p>
            <a:pPr indent="-457200" lvl="0" marL="609600" rtl="0" algn="l">
              <a:lnSpc>
                <a:spcPct val="100000"/>
              </a:lnSpc>
              <a:spcBef>
                <a:spcPts val="480"/>
              </a:spcBef>
              <a:spcAft>
                <a:spcPts val="0"/>
              </a:spcAft>
              <a:buClr>
                <a:schemeClr val="accent2"/>
              </a:buClr>
              <a:buSzPts val="2400"/>
              <a:buFont typeface="Noto Sans Symbols"/>
              <a:buNone/>
            </a:pPr>
            <a:r>
              <a:t/>
            </a:r>
            <a:endParaRPr b="0" i="0" sz="2400" u="none">
              <a:solidFill>
                <a:schemeClr val="dk1"/>
              </a:solidFill>
              <a:latin typeface="Verdana"/>
              <a:ea typeface="Verdana"/>
              <a:cs typeface="Verdana"/>
              <a:sym typeface="Verdana"/>
            </a:endParaRPr>
          </a:p>
          <a:p>
            <a:pPr indent="-457200" lvl="0" marL="609600" rtl="0" algn="l">
              <a:lnSpc>
                <a:spcPct val="100000"/>
              </a:lnSpc>
              <a:spcBef>
                <a:spcPts val="480"/>
              </a:spcBef>
              <a:spcAft>
                <a:spcPts val="0"/>
              </a:spcAft>
              <a:buClr>
                <a:schemeClr val="accent2"/>
              </a:buClr>
              <a:buSzPts val="2400"/>
              <a:buFont typeface="Noto Sans Symbols"/>
              <a:buNone/>
            </a:pPr>
            <a:r>
              <a:t/>
            </a:r>
            <a:endParaRPr b="0" i="0" sz="2400" u="none">
              <a:solidFill>
                <a:schemeClr val="dk1"/>
              </a:solidFill>
              <a:latin typeface="Verdana"/>
              <a:ea typeface="Verdana"/>
              <a:cs typeface="Verdana"/>
              <a:sym typeface="Verdana"/>
            </a:endParaRPr>
          </a:p>
          <a:p>
            <a:pPr indent="-457200" lvl="0" marL="609600" rtl="0" algn="l">
              <a:lnSpc>
                <a:spcPct val="100000"/>
              </a:lnSpc>
              <a:spcBef>
                <a:spcPts val="480"/>
              </a:spcBef>
              <a:spcAft>
                <a:spcPts val="0"/>
              </a:spcAft>
              <a:buClr>
                <a:schemeClr val="accent2"/>
              </a:buClr>
              <a:buSzPts val="2400"/>
              <a:buFont typeface="Noto Sans Symbols"/>
              <a:buNone/>
            </a:pPr>
            <a:r>
              <a:t/>
            </a:r>
            <a:endParaRPr b="0" i="0" sz="2400" u="none">
              <a:solidFill>
                <a:schemeClr val="dk1"/>
              </a:solidFill>
              <a:latin typeface="Verdana"/>
              <a:ea typeface="Verdana"/>
              <a:cs typeface="Verdana"/>
              <a:sym typeface="Verdana"/>
            </a:endParaRPr>
          </a:p>
          <a:p>
            <a:pPr indent="-609600" lvl="0" marL="609600" rtl="0" algn="l">
              <a:lnSpc>
                <a:spcPct val="10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Prefer Explicit Conversion over Implicit </a:t>
            </a:r>
            <a:endParaRPr/>
          </a:p>
          <a:p>
            <a:pPr indent="-533400" lvl="1" marL="99060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Use GetImpl() &amp; GetImplRef()</a:t>
            </a:r>
            <a:endParaRPr/>
          </a:p>
        </p:txBody>
      </p:sp>
      <p:sp>
        <p:nvSpPr>
          <p:cNvPr id="767" name="Google Shape;767;p88"/>
          <p:cNvSpPr txBox="1"/>
          <p:nvPr/>
        </p:nvSpPr>
        <p:spPr>
          <a:xfrm>
            <a:off x="1430337" y="2070100"/>
            <a:ext cx="7013575" cy="82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 gross semantic error that goes undetected at compile time </a:t>
            </a:r>
            <a:endParaRPr/>
          </a:p>
          <a:p>
            <a:pPr indent="0" lvl="0" marL="0" marR="0" rtl="0" algn="l">
              <a:lnSpc>
                <a:spcPct val="10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SmartPtr&lt;Something&gt; sp; ... </a:t>
            </a:r>
            <a:endParaRPr/>
          </a:p>
          <a:p>
            <a:pPr indent="0" lvl="0" marL="0" marR="0" rtl="0" algn="l">
              <a:lnSpc>
                <a:spcPct val="10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delete sp; // Compiler passes this by casting to raw pointer</a:t>
            </a:r>
            <a:endParaRPr/>
          </a:p>
        </p:txBody>
      </p:sp>
      <p:sp>
        <p:nvSpPr>
          <p:cNvPr id="768" name="Google Shape;768;p88"/>
          <p:cNvSpPr txBox="1"/>
          <p:nvPr/>
        </p:nvSpPr>
        <p:spPr>
          <a:xfrm>
            <a:off x="1425575" y="3276600"/>
            <a:ext cx="6704012" cy="1858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template &lt;class T&gt; class SmartPtr { </a:t>
            </a:r>
            <a:endParaRPr/>
          </a:p>
          <a:p>
            <a:pPr indent="0" lvl="0" marL="0" marR="0" rtl="0" algn="l">
              <a:lnSpc>
                <a:spcPct val="10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public: </a:t>
            </a:r>
            <a:endParaRPr/>
          </a:p>
          <a:p>
            <a:pPr indent="0" lvl="0" marL="0" marR="0" rtl="0" algn="l">
              <a:lnSpc>
                <a:spcPct val="10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operator T*() // User-defined conversion to T* </a:t>
            </a:r>
            <a:endParaRPr/>
          </a:p>
          <a:p>
            <a:pPr indent="0" lvl="0" marL="0" marR="0" rtl="0" algn="l">
              <a:lnSpc>
                <a:spcPct val="10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 return pointee_; } </a:t>
            </a:r>
            <a:endParaRPr/>
          </a:p>
          <a:p>
            <a:pPr indent="0" lvl="0" marL="0" marR="0" rtl="0" algn="l">
              <a:lnSpc>
                <a:spcPct val="10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operator void*() // Added conversion to void* </a:t>
            </a:r>
            <a:endParaRPr/>
          </a:p>
          <a:p>
            <a:pPr indent="0" lvl="0" marL="0" marR="0" rtl="0" algn="l">
              <a:lnSpc>
                <a:spcPct val="10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 return pointee_; } ... </a:t>
            </a:r>
            <a:endParaRPr/>
          </a:p>
          <a:p>
            <a:pPr indent="0" lvl="0" marL="0" marR="0" rtl="0" algn="l">
              <a:lnSpc>
                <a:spcPct val="10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a:t>
            </a:r>
            <a:endParaRPr/>
          </a:p>
        </p:txBody>
      </p:sp>
      <p:sp>
        <p:nvSpPr>
          <p:cNvPr id="769" name="Google Shape;769;p88"/>
          <p:cNvSpPr txBox="1"/>
          <p:nvPr/>
        </p:nvSpPr>
        <p:spPr>
          <a:xfrm rot="5400000">
            <a:off x="6122193" y="3493294"/>
            <a:ext cx="5356225" cy="487362"/>
          </a:xfrm>
          <a:prstGeom prst="rect">
            <a:avLst/>
          </a:prstGeom>
          <a:noFill/>
          <a:ln cap="flat" cmpd="sng" w="12700">
            <a:solidFill>
              <a:schemeClr val="dk1"/>
            </a:solidFill>
            <a:prstDash val="solid"/>
            <a:miter lim="800000"/>
            <a:headEnd len="sm" w="sm" type="none"/>
            <a:tailEnd len="sm" w="sm" type="none"/>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rgbClr val="660000"/>
              </a:buClr>
              <a:buSzPts val="2000"/>
              <a:buFont typeface="Times New Roman"/>
              <a:buNone/>
            </a:pPr>
            <a:r>
              <a:rPr b="0" i="0" lang="en-US" sz="2000" u="none">
                <a:solidFill>
                  <a:srgbClr val="660000"/>
                </a:solidFill>
                <a:latin typeface="Times New Roman"/>
                <a:ea typeface="Times New Roman"/>
                <a:cs typeface="Times New Roman"/>
                <a:sym typeface="Times New Roman"/>
              </a:rPr>
              <a:t>“</a:t>
            </a:r>
            <a:r>
              <a:rPr b="0" i="1" lang="en-US" sz="2000" u="none">
                <a:solidFill>
                  <a:srgbClr val="660000"/>
                </a:solidFill>
                <a:latin typeface="Times New Roman"/>
                <a:ea typeface="Times New Roman"/>
                <a:cs typeface="Times New Roman"/>
                <a:sym typeface="Times New Roman"/>
              </a:rPr>
              <a:t>When in doubt, use brute force.</a:t>
            </a:r>
            <a:r>
              <a:rPr b="0" i="0" lang="en-US" sz="2000" u="none">
                <a:solidFill>
                  <a:srgbClr val="660000"/>
                </a:solidFill>
                <a:latin typeface="Times New Roman"/>
                <a:ea typeface="Times New Roman"/>
                <a:cs typeface="Times New Roman"/>
                <a:sym typeface="Times New Roman"/>
              </a:rPr>
              <a:t>” </a:t>
            </a:r>
            <a:r>
              <a:rPr b="0" i="0" lang="en-US" sz="1800" u="none">
                <a:solidFill>
                  <a:schemeClr val="accent1"/>
                </a:solidFill>
                <a:latin typeface="Times New Roman"/>
                <a:ea typeface="Times New Roman"/>
                <a:cs typeface="Times New Roman"/>
                <a:sym typeface="Times New Roman"/>
              </a:rPr>
              <a:t>– Ken Thompson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89"/>
          <p:cNvSpPr txBox="1"/>
          <p:nvPr>
            <p:ph type="title"/>
          </p:nvPr>
        </p:nvSpPr>
        <p:spPr>
          <a:xfrm>
            <a:off x="722312" y="4406900"/>
            <a:ext cx="7772400" cy="13620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5400"/>
              <a:buFont typeface="Verdana"/>
              <a:buNone/>
            </a:pPr>
            <a:r>
              <a:rPr b="1" i="0" lang="en-US" sz="5400" u="none">
                <a:solidFill>
                  <a:schemeClr val="dk2"/>
                </a:solidFill>
                <a:latin typeface="Verdana"/>
                <a:ea typeface="Verdana"/>
                <a:cs typeface="Verdana"/>
                <a:sym typeface="Verdana"/>
              </a:rPr>
              <a:t>SMART POINTERS IN C++</a:t>
            </a:r>
            <a:endParaRPr/>
          </a:p>
        </p:txBody>
      </p:sp>
      <p:sp>
        <p:nvSpPr>
          <p:cNvPr id="776" name="Google Shape;776;p89"/>
          <p:cNvSpPr txBox="1"/>
          <p:nvPr>
            <p:ph idx="1" type="body"/>
          </p:nvPr>
        </p:nvSpPr>
        <p:spPr>
          <a:xfrm>
            <a:off x="722312" y="2906712"/>
            <a:ext cx="7772400" cy="1500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2000"/>
              <a:buNone/>
            </a:pPr>
            <a:r>
              <a:rPr b="0" i="0" lang="en-US" sz="2000" u="none">
                <a:solidFill>
                  <a:schemeClr val="dk1"/>
                </a:solidFill>
                <a:latin typeface="Verdana"/>
                <a:ea typeface="Verdana"/>
                <a:cs typeface="Verdana"/>
                <a:sym typeface="Verdana"/>
              </a:rPr>
              <a:t>Null Tests</a:t>
            </a:r>
            <a:endParaRPr/>
          </a:p>
        </p:txBody>
      </p:sp>
      <p:sp>
        <p:nvSpPr>
          <p:cNvPr id="777" name="Google Shape;777;p89"/>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778" name="Google Shape;778;p89"/>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90"/>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785" name="Google Shape;785;p90"/>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786" name="Google Shape;786;p90"/>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Null Tests</a:t>
            </a:r>
            <a:endParaRPr/>
          </a:p>
        </p:txBody>
      </p:sp>
      <p:sp>
        <p:nvSpPr>
          <p:cNvPr id="787" name="Google Shape;787;p90"/>
          <p:cNvSpPr txBox="1"/>
          <p:nvPr>
            <p:ph idx="1" type="body"/>
          </p:nvPr>
        </p:nvSpPr>
        <p:spPr>
          <a:xfrm>
            <a:off x="685800" y="1681162"/>
            <a:ext cx="7772400" cy="4262437"/>
          </a:xfrm>
          <a:prstGeom prst="rect">
            <a:avLst/>
          </a:prstGeom>
          <a:no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Expect the following to work?</a:t>
            </a:r>
            <a:endParaRPr/>
          </a:p>
          <a:p>
            <a:pPr indent="-609600" lvl="0" marL="609600" rtl="0" algn="l">
              <a:lnSpc>
                <a:spcPct val="90000"/>
              </a:lnSpc>
              <a:spcBef>
                <a:spcPts val="480"/>
              </a:spcBef>
              <a:spcAft>
                <a:spcPts val="0"/>
              </a:spcAft>
              <a:buSzPts val="2400"/>
              <a:buNone/>
            </a:pPr>
            <a:r>
              <a:t/>
            </a:r>
            <a:endParaRPr b="0" i="0" sz="2400" u="none">
              <a:solidFill>
                <a:schemeClr val="dk1"/>
              </a:solidFill>
              <a:latin typeface="Verdana"/>
              <a:ea typeface="Verdana"/>
              <a:cs typeface="Verdana"/>
              <a:sym typeface="Verdana"/>
            </a:endParaRPr>
          </a:p>
          <a:p>
            <a:pPr indent="-457200" lvl="0" marL="609600" rtl="0" algn="l">
              <a:lnSpc>
                <a:spcPct val="90000"/>
              </a:lnSpc>
              <a:spcBef>
                <a:spcPts val="480"/>
              </a:spcBef>
              <a:spcAft>
                <a:spcPts val="0"/>
              </a:spcAft>
              <a:buClr>
                <a:schemeClr val="accent2"/>
              </a:buClr>
              <a:buSzPts val="2400"/>
              <a:buFont typeface="Noto Sans Symbols"/>
              <a:buNone/>
            </a:pPr>
            <a:r>
              <a:t/>
            </a:r>
            <a:endParaRPr b="0" i="0" sz="2400" u="none">
              <a:solidFill>
                <a:schemeClr val="dk1"/>
              </a:solidFill>
              <a:latin typeface="Verdana"/>
              <a:ea typeface="Verdana"/>
              <a:cs typeface="Verdana"/>
              <a:sym typeface="Verdana"/>
            </a:endParaRPr>
          </a:p>
          <a:p>
            <a:pPr indent="-457200" lvl="0" marL="609600" rtl="0" algn="l">
              <a:lnSpc>
                <a:spcPct val="90000"/>
              </a:lnSpc>
              <a:spcBef>
                <a:spcPts val="480"/>
              </a:spcBef>
              <a:spcAft>
                <a:spcPts val="0"/>
              </a:spcAft>
              <a:buClr>
                <a:schemeClr val="accent2"/>
              </a:buClr>
              <a:buSzPts val="2400"/>
              <a:buFont typeface="Noto Sans Symbols"/>
              <a:buNone/>
            </a:pPr>
            <a:r>
              <a:t/>
            </a:r>
            <a:endParaRPr b="0" i="0" sz="2400" u="none">
              <a:solidFill>
                <a:schemeClr val="dk1"/>
              </a:solidFill>
              <a:latin typeface="Verdana"/>
              <a:ea typeface="Verdana"/>
              <a:cs typeface="Verdana"/>
              <a:sym typeface="Verdana"/>
            </a:endParaRPr>
          </a:p>
          <a:p>
            <a:pPr indent="-457200" lvl="0" marL="609600" rtl="0" algn="l">
              <a:lnSpc>
                <a:spcPct val="90000"/>
              </a:lnSpc>
              <a:spcBef>
                <a:spcPts val="480"/>
              </a:spcBef>
              <a:spcAft>
                <a:spcPts val="0"/>
              </a:spcAft>
              <a:buClr>
                <a:schemeClr val="accent2"/>
              </a:buClr>
              <a:buSzPts val="2400"/>
              <a:buFont typeface="Noto Sans Symbols"/>
              <a:buNone/>
            </a:pPr>
            <a:r>
              <a:t/>
            </a:r>
            <a:endParaRPr b="0" i="0" sz="2400" u="none">
              <a:solidFill>
                <a:schemeClr val="dk1"/>
              </a:solidFill>
              <a:latin typeface="Verdana"/>
              <a:ea typeface="Verdana"/>
              <a:cs typeface="Verdana"/>
              <a:sym typeface="Verdana"/>
            </a:endParaRPr>
          </a:p>
          <a:p>
            <a:pPr indent="-609600" lvl="0" marL="609600" rtl="0" algn="l">
              <a:lnSpc>
                <a:spcPct val="9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Implicit conversion to:</a:t>
            </a:r>
            <a:endParaRPr/>
          </a:p>
          <a:p>
            <a:pPr indent="-533400" lvl="1" marL="99060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T*</a:t>
            </a:r>
            <a:endParaRPr/>
          </a:p>
          <a:p>
            <a:pPr indent="-533400" lvl="1" marL="99060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void *</a:t>
            </a:r>
            <a:endParaRPr/>
          </a:p>
          <a:p>
            <a:pPr indent="-609600" lvl="0" marL="609600" rtl="0" algn="l">
              <a:lnSpc>
                <a:spcPct val="9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Implicit conversion 🡺 Risky delete 🡺 Ambiguity Injection 🡺 Ambiguity causes compilation failures</a:t>
            </a:r>
            <a:endParaRPr/>
          </a:p>
        </p:txBody>
      </p:sp>
      <p:sp>
        <p:nvSpPr>
          <p:cNvPr id="788" name="Google Shape;788;p90"/>
          <p:cNvSpPr txBox="1"/>
          <p:nvPr/>
        </p:nvSpPr>
        <p:spPr>
          <a:xfrm>
            <a:off x="869950" y="2005012"/>
            <a:ext cx="7767637" cy="18049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SmartPtr&lt;Something&gt; sp1, sp2; </a:t>
            </a:r>
            <a:endParaRPr/>
          </a:p>
          <a:p>
            <a:pPr indent="0" lvl="0" marL="0" marR="0" rtl="0" algn="l">
              <a:lnSpc>
                <a:spcPct val="10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Something* p; ... </a:t>
            </a:r>
            <a:endParaRPr/>
          </a:p>
          <a:p>
            <a:pPr indent="0" lvl="0" marL="0" marR="0" rtl="0" algn="l">
              <a:lnSpc>
                <a:spcPct val="100000"/>
              </a:lnSpc>
              <a:spcBef>
                <a:spcPts val="320"/>
              </a:spcBef>
              <a:spcAft>
                <a:spcPts val="0"/>
              </a:spcAft>
              <a:buClr>
                <a:schemeClr val="dk1"/>
              </a:buClr>
              <a:buSzPts val="1600"/>
              <a:buFont typeface="Verdana"/>
              <a:buNone/>
            </a:pPr>
            <a:r>
              <a:t/>
            </a:r>
            <a:endParaRPr b="0" i="0" sz="1600" u="none">
              <a:solidFill>
                <a:schemeClr val="dk1"/>
              </a:solidFill>
              <a:latin typeface="Courier New"/>
              <a:ea typeface="Courier New"/>
              <a:cs typeface="Courier New"/>
              <a:sym typeface="Courier New"/>
            </a:endParaRPr>
          </a:p>
          <a:p>
            <a:pPr indent="0" lvl="0" marL="0" marR="0" rtl="0" algn="l">
              <a:lnSpc>
                <a:spcPct val="10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if (sp1) 	// Test 1: direct test for non-null pointer ... </a:t>
            </a:r>
            <a:endParaRPr/>
          </a:p>
          <a:p>
            <a:pPr indent="0" lvl="0" marL="0" marR="0" rtl="0" algn="l">
              <a:lnSpc>
                <a:spcPct val="10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if (!sp1) 	// Test 2: direct test for null pointer ... </a:t>
            </a:r>
            <a:endParaRPr/>
          </a:p>
          <a:p>
            <a:pPr indent="0" lvl="0" marL="0" marR="0" rtl="0" algn="l">
              <a:lnSpc>
                <a:spcPct val="10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if (sp1 == 0) 	// Test 3: explicit test for null pointer ...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91"/>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795" name="Google Shape;795;p91"/>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796" name="Google Shape;796;p91"/>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Null Tests</a:t>
            </a:r>
            <a:endParaRPr/>
          </a:p>
        </p:txBody>
      </p:sp>
      <p:sp>
        <p:nvSpPr>
          <p:cNvPr id="797" name="Google Shape;797;p91"/>
          <p:cNvSpPr txBox="1"/>
          <p:nvPr>
            <p:ph idx="1" type="body"/>
          </p:nvPr>
        </p:nvSpPr>
        <p:spPr>
          <a:xfrm>
            <a:off x="685800" y="1681162"/>
            <a:ext cx="7772400" cy="3881437"/>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accent2"/>
              </a:buClr>
              <a:buSzPts val="3000"/>
              <a:buFont typeface="Noto Sans Symbols"/>
              <a:buChar char="□"/>
            </a:pPr>
            <a:r>
              <a:rPr b="0" i="0" lang="en-US" sz="3000" u="none">
                <a:solidFill>
                  <a:schemeClr val="dk1"/>
                </a:solidFill>
                <a:latin typeface="Verdana"/>
                <a:ea typeface="Verdana"/>
                <a:cs typeface="Verdana"/>
                <a:sym typeface="Verdana"/>
              </a:rPr>
              <a:t>Overload </a:t>
            </a:r>
            <a:r>
              <a:rPr b="0" i="0" lang="en-US" sz="3000" u="none">
                <a:solidFill>
                  <a:schemeClr val="dk1"/>
                </a:solidFill>
                <a:latin typeface="Courier New"/>
                <a:ea typeface="Courier New"/>
                <a:cs typeface="Courier New"/>
                <a:sym typeface="Courier New"/>
              </a:rPr>
              <a:t>operator!</a:t>
            </a:r>
            <a:endParaRPr/>
          </a:p>
          <a:p>
            <a:pPr indent="-609600" lvl="0" marL="609600" rtl="0" algn="l">
              <a:lnSpc>
                <a:spcPct val="100000"/>
              </a:lnSpc>
              <a:spcBef>
                <a:spcPts val="600"/>
              </a:spcBef>
              <a:spcAft>
                <a:spcPts val="0"/>
              </a:spcAft>
              <a:buSzPts val="3000"/>
              <a:buNone/>
            </a:pPr>
            <a:r>
              <a:t/>
            </a:r>
            <a:endParaRPr b="0" i="0" sz="3000" u="none">
              <a:solidFill>
                <a:schemeClr val="dk1"/>
              </a:solidFill>
              <a:latin typeface="Verdana"/>
              <a:ea typeface="Verdana"/>
              <a:cs typeface="Verdana"/>
              <a:sym typeface="Verdana"/>
            </a:endParaRPr>
          </a:p>
          <a:p>
            <a:pPr indent="-419100" lvl="0" marL="609600" rtl="0" algn="l">
              <a:lnSpc>
                <a:spcPct val="100000"/>
              </a:lnSpc>
              <a:spcBef>
                <a:spcPts val="600"/>
              </a:spcBef>
              <a:spcAft>
                <a:spcPts val="0"/>
              </a:spcAft>
              <a:buClr>
                <a:schemeClr val="accent2"/>
              </a:buClr>
              <a:buSzPts val="3000"/>
              <a:buFont typeface="Noto Sans Symbols"/>
              <a:buNone/>
            </a:pPr>
            <a:r>
              <a:t/>
            </a:r>
            <a:endParaRPr b="0" i="0" sz="3000" u="none">
              <a:solidFill>
                <a:schemeClr val="dk1"/>
              </a:solidFill>
              <a:latin typeface="Verdana"/>
              <a:ea typeface="Verdana"/>
              <a:cs typeface="Verdana"/>
              <a:sym typeface="Verdana"/>
            </a:endParaRPr>
          </a:p>
          <a:p>
            <a:pPr indent="-419100" lvl="0" marL="609600" rtl="0" algn="l">
              <a:lnSpc>
                <a:spcPct val="100000"/>
              </a:lnSpc>
              <a:spcBef>
                <a:spcPts val="600"/>
              </a:spcBef>
              <a:spcAft>
                <a:spcPts val="0"/>
              </a:spcAft>
              <a:buClr>
                <a:schemeClr val="accent2"/>
              </a:buClr>
              <a:buSzPts val="3000"/>
              <a:buFont typeface="Noto Sans Symbols"/>
              <a:buNone/>
            </a:pPr>
            <a:r>
              <a:t/>
            </a:r>
            <a:endParaRPr b="0" i="0" sz="3000" u="none">
              <a:solidFill>
                <a:schemeClr val="dk1"/>
              </a:solidFill>
              <a:latin typeface="Verdana"/>
              <a:ea typeface="Verdana"/>
              <a:cs typeface="Verdana"/>
              <a:sym typeface="Verdana"/>
            </a:endParaRPr>
          </a:p>
          <a:p>
            <a:pPr indent="-419100" lvl="0" marL="609600" rtl="0" algn="l">
              <a:lnSpc>
                <a:spcPct val="100000"/>
              </a:lnSpc>
              <a:spcBef>
                <a:spcPts val="600"/>
              </a:spcBef>
              <a:spcAft>
                <a:spcPts val="0"/>
              </a:spcAft>
              <a:buClr>
                <a:schemeClr val="accent2"/>
              </a:buClr>
              <a:buSzPts val="3000"/>
              <a:buFont typeface="Noto Sans Symbols"/>
              <a:buNone/>
            </a:pPr>
            <a:r>
              <a:t/>
            </a:r>
            <a:endParaRPr b="0" i="0" sz="3000" u="none">
              <a:solidFill>
                <a:schemeClr val="dk1"/>
              </a:solidFill>
              <a:latin typeface="Verdana"/>
              <a:ea typeface="Verdana"/>
              <a:cs typeface="Verdana"/>
              <a:sym typeface="Verdana"/>
            </a:endParaRPr>
          </a:p>
          <a:p>
            <a:pPr indent="-279400" lvl="0" marL="469900" rtl="0" algn="l">
              <a:spcBef>
                <a:spcPts val="600"/>
              </a:spcBef>
              <a:spcAft>
                <a:spcPts val="0"/>
              </a:spcAft>
              <a:buSzPts val="3000"/>
              <a:buNone/>
            </a:pPr>
            <a:r>
              <a:t/>
            </a:r>
            <a:endParaRPr b="0" i="0" sz="3000" u="none">
              <a:solidFill>
                <a:schemeClr val="dk1"/>
              </a:solidFill>
              <a:latin typeface="Verdana"/>
              <a:ea typeface="Verdana"/>
              <a:cs typeface="Verdana"/>
              <a:sym typeface="Verdana"/>
            </a:endParaRPr>
          </a:p>
        </p:txBody>
      </p:sp>
      <p:sp>
        <p:nvSpPr>
          <p:cNvPr id="798" name="Google Shape;798;p91"/>
          <p:cNvSpPr txBox="1"/>
          <p:nvPr/>
        </p:nvSpPr>
        <p:spPr>
          <a:xfrm>
            <a:off x="1430337" y="2201862"/>
            <a:ext cx="7207250" cy="29797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template &lt;class T&gt; class SmartPtr { </a:t>
            </a:r>
            <a:endParaRPr/>
          </a:p>
          <a:p>
            <a:pPr indent="0" lvl="0" marL="0" marR="0" rtl="0" algn="l">
              <a:lnSpc>
                <a:spcPct val="10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public: </a:t>
            </a:r>
            <a:endParaRPr/>
          </a:p>
          <a:p>
            <a:pPr indent="0" lvl="0" marL="0" marR="0" rtl="0" algn="l">
              <a:lnSpc>
                <a:spcPct val="10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 Returns true iff pointee is NULL </a:t>
            </a:r>
            <a:endParaRPr/>
          </a:p>
          <a:p>
            <a:pPr indent="0" lvl="0" marL="0" marR="0" rtl="0" algn="l">
              <a:lnSpc>
                <a:spcPct val="10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bool operator!() </a:t>
            </a:r>
            <a:endParaRPr/>
          </a:p>
          <a:p>
            <a:pPr indent="0" lvl="0" marL="0" marR="0" rtl="0" algn="l">
              <a:lnSpc>
                <a:spcPct val="10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 return pointee_ == 0; } </a:t>
            </a:r>
            <a:endParaRPr/>
          </a:p>
          <a:p>
            <a:pPr indent="0" lvl="0" marL="0" marR="0" rtl="0" algn="l">
              <a:lnSpc>
                <a:spcPct val="10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a:t>
            </a:r>
            <a:endParaRPr/>
          </a:p>
          <a:p>
            <a:pPr indent="0" lvl="0" marL="0" marR="0" rtl="0" algn="l">
              <a:lnSpc>
                <a:spcPct val="100000"/>
              </a:lnSpc>
              <a:spcBef>
                <a:spcPts val="320"/>
              </a:spcBef>
              <a:spcAft>
                <a:spcPts val="0"/>
              </a:spcAft>
              <a:buClr>
                <a:schemeClr val="dk1"/>
              </a:buClr>
              <a:buSzPts val="1600"/>
              <a:buFont typeface="Verdana"/>
              <a:buNone/>
            </a:pPr>
            <a:r>
              <a:t/>
            </a:r>
            <a:endParaRPr b="0" i="0" sz="1600" u="none">
              <a:solidFill>
                <a:schemeClr val="dk1"/>
              </a:solidFill>
              <a:latin typeface="Courier New"/>
              <a:ea typeface="Courier New"/>
              <a:cs typeface="Courier New"/>
              <a:sym typeface="Courier New"/>
            </a:endParaRPr>
          </a:p>
          <a:p>
            <a:pPr indent="0" lvl="0" marL="0" marR="0" rtl="0" algn="l">
              <a:lnSpc>
                <a:spcPct val="10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if (sp1) 	// Rewrite as </a:t>
            </a:r>
            <a:r>
              <a:rPr b="1" i="0" lang="en-US" sz="1600" u="none">
                <a:solidFill>
                  <a:schemeClr val="dk1"/>
                </a:solidFill>
                <a:latin typeface="Courier New"/>
                <a:ea typeface="Courier New"/>
                <a:cs typeface="Courier New"/>
                <a:sym typeface="Courier New"/>
              </a:rPr>
              <a:t>if (!!sp1)</a:t>
            </a:r>
            <a:endParaRPr/>
          </a:p>
          <a:p>
            <a:pPr indent="0" lvl="0" marL="0" marR="0" rtl="0" algn="l">
              <a:lnSpc>
                <a:spcPct val="10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if (!sp1) 	// Works fine</a:t>
            </a:r>
            <a:endParaRPr/>
          </a:p>
          <a:p>
            <a:pPr indent="0" lvl="0" marL="0" marR="0" rtl="0" algn="l">
              <a:lnSpc>
                <a:spcPct val="10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if (sp1 == 0) 	// Does not work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92"/>
          <p:cNvSpPr txBox="1"/>
          <p:nvPr>
            <p:ph type="title"/>
          </p:nvPr>
        </p:nvSpPr>
        <p:spPr>
          <a:xfrm>
            <a:off x="722312" y="4406900"/>
            <a:ext cx="7772400" cy="13620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5400"/>
              <a:buFont typeface="Verdana"/>
              <a:buNone/>
            </a:pPr>
            <a:r>
              <a:rPr b="1" i="0" lang="en-US" sz="5400" u="none">
                <a:solidFill>
                  <a:schemeClr val="dk2"/>
                </a:solidFill>
                <a:latin typeface="Verdana"/>
                <a:ea typeface="Verdana"/>
                <a:cs typeface="Verdana"/>
                <a:sym typeface="Verdana"/>
              </a:rPr>
              <a:t>SMART POINTERS IN C++</a:t>
            </a:r>
            <a:endParaRPr/>
          </a:p>
        </p:txBody>
      </p:sp>
      <p:sp>
        <p:nvSpPr>
          <p:cNvPr id="805" name="Google Shape;805;p92"/>
          <p:cNvSpPr txBox="1"/>
          <p:nvPr>
            <p:ph idx="1" type="body"/>
          </p:nvPr>
        </p:nvSpPr>
        <p:spPr>
          <a:xfrm>
            <a:off x="722312" y="2906712"/>
            <a:ext cx="7772400" cy="1500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2000"/>
              <a:buNone/>
            </a:pPr>
            <a:r>
              <a:rPr b="0" i="0" lang="en-US" sz="2000" u="none">
                <a:solidFill>
                  <a:schemeClr val="dk1"/>
                </a:solidFill>
                <a:latin typeface="Verdana"/>
                <a:ea typeface="Verdana"/>
                <a:cs typeface="Verdana"/>
                <a:sym typeface="Verdana"/>
              </a:rPr>
              <a:t>Checking Policy</a:t>
            </a:r>
            <a:endParaRPr/>
          </a:p>
        </p:txBody>
      </p:sp>
      <p:sp>
        <p:nvSpPr>
          <p:cNvPr id="806" name="Google Shape;806;p92"/>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807" name="Google Shape;807;p92"/>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93"/>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814" name="Google Shape;814;p93"/>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815" name="Google Shape;815;p93"/>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Checking Policy</a:t>
            </a:r>
            <a:endParaRPr/>
          </a:p>
        </p:txBody>
      </p:sp>
      <p:sp>
        <p:nvSpPr>
          <p:cNvPr id="816" name="Google Shape;816;p93"/>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Applications need various degrees of safety:</a:t>
            </a:r>
            <a:endParaRPr/>
          </a:p>
          <a:p>
            <a:pPr indent="-533400" lvl="1" marL="99060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Computation-intensive – optimize for speed.</a:t>
            </a:r>
            <a:endParaRPr/>
          </a:p>
          <a:p>
            <a:pPr indent="-533400" lvl="1" marL="99060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I/O intensive –allows better runtime checking.</a:t>
            </a:r>
            <a:endParaRPr/>
          </a:p>
          <a:p>
            <a:pPr indent="-609600" lvl="0" marL="609600" rtl="0" algn="l">
              <a:lnSpc>
                <a:spcPct val="9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Two common models: </a:t>
            </a:r>
            <a:endParaRPr/>
          </a:p>
          <a:p>
            <a:pPr indent="-533400" lvl="1" marL="99060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Low safety / High speed (critical areas).</a:t>
            </a:r>
            <a:endParaRPr/>
          </a:p>
          <a:p>
            <a:pPr indent="-533400" lvl="1" marL="99060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High safety / Lower speed.</a:t>
            </a:r>
            <a:endParaRPr/>
          </a:p>
          <a:p>
            <a:pPr indent="-609600" lvl="0" marL="609600" rtl="0" algn="l">
              <a:lnSpc>
                <a:spcPct val="9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Checking policy with smart pointers: </a:t>
            </a:r>
            <a:endParaRPr/>
          </a:p>
          <a:p>
            <a:pPr indent="-533400" lvl="1" marL="99060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Checking Functions</a:t>
            </a:r>
            <a:endParaRPr/>
          </a:p>
          <a:p>
            <a:pPr indent="-457200" lvl="2" marL="1371600" rtl="0" algn="l">
              <a:lnSpc>
                <a:spcPct val="9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Initialization Checking &amp;</a:t>
            </a:r>
            <a:endParaRPr/>
          </a:p>
          <a:p>
            <a:pPr indent="-457200" lvl="2" marL="1371600" rtl="0" algn="l">
              <a:lnSpc>
                <a:spcPct val="9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Checking before Dereferencing</a:t>
            </a:r>
            <a:endParaRPr/>
          </a:p>
          <a:p>
            <a:pPr indent="-533400" lvl="1" marL="99060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Error Reporting</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94"/>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823" name="Google Shape;823;p94"/>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824" name="Google Shape;824;p94"/>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Checking Policy: </a:t>
            </a:r>
            <a:br>
              <a:rPr b="0" i="0" lang="en-US" sz="3800" u="none">
                <a:solidFill>
                  <a:schemeClr val="dk2"/>
                </a:solidFill>
                <a:latin typeface="Verdana"/>
                <a:ea typeface="Verdana"/>
                <a:cs typeface="Verdana"/>
                <a:sym typeface="Verdana"/>
              </a:rPr>
            </a:br>
            <a:r>
              <a:rPr b="0" i="0" lang="en-US" sz="3200" u="none">
                <a:solidFill>
                  <a:schemeClr val="dk2"/>
                </a:solidFill>
                <a:latin typeface="Verdana"/>
                <a:ea typeface="Verdana"/>
                <a:cs typeface="Verdana"/>
                <a:sym typeface="Verdana"/>
              </a:rPr>
              <a:t>Initialization Checking</a:t>
            </a:r>
            <a:endParaRPr/>
          </a:p>
        </p:txBody>
      </p:sp>
      <p:sp>
        <p:nvSpPr>
          <p:cNvPr id="825" name="Google Shape;825;p94"/>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Prohibit a Smart Pointer from being NULL</a:t>
            </a:r>
            <a:endParaRPr/>
          </a:p>
          <a:p>
            <a:pPr indent="-533400" lvl="1" marL="99060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A Smart Pointer is always valid</a:t>
            </a:r>
            <a:endParaRPr/>
          </a:p>
          <a:p>
            <a:pPr indent="-533400" lvl="1" marL="99060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Loses the ‘not-a-valid-pointer’ idiom</a:t>
            </a:r>
            <a:endParaRPr/>
          </a:p>
          <a:p>
            <a:pPr indent="-533400" lvl="1" marL="99060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How would default constructor initialize raw pointer?</a:t>
            </a:r>
            <a:endParaRPr/>
          </a:p>
        </p:txBody>
      </p:sp>
      <p:sp>
        <p:nvSpPr>
          <p:cNvPr id="826" name="Google Shape;826;p94"/>
          <p:cNvSpPr txBox="1"/>
          <p:nvPr/>
        </p:nvSpPr>
        <p:spPr>
          <a:xfrm>
            <a:off x="1309687" y="3717925"/>
            <a:ext cx="6640512" cy="21082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template &lt;class T&gt; class SmartPtr { </a:t>
            </a:r>
            <a:endParaRPr/>
          </a:p>
          <a:p>
            <a:pPr indent="0" lvl="0" marL="0" marR="0" rtl="0" algn="l">
              <a:lnSpc>
                <a:spcPct val="10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public: </a:t>
            </a:r>
            <a:endParaRPr/>
          </a:p>
          <a:p>
            <a:pPr indent="0" lvl="0" marL="0" marR="0" rtl="0" algn="l">
              <a:lnSpc>
                <a:spcPct val="10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 Prohibit NULL for initialization </a:t>
            </a:r>
            <a:endParaRPr/>
          </a:p>
          <a:p>
            <a:pPr indent="0" lvl="0" marL="0" marR="0" rtl="0" algn="l">
              <a:lnSpc>
                <a:spcPct val="10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SmartPtr(T* p): pointee_(p) { </a:t>
            </a:r>
            <a:endParaRPr/>
          </a:p>
          <a:p>
            <a:pPr indent="0" lvl="0" marL="0" marR="0" rtl="0" algn="l">
              <a:lnSpc>
                <a:spcPct val="10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if (!p) throw NullPointerException(); </a:t>
            </a:r>
            <a:endParaRPr/>
          </a:p>
          <a:p>
            <a:pPr indent="0" lvl="0" marL="0" marR="0" rtl="0" algn="l">
              <a:lnSpc>
                <a:spcPct val="10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 ... </a:t>
            </a:r>
            <a:endParaRPr/>
          </a:p>
          <a:p>
            <a:pPr indent="0" lvl="0" marL="0" marR="0" rtl="0" algn="l">
              <a:lnSpc>
                <a:spcPct val="10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2"/>
          <p:cNvSpPr txBox="1"/>
          <p:nvPr>
            <p:ph type="title"/>
          </p:nvPr>
        </p:nvSpPr>
        <p:spPr>
          <a:xfrm>
            <a:off x="722312" y="4406900"/>
            <a:ext cx="7772400" cy="13620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5400"/>
              <a:buFont typeface="Verdana"/>
              <a:buNone/>
            </a:pPr>
            <a:r>
              <a:rPr b="1" i="0" lang="en-US" sz="5400" u="none">
                <a:solidFill>
                  <a:schemeClr val="dk1"/>
                </a:solidFill>
                <a:latin typeface="Verdana"/>
                <a:ea typeface="Verdana"/>
                <a:cs typeface="Verdana"/>
                <a:sym typeface="Verdana"/>
              </a:rPr>
              <a:t>RAW POINTERS</a:t>
            </a:r>
            <a:endParaRPr/>
          </a:p>
        </p:txBody>
      </p:sp>
      <p:sp>
        <p:nvSpPr>
          <p:cNvPr id="232" name="Google Shape;232;p32"/>
          <p:cNvSpPr txBox="1"/>
          <p:nvPr>
            <p:ph idx="1" type="body"/>
          </p:nvPr>
        </p:nvSpPr>
        <p:spPr>
          <a:xfrm>
            <a:off x="722312" y="2906712"/>
            <a:ext cx="7772400" cy="1500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2000"/>
              <a:buNone/>
            </a:pPr>
            <a:r>
              <a:rPr b="0" i="0" lang="en-US" sz="2000" u="none">
                <a:solidFill>
                  <a:schemeClr val="dk1"/>
                </a:solidFill>
                <a:latin typeface="Verdana"/>
                <a:ea typeface="Verdana"/>
                <a:cs typeface="Verdana"/>
                <a:sym typeface="Verdana"/>
              </a:rPr>
              <a:t>A Raw Deal?</a:t>
            </a:r>
            <a:endParaRPr/>
          </a:p>
        </p:txBody>
      </p:sp>
      <p:sp>
        <p:nvSpPr>
          <p:cNvPr id="233" name="Google Shape;233;p32"/>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234" name="Google Shape;234;p32"/>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95"/>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833" name="Google Shape;833;p95"/>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834" name="Google Shape;834;p95"/>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Checking Policy: </a:t>
            </a:r>
            <a:br>
              <a:rPr b="0" i="0" lang="en-US" sz="3800" u="none">
                <a:solidFill>
                  <a:schemeClr val="dk2"/>
                </a:solidFill>
                <a:latin typeface="Verdana"/>
                <a:ea typeface="Verdana"/>
                <a:cs typeface="Verdana"/>
                <a:sym typeface="Verdana"/>
              </a:rPr>
            </a:br>
            <a:r>
              <a:rPr b="0" i="0" lang="en-US" sz="3200" u="none">
                <a:solidFill>
                  <a:schemeClr val="dk2"/>
                </a:solidFill>
                <a:latin typeface="Verdana"/>
                <a:ea typeface="Verdana"/>
                <a:cs typeface="Verdana"/>
                <a:sym typeface="Verdana"/>
              </a:rPr>
              <a:t>Checking before Dereferencing</a:t>
            </a:r>
            <a:endParaRPr/>
          </a:p>
        </p:txBody>
      </p:sp>
      <p:sp>
        <p:nvSpPr>
          <p:cNvPr id="835" name="Google Shape;835;p95"/>
          <p:cNvSpPr txBox="1"/>
          <p:nvPr>
            <p:ph idx="1" type="body"/>
          </p:nvPr>
        </p:nvSpPr>
        <p:spPr>
          <a:xfrm>
            <a:off x="723900" y="1600200"/>
            <a:ext cx="7772400" cy="4841875"/>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Dereferencing a null pointer is undefined!</a:t>
            </a:r>
            <a:endParaRPr/>
          </a:p>
          <a:p>
            <a:pPr indent="-457200" lvl="0" marL="609600" rtl="0" algn="l">
              <a:lnSpc>
                <a:spcPct val="100000"/>
              </a:lnSpc>
              <a:spcBef>
                <a:spcPts val="480"/>
              </a:spcBef>
              <a:spcAft>
                <a:spcPts val="0"/>
              </a:spcAft>
              <a:buClr>
                <a:schemeClr val="accent2"/>
              </a:buClr>
              <a:buSzPts val="2400"/>
              <a:buFont typeface="Noto Sans Symbols"/>
              <a:buNone/>
            </a:pPr>
            <a:r>
              <a:t/>
            </a:r>
            <a:endParaRPr b="0" i="0" sz="2400" u="none">
              <a:solidFill>
                <a:schemeClr val="dk1"/>
              </a:solidFill>
              <a:latin typeface="Verdana"/>
              <a:ea typeface="Verdana"/>
              <a:cs typeface="Verdana"/>
              <a:sym typeface="Verdana"/>
            </a:endParaRPr>
          </a:p>
          <a:p>
            <a:pPr indent="-609600" lvl="0" marL="609600" rtl="0" algn="l">
              <a:lnSpc>
                <a:spcPct val="10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Implemented in </a:t>
            </a:r>
            <a:endParaRPr/>
          </a:p>
          <a:p>
            <a:pPr indent="-533400" lvl="1" marL="99060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Courier New"/>
                <a:ea typeface="Courier New"/>
                <a:cs typeface="Courier New"/>
                <a:sym typeface="Courier New"/>
              </a:rPr>
              <a:t>Operator-&gt;</a:t>
            </a:r>
            <a:endParaRPr/>
          </a:p>
          <a:p>
            <a:pPr indent="-533400" lvl="1" marL="99060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Courier New"/>
                <a:ea typeface="Courier New"/>
                <a:cs typeface="Courier New"/>
                <a:sym typeface="Courier New"/>
              </a:rPr>
              <a:t>Operator*</a:t>
            </a:r>
            <a:endParaRPr/>
          </a:p>
        </p:txBody>
      </p:sp>
      <p:sp>
        <p:nvSpPr>
          <p:cNvPr id="836" name="Google Shape;836;p95"/>
          <p:cNvSpPr txBox="1"/>
          <p:nvPr/>
        </p:nvSpPr>
        <p:spPr>
          <a:xfrm>
            <a:off x="1257300" y="3721100"/>
            <a:ext cx="6742112" cy="247015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template &lt;class T&gt; class SmartPtr { </a:t>
            </a:r>
            <a:endParaRPr/>
          </a:p>
          <a:p>
            <a:pPr indent="0" lvl="0" marL="0" marR="0" rtl="0" algn="l">
              <a:lnSpc>
                <a:spcPct val="10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public: </a:t>
            </a:r>
            <a:endParaRPr/>
          </a:p>
          <a:p>
            <a:pPr indent="0" lvl="0" marL="0" marR="0" rtl="0" algn="l">
              <a:lnSpc>
                <a:spcPct val="9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T&amp; operator*() const { // Dereferencing </a:t>
            </a:r>
            <a:endParaRPr/>
          </a:p>
          <a:p>
            <a:pPr indent="0" lvl="0" marL="0" marR="0" rtl="0" algn="l">
              <a:lnSpc>
                <a:spcPct val="9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if (!pointee_) throw NullPointerException(); </a:t>
            </a:r>
            <a:endParaRPr/>
          </a:p>
          <a:p>
            <a:pPr indent="0" lvl="0" marL="0" marR="0" rtl="0" algn="l">
              <a:lnSpc>
                <a:spcPct val="9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else return *pointee_; } </a:t>
            </a:r>
            <a:endParaRPr/>
          </a:p>
          <a:p>
            <a:pPr indent="0" lvl="0" marL="0" marR="0" rtl="0" algn="l">
              <a:lnSpc>
                <a:spcPct val="9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T* operator-&gt;() const { // Indirection </a:t>
            </a:r>
            <a:endParaRPr/>
          </a:p>
          <a:p>
            <a:pPr indent="0" lvl="0" marL="0" marR="0" rtl="0" algn="l">
              <a:lnSpc>
                <a:spcPct val="9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if (!pointee_) throw NullPointerException(); </a:t>
            </a:r>
            <a:endParaRPr/>
          </a:p>
          <a:p>
            <a:pPr indent="0" lvl="0" marL="0" marR="0" rtl="0" algn="l">
              <a:lnSpc>
                <a:spcPct val="9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else return pointee_; } </a:t>
            </a:r>
            <a:endParaRPr/>
          </a:p>
          <a:p>
            <a:pPr indent="0" lvl="0" marL="0" marR="0" rtl="0" algn="l">
              <a:lnSpc>
                <a:spcPct val="9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 </a:t>
            </a:r>
            <a:endParaRPr/>
          </a:p>
          <a:p>
            <a:pPr indent="0" lvl="0" marL="0" marR="0" rtl="0" algn="l">
              <a:lnSpc>
                <a:spcPct val="10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a:t>
            </a:r>
            <a:endParaRPr/>
          </a:p>
        </p:txBody>
      </p:sp>
      <p:sp>
        <p:nvSpPr>
          <p:cNvPr id="837" name="Google Shape;837;p95"/>
          <p:cNvSpPr txBox="1"/>
          <p:nvPr/>
        </p:nvSpPr>
        <p:spPr>
          <a:xfrm>
            <a:off x="1792287" y="2020887"/>
            <a:ext cx="5865812" cy="569912"/>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if (p) 	{ /* Dereference &amp; use p */ }</a:t>
            </a:r>
            <a:endParaRPr/>
          </a:p>
          <a:p>
            <a:pPr indent="0" lvl="0" marL="0" marR="0" rtl="0" algn="l">
              <a:lnSpc>
                <a:spcPct val="10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else 	{ /* Handle null pointer condition */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96"/>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844" name="Google Shape;844;p96"/>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845" name="Google Shape;845;p96"/>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Checking Policy: </a:t>
            </a:r>
            <a:br>
              <a:rPr b="0" i="0" lang="en-US" sz="3800" u="none">
                <a:solidFill>
                  <a:schemeClr val="dk2"/>
                </a:solidFill>
                <a:latin typeface="Verdana"/>
                <a:ea typeface="Verdana"/>
                <a:cs typeface="Verdana"/>
                <a:sym typeface="Verdana"/>
              </a:rPr>
            </a:br>
            <a:r>
              <a:rPr b="0" i="0" lang="en-US" sz="3200" u="none">
                <a:solidFill>
                  <a:schemeClr val="dk2"/>
                </a:solidFill>
                <a:latin typeface="Verdana"/>
                <a:ea typeface="Verdana"/>
                <a:cs typeface="Verdana"/>
                <a:sym typeface="Verdana"/>
              </a:rPr>
              <a:t>Error Reporting</a:t>
            </a:r>
            <a:endParaRPr/>
          </a:p>
        </p:txBody>
      </p:sp>
      <p:sp>
        <p:nvSpPr>
          <p:cNvPr id="846" name="Google Shape;846;p96"/>
          <p:cNvSpPr txBox="1"/>
          <p:nvPr>
            <p:ph idx="1" type="body"/>
          </p:nvPr>
        </p:nvSpPr>
        <p:spPr>
          <a:xfrm>
            <a:off x="723900" y="1676400"/>
            <a:ext cx="7772400" cy="4841875"/>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Throw an exception to report an error</a:t>
            </a:r>
            <a:endParaRPr/>
          </a:p>
          <a:p>
            <a:pPr indent="-609600" lvl="0" marL="60960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Use ASSERT in debug build</a:t>
            </a:r>
            <a:endParaRPr/>
          </a:p>
          <a:p>
            <a:pPr indent="-533400" lvl="1" marL="990600" rtl="0" algn="l">
              <a:lnSpc>
                <a:spcPct val="10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Checking (debug) + Speed (release)</a:t>
            </a:r>
            <a:endParaRPr/>
          </a:p>
          <a:p>
            <a:pPr indent="-609600" lvl="0" marL="60960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Lazy Initialization – construct when needed</a:t>
            </a:r>
            <a:endParaRPr/>
          </a:p>
          <a:p>
            <a:pPr indent="-533400" lvl="1" marL="990600" rtl="0" algn="l">
              <a:lnSpc>
                <a:spcPct val="100000"/>
              </a:lnSpc>
              <a:spcBef>
                <a:spcPts val="360"/>
              </a:spcBef>
              <a:spcAft>
                <a:spcPts val="0"/>
              </a:spcAft>
              <a:buClr>
                <a:schemeClr val="accent2"/>
              </a:buClr>
              <a:buSzPts val="1800"/>
              <a:buFont typeface="Noto Sans Symbols"/>
              <a:buChar char="■"/>
            </a:pPr>
            <a:r>
              <a:rPr b="0" i="0" lang="en-US" sz="1800" u="none">
                <a:solidFill>
                  <a:schemeClr val="dk1"/>
                </a:solidFill>
                <a:latin typeface="Courier New"/>
                <a:ea typeface="Courier New"/>
                <a:cs typeface="Courier New"/>
                <a:sym typeface="Courier New"/>
              </a:rPr>
              <a:t>Operator-&gt;</a:t>
            </a:r>
            <a:endParaRPr/>
          </a:p>
          <a:p>
            <a:pPr indent="-533400" lvl="1" marL="990600" rtl="0" algn="l">
              <a:lnSpc>
                <a:spcPct val="100000"/>
              </a:lnSpc>
              <a:spcBef>
                <a:spcPts val="360"/>
              </a:spcBef>
              <a:spcAft>
                <a:spcPts val="0"/>
              </a:spcAft>
              <a:buClr>
                <a:schemeClr val="accent2"/>
              </a:buClr>
              <a:buSzPts val="1800"/>
              <a:buFont typeface="Noto Sans Symbols"/>
              <a:buChar char="■"/>
            </a:pPr>
            <a:r>
              <a:rPr b="0" i="0" lang="en-US" sz="1800" u="none">
                <a:solidFill>
                  <a:schemeClr val="dk1"/>
                </a:solidFill>
                <a:latin typeface="Courier New"/>
                <a:ea typeface="Courier New"/>
                <a:cs typeface="Courier New"/>
                <a:sym typeface="Courier New"/>
              </a:rPr>
              <a:t>Operator*</a:t>
            </a:r>
            <a:endParaRPr/>
          </a:p>
        </p:txBody>
      </p:sp>
      <p:sp>
        <p:nvSpPr>
          <p:cNvPr id="847" name="Google Shape;847;p96"/>
          <p:cNvSpPr txBox="1"/>
          <p:nvPr/>
        </p:nvSpPr>
        <p:spPr>
          <a:xfrm>
            <a:off x="1562100" y="3778250"/>
            <a:ext cx="6124575" cy="247015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template &lt;class T&gt; class SmartPtr { </a:t>
            </a:r>
            <a:endParaRPr/>
          </a:p>
          <a:p>
            <a:pPr indent="0" lvl="0" marL="0" marR="0" rtl="0" algn="l">
              <a:lnSpc>
                <a:spcPct val="10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public: </a:t>
            </a:r>
            <a:endParaRPr/>
          </a:p>
          <a:p>
            <a:pPr indent="0" lvl="0" marL="0" marR="0" rtl="0" algn="l">
              <a:lnSpc>
                <a:spcPct val="9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T&amp; operator*() { // Dereferencing. No Constant </a:t>
            </a:r>
            <a:endParaRPr/>
          </a:p>
          <a:p>
            <a:pPr indent="0" lvl="0" marL="0" marR="0" rtl="0" algn="l">
              <a:lnSpc>
                <a:spcPct val="9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if (!pointee_) pointee_ = new T;</a:t>
            </a:r>
            <a:endParaRPr/>
          </a:p>
          <a:p>
            <a:pPr indent="0" lvl="0" marL="0" marR="0" rtl="0" algn="l">
              <a:lnSpc>
                <a:spcPct val="9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return *pointee_; } </a:t>
            </a:r>
            <a:endParaRPr/>
          </a:p>
          <a:p>
            <a:pPr indent="0" lvl="0" marL="0" marR="0" rtl="0" algn="l">
              <a:lnSpc>
                <a:spcPct val="9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T* operator-&gt;() { // Indirection. No Constant </a:t>
            </a:r>
            <a:endParaRPr/>
          </a:p>
          <a:p>
            <a:pPr indent="0" lvl="0" marL="0" marR="0" rtl="0" algn="l">
              <a:lnSpc>
                <a:spcPct val="9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if (!pointee_) pointee_ = new T;</a:t>
            </a:r>
            <a:endParaRPr/>
          </a:p>
          <a:p>
            <a:pPr indent="0" lvl="0" marL="0" marR="0" rtl="0" algn="l">
              <a:lnSpc>
                <a:spcPct val="9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return pointee_; } </a:t>
            </a:r>
            <a:endParaRPr/>
          </a:p>
          <a:p>
            <a:pPr indent="0" lvl="0" marL="0" marR="0" rtl="0" algn="l">
              <a:lnSpc>
                <a:spcPct val="9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 </a:t>
            </a:r>
            <a:endParaRPr/>
          </a:p>
          <a:p>
            <a:pPr indent="0" lvl="0" marL="0" marR="0" rtl="0" algn="l">
              <a:lnSpc>
                <a:spcPct val="10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97"/>
          <p:cNvSpPr txBox="1"/>
          <p:nvPr>
            <p:ph type="title"/>
          </p:nvPr>
        </p:nvSpPr>
        <p:spPr>
          <a:xfrm>
            <a:off x="722312" y="4406900"/>
            <a:ext cx="7772400" cy="13620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5400"/>
              <a:buFont typeface="Verdana"/>
              <a:buNone/>
            </a:pPr>
            <a:r>
              <a:rPr b="1" i="0" lang="en-US" sz="5400" u="none">
                <a:solidFill>
                  <a:schemeClr val="dk2"/>
                </a:solidFill>
                <a:latin typeface="Verdana"/>
                <a:ea typeface="Verdana"/>
                <a:cs typeface="Verdana"/>
                <a:sym typeface="Verdana"/>
              </a:rPr>
              <a:t>SMART POINTERS IN C++</a:t>
            </a:r>
            <a:endParaRPr/>
          </a:p>
        </p:txBody>
      </p:sp>
      <p:sp>
        <p:nvSpPr>
          <p:cNvPr id="854" name="Google Shape;854;p97"/>
          <p:cNvSpPr txBox="1"/>
          <p:nvPr>
            <p:ph idx="1" type="body"/>
          </p:nvPr>
        </p:nvSpPr>
        <p:spPr>
          <a:xfrm>
            <a:off x="722312" y="2906712"/>
            <a:ext cx="7772400" cy="1500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2000"/>
              <a:buNone/>
            </a:pPr>
            <a:r>
              <a:rPr b="0" i="0" lang="en-US" sz="2000" u="none">
                <a:solidFill>
                  <a:schemeClr val="dk1"/>
                </a:solidFill>
                <a:latin typeface="Verdana"/>
                <a:ea typeface="Verdana"/>
                <a:cs typeface="Verdana"/>
                <a:sym typeface="Verdana"/>
              </a:rPr>
              <a:t>Other Design Issues</a:t>
            </a:r>
            <a:endParaRPr/>
          </a:p>
        </p:txBody>
      </p:sp>
      <p:sp>
        <p:nvSpPr>
          <p:cNvPr id="855" name="Google Shape;855;p97"/>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856" name="Google Shape;856;p97"/>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61" name="Shape 861"/>
        <p:cNvGrpSpPr/>
        <p:nvPr/>
      </p:nvGrpSpPr>
      <p:grpSpPr>
        <a:xfrm>
          <a:off x="0" y="0"/>
          <a:ext cx="0" cy="0"/>
          <a:chOff x="0" y="0"/>
          <a:chExt cx="0" cy="0"/>
        </a:xfrm>
      </p:grpSpPr>
      <p:sp>
        <p:nvSpPr>
          <p:cNvPr id="862" name="Google Shape;862;p98"/>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863" name="Google Shape;863;p98"/>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864" name="Google Shape;864;p98"/>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What is a Smart Pointer?</a:t>
            </a:r>
            <a:endParaRPr/>
          </a:p>
        </p:txBody>
      </p:sp>
      <p:sp>
        <p:nvSpPr>
          <p:cNvPr id="865" name="Google Shape;865;p98"/>
          <p:cNvSpPr txBox="1"/>
          <p:nvPr>
            <p:ph idx="1" type="body"/>
          </p:nvPr>
        </p:nvSpPr>
        <p:spPr>
          <a:xfrm>
            <a:off x="566737" y="16002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9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Smart Pointer Operations</a:t>
            </a:r>
            <a:endParaRPr b="0" i="0" sz="2000" u="none">
              <a:solidFill>
                <a:schemeClr val="dk1"/>
              </a:solidFill>
              <a:latin typeface="Verdana"/>
              <a:ea typeface="Verdana"/>
              <a:cs typeface="Verdana"/>
              <a:sym typeface="Verdana"/>
            </a:endParaRPr>
          </a:p>
          <a:p>
            <a:pPr indent="-436562" lvl="1" marL="90805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Construction, Copy Construction </a:t>
            </a:r>
            <a:r>
              <a:rPr b="0" i="0" lang="en-US" sz="2000" u="none">
                <a:solidFill>
                  <a:schemeClr val="dk1"/>
                </a:solidFill>
                <a:latin typeface="Courier New"/>
                <a:ea typeface="Courier New"/>
                <a:cs typeface="Courier New"/>
                <a:sym typeface="Courier New"/>
              </a:rPr>
              <a:t>operator new</a:t>
            </a:r>
            <a:endParaRPr/>
          </a:p>
          <a:p>
            <a:pPr indent="-436562" lvl="1" marL="90805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Destruction </a:t>
            </a:r>
            <a:r>
              <a:rPr b="0" i="0" lang="en-US" sz="2000" u="none">
                <a:solidFill>
                  <a:schemeClr val="dk1"/>
                </a:solidFill>
                <a:latin typeface="Courier New"/>
                <a:ea typeface="Courier New"/>
                <a:cs typeface="Courier New"/>
                <a:sym typeface="Courier New"/>
              </a:rPr>
              <a:t>operator delete</a:t>
            </a:r>
            <a:endParaRPr/>
          </a:p>
          <a:p>
            <a:pPr indent="-436562" lvl="1" marL="90805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De-referencing </a:t>
            </a:r>
            <a:r>
              <a:rPr b="0" i="0" lang="en-US" sz="2000" u="none">
                <a:solidFill>
                  <a:schemeClr val="dk1"/>
                </a:solidFill>
                <a:latin typeface="Courier New"/>
                <a:ea typeface="Courier New"/>
                <a:cs typeface="Courier New"/>
                <a:sym typeface="Courier New"/>
              </a:rPr>
              <a:t>operator*</a:t>
            </a:r>
            <a:endParaRPr/>
          </a:p>
          <a:p>
            <a:pPr indent="-436562" lvl="1" marL="90805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Indirection </a:t>
            </a:r>
            <a:r>
              <a:rPr b="0" i="0" lang="en-US" sz="2000" u="none">
                <a:solidFill>
                  <a:schemeClr val="dk1"/>
                </a:solidFill>
                <a:latin typeface="Courier New"/>
                <a:ea typeface="Courier New"/>
                <a:cs typeface="Courier New"/>
                <a:sym typeface="Courier New"/>
              </a:rPr>
              <a:t>operator-&gt;</a:t>
            </a:r>
            <a:endParaRPr/>
          </a:p>
          <a:p>
            <a:pPr indent="-436562" lvl="1" marL="90805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Assignment </a:t>
            </a:r>
            <a:r>
              <a:rPr b="0" i="0" lang="en-US" sz="2000" u="none">
                <a:solidFill>
                  <a:schemeClr val="dk1"/>
                </a:solidFill>
                <a:latin typeface="Courier New"/>
                <a:ea typeface="Courier New"/>
                <a:cs typeface="Courier New"/>
                <a:sym typeface="Courier New"/>
              </a:rPr>
              <a:t>operator=</a:t>
            </a:r>
            <a:endParaRPr/>
          </a:p>
          <a:p>
            <a:pPr indent="-436562" lvl="1" marL="90805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Null Test </a:t>
            </a:r>
            <a:r>
              <a:rPr b="0" i="0" lang="en-US" sz="2000" u="none">
                <a:solidFill>
                  <a:schemeClr val="dk1"/>
                </a:solidFill>
                <a:latin typeface="Courier New"/>
                <a:ea typeface="Courier New"/>
                <a:cs typeface="Courier New"/>
                <a:sym typeface="Courier New"/>
              </a:rPr>
              <a:t>operator! </a:t>
            </a:r>
            <a:r>
              <a:rPr b="0" i="0" lang="en-US" sz="2000" u="none">
                <a:solidFill>
                  <a:schemeClr val="dk1"/>
                </a:solidFill>
                <a:latin typeface="Verdana"/>
                <a:ea typeface="Verdana"/>
                <a:cs typeface="Verdana"/>
                <a:sym typeface="Verdana"/>
              </a:rPr>
              <a:t>(</a:t>
            </a:r>
            <a:r>
              <a:rPr b="0" i="0" lang="en-US" sz="2000" u="none">
                <a:solidFill>
                  <a:schemeClr val="dk1"/>
                </a:solidFill>
                <a:latin typeface="Courier New"/>
                <a:ea typeface="Courier New"/>
                <a:cs typeface="Courier New"/>
                <a:sym typeface="Courier New"/>
              </a:rPr>
              <a:t>operator == 0</a:t>
            </a:r>
            <a:r>
              <a:rPr b="0" i="0" lang="en-US" sz="2000" u="none">
                <a:solidFill>
                  <a:schemeClr val="dk1"/>
                </a:solidFill>
                <a:latin typeface="Verdana"/>
                <a:ea typeface="Verdana"/>
                <a:cs typeface="Verdana"/>
                <a:sym typeface="Verdana"/>
              </a:rPr>
              <a:t>) </a:t>
            </a:r>
            <a:endParaRPr/>
          </a:p>
          <a:p>
            <a:pPr indent="-436562" lvl="1" marL="90805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Comparison </a:t>
            </a:r>
            <a:r>
              <a:rPr b="0" i="0" lang="en-US" sz="2000" u="none">
                <a:solidFill>
                  <a:schemeClr val="dk1"/>
                </a:solidFill>
                <a:latin typeface="Courier New"/>
                <a:ea typeface="Courier New"/>
                <a:cs typeface="Courier New"/>
                <a:sym typeface="Courier New"/>
              </a:rPr>
              <a:t>operator==, operator!=, …</a:t>
            </a:r>
            <a:endParaRPr/>
          </a:p>
          <a:p>
            <a:pPr indent="-436562" lvl="1" marL="90805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Cast </a:t>
            </a:r>
            <a:r>
              <a:rPr b="0" i="0" lang="en-US" sz="2000" u="none">
                <a:solidFill>
                  <a:schemeClr val="dk1"/>
                </a:solidFill>
                <a:latin typeface="Courier New"/>
                <a:ea typeface="Courier New"/>
                <a:cs typeface="Courier New"/>
                <a:sym typeface="Courier New"/>
              </a:rPr>
              <a:t>operator(int), operator(T*)</a:t>
            </a:r>
            <a:endParaRPr/>
          </a:p>
          <a:p>
            <a:pPr indent="-436562" lvl="1" marL="90805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Address Of </a:t>
            </a:r>
            <a:r>
              <a:rPr b="0" i="0" lang="en-US" sz="2000" u="none">
                <a:solidFill>
                  <a:schemeClr val="dk1"/>
                </a:solidFill>
                <a:latin typeface="Courier New"/>
                <a:ea typeface="Courier New"/>
                <a:cs typeface="Courier New"/>
                <a:sym typeface="Courier New"/>
              </a:rPr>
              <a:t>operator&amp;</a:t>
            </a:r>
            <a:endParaRPr/>
          </a:p>
          <a:p>
            <a:pPr indent="-436562" lvl="1" marL="90805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Address Arithmetic </a:t>
            </a:r>
            <a:r>
              <a:rPr b="0" i="0" lang="en-US" sz="2000" u="none">
                <a:solidFill>
                  <a:schemeClr val="dk1"/>
                </a:solidFill>
                <a:latin typeface="Courier New"/>
                <a:ea typeface="Courier New"/>
                <a:cs typeface="Courier New"/>
                <a:sym typeface="Courier New"/>
              </a:rPr>
              <a:t>operator+, operator-, operator++, operator--, operator+=, operator-=</a:t>
            </a:r>
            <a:endParaRPr/>
          </a:p>
          <a:p>
            <a:pPr indent="-436562" lvl="1" marL="90805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Array </a:t>
            </a:r>
            <a:r>
              <a:rPr b="0" i="0" lang="en-US" sz="2000" u="none">
                <a:solidFill>
                  <a:schemeClr val="dk1"/>
                </a:solidFill>
                <a:latin typeface="Courier New"/>
                <a:ea typeface="Courier New"/>
                <a:cs typeface="Courier New"/>
                <a:sym typeface="Courier New"/>
              </a:rPr>
              <a:t>operator new,</a:t>
            </a:r>
            <a:r>
              <a:rPr b="0" i="0" lang="en-US" sz="2000" u="none">
                <a:solidFill>
                  <a:schemeClr val="dk1"/>
                </a:solidFill>
                <a:latin typeface="Verdana"/>
                <a:ea typeface="Verdana"/>
                <a:cs typeface="Verdana"/>
                <a:sym typeface="Verdana"/>
              </a:rPr>
              <a:t> </a:t>
            </a:r>
            <a:r>
              <a:rPr b="0" i="0" lang="en-US" sz="2000" u="none">
                <a:solidFill>
                  <a:schemeClr val="dk1"/>
                </a:solidFill>
                <a:latin typeface="Courier New"/>
                <a:ea typeface="Courier New"/>
                <a:cs typeface="Courier New"/>
                <a:sym typeface="Courier New"/>
              </a:rPr>
              <a:t>operator delete,</a:t>
            </a:r>
            <a:r>
              <a:rPr b="0" i="0" lang="en-US" sz="2000" u="none">
                <a:solidFill>
                  <a:schemeClr val="dk1"/>
                </a:solidFill>
                <a:latin typeface="Verdana"/>
                <a:ea typeface="Verdana"/>
                <a:cs typeface="Verdana"/>
                <a:sym typeface="Verdana"/>
              </a:rPr>
              <a:t> </a:t>
            </a:r>
            <a:r>
              <a:rPr b="0" i="0" lang="en-US" sz="2000" u="none">
                <a:solidFill>
                  <a:schemeClr val="dk1"/>
                </a:solidFill>
                <a:latin typeface="Courier New"/>
                <a:ea typeface="Courier New"/>
                <a:cs typeface="Courier New"/>
                <a:sym typeface="Courier New"/>
              </a:rPr>
              <a:t>operator[] </a:t>
            </a:r>
            <a:endParaRPr/>
          </a:p>
        </p:txBody>
      </p:sp>
      <p:cxnSp>
        <p:nvCxnSpPr>
          <p:cNvPr id="866" name="Google Shape;866;p98"/>
          <p:cNvCxnSpPr/>
          <p:nvPr/>
        </p:nvCxnSpPr>
        <p:spPr>
          <a:xfrm flipH="1" rot="10800000">
            <a:off x="2014537" y="4430712"/>
            <a:ext cx="1919287" cy="1587"/>
          </a:xfrm>
          <a:prstGeom prst="straightConnector1">
            <a:avLst/>
          </a:prstGeom>
          <a:noFill/>
          <a:ln cap="flat" cmpd="sng" w="9525">
            <a:solidFill>
              <a:srgbClr val="FF0000"/>
            </a:solidFill>
            <a:prstDash val="solid"/>
            <a:miter lim="800000"/>
            <a:headEnd len="med" w="med" type="none"/>
            <a:tailEnd len="med" w="med" type="none"/>
          </a:ln>
        </p:spPr>
      </p:cxn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99"/>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873" name="Google Shape;873;p99"/>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874" name="Google Shape;874;p99"/>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Other Design Issues</a:t>
            </a:r>
            <a:endParaRPr/>
          </a:p>
        </p:txBody>
      </p:sp>
      <p:sp>
        <p:nvSpPr>
          <p:cNvPr id="875" name="Google Shape;875;p99"/>
          <p:cNvSpPr txBox="1"/>
          <p:nvPr>
            <p:ph idx="1" type="body"/>
          </p:nvPr>
        </p:nvSpPr>
        <p:spPr>
          <a:xfrm>
            <a:off x="685800" y="1676400"/>
            <a:ext cx="7772400" cy="4110037"/>
          </a:xfrm>
          <a:prstGeom prst="rect">
            <a:avLst/>
          </a:prstGeom>
          <a:no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Comparison of two Smart Pointers</a:t>
            </a:r>
            <a:endParaRPr/>
          </a:p>
          <a:p>
            <a:pPr indent="-533400" lvl="1" marL="99060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Equality, Inequality, Ordering</a:t>
            </a:r>
            <a:endParaRPr/>
          </a:p>
          <a:p>
            <a:pPr indent="-609600" lvl="0" marL="609600" rtl="0" algn="l">
              <a:lnSpc>
                <a:spcPct val="9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Checking and Error Reporting</a:t>
            </a:r>
            <a:endParaRPr/>
          </a:p>
          <a:p>
            <a:pPr indent="-533400" lvl="1" marL="99060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Initialization checking </a:t>
            </a:r>
            <a:endParaRPr/>
          </a:p>
          <a:p>
            <a:pPr indent="-533400" lvl="1" marL="99060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Checking before dereference</a:t>
            </a:r>
            <a:endParaRPr/>
          </a:p>
          <a:p>
            <a:pPr indent="-609600" lvl="0" marL="609600" rtl="0" algn="l">
              <a:lnSpc>
                <a:spcPct val="9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const-ness</a:t>
            </a:r>
            <a:endParaRPr/>
          </a:p>
          <a:p>
            <a:pPr indent="-533400" lvl="1" marL="99060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Smart Pointers to const and </a:t>
            </a:r>
            <a:endParaRPr/>
          </a:p>
          <a:p>
            <a:pPr indent="-533400" lvl="1" marL="99060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const Smart Pointers</a:t>
            </a:r>
            <a:endParaRPr/>
          </a:p>
          <a:p>
            <a:pPr indent="-609600" lvl="0" marL="609600" rtl="0" algn="l">
              <a:lnSpc>
                <a:spcPct val="9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Arrays</a:t>
            </a:r>
            <a:endParaRPr/>
          </a:p>
          <a:p>
            <a:pPr indent="-609600" lvl="0" marL="609600" rtl="0" algn="l">
              <a:lnSpc>
                <a:spcPct val="9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Multi-Threading / Locks</a:t>
            </a:r>
            <a:endParaRPr/>
          </a:p>
          <a:p>
            <a:pPr indent="-533400" lvl="1" marL="99060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Proxy Objects</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100"/>
          <p:cNvSpPr txBox="1"/>
          <p:nvPr>
            <p:ph type="title"/>
          </p:nvPr>
        </p:nvSpPr>
        <p:spPr>
          <a:xfrm>
            <a:off x="722312" y="4406900"/>
            <a:ext cx="7772400" cy="13620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5400"/>
              <a:buFont typeface="Verdana"/>
              <a:buNone/>
            </a:pPr>
            <a:r>
              <a:rPr b="1" i="0" lang="en-US" sz="5400" u="none">
                <a:solidFill>
                  <a:schemeClr val="dk2"/>
                </a:solidFill>
                <a:latin typeface="Verdana"/>
                <a:ea typeface="Verdana"/>
                <a:cs typeface="Verdana"/>
                <a:sym typeface="Verdana"/>
              </a:rPr>
              <a:t>SMART POINTERS IN C++</a:t>
            </a:r>
            <a:endParaRPr/>
          </a:p>
        </p:txBody>
      </p:sp>
      <p:sp>
        <p:nvSpPr>
          <p:cNvPr id="882" name="Google Shape;882;p100"/>
          <p:cNvSpPr txBox="1"/>
          <p:nvPr>
            <p:ph idx="1" type="body"/>
          </p:nvPr>
        </p:nvSpPr>
        <p:spPr>
          <a:xfrm>
            <a:off x="722312" y="2906712"/>
            <a:ext cx="7772400" cy="1500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2000"/>
              <a:buNone/>
            </a:pPr>
            <a:r>
              <a:rPr b="0" i="0" lang="en-US" sz="2000" u="none">
                <a:solidFill>
                  <a:schemeClr val="dk1"/>
                </a:solidFill>
                <a:latin typeface="Verdana"/>
                <a:ea typeface="Verdana"/>
                <a:cs typeface="Verdana"/>
                <a:sym typeface="Verdana"/>
              </a:rPr>
              <a:t>Performance Issues</a:t>
            </a:r>
            <a:endParaRPr/>
          </a:p>
        </p:txBody>
      </p:sp>
      <p:sp>
        <p:nvSpPr>
          <p:cNvPr id="883" name="Google Shape;883;p100"/>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884" name="Google Shape;884;p100"/>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101"/>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891" name="Google Shape;891;p101"/>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892" name="Google Shape;892;p101"/>
          <p:cNvSpPr txBox="1"/>
          <p:nvPr>
            <p:ph type="title"/>
          </p:nvPr>
        </p:nvSpPr>
        <p:spPr>
          <a:xfrm>
            <a:off x="571500" y="228600"/>
            <a:ext cx="8037512"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Space Overhead in Smart Pointers</a:t>
            </a:r>
            <a:endParaRPr/>
          </a:p>
        </p:txBody>
      </p:sp>
      <p:graphicFrame>
        <p:nvGraphicFramePr>
          <p:cNvPr id="893" name="Google Shape;893;p101"/>
          <p:cNvGraphicFramePr/>
          <p:nvPr/>
        </p:nvGraphicFramePr>
        <p:xfrm>
          <a:off x="817562" y="1654175"/>
          <a:ext cx="3000000" cy="3000000"/>
        </p:xfrm>
        <a:graphic>
          <a:graphicData uri="http://schemas.openxmlformats.org/drawingml/2006/table">
            <a:tbl>
              <a:tblPr>
                <a:noFill/>
                <a:tableStyleId>{7E48C610-0A66-4CB2-BC23-29E8E86F5D3B}</a:tableStyleId>
              </a:tblPr>
              <a:tblGrid>
                <a:gridCol w="3386125"/>
                <a:gridCol w="4243375"/>
              </a:tblGrid>
              <a:tr h="762000">
                <a:tc>
                  <a:txBody>
                    <a:bodyPr/>
                    <a:lstStyle/>
                    <a:p>
                      <a:pPr indent="0" lvl="0" marL="0" marR="0" rtl="0" algn="ctr">
                        <a:lnSpc>
                          <a:spcPct val="100000"/>
                        </a:lnSpc>
                        <a:spcBef>
                          <a:spcPts val="0"/>
                        </a:spcBef>
                        <a:spcAft>
                          <a:spcPts val="0"/>
                        </a:spcAft>
                        <a:buClr>
                          <a:schemeClr val="dk1"/>
                        </a:buClr>
                        <a:buSzPts val="4400"/>
                        <a:buFont typeface="Times New Roman"/>
                        <a:buNone/>
                      </a:pPr>
                      <a:r>
                        <a:rPr b="1" i="0" lang="en-US" sz="4400" u="none" cap="none" strike="noStrike">
                          <a:solidFill>
                            <a:schemeClr val="dk1"/>
                          </a:solidFill>
                          <a:latin typeface="Times New Roman"/>
                          <a:ea typeface="Times New Roman"/>
                          <a:cs typeface="Times New Roman"/>
                          <a:sym typeface="Times New Roman"/>
                        </a:rPr>
                        <a:t>Ownership</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4400"/>
                        <a:buFont typeface="Times New Roman"/>
                        <a:buNone/>
                      </a:pPr>
                      <a:r>
                        <a:rPr b="1" i="0" lang="en-US" sz="4400" u="none" cap="none" strike="noStrike">
                          <a:solidFill>
                            <a:schemeClr val="dk1"/>
                          </a:solidFill>
                          <a:latin typeface="Times New Roman"/>
                          <a:ea typeface="Times New Roman"/>
                          <a:cs typeface="Times New Roman"/>
                          <a:sym typeface="Times New Roman"/>
                        </a:rPr>
                        <a:t>Overhead</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17525">
                <a:tc>
                  <a:txBody>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Destructive Copy</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Nil</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19100">
                <a:tc>
                  <a:txBody>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Deep Copy</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(n-1)*sizeof(&lt;Object&gt;)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17525">
                <a:tc>
                  <a:txBody>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COW</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&lt;= (n-1)*sizeof(&lt;Object&gt;)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19100">
                <a:tc>
                  <a:txBody>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RC: Non-Intrusive (n)</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4</a:t>
                      </a:r>
                      <a:r>
                        <a:rPr b="0" baseline="-25000" i="0" lang="en-US" sz="2800" u="none" cap="none" strike="noStrike">
                          <a:solidFill>
                            <a:schemeClr val="dk1"/>
                          </a:solidFill>
                          <a:latin typeface="Times New Roman"/>
                          <a:ea typeface="Times New Roman"/>
                          <a:cs typeface="Times New Roman"/>
                          <a:sym typeface="Times New Roman"/>
                        </a:rPr>
                        <a:t>pointer</a:t>
                      </a:r>
                      <a:r>
                        <a:rPr b="0" i="0" lang="en-US" sz="2800" u="none" cap="none" strike="noStrike">
                          <a:solidFill>
                            <a:schemeClr val="dk1"/>
                          </a:solidFill>
                          <a:latin typeface="Times New Roman"/>
                          <a:ea typeface="Times New Roman"/>
                          <a:cs typeface="Times New Roman"/>
                          <a:sym typeface="Times New Roman"/>
                        </a:rPr>
                        <a:t>*n+4</a:t>
                      </a:r>
                      <a:r>
                        <a:rPr b="0" baseline="-25000" i="0" lang="en-US" sz="2800" u="none" cap="none" strike="noStrike">
                          <a:solidFill>
                            <a:schemeClr val="dk1"/>
                          </a:solidFill>
                          <a:latin typeface="Times New Roman"/>
                          <a:ea typeface="Times New Roman"/>
                          <a:cs typeface="Times New Roman"/>
                          <a:sym typeface="Times New Roman"/>
                        </a:rPr>
                        <a:t>counter</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17525">
                <a:tc>
                  <a:txBody>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RC: Non-Intrusive (1)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4</a:t>
                      </a:r>
                      <a:r>
                        <a:rPr b="0" baseline="-25000" i="0" lang="en-US" sz="2800" u="none" cap="none" strike="noStrike">
                          <a:solidFill>
                            <a:schemeClr val="dk1"/>
                          </a:solidFill>
                          <a:latin typeface="Times New Roman"/>
                          <a:ea typeface="Times New Roman"/>
                          <a:cs typeface="Times New Roman"/>
                          <a:sym typeface="Times New Roman"/>
                        </a:rPr>
                        <a:t>pointer</a:t>
                      </a:r>
                      <a:r>
                        <a:rPr b="0" i="0" lang="en-US" sz="2800" u="none" cap="none" strike="noStrike">
                          <a:solidFill>
                            <a:schemeClr val="dk1"/>
                          </a:solidFill>
                          <a:latin typeface="Times New Roman"/>
                          <a:ea typeface="Times New Roman"/>
                          <a:cs typeface="Times New Roman"/>
                          <a:sym typeface="Times New Roman"/>
                        </a:rPr>
                        <a:t>+4</a:t>
                      </a:r>
                      <a:r>
                        <a:rPr b="0" baseline="-25000" i="0" lang="en-US" sz="2800" u="none" cap="none" strike="noStrike">
                          <a:solidFill>
                            <a:schemeClr val="dk1"/>
                          </a:solidFill>
                          <a:latin typeface="Times New Roman"/>
                          <a:ea typeface="Times New Roman"/>
                          <a:cs typeface="Times New Roman"/>
                          <a:sym typeface="Times New Roman"/>
                        </a:rPr>
                        <a:t>counter</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19100">
                <a:tc>
                  <a:txBody>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RC: Intrusive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4</a:t>
                      </a:r>
                      <a:r>
                        <a:rPr b="0" baseline="-25000" i="0" lang="en-US" sz="2800" u="none" cap="none" strike="noStrike">
                          <a:solidFill>
                            <a:schemeClr val="dk1"/>
                          </a:solidFill>
                          <a:latin typeface="Times New Roman"/>
                          <a:ea typeface="Times New Roman"/>
                          <a:cs typeface="Times New Roman"/>
                          <a:sym typeface="Times New Roman"/>
                        </a:rPr>
                        <a:t>counter</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17525">
                <a:tc>
                  <a:txBody>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Reference Linking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4</a:t>
                      </a:r>
                      <a:r>
                        <a:rPr b="0" baseline="-25000" i="0" lang="en-US" sz="2800" u="none" cap="none" strike="noStrike">
                          <a:solidFill>
                            <a:schemeClr val="dk1"/>
                          </a:solidFill>
                          <a:latin typeface="Times New Roman"/>
                          <a:ea typeface="Times New Roman"/>
                          <a:cs typeface="Times New Roman"/>
                          <a:sym typeface="Times New Roman"/>
                        </a:rPr>
                        <a:t>pointer_next</a:t>
                      </a:r>
                      <a:r>
                        <a:rPr b="0" i="0" lang="en-US" sz="2800" u="none" cap="none" strike="noStrike">
                          <a:solidFill>
                            <a:schemeClr val="dk1"/>
                          </a:solidFill>
                          <a:latin typeface="Times New Roman"/>
                          <a:ea typeface="Times New Roman"/>
                          <a:cs typeface="Times New Roman"/>
                          <a:sym typeface="Times New Roman"/>
                        </a:rPr>
                        <a:t>*n+4</a:t>
                      </a:r>
                      <a:r>
                        <a:rPr b="0" baseline="-25000" i="0" lang="en-US" sz="2800" u="none" cap="none" strike="noStrike">
                          <a:solidFill>
                            <a:schemeClr val="dk1"/>
                          </a:solidFill>
                          <a:latin typeface="Times New Roman"/>
                          <a:ea typeface="Times New Roman"/>
                          <a:cs typeface="Times New Roman"/>
                          <a:sym typeface="Times New Roman"/>
                        </a:rPr>
                        <a:t>pointer_prev</a:t>
                      </a:r>
                      <a:r>
                        <a:rPr b="0" i="0" lang="en-US" sz="2800" u="none" cap="none" strike="noStrike">
                          <a:solidFill>
                            <a:schemeClr val="dk1"/>
                          </a:solidFill>
                          <a:latin typeface="Times New Roman"/>
                          <a:ea typeface="Times New Roman"/>
                          <a:cs typeface="Times New Roman"/>
                          <a:sym typeface="Times New Roman"/>
                        </a:rPr>
                        <a:t>*n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102"/>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900" name="Google Shape;900;p102"/>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901" name="Google Shape;901;p102"/>
          <p:cNvSpPr txBox="1"/>
          <p:nvPr>
            <p:ph type="title"/>
          </p:nvPr>
        </p:nvSpPr>
        <p:spPr>
          <a:xfrm>
            <a:off x="290512" y="228600"/>
            <a:ext cx="8583612"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Smart Pointer Timing (GCC, MSVC)</a:t>
            </a:r>
            <a:endParaRPr/>
          </a:p>
        </p:txBody>
      </p:sp>
      <p:sp>
        <p:nvSpPr>
          <p:cNvPr id="902" name="Google Shape;902;p102"/>
          <p:cNvSpPr txBox="1"/>
          <p:nvPr/>
        </p:nvSpPr>
        <p:spPr>
          <a:xfrm>
            <a:off x="762000" y="5534025"/>
            <a:ext cx="9144000"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Verdana"/>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03" name="Google Shape;903;p102"/>
          <p:cNvSpPr txBox="1"/>
          <p:nvPr/>
        </p:nvSpPr>
        <p:spPr>
          <a:xfrm>
            <a:off x="195262" y="4303712"/>
            <a:ext cx="8772525" cy="18669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Time in ns to acquire a pointer (default construction), perform n amortized copy operations on it &amp; finally release it. </a:t>
            </a:r>
            <a:endParaRPr/>
          </a:p>
          <a:p>
            <a:pPr indent="-342900" lvl="0" marL="342900" marR="0" rtl="0" algn="l">
              <a:lnSpc>
                <a:spcPct val="9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The allocation time for the contained pointer is not included, but the time for it's deallocation is. </a:t>
            </a:r>
            <a:endParaRPr/>
          </a:p>
          <a:p>
            <a:pPr indent="-342900" lvl="0" marL="342900" marR="0" rtl="0" algn="l">
              <a:lnSpc>
                <a:spcPct val="9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A </a:t>
            </a:r>
            <a:r>
              <a:rPr b="0" i="1" lang="en-US" sz="2000" u="none">
                <a:solidFill>
                  <a:schemeClr val="dk1"/>
                </a:solidFill>
                <a:latin typeface="Times New Roman"/>
                <a:ea typeface="Times New Roman"/>
                <a:cs typeface="Times New Roman"/>
                <a:sym typeface="Times New Roman"/>
              </a:rPr>
              <a:t>dumb</a:t>
            </a:r>
            <a:r>
              <a:rPr b="0" i="0" lang="en-US" sz="2000" u="none">
                <a:solidFill>
                  <a:schemeClr val="dk1"/>
                </a:solidFill>
                <a:latin typeface="Times New Roman"/>
                <a:ea typeface="Times New Roman"/>
                <a:cs typeface="Times New Roman"/>
                <a:sym typeface="Times New Roman"/>
              </a:rPr>
              <a:t> pointer is a smart pointer that simply acquires and releases its contained pointer with no extra overhead. A </a:t>
            </a:r>
            <a:r>
              <a:rPr b="0" i="1" lang="en-US" sz="2000" u="none">
                <a:solidFill>
                  <a:schemeClr val="dk1"/>
                </a:solidFill>
                <a:latin typeface="Times New Roman"/>
                <a:ea typeface="Times New Roman"/>
                <a:cs typeface="Times New Roman"/>
                <a:sym typeface="Times New Roman"/>
              </a:rPr>
              <a:t>raw</a:t>
            </a:r>
            <a:r>
              <a:rPr b="0" i="0" lang="en-US" sz="2000" u="none">
                <a:solidFill>
                  <a:schemeClr val="dk1"/>
                </a:solidFill>
                <a:latin typeface="Times New Roman"/>
                <a:ea typeface="Times New Roman"/>
                <a:cs typeface="Times New Roman"/>
                <a:sym typeface="Times New Roman"/>
              </a:rPr>
              <a:t> pointer is a C pointer.</a:t>
            </a:r>
            <a:endParaRPr/>
          </a:p>
        </p:txBody>
      </p:sp>
      <p:pic>
        <p:nvPicPr>
          <p:cNvPr descr="gccspeed" id="904" name="Google Shape;904;p102"/>
          <p:cNvPicPr preferRelativeResize="0"/>
          <p:nvPr/>
        </p:nvPicPr>
        <p:blipFill rotWithShape="1">
          <a:blip r:embed="rId3">
            <a:alphaModFix/>
          </a:blip>
          <a:srcRect b="0" l="0" r="0" t="0"/>
          <a:stretch/>
        </p:blipFill>
        <p:spPr>
          <a:xfrm>
            <a:off x="42862" y="1400175"/>
            <a:ext cx="4524375" cy="2867025"/>
          </a:xfrm>
          <a:prstGeom prst="rect">
            <a:avLst/>
          </a:prstGeom>
          <a:noFill/>
          <a:ln>
            <a:noFill/>
          </a:ln>
        </p:spPr>
      </p:pic>
      <p:pic>
        <p:nvPicPr>
          <p:cNvPr descr="msvcspeed" id="905" name="Google Shape;905;p102"/>
          <p:cNvPicPr preferRelativeResize="0"/>
          <p:nvPr/>
        </p:nvPicPr>
        <p:blipFill rotWithShape="1">
          <a:blip r:embed="rId4">
            <a:alphaModFix/>
          </a:blip>
          <a:srcRect b="0" l="0" r="0" t="0"/>
          <a:stretch/>
        </p:blipFill>
        <p:spPr>
          <a:xfrm>
            <a:off x="4602162" y="1400175"/>
            <a:ext cx="4513262" cy="286067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103"/>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912" name="Google Shape;912;p103"/>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913" name="Google Shape;913;p103"/>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References: Books</a:t>
            </a:r>
            <a:endParaRPr/>
          </a:p>
        </p:txBody>
      </p:sp>
      <p:sp>
        <p:nvSpPr>
          <p:cNvPr id="914" name="Google Shape;914;p103"/>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accent2"/>
              </a:buClr>
              <a:buSzPts val="1800"/>
              <a:buFont typeface="Noto Sans Symbols"/>
              <a:buChar char="□"/>
            </a:pPr>
            <a:r>
              <a:rPr b="1" i="0" lang="en-US" sz="1800" u="none">
                <a:solidFill>
                  <a:schemeClr val="dk1"/>
                </a:solidFill>
                <a:latin typeface="Verdana"/>
                <a:ea typeface="Verdana"/>
                <a:cs typeface="Verdana"/>
                <a:sym typeface="Verdana"/>
              </a:rPr>
              <a:t>Effective C++ by </a:t>
            </a:r>
            <a:r>
              <a:rPr b="0" i="1" lang="en-US" sz="1800" u="none">
                <a:solidFill>
                  <a:schemeClr val="dk1"/>
                </a:solidFill>
                <a:latin typeface="Verdana"/>
                <a:ea typeface="Verdana"/>
                <a:cs typeface="Verdana"/>
                <a:sym typeface="Verdana"/>
              </a:rPr>
              <a:t>Scott Meyers</a:t>
            </a:r>
            <a:endParaRPr/>
          </a:p>
          <a:p>
            <a:pPr indent="-609600" lvl="0" marL="60960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Verdana"/>
                <a:ea typeface="Verdana"/>
                <a:cs typeface="Verdana"/>
                <a:sym typeface="Verdana"/>
              </a:rPr>
              <a:t>More Effective C++: </a:t>
            </a:r>
            <a:r>
              <a:rPr b="1" i="0" lang="en-US" sz="1600" u="none">
                <a:solidFill>
                  <a:schemeClr val="dk1"/>
                </a:solidFill>
                <a:latin typeface="Verdana"/>
                <a:ea typeface="Verdana"/>
                <a:cs typeface="Verdana"/>
                <a:sym typeface="Verdana"/>
              </a:rPr>
              <a:t>35 New Ways to Improve Your Programs and Designs</a:t>
            </a:r>
            <a:r>
              <a:rPr b="0" i="0" lang="en-US" sz="2000" u="none">
                <a:solidFill>
                  <a:schemeClr val="dk1"/>
                </a:solidFill>
                <a:latin typeface="Verdana"/>
                <a:ea typeface="Verdana"/>
                <a:cs typeface="Verdana"/>
                <a:sym typeface="Verdana"/>
              </a:rPr>
              <a:t> – </a:t>
            </a:r>
            <a:r>
              <a:rPr b="0" i="1" lang="en-US" sz="2000" u="none">
                <a:solidFill>
                  <a:schemeClr val="dk1"/>
                </a:solidFill>
                <a:latin typeface="Verdana"/>
                <a:ea typeface="Verdana"/>
                <a:cs typeface="Verdana"/>
                <a:sym typeface="Verdana"/>
              </a:rPr>
              <a:t>Scott Meyers</a:t>
            </a:r>
            <a:r>
              <a:rPr b="0" i="0" lang="en-US" sz="2000" u="none">
                <a:solidFill>
                  <a:schemeClr val="dk1"/>
                </a:solidFill>
                <a:latin typeface="Verdana"/>
                <a:ea typeface="Verdana"/>
                <a:cs typeface="Verdana"/>
                <a:sym typeface="Verdana"/>
              </a:rPr>
              <a:t>, Pearson Education &amp; AWP 1999</a:t>
            </a:r>
            <a:endParaRPr/>
          </a:p>
          <a:p>
            <a:pPr indent="-609600" lvl="0" marL="60960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Verdana"/>
                <a:ea typeface="Verdana"/>
                <a:cs typeface="Verdana"/>
                <a:sym typeface="Verdana"/>
              </a:rPr>
              <a:t>Modern C++ Design: </a:t>
            </a:r>
            <a:r>
              <a:rPr b="1" i="0" lang="en-US" sz="1600" u="none">
                <a:solidFill>
                  <a:schemeClr val="dk1"/>
                </a:solidFill>
                <a:latin typeface="Verdana"/>
                <a:ea typeface="Verdana"/>
                <a:cs typeface="Verdana"/>
                <a:sym typeface="Verdana"/>
              </a:rPr>
              <a:t>Generic Programming &amp; Design Pattern Applied</a:t>
            </a:r>
            <a:r>
              <a:rPr b="0" i="0" lang="en-US" sz="2000" u="none">
                <a:solidFill>
                  <a:schemeClr val="dk1"/>
                </a:solidFill>
                <a:latin typeface="Verdana"/>
                <a:ea typeface="Verdana"/>
                <a:cs typeface="Verdana"/>
                <a:sym typeface="Verdana"/>
              </a:rPr>
              <a:t> – </a:t>
            </a:r>
            <a:r>
              <a:rPr b="0" i="1" lang="en-US" sz="2000" u="none">
                <a:solidFill>
                  <a:schemeClr val="dk1"/>
                </a:solidFill>
                <a:latin typeface="Verdana"/>
                <a:ea typeface="Verdana"/>
                <a:cs typeface="Verdana"/>
                <a:sym typeface="Verdana"/>
              </a:rPr>
              <a:t>Andrei Alexandrescu</a:t>
            </a:r>
            <a:r>
              <a:rPr b="0" i="0" lang="en-US" sz="2000" u="none">
                <a:solidFill>
                  <a:schemeClr val="dk1"/>
                </a:solidFill>
                <a:latin typeface="Verdana"/>
                <a:ea typeface="Verdana"/>
                <a:cs typeface="Verdana"/>
                <a:sym typeface="Verdana"/>
              </a:rPr>
              <a:t>, Pearson Education 2001</a:t>
            </a:r>
            <a:endParaRPr/>
          </a:p>
          <a:p>
            <a:pPr indent="-609600" lvl="0" marL="60960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Verdana"/>
                <a:ea typeface="Verdana"/>
                <a:cs typeface="Verdana"/>
                <a:sym typeface="Verdana"/>
              </a:rPr>
              <a:t>C++ Templates: </a:t>
            </a:r>
            <a:r>
              <a:rPr b="1" i="0" lang="en-US" sz="1600" u="none">
                <a:solidFill>
                  <a:schemeClr val="dk1"/>
                </a:solidFill>
                <a:latin typeface="Verdana"/>
                <a:ea typeface="Verdana"/>
                <a:cs typeface="Verdana"/>
                <a:sym typeface="Verdana"/>
              </a:rPr>
              <a:t>The Complete Guide</a:t>
            </a:r>
            <a:r>
              <a:rPr b="0" i="0" lang="en-US" sz="2000" u="none">
                <a:solidFill>
                  <a:schemeClr val="dk1"/>
                </a:solidFill>
                <a:latin typeface="Verdana"/>
                <a:ea typeface="Verdana"/>
                <a:cs typeface="Verdana"/>
                <a:sym typeface="Verdana"/>
              </a:rPr>
              <a:t> – </a:t>
            </a:r>
            <a:r>
              <a:rPr b="0" i="1" lang="en-US" sz="2000" u="none">
                <a:solidFill>
                  <a:schemeClr val="dk1"/>
                </a:solidFill>
                <a:latin typeface="Verdana"/>
                <a:ea typeface="Verdana"/>
                <a:cs typeface="Verdana"/>
                <a:sym typeface="Verdana"/>
              </a:rPr>
              <a:t>David Vandevoorde &amp; Nicolai M. Josuttis</a:t>
            </a:r>
            <a:r>
              <a:rPr b="0" i="0" lang="en-US" sz="2000" u="none">
                <a:solidFill>
                  <a:schemeClr val="dk1"/>
                </a:solidFill>
                <a:latin typeface="Verdana"/>
                <a:ea typeface="Verdana"/>
                <a:cs typeface="Verdana"/>
                <a:sym typeface="Verdana"/>
              </a:rPr>
              <a:t>, Pearson Education &amp; AWP 2003</a:t>
            </a:r>
            <a:endParaRPr/>
          </a:p>
          <a:p>
            <a:pPr indent="-609600" lvl="0" marL="609600" rtl="0" algn="l">
              <a:lnSpc>
                <a:spcPct val="100000"/>
              </a:lnSpc>
              <a:spcBef>
                <a:spcPts val="360"/>
              </a:spcBef>
              <a:spcAft>
                <a:spcPts val="0"/>
              </a:spcAft>
              <a:buClr>
                <a:schemeClr val="accent2"/>
              </a:buClr>
              <a:buSzPts val="1800"/>
              <a:buFont typeface="Noto Sans Symbols"/>
              <a:buChar char="□"/>
            </a:pPr>
            <a:r>
              <a:rPr b="1" i="0" lang="en-US" sz="1800" u="none">
                <a:solidFill>
                  <a:schemeClr val="dk1"/>
                </a:solidFill>
                <a:latin typeface="Verdana"/>
                <a:ea typeface="Verdana"/>
                <a:cs typeface="Verdana"/>
                <a:sym typeface="Verdana"/>
              </a:rPr>
              <a:t>Exceptional C++ by </a:t>
            </a:r>
            <a:r>
              <a:rPr b="0" i="1" lang="en-US" sz="1800" u="none">
                <a:solidFill>
                  <a:schemeClr val="dk1"/>
                </a:solidFill>
                <a:latin typeface="Verdana"/>
                <a:ea typeface="Verdana"/>
                <a:cs typeface="Verdana"/>
                <a:sym typeface="Verdana"/>
              </a:rPr>
              <a:t>Herb Sutter</a:t>
            </a:r>
            <a:r>
              <a:rPr b="1" i="0" lang="en-US" sz="1800" u="none">
                <a:solidFill>
                  <a:schemeClr val="dk1"/>
                </a:solidFill>
                <a:latin typeface="Verdana"/>
                <a:ea typeface="Verdana"/>
                <a:cs typeface="Verdana"/>
                <a:sym typeface="Verdana"/>
              </a:rPr>
              <a:t> </a:t>
            </a:r>
            <a:endParaRPr/>
          </a:p>
          <a:p>
            <a:pPr indent="-609600" lvl="0" marL="609600" rtl="0" algn="l">
              <a:lnSpc>
                <a:spcPct val="100000"/>
              </a:lnSpc>
              <a:spcBef>
                <a:spcPts val="360"/>
              </a:spcBef>
              <a:spcAft>
                <a:spcPts val="0"/>
              </a:spcAft>
              <a:buClr>
                <a:schemeClr val="accent2"/>
              </a:buClr>
              <a:buSzPts val="1800"/>
              <a:buFont typeface="Noto Sans Symbols"/>
              <a:buChar char="□"/>
            </a:pPr>
            <a:r>
              <a:rPr b="1" i="0" lang="en-US" sz="1800" u="none">
                <a:solidFill>
                  <a:schemeClr val="dk1"/>
                </a:solidFill>
                <a:latin typeface="Verdana"/>
                <a:ea typeface="Verdana"/>
                <a:cs typeface="Verdana"/>
                <a:sym typeface="Verdana"/>
              </a:rPr>
              <a:t>More Exceptional C++ by </a:t>
            </a:r>
            <a:r>
              <a:rPr b="0" i="1" lang="en-US" sz="1800" u="none">
                <a:solidFill>
                  <a:schemeClr val="dk1"/>
                </a:solidFill>
                <a:latin typeface="Verdana"/>
                <a:ea typeface="Verdana"/>
                <a:cs typeface="Verdana"/>
                <a:sym typeface="Verdana"/>
              </a:rPr>
              <a:t>Herb Sutter</a:t>
            </a:r>
            <a:r>
              <a:rPr b="1" i="0" lang="en-US" sz="1800" u="none">
                <a:solidFill>
                  <a:schemeClr val="dk1"/>
                </a:solidFill>
                <a:latin typeface="Verdana"/>
                <a:ea typeface="Verdana"/>
                <a:cs typeface="Verdana"/>
                <a:sym typeface="Verdana"/>
              </a:rPr>
              <a:t> </a:t>
            </a:r>
            <a:endParaRPr/>
          </a:p>
          <a:p>
            <a:pPr indent="-609600" lvl="0" marL="609600" rtl="0" algn="l">
              <a:lnSpc>
                <a:spcPct val="100000"/>
              </a:lnSpc>
              <a:spcBef>
                <a:spcPts val="360"/>
              </a:spcBef>
              <a:spcAft>
                <a:spcPts val="0"/>
              </a:spcAft>
              <a:buClr>
                <a:schemeClr val="accent2"/>
              </a:buClr>
              <a:buSzPts val="1800"/>
              <a:buFont typeface="Noto Sans Symbols"/>
              <a:buChar char="□"/>
            </a:pPr>
            <a:r>
              <a:rPr b="1" i="0" lang="en-US" sz="1800" u="none">
                <a:solidFill>
                  <a:schemeClr val="dk1"/>
                </a:solidFill>
                <a:latin typeface="Verdana"/>
                <a:ea typeface="Verdana"/>
                <a:cs typeface="Verdana"/>
                <a:sym typeface="Verdana"/>
              </a:rPr>
              <a:t>The C++ Programming Language by</a:t>
            </a:r>
            <a:r>
              <a:rPr b="0" i="0" lang="en-US" sz="1800" u="none">
                <a:solidFill>
                  <a:schemeClr val="dk1"/>
                </a:solidFill>
                <a:latin typeface="Verdana"/>
                <a:ea typeface="Verdana"/>
                <a:cs typeface="Verdana"/>
                <a:sym typeface="Verdana"/>
              </a:rPr>
              <a:t> </a:t>
            </a:r>
            <a:r>
              <a:rPr b="0" i="1" lang="en-US" sz="1800" u="none">
                <a:solidFill>
                  <a:schemeClr val="dk1"/>
                </a:solidFill>
                <a:latin typeface="Verdana"/>
                <a:ea typeface="Verdana"/>
                <a:cs typeface="Verdana"/>
                <a:sym typeface="Verdana"/>
              </a:rPr>
              <a:t>Bjarne Stroustrup</a:t>
            </a:r>
            <a:endParaRPr/>
          </a:p>
          <a:p>
            <a:pPr indent="-355600" lvl="0" marL="469900" rtl="0" algn="l">
              <a:spcBef>
                <a:spcPts val="360"/>
              </a:spcBef>
              <a:spcAft>
                <a:spcPts val="0"/>
              </a:spcAft>
              <a:buSzPts val="1800"/>
              <a:buNone/>
            </a:pPr>
            <a:r>
              <a:t/>
            </a:r>
            <a:endParaRPr b="0" i="1" sz="1800" u="none">
              <a:solidFill>
                <a:schemeClr val="dk1"/>
              </a:solidFill>
              <a:latin typeface="Verdana"/>
              <a:ea typeface="Verdana"/>
              <a:cs typeface="Verdana"/>
              <a:sym typeface="Verdana"/>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104"/>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921" name="Google Shape;921;p104"/>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922" name="Google Shape;922;p104"/>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References: Papers</a:t>
            </a:r>
            <a:endParaRPr/>
          </a:p>
        </p:txBody>
      </p:sp>
      <p:sp>
        <p:nvSpPr>
          <p:cNvPr id="923" name="Google Shape;923;p104"/>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accent2"/>
              </a:buClr>
              <a:buSzPts val="2000"/>
              <a:buFont typeface="Noto Sans Symbols"/>
              <a:buChar char="□"/>
            </a:pPr>
            <a:r>
              <a:rPr b="1" i="0" lang="en-US" sz="2000" u="none">
                <a:solidFill>
                  <a:schemeClr val="dk1"/>
                </a:solidFill>
                <a:latin typeface="Verdana"/>
                <a:ea typeface="Verdana"/>
                <a:cs typeface="Verdana"/>
                <a:sym typeface="Verdana"/>
              </a:rPr>
              <a:t>A static analyzer for finding dynamic programming errors</a:t>
            </a:r>
            <a:r>
              <a:rPr b="0" i="0" lang="en-US" sz="2000" u="none">
                <a:solidFill>
                  <a:schemeClr val="dk1"/>
                </a:solidFill>
                <a:latin typeface="Verdana"/>
                <a:ea typeface="Verdana"/>
                <a:cs typeface="Verdana"/>
                <a:sym typeface="Verdana"/>
              </a:rPr>
              <a:t> - </a:t>
            </a:r>
            <a:r>
              <a:rPr b="0" i="1" lang="en-US" sz="2000" u="none">
                <a:solidFill>
                  <a:schemeClr val="dk1"/>
                </a:solidFill>
                <a:latin typeface="Verdana"/>
                <a:ea typeface="Verdana"/>
                <a:cs typeface="Verdana"/>
                <a:sym typeface="Verdana"/>
              </a:rPr>
              <a:t>William R. Bush, Jonathan D. Pincus and David J. Sielaff</a:t>
            </a:r>
            <a:r>
              <a:rPr b="0" i="0" lang="en-US" sz="2000" u="none">
                <a:solidFill>
                  <a:schemeClr val="dk1"/>
                </a:solidFill>
                <a:latin typeface="Verdana"/>
                <a:ea typeface="Verdana"/>
                <a:cs typeface="Verdana"/>
                <a:sym typeface="Verdana"/>
              </a:rPr>
              <a:t>, Software Practice Experience 2000; 30:775–802</a:t>
            </a:r>
            <a:endParaRPr/>
          </a:p>
          <a:p>
            <a:pPr indent="-533400" lvl="1" marL="990600" rtl="0" algn="l">
              <a:lnSpc>
                <a:spcPct val="10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Used for PREfix simulation results on Pointer Hazards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3"/>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241" name="Google Shape;241;p33"/>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242" name="Google Shape;242;p33"/>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What is a Raw Pointer?</a:t>
            </a:r>
            <a:endParaRPr/>
          </a:p>
        </p:txBody>
      </p:sp>
      <p:sp>
        <p:nvSpPr>
          <p:cNvPr id="243" name="Google Shape;243;p33"/>
          <p:cNvSpPr txBox="1"/>
          <p:nvPr>
            <p:ph idx="1" type="body"/>
          </p:nvPr>
        </p:nvSpPr>
        <p:spPr>
          <a:xfrm>
            <a:off x="742950" y="1676400"/>
            <a:ext cx="7772400" cy="45720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A pointer is an object that gives the address of another object (Data or Function). </a:t>
            </a:r>
            <a:endParaRPr/>
          </a:p>
          <a:p>
            <a:pPr indent="-469900" lvl="0" marL="469900" rtl="0" algn="l">
              <a:lnSpc>
                <a:spcPct val="10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The value of a pointer is a memory location.</a:t>
            </a:r>
            <a:endParaRPr/>
          </a:p>
          <a:p>
            <a:pPr indent="-469900" lvl="0" marL="469900" rtl="0" algn="l">
              <a:lnSpc>
                <a:spcPct val="10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Pointers are motivated by indirect addresses in machine languages.</a:t>
            </a:r>
            <a:endParaRPr/>
          </a:p>
          <a:p>
            <a:pPr indent="-469900" lvl="0" marL="469900" rtl="0" algn="l">
              <a:lnSpc>
                <a:spcPct val="10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Pointers can be typed. </a:t>
            </a:r>
            <a:endParaRPr/>
          </a:p>
          <a:p>
            <a:pPr indent="-469900" lvl="0" marL="469900" rtl="0" algn="l">
              <a:lnSpc>
                <a:spcPct val="10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Pointers can be typeless.</a:t>
            </a:r>
            <a:endParaRPr/>
          </a:p>
          <a:p>
            <a:pPr indent="-469900" lvl="0" marL="469900" rtl="0" algn="l">
              <a:lnSpc>
                <a:spcPct val="10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Alternate names: Bald, Built-in, Dull, Dumb, Native, Primitive.</a:t>
            </a:r>
            <a:endParaRPr/>
          </a:p>
          <a:p>
            <a:pPr indent="-317500" lvl="0" marL="469900" rtl="0" algn="l">
              <a:spcBef>
                <a:spcPts val="480"/>
              </a:spcBef>
              <a:spcAft>
                <a:spcPts val="0"/>
              </a:spcAft>
              <a:buSzPts val="2400"/>
              <a:buNone/>
            </a:pPr>
            <a:r>
              <a:t/>
            </a:r>
            <a:endParaRPr b="0" i="0" sz="2400" u="none">
              <a:solidFill>
                <a:schemeClr val="dk1"/>
              </a:solidFill>
              <a:latin typeface="Verdana"/>
              <a:ea typeface="Verdana"/>
              <a:cs typeface="Verdana"/>
              <a:sym typeface="Verdana"/>
            </a:endParaRPr>
          </a:p>
        </p:txBody>
      </p:sp>
      <p:sp>
        <p:nvSpPr>
          <p:cNvPr id="244" name="Google Shape;244;p33"/>
          <p:cNvSpPr txBox="1"/>
          <p:nvPr/>
        </p:nvSpPr>
        <p:spPr>
          <a:xfrm>
            <a:off x="4800600" y="3379787"/>
            <a:ext cx="3968750" cy="658812"/>
          </a:xfrm>
          <a:prstGeom prst="rect">
            <a:avLst/>
          </a:prstGeom>
          <a:noFill/>
          <a:ln cap="flat" cmpd="sng" w="12700">
            <a:solidFill>
              <a:schemeClr val="dk1"/>
            </a:solidFill>
            <a:prstDash val="solid"/>
            <a:miter lim="800000"/>
            <a:headEnd len="sm" w="sm" type="none"/>
            <a:tailEnd len="sm" w="sm" type="none"/>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rgbClr val="660000"/>
              </a:buClr>
              <a:buSzPts val="1800"/>
              <a:buFont typeface="Times New Roman"/>
              <a:buNone/>
            </a:pPr>
            <a:r>
              <a:rPr b="0" i="0" lang="en-US" sz="1800" u="none">
                <a:solidFill>
                  <a:srgbClr val="660000"/>
                </a:solidFill>
                <a:latin typeface="Times New Roman"/>
                <a:ea typeface="Times New Roman"/>
                <a:cs typeface="Times New Roman"/>
                <a:sym typeface="Times New Roman"/>
              </a:rPr>
              <a:t>“</a:t>
            </a:r>
            <a:r>
              <a:rPr b="0" i="1" lang="en-US" sz="1800" u="none">
                <a:solidFill>
                  <a:srgbClr val="660000"/>
                </a:solidFill>
                <a:latin typeface="Times New Roman"/>
                <a:ea typeface="Times New Roman"/>
                <a:cs typeface="Times New Roman"/>
                <a:sym typeface="Times New Roman"/>
              </a:rPr>
              <a:t>Pointers: the GOTO of data structures</a:t>
            </a:r>
            <a:r>
              <a:rPr b="0" i="0" lang="en-US" sz="1800" u="none">
                <a:solidFill>
                  <a:srgbClr val="660000"/>
                </a:solidFill>
                <a:latin typeface="Times New Roman"/>
                <a:ea typeface="Times New Roman"/>
                <a:cs typeface="Times New Roman"/>
                <a:sym typeface="Times New Roman"/>
              </a:rPr>
              <a:t>”</a:t>
            </a:r>
            <a:endParaRPr/>
          </a:p>
          <a:p>
            <a:pPr indent="-285750" lvl="1" marL="742950" marR="0" rtl="0" algn="ctr">
              <a:lnSpc>
                <a:spcPct val="100000"/>
              </a:lnSpc>
              <a:spcBef>
                <a:spcPts val="280"/>
              </a:spcBef>
              <a:spcAft>
                <a:spcPts val="0"/>
              </a:spcAft>
              <a:buClr>
                <a:schemeClr val="accent1"/>
              </a:buClr>
              <a:buSzPts val="1400"/>
              <a:buFont typeface="Times New Roman"/>
              <a:buNone/>
            </a:pPr>
            <a:r>
              <a:rPr b="0" i="0" lang="en-US" sz="1400" u="none" cap="none" strike="noStrike">
                <a:solidFill>
                  <a:schemeClr val="accent1"/>
                </a:solidFill>
                <a:latin typeface="Times New Roman"/>
                <a:ea typeface="Times New Roman"/>
                <a:cs typeface="Times New Roman"/>
                <a:sym typeface="Times New Roman"/>
              </a:rPr>
              <a:t>– P.J. Moylan in “The case against C”</a:t>
            </a:r>
            <a:endParaRPr/>
          </a:p>
        </p:txBody>
      </p:sp>
      <p:sp>
        <p:nvSpPr>
          <p:cNvPr id="245" name="Google Shape;245;p33"/>
          <p:cNvSpPr txBox="1"/>
          <p:nvPr/>
        </p:nvSpPr>
        <p:spPr>
          <a:xfrm rot="-600000">
            <a:off x="1887537" y="5432425"/>
            <a:ext cx="4824412" cy="436562"/>
          </a:xfrm>
          <a:prstGeom prst="rect">
            <a:avLst/>
          </a:prstGeom>
          <a:solidFill>
            <a:srgbClr val="DDDDDD"/>
          </a:solidFill>
          <a:ln cap="flat" cmpd="sng" w="12700">
            <a:solidFill>
              <a:schemeClr val="dk1"/>
            </a:solidFill>
            <a:prstDash val="solid"/>
            <a:miter lim="800000"/>
            <a:headEnd len="sm" w="sm" type="none"/>
            <a:tailEnd len="sm" w="sm" type="none"/>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rgbClr val="FF0000"/>
              </a:buClr>
              <a:buSzPts val="2000"/>
              <a:buFont typeface="Times New Roman"/>
              <a:buNone/>
            </a:pPr>
            <a:r>
              <a:rPr b="1" i="1" lang="en-US" sz="2000" u="none">
                <a:solidFill>
                  <a:srgbClr val="FF0000"/>
                </a:solidFill>
                <a:latin typeface="Times New Roman"/>
                <a:ea typeface="Times New Roman"/>
                <a:cs typeface="Times New Roman"/>
                <a:sym typeface="Times New Roman"/>
              </a:rPr>
              <a:t>Pointered Languages</a:t>
            </a:r>
            <a:r>
              <a:rPr b="0" i="1" lang="en-US" sz="2000" u="none">
                <a:solidFill>
                  <a:srgbClr val="FF0000"/>
                </a:solidFill>
                <a:latin typeface="Times New Roman"/>
                <a:ea typeface="Times New Roman"/>
                <a:cs typeface="Times New Roman"/>
                <a:sym typeface="Times New Roman"/>
              </a:rPr>
              <a:t>: </a:t>
            </a:r>
            <a:r>
              <a:rPr b="0" i="1" lang="en-US" sz="2000" u="none">
                <a:solidFill>
                  <a:schemeClr val="folHlink"/>
                </a:solidFill>
                <a:latin typeface="Times New Roman"/>
                <a:ea typeface="Times New Roman"/>
                <a:cs typeface="Times New Roman"/>
                <a:sym typeface="Times New Roman"/>
              </a:rPr>
              <a:t>Pascal, Ada, C, C++</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105"/>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930" name="Google Shape;930;p105"/>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931" name="Google Shape;931;p105"/>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References: Online Help</a:t>
            </a:r>
            <a:endParaRPr/>
          </a:p>
        </p:txBody>
      </p:sp>
      <p:sp>
        <p:nvSpPr>
          <p:cNvPr id="932" name="Google Shape;932;p105"/>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accent2"/>
              </a:buClr>
              <a:buSzPts val="2800"/>
              <a:buFont typeface="Noto Sans Symbols"/>
              <a:buChar char="□"/>
            </a:pPr>
            <a:r>
              <a:rPr b="1" i="0" lang="en-US" sz="2800" u="none">
                <a:solidFill>
                  <a:schemeClr val="dk1"/>
                </a:solidFill>
                <a:latin typeface="Verdana"/>
                <a:ea typeface="Verdana"/>
                <a:cs typeface="Verdana"/>
                <a:sym typeface="Verdana"/>
              </a:rPr>
              <a:t>MSVC 6.0</a:t>
            </a:r>
            <a:endParaRPr/>
          </a:p>
          <a:p>
            <a:pPr indent="-609600" lvl="0" marL="609600" rtl="0" algn="l">
              <a:lnSpc>
                <a:spcPct val="100000"/>
              </a:lnSpc>
              <a:spcBef>
                <a:spcPts val="560"/>
              </a:spcBef>
              <a:spcAft>
                <a:spcPts val="0"/>
              </a:spcAft>
              <a:buClr>
                <a:schemeClr val="accent2"/>
              </a:buClr>
              <a:buSzPts val="2800"/>
              <a:buFont typeface="Noto Sans Symbols"/>
              <a:buChar char="□"/>
            </a:pPr>
            <a:r>
              <a:rPr b="1" i="0" lang="en-US" sz="2800" u="none">
                <a:solidFill>
                  <a:schemeClr val="dk1"/>
                </a:solidFill>
                <a:latin typeface="Verdana"/>
                <a:ea typeface="Verdana"/>
                <a:cs typeface="Verdana"/>
                <a:sym typeface="Verdana"/>
              </a:rPr>
              <a:t>MSVC 7.1</a:t>
            </a:r>
            <a:endParaRPr/>
          </a:p>
          <a:p>
            <a:pPr indent="-609600" lvl="0" marL="609600" rtl="0" algn="l">
              <a:lnSpc>
                <a:spcPct val="100000"/>
              </a:lnSpc>
              <a:spcBef>
                <a:spcPts val="560"/>
              </a:spcBef>
              <a:spcAft>
                <a:spcPts val="0"/>
              </a:spcAft>
              <a:buClr>
                <a:schemeClr val="accent2"/>
              </a:buClr>
              <a:buSzPts val="2800"/>
              <a:buFont typeface="Noto Sans Symbols"/>
              <a:buChar char="□"/>
            </a:pPr>
            <a:r>
              <a:rPr b="1" i="0" lang="en-US" sz="2800" u="none">
                <a:solidFill>
                  <a:schemeClr val="dk1"/>
                </a:solidFill>
                <a:latin typeface="Verdana"/>
                <a:ea typeface="Verdana"/>
                <a:cs typeface="Verdana"/>
                <a:sym typeface="Verdana"/>
              </a:rPr>
              <a:t>GCC</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106"/>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939" name="Google Shape;939;p106"/>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940" name="Google Shape;940;p106"/>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References: Codes</a:t>
            </a:r>
            <a:endParaRPr/>
          </a:p>
        </p:txBody>
      </p:sp>
      <p:sp>
        <p:nvSpPr>
          <p:cNvPr id="941" name="Google Shape;941;p106"/>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accent2"/>
              </a:buClr>
              <a:buSzPts val="2800"/>
              <a:buFont typeface="Noto Sans Symbols"/>
              <a:buChar char="□"/>
            </a:pPr>
            <a:r>
              <a:rPr b="1" i="0" lang="en-US" sz="2800" u="none">
                <a:solidFill>
                  <a:schemeClr val="dk1"/>
                </a:solidFill>
                <a:latin typeface="Courier New"/>
                <a:ea typeface="Courier New"/>
                <a:cs typeface="Courier New"/>
                <a:sym typeface="Courier New"/>
              </a:rPr>
              <a:t>&lt;memory&gt;</a:t>
            </a:r>
            <a:r>
              <a:rPr b="1" i="0" lang="en-US" sz="2800" u="none">
                <a:solidFill>
                  <a:schemeClr val="dk1"/>
                </a:solidFill>
                <a:latin typeface="Verdana"/>
                <a:ea typeface="Verdana"/>
                <a:cs typeface="Verdana"/>
                <a:sym typeface="Verdana"/>
              </a:rPr>
              <a:t> header of Your Compiler</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107"/>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948" name="Google Shape;948;p107"/>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949" name="Google Shape;949;p107"/>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References: Code URLs</a:t>
            </a:r>
            <a:endParaRPr/>
          </a:p>
        </p:txBody>
      </p:sp>
      <p:sp>
        <p:nvSpPr>
          <p:cNvPr id="950" name="Google Shape;950;p107"/>
          <p:cNvSpPr txBox="1"/>
          <p:nvPr>
            <p:ph idx="1" type="body"/>
          </p:nvPr>
        </p:nvSpPr>
        <p:spPr>
          <a:xfrm>
            <a:off x="685800" y="1752600"/>
            <a:ext cx="7772400" cy="4165600"/>
          </a:xfrm>
          <a:prstGeom prst="rect">
            <a:avLst/>
          </a:prstGeom>
          <a:no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Clr>
                <a:schemeClr val="accent2"/>
              </a:buClr>
              <a:buSzPts val="1600"/>
              <a:buFont typeface="Noto Sans Symbols"/>
              <a:buChar char="□"/>
            </a:pPr>
            <a:r>
              <a:rPr b="0" i="0" lang="en-US" sz="1600" u="none">
                <a:solidFill>
                  <a:schemeClr val="dk1"/>
                </a:solidFill>
                <a:latin typeface="Verdana"/>
                <a:ea typeface="Verdana"/>
                <a:cs typeface="Verdana"/>
                <a:sym typeface="Verdana"/>
              </a:rPr>
              <a:t>CodeProject – </a:t>
            </a:r>
            <a:r>
              <a:rPr b="0" i="0" lang="en-US" sz="1600" u="sng">
                <a:solidFill>
                  <a:schemeClr val="hlink"/>
                </a:solidFill>
                <a:hlinkClick r:id="rId3"/>
              </a:rPr>
              <a:t>http://www.codeproject.com</a:t>
            </a:r>
            <a:endParaRPr/>
          </a:p>
          <a:p>
            <a:pPr indent="-533400" lvl="1" marL="990600" rtl="0" algn="l">
              <a:lnSpc>
                <a:spcPct val="90000"/>
              </a:lnSpc>
              <a:spcBef>
                <a:spcPts val="280"/>
              </a:spcBef>
              <a:spcAft>
                <a:spcPts val="0"/>
              </a:spcAft>
              <a:buClr>
                <a:schemeClr val="accent2"/>
              </a:buClr>
              <a:buSzPts val="1400"/>
              <a:buFont typeface="Noto Sans Symbols"/>
              <a:buChar char="■"/>
            </a:pPr>
            <a:r>
              <a:rPr b="0" i="0" lang="en-US" sz="1400" u="none">
                <a:solidFill>
                  <a:schemeClr val="dk1"/>
                </a:solidFill>
                <a:latin typeface="Verdana"/>
                <a:ea typeface="Verdana"/>
                <a:cs typeface="Verdana"/>
                <a:sym typeface="Verdana"/>
              </a:rPr>
              <a:t>Smart Pointers</a:t>
            </a:r>
            <a:endParaRPr/>
          </a:p>
          <a:p>
            <a:pPr indent="-457200" lvl="2" marL="1371600" rtl="0" algn="l">
              <a:lnSpc>
                <a:spcPct val="90000"/>
              </a:lnSpc>
              <a:spcBef>
                <a:spcPts val="240"/>
              </a:spcBef>
              <a:spcAft>
                <a:spcPts val="0"/>
              </a:spcAft>
              <a:buClr>
                <a:schemeClr val="accent2"/>
              </a:buClr>
              <a:buSzPts val="1200"/>
              <a:buFont typeface="Noto Sans Symbols"/>
              <a:buChar char="□"/>
            </a:pPr>
            <a:r>
              <a:rPr b="0" i="0" lang="en-US" sz="1200" u="none">
                <a:solidFill>
                  <a:schemeClr val="dk1"/>
                </a:solidFill>
                <a:latin typeface="Verdana"/>
                <a:ea typeface="Verdana"/>
                <a:cs typeface="Verdana"/>
                <a:sym typeface="Verdana"/>
              </a:rPr>
              <a:t>A Simple Smart Pointer</a:t>
            </a:r>
            <a:endParaRPr/>
          </a:p>
          <a:p>
            <a:pPr indent="-457200" lvl="2" marL="1371600" rtl="0" algn="l">
              <a:lnSpc>
                <a:spcPct val="90000"/>
              </a:lnSpc>
              <a:spcBef>
                <a:spcPts val="240"/>
              </a:spcBef>
              <a:spcAft>
                <a:spcPts val="0"/>
              </a:spcAft>
              <a:buClr>
                <a:schemeClr val="accent2"/>
              </a:buClr>
              <a:buSzPts val="1200"/>
              <a:buFont typeface="Noto Sans Symbols"/>
              <a:buChar char="□"/>
            </a:pPr>
            <a:r>
              <a:rPr b="0" i="0" lang="en-US" sz="1200" u="none">
                <a:solidFill>
                  <a:schemeClr val="dk1"/>
                </a:solidFill>
                <a:latin typeface="Verdana"/>
                <a:ea typeface="Verdana"/>
                <a:cs typeface="Verdana"/>
                <a:sym typeface="Verdana"/>
              </a:rPr>
              <a:t>A Smart Pointer Capable of Object Level Thread</a:t>
            </a:r>
            <a:endParaRPr/>
          </a:p>
          <a:p>
            <a:pPr indent="-457200" lvl="2" marL="1371600" rtl="0" algn="l">
              <a:lnSpc>
                <a:spcPct val="90000"/>
              </a:lnSpc>
              <a:spcBef>
                <a:spcPts val="240"/>
              </a:spcBef>
              <a:spcAft>
                <a:spcPts val="0"/>
              </a:spcAft>
              <a:buClr>
                <a:schemeClr val="accent2"/>
              </a:buClr>
              <a:buSzPts val="1200"/>
              <a:buFont typeface="Noto Sans Symbols"/>
              <a:buChar char="□"/>
            </a:pPr>
            <a:r>
              <a:rPr b="0" i="0" lang="en-US" sz="1200" u="none">
                <a:solidFill>
                  <a:schemeClr val="dk1"/>
                </a:solidFill>
                <a:latin typeface="Verdana"/>
                <a:ea typeface="Verdana"/>
                <a:cs typeface="Verdana"/>
                <a:sym typeface="Verdana"/>
              </a:rPr>
              <a:t>Smart Pointers to boost your code</a:t>
            </a:r>
            <a:endParaRPr/>
          </a:p>
          <a:p>
            <a:pPr indent="-457200" lvl="2" marL="1371600" rtl="0" algn="l">
              <a:lnSpc>
                <a:spcPct val="90000"/>
              </a:lnSpc>
              <a:spcBef>
                <a:spcPts val="240"/>
              </a:spcBef>
              <a:spcAft>
                <a:spcPts val="0"/>
              </a:spcAft>
              <a:buClr>
                <a:schemeClr val="accent2"/>
              </a:buClr>
              <a:buSzPts val="1200"/>
              <a:buFont typeface="Noto Sans Symbols"/>
              <a:buChar char="□"/>
            </a:pPr>
            <a:r>
              <a:rPr b="0" i="0" lang="en-US" sz="1200" u="none">
                <a:solidFill>
                  <a:schemeClr val="dk1"/>
                </a:solidFill>
                <a:latin typeface="Verdana"/>
                <a:ea typeface="Verdana"/>
                <a:cs typeface="Verdana"/>
                <a:sym typeface="Verdana"/>
              </a:rPr>
              <a:t>The Fastest Smart Pointer in the West</a:t>
            </a:r>
            <a:endParaRPr/>
          </a:p>
          <a:p>
            <a:pPr indent="-457200" lvl="2" marL="1371600" rtl="0" algn="l">
              <a:lnSpc>
                <a:spcPct val="90000"/>
              </a:lnSpc>
              <a:spcBef>
                <a:spcPts val="240"/>
              </a:spcBef>
              <a:spcAft>
                <a:spcPts val="0"/>
              </a:spcAft>
              <a:buClr>
                <a:schemeClr val="accent2"/>
              </a:buClr>
              <a:buSzPts val="1200"/>
              <a:buFont typeface="Noto Sans Symbols"/>
              <a:buChar char="□"/>
            </a:pPr>
            <a:r>
              <a:rPr b="0" i="0" lang="en-US" sz="1200" u="none">
                <a:solidFill>
                  <a:schemeClr val="dk1"/>
                </a:solidFill>
                <a:latin typeface="Verdana"/>
                <a:ea typeface="Verdana"/>
                <a:cs typeface="Verdana"/>
                <a:sym typeface="Verdana"/>
              </a:rPr>
              <a:t>The Safest Smart Pointer of the East</a:t>
            </a:r>
            <a:endParaRPr/>
          </a:p>
          <a:p>
            <a:pPr indent="-457200" lvl="2" marL="1371600" rtl="0" algn="l">
              <a:lnSpc>
                <a:spcPct val="90000"/>
              </a:lnSpc>
              <a:spcBef>
                <a:spcPts val="240"/>
              </a:spcBef>
              <a:spcAft>
                <a:spcPts val="0"/>
              </a:spcAft>
              <a:buClr>
                <a:schemeClr val="accent2"/>
              </a:buClr>
              <a:buSzPts val="1200"/>
              <a:buFont typeface="Noto Sans Symbols"/>
              <a:buChar char="□"/>
            </a:pPr>
            <a:r>
              <a:rPr b="0" i="0" lang="en-US" sz="1200" u="none">
                <a:solidFill>
                  <a:schemeClr val="dk1"/>
                </a:solidFill>
                <a:latin typeface="Verdana"/>
                <a:ea typeface="Verdana"/>
                <a:cs typeface="Verdana"/>
                <a:sym typeface="Verdana"/>
              </a:rPr>
              <a:t>A generic C++ template class to implement a Smart Pointer</a:t>
            </a:r>
            <a:endParaRPr/>
          </a:p>
          <a:p>
            <a:pPr indent="-457200" lvl="2" marL="1371600" rtl="0" algn="l">
              <a:lnSpc>
                <a:spcPct val="90000"/>
              </a:lnSpc>
              <a:spcBef>
                <a:spcPts val="240"/>
              </a:spcBef>
              <a:spcAft>
                <a:spcPts val="0"/>
              </a:spcAft>
              <a:buClr>
                <a:schemeClr val="accent2"/>
              </a:buClr>
              <a:buSzPts val="1200"/>
              <a:buFont typeface="Noto Sans Symbols"/>
              <a:buChar char="□"/>
            </a:pPr>
            <a:r>
              <a:rPr b="0" i="0" lang="en-US" sz="1200" u="none">
                <a:solidFill>
                  <a:schemeClr val="dk1"/>
                </a:solidFill>
                <a:latin typeface="Verdana"/>
                <a:ea typeface="Verdana"/>
                <a:cs typeface="Verdana"/>
                <a:sym typeface="Verdana"/>
              </a:rPr>
              <a:t>A COM Smart Pointer</a:t>
            </a:r>
            <a:endParaRPr/>
          </a:p>
          <a:p>
            <a:pPr indent="-533400" lvl="1" marL="990600" rtl="0" algn="l">
              <a:lnSpc>
                <a:spcPct val="90000"/>
              </a:lnSpc>
              <a:spcBef>
                <a:spcPts val="280"/>
              </a:spcBef>
              <a:spcAft>
                <a:spcPts val="0"/>
              </a:spcAft>
              <a:buClr>
                <a:schemeClr val="accent2"/>
              </a:buClr>
              <a:buSzPts val="1400"/>
              <a:buFont typeface="Noto Sans Symbols"/>
              <a:buChar char="■"/>
            </a:pPr>
            <a:r>
              <a:rPr b="0" i="0" lang="en-US" sz="1400" u="none">
                <a:solidFill>
                  <a:schemeClr val="dk1"/>
                </a:solidFill>
                <a:latin typeface="Verdana"/>
                <a:ea typeface="Verdana"/>
                <a:cs typeface="Verdana"/>
                <a:sym typeface="Verdana"/>
              </a:rPr>
              <a:t>Pointers (General)</a:t>
            </a:r>
            <a:endParaRPr/>
          </a:p>
          <a:p>
            <a:pPr indent="-457200" lvl="2" marL="1371600" rtl="0" algn="l">
              <a:lnSpc>
                <a:spcPct val="90000"/>
              </a:lnSpc>
              <a:spcBef>
                <a:spcPts val="240"/>
              </a:spcBef>
              <a:spcAft>
                <a:spcPts val="0"/>
              </a:spcAft>
              <a:buClr>
                <a:schemeClr val="accent2"/>
              </a:buClr>
              <a:buSzPts val="1200"/>
              <a:buFont typeface="Noto Sans Symbols"/>
              <a:buChar char="□"/>
            </a:pPr>
            <a:r>
              <a:rPr b="0" i="0" lang="en-US" sz="1200" u="none">
                <a:solidFill>
                  <a:schemeClr val="dk1"/>
                </a:solidFill>
                <a:latin typeface="Verdana"/>
                <a:ea typeface="Verdana"/>
                <a:cs typeface="Verdana"/>
                <a:sym typeface="Verdana"/>
              </a:rPr>
              <a:t>How to do pointers in VB? </a:t>
            </a:r>
            <a:endParaRPr/>
          </a:p>
          <a:p>
            <a:pPr indent="-457200" lvl="2" marL="1371600" rtl="0" algn="l">
              <a:lnSpc>
                <a:spcPct val="90000"/>
              </a:lnSpc>
              <a:spcBef>
                <a:spcPts val="240"/>
              </a:spcBef>
              <a:spcAft>
                <a:spcPts val="0"/>
              </a:spcAft>
              <a:buClr>
                <a:schemeClr val="accent2"/>
              </a:buClr>
              <a:buSzPts val="1200"/>
              <a:buFont typeface="Noto Sans Symbols"/>
              <a:buChar char="□"/>
            </a:pPr>
            <a:r>
              <a:rPr b="0" i="0" lang="en-US" sz="1200" u="none">
                <a:solidFill>
                  <a:schemeClr val="dk1"/>
                </a:solidFill>
                <a:latin typeface="Verdana"/>
                <a:ea typeface="Verdana"/>
                <a:cs typeface="Verdana"/>
                <a:sym typeface="Verdana"/>
              </a:rPr>
              <a:t>Pointers in Visual Basic using Undocumented Functions</a:t>
            </a:r>
            <a:endParaRPr b="0" i="0" sz="1200" u="none">
              <a:solidFill>
                <a:schemeClr val="dk1"/>
              </a:solidFill>
              <a:latin typeface="Verdana"/>
              <a:ea typeface="Verdana"/>
              <a:cs typeface="Verdana"/>
              <a:sym typeface="Verdana"/>
            </a:endParaRPr>
          </a:p>
          <a:p>
            <a:pPr indent="-533400" lvl="1" marL="990600" rtl="0" algn="l">
              <a:lnSpc>
                <a:spcPct val="90000"/>
              </a:lnSpc>
              <a:spcBef>
                <a:spcPts val="280"/>
              </a:spcBef>
              <a:spcAft>
                <a:spcPts val="0"/>
              </a:spcAft>
              <a:buClr>
                <a:schemeClr val="accent2"/>
              </a:buClr>
              <a:buSzPts val="1400"/>
              <a:buFont typeface="Noto Sans Symbols"/>
              <a:buChar char="■"/>
            </a:pPr>
            <a:r>
              <a:rPr b="0" i="0" lang="en-US" sz="1400" u="none">
                <a:solidFill>
                  <a:schemeClr val="dk1"/>
                </a:solidFill>
                <a:latin typeface="Verdana"/>
                <a:ea typeface="Verdana"/>
                <a:cs typeface="Verdana"/>
                <a:sym typeface="Verdana"/>
              </a:rPr>
              <a:t>Garbage Collectors</a:t>
            </a:r>
            <a:endParaRPr/>
          </a:p>
          <a:p>
            <a:pPr indent="-457200" lvl="2" marL="1371600" rtl="0" algn="l">
              <a:lnSpc>
                <a:spcPct val="90000"/>
              </a:lnSpc>
              <a:spcBef>
                <a:spcPts val="240"/>
              </a:spcBef>
              <a:spcAft>
                <a:spcPts val="0"/>
              </a:spcAft>
              <a:buClr>
                <a:schemeClr val="accent2"/>
              </a:buClr>
              <a:buSzPts val="1200"/>
              <a:buFont typeface="Noto Sans Symbols"/>
              <a:buChar char="□"/>
            </a:pPr>
            <a:r>
              <a:rPr b="0" i="0" lang="en-US" sz="1200" u="none">
                <a:solidFill>
                  <a:schemeClr val="dk1"/>
                </a:solidFill>
                <a:latin typeface="Verdana"/>
                <a:ea typeface="Verdana"/>
                <a:cs typeface="Verdana"/>
                <a:sym typeface="Verdana"/>
              </a:rPr>
              <a:t>A garbage collection framework for C++</a:t>
            </a:r>
            <a:endParaRPr/>
          </a:p>
          <a:p>
            <a:pPr indent="-457200" lvl="2" marL="1371600" rtl="0" algn="l">
              <a:lnSpc>
                <a:spcPct val="90000"/>
              </a:lnSpc>
              <a:spcBef>
                <a:spcPts val="240"/>
              </a:spcBef>
              <a:spcAft>
                <a:spcPts val="0"/>
              </a:spcAft>
              <a:buClr>
                <a:schemeClr val="accent2"/>
              </a:buClr>
              <a:buSzPts val="1200"/>
              <a:buFont typeface="Noto Sans Symbols"/>
              <a:buChar char="□"/>
            </a:pPr>
            <a:r>
              <a:rPr b="0" i="0" lang="en-US" sz="1200" u="none">
                <a:solidFill>
                  <a:schemeClr val="dk1"/>
                </a:solidFill>
                <a:latin typeface="Verdana"/>
                <a:ea typeface="Verdana"/>
                <a:cs typeface="Verdana"/>
                <a:sym typeface="Verdana"/>
              </a:rPr>
              <a:t>A garbage collection framework for C++ - Part II</a:t>
            </a:r>
            <a:endParaRPr/>
          </a:p>
          <a:p>
            <a:pPr indent="-457200" lvl="2" marL="1371600" rtl="0" algn="l">
              <a:lnSpc>
                <a:spcPct val="90000"/>
              </a:lnSpc>
              <a:spcBef>
                <a:spcPts val="240"/>
              </a:spcBef>
              <a:spcAft>
                <a:spcPts val="0"/>
              </a:spcAft>
              <a:buClr>
                <a:schemeClr val="accent2"/>
              </a:buClr>
              <a:buSzPts val="1200"/>
              <a:buFont typeface="Noto Sans Symbols"/>
              <a:buChar char="□"/>
            </a:pPr>
            <a:r>
              <a:rPr b="0" i="0" lang="en-US" sz="1200" u="none">
                <a:solidFill>
                  <a:schemeClr val="dk1"/>
                </a:solidFill>
                <a:latin typeface="Verdana"/>
                <a:ea typeface="Verdana"/>
                <a:cs typeface="Verdana"/>
                <a:sym typeface="Verdana"/>
              </a:rPr>
              <a:t>Synchronization and Reference Counting Garbage Collection</a:t>
            </a:r>
            <a:endParaRPr/>
          </a:p>
          <a:p>
            <a:pPr indent="-609600" lvl="0" marL="609600" rtl="0" algn="l">
              <a:lnSpc>
                <a:spcPct val="90000"/>
              </a:lnSpc>
              <a:spcBef>
                <a:spcPts val="320"/>
              </a:spcBef>
              <a:spcAft>
                <a:spcPts val="0"/>
              </a:spcAft>
              <a:buClr>
                <a:schemeClr val="accent2"/>
              </a:buClr>
              <a:buSzPts val="1600"/>
              <a:buFont typeface="Noto Sans Symbols"/>
              <a:buChar char="□"/>
            </a:pPr>
            <a:r>
              <a:rPr b="0" i="0" lang="en-US" sz="1600" u="none">
                <a:solidFill>
                  <a:schemeClr val="dk1"/>
                </a:solidFill>
                <a:latin typeface="Verdana"/>
                <a:ea typeface="Verdana"/>
                <a:cs typeface="Verdana"/>
                <a:sym typeface="Verdana"/>
              </a:rPr>
              <a:t>Boost Library –  </a:t>
            </a:r>
            <a:r>
              <a:rPr b="0" i="0" lang="en-US" sz="1600" u="sng">
                <a:solidFill>
                  <a:schemeClr val="hlink"/>
                </a:solidFill>
                <a:hlinkClick r:id="rId4"/>
              </a:rPr>
              <a:t>http://www.boost.org</a:t>
            </a:r>
            <a:endParaRPr/>
          </a:p>
          <a:p>
            <a:pPr indent="-533400" lvl="1" marL="990600" rtl="0" algn="l">
              <a:lnSpc>
                <a:spcPct val="90000"/>
              </a:lnSpc>
              <a:spcBef>
                <a:spcPts val="280"/>
              </a:spcBef>
              <a:spcAft>
                <a:spcPts val="0"/>
              </a:spcAft>
              <a:buClr>
                <a:schemeClr val="accent2"/>
              </a:buClr>
              <a:buSzPts val="1400"/>
              <a:buFont typeface="Noto Sans Symbols"/>
              <a:buChar char="■"/>
            </a:pPr>
            <a:r>
              <a:rPr b="0" i="0" lang="en-US" sz="1400" u="none">
                <a:solidFill>
                  <a:schemeClr val="dk1"/>
                </a:solidFill>
                <a:latin typeface="Verdana"/>
                <a:ea typeface="Verdana"/>
                <a:cs typeface="Verdana"/>
                <a:sym typeface="Verdana"/>
              </a:rPr>
              <a:t>shared_ptr and its variants</a:t>
            </a:r>
            <a:endParaRPr/>
          </a:p>
          <a:p>
            <a:pPr indent="-533400" lvl="1" marL="990600" rtl="0" algn="l">
              <a:lnSpc>
                <a:spcPct val="90000"/>
              </a:lnSpc>
              <a:spcBef>
                <a:spcPts val="280"/>
              </a:spcBef>
              <a:spcAft>
                <a:spcPts val="0"/>
              </a:spcAft>
              <a:buClr>
                <a:schemeClr val="accent2"/>
              </a:buClr>
              <a:buSzPts val="1400"/>
              <a:buFont typeface="Noto Sans Symbols"/>
              <a:buChar char="■"/>
            </a:pPr>
            <a:r>
              <a:rPr b="0" i="0" lang="en-US" sz="1400" u="none">
                <a:solidFill>
                  <a:schemeClr val="dk1"/>
                </a:solidFill>
                <a:latin typeface="Verdana"/>
                <a:ea typeface="Verdana"/>
                <a:cs typeface="Verdana"/>
                <a:sym typeface="Verdana"/>
              </a:rPr>
              <a:t>Smart Pointer Timing</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108"/>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957" name="Google Shape;957;p108"/>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958" name="Google Shape;958;p108"/>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References: Knowledge URLs</a:t>
            </a:r>
            <a:endParaRPr/>
          </a:p>
        </p:txBody>
      </p:sp>
      <p:sp>
        <p:nvSpPr>
          <p:cNvPr id="959" name="Google Shape;959;p108"/>
          <p:cNvSpPr txBox="1"/>
          <p:nvPr>
            <p:ph idx="1" type="body"/>
          </p:nvPr>
        </p:nvSpPr>
        <p:spPr>
          <a:xfrm>
            <a:off x="785812" y="1524000"/>
            <a:ext cx="7766050" cy="4572000"/>
          </a:xfrm>
          <a:prstGeom prst="rect">
            <a:avLst/>
          </a:prstGeom>
          <a:noFill/>
          <a:ln>
            <a:noFill/>
          </a:ln>
        </p:spPr>
        <p:txBody>
          <a:bodyPr anchorCtr="0" anchor="t" bIns="45700" lIns="91425" spcFirstLastPara="1" rIns="91425" wrap="square" tIns="45700">
            <a:noAutofit/>
          </a:bodyPr>
          <a:lstStyle/>
          <a:p>
            <a:pPr indent="-609600" lvl="0" marL="609600" rtl="0" algn="l">
              <a:lnSpc>
                <a:spcPct val="80000"/>
              </a:lnSpc>
              <a:spcBef>
                <a:spcPts val="0"/>
              </a:spcBef>
              <a:spcAft>
                <a:spcPts val="0"/>
              </a:spcAft>
              <a:buClr>
                <a:schemeClr val="accent2"/>
              </a:buClr>
              <a:buSzPts val="1200"/>
              <a:buFont typeface="Noto Sans Symbols"/>
              <a:buChar char="□"/>
            </a:pPr>
            <a:r>
              <a:rPr b="0" i="0" lang="en-US" sz="1200" u="none">
                <a:solidFill>
                  <a:schemeClr val="dk1"/>
                </a:solidFill>
                <a:latin typeface="Verdana"/>
                <a:ea typeface="Verdana"/>
                <a:cs typeface="Verdana"/>
                <a:sym typeface="Verdana"/>
              </a:rPr>
              <a:t>“Informal Language Comparison Chart(s)”</a:t>
            </a:r>
            <a:r>
              <a:rPr b="0" i="1" lang="en-US" sz="1200" u="none">
                <a:solidFill>
                  <a:schemeClr val="dk1"/>
                </a:solidFill>
                <a:latin typeface="Verdana"/>
                <a:ea typeface="Verdana"/>
                <a:cs typeface="Verdana"/>
                <a:sym typeface="Verdana"/>
              </a:rPr>
              <a:t> </a:t>
            </a:r>
            <a:r>
              <a:rPr b="0" i="0" lang="en-US" sz="1200" u="none">
                <a:solidFill>
                  <a:schemeClr val="dk1"/>
                </a:solidFill>
                <a:latin typeface="Verdana"/>
                <a:ea typeface="Verdana"/>
                <a:cs typeface="Verdana"/>
                <a:sym typeface="Verdana"/>
              </a:rPr>
              <a:t>–  </a:t>
            </a:r>
            <a:r>
              <a:rPr b="0" i="0" lang="en-US" sz="1200" u="sng">
                <a:solidFill>
                  <a:schemeClr val="hlink"/>
                </a:solidFill>
                <a:hlinkClick r:id="rId3"/>
              </a:rPr>
              <a:t>www.smallscript.org/Language%20Comparison%20Chart.asp</a:t>
            </a:r>
            <a:r>
              <a:rPr b="0" i="0" lang="en-US" sz="1200" u="none">
                <a:solidFill>
                  <a:schemeClr val="dk1"/>
                </a:solidFill>
                <a:latin typeface="Verdana"/>
                <a:ea typeface="Verdana"/>
                <a:cs typeface="Verdana"/>
                <a:sym typeface="Verdana"/>
              </a:rPr>
              <a:t> </a:t>
            </a:r>
            <a:endParaRPr/>
          </a:p>
          <a:p>
            <a:pPr indent="-609600" lvl="0" marL="609600" rtl="0" algn="l">
              <a:lnSpc>
                <a:spcPct val="80000"/>
              </a:lnSpc>
              <a:spcBef>
                <a:spcPts val="240"/>
              </a:spcBef>
              <a:spcAft>
                <a:spcPts val="0"/>
              </a:spcAft>
              <a:buClr>
                <a:schemeClr val="accent2"/>
              </a:buClr>
              <a:buSzPts val="1200"/>
              <a:buFont typeface="Noto Sans Symbols"/>
              <a:buChar char="□"/>
            </a:pPr>
            <a:r>
              <a:rPr b="0" i="0" lang="en-US" sz="1200" u="none">
                <a:solidFill>
                  <a:schemeClr val="dk1"/>
                </a:solidFill>
                <a:latin typeface="Verdana"/>
                <a:ea typeface="Verdana"/>
                <a:cs typeface="Verdana"/>
                <a:sym typeface="Verdana"/>
              </a:rPr>
              <a:t>“Pointer Basics”</a:t>
            </a:r>
            <a:r>
              <a:rPr b="0" i="1" lang="en-US" sz="1200" u="none">
                <a:solidFill>
                  <a:schemeClr val="dk1"/>
                </a:solidFill>
                <a:latin typeface="Verdana"/>
                <a:ea typeface="Verdana"/>
                <a:cs typeface="Verdana"/>
                <a:sym typeface="Verdana"/>
              </a:rPr>
              <a:t> </a:t>
            </a:r>
            <a:r>
              <a:rPr b="0" i="0" lang="en-US" sz="1200" u="none">
                <a:solidFill>
                  <a:schemeClr val="dk1"/>
                </a:solidFill>
                <a:latin typeface="Verdana"/>
                <a:ea typeface="Verdana"/>
                <a:cs typeface="Verdana"/>
                <a:sym typeface="Verdana"/>
              </a:rPr>
              <a:t>– </a:t>
            </a:r>
            <a:r>
              <a:rPr b="0" i="0" lang="en-US" sz="1200" u="sng">
                <a:solidFill>
                  <a:schemeClr val="hlink"/>
                </a:solidFill>
                <a:hlinkClick r:id="rId4"/>
              </a:rPr>
              <a:t>http://cslibrary.stanford.edu/106/</a:t>
            </a:r>
            <a:r>
              <a:rPr b="0" i="0" lang="en-US" sz="1200" u="none">
                <a:solidFill>
                  <a:schemeClr val="dk1"/>
                </a:solidFill>
                <a:latin typeface="Verdana"/>
                <a:ea typeface="Verdana"/>
                <a:cs typeface="Verdana"/>
                <a:sym typeface="Verdana"/>
              </a:rPr>
              <a:t>  </a:t>
            </a:r>
            <a:endParaRPr/>
          </a:p>
          <a:p>
            <a:pPr indent="-609600" lvl="0" marL="609600" rtl="0" algn="l">
              <a:lnSpc>
                <a:spcPct val="80000"/>
              </a:lnSpc>
              <a:spcBef>
                <a:spcPts val="240"/>
              </a:spcBef>
              <a:spcAft>
                <a:spcPts val="0"/>
              </a:spcAft>
              <a:buClr>
                <a:schemeClr val="accent2"/>
              </a:buClr>
              <a:buSzPts val="1200"/>
              <a:buFont typeface="Noto Sans Symbols"/>
              <a:buChar char="□"/>
            </a:pPr>
            <a:r>
              <a:rPr b="0" i="0" lang="en-US" sz="1200" u="none">
                <a:solidFill>
                  <a:schemeClr val="dk1"/>
                </a:solidFill>
                <a:latin typeface="Verdana"/>
                <a:ea typeface="Verdana"/>
                <a:cs typeface="Verdana"/>
                <a:sym typeface="Verdana"/>
              </a:rPr>
              <a:t>“Pointers, References &amp; Values”</a:t>
            </a:r>
            <a:r>
              <a:rPr b="0" i="1" lang="en-US" sz="1200" u="none">
                <a:solidFill>
                  <a:schemeClr val="dk1"/>
                </a:solidFill>
                <a:latin typeface="Verdana"/>
                <a:ea typeface="Verdana"/>
                <a:cs typeface="Verdana"/>
                <a:sym typeface="Verdana"/>
              </a:rPr>
              <a:t> </a:t>
            </a:r>
            <a:r>
              <a:rPr b="0" i="0" lang="en-US" sz="1200" u="none">
                <a:solidFill>
                  <a:schemeClr val="dk1"/>
                </a:solidFill>
                <a:latin typeface="Verdana"/>
                <a:ea typeface="Verdana"/>
                <a:cs typeface="Verdana"/>
                <a:sym typeface="Verdana"/>
              </a:rPr>
              <a:t>– </a:t>
            </a:r>
            <a:r>
              <a:rPr b="0" i="0" lang="en-US" sz="1200" u="sng">
                <a:solidFill>
                  <a:schemeClr val="hlink"/>
                </a:solidFill>
                <a:hlinkClick r:id="rId5"/>
              </a:rPr>
              <a:t>www.goingware.com</a:t>
            </a:r>
            <a:r>
              <a:rPr b="0" i="0" lang="en-US" sz="1200" u="none">
                <a:solidFill>
                  <a:schemeClr val="dk1"/>
                </a:solidFill>
                <a:latin typeface="Verdana"/>
                <a:ea typeface="Verdana"/>
                <a:cs typeface="Verdana"/>
                <a:sym typeface="Verdana"/>
              </a:rPr>
              <a:t> </a:t>
            </a:r>
            <a:endParaRPr/>
          </a:p>
          <a:p>
            <a:pPr indent="-609600" lvl="0" marL="609600" rtl="0" algn="l">
              <a:lnSpc>
                <a:spcPct val="80000"/>
              </a:lnSpc>
              <a:spcBef>
                <a:spcPts val="240"/>
              </a:spcBef>
              <a:spcAft>
                <a:spcPts val="0"/>
              </a:spcAft>
              <a:buClr>
                <a:schemeClr val="accent2"/>
              </a:buClr>
              <a:buSzPts val="1200"/>
              <a:buFont typeface="Noto Sans Symbols"/>
              <a:buChar char="□"/>
            </a:pPr>
            <a:r>
              <a:rPr b="0" i="0" lang="en-US" sz="1200" u="none">
                <a:solidFill>
                  <a:schemeClr val="dk1"/>
                </a:solidFill>
                <a:latin typeface="Verdana"/>
                <a:ea typeface="Verdana"/>
                <a:cs typeface="Verdana"/>
                <a:sym typeface="Verdana"/>
              </a:rPr>
              <a:t>“Using auto_ptr Effectively” – </a:t>
            </a:r>
            <a:r>
              <a:rPr b="0" i="0" lang="en-US" sz="1200" u="sng">
                <a:solidFill>
                  <a:schemeClr val="hlink"/>
                </a:solidFill>
                <a:hlinkClick r:id="rId6"/>
              </a:rPr>
              <a:t>www.cuj.com</a:t>
            </a:r>
            <a:r>
              <a:rPr b="0" i="0" lang="en-US" sz="1200" u="none">
                <a:solidFill>
                  <a:schemeClr val="dk1"/>
                </a:solidFill>
                <a:latin typeface="Verdana"/>
                <a:ea typeface="Verdana"/>
                <a:cs typeface="Verdana"/>
                <a:sym typeface="Verdana"/>
              </a:rPr>
              <a:t>“Using auto_ptr Effectively” – www.cuj.com, October 1999 and </a:t>
            </a:r>
            <a:r>
              <a:rPr b="0" i="0" lang="en-US" sz="1200" u="sng">
                <a:solidFill>
                  <a:schemeClr val="hlink"/>
                </a:solidFill>
                <a:hlinkClick r:id="rId7"/>
              </a:rPr>
              <a:t>www.gotw.ca/publications/using_auto_ptr_effectively.htm</a:t>
            </a:r>
            <a:endParaRPr/>
          </a:p>
          <a:p>
            <a:pPr indent="-609600" lvl="0" marL="609600" rtl="0" algn="l">
              <a:lnSpc>
                <a:spcPct val="80000"/>
              </a:lnSpc>
              <a:spcBef>
                <a:spcPts val="240"/>
              </a:spcBef>
              <a:spcAft>
                <a:spcPts val="0"/>
              </a:spcAft>
              <a:buClr>
                <a:schemeClr val="accent2"/>
              </a:buClr>
              <a:buSzPts val="1200"/>
              <a:buFont typeface="Noto Sans Symbols"/>
              <a:buChar char="□"/>
            </a:pPr>
            <a:r>
              <a:rPr b="0" i="0" lang="en-US" sz="1200" u="none">
                <a:solidFill>
                  <a:schemeClr val="dk1"/>
                </a:solidFill>
                <a:latin typeface="Verdana"/>
                <a:ea typeface="Verdana"/>
                <a:cs typeface="Verdana"/>
                <a:sym typeface="Verdana"/>
              </a:rPr>
              <a:t>“Smart pointer templates in C++” </a:t>
            </a:r>
            <a:r>
              <a:rPr b="0" i="1" lang="en-US" sz="1200" u="none">
                <a:solidFill>
                  <a:schemeClr val="dk1"/>
                </a:solidFill>
                <a:latin typeface="Verdana"/>
                <a:ea typeface="Verdana"/>
                <a:cs typeface="Verdana"/>
                <a:sym typeface="Verdana"/>
              </a:rPr>
              <a:t>by David Harvey – </a:t>
            </a:r>
            <a:r>
              <a:rPr b="0" i="0" lang="en-US" sz="1200" u="sng">
                <a:solidFill>
                  <a:schemeClr val="hlink"/>
                </a:solidFill>
                <a:hlinkClick r:id="rId8"/>
              </a:rPr>
              <a:t>www.davethehat.com/articles/smartp.htm</a:t>
            </a:r>
            <a:r>
              <a:rPr b="0" i="1" lang="en-US" sz="1200" u="none">
                <a:solidFill>
                  <a:schemeClr val="dk1"/>
                </a:solidFill>
                <a:latin typeface="Verdana"/>
                <a:ea typeface="Verdana"/>
                <a:cs typeface="Verdana"/>
                <a:sym typeface="Verdana"/>
              </a:rPr>
              <a:t> </a:t>
            </a:r>
            <a:endParaRPr/>
          </a:p>
          <a:p>
            <a:pPr indent="-609600" lvl="0" marL="609600" rtl="0" algn="l">
              <a:lnSpc>
                <a:spcPct val="80000"/>
              </a:lnSpc>
              <a:spcBef>
                <a:spcPts val="240"/>
              </a:spcBef>
              <a:spcAft>
                <a:spcPts val="0"/>
              </a:spcAft>
              <a:buClr>
                <a:schemeClr val="accent2"/>
              </a:buClr>
              <a:buSzPts val="1200"/>
              <a:buFont typeface="Noto Sans Symbols"/>
              <a:buChar char="□"/>
            </a:pPr>
            <a:r>
              <a:rPr b="0" i="0" lang="en-US" sz="1200" u="none">
                <a:solidFill>
                  <a:schemeClr val="dk1"/>
                </a:solidFill>
                <a:latin typeface="Verdana"/>
                <a:ea typeface="Verdana"/>
                <a:cs typeface="Verdana"/>
                <a:sym typeface="Verdana"/>
              </a:rPr>
              <a:t>“C++ Without Memory Errors” </a:t>
            </a:r>
            <a:r>
              <a:rPr b="0" i="1" lang="en-US" sz="1200" u="none">
                <a:solidFill>
                  <a:schemeClr val="dk1"/>
                </a:solidFill>
                <a:latin typeface="Verdana"/>
                <a:ea typeface="Verdana"/>
                <a:cs typeface="Verdana"/>
                <a:sym typeface="Verdana"/>
              </a:rPr>
              <a:t>by Dejan Jelović – </a:t>
            </a:r>
            <a:r>
              <a:rPr b="0" i="0" lang="en-US" sz="1200" u="sng">
                <a:solidFill>
                  <a:schemeClr val="hlink"/>
                </a:solidFill>
                <a:hlinkClick r:id="rId9"/>
              </a:rPr>
              <a:t>www.jelovic.com/articles/cpp_without_memory_errors_slides.htm</a:t>
            </a:r>
            <a:r>
              <a:rPr b="0" i="1" lang="en-US" sz="1200" u="none">
                <a:solidFill>
                  <a:schemeClr val="dk1"/>
                </a:solidFill>
                <a:latin typeface="Verdana"/>
                <a:ea typeface="Verdana"/>
                <a:cs typeface="Verdana"/>
                <a:sym typeface="Verdana"/>
              </a:rPr>
              <a:t> </a:t>
            </a:r>
            <a:endParaRPr/>
          </a:p>
          <a:p>
            <a:pPr indent="-609600" lvl="0" marL="609600" rtl="0" algn="l">
              <a:lnSpc>
                <a:spcPct val="80000"/>
              </a:lnSpc>
              <a:spcBef>
                <a:spcPts val="240"/>
              </a:spcBef>
              <a:spcAft>
                <a:spcPts val="0"/>
              </a:spcAft>
              <a:buClr>
                <a:schemeClr val="accent2"/>
              </a:buClr>
              <a:buSzPts val="1200"/>
              <a:buFont typeface="Noto Sans Symbols"/>
              <a:buChar char="□"/>
            </a:pPr>
            <a:r>
              <a:rPr b="0" i="0" lang="en-US" sz="1200" u="none">
                <a:solidFill>
                  <a:schemeClr val="dk1"/>
                </a:solidFill>
                <a:latin typeface="Verdana"/>
                <a:ea typeface="Verdana"/>
                <a:cs typeface="Verdana"/>
                <a:sym typeface="Verdana"/>
              </a:rPr>
              <a:t>“Smart Pointer Thread Safety” </a:t>
            </a:r>
            <a:r>
              <a:rPr b="0" i="1" lang="en-US" sz="1200" u="none">
                <a:solidFill>
                  <a:schemeClr val="dk1"/>
                </a:solidFill>
                <a:latin typeface="Verdana"/>
                <a:ea typeface="Verdana"/>
                <a:cs typeface="Verdana"/>
                <a:sym typeface="Verdana"/>
              </a:rPr>
              <a:t>by Dejan Jelović – </a:t>
            </a:r>
            <a:r>
              <a:rPr b="0" i="0" lang="en-US" sz="1200" u="sng">
                <a:solidFill>
                  <a:schemeClr val="hlink"/>
                </a:solidFill>
                <a:hlinkClick r:id="rId10"/>
              </a:rPr>
              <a:t>www.jelovic.com/articles/smart_pointer_thread_safety.htm</a:t>
            </a:r>
            <a:r>
              <a:rPr b="0" i="0" lang="en-US" sz="1200" u="none">
                <a:solidFill>
                  <a:schemeClr val="dk1"/>
                </a:solidFill>
                <a:latin typeface="Verdana"/>
                <a:ea typeface="Verdana"/>
                <a:cs typeface="Verdana"/>
                <a:sym typeface="Verdana"/>
              </a:rPr>
              <a:t> </a:t>
            </a:r>
            <a:endParaRPr/>
          </a:p>
          <a:p>
            <a:pPr indent="-609600" lvl="0" marL="609600" rtl="0" algn="l">
              <a:lnSpc>
                <a:spcPct val="80000"/>
              </a:lnSpc>
              <a:spcBef>
                <a:spcPts val="240"/>
              </a:spcBef>
              <a:spcAft>
                <a:spcPts val="0"/>
              </a:spcAft>
              <a:buClr>
                <a:schemeClr val="accent2"/>
              </a:buClr>
              <a:buSzPts val="1200"/>
              <a:buFont typeface="Noto Sans Symbols"/>
              <a:buChar char="□"/>
            </a:pPr>
            <a:r>
              <a:rPr b="0" i="0" lang="en-US" sz="1200" u="none">
                <a:solidFill>
                  <a:schemeClr val="dk1"/>
                </a:solidFill>
                <a:latin typeface="Verdana"/>
                <a:ea typeface="Verdana"/>
                <a:cs typeface="Verdana"/>
                <a:sym typeface="Verdana"/>
              </a:rPr>
              <a:t>“The New C++: Smart(er) Pointers” by </a:t>
            </a:r>
            <a:r>
              <a:rPr b="0" i="1" lang="en-US" sz="1200" u="none">
                <a:solidFill>
                  <a:schemeClr val="dk1"/>
                </a:solidFill>
                <a:latin typeface="Verdana"/>
                <a:ea typeface="Verdana"/>
                <a:cs typeface="Verdana"/>
                <a:sym typeface="Verdana"/>
              </a:rPr>
              <a:t>Herb Sutter</a:t>
            </a:r>
            <a:r>
              <a:rPr b="0" i="0" lang="en-US" sz="1200" u="none">
                <a:solidFill>
                  <a:schemeClr val="dk1"/>
                </a:solidFill>
                <a:latin typeface="Verdana"/>
                <a:ea typeface="Verdana"/>
                <a:cs typeface="Verdana"/>
                <a:sym typeface="Verdana"/>
              </a:rPr>
              <a:t> – </a:t>
            </a:r>
            <a:r>
              <a:rPr b="0" i="0" lang="en-US" sz="1200" u="sng">
                <a:solidFill>
                  <a:schemeClr val="hlink"/>
                </a:solidFill>
                <a:hlinkClick r:id="rId11"/>
              </a:rPr>
              <a:t>www.cuj.com</a:t>
            </a:r>
            <a:r>
              <a:rPr b="0" i="0" lang="en-US" sz="1200" u="none">
                <a:solidFill>
                  <a:schemeClr val="dk1"/>
                </a:solidFill>
                <a:latin typeface="Verdana"/>
                <a:ea typeface="Verdana"/>
                <a:cs typeface="Verdana"/>
                <a:sym typeface="Verdana"/>
              </a:rPr>
              <a:t>, August 2000.</a:t>
            </a:r>
            <a:endParaRPr/>
          </a:p>
          <a:p>
            <a:pPr indent="-609600" lvl="0" marL="609600" rtl="0" algn="l">
              <a:lnSpc>
                <a:spcPct val="80000"/>
              </a:lnSpc>
              <a:spcBef>
                <a:spcPts val="240"/>
              </a:spcBef>
              <a:spcAft>
                <a:spcPts val="0"/>
              </a:spcAft>
              <a:buClr>
                <a:schemeClr val="accent2"/>
              </a:buClr>
              <a:buSzPts val="1200"/>
              <a:buFont typeface="Noto Sans Symbols"/>
              <a:buChar char="□"/>
            </a:pPr>
            <a:r>
              <a:rPr b="0" i="0" lang="en-US" sz="1200" u="none">
                <a:solidFill>
                  <a:schemeClr val="dk1"/>
                </a:solidFill>
                <a:latin typeface="Verdana"/>
                <a:ea typeface="Verdana"/>
                <a:cs typeface="Verdana"/>
                <a:sym typeface="Verdana"/>
              </a:rPr>
              <a:t>“Programming Language Comparion” by </a:t>
            </a:r>
            <a:r>
              <a:rPr b="0" i="1" lang="en-US" sz="1200" u="none">
                <a:solidFill>
                  <a:schemeClr val="dk1"/>
                </a:solidFill>
                <a:latin typeface="Verdana"/>
                <a:ea typeface="Verdana"/>
                <a:cs typeface="Verdana"/>
                <a:sym typeface="Verdana"/>
              </a:rPr>
              <a:t>Jason Voegele </a:t>
            </a:r>
            <a:r>
              <a:rPr b="0" i="0" lang="en-US" sz="1200" u="none">
                <a:solidFill>
                  <a:schemeClr val="dk1"/>
                </a:solidFill>
                <a:latin typeface="Verdana"/>
                <a:ea typeface="Verdana"/>
                <a:cs typeface="Verdana"/>
                <a:sym typeface="Verdana"/>
              </a:rPr>
              <a:t> – </a:t>
            </a:r>
            <a:r>
              <a:rPr b="0" i="0" lang="en-US" sz="1200" u="sng">
                <a:solidFill>
                  <a:schemeClr val="hlink"/>
                </a:solidFill>
                <a:hlinkClick r:id="rId12"/>
              </a:rPr>
              <a:t>www.jvoegele.com/software/langcomp.html</a:t>
            </a:r>
            <a:r>
              <a:rPr b="0" i="0" lang="en-US" sz="1200" u="none">
                <a:solidFill>
                  <a:schemeClr val="dk1"/>
                </a:solidFill>
                <a:latin typeface="Verdana"/>
                <a:ea typeface="Verdana"/>
                <a:cs typeface="Verdana"/>
                <a:sym typeface="Verdana"/>
              </a:rPr>
              <a:t> </a:t>
            </a:r>
            <a:endParaRPr/>
          </a:p>
          <a:p>
            <a:pPr indent="-609600" lvl="0" marL="609600" rtl="0" algn="l">
              <a:lnSpc>
                <a:spcPct val="80000"/>
              </a:lnSpc>
              <a:spcBef>
                <a:spcPts val="240"/>
              </a:spcBef>
              <a:spcAft>
                <a:spcPts val="0"/>
              </a:spcAft>
              <a:buClr>
                <a:schemeClr val="accent2"/>
              </a:buClr>
              <a:buSzPts val="1200"/>
              <a:buFont typeface="Noto Sans Symbols"/>
              <a:buChar char="□"/>
            </a:pPr>
            <a:r>
              <a:rPr b="0" i="0" lang="en-US" sz="1200" u="none">
                <a:solidFill>
                  <a:schemeClr val="dk1"/>
                </a:solidFill>
                <a:latin typeface="Verdana"/>
                <a:ea typeface="Verdana"/>
                <a:cs typeface="Verdana"/>
                <a:sym typeface="Verdana"/>
              </a:rPr>
              <a:t>“The case against C” by </a:t>
            </a:r>
            <a:r>
              <a:rPr b="0" i="1" lang="en-US" sz="1200" u="none">
                <a:solidFill>
                  <a:schemeClr val="dk1"/>
                </a:solidFill>
                <a:latin typeface="Verdana"/>
                <a:ea typeface="Verdana"/>
                <a:cs typeface="Verdana"/>
                <a:sym typeface="Verdana"/>
              </a:rPr>
              <a:t>P. J. Moylan</a:t>
            </a:r>
            <a:r>
              <a:rPr b="0" i="0" lang="en-US" sz="1200" u="none">
                <a:solidFill>
                  <a:schemeClr val="dk1"/>
                </a:solidFill>
                <a:latin typeface="Verdana"/>
                <a:ea typeface="Verdana"/>
                <a:cs typeface="Verdana"/>
                <a:sym typeface="Verdana"/>
              </a:rPr>
              <a:t> – </a:t>
            </a:r>
            <a:r>
              <a:rPr b="0" i="0" lang="en-US" sz="1200" u="sng">
                <a:solidFill>
                  <a:schemeClr val="hlink"/>
                </a:solidFill>
                <a:hlinkClick r:id="rId13"/>
              </a:rPr>
              <a:t>www.modulaware.com/mdlt35.htm</a:t>
            </a:r>
            <a:r>
              <a:rPr b="0" i="0" lang="en-US" sz="1200" u="none">
                <a:solidFill>
                  <a:schemeClr val="dk1"/>
                </a:solidFill>
                <a:latin typeface="Verdana"/>
                <a:ea typeface="Verdana"/>
                <a:cs typeface="Verdana"/>
                <a:sym typeface="Verdana"/>
              </a:rPr>
              <a:t> </a:t>
            </a:r>
            <a:endParaRPr/>
          </a:p>
          <a:p>
            <a:pPr indent="-609600" lvl="0" marL="609600" rtl="0" algn="l">
              <a:lnSpc>
                <a:spcPct val="80000"/>
              </a:lnSpc>
              <a:spcBef>
                <a:spcPts val="240"/>
              </a:spcBef>
              <a:spcAft>
                <a:spcPts val="0"/>
              </a:spcAft>
              <a:buClr>
                <a:schemeClr val="accent2"/>
              </a:buClr>
              <a:buSzPts val="1200"/>
              <a:buFont typeface="Noto Sans Symbols"/>
              <a:buChar char="□"/>
            </a:pPr>
            <a:r>
              <a:rPr b="0" i="0" lang="en-US" sz="1200" u="none">
                <a:solidFill>
                  <a:schemeClr val="dk1"/>
                </a:solidFill>
                <a:latin typeface="Verdana"/>
                <a:ea typeface="Verdana"/>
                <a:cs typeface="Verdana"/>
                <a:sym typeface="Verdana"/>
              </a:rPr>
              <a:t>“Smart Pointers - What, Why, Which?” by </a:t>
            </a:r>
            <a:r>
              <a:rPr b="0" i="1" lang="en-US" sz="1200" u="none">
                <a:solidFill>
                  <a:schemeClr val="dk1"/>
                </a:solidFill>
                <a:latin typeface="Verdana"/>
                <a:ea typeface="Verdana"/>
                <a:cs typeface="Verdana"/>
                <a:sym typeface="Verdana"/>
              </a:rPr>
              <a:t>Yonat Sharon</a:t>
            </a:r>
            <a:r>
              <a:rPr b="0" i="0" lang="en-US" sz="1200" u="none">
                <a:solidFill>
                  <a:schemeClr val="dk1"/>
                </a:solidFill>
                <a:latin typeface="Verdana"/>
                <a:ea typeface="Verdana"/>
                <a:cs typeface="Verdana"/>
                <a:sym typeface="Verdana"/>
              </a:rPr>
              <a:t> – </a:t>
            </a:r>
            <a:r>
              <a:rPr b="0" i="0" lang="en-US" sz="1200" u="sng">
                <a:solidFill>
                  <a:schemeClr val="hlink"/>
                </a:solidFill>
                <a:hlinkClick r:id="rId14"/>
              </a:rPr>
              <a:t>http://ootips.org/yonat/4dev/smart-pointers.html</a:t>
            </a:r>
            <a:r>
              <a:rPr b="0" i="0" lang="en-US" sz="1200" u="none">
                <a:solidFill>
                  <a:schemeClr val="dk1"/>
                </a:solidFill>
                <a:latin typeface="Verdana"/>
                <a:ea typeface="Verdana"/>
                <a:cs typeface="Verdana"/>
                <a:sym typeface="Verdana"/>
              </a:rPr>
              <a:t>   </a:t>
            </a:r>
            <a:endParaRPr/>
          </a:p>
          <a:p>
            <a:pPr indent="-609600" lvl="0" marL="609600" rtl="0" algn="l">
              <a:lnSpc>
                <a:spcPct val="80000"/>
              </a:lnSpc>
              <a:spcBef>
                <a:spcPts val="240"/>
              </a:spcBef>
              <a:spcAft>
                <a:spcPts val="0"/>
              </a:spcAft>
              <a:buClr>
                <a:schemeClr val="accent2"/>
              </a:buClr>
              <a:buSzPts val="1200"/>
              <a:buFont typeface="Noto Sans Symbols"/>
              <a:buChar char="□"/>
            </a:pPr>
            <a:r>
              <a:rPr b="0" i="0" lang="en-US" sz="1200" u="none">
                <a:solidFill>
                  <a:schemeClr val="dk1"/>
                </a:solidFill>
                <a:latin typeface="Verdana"/>
                <a:ea typeface="Verdana"/>
                <a:cs typeface="Verdana"/>
                <a:sym typeface="Verdana"/>
              </a:rPr>
              <a:t>RAII Idiom and Managed C++</a:t>
            </a:r>
            <a:br>
              <a:rPr b="0" i="0" lang="en-US" sz="1200" u="none">
                <a:solidFill>
                  <a:schemeClr val="dk1"/>
                </a:solidFill>
                <a:latin typeface="Verdana"/>
                <a:ea typeface="Verdana"/>
                <a:cs typeface="Verdana"/>
                <a:sym typeface="Verdana"/>
              </a:rPr>
            </a:br>
            <a:r>
              <a:rPr b="0" i="0" lang="en-US" sz="1200" u="sng">
                <a:solidFill>
                  <a:schemeClr val="hlink"/>
                </a:solidFill>
                <a:hlinkClick r:id="rId15"/>
              </a:rPr>
              <a:t>http://www.codeproject.com/managedcpp/managedraii.asp</a:t>
            </a:r>
            <a:r>
              <a:rPr b="0" i="0" lang="en-US" sz="1200" u="none">
                <a:solidFill>
                  <a:schemeClr val="dk1"/>
                </a:solidFill>
                <a:latin typeface="Verdana"/>
                <a:ea typeface="Verdana"/>
                <a:cs typeface="Verdana"/>
                <a:sym typeface="Verdana"/>
              </a:rPr>
              <a:t> </a:t>
            </a:r>
            <a:endParaRPr/>
          </a:p>
          <a:p>
            <a:pPr indent="-609600" lvl="0" marL="609600" rtl="0" algn="l">
              <a:lnSpc>
                <a:spcPct val="80000"/>
              </a:lnSpc>
              <a:spcBef>
                <a:spcPts val="240"/>
              </a:spcBef>
              <a:spcAft>
                <a:spcPts val="0"/>
              </a:spcAft>
              <a:buClr>
                <a:schemeClr val="accent2"/>
              </a:buClr>
              <a:buSzPts val="1200"/>
              <a:buFont typeface="Noto Sans Symbols"/>
              <a:buChar char="□"/>
            </a:pPr>
            <a:r>
              <a:rPr b="0" i="0" lang="en-US" sz="1200" u="none">
                <a:solidFill>
                  <a:schemeClr val="dk1"/>
                </a:solidFill>
                <a:latin typeface="Verdana"/>
                <a:ea typeface="Verdana"/>
                <a:cs typeface="Verdana"/>
                <a:sym typeface="Verdana"/>
              </a:rPr>
              <a:t>GNU GCC 3.4 </a:t>
            </a:r>
            <a:endParaRPr/>
          </a:p>
          <a:p>
            <a:pPr indent="-609600" lvl="0" marL="609600" rtl="0" algn="l">
              <a:lnSpc>
                <a:spcPct val="80000"/>
              </a:lnSpc>
              <a:spcBef>
                <a:spcPts val="240"/>
              </a:spcBef>
              <a:spcAft>
                <a:spcPts val="0"/>
              </a:spcAft>
              <a:buSzPts val="1200"/>
              <a:buNone/>
            </a:pPr>
            <a:r>
              <a:rPr b="0" i="0" lang="en-US" sz="1200" u="none">
                <a:solidFill>
                  <a:schemeClr val="dk1"/>
                </a:solidFill>
                <a:latin typeface="Verdana"/>
                <a:ea typeface="Verdana"/>
                <a:cs typeface="Verdana"/>
                <a:sym typeface="Verdana"/>
              </a:rPr>
              <a:t>	</a:t>
            </a:r>
            <a:r>
              <a:rPr b="0" i="0" lang="en-US" sz="1200" u="sng">
                <a:solidFill>
                  <a:schemeClr val="hlink"/>
                </a:solidFill>
                <a:hlinkClick r:id="rId16"/>
              </a:rPr>
              <a:t>http://gcc.gnu.org/onlinedocs/libstdc++/latest-doxygen/memory-source.html</a:t>
            </a:r>
            <a:endParaRPr/>
          </a:p>
          <a:p>
            <a:pPr indent="-609600" lvl="0" marL="609600" rtl="0" algn="l">
              <a:lnSpc>
                <a:spcPct val="80000"/>
              </a:lnSpc>
              <a:spcBef>
                <a:spcPts val="240"/>
              </a:spcBef>
              <a:spcAft>
                <a:spcPts val="0"/>
              </a:spcAft>
              <a:buSzPts val="1200"/>
              <a:buNone/>
            </a:pPr>
            <a:r>
              <a:rPr b="0" i="0" lang="en-US" sz="1200" u="none">
                <a:solidFill>
                  <a:schemeClr val="dk1"/>
                </a:solidFill>
                <a:latin typeface="Verdana"/>
                <a:ea typeface="Verdana"/>
                <a:cs typeface="Verdana"/>
                <a:sym typeface="Verdana"/>
              </a:rPr>
              <a:t>	</a:t>
            </a:r>
            <a:r>
              <a:rPr b="0" i="0" lang="en-US" sz="1200" u="sng">
                <a:solidFill>
                  <a:schemeClr val="hlink"/>
                </a:solidFill>
                <a:hlinkClick r:id="rId17"/>
              </a:rPr>
              <a:t>http://www.cs.huji.ac.il/~etsman/Docs/gcc-3.4-base/libstdc++/html_user/debug_8h-source.html</a:t>
            </a:r>
            <a:r>
              <a:rPr b="0" i="0" lang="en-US" sz="1200" u="none">
                <a:solidFill>
                  <a:schemeClr val="dk1"/>
                </a:solidFill>
                <a:latin typeface="Verdana"/>
                <a:ea typeface="Verdana"/>
                <a:cs typeface="Verdana"/>
                <a:sym typeface="Verdana"/>
              </a:rPr>
              <a:t> </a:t>
            </a:r>
            <a:endParaRPr/>
          </a:p>
          <a:p>
            <a:pPr indent="-609600" lvl="0" marL="609600" rtl="0" algn="l">
              <a:lnSpc>
                <a:spcPct val="80000"/>
              </a:lnSpc>
              <a:spcBef>
                <a:spcPts val="240"/>
              </a:spcBef>
              <a:spcAft>
                <a:spcPts val="0"/>
              </a:spcAft>
              <a:buClr>
                <a:schemeClr val="accent2"/>
              </a:buClr>
              <a:buSzPts val="1200"/>
              <a:buFont typeface="Noto Sans Symbols"/>
              <a:buChar char="□"/>
            </a:pPr>
            <a:r>
              <a:rPr b="0" i="0" lang="en-US" sz="1200" u="none">
                <a:solidFill>
                  <a:schemeClr val="dk1"/>
                </a:solidFill>
                <a:latin typeface="Verdana"/>
                <a:ea typeface="Verdana"/>
                <a:cs typeface="Verdana"/>
                <a:sym typeface="Verdana"/>
              </a:rPr>
              <a:t>MSDN Library</a:t>
            </a:r>
            <a:endParaRPr/>
          </a:p>
          <a:p>
            <a:pPr indent="-609600" lvl="0" marL="609600" rtl="0" algn="l">
              <a:lnSpc>
                <a:spcPct val="80000"/>
              </a:lnSpc>
              <a:spcBef>
                <a:spcPts val="240"/>
              </a:spcBef>
              <a:spcAft>
                <a:spcPts val="0"/>
              </a:spcAft>
              <a:buSzPts val="1200"/>
              <a:buNone/>
            </a:pPr>
            <a:r>
              <a:rPr b="0" i="0" lang="en-US" sz="1200" u="none">
                <a:solidFill>
                  <a:schemeClr val="dk1"/>
                </a:solidFill>
                <a:latin typeface="Verdana"/>
                <a:ea typeface="Verdana"/>
                <a:cs typeface="Verdana"/>
                <a:sym typeface="Verdana"/>
              </a:rPr>
              <a:t>	</a:t>
            </a:r>
            <a:r>
              <a:rPr b="0" i="0" lang="en-US" sz="1200" u="sng">
                <a:solidFill>
                  <a:schemeClr val="hlink"/>
                </a:solidFill>
                <a:hlinkClick r:id="rId18"/>
              </a:rPr>
              <a:t>http://msdn.microsoft.com</a:t>
            </a:r>
            <a:r>
              <a:rPr b="0" i="0" lang="en-US" sz="1200" u="none">
                <a:solidFill>
                  <a:schemeClr val="dk1"/>
                </a:solidFill>
                <a:latin typeface="Verdana"/>
                <a:ea typeface="Verdana"/>
                <a:cs typeface="Verdana"/>
                <a:sym typeface="Verdana"/>
              </a:rPr>
              <a:t> </a:t>
            </a:r>
            <a:endParaRPr/>
          </a:p>
          <a:p>
            <a:pPr indent="-393700" lvl="0" marL="469900" rtl="0" algn="l">
              <a:spcBef>
                <a:spcPts val="240"/>
              </a:spcBef>
              <a:spcAft>
                <a:spcPts val="0"/>
              </a:spcAft>
              <a:buSzPts val="1200"/>
              <a:buNone/>
            </a:pPr>
            <a:r>
              <a:t/>
            </a:r>
            <a:endParaRPr b="0" i="0" sz="1200" u="none">
              <a:solidFill>
                <a:schemeClr val="dk1"/>
              </a:solidFill>
              <a:latin typeface="Verdana"/>
              <a:ea typeface="Verdana"/>
              <a:cs typeface="Verdana"/>
              <a:sym typeface="Verdana"/>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109"/>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966" name="Google Shape;966;p109"/>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967" name="Google Shape;967;p109"/>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Credits / Acknowledgements</a:t>
            </a:r>
            <a:endParaRPr/>
          </a:p>
        </p:txBody>
      </p:sp>
      <p:sp>
        <p:nvSpPr>
          <p:cNvPr id="968" name="Google Shape;968;p109"/>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accent2"/>
              </a:buClr>
              <a:buSzPts val="3000"/>
              <a:buFont typeface="Noto Sans Symbols"/>
              <a:buChar char="□"/>
            </a:pPr>
            <a:r>
              <a:rPr b="0" i="0" lang="en-US" sz="3000" u="none">
                <a:solidFill>
                  <a:schemeClr val="dk1"/>
                </a:solidFill>
                <a:latin typeface="Verdana"/>
                <a:ea typeface="Verdana"/>
                <a:cs typeface="Verdana"/>
                <a:sym typeface="Verdana"/>
              </a:rPr>
              <a:t>Reena </a:t>
            </a:r>
            <a:endParaRPr/>
          </a:p>
          <a:p>
            <a:pPr indent="-533400" lvl="1" marL="99060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helped in desk editing this presentation.</a:t>
            </a:r>
            <a:endParaRPr/>
          </a:p>
          <a:p>
            <a:pPr indent="-609600" lvl="0" marL="609600" rtl="0" algn="l">
              <a:lnSpc>
                <a:spcPct val="100000"/>
              </a:lnSpc>
              <a:spcBef>
                <a:spcPts val="600"/>
              </a:spcBef>
              <a:spcAft>
                <a:spcPts val="0"/>
              </a:spcAft>
              <a:buClr>
                <a:schemeClr val="accent2"/>
              </a:buClr>
              <a:buSzPts val="3000"/>
              <a:buFont typeface="Noto Sans Symbols"/>
              <a:buChar char="□"/>
            </a:pPr>
            <a:r>
              <a:rPr b="0" i="0" lang="en-US" sz="3000" u="none">
                <a:solidFill>
                  <a:schemeClr val="dk1"/>
                </a:solidFill>
                <a:latin typeface="Verdana"/>
                <a:ea typeface="Verdana"/>
                <a:cs typeface="Verdana"/>
                <a:sym typeface="Verdana"/>
              </a:rPr>
              <a:t>Scott Meyers </a:t>
            </a:r>
            <a:endParaRPr/>
          </a:p>
          <a:p>
            <a:pPr indent="-533400" lvl="1" marL="99060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helped by providing pointers to various smart pointer resources.</a:t>
            </a:r>
            <a:endParaRPr/>
          </a:p>
          <a:p>
            <a:pPr indent="-609600" lvl="0" marL="609600" rtl="0" algn="l">
              <a:lnSpc>
                <a:spcPct val="100000"/>
              </a:lnSpc>
              <a:spcBef>
                <a:spcPts val="600"/>
              </a:spcBef>
              <a:spcAft>
                <a:spcPts val="0"/>
              </a:spcAft>
              <a:buClr>
                <a:schemeClr val="accent2"/>
              </a:buClr>
              <a:buSzPts val="3000"/>
              <a:buFont typeface="Noto Sans Symbols"/>
              <a:buChar char="□"/>
            </a:pPr>
            <a:r>
              <a:rPr b="0" i="0" lang="en-US" sz="3000" u="none">
                <a:solidFill>
                  <a:schemeClr val="dk1"/>
                </a:solidFill>
                <a:latin typeface="Verdana"/>
                <a:ea typeface="Verdana"/>
                <a:cs typeface="Verdana"/>
                <a:sym typeface="Verdana"/>
              </a:rPr>
              <a:t>Shyamal</a:t>
            </a:r>
            <a:endParaRPr/>
          </a:p>
          <a:p>
            <a:pPr indent="-533400" lvl="1" marL="99060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for being a patient audience to my early stages of development of understanding</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110"/>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975" name="Google Shape;975;p110"/>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976" name="Google Shape;976;p110"/>
          <p:cNvSpPr txBox="1"/>
          <p:nvPr>
            <p:ph idx="4294967295" type="ctrTitle"/>
          </p:nvPr>
        </p:nvSpPr>
        <p:spPr>
          <a:xfrm>
            <a:off x="742950" y="176212"/>
            <a:ext cx="7772400" cy="132397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4800"/>
              <a:buFont typeface="Verdana"/>
              <a:buNone/>
            </a:pPr>
            <a:r>
              <a:rPr b="0" i="0" lang="en-US" sz="4800" u="none" cap="none" strike="noStrike">
                <a:solidFill>
                  <a:schemeClr val="accent2"/>
                </a:solidFill>
                <a:latin typeface="Verdana"/>
                <a:ea typeface="Verdana"/>
                <a:cs typeface="Verdana"/>
                <a:sym typeface="Verdana"/>
              </a:rPr>
              <a:t>Thank You</a:t>
            </a:r>
            <a:endParaRPr/>
          </a:p>
        </p:txBody>
      </p:sp>
      <p:sp>
        <p:nvSpPr>
          <p:cNvPr id="977" name="Google Shape;977;p110"/>
          <p:cNvSpPr txBox="1"/>
          <p:nvPr/>
        </p:nvSpPr>
        <p:spPr>
          <a:xfrm>
            <a:off x="0" y="1447800"/>
            <a:ext cx="9144000" cy="46577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B050"/>
              </a:buClr>
              <a:buSzPts val="7200"/>
              <a:buFont typeface="Times New Roman"/>
              <a:buNone/>
            </a:pPr>
            <a:r>
              <a:rPr b="0" i="0" lang="en-US" sz="7200" u="none">
                <a:solidFill>
                  <a:srgbClr val="00B050"/>
                </a:solidFill>
                <a:latin typeface="Times New Roman"/>
                <a:ea typeface="Times New Roman"/>
                <a:cs typeface="Times New Roman"/>
                <a:sym typeface="Times New Roman"/>
              </a:rPr>
              <a:t>Don’t Beware of Pointers – </a:t>
            </a:r>
            <a:endParaRPr/>
          </a:p>
          <a:p>
            <a:pPr indent="0" lvl="0" marL="0" marR="0" rtl="0" algn="ctr">
              <a:lnSpc>
                <a:spcPct val="100000"/>
              </a:lnSpc>
              <a:spcBef>
                <a:spcPts val="0"/>
              </a:spcBef>
              <a:spcAft>
                <a:spcPts val="0"/>
              </a:spcAft>
              <a:buClr>
                <a:srgbClr val="00B050"/>
              </a:buClr>
              <a:buSzPts val="7200"/>
              <a:buFont typeface="Times New Roman"/>
              <a:buNone/>
            </a:pPr>
            <a:r>
              <a:rPr b="0" i="0" lang="en-US" sz="7200" u="none">
                <a:solidFill>
                  <a:srgbClr val="00B050"/>
                </a:solidFill>
                <a:latin typeface="Times New Roman"/>
                <a:ea typeface="Times New Roman"/>
                <a:cs typeface="Times New Roman"/>
                <a:sym typeface="Times New Roman"/>
              </a:rPr>
              <a:t>Just Be Aware of Smart Pointers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76"/>
                                        </p:tgtEl>
                                        <p:attrNameLst>
                                          <p:attrName>style.visibility</p:attrName>
                                        </p:attrNameLst>
                                      </p:cBhvr>
                                      <p:to>
                                        <p:strVal val="visible"/>
                                      </p:to>
                                    </p:set>
                                    <p:animEffect filter="fade" transition="in">
                                      <p:cBhvr>
                                        <p:cTn dur="1000"/>
                                        <p:tgtEl>
                                          <p:spTgt spid="9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4"/>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Apr-16</a:t>
            </a:r>
            <a:endParaRPr/>
          </a:p>
        </p:txBody>
      </p:sp>
      <p:sp>
        <p:nvSpPr>
          <p:cNvPr id="252" name="Google Shape;252;p34"/>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253" name="Google Shape;253;p34"/>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What is a Raw Pointer?</a:t>
            </a:r>
            <a:endParaRPr/>
          </a:p>
        </p:txBody>
      </p:sp>
      <p:sp>
        <p:nvSpPr>
          <p:cNvPr id="254" name="Google Shape;254;p34"/>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8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Raw Pointer Operations</a:t>
            </a:r>
            <a:endParaRPr/>
          </a:p>
          <a:p>
            <a:pPr indent="-436562" lvl="1" marL="90805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Dynamic Allocation (result of) or </a:t>
            </a:r>
            <a:r>
              <a:rPr b="0" i="0" lang="en-US" sz="2000" u="none">
                <a:solidFill>
                  <a:schemeClr val="dk1"/>
                </a:solidFill>
                <a:latin typeface="Courier New"/>
                <a:ea typeface="Courier New"/>
                <a:cs typeface="Courier New"/>
                <a:sym typeface="Courier New"/>
              </a:rPr>
              <a:t>operator&amp;</a:t>
            </a:r>
            <a:endParaRPr/>
          </a:p>
          <a:p>
            <a:pPr indent="-436562" lvl="1" marL="90805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Deallocation (called on)</a:t>
            </a:r>
            <a:endParaRPr/>
          </a:p>
          <a:p>
            <a:pPr indent="-436562" lvl="1" marL="90805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De-referencing </a:t>
            </a:r>
            <a:r>
              <a:rPr b="0" i="0" lang="en-US" sz="2000" u="none">
                <a:solidFill>
                  <a:schemeClr val="dk1"/>
                </a:solidFill>
                <a:latin typeface="Courier New"/>
                <a:ea typeface="Courier New"/>
                <a:cs typeface="Courier New"/>
                <a:sym typeface="Courier New"/>
              </a:rPr>
              <a:t>operator*</a:t>
            </a:r>
            <a:endParaRPr/>
          </a:p>
          <a:p>
            <a:pPr indent="-436562" lvl="1" marL="90805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Indirection </a:t>
            </a:r>
            <a:r>
              <a:rPr b="0" i="0" lang="en-US" sz="2000" u="none">
                <a:solidFill>
                  <a:schemeClr val="dk1"/>
                </a:solidFill>
                <a:latin typeface="Courier New"/>
                <a:ea typeface="Courier New"/>
                <a:cs typeface="Courier New"/>
                <a:sym typeface="Courier New"/>
              </a:rPr>
              <a:t>operator-&gt;</a:t>
            </a:r>
            <a:endParaRPr/>
          </a:p>
          <a:p>
            <a:pPr indent="-436562" lvl="1" marL="90805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Assignment </a:t>
            </a:r>
            <a:r>
              <a:rPr b="0" i="0" lang="en-US" sz="2000" u="none">
                <a:solidFill>
                  <a:schemeClr val="dk1"/>
                </a:solidFill>
                <a:latin typeface="Courier New"/>
                <a:ea typeface="Courier New"/>
                <a:cs typeface="Courier New"/>
                <a:sym typeface="Courier New"/>
              </a:rPr>
              <a:t>operator=</a:t>
            </a:r>
            <a:endParaRPr/>
          </a:p>
          <a:p>
            <a:pPr indent="-436562" lvl="1" marL="90805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Null Test </a:t>
            </a:r>
            <a:r>
              <a:rPr b="0" i="0" lang="en-US" sz="2000" u="none">
                <a:solidFill>
                  <a:schemeClr val="dk1"/>
                </a:solidFill>
                <a:latin typeface="Courier New"/>
                <a:ea typeface="Courier New"/>
                <a:cs typeface="Courier New"/>
                <a:sym typeface="Courier New"/>
              </a:rPr>
              <a:t>operator! </a:t>
            </a:r>
            <a:r>
              <a:rPr b="0" i="0" lang="en-US" sz="2000" u="none">
                <a:solidFill>
                  <a:schemeClr val="dk1"/>
                </a:solidFill>
                <a:latin typeface="Verdana"/>
                <a:ea typeface="Verdana"/>
                <a:cs typeface="Verdana"/>
                <a:sym typeface="Verdana"/>
              </a:rPr>
              <a:t>(</a:t>
            </a:r>
            <a:r>
              <a:rPr b="0" i="0" lang="en-US" sz="2000" u="none">
                <a:solidFill>
                  <a:schemeClr val="dk1"/>
                </a:solidFill>
                <a:latin typeface="Courier New"/>
                <a:ea typeface="Courier New"/>
                <a:cs typeface="Courier New"/>
                <a:sym typeface="Courier New"/>
              </a:rPr>
              <a:t>operator== 0</a:t>
            </a:r>
            <a:r>
              <a:rPr b="0" i="0" lang="en-US" sz="2000" u="none">
                <a:solidFill>
                  <a:schemeClr val="dk1"/>
                </a:solidFill>
                <a:latin typeface="Verdana"/>
                <a:ea typeface="Verdana"/>
                <a:cs typeface="Verdana"/>
                <a:sym typeface="Verdana"/>
              </a:rPr>
              <a:t>) </a:t>
            </a:r>
            <a:endParaRPr/>
          </a:p>
          <a:p>
            <a:pPr indent="-436562" lvl="1" marL="90805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Comparison </a:t>
            </a:r>
            <a:r>
              <a:rPr b="0" i="0" lang="en-US" sz="2000" u="none">
                <a:solidFill>
                  <a:schemeClr val="dk1"/>
                </a:solidFill>
                <a:latin typeface="Courier New"/>
                <a:ea typeface="Courier New"/>
                <a:cs typeface="Courier New"/>
                <a:sym typeface="Courier New"/>
              </a:rPr>
              <a:t>operator==, operator!=, …</a:t>
            </a:r>
            <a:endParaRPr/>
          </a:p>
          <a:p>
            <a:pPr indent="-436562" lvl="1" marL="90805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Cast </a:t>
            </a:r>
            <a:r>
              <a:rPr b="0" i="0" lang="en-US" sz="2000" u="none">
                <a:solidFill>
                  <a:schemeClr val="dk1"/>
                </a:solidFill>
                <a:latin typeface="Courier New"/>
                <a:ea typeface="Courier New"/>
                <a:cs typeface="Courier New"/>
                <a:sym typeface="Courier New"/>
              </a:rPr>
              <a:t>operator(int), operator(T*)</a:t>
            </a:r>
            <a:endParaRPr/>
          </a:p>
          <a:p>
            <a:pPr indent="-436562" lvl="1" marL="90805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Address Of </a:t>
            </a:r>
            <a:r>
              <a:rPr b="0" i="0" lang="en-US" sz="2000" u="none">
                <a:solidFill>
                  <a:schemeClr val="dk1"/>
                </a:solidFill>
                <a:latin typeface="Courier New"/>
                <a:ea typeface="Courier New"/>
                <a:cs typeface="Courier New"/>
                <a:sym typeface="Courier New"/>
              </a:rPr>
              <a:t>operator&amp;</a:t>
            </a:r>
            <a:endParaRPr/>
          </a:p>
          <a:p>
            <a:pPr indent="-436562" lvl="1" marL="90805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Address Arithmetic </a:t>
            </a:r>
            <a:r>
              <a:rPr b="0" i="0" lang="en-US" sz="2000" u="none">
                <a:solidFill>
                  <a:schemeClr val="dk1"/>
                </a:solidFill>
                <a:latin typeface="Courier New"/>
                <a:ea typeface="Courier New"/>
                <a:cs typeface="Courier New"/>
                <a:sym typeface="Courier New"/>
              </a:rPr>
              <a:t>operator+, operator-, operator++, operator--, operator+=, operator-=</a:t>
            </a:r>
            <a:endParaRPr/>
          </a:p>
          <a:p>
            <a:pPr indent="-436562" lvl="1" marL="90805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Indexing (array) </a:t>
            </a:r>
            <a:r>
              <a:rPr b="0" i="0" lang="en-US" sz="2000" u="none">
                <a:solidFill>
                  <a:schemeClr val="dk1"/>
                </a:solidFill>
                <a:latin typeface="Courier New"/>
                <a:ea typeface="Courier New"/>
                <a:cs typeface="Courier New"/>
                <a:sym typeface="Courier New"/>
              </a:rPr>
              <a:t>operator[]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