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43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46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9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1"/>
  </p:notesMasterIdLst>
  <p:handoutMasterIdLst>
    <p:handoutMasterId r:id="rId62"/>
  </p:handoutMasterIdLst>
  <p:sldIdLst>
    <p:sldId id="256" r:id="rId2"/>
    <p:sldId id="698" r:id="rId3"/>
    <p:sldId id="700" r:id="rId4"/>
    <p:sldId id="609" r:id="rId5"/>
    <p:sldId id="286" r:id="rId6"/>
    <p:sldId id="612" r:id="rId7"/>
    <p:sldId id="790" r:id="rId8"/>
    <p:sldId id="791" r:id="rId9"/>
    <p:sldId id="792" r:id="rId10"/>
    <p:sldId id="793" r:id="rId11"/>
    <p:sldId id="274" r:id="rId12"/>
    <p:sldId id="277" r:id="rId13"/>
    <p:sldId id="279" r:id="rId14"/>
    <p:sldId id="280" r:id="rId15"/>
    <p:sldId id="281" r:id="rId16"/>
    <p:sldId id="299" r:id="rId17"/>
    <p:sldId id="298" r:id="rId18"/>
    <p:sldId id="291" r:id="rId19"/>
    <p:sldId id="642" r:id="rId20"/>
    <p:sldId id="617" r:id="rId21"/>
    <p:sldId id="275" r:id="rId22"/>
    <p:sldId id="628" r:id="rId23"/>
    <p:sldId id="302" r:id="rId24"/>
    <p:sldId id="649" r:id="rId25"/>
    <p:sldId id="303" r:id="rId26"/>
    <p:sldId id="648" r:id="rId27"/>
    <p:sldId id="625" r:id="rId28"/>
    <p:sldId id="626" r:id="rId29"/>
    <p:sldId id="787" r:id="rId30"/>
    <p:sldId id="725" r:id="rId31"/>
    <p:sldId id="650" r:id="rId32"/>
    <p:sldId id="794" r:id="rId33"/>
    <p:sldId id="285" r:id="rId34"/>
    <p:sldId id="795" r:id="rId35"/>
    <p:sldId id="287" r:id="rId36"/>
    <p:sldId id="288" r:id="rId37"/>
    <p:sldId id="796" r:id="rId38"/>
    <p:sldId id="797" r:id="rId39"/>
    <p:sldId id="292" r:id="rId40"/>
    <p:sldId id="294" r:id="rId41"/>
    <p:sldId id="295" r:id="rId42"/>
    <p:sldId id="296" r:id="rId43"/>
    <p:sldId id="297" r:id="rId44"/>
    <p:sldId id="799" r:id="rId45"/>
    <p:sldId id="800" r:id="rId46"/>
    <p:sldId id="801" r:id="rId47"/>
    <p:sldId id="802" r:id="rId48"/>
    <p:sldId id="306" r:id="rId49"/>
    <p:sldId id="308" r:id="rId50"/>
    <p:sldId id="653" r:id="rId51"/>
    <p:sldId id="633" r:id="rId52"/>
    <p:sldId id="803" r:id="rId53"/>
    <p:sldId id="788" r:id="rId54"/>
    <p:sldId id="289" r:id="rId55"/>
    <p:sldId id="290" r:id="rId56"/>
    <p:sldId id="789" r:id="rId57"/>
    <p:sldId id="655" r:id="rId58"/>
    <p:sldId id="714" r:id="rId59"/>
    <p:sldId id="683" r:id="rId6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94C608-A8CB-49A6-BF6E-2F5B74ABC398}">
          <p14:sldIdLst>
            <p14:sldId id="256"/>
            <p14:sldId id="698"/>
            <p14:sldId id="700"/>
            <p14:sldId id="609"/>
            <p14:sldId id="286"/>
            <p14:sldId id="612"/>
            <p14:sldId id="790"/>
            <p14:sldId id="791"/>
            <p14:sldId id="792"/>
            <p14:sldId id="793"/>
            <p14:sldId id="274"/>
            <p14:sldId id="277"/>
            <p14:sldId id="279"/>
            <p14:sldId id="280"/>
            <p14:sldId id="281"/>
            <p14:sldId id="299"/>
            <p14:sldId id="298"/>
            <p14:sldId id="291"/>
            <p14:sldId id="642"/>
            <p14:sldId id="617"/>
            <p14:sldId id="275"/>
            <p14:sldId id="628"/>
            <p14:sldId id="302"/>
            <p14:sldId id="649"/>
            <p14:sldId id="303"/>
            <p14:sldId id="648"/>
            <p14:sldId id="625"/>
            <p14:sldId id="626"/>
            <p14:sldId id="787"/>
            <p14:sldId id="725"/>
            <p14:sldId id="650"/>
            <p14:sldId id="794"/>
            <p14:sldId id="285"/>
            <p14:sldId id="795"/>
            <p14:sldId id="287"/>
            <p14:sldId id="288"/>
            <p14:sldId id="796"/>
            <p14:sldId id="797"/>
            <p14:sldId id="292"/>
            <p14:sldId id="294"/>
            <p14:sldId id="295"/>
            <p14:sldId id="296"/>
            <p14:sldId id="297"/>
            <p14:sldId id="799"/>
            <p14:sldId id="800"/>
            <p14:sldId id="801"/>
            <p14:sldId id="802"/>
            <p14:sldId id="306"/>
            <p14:sldId id="308"/>
            <p14:sldId id="653"/>
            <p14:sldId id="633"/>
            <p14:sldId id="803"/>
            <p14:sldId id="788"/>
            <p14:sldId id="289"/>
            <p14:sldId id="290"/>
            <p14:sldId id="789"/>
            <p14:sldId id="655"/>
            <p14:sldId id="714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2D60C7"/>
    <a:srgbClr val="FF7C80"/>
    <a:srgbClr val="53FFA1"/>
    <a:srgbClr val="84B5E5"/>
    <a:srgbClr val="008000"/>
    <a:srgbClr val="4571FF"/>
    <a:srgbClr val="F6D7B8"/>
    <a:srgbClr val="EDB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6" autoAdjust="0"/>
    <p:restoredTop sz="95253" autoAdjust="0"/>
  </p:normalViewPr>
  <p:slideViewPr>
    <p:cSldViewPr snapToGrid="0">
      <p:cViewPr varScale="1">
        <p:scale>
          <a:sx n="110" d="100"/>
          <a:sy n="110" d="100"/>
        </p:scale>
        <p:origin x="28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466F6-2A56-4AD8-8D5E-99E5D0942D6E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9FC5-A84D-4E9D-9CA7-AE31317BD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0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33C742-EEDE-42F8-BBF4-DE6B17AF0E19}" type="datetimeFigureOut">
              <a:rPr lang="en-US" smtClean="0"/>
              <a:pPr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CCE01B-9CC7-41BF-A9F0-49896738A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we compare BERT and ELMO??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7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8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96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16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79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(https://arxiv.org/abs/1805.12471)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fld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59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37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(https://arxiv.org/abs/1805.12471)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fld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16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4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0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73737"/>
                </a:solidFill>
                <a:latin typeface="Myriad Pro"/>
              </a:rPr>
              <a:t>determining whether a “hypothesis” is true (entailment), false (contradiction), or undetermined (neutral) given a “premise”.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fld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08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26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60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24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04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35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Pre-training: Use these big LMs as text encoders</a:t>
            </a:r>
          </a:p>
          <a:p>
            <a:r>
              <a:rPr lang="en-US" dirty="0"/>
              <a:t>Enable downstream models to focus on task at hand, instead of learning how language works,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72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zh-TW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325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147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20B58-0082-4E96-A11D-A3F28991AFBB}" type="slidenum">
              <a:rPr lang="en-IN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5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9AF1-0401-4098-A8E2-F99DAF3DC782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A4A0-6050-41DB-B839-190F71886E89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3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01E1-F482-4E48-BE2B-B84B3CAF9F54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1"/>
            <a:ext cx="5303520" cy="46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1"/>
            <a:ext cx="5303520" cy="46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CS60010 Sudeshna Sarkar IIT Kgp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24E2-50BC-4129-95F0-E12B133802E7}" type="datetime1">
              <a:rPr lang="en-US" smtClean="0"/>
              <a:t>3/15/2023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8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1676520" y="1239840"/>
            <a:ext cx="9600840" cy="529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66149B-E348-408E-ABB5-93B407378A1B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1794640" y="-1"/>
            <a:ext cx="10404768" cy="7550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09DE-8AD6-4B5E-852F-7CC9AD6C472C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E4D9-2D3E-48A3-9BEE-AA0407B970F9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AFB-52D5-4F79-AB68-7446EBBE532C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5531-A6C4-41EB-AA7E-85DF26E8DA35}" type="datetime1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EAB5-AB16-4262-BD02-52AC48849EEB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6EF9-5E17-4EFD-ABF5-D8E84EEA66E1}" type="datetime1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EA86-6431-47FD-A7E6-32C028641191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955B-5BDC-4512-BAA9-BB39653367C3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CS60010 Sudeshna Sarkar IIT Kgp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92892"/>
            <a:ext cx="10178142" cy="94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4257"/>
            <a:ext cx="10515600" cy="477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271A-F211-4281-860E-93C3FCD7EA6C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CS60010 Sudeshna Sarkar IIT Kgp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3691-4FD2-4972-8193-2A207F5FB45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3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779" y="78694"/>
            <a:ext cx="1030792" cy="9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4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810.04805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1169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7.10529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907.10529" TargetMode="External"/><Relationship Id="rId4" Type="http://schemas.openxmlformats.org/officeDocument/2006/relationships/hyperlink" Target="https://arxiv.org/abs/1907.11692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907.10529" TargetMode="External"/><Relationship Id="rId4" Type="http://schemas.openxmlformats.org/officeDocument/2006/relationships/hyperlink" Target="https://arxiv.org/abs/1907.11692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1.0019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104.0869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06.09685.pdf" TargetMode="Externa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0683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0683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hyperlink" Target="https://arxiv.org/pdf/1910.10683.pdf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amuham01/LING530/papers/radford2018improving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810.04805.pd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amuham01/LING530/papers/radford2018improving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1.11903.pdf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43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44.jp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43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10343"/>
            <a:ext cx="7848600" cy="189755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CS60010: Deep Learning</a:t>
            </a:r>
            <a:br>
              <a:rPr lang="en-US" sz="4900" dirty="0"/>
            </a:br>
            <a:r>
              <a:rPr lang="en-US" sz="3600" dirty="0"/>
              <a:t>Spring 2023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Sudeshna Sarkar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53973" y="3756212"/>
            <a:ext cx="5334000" cy="2101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</a:rPr>
              <a:t>Transformer- Part </a:t>
            </a:r>
            <a:r>
              <a:rPr lang="en-US" sz="2800" b="1" dirty="0" smtClean="0">
                <a:solidFill>
                  <a:srgbClr val="C00000"/>
                </a:solidFill>
              </a:rPr>
              <a:t>3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0033CC"/>
                </a:solidFill>
              </a:rPr>
              <a:t>Sudeshna Sarkar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16 </a:t>
            </a:r>
            <a:r>
              <a:rPr lang="en-US" sz="2400" dirty="0">
                <a:solidFill>
                  <a:schemeClr val="tx1"/>
                </a:solidFill>
              </a:rPr>
              <a:t>Mar 2023</a:t>
            </a:r>
          </a:p>
        </p:txBody>
      </p:sp>
    </p:spTree>
    <p:extLst>
      <p:ext uri="{BB962C8B-B14F-4D97-AF65-F5344CB8AC3E}">
        <p14:creationId xmlns:p14="http://schemas.microsoft.com/office/powerpoint/2010/main" val="327277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E155-0FDC-4463-8473-9EE03FB9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 through language modeling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ED459-25B7-4621-94F3-FA74F60A1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4143"/>
                <a:ext cx="10515600" cy="5142820"/>
              </a:xfrm>
            </p:spPr>
            <p:txBody>
              <a:bodyPr/>
              <a:lstStyle/>
              <a:p>
                <a:r>
                  <a:rPr lang="en-US" dirty="0"/>
                  <a:t>Recall the language modeling task:</a:t>
                </a:r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probability distribution over words given their past contexts.</a:t>
                </a:r>
              </a:p>
              <a:p>
                <a:pPr lvl="1"/>
                <a:endParaRPr lang="en-US" dirty="0"/>
              </a:p>
              <a:p>
                <a:r>
                  <a:rPr lang="en-US" b="1" spc="-5" dirty="0">
                    <a:cs typeface="Calibri"/>
                  </a:rPr>
                  <a:t>Pretrainin</a:t>
                </a:r>
                <a:r>
                  <a:rPr lang="en-US" b="1" dirty="0">
                    <a:cs typeface="Calibri"/>
                  </a:rPr>
                  <a:t>g</a:t>
                </a:r>
                <a:r>
                  <a:rPr lang="en-US" b="1" spc="-10" dirty="0">
                    <a:cs typeface="Calibri"/>
                  </a:rPr>
                  <a:t> </a:t>
                </a:r>
                <a:r>
                  <a:rPr lang="en-US" b="1" dirty="0">
                    <a:cs typeface="Calibri"/>
                  </a:rPr>
                  <a:t>through</a:t>
                </a:r>
                <a:r>
                  <a:rPr lang="en-US" b="1" spc="-15" dirty="0">
                    <a:cs typeface="Calibri"/>
                  </a:rPr>
                  <a:t> </a:t>
                </a:r>
                <a:r>
                  <a:rPr lang="en-US" b="1" dirty="0">
                    <a:cs typeface="Calibri"/>
                  </a:rPr>
                  <a:t>language</a:t>
                </a:r>
                <a:r>
                  <a:rPr lang="en-US" b="1" spc="-10" dirty="0">
                    <a:cs typeface="Calibri"/>
                  </a:rPr>
                  <a:t> </a:t>
                </a:r>
                <a:r>
                  <a:rPr lang="en-US" b="1" spc="-5" dirty="0">
                    <a:cs typeface="Calibri"/>
                  </a:rPr>
                  <a:t>modeling:</a:t>
                </a:r>
                <a:endParaRPr lang="en-US" dirty="0">
                  <a:cs typeface="Calibri"/>
                </a:endParaRPr>
              </a:p>
              <a:p>
                <a:pPr lvl="1"/>
                <a:r>
                  <a:rPr lang="en-US" dirty="0"/>
                  <a:t>Train a neural network to perform language modeling on a large amount of text.</a:t>
                </a:r>
              </a:p>
              <a:p>
                <a:pPr lvl="1"/>
                <a:r>
                  <a:rPr lang="en-US" dirty="0"/>
                  <a:t>Save the network parameters.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ED459-25B7-4621-94F3-FA74F60A1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4143"/>
                <a:ext cx="10515600" cy="5142820"/>
              </a:xfrm>
              <a:blipFill>
                <a:blip r:embed="rId2"/>
                <a:stretch>
                  <a:fillRect l="-1043" t="-593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5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Th</a:t>
            </a:r>
            <a:r>
              <a:rPr b="0" dirty="0">
                <a:latin typeface="Calibri"/>
                <a:cs typeface="Calibri"/>
              </a:rPr>
              <a:t>e Pre</a:t>
            </a:r>
            <a:r>
              <a:rPr b="0" spc="-1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/ Fin</a:t>
            </a:r>
            <a:r>
              <a:rPr b="0" spc="-15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tu</a:t>
            </a:r>
            <a:r>
              <a:rPr b="0" spc="-20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Parad</a:t>
            </a:r>
            <a:r>
              <a:rPr b="0" spc="-20" dirty="0">
                <a:latin typeface="Calibri"/>
                <a:cs typeface="Calibri"/>
              </a:rPr>
              <a:t>i</a:t>
            </a:r>
            <a:r>
              <a:rPr b="0" dirty="0">
                <a:latin typeface="Calibri"/>
                <a:cs typeface="Calibri"/>
              </a:rPr>
              <a:t>gm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942467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Pretraining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 improve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NLP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applicati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s </a:t>
            </a:r>
            <a:r>
              <a:rPr sz="2300" spc="-5" dirty="0">
                <a:latin typeface="Calibri"/>
                <a:cs typeface="Calibri"/>
              </a:rPr>
              <a:t>b</a:t>
            </a:r>
            <a:r>
              <a:rPr sz="2300" dirty="0">
                <a:latin typeface="Calibri"/>
                <a:cs typeface="Calibri"/>
              </a:rPr>
              <a:t>y </a:t>
            </a:r>
            <a:r>
              <a:rPr sz="2300" spc="-5" dirty="0">
                <a:latin typeface="Calibri"/>
                <a:cs typeface="Calibri"/>
              </a:rPr>
              <a:t>servin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 </a:t>
            </a:r>
            <a:r>
              <a:rPr sz="2300" spc="5" dirty="0">
                <a:latin typeface="Calibri"/>
                <a:cs typeface="Calibri"/>
              </a:rPr>
              <a:t>p</a:t>
            </a:r>
            <a:r>
              <a:rPr sz="2300" dirty="0">
                <a:latin typeface="Calibri"/>
                <a:cs typeface="Calibri"/>
              </a:rPr>
              <a:t>arameter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</a:t>
            </a:r>
            <a:r>
              <a:rPr sz="2300" spc="-1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ializa</a:t>
            </a:r>
            <a:r>
              <a:rPr sz="2300" spc="-1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ion.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852" y="355549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3851" y="3553967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9651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6976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2776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0100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2727" y="3756786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2" y="1143"/>
                </a:moveTo>
                <a:lnTo>
                  <a:pt x="0" y="39369"/>
                </a:lnTo>
                <a:lnTo>
                  <a:pt x="76327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2" y="1143"/>
                </a:lnTo>
                <a:close/>
              </a:path>
              <a:path w="611505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5" h="77470">
                <a:moveTo>
                  <a:pt x="534923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7" y="3757803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2"/>
                </a:moveTo>
                <a:lnTo>
                  <a:pt x="459717" y="37652"/>
                </a:lnTo>
                <a:lnTo>
                  <a:pt x="472440" y="37846"/>
                </a:lnTo>
                <a:lnTo>
                  <a:pt x="472186" y="50546"/>
                </a:lnTo>
                <a:lnTo>
                  <a:pt x="459502" y="50546"/>
                </a:lnTo>
                <a:lnTo>
                  <a:pt x="458978" y="82042"/>
                </a:lnTo>
                <a:lnTo>
                  <a:pt x="524685" y="50546"/>
                </a:lnTo>
                <a:lnTo>
                  <a:pt x="472186" y="50546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7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7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6"/>
                </a:lnTo>
                <a:lnTo>
                  <a:pt x="472440" y="37846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3"/>
                </a:lnTo>
                <a:close/>
              </a:path>
              <a:path w="535939" h="82550">
                <a:moveTo>
                  <a:pt x="76307" y="31623"/>
                </a:moveTo>
                <a:lnTo>
                  <a:pt x="63627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0527" y="37658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7852" y="37658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3652" y="37658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852" y="4227576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3851" y="422605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9651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6976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2776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0100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2727" y="4428871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2" y="1142"/>
                </a:moveTo>
                <a:lnTo>
                  <a:pt x="0" y="39369"/>
                </a:lnTo>
                <a:lnTo>
                  <a:pt x="76327" y="77342"/>
                </a:lnTo>
                <a:lnTo>
                  <a:pt x="76221" y="45592"/>
                </a:lnTo>
                <a:lnTo>
                  <a:pt x="63500" y="45592"/>
                </a:lnTo>
                <a:lnTo>
                  <a:pt x="63500" y="32892"/>
                </a:lnTo>
                <a:lnTo>
                  <a:pt x="76178" y="32863"/>
                </a:lnTo>
                <a:lnTo>
                  <a:pt x="76072" y="1142"/>
                </a:lnTo>
                <a:close/>
              </a:path>
              <a:path w="611505" h="77470">
                <a:moveTo>
                  <a:pt x="598742" y="31749"/>
                </a:moveTo>
                <a:lnTo>
                  <a:pt x="547751" y="31749"/>
                </a:lnTo>
                <a:lnTo>
                  <a:pt x="547751" y="44449"/>
                </a:lnTo>
                <a:lnTo>
                  <a:pt x="534998" y="44480"/>
                </a:lnTo>
                <a:lnTo>
                  <a:pt x="535051" y="76199"/>
                </a:lnTo>
                <a:lnTo>
                  <a:pt x="611251" y="37972"/>
                </a:lnTo>
                <a:lnTo>
                  <a:pt x="598742" y="31749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2"/>
                </a:lnTo>
                <a:lnTo>
                  <a:pt x="63500" y="45592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2"/>
                </a:lnTo>
                <a:lnTo>
                  <a:pt x="76221" y="45592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49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49"/>
                </a:lnTo>
                <a:lnTo>
                  <a:pt x="547751" y="31749"/>
                </a:lnTo>
                <a:close/>
              </a:path>
              <a:path w="611505" h="77470">
                <a:moveTo>
                  <a:pt x="534923" y="0"/>
                </a:moveTo>
                <a:lnTo>
                  <a:pt x="534976" y="31780"/>
                </a:lnTo>
                <a:lnTo>
                  <a:pt x="598742" y="31749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14727" y="4429886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2"/>
                </a:moveTo>
                <a:lnTo>
                  <a:pt x="459717" y="37652"/>
                </a:lnTo>
                <a:lnTo>
                  <a:pt x="472440" y="37845"/>
                </a:lnTo>
                <a:lnTo>
                  <a:pt x="472186" y="50545"/>
                </a:lnTo>
                <a:lnTo>
                  <a:pt x="459502" y="50545"/>
                </a:lnTo>
                <a:lnTo>
                  <a:pt x="458978" y="82042"/>
                </a:lnTo>
                <a:lnTo>
                  <a:pt x="524685" y="50545"/>
                </a:lnTo>
                <a:lnTo>
                  <a:pt x="472186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6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7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5"/>
                </a:lnTo>
                <a:lnTo>
                  <a:pt x="472440" y="37845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3"/>
                </a:lnTo>
                <a:close/>
              </a:path>
              <a:path w="535939" h="82550">
                <a:moveTo>
                  <a:pt x="76307" y="31623"/>
                </a:moveTo>
                <a:lnTo>
                  <a:pt x="63627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0527" y="44363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7852" y="44363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3652" y="44363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8427" y="40370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27" y="40370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7751" y="40446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3552" y="404317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0876" y="40446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6676" y="40446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1852" y="4913376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3851" y="491185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9651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6976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2776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0100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9452" y="3534155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3743452" y="0"/>
                </a:moveTo>
                <a:lnTo>
                  <a:pt x="214375" y="0"/>
                </a:lnTo>
                <a:lnTo>
                  <a:pt x="196794" y="710"/>
                </a:lnTo>
                <a:lnTo>
                  <a:pt x="146619" y="10932"/>
                </a:lnTo>
                <a:lnTo>
                  <a:pt x="101455" y="32126"/>
                </a:lnTo>
                <a:lnTo>
                  <a:pt x="62791" y="62801"/>
                </a:lnTo>
                <a:lnTo>
                  <a:pt x="32120" y="101466"/>
                </a:lnTo>
                <a:lnTo>
                  <a:pt x="10929" y="146629"/>
                </a:lnTo>
                <a:lnTo>
                  <a:pt x="710" y="196798"/>
                </a:lnTo>
                <a:lnTo>
                  <a:pt x="0" y="214376"/>
                </a:lnTo>
                <a:lnTo>
                  <a:pt x="0" y="1071880"/>
                </a:lnTo>
                <a:lnTo>
                  <a:pt x="6230" y="1123386"/>
                </a:lnTo>
                <a:lnTo>
                  <a:pt x="23929" y="1170383"/>
                </a:lnTo>
                <a:lnTo>
                  <a:pt x="51606" y="1211380"/>
                </a:lnTo>
                <a:lnTo>
                  <a:pt x="87771" y="1244884"/>
                </a:lnTo>
                <a:lnTo>
                  <a:pt x="130934" y="1269404"/>
                </a:lnTo>
                <a:lnTo>
                  <a:pt x="179604" y="1283449"/>
                </a:lnTo>
                <a:lnTo>
                  <a:pt x="214375" y="1286256"/>
                </a:lnTo>
                <a:lnTo>
                  <a:pt x="3743452" y="1286256"/>
                </a:lnTo>
                <a:lnTo>
                  <a:pt x="3794958" y="1280023"/>
                </a:lnTo>
                <a:lnTo>
                  <a:pt x="3841955" y="1262321"/>
                </a:lnTo>
                <a:lnTo>
                  <a:pt x="3882952" y="1234640"/>
                </a:lnTo>
                <a:lnTo>
                  <a:pt x="3916456" y="1198473"/>
                </a:lnTo>
                <a:lnTo>
                  <a:pt x="3940976" y="1155311"/>
                </a:lnTo>
                <a:lnTo>
                  <a:pt x="3955021" y="1106644"/>
                </a:lnTo>
                <a:lnTo>
                  <a:pt x="3957828" y="1071880"/>
                </a:lnTo>
                <a:lnTo>
                  <a:pt x="3957828" y="214376"/>
                </a:lnTo>
                <a:lnTo>
                  <a:pt x="3951595" y="162869"/>
                </a:lnTo>
                <a:lnTo>
                  <a:pt x="3933893" y="115872"/>
                </a:lnTo>
                <a:lnTo>
                  <a:pt x="3906212" y="74875"/>
                </a:lnTo>
                <a:lnTo>
                  <a:pt x="3870045" y="41371"/>
                </a:lnTo>
                <a:lnTo>
                  <a:pt x="3826883" y="16851"/>
                </a:lnTo>
                <a:lnTo>
                  <a:pt x="3778216" y="2806"/>
                </a:lnTo>
                <a:lnTo>
                  <a:pt x="3743452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9452" y="3534155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0" y="214376"/>
                </a:moveTo>
                <a:lnTo>
                  <a:pt x="6230" y="162869"/>
                </a:lnTo>
                <a:lnTo>
                  <a:pt x="23929" y="115872"/>
                </a:lnTo>
                <a:lnTo>
                  <a:pt x="51606" y="74875"/>
                </a:lnTo>
                <a:lnTo>
                  <a:pt x="87771" y="41371"/>
                </a:lnTo>
                <a:lnTo>
                  <a:pt x="130934" y="16851"/>
                </a:lnTo>
                <a:lnTo>
                  <a:pt x="179604" y="2806"/>
                </a:lnTo>
                <a:lnTo>
                  <a:pt x="214375" y="0"/>
                </a:lnTo>
                <a:lnTo>
                  <a:pt x="3743452" y="0"/>
                </a:lnTo>
                <a:lnTo>
                  <a:pt x="3794958" y="6232"/>
                </a:lnTo>
                <a:lnTo>
                  <a:pt x="3841955" y="23934"/>
                </a:lnTo>
                <a:lnTo>
                  <a:pt x="3882952" y="51615"/>
                </a:lnTo>
                <a:lnTo>
                  <a:pt x="3916456" y="87782"/>
                </a:lnTo>
                <a:lnTo>
                  <a:pt x="3940976" y="130944"/>
                </a:lnTo>
                <a:lnTo>
                  <a:pt x="3955021" y="179611"/>
                </a:lnTo>
                <a:lnTo>
                  <a:pt x="3957828" y="214376"/>
                </a:lnTo>
                <a:lnTo>
                  <a:pt x="3957828" y="1071880"/>
                </a:lnTo>
                <a:lnTo>
                  <a:pt x="3951595" y="1123386"/>
                </a:lnTo>
                <a:lnTo>
                  <a:pt x="3933893" y="1170383"/>
                </a:lnTo>
                <a:lnTo>
                  <a:pt x="3906212" y="1211380"/>
                </a:lnTo>
                <a:lnTo>
                  <a:pt x="3870045" y="1244884"/>
                </a:lnTo>
                <a:lnTo>
                  <a:pt x="3826883" y="1269404"/>
                </a:lnTo>
                <a:lnTo>
                  <a:pt x="3778216" y="1283449"/>
                </a:lnTo>
                <a:lnTo>
                  <a:pt x="3743452" y="1286256"/>
                </a:lnTo>
                <a:lnTo>
                  <a:pt x="214375" y="1286256"/>
                </a:lnTo>
                <a:lnTo>
                  <a:pt x="162861" y="1280023"/>
                </a:lnTo>
                <a:lnTo>
                  <a:pt x="115861" y="1262321"/>
                </a:lnTo>
                <a:lnTo>
                  <a:pt x="74865" y="1234640"/>
                </a:lnTo>
                <a:lnTo>
                  <a:pt x="41364" y="1198473"/>
                </a:lnTo>
                <a:lnTo>
                  <a:pt x="16847" y="1155311"/>
                </a:lnTo>
                <a:lnTo>
                  <a:pt x="2806" y="1106644"/>
                </a:lnTo>
                <a:lnTo>
                  <a:pt x="0" y="1071880"/>
                </a:lnTo>
                <a:lnTo>
                  <a:pt x="0" y="214376"/>
                </a:lnTo>
                <a:close/>
              </a:path>
            </a:pathLst>
          </a:custGeom>
          <a:ln w="9524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64107" y="4030264"/>
            <a:ext cx="31292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5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rans</a:t>
            </a:r>
            <a:r>
              <a:rPr sz="2400" spc="10" dirty="0">
                <a:latin typeface="Calibri"/>
                <a:cs typeface="Calibri"/>
              </a:rPr>
              <a:t>fo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me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LST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++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76071" y="5540070"/>
            <a:ext cx="4006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10944" y="5540070"/>
            <a:ext cx="4565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14980" y="5546090"/>
            <a:ext cx="2190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49270" y="5563768"/>
            <a:ext cx="528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</a:t>
            </a:r>
            <a:r>
              <a:rPr sz="1800" spc="-7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61613" y="5563768"/>
            <a:ext cx="475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26407" y="5570778"/>
            <a:ext cx="322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38427" y="47228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0427" y="472135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87751" y="47304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73552" y="472897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0876" y="47304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46676" y="47304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01369" y="3108960"/>
            <a:ext cx="102298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6610" algn="l"/>
              </a:tabLst>
            </a:pPr>
            <a:r>
              <a:rPr sz="2700" spc="-30" baseline="1543" dirty="0">
                <a:latin typeface="Calibri"/>
                <a:cs typeface="Calibri"/>
              </a:rPr>
              <a:t>g</a:t>
            </a:r>
            <a:r>
              <a:rPr sz="2700" spc="-7" baseline="1543" dirty="0">
                <a:latin typeface="Calibri"/>
                <a:cs typeface="Calibri"/>
              </a:rPr>
              <a:t>oe</a:t>
            </a:r>
            <a:r>
              <a:rPr sz="2700" baseline="1543" dirty="0">
                <a:latin typeface="Calibri"/>
                <a:cs typeface="Calibri"/>
              </a:rPr>
              <a:t>s	</a:t>
            </a:r>
            <a:r>
              <a:rPr sz="1800" spc="-1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44524" y="340766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06523" y="34061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3848" y="34137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79647" y="34122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66971" y="34137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52771" y="34137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39720" y="3132073"/>
            <a:ext cx="253746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  <a:tab pos="1489710" algn="l"/>
                <a:tab pos="2124075" algn="l"/>
              </a:tabLst>
            </a:pPr>
            <a:r>
              <a:rPr sz="2700" spc="-22" baseline="3086" dirty="0">
                <a:latin typeface="Calibri"/>
                <a:cs typeface="Calibri"/>
              </a:rPr>
              <a:t>ma</a:t>
            </a:r>
            <a:r>
              <a:rPr sz="2700" spc="-104" baseline="3086" dirty="0">
                <a:latin typeface="Calibri"/>
                <a:cs typeface="Calibri"/>
              </a:rPr>
              <a:t>k</a:t>
            </a:r>
            <a:r>
              <a:rPr sz="2700" spc="-15" baseline="3086" dirty="0">
                <a:latin typeface="Calibri"/>
                <a:cs typeface="Calibri"/>
              </a:rPr>
              <a:t>e</a:t>
            </a:r>
            <a:r>
              <a:rPr sz="2700" baseline="3086" dirty="0">
                <a:latin typeface="Calibri"/>
                <a:cs typeface="Calibri"/>
              </a:rPr>
              <a:t>	</a:t>
            </a:r>
            <a:r>
              <a:rPr sz="2700" spc="-60" baseline="3086" dirty="0">
                <a:latin typeface="Calibri"/>
                <a:cs typeface="Calibri"/>
              </a:rPr>
              <a:t>t</a:t>
            </a:r>
            <a:r>
              <a:rPr sz="2700" baseline="3086" dirty="0">
                <a:latin typeface="Calibri"/>
                <a:cs typeface="Calibri"/>
              </a:rPr>
              <a:t>a</a:t>
            </a:r>
            <a:r>
              <a:rPr sz="2700" spc="-30" baseline="3086" dirty="0">
                <a:latin typeface="Calibri"/>
                <a:cs typeface="Calibri"/>
              </a:rPr>
              <a:t>s</a:t>
            </a:r>
            <a:r>
              <a:rPr sz="2700" spc="-15" baseline="3086" dirty="0">
                <a:latin typeface="Calibri"/>
                <a:cs typeface="Calibri"/>
              </a:rPr>
              <a:t>ty</a:t>
            </a:r>
            <a:r>
              <a:rPr sz="2700" baseline="3086" dirty="0">
                <a:latin typeface="Calibri"/>
                <a:cs typeface="Calibri"/>
              </a:rPr>
              <a:t>	</a:t>
            </a:r>
            <a:r>
              <a:rPr sz="2700" spc="-44" baseline="1543" dirty="0">
                <a:latin typeface="Calibri"/>
                <a:cs typeface="Calibri"/>
              </a:rPr>
              <a:t>t</a:t>
            </a:r>
            <a:r>
              <a:rPr sz="2700" baseline="1543" dirty="0">
                <a:latin typeface="Calibri"/>
                <a:cs typeface="Calibri"/>
              </a:rPr>
              <a:t>ea	</a:t>
            </a:r>
            <a:r>
              <a:rPr sz="1800" spc="-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1680" y="2113152"/>
            <a:ext cx="4629150" cy="70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Step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1: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Pre</a:t>
            </a:r>
            <a:r>
              <a:rPr sz="2200" b="1" spc="-25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rain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</a:t>
            </a:r>
            <a:r>
              <a:rPr sz="2200" b="1" spc="-25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la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20" dirty="0">
                <a:latin typeface="Calibri"/>
                <a:cs typeface="Calibri"/>
              </a:rPr>
              <a:t>guag</a:t>
            </a: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mo</a:t>
            </a:r>
            <a:r>
              <a:rPr sz="2200" b="1" spc="-25" dirty="0">
                <a:latin typeface="Calibri"/>
                <a:cs typeface="Calibri"/>
              </a:rPr>
              <a:t>d</a:t>
            </a:r>
            <a:r>
              <a:rPr sz="2200" b="1" spc="-15" dirty="0">
                <a:latin typeface="Calibri"/>
                <a:cs typeface="Calibri"/>
              </a:rPr>
              <a:t>eling)</a:t>
            </a:r>
            <a:endParaRPr sz="2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ots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</a:t>
            </a:r>
            <a:r>
              <a:rPr sz="2200" spc="-20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t;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learn </a:t>
            </a:r>
            <a:r>
              <a:rPr sz="2200" spc="-15" dirty="0">
                <a:latin typeface="Calibri"/>
                <a:cs typeface="Calibri"/>
              </a:rPr>
              <a:t>ge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eral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thin</a:t>
            </a:r>
            <a:r>
              <a:rPr sz="2200" spc="-2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s!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418578" y="2113152"/>
            <a:ext cx="4015104" cy="70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15" dirty="0">
                <a:latin typeface="Calibri"/>
                <a:cs typeface="Calibri"/>
              </a:rPr>
              <a:t>Step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2: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Fine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une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</a:t>
            </a:r>
            <a:r>
              <a:rPr sz="2200" b="1" spc="-25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your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30" dirty="0">
                <a:latin typeface="Calibri"/>
                <a:cs typeface="Calibri"/>
              </a:rPr>
              <a:t>a</a:t>
            </a:r>
            <a:r>
              <a:rPr sz="2200" b="1" spc="-10" dirty="0">
                <a:latin typeface="Calibri"/>
                <a:cs typeface="Calibri"/>
              </a:rPr>
              <a:t>sk)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Calibri"/>
                <a:cs typeface="Calibri"/>
              </a:rPr>
              <a:t>Not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labels;</a:t>
            </a:r>
            <a:r>
              <a:rPr sz="2200" spc="-15" dirty="0">
                <a:latin typeface="Calibri"/>
                <a:cs typeface="Calibri"/>
              </a:rPr>
              <a:t> ada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t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470647" y="3555491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32647" y="3553967"/>
            <a:ext cx="149860" cy="483234"/>
          </a:xfrm>
          <a:custGeom>
            <a:avLst/>
            <a:gdLst/>
            <a:ahLst/>
            <a:cxnLst/>
            <a:rect l="l" t="t" r="r" b="b"/>
            <a:pathLst>
              <a:path w="149859" h="483235">
                <a:moveTo>
                  <a:pt x="0" y="483108"/>
                </a:moveTo>
                <a:lnTo>
                  <a:pt x="149351" y="483108"/>
                </a:lnTo>
                <a:lnTo>
                  <a:pt x="149351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18447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605771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291571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978895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20000" y="3756786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3" y="1143"/>
                </a:moveTo>
                <a:lnTo>
                  <a:pt x="0" y="39369"/>
                </a:lnTo>
                <a:lnTo>
                  <a:pt x="76326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3" y="1143"/>
                </a:lnTo>
                <a:close/>
              </a:path>
              <a:path w="611504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82000" y="3757803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40" h="82550">
                <a:moveTo>
                  <a:pt x="460248" y="5842"/>
                </a:moveTo>
                <a:lnTo>
                  <a:pt x="459717" y="37652"/>
                </a:lnTo>
                <a:lnTo>
                  <a:pt x="472440" y="37846"/>
                </a:lnTo>
                <a:lnTo>
                  <a:pt x="472185" y="50546"/>
                </a:lnTo>
                <a:lnTo>
                  <a:pt x="459502" y="50546"/>
                </a:lnTo>
                <a:lnTo>
                  <a:pt x="458977" y="82042"/>
                </a:lnTo>
                <a:lnTo>
                  <a:pt x="524685" y="50546"/>
                </a:lnTo>
                <a:lnTo>
                  <a:pt x="472185" y="50546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40" h="82550">
                <a:moveTo>
                  <a:pt x="76834" y="0"/>
                </a:moveTo>
                <a:lnTo>
                  <a:pt x="0" y="36957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6" y="31623"/>
                </a:lnTo>
                <a:lnTo>
                  <a:pt x="76307" y="31623"/>
                </a:lnTo>
                <a:lnTo>
                  <a:pt x="76834" y="0"/>
                </a:lnTo>
                <a:close/>
              </a:path>
              <a:path w="535940" h="82550">
                <a:moveTo>
                  <a:pt x="459717" y="37652"/>
                </a:moveTo>
                <a:lnTo>
                  <a:pt x="459506" y="50352"/>
                </a:lnTo>
                <a:lnTo>
                  <a:pt x="472185" y="50546"/>
                </a:lnTo>
                <a:lnTo>
                  <a:pt x="472440" y="37846"/>
                </a:lnTo>
                <a:lnTo>
                  <a:pt x="459717" y="37652"/>
                </a:lnTo>
                <a:close/>
              </a:path>
              <a:path w="535940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40" h="82550">
                <a:moveTo>
                  <a:pt x="63626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6" y="31623"/>
                </a:lnTo>
                <a:close/>
              </a:path>
              <a:path w="535940" h="82550">
                <a:moveTo>
                  <a:pt x="76307" y="31623"/>
                </a:moveTo>
                <a:lnTo>
                  <a:pt x="63626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69323" y="37658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200"/>
                </a:lnTo>
                <a:lnTo>
                  <a:pt x="523112" y="44450"/>
                </a:lnTo>
                <a:lnTo>
                  <a:pt x="472312" y="44450"/>
                </a:lnTo>
                <a:lnTo>
                  <a:pt x="472312" y="31750"/>
                </a:lnTo>
                <a:lnTo>
                  <a:pt x="523112" y="31750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2" y="44450"/>
                </a:lnTo>
                <a:lnTo>
                  <a:pt x="459612" y="31750"/>
                </a:lnTo>
                <a:close/>
              </a:path>
              <a:path w="535940" h="76200">
                <a:moveTo>
                  <a:pt x="523112" y="31750"/>
                </a:moveTo>
                <a:lnTo>
                  <a:pt x="472312" y="31750"/>
                </a:lnTo>
                <a:lnTo>
                  <a:pt x="472312" y="44450"/>
                </a:lnTo>
                <a:lnTo>
                  <a:pt x="523112" y="44450"/>
                </a:lnTo>
                <a:lnTo>
                  <a:pt x="535812" y="38100"/>
                </a:lnTo>
                <a:lnTo>
                  <a:pt x="5231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756647" y="37658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200"/>
                </a:lnTo>
                <a:lnTo>
                  <a:pt x="523112" y="44450"/>
                </a:lnTo>
                <a:lnTo>
                  <a:pt x="472312" y="44450"/>
                </a:lnTo>
                <a:lnTo>
                  <a:pt x="472312" y="31750"/>
                </a:lnTo>
                <a:lnTo>
                  <a:pt x="523112" y="31750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2" y="44450"/>
                </a:lnTo>
                <a:lnTo>
                  <a:pt x="459612" y="31750"/>
                </a:lnTo>
                <a:close/>
              </a:path>
              <a:path w="535940" h="76200">
                <a:moveTo>
                  <a:pt x="523112" y="31750"/>
                </a:moveTo>
                <a:lnTo>
                  <a:pt x="472312" y="31750"/>
                </a:lnTo>
                <a:lnTo>
                  <a:pt x="472312" y="44450"/>
                </a:lnTo>
                <a:lnTo>
                  <a:pt x="523112" y="44450"/>
                </a:lnTo>
                <a:lnTo>
                  <a:pt x="535812" y="38100"/>
                </a:lnTo>
                <a:lnTo>
                  <a:pt x="5231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442447" y="37658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200"/>
                </a:lnTo>
                <a:lnTo>
                  <a:pt x="523112" y="44450"/>
                </a:lnTo>
                <a:lnTo>
                  <a:pt x="472312" y="44450"/>
                </a:lnTo>
                <a:lnTo>
                  <a:pt x="472312" y="31750"/>
                </a:lnTo>
                <a:lnTo>
                  <a:pt x="523112" y="31750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2" y="44450"/>
                </a:lnTo>
                <a:lnTo>
                  <a:pt x="459612" y="31750"/>
                </a:lnTo>
                <a:close/>
              </a:path>
              <a:path w="535940" h="76200">
                <a:moveTo>
                  <a:pt x="523112" y="31750"/>
                </a:moveTo>
                <a:lnTo>
                  <a:pt x="472312" y="31750"/>
                </a:lnTo>
                <a:lnTo>
                  <a:pt x="472312" y="44450"/>
                </a:lnTo>
                <a:lnTo>
                  <a:pt x="523112" y="44450"/>
                </a:lnTo>
                <a:lnTo>
                  <a:pt x="535812" y="38100"/>
                </a:lnTo>
                <a:lnTo>
                  <a:pt x="5231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70647" y="4227576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32647" y="4226052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18447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605771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91571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978895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20000" y="4428871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3" y="1142"/>
                </a:moveTo>
                <a:lnTo>
                  <a:pt x="0" y="39369"/>
                </a:lnTo>
                <a:lnTo>
                  <a:pt x="76326" y="77342"/>
                </a:lnTo>
                <a:lnTo>
                  <a:pt x="76221" y="45592"/>
                </a:lnTo>
                <a:lnTo>
                  <a:pt x="63500" y="45592"/>
                </a:lnTo>
                <a:lnTo>
                  <a:pt x="63500" y="32892"/>
                </a:lnTo>
                <a:lnTo>
                  <a:pt x="76178" y="32863"/>
                </a:lnTo>
                <a:lnTo>
                  <a:pt x="76073" y="1142"/>
                </a:lnTo>
                <a:close/>
              </a:path>
              <a:path w="611504" h="77470">
                <a:moveTo>
                  <a:pt x="598742" y="31749"/>
                </a:moveTo>
                <a:lnTo>
                  <a:pt x="547751" y="31749"/>
                </a:lnTo>
                <a:lnTo>
                  <a:pt x="547751" y="44449"/>
                </a:lnTo>
                <a:lnTo>
                  <a:pt x="534998" y="44480"/>
                </a:lnTo>
                <a:lnTo>
                  <a:pt x="535051" y="76199"/>
                </a:lnTo>
                <a:lnTo>
                  <a:pt x="611251" y="37972"/>
                </a:lnTo>
                <a:lnTo>
                  <a:pt x="598742" y="31749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2"/>
                </a:lnTo>
                <a:lnTo>
                  <a:pt x="63500" y="45592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2"/>
                </a:lnTo>
                <a:lnTo>
                  <a:pt x="76221" y="45592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49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49"/>
                </a:lnTo>
                <a:lnTo>
                  <a:pt x="547751" y="31749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49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82000" y="4429886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40" h="82550">
                <a:moveTo>
                  <a:pt x="460248" y="5842"/>
                </a:moveTo>
                <a:lnTo>
                  <a:pt x="459717" y="37652"/>
                </a:lnTo>
                <a:lnTo>
                  <a:pt x="472440" y="37845"/>
                </a:lnTo>
                <a:lnTo>
                  <a:pt x="472185" y="50545"/>
                </a:lnTo>
                <a:lnTo>
                  <a:pt x="459502" y="50545"/>
                </a:lnTo>
                <a:lnTo>
                  <a:pt x="458977" y="82042"/>
                </a:lnTo>
                <a:lnTo>
                  <a:pt x="524685" y="50545"/>
                </a:lnTo>
                <a:lnTo>
                  <a:pt x="472185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40" h="82550">
                <a:moveTo>
                  <a:pt x="76834" y="0"/>
                </a:moveTo>
                <a:lnTo>
                  <a:pt x="0" y="36956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6" y="31623"/>
                </a:lnTo>
                <a:lnTo>
                  <a:pt x="76307" y="31623"/>
                </a:lnTo>
                <a:lnTo>
                  <a:pt x="76834" y="0"/>
                </a:lnTo>
                <a:close/>
              </a:path>
              <a:path w="535940" h="82550">
                <a:moveTo>
                  <a:pt x="459717" y="37652"/>
                </a:moveTo>
                <a:lnTo>
                  <a:pt x="459506" y="50352"/>
                </a:lnTo>
                <a:lnTo>
                  <a:pt x="472185" y="50545"/>
                </a:lnTo>
                <a:lnTo>
                  <a:pt x="472440" y="37845"/>
                </a:lnTo>
                <a:lnTo>
                  <a:pt x="459717" y="37652"/>
                </a:lnTo>
                <a:close/>
              </a:path>
              <a:path w="535940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40" h="82550">
                <a:moveTo>
                  <a:pt x="63626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6" y="31623"/>
                </a:lnTo>
                <a:close/>
              </a:path>
              <a:path w="535940" h="82550">
                <a:moveTo>
                  <a:pt x="76307" y="31623"/>
                </a:moveTo>
                <a:lnTo>
                  <a:pt x="63626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69323" y="44363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200"/>
                </a:lnTo>
                <a:lnTo>
                  <a:pt x="523112" y="44450"/>
                </a:lnTo>
                <a:lnTo>
                  <a:pt x="472312" y="44450"/>
                </a:lnTo>
                <a:lnTo>
                  <a:pt x="472312" y="31750"/>
                </a:lnTo>
                <a:lnTo>
                  <a:pt x="523112" y="31750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2" y="44450"/>
                </a:lnTo>
                <a:lnTo>
                  <a:pt x="459612" y="31750"/>
                </a:lnTo>
                <a:close/>
              </a:path>
              <a:path w="535940" h="76200">
                <a:moveTo>
                  <a:pt x="523112" y="31750"/>
                </a:moveTo>
                <a:lnTo>
                  <a:pt x="472312" y="31750"/>
                </a:lnTo>
                <a:lnTo>
                  <a:pt x="472312" y="44450"/>
                </a:lnTo>
                <a:lnTo>
                  <a:pt x="523112" y="44450"/>
                </a:lnTo>
                <a:lnTo>
                  <a:pt x="535812" y="38100"/>
                </a:lnTo>
                <a:lnTo>
                  <a:pt x="5231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56647" y="44363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200"/>
                </a:lnTo>
                <a:lnTo>
                  <a:pt x="523112" y="44450"/>
                </a:lnTo>
                <a:lnTo>
                  <a:pt x="472312" y="44450"/>
                </a:lnTo>
                <a:lnTo>
                  <a:pt x="472312" y="31750"/>
                </a:lnTo>
                <a:lnTo>
                  <a:pt x="523112" y="31750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2" y="44450"/>
                </a:lnTo>
                <a:lnTo>
                  <a:pt x="459612" y="31750"/>
                </a:lnTo>
                <a:close/>
              </a:path>
              <a:path w="535940" h="76200">
                <a:moveTo>
                  <a:pt x="523112" y="31750"/>
                </a:moveTo>
                <a:lnTo>
                  <a:pt x="472312" y="31750"/>
                </a:lnTo>
                <a:lnTo>
                  <a:pt x="472312" y="44450"/>
                </a:lnTo>
                <a:lnTo>
                  <a:pt x="523112" y="44450"/>
                </a:lnTo>
                <a:lnTo>
                  <a:pt x="535812" y="38100"/>
                </a:lnTo>
                <a:lnTo>
                  <a:pt x="5231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442447" y="44363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200"/>
                </a:lnTo>
                <a:lnTo>
                  <a:pt x="523112" y="44450"/>
                </a:lnTo>
                <a:lnTo>
                  <a:pt x="472312" y="44450"/>
                </a:lnTo>
                <a:lnTo>
                  <a:pt x="472312" y="31750"/>
                </a:lnTo>
                <a:lnTo>
                  <a:pt x="523112" y="31750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2" y="44450"/>
                </a:lnTo>
                <a:lnTo>
                  <a:pt x="459612" y="31750"/>
                </a:lnTo>
                <a:close/>
              </a:path>
              <a:path w="535940" h="76200">
                <a:moveTo>
                  <a:pt x="523112" y="31750"/>
                </a:moveTo>
                <a:lnTo>
                  <a:pt x="472312" y="31750"/>
                </a:lnTo>
                <a:lnTo>
                  <a:pt x="472312" y="44450"/>
                </a:lnTo>
                <a:lnTo>
                  <a:pt x="523112" y="44450"/>
                </a:lnTo>
                <a:lnTo>
                  <a:pt x="535812" y="38100"/>
                </a:lnTo>
                <a:lnTo>
                  <a:pt x="5231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07223" y="40370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69223" y="40370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56547" y="40446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642347" y="404317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329671" y="40446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015471" y="40446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70647" y="4913376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32647" y="4911852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18447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605771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291571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978895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18247" y="3534155"/>
            <a:ext cx="3957828" cy="1286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732903" y="4030264"/>
            <a:ext cx="31292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5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rans</a:t>
            </a:r>
            <a:r>
              <a:rPr sz="2400" spc="10" dirty="0">
                <a:latin typeface="Calibri"/>
                <a:cs typeface="Calibri"/>
              </a:rPr>
              <a:t>fo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me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LST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++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507223" y="47228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69223" y="472135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956547" y="47304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642347" y="472897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329671" y="47304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015471" y="47304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13319" y="340766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275319" y="34061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961119" y="34137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648443" y="34122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334243" y="34137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021568" y="34137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10716894" y="3139687"/>
            <a:ext cx="632460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430" dirty="0">
                <a:latin typeface="Arial"/>
                <a:cs typeface="Arial"/>
              </a:rPr>
              <a:t>☺</a:t>
            </a:r>
            <a:r>
              <a:rPr sz="2300" spc="-5" dirty="0">
                <a:latin typeface="Calibri"/>
                <a:cs typeface="Calibri"/>
              </a:rPr>
              <a:t>/</a:t>
            </a:r>
            <a:r>
              <a:rPr sz="2300" spc="-370" dirty="0">
                <a:latin typeface="Arial"/>
                <a:cs typeface="Arial"/>
              </a:rPr>
              <a:t>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140954" y="5542279"/>
            <a:ext cx="22752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… the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movie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was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…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Pre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fo</a:t>
            </a:r>
            <a:r>
              <a:rPr b="0" dirty="0">
                <a:latin typeface="Calibri"/>
                <a:cs typeface="Calibri"/>
              </a:rPr>
              <a:t>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</a:t>
            </a:r>
            <a:r>
              <a:rPr b="0" spc="-15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ty</a:t>
            </a:r>
            <a:r>
              <a:rPr b="0" spc="-10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es</a:t>
            </a:r>
            <a:r>
              <a:rPr b="0" spc="-5" dirty="0">
                <a:latin typeface="Calibri"/>
                <a:cs typeface="Calibri"/>
              </a:rPr>
              <a:t> o</a:t>
            </a:r>
            <a:r>
              <a:rPr b="0" dirty="0">
                <a:latin typeface="Calibri"/>
                <a:cs typeface="Calibri"/>
              </a:rPr>
              <a:t>f archi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ect</a:t>
            </a:r>
            <a:r>
              <a:rPr b="0" spc="-15" dirty="0">
                <a:latin typeface="Calibri"/>
                <a:cs typeface="Calibri"/>
              </a:rPr>
              <a:t>u</a:t>
            </a:r>
            <a:r>
              <a:rPr b="0" dirty="0">
                <a:latin typeface="Calibri"/>
                <a:cs typeface="Calibri"/>
              </a:rPr>
              <a:t>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962469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e 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ura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archi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ecture influe</a:t>
            </a:r>
            <a:r>
              <a:rPr sz="2300" spc="-5" dirty="0">
                <a:latin typeface="Calibri"/>
                <a:cs typeface="Calibri"/>
              </a:rPr>
              <a:t>nce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 </a:t>
            </a:r>
            <a:r>
              <a:rPr sz="2300" spc="-5" dirty="0">
                <a:latin typeface="Calibri"/>
                <a:cs typeface="Calibri"/>
              </a:rPr>
              <a:t>pretraining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natura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</a:t>
            </a:r>
            <a:r>
              <a:rPr sz="2300" dirty="0">
                <a:latin typeface="Calibri"/>
                <a:cs typeface="Calibri"/>
              </a:rPr>
              <a:t>e cases.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7363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08" y="1033"/>
                </a:lnTo>
                <a:lnTo>
                  <a:pt x="11595" y="7356"/>
                </a:lnTo>
                <a:lnTo>
                  <a:pt x="3141" y="18167"/>
                </a:lnTo>
                <a:lnTo>
                  <a:pt x="0" y="32003"/>
                </a:lnTo>
                <a:lnTo>
                  <a:pt x="1032" y="357082"/>
                </a:lnTo>
                <a:lnTo>
                  <a:pt x="7348" y="369393"/>
                </a:lnTo>
                <a:lnTo>
                  <a:pt x="18156" y="377854"/>
                </a:lnTo>
                <a:lnTo>
                  <a:pt x="32004" y="381000"/>
                </a:lnTo>
                <a:lnTo>
                  <a:pt x="168115" y="379966"/>
                </a:lnTo>
                <a:lnTo>
                  <a:pt x="180428" y="373643"/>
                </a:lnTo>
                <a:lnTo>
                  <a:pt x="188882" y="362832"/>
                </a:lnTo>
                <a:lnTo>
                  <a:pt x="192024" y="348995"/>
                </a:lnTo>
                <a:lnTo>
                  <a:pt x="190991" y="23917"/>
                </a:lnTo>
                <a:lnTo>
                  <a:pt x="184675" y="11606"/>
                </a:lnTo>
                <a:lnTo>
                  <a:pt x="173867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7363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1" y="18167"/>
                </a:lnTo>
                <a:lnTo>
                  <a:pt x="11595" y="7356"/>
                </a:lnTo>
                <a:lnTo>
                  <a:pt x="23908" y="1033"/>
                </a:lnTo>
                <a:lnTo>
                  <a:pt x="160020" y="0"/>
                </a:lnTo>
                <a:lnTo>
                  <a:pt x="173867" y="3145"/>
                </a:lnTo>
                <a:lnTo>
                  <a:pt x="184675" y="11606"/>
                </a:lnTo>
                <a:lnTo>
                  <a:pt x="190991" y="23917"/>
                </a:lnTo>
                <a:lnTo>
                  <a:pt x="192024" y="348995"/>
                </a:lnTo>
                <a:lnTo>
                  <a:pt x="188882" y="362832"/>
                </a:lnTo>
                <a:lnTo>
                  <a:pt x="180428" y="373643"/>
                </a:lnTo>
                <a:lnTo>
                  <a:pt x="168115" y="379966"/>
                </a:lnTo>
                <a:lnTo>
                  <a:pt x="32004" y="381000"/>
                </a:lnTo>
                <a:lnTo>
                  <a:pt x="18156" y="377854"/>
                </a:lnTo>
                <a:lnTo>
                  <a:pt x="7348" y="369393"/>
                </a:lnTo>
                <a:lnTo>
                  <a:pt x="1032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7363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08" y="1032"/>
                </a:lnTo>
                <a:lnTo>
                  <a:pt x="11595" y="7348"/>
                </a:lnTo>
                <a:lnTo>
                  <a:pt x="3141" y="18156"/>
                </a:lnTo>
                <a:lnTo>
                  <a:pt x="0" y="32003"/>
                </a:lnTo>
                <a:lnTo>
                  <a:pt x="1032" y="357091"/>
                </a:lnTo>
                <a:lnTo>
                  <a:pt x="7348" y="369404"/>
                </a:lnTo>
                <a:lnTo>
                  <a:pt x="18156" y="377858"/>
                </a:lnTo>
                <a:lnTo>
                  <a:pt x="32004" y="380999"/>
                </a:lnTo>
                <a:lnTo>
                  <a:pt x="168115" y="379967"/>
                </a:lnTo>
                <a:lnTo>
                  <a:pt x="180428" y="373651"/>
                </a:lnTo>
                <a:lnTo>
                  <a:pt x="188882" y="362843"/>
                </a:lnTo>
                <a:lnTo>
                  <a:pt x="192024" y="348995"/>
                </a:lnTo>
                <a:lnTo>
                  <a:pt x="190991" y="23908"/>
                </a:lnTo>
                <a:lnTo>
                  <a:pt x="184675" y="11595"/>
                </a:lnTo>
                <a:lnTo>
                  <a:pt x="173867" y="3141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363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1" y="18156"/>
                </a:lnTo>
                <a:lnTo>
                  <a:pt x="11595" y="7348"/>
                </a:lnTo>
                <a:lnTo>
                  <a:pt x="23908" y="1032"/>
                </a:lnTo>
                <a:lnTo>
                  <a:pt x="160020" y="0"/>
                </a:lnTo>
                <a:lnTo>
                  <a:pt x="173867" y="3141"/>
                </a:lnTo>
                <a:lnTo>
                  <a:pt x="184675" y="11595"/>
                </a:lnTo>
                <a:lnTo>
                  <a:pt x="190991" y="23908"/>
                </a:lnTo>
                <a:lnTo>
                  <a:pt x="192024" y="348995"/>
                </a:lnTo>
                <a:lnTo>
                  <a:pt x="188882" y="362843"/>
                </a:lnTo>
                <a:lnTo>
                  <a:pt x="180428" y="373651"/>
                </a:lnTo>
                <a:lnTo>
                  <a:pt x="168115" y="379967"/>
                </a:lnTo>
                <a:lnTo>
                  <a:pt x="32004" y="380999"/>
                </a:lnTo>
                <a:lnTo>
                  <a:pt x="18156" y="377858"/>
                </a:lnTo>
                <a:lnTo>
                  <a:pt x="7348" y="369404"/>
                </a:lnTo>
                <a:lnTo>
                  <a:pt x="1032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1788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3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5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1788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160020" y="0"/>
                </a:lnTo>
                <a:lnTo>
                  <a:pt x="173856" y="3145"/>
                </a:lnTo>
                <a:lnTo>
                  <a:pt x="184667" y="11606"/>
                </a:lnTo>
                <a:lnTo>
                  <a:pt x="190990" y="23917"/>
                </a:lnTo>
                <a:lnTo>
                  <a:pt x="192024" y="348995"/>
                </a:lnTo>
                <a:lnTo>
                  <a:pt x="188878" y="362832"/>
                </a:lnTo>
                <a:lnTo>
                  <a:pt x="180417" y="373643"/>
                </a:lnTo>
                <a:lnTo>
                  <a:pt x="168106" y="379966"/>
                </a:lnTo>
                <a:lnTo>
                  <a:pt x="32003" y="381000"/>
                </a:lnTo>
                <a:lnTo>
                  <a:pt x="18167" y="377854"/>
                </a:lnTo>
                <a:lnTo>
                  <a:pt x="7356" y="369393"/>
                </a:lnTo>
                <a:lnTo>
                  <a:pt x="1033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1788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357091"/>
                </a:lnTo>
                <a:lnTo>
                  <a:pt x="7356" y="369404"/>
                </a:lnTo>
                <a:lnTo>
                  <a:pt x="18167" y="377858"/>
                </a:lnTo>
                <a:lnTo>
                  <a:pt x="32003" y="380999"/>
                </a:lnTo>
                <a:lnTo>
                  <a:pt x="168106" y="379967"/>
                </a:lnTo>
                <a:lnTo>
                  <a:pt x="180417" y="373651"/>
                </a:lnTo>
                <a:lnTo>
                  <a:pt x="188878" y="362843"/>
                </a:lnTo>
                <a:lnTo>
                  <a:pt x="192024" y="348995"/>
                </a:lnTo>
                <a:lnTo>
                  <a:pt x="190990" y="23908"/>
                </a:lnTo>
                <a:lnTo>
                  <a:pt x="184667" y="11595"/>
                </a:lnTo>
                <a:lnTo>
                  <a:pt x="173856" y="3141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1788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160020" y="0"/>
                </a:lnTo>
                <a:lnTo>
                  <a:pt x="173856" y="3141"/>
                </a:lnTo>
                <a:lnTo>
                  <a:pt x="184667" y="11595"/>
                </a:lnTo>
                <a:lnTo>
                  <a:pt x="190990" y="23908"/>
                </a:lnTo>
                <a:lnTo>
                  <a:pt x="192024" y="348995"/>
                </a:lnTo>
                <a:lnTo>
                  <a:pt x="188878" y="362843"/>
                </a:lnTo>
                <a:lnTo>
                  <a:pt x="180417" y="373651"/>
                </a:lnTo>
                <a:lnTo>
                  <a:pt x="168106" y="379967"/>
                </a:lnTo>
                <a:lnTo>
                  <a:pt x="32003" y="380999"/>
                </a:lnTo>
                <a:lnTo>
                  <a:pt x="18167" y="377858"/>
                </a:lnTo>
                <a:lnTo>
                  <a:pt x="7356" y="369404"/>
                </a:lnTo>
                <a:lnTo>
                  <a:pt x="1033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6211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4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5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19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6211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160019" y="0"/>
                </a:lnTo>
                <a:lnTo>
                  <a:pt x="173856" y="3145"/>
                </a:lnTo>
                <a:lnTo>
                  <a:pt x="184667" y="11606"/>
                </a:lnTo>
                <a:lnTo>
                  <a:pt x="190990" y="23917"/>
                </a:lnTo>
                <a:lnTo>
                  <a:pt x="192024" y="348995"/>
                </a:lnTo>
                <a:lnTo>
                  <a:pt x="188878" y="362832"/>
                </a:lnTo>
                <a:lnTo>
                  <a:pt x="180417" y="373643"/>
                </a:lnTo>
                <a:lnTo>
                  <a:pt x="168106" y="379966"/>
                </a:lnTo>
                <a:lnTo>
                  <a:pt x="32004" y="381000"/>
                </a:lnTo>
                <a:lnTo>
                  <a:pt x="18167" y="377854"/>
                </a:lnTo>
                <a:lnTo>
                  <a:pt x="7356" y="369393"/>
                </a:lnTo>
                <a:lnTo>
                  <a:pt x="1033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6211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357091"/>
                </a:lnTo>
                <a:lnTo>
                  <a:pt x="7356" y="369404"/>
                </a:lnTo>
                <a:lnTo>
                  <a:pt x="18167" y="377858"/>
                </a:lnTo>
                <a:lnTo>
                  <a:pt x="32004" y="380999"/>
                </a:lnTo>
                <a:lnTo>
                  <a:pt x="168106" y="379967"/>
                </a:lnTo>
                <a:lnTo>
                  <a:pt x="180417" y="373651"/>
                </a:lnTo>
                <a:lnTo>
                  <a:pt x="188878" y="362843"/>
                </a:lnTo>
                <a:lnTo>
                  <a:pt x="192024" y="348995"/>
                </a:lnTo>
                <a:lnTo>
                  <a:pt x="190990" y="23908"/>
                </a:lnTo>
                <a:lnTo>
                  <a:pt x="184667" y="11595"/>
                </a:lnTo>
                <a:lnTo>
                  <a:pt x="173856" y="3141"/>
                </a:lnTo>
                <a:lnTo>
                  <a:pt x="160019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6211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160019" y="0"/>
                </a:lnTo>
                <a:lnTo>
                  <a:pt x="173856" y="3141"/>
                </a:lnTo>
                <a:lnTo>
                  <a:pt x="184667" y="11595"/>
                </a:lnTo>
                <a:lnTo>
                  <a:pt x="190990" y="23908"/>
                </a:lnTo>
                <a:lnTo>
                  <a:pt x="192024" y="348995"/>
                </a:lnTo>
                <a:lnTo>
                  <a:pt x="188878" y="362843"/>
                </a:lnTo>
                <a:lnTo>
                  <a:pt x="180417" y="373651"/>
                </a:lnTo>
                <a:lnTo>
                  <a:pt x="168106" y="379967"/>
                </a:lnTo>
                <a:lnTo>
                  <a:pt x="32004" y="380999"/>
                </a:lnTo>
                <a:lnTo>
                  <a:pt x="18167" y="377858"/>
                </a:lnTo>
                <a:lnTo>
                  <a:pt x="7356" y="369404"/>
                </a:lnTo>
                <a:lnTo>
                  <a:pt x="1033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0635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3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5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19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0635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160019" y="0"/>
                </a:lnTo>
                <a:lnTo>
                  <a:pt x="173856" y="3145"/>
                </a:lnTo>
                <a:lnTo>
                  <a:pt x="184667" y="11606"/>
                </a:lnTo>
                <a:lnTo>
                  <a:pt x="190990" y="23917"/>
                </a:lnTo>
                <a:lnTo>
                  <a:pt x="192024" y="348995"/>
                </a:lnTo>
                <a:lnTo>
                  <a:pt x="188878" y="362832"/>
                </a:lnTo>
                <a:lnTo>
                  <a:pt x="180417" y="373643"/>
                </a:lnTo>
                <a:lnTo>
                  <a:pt x="168106" y="379966"/>
                </a:lnTo>
                <a:lnTo>
                  <a:pt x="32003" y="381000"/>
                </a:lnTo>
                <a:lnTo>
                  <a:pt x="18167" y="377854"/>
                </a:lnTo>
                <a:lnTo>
                  <a:pt x="7356" y="369393"/>
                </a:lnTo>
                <a:lnTo>
                  <a:pt x="1033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0635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357091"/>
                </a:lnTo>
                <a:lnTo>
                  <a:pt x="7356" y="369404"/>
                </a:lnTo>
                <a:lnTo>
                  <a:pt x="18167" y="377858"/>
                </a:lnTo>
                <a:lnTo>
                  <a:pt x="32003" y="380999"/>
                </a:lnTo>
                <a:lnTo>
                  <a:pt x="168106" y="379967"/>
                </a:lnTo>
                <a:lnTo>
                  <a:pt x="180417" y="373651"/>
                </a:lnTo>
                <a:lnTo>
                  <a:pt x="188878" y="362843"/>
                </a:lnTo>
                <a:lnTo>
                  <a:pt x="192024" y="348995"/>
                </a:lnTo>
                <a:lnTo>
                  <a:pt x="190990" y="23908"/>
                </a:lnTo>
                <a:lnTo>
                  <a:pt x="184667" y="11595"/>
                </a:lnTo>
                <a:lnTo>
                  <a:pt x="173856" y="3141"/>
                </a:lnTo>
                <a:lnTo>
                  <a:pt x="160019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0635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160019" y="0"/>
                </a:lnTo>
                <a:lnTo>
                  <a:pt x="173856" y="3141"/>
                </a:lnTo>
                <a:lnTo>
                  <a:pt x="184667" y="11595"/>
                </a:lnTo>
                <a:lnTo>
                  <a:pt x="190990" y="23908"/>
                </a:lnTo>
                <a:lnTo>
                  <a:pt x="192024" y="348995"/>
                </a:lnTo>
                <a:lnTo>
                  <a:pt x="188878" y="362843"/>
                </a:lnTo>
                <a:lnTo>
                  <a:pt x="180417" y="373651"/>
                </a:lnTo>
                <a:lnTo>
                  <a:pt x="168106" y="379967"/>
                </a:lnTo>
                <a:lnTo>
                  <a:pt x="32003" y="380999"/>
                </a:lnTo>
                <a:lnTo>
                  <a:pt x="18167" y="377858"/>
                </a:lnTo>
                <a:lnTo>
                  <a:pt x="7356" y="369404"/>
                </a:lnTo>
                <a:lnTo>
                  <a:pt x="1033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7627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4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5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7627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160020" y="0"/>
                </a:lnTo>
                <a:lnTo>
                  <a:pt x="173856" y="3145"/>
                </a:lnTo>
                <a:lnTo>
                  <a:pt x="184667" y="11606"/>
                </a:lnTo>
                <a:lnTo>
                  <a:pt x="190990" y="23917"/>
                </a:lnTo>
                <a:lnTo>
                  <a:pt x="192024" y="348995"/>
                </a:lnTo>
                <a:lnTo>
                  <a:pt x="188878" y="362832"/>
                </a:lnTo>
                <a:lnTo>
                  <a:pt x="180417" y="373643"/>
                </a:lnTo>
                <a:lnTo>
                  <a:pt x="168106" y="379966"/>
                </a:lnTo>
                <a:lnTo>
                  <a:pt x="32004" y="381000"/>
                </a:lnTo>
                <a:lnTo>
                  <a:pt x="18167" y="377854"/>
                </a:lnTo>
                <a:lnTo>
                  <a:pt x="7356" y="369393"/>
                </a:lnTo>
                <a:lnTo>
                  <a:pt x="1033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7627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357091"/>
                </a:lnTo>
                <a:lnTo>
                  <a:pt x="7356" y="369404"/>
                </a:lnTo>
                <a:lnTo>
                  <a:pt x="18167" y="377858"/>
                </a:lnTo>
                <a:lnTo>
                  <a:pt x="32004" y="380999"/>
                </a:lnTo>
                <a:lnTo>
                  <a:pt x="168106" y="379967"/>
                </a:lnTo>
                <a:lnTo>
                  <a:pt x="180417" y="373651"/>
                </a:lnTo>
                <a:lnTo>
                  <a:pt x="188878" y="362843"/>
                </a:lnTo>
                <a:lnTo>
                  <a:pt x="192024" y="348995"/>
                </a:lnTo>
                <a:lnTo>
                  <a:pt x="190990" y="23908"/>
                </a:lnTo>
                <a:lnTo>
                  <a:pt x="184667" y="11595"/>
                </a:lnTo>
                <a:lnTo>
                  <a:pt x="173856" y="3141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57627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160020" y="0"/>
                </a:lnTo>
                <a:lnTo>
                  <a:pt x="173856" y="3141"/>
                </a:lnTo>
                <a:lnTo>
                  <a:pt x="184667" y="11595"/>
                </a:lnTo>
                <a:lnTo>
                  <a:pt x="190990" y="23908"/>
                </a:lnTo>
                <a:lnTo>
                  <a:pt x="192024" y="348995"/>
                </a:lnTo>
                <a:lnTo>
                  <a:pt x="188878" y="362843"/>
                </a:lnTo>
                <a:lnTo>
                  <a:pt x="180417" y="373651"/>
                </a:lnTo>
                <a:lnTo>
                  <a:pt x="168106" y="379967"/>
                </a:lnTo>
                <a:lnTo>
                  <a:pt x="32004" y="380999"/>
                </a:lnTo>
                <a:lnTo>
                  <a:pt x="18167" y="377858"/>
                </a:lnTo>
                <a:lnTo>
                  <a:pt x="7356" y="369404"/>
                </a:lnTo>
                <a:lnTo>
                  <a:pt x="1033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5275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9489" y="5583935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5" h="271779">
                <a:moveTo>
                  <a:pt x="284242" y="41658"/>
                </a:moveTo>
                <a:lnTo>
                  <a:pt x="0" y="261683"/>
                </a:lnTo>
                <a:lnTo>
                  <a:pt x="7772" y="271716"/>
                </a:lnTo>
                <a:lnTo>
                  <a:pt x="292017" y="51682"/>
                </a:lnTo>
                <a:lnTo>
                  <a:pt x="284242" y="41658"/>
                </a:lnTo>
                <a:close/>
              </a:path>
              <a:path w="348615" h="271779">
                <a:moveTo>
                  <a:pt x="332144" y="33845"/>
                </a:moveTo>
                <a:lnTo>
                  <a:pt x="294335" y="33845"/>
                </a:lnTo>
                <a:lnTo>
                  <a:pt x="302082" y="43891"/>
                </a:lnTo>
                <a:lnTo>
                  <a:pt x="292017" y="51682"/>
                </a:lnTo>
                <a:lnTo>
                  <a:pt x="311480" y="76771"/>
                </a:lnTo>
                <a:lnTo>
                  <a:pt x="332144" y="33845"/>
                </a:lnTo>
                <a:close/>
              </a:path>
              <a:path w="348615" h="271779">
                <a:moveTo>
                  <a:pt x="294335" y="33845"/>
                </a:moveTo>
                <a:lnTo>
                  <a:pt x="284242" y="41658"/>
                </a:lnTo>
                <a:lnTo>
                  <a:pt x="292017" y="51682"/>
                </a:lnTo>
                <a:lnTo>
                  <a:pt x="302082" y="43891"/>
                </a:lnTo>
                <a:lnTo>
                  <a:pt x="294335" y="33845"/>
                </a:lnTo>
                <a:close/>
              </a:path>
              <a:path w="348615" h="271779">
                <a:moveTo>
                  <a:pt x="348437" y="0"/>
                </a:moveTo>
                <a:lnTo>
                  <a:pt x="264744" y="16522"/>
                </a:lnTo>
                <a:lnTo>
                  <a:pt x="284242" y="41658"/>
                </a:lnTo>
                <a:lnTo>
                  <a:pt x="294335" y="33845"/>
                </a:lnTo>
                <a:lnTo>
                  <a:pt x="332144" y="33845"/>
                </a:lnTo>
                <a:lnTo>
                  <a:pt x="348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1077" y="5575934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70">
                <a:moveTo>
                  <a:pt x="617922" y="29605"/>
                </a:moveTo>
                <a:lnTo>
                  <a:pt x="0" y="268782"/>
                </a:lnTo>
                <a:lnTo>
                  <a:pt x="4584" y="280619"/>
                </a:lnTo>
                <a:lnTo>
                  <a:pt x="622511" y="41435"/>
                </a:lnTo>
                <a:lnTo>
                  <a:pt x="617922" y="29605"/>
                </a:lnTo>
                <a:close/>
              </a:path>
              <a:path w="691514" h="280670">
                <a:moveTo>
                  <a:pt x="675823" y="25006"/>
                </a:moveTo>
                <a:lnTo>
                  <a:pt x="629805" y="25006"/>
                </a:lnTo>
                <a:lnTo>
                  <a:pt x="634377" y="36842"/>
                </a:lnTo>
                <a:lnTo>
                  <a:pt x="622511" y="41435"/>
                </a:lnTo>
                <a:lnTo>
                  <a:pt x="633996" y="71043"/>
                </a:lnTo>
                <a:lnTo>
                  <a:pt x="675823" y="25006"/>
                </a:lnTo>
                <a:close/>
              </a:path>
              <a:path w="691514" h="280670">
                <a:moveTo>
                  <a:pt x="629805" y="25006"/>
                </a:moveTo>
                <a:lnTo>
                  <a:pt x="617922" y="29605"/>
                </a:lnTo>
                <a:lnTo>
                  <a:pt x="622511" y="41435"/>
                </a:lnTo>
                <a:lnTo>
                  <a:pt x="634377" y="36842"/>
                </a:lnTo>
                <a:lnTo>
                  <a:pt x="629805" y="25006"/>
                </a:lnTo>
                <a:close/>
              </a:path>
              <a:path w="691514" h="280670">
                <a:moveTo>
                  <a:pt x="606437" y="0"/>
                </a:moveTo>
                <a:lnTo>
                  <a:pt x="617922" y="29605"/>
                </a:lnTo>
                <a:lnTo>
                  <a:pt x="629805" y="25006"/>
                </a:lnTo>
                <a:lnTo>
                  <a:pt x="675823" y="25006"/>
                </a:lnTo>
                <a:lnTo>
                  <a:pt x="691273" y="8000"/>
                </a:lnTo>
                <a:lnTo>
                  <a:pt x="606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5513" y="5575934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70">
                <a:moveTo>
                  <a:pt x="617909" y="29606"/>
                </a:moveTo>
                <a:lnTo>
                  <a:pt x="0" y="268782"/>
                </a:lnTo>
                <a:lnTo>
                  <a:pt x="4572" y="280619"/>
                </a:lnTo>
                <a:lnTo>
                  <a:pt x="622498" y="41435"/>
                </a:lnTo>
                <a:lnTo>
                  <a:pt x="617909" y="29606"/>
                </a:lnTo>
                <a:close/>
              </a:path>
              <a:path w="691514" h="280670">
                <a:moveTo>
                  <a:pt x="675810" y="25006"/>
                </a:moveTo>
                <a:lnTo>
                  <a:pt x="629793" y="25006"/>
                </a:lnTo>
                <a:lnTo>
                  <a:pt x="634365" y="36842"/>
                </a:lnTo>
                <a:lnTo>
                  <a:pt x="622498" y="41435"/>
                </a:lnTo>
                <a:lnTo>
                  <a:pt x="633984" y="71043"/>
                </a:lnTo>
                <a:lnTo>
                  <a:pt x="675810" y="25006"/>
                </a:lnTo>
                <a:close/>
              </a:path>
              <a:path w="691514" h="280670">
                <a:moveTo>
                  <a:pt x="629793" y="25006"/>
                </a:moveTo>
                <a:lnTo>
                  <a:pt x="617909" y="29606"/>
                </a:lnTo>
                <a:lnTo>
                  <a:pt x="622498" y="41435"/>
                </a:lnTo>
                <a:lnTo>
                  <a:pt x="634365" y="36842"/>
                </a:lnTo>
                <a:lnTo>
                  <a:pt x="629793" y="25006"/>
                </a:lnTo>
                <a:close/>
              </a:path>
              <a:path w="691514" h="280670">
                <a:moveTo>
                  <a:pt x="606425" y="0"/>
                </a:moveTo>
                <a:lnTo>
                  <a:pt x="617909" y="29606"/>
                </a:lnTo>
                <a:lnTo>
                  <a:pt x="629793" y="25006"/>
                </a:lnTo>
                <a:lnTo>
                  <a:pt x="675810" y="25006"/>
                </a:lnTo>
                <a:lnTo>
                  <a:pt x="691261" y="8000"/>
                </a:lnTo>
                <a:lnTo>
                  <a:pt x="60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2144" y="5561329"/>
            <a:ext cx="1352550" cy="295910"/>
          </a:xfrm>
          <a:custGeom>
            <a:avLst/>
            <a:gdLst/>
            <a:ahLst/>
            <a:cxnLst/>
            <a:rect l="l" t="t" r="r" b="b"/>
            <a:pathLst>
              <a:path w="1352550" h="295910">
                <a:moveTo>
                  <a:pt x="1276228" y="31149"/>
                </a:moveTo>
                <a:lnTo>
                  <a:pt x="0" y="283070"/>
                </a:lnTo>
                <a:lnTo>
                  <a:pt x="2463" y="295529"/>
                </a:lnTo>
                <a:lnTo>
                  <a:pt x="1278683" y="43600"/>
                </a:lnTo>
                <a:lnTo>
                  <a:pt x="1276228" y="31149"/>
                </a:lnTo>
                <a:close/>
              </a:path>
              <a:path w="1352550" h="295910">
                <a:moveTo>
                  <a:pt x="1344405" y="28676"/>
                </a:moveTo>
                <a:lnTo>
                  <a:pt x="1288757" y="28676"/>
                </a:lnTo>
                <a:lnTo>
                  <a:pt x="1291170" y="41135"/>
                </a:lnTo>
                <a:lnTo>
                  <a:pt x="1278683" y="43600"/>
                </a:lnTo>
                <a:lnTo>
                  <a:pt x="1284820" y="74739"/>
                </a:lnTo>
                <a:lnTo>
                  <a:pt x="1344405" y="28676"/>
                </a:lnTo>
                <a:close/>
              </a:path>
              <a:path w="1352550" h="295910">
                <a:moveTo>
                  <a:pt x="1288757" y="28676"/>
                </a:moveTo>
                <a:lnTo>
                  <a:pt x="1276228" y="31149"/>
                </a:lnTo>
                <a:lnTo>
                  <a:pt x="1278683" y="43600"/>
                </a:lnTo>
                <a:lnTo>
                  <a:pt x="1291170" y="41135"/>
                </a:lnTo>
                <a:lnTo>
                  <a:pt x="1288757" y="28676"/>
                </a:lnTo>
                <a:close/>
              </a:path>
              <a:path w="1352550" h="295910">
                <a:moveTo>
                  <a:pt x="1270088" y="0"/>
                </a:moveTo>
                <a:lnTo>
                  <a:pt x="1276228" y="31149"/>
                </a:lnTo>
                <a:lnTo>
                  <a:pt x="1288757" y="28676"/>
                </a:lnTo>
                <a:lnTo>
                  <a:pt x="1344405" y="28676"/>
                </a:lnTo>
                <a:lnTo>
                  <a:pt x="1352257" y="22606"/>
                </a:lnTo>
                <a:lnTo>
                  <a:pt x="1270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9700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3863" y="5583935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4" h="271779">
                <a:moveTo>
                  <a:pt x="284292" y="41657"/>
                </a:moveTo>
                <a:lnTo>
                  <a:pt x="0" y="261683"/>
                </a:lnTo>
                <a:lnTo>
                  <a:pt x="7874" y="271716"/>
                </a:lnTo>
                <a:lnTo>
                  <a:pt x="292069" y="51682"/>
                </a:lnTo>
                <a:lnTo>
                  <a:pt x="284292" y="41657"/>
                </a:lnTo>
                <a:close/>
              </a:path>
              <a:path w="348614" h="271779">
                <a:moveTo>
                  <a:pt x="332195" y="33845"/>
                </a:moveTo>
                <a:lnTo>
                  <a:pt x="294386" y="33845"/>
                </a:lnTo>
                <a:lnTo>
                  <a:pt x="302132" y="43891"/>
                </a:lnTo>
                <a:lnTo>
                  <a:pt x="292069" y="51682"/>
                </a:lnTo>
                <a:lnTo>
                  <a:pt x="311531" y="76771"/>
                </a:lnTo>
                <a:lnTo>
                  <a:pt x="332195" y="33845"/>
                </a:lnTo>
                <a:close/>
              </a:path>
              <a:path w="348614" h="271779">
                <a:moveTo>
                  <a:pt x="294386" y="33845"/>
                </a:moveTo>
                <a:lnTo>
                  <a:pt x="284292" y="41657"/>
                </a:lnTo>
                <a:lnTo>
                  <a:pt x="292069" y="51682"/>
                </a:lnTo>
                <a:lnTo>
                  <a:pt x="302132" y="43891"/>
                </a:lnTo>
                <a:lnTo>
                  <a:pt x="294386" y="33845"/>
                </a:lnTo>
                <a:close/>
              </a:path>
              <a:path w="348614" h="271779">
                <a:moveTo>
                  <a:pt x="348488" y="0"/>
                </a:moveTo>
                <a:lnTo>
                  <a:pt x="264794" y="16522"/>
                </a:lnTo>
                <a:lnTo>
                  <a:pt x="284292" y="41657"/>
                </a:lnTo>
                <a:lnTo>
                  <a:pt x="294386" y="33845"/>
                </a:lnTo>
                <a:lnTo>
                  <a:pt x="332195" y="33845"/>
                </a:lnTo>
                <a:lnTo>
                  <a:pt x="348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5513" y="5575934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70">
                <a:moveTo>
                  <a:pt x="617909" y="29606"/>
                </a:moveTo>
                <a:lnTo>
                  <a:pt x="0" y="268782"/>
                </a:lnTo>
                <a:lnTo>
                  <a:pt x="4572" y="280619"/>
                </a:lnTo>
                <a:lnTo>
                  <a:pt x="622498" y="41435"/>
                </a:lnTo>
                <a:lnTo>
                  <a:pt x="617909" y="29606"/>
                </a:lnTo>
                <a:close/>
              </a:path>
              <a:path w="691514" h="280670">
                <a:moveTo>
                  <a:pt x="675810" y="25006"/>
                </a:moveTo>
                <a:lnTo>
                  <a:pt x="629793" y="25006"/>
                </a:lnTo>
                <a:lnTo>
                  <a:pt x="634365" y="36842"/>
                </a:lnTo>
                <a:lnTo>
                  <a:pt x="622498" y="41435"/>
                </a:lnTo>
                <a:lnTo>
                  <a:pt x="633984" y="71043"/>
                </a:lnTo>
                <a:lnTo>
                  <a:pt x="675810" y="25006"/>
                </a:lnTo>
                <a:close/>
              </a:path>
              <a:path w="691514" h="280670">
                <a:moveTo>
                  <a:pt x="629793" y="25006"/>
                </a:moveTo>
                <a:lnTo>
                  <a:pt x="617909" y="29606"/>
                </a:lnTo>
                <a:lnTo>
                  <a:pt x="622498" y="41435"/>
                </a:lnTo>
                <a:lnTo>
                  <a:pt x="634365" y="36842"/>
                </a:lnTo>
                <a:lnTo>
                  <a:pt x="629793" y="25006"/>
                </a:lnTo>
                <a:close/>
              </a:path>
              <a:path w="691514" h="280670">
                <a:moveTo>
                  <a:pt x="606425" y="0"/>
                </a:moveTo>
                <a:lnTo>
                  <a:pt x="617909" y="29606"/>
                </a:lnTo>
                <a:lnTo>
                  <a:pt x="629793" y="25006"/>
                </a:lnTo>
                <a:lnTo>
                  <a:pt x="675810" y="25006"/>
                </a:lnTo>
                <a:lnTo>
                  <a:pt x="691261" y="8000"/>
                </a:lnTo>
                <a:lnTo>
                  <a:pt x="60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6149" y="5566664"/>
            <a:ext cx="1008380" cy="290195"/>
          </a:xfrm>
          <a:custGeom>
            <a:avLst/>
            <a:gdLst/>
            <a:ahLst/>
            <a:cxnLst/>
            <a:rect l="l" t="t" r="r" b="b"/>
            <a:pathLst>
              <a:path w="1008380" h="290195">
                <a:moveTo>
                  <a:pt x="932830" y="30654"/>
                </a:moveTo>
                <a:lnTo>
                  <a:pt x="0" y="277837"/>
                </a:lnTo>
                <a:lnTo>
                  <a:pt x="3301" y="290106"/>
                </a:lnTo>
                <a:lnTo>
                  <a:pt x="936095" y="42944"/>
                </a:lnTo>
                <a:lnTo>
                  <a:pt x="932830" y="30654"/>
                </a:lnTo>
                <a:close/>
              </a:path>
              <a:path w="1008380" h="290195">
                <a:moveTo>
                  <a:pt x="996651" y="27393"/>
                </a:moveTo>
                <a:lnTo>
                  <a:pt x="945133" y="27393"/>
                </a:lnTo>
                <a:lnTo>
                  <a:pt x="948436" y="39674"/>
                </a:lnTo>
                <a:lnTo>
                  <a:pt x="936095" y="42944"/>
                </a:lnTo>
                <a:lnTo>
                  <a:pt x="944244" y="73621"/>
                </a:lnTo>
                <a:lnTo>
                  <a:pt x="996651" y="27393"/>
                </a:lnTo>
                <a:close/>
              </a:path>
              <a:path w="1008380" h="290195">
                <a:moveTo>
                  <a:pt x="945133" y="27393"/>
                </a:moveTo>
                <a:lnTo>
                  <a:pt x="932830" y="30654"/>
                </a:lnTo>
                <a:lnTo>
                  <a:pt x="936095" y="42944"/>
                </a:lnTo>
                <a:lnTo>
                  <a:pt x="948436" y="39674"/>
                </a:lnTo>
                <a:lnTo>
                  <a:pt x="945133" y="27393"/>
                </a:lnTo>
                <a:close/>
              </a:path>
              <a:path w="1008380" h="290195">
                <a:moveTo>
                  <a:pt x="924687" y="0"/>
                </a:moveTo>
                <a:lnTo>
                  <a:pt x="932830" y="30654"/>
                </a:lnTo>
                <a:lnTo>
                  <a:pt x="945133" y="27393"/>
                </a:lnTo>
                <a:lnTo>
                  <a:pt x="996651" y="27393"/>
                </a:lnTo>
                <a:lnTo>
                  <a:pt x="1008126" y="17272"/>
                </a:lnTo>
                <a:lnTo>
                  <a:pt x="924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4123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88286" y="5583935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4" h="271779">
                <a:moveTo>
                  <a:pt x="284292" y="41657"/>
                </a:moveTo>
                <a:lnTo>
                  <a:pt x="0" y="261683"/>
                </a:lnTo>
                <a:lnTo>
                  <a:pt x="7874" y="271716"/>
                </a:lnTo>
                <a:lnTo>
                  <a:pt x="292069" y="51682"/>
                </a:lnTo>
                <a:lnTo>
                  <a:pt x="284292" y="41657"/>
                </a:lnTo>
                <a:close/>
              </a:path>
              <a:path w="348614" h="271779">
                <a:moveTo>
                  <a:pt x="332195" y="33845"/>
                </a:moveTo>
                <a:lnTo>
                  <a:pt x="294386" y="33845"/>
                </a:lnTo>
                <a:lnTo>
                  <a:pt x="302132" y="43891"/>
                </a:lnTo>
                <a:lnTo>
                  <a:pt x="292069" y="51682"/>
                </a:lnTo>
                <a:lnTo>
                  <a:pt x="311531" y="76771"/>
                </a:lnTo>
                <a:lnTo>
                  <a:pt x="332195" y="33845"/>
                </a:lnTo>
                <a:close/>
              </a:path>
              <a:path w="348614" h="271779">
                <a:moveTo>
                  <a:pt x="294386" y="33845"/>
                </a:moveTo>
                <a:lnTo>
                  <a:pt x="284292" y="41657"/>
                </a:lnTo>
                <a:lnTo>
                  <a:pt x="292069" y="51682"/>
                </a:lnTo>
                <a:lnTo>
                  <a:pt x="302132" y="43891"/>
                </a:lnTo>
                <a:lnTo>
                  <a:pt x="294386" y="33845"/>
                </a:lnTo>
                <a:close/>
              </a:path>
              <a:path w="348614" h="271779">
                <a:moveTo>
                  <a:pt x="348488" y="0"/>
                </a:moveTo>
                <a:lnTo>
                  <a:pt x="264794" y="16522"/>
                </a:lnTo>
                <a:lnTo>
                  <a:pt x="284292" y="41657"/>
                </a:lnTo>
                <a:lnTo>
                  <a:pt x="294386" y="33845"/>
                </a:lnTo>
                <a:lnTo>
                  <a:pt x="332195" y="33845"/>
                </a:lnTo>
                <a:lnTo>
                  <a:pt x="348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9810" y="5577078"/>
            <a:ext cx="664845" cy="280035"/>
          </a:xfrm>
          <a:custGeom>
            <a:avLst/>
            <a:gdLst/>
            <a:ahLst/>
            <a:cxnLst/>
            <a:rect l="l" t="t" r="r" b="b"/>
            <a:pathLst>
              <a:path w="664844" h="280035">
                <a:moveTo>
                  <a:pt x="591352" y="29443"/>
                </a:moveTo>
                <a:lnTo>
                  <a:pt x="0" y="267665"/>
                </a:lnTo>
                <a:lnTo>
                  <a:pt x="4825" y="279450"/>
                </a:lnTo>
                <a:lnTo>
                  <a:pt x="596103" y="41246"/>
                </a:lnTo>
                <a:lnTo>
                  <a:pt x="591352" y="29443"/>
                </a:lnTo>
                <a:close/>
              </a:path>
              <a:path w="664844" h="280035">
                <a:moveTo>
                  <a:pt x="648662" y="24701"/>
                </a:moveTo>
                <a:lnTo>
                  <a:pt x="603122" y="24701"/>
                </a:lnTo>
                <a:lnTo>
                  <a:pt x="607949" y="36474"/>
                </a:lnTo>
                <a:lnTo>
                  <a:pt x="596103" y="41246"/>
                </a:lnTo>
                <a:lnTo>
                  <a:pt x="607949" y="70675"/>
                </a:lnTo>
                <a:lnTo>
                  <a:pt x="648662" y="24701"/>
                </a:lnTo>
                <a:close/>
              </a:path>
              <a:path w="664844" h="280035">
                <a:moveTo>
                  <a:pt x="603122" y="24701"/>
                </a:moveTo>
                <a:lnTo>
                  <a:pt x="591352" y="29443"/>
                </a:lnTo>
                <a:lnTo>
                  <a:pt x="596103" y="41246"/>
                </a:lnTo>
                <a:lnTo>
                  <a:pt x="607949" y="36474"/>
                </a:lnTo>
                <a:lnTo>
                  <a:pt x="603122" y="24701"/>
                </a:lnTo>
                <a:close/>
              </a:path>
              <a:path w="664844" h="280035">
                <a:moveTo>
                  <a:pt x="579501" y="0"/>
                </a:moveTo>
                <a:lnTo>
                  <a:pt x="591352" y="29443"/>
                </a:lnTo>
                <a:lnTo>
                  <a:pt x="603122" y="24701"/>
                </a:lnTo>
                <a:lnTo>
                  <a:pt x="648662" y="24701"/>
                </a:lnTo>
                <a:lnTo>
                  <a:pt x="664463" y="6858"/>
                </a:lnTo>
                <a:lnTo>
                  <a:pt x="579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98548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2583" y="5583935"/>
            <a:ext cx="321945" cy="271780"/>
          </a:xfrm>
          <a:custGeom>
            <a:avLst/>
            <a:gdLst/>
            <a:ahLst/>
            <a:cxnLst/>
            <a:rect l="l" t="t" r="r" b="b"/>
            <a:pathLst>
              <a:path w="321944" h="271779">
                <a:moveTo>
                  <a:pt x="259165" y="44122"/>
                </a:moveTo>
                <a:lnTo>
                  <a:pt x="0" y="261835"/>
                </a:lnTo>
                <a:lnTo>
                  <a:pt x="8128" y="271564"/>
                </a:lnTo>
                <a:lnTo>
                  <a:pt x="267319" y="53828"/>
                </a:lnTo>
                <a:lnTo>
                  <a:pt x="259165" y="44122"/>
                </a:lnTo>
                <a:close/>
              </a:path>
              <a:path w="321944" h="271779">
                <a:moveTo>
                  <a:pt x="306017" y="35979"/>
                </a:moveTo>
                <a:lnTo>
                  <a:pt x="268859" y="35979"/>
                </a:lnTo>
                <a:lnTo>
                  <a:pt x="276987" y="45707"/>
                </a:lnTo>
                <a:lnTo>
                  <a:pt x="267319" y="53828"/>
                </a:lnTo>
                <a:lnTo>
                  <a:pt x="287782" y="78181"/>
                </a:lnTo>
                <a:lnTo>
                  <a:pt x="306017" y="35979"/>
                </a:lnTo>
                <a:close/>
              </a:path>
              <a:path w="321944" h="271779">
                <a:moveTo>
                  <a:pt x="268859" y="35979"/>
                </a:moveTo>
                <a:lnTo>
                  <a:pt x="259165" y="44122"/>
                </a:lnTo>
                <a:lnTo>
                  <a:pt x="267319" y="53828"/>
                </a:lnTo>
                <a:lnTo>
                  <a:pt x="276987" y="45707"/>
                </a:lnTo>
                <a:lnTo>
                  <a:pt x="268859" y="35979"/>
                </a:lnTo>
                <a:close/>
              </a:path>
              <a:path w="321944" h="271779">
                <a:moveTo>
                  <a:pt x="321564" y="0"/>
                </a:moveTo>
                <a:lnTo>
                  <a:pt x="238760" y="19837"/>
                </a:lnTo>
                <a:lnTo>
                  <a:pt x="259165" y="44122"/>
                </a:lnTo>
                <a:lnTo>
                  <a:pt x="268859" y="35979"/>
                </a:lnTo>
                <a:lnTo>
                  <a:pt x="306017" y="35979"/>
                </a:lnTo>
                <a:lnTo>
                  <a:pt x="321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5539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70657" y="5603544"/>
            <a:ext cx="116332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5" dirty="0">
                <a:latin typeface="Calibri"/>
                <a:cs typeface="Calibri"/>
              </a:rPr>
              <a:t>D</a:t>
            </a:r>
            <a:r>
              <a:rPr sz="2300" b="1" spc="5" dirty="0">
                <a:latin typeface="Calibri"/>
                <a:cs typeface="Calibri"/>
              </a:rPr>
              <a:t>e</a:t>
            </a:r>
            <a:r>
              <a:rPr sz="2300" b="1" spc="-5" dirty="0">
                <a:latin typeface="Calibri"/>
                <a:cs typeface="Calibri"/>
              </a:rPr>
              <a:t>code</a:t>
            </a:r>
            <a:r>
              <a:rPr sz="2300" b="1" spc="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55363" y="5369614"/>
            <a:ext cx="690181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Langua</a:t>
            </a:r>
            <a:r>
              <a:rPr sz="2300" spc="-1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e 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dels!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 </a:t>
            </a:r>
            <a:r>
              <a:rPr sz="2300" spc="-10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e’ve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n so far.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Nice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 generate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from;</a:t>
            </a:r>
            <a:r>
              <a:rPr sz="2300" spc="-10" dirty="0">
                <a:latin typeface="Calibri"/>
                <a:cs typeface="Calibri"/>
              </a:rPr>
              <a:t> c</a:t>
            </a:r>
            <a:r>
              <a:rPr sz="2300" dirty="0">
                <a:latin typeface="Calibri"/>
                <a:cs typeface="Calibri"/>
              </a:rPr>
              <a:t>an’t condition on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future w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rds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07363" y="17678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08" y="1033"/>
                </a:lnTo>
                <a:lnTo>
                  <a:pt x="11595" y="7356"/>
                </a:lnTo>
                <a:lnTo>
                  <a:pt x="3141" y="18167"/>
                </a:lnTo>
                <a:lnTo>
                  <a:pt x="0" y="32004"/>
                </a:lnTo>
                <a:lnTo>
                  <a:pt x="1032" y="357082"/>
                </a:lnTo>
                <a:lnTo>
                  <a:pt x="7348" y="369393"/>
                </a:lnTo>
                <a:lnTo>
                  <a:pt x="18156" y="377854"/>
                </a:lnTo>
                <a:lnTo>
                  <a:pt x="32004" y="381000"/>
                </a:lnTo>
                <a:lnTo>
                  <a:pt x="168115" y="379966"/>
                </a:lnTo>
                <a:lnTo>
                  <a:pt x="180428" y="373643"/>
                </a:lnTo>
                <a:lnTo>
                  <a:pt x="188882" y="362832"/>
                </a:lnTo>
                <a:lnTo>
                  <a:pt x="192024" y="348996"/>
                </a:lnTo>
                <a:lnTo>
                  <a:pt x="190991" y="23917"/>
                </a:lnTo>
                <a:lnTo>
                  <a:pt x="184675" y="11606"/>
                </a:lnTo>
                <a:lnTo>
                  <a:pt x="173867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7363" y="24155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08" y="1033"/>
                </a:lnTo>
                <a:lnTo>
                  <a:pt x="11595" y="7356"/>
                </a:lnTo>
                <a:lnTo>
                  <a:pt x="3141" y="18167"/>
                </a:lnTo>
                <a:lnTo>
                  <a:pt x="0" y="32004"/>
                </a:lnTo>
                <a:lnTo>
                  <a:pt x="1032" y="357082"/>
                </a:lnTo>
                <a:lnTo>
                  <a:pt x="7348" y="369393"/>
                </a:lnTo>
                <a:lnTo>
                  <a:pt x="18156" y="377854"/>
                </a:lnTo>
                <a:lnTo>
                  <a:pt x="32004" y="381000"/>
                </a:lnTo>
                <a:lnTo>
                  <a:pt x="168115" y="379966"/>
                </a:lnTo>
                <a:lnTo>
                  <a:pt x="180428" y="373643"/>
                </a:lnTo>
                <a:lnTo>
                  <a:pt x="188882" y="362832"/>
                </a:lnTo>
                <a:lnTo>
                  <a:pt x="192024" y="348996"/>
                </a:lnTo>
                <a:lnTo>
                  <a:pt x="190991" y="23917"/>
                </a:lnTo>
                <a:lnTo>
                  <a:pt x="184675" y="11606"/>
                </a:lnTo>
                <a:lnTo>
                  <a:pt x="173867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51788" y="17678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3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6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1788" y="24155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3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6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96211" y="17678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4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6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19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96211" y="24155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4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6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19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40635" y="17678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3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6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19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40635" y="24155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3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6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19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57627" y="17678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4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6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57627" y="2415539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4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6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5275" y="2148839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99489" y="2148839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5" h="271780">
                <a:moveTo>
                  <a:pt x="284261" y="41702"/>
                </a:moveTo>
                <a:lnTo>
                  <a:pt x="0" y="261620"/>
                </a:lnTo>
                <a:lnTo>
                  <a:pt x="7772" y="271780"/>
                </a:lnTo>
                <a:lnTo>
                  <a:pt x="292027" y="51725"/>
                </a:lnTo>
                <a:lnTo>
                  <a:pt x="284261" y="41702"/>
                </a:lnTo>
                <a:close/>
              </a:path>
              <a:path w="348615" h="271780">
                <a:moveTo>
                  <a:pt x="332127" y="33909"/>
                </a:moveTo>
                <a:lnTo>
                  <a:pt x="294335" y="33909"/>
                </a:lnTo>
                <a:lnTo>
                  <a:pt x="302082" y="43942"/>
                </a:lnTo>
                <a:lnTo>
                  <a:pt x="292027" y="51725"/>
                </a:lnTo>
                <a:lnTo>
                  <a:pt x="311480" y="76835"/>
                </a:lnTo>
                <a:lnTo>
                  <a:pt x="332127" y="33909"/>
                </a:lnTo>
                <a:close/>
              </a:path>
              <a:path w="348615" h="271780">
                <a:moveTo>
                  <a:pt x="294335" y="33909"/>
                </a:moveTo>
                <a:lnTo>
                  <a:pt x="284261" y="41702"/>
                </a:lnTo>
                <a:lnTo>
                  <a:pt x="292027" y="51725"/>
                </a:lnTo>
                <a:lnTo>
                  <a:pt x="302082" y="43942"/>
                </a:lnTo>
                <a:lnTo>
                  <a:pt x="294335" y="33909"/>
                </a:lnTo>
                <a:close/>
              </a:path>
              <a:path w="348615" h="271780">
                <a:moveTo>
                  <a:pt x="348437" y="0"/>
                </a:moveTo>
                <a:lnTo>
                  <a:pt x="264744" y="16510"/>
                </a:lnTo>
                <a:lnTo>
                  <a:pt x="284261" y="41702"/>
                </a:lnTo>
                <a:lnTo>
                  <a:pt x="294335" y="33909"/>
                </a:lnTo>
                <a:lnTo>
                  <a:pt x="332127" y="33909"/>
                </a:lnTo>
                <a:lnTo>
                  <a:pt x="348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1077" y="2140839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69">
                <a:moveTo>
                  <a:pt x="617933" y="29613"/>
                </a:moveTo>
                <a:lnTo>
                  <a:pt x="0" y="268732"/>
                </a:lnTo>
                <a:lnTo>
                  <a:pt x="4584" y="280670"/>
                </a:lnTo>
                <a:lnTo>
                  <a:pt x="622517" y="41421"/>
                </a:lnTo>
                <a:lnTo>
                  <a:pt x="617933" y="29613"/>
                </a:lnTo>
                <a:close/>
              </a:path>
              <a:path w="691514" h="280669">
                <a:moveTo>
                  <a:pt x="675799" y="25019"/>
                </a:moveTo>
                <a:lnTo>
                  <a:pt x="629805" y="25019"/>
                </a:lnTo>
                <a:lnTo>
                  <a:pt x="634377" y="36830"/>
                </a:lnTo>
                <a:lnTo>
                  <a:pt x="622517" y="41421"/>
                </a:lnTo>
                <a:lnTo>
                  <a:pt x="633996" y="70993"/>
                </a:lnTo>
                <a:lnTo>
                  <a:pt x="675799" y="25019"/>
                </a:lnTo>
                <a:close/>
              </a:path>
              <a:path w="691514" h="280669">
                <a:moveTo>
                  <a:pt x="629805" y="25019"/>
                </a:moveTo>
                <a:lnTo>
                  <a:pt x="617933" y="29613"/>
                </a:lnTo>
                <a:lnTo>
                  <a:pt x="622517" y="41421"/>
                </a:lnTo>
                <a:lnTo>
                  <a:pt x="634377" y="36830"/>
                </a:lnTo>
                <a:lnTo>
                  <a:pt x="629805" y="25019"/>
                </a:lnTo>
                <a:close/>
              </a:path>
              <a:path w="691514" h="280669">
                <a:moveTo>
                  <a:pt x="606437" y="0"/>
                </a:moveTo>
                <a:lnTo>
                  <a:pt x="617933" y="29613"/>
                </a:lnTo>
                <a:lnTo>
                  <a:pt x="629805" y="25019"/>
                </a:lnTo>
                <a:lnTo>
                  <a:pt x="675799" y="25019"/>
                </a:lnTo>
                <a:lnTo>
                  <a:pt x="691273" y="8000"/>
                </a:lnTo>
                <a:lnTo>
                  <a:pt x="606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45513" y="2140839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69">
                <a:moveTo>
                  <a:pt x="617920" y="29613"/>
                </a:moveTo>
                <a:lnTo>
                  <a:pt x="0" y="268732"/>
                </a:lnTo>
                <a:lnTo>
                  <a:pt x="4572" y="280670"/>
                </a:lnTo>
                <a:lnTo>
                  <a:pt x="622504" y="41421"/>
                </a:lnTo>
                <a:lnTo>
                  <a:pt x="617920" y="29613"/>
                </a:lnTo>
                <a:close/>
              </a:path>
              <a:path w="691514" h="280669">
                <a:moveTo>
                  <a:pt x="675786" y="25019"/>
                </a:moveTo>
                <a:lnTo>
                  <a:pt x="629793" y="25019"/>
                </a:lnTo>
                <a:lnTo>
                  <a:pt x="634365" y="36830"/>
                </a:lnTo>
                <a:lnTo>
                  <a:pt x="622504" y="41421"/>
                </a:lnTo>
                <a:lnTo>
                  <a:pt x="633984" y="70993"/>
                </a:lnTo>
                <a:lnTo>
                  <a:pt x="675786" y="25019"/>
                </a:lnTo>
                <a:close/>
              </a:path>
              <a:path w="691514" h="280669">
                <a:moveTo>
                  <a:pt x="629793" y="25019"/>
                </a:moveTo>
                <a:lnTo>
                  <a:pt x="617920" y="29613"/>
                </a:lnTo>
                <a:lnTo>
                  <a:pt x="622504" y="41421"/>
                </a:lnTo>
                <a:lnTo>
                  <a:pt x="634365" y="36830"/>
                </a:lnTo>
                <a:lnTo>
                  <a:pt x="629793" y="25019"/>
                </a:lnTo>
                <a:close/>
              </a:path>
              <a:path w="691514" h="280669">
                <a:moveTo>
                  <a:pt x="606425" y="0"/>
                </a:moveTo>
                <a:lnTo>
                  <a:pt x="617920" y="29613"/>
                </a:lnTo>
                <a:lnTo>
                  <a:pt x="629793" y="25019"/>
                </a:lnTo>
                <a:lnTo>
                  <a:pt x="675786" y="25019"/>
                </a:lnTo>
                <a:lnTo>
                  <a:pt x="691261" y="8000"/>
                </a:lnTo>
                <a:lnTo>
                  <a:pt x="60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02144" y="2126233"/>
            <a:ext cx="1352550" cy="295910"/>
          </a:xfrm>
          <a:custGeom>
            <a:avLst/>
            <a:gdLst/>
            <a:ahLst/>
            <a:cxnLst/>
            <a:rect l="l" t="t" r="r" b="b"/>
            <a:pathLst>
              <a:path w="1352550" h="295910">
                <a:moveTo>
                  <a:pt x="1276228" y="31175"/>
                </a:moveTo>
                <a:lnTo>
                  <a:pt x="0" y="283082"/>
                </a:lnTo>
                <a:lnTo>
                  <a:pt x="2463" y="295528"/>
                </a:lnTo>
                <a:lnTo>
                  <a:pt x="1278678" y="43613"/>
                </a:lnTo>
                <a:lnTo>
                  <a:pt x="1276228" y="31175"/>
                </a:lnTo>
                <a:close/>
              </a:path>
              <a:path w="1352550" h="295910">
                <a:moveTo>
                  <a:pt x="1344382" y="28701"/>
                </a:moveTo>
                <a:lnTo>
                  <a:pt x="1288757" y="28701"/>
                </a:lnTo>
                <a:lnTo>
                  <a:pt x="1291170" y="41148"/>
                </a:lnTo>
                <a:lnTo>
                  <a:pt x="1278678" y="43613"/>
                </a:lnTo>
                <a:lnTo>
                  <a:pt x="1284820" y="74802"/>
                </a:lnTo>
                <a:lnTo>
                  <a:pt x="1344382" y="28701"/>
                </a:lnTo>
                <a:close/>
              </a:path>
              <a:path w="1352550" h="295910">
                <a:moveTo>
                  <a:pt x="1288757" y="28701"/>
                </a:moveTo>
                <a:lnTo>
                  <a:pt x="1276228" y="31175"/>
                </a:lnTo>
                <a:lnTo>
                  <a:pt x="1278678" y="43613"/>
                </a:lnTo>
                <a:lnTo>
                  <a:pt x="1291170" y="41148"/>
                </a:lnTo>
                <a:lnTo>
                  <a:pt x="1288757" y="28701"/>
                </a:lnTo>
                <a:close/>
              </a:path>
              <a:path w="1352550" h="295910">
                <a:moveTo>
                  <a:pt x="1270088" y="0"/>
                </a:moveTo>
                <a:lnTo>
                  <a:pt x="1276228" y="31175"/>
                </a:lnTo>
                <a:lnTo>
                  <a:pt x="1288757" y="28701"/>
                </a:lnTo>
                <a:lnTo>
                  <a:pt x="1344382" y="28701"/>
                </a:lnTo>
                <a:lnTo>
                  <a:pt x="1352257" y="22605"/>
                </a:lnTo>
                <a:lnTo>
                  <a:pt x="1270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09700" y="2148839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43863" y="2148839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4" h="271780">
                <a:moveTo>
                  <a:pt x="284311" y="41701"/>
                </a:moveTo>
                <a:lnTo>
                  <a:pt x="0" y="261620"/>
                </a:lnTo>
                <a:lnTo>
                  <a:pt x="7874" y="271780"/>
                </a:lnTo>
                <a:lnTo>
                  <a:pt x="292078" y="51726"/>
                </a:lnTo>
                <a:lnTo>
                  <a:pt x="284311" y="41701"/>
                </a:lnTo>
                <a:close/>
              </a:path>
              <a:path w="348614" h="271780">
                <a:moveTo>
                  <a:pt x="332178" y="33909"/>
                </a:moveTo>
                <a:lnTo>
                  <a:pt x="294386" y="33909"/>
                </a:lnTo>
                <a:lnTo>
                  <a:pt x="302132" y="43942"/>
                </a:lnTo>
                <a:lnTo>
                  <a:pt x="292078" y="51726"/>
                </a:lnTo>
                <a:lnTo>
                  <a:pt x="311531" y="76835"/>
                </a:lnTo>
                <a:lnTo>
                  <a:pt x="332178" y="33909"/>
                </a:lnTo>
                <a:close/>
              </a:path>
              <a:path w="348614" h="271780">
                <a:moveTo>
                  <a:pt x="294386" y="33909"/>
                </a:moveTo>
                <a:lnTo>
                  <a:pt x="284311" y="41701"/>
                </a:lnTo>
                <a:lnTo>
                  <a:pt x="292078" y="51726"/>
                </a:lnTo>
                <a:lnTo>
                  <a:pt x="302132" y="43942"/>
                </a:lnTo>
                <a:lnTo>
                  <a:pt x="294386" y="33909"/>
                </a:lnTo>
                <a:close/>
              </a:path>
              <a:path w="348614" h="271780">
                <a:moveTo>
                  <a:pt x="348488" y="0"/>
                </a:moveTo>
                <a:lnTo>
                  <a:pt x="264794" y="16510"/>
                </a:lnTo>
                <a:lnTo>
                  <a:pt x="284311" y="41701"/>
                </a:lnTo>
                <a:lnTo>
                  <a:pt x="294386" y="33909"/>
                </a:lnTo>
                <a:lnTo>
                  <a:pt x="332178" y="33909"/>
                </a:lnTo>
                <a:lnTo>
                  <a:pt x="348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45513" y="2140839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69">
                <a:moveTo>
                  <a:pt x="617920" y="29613"/>
                </a:moveTo>
                <a:lnTo>
                  <a:pt x="0" y="268732"/>
                </a:lnTo>
                <a:lnTo>
                  <a:pt x="4572" y="280670"/>
                </a:lnTo>
                <a:lnTo>
                  <a:pt x="622504" y="41421"/>
                </a:lnTo>
                <a:lnTo>
                  <a:pt x="617920" y="29613"/>
                </a:lnTo>
                <a:close/>
              </a:path>
              <a:path w="691514" h="280669">
                <a:moveTo>
                  <a:pt x="675786" y="25019"/>
                </a:moveTo>
                <a:lnTo>
                  <a:pt x="629793" y="25019"/>
                </a:lnTo>
                <a:lnTo>
                  <a:pt x="634365" y="36830"/>
                </a:lnTo>
                <a:lnTo>
                  <a:pt x="622504" y="41421"/>
                </a:lnTo>
                <a:lnTo>
                  <a:pt x="633984" y="70993"/>
                </a:lnTo>
                <a:lnTo>
                  <a:pt x="675786" y="25019"/>
                </a:lnTo>
                <a:close/>
              </a:path>
              <a:path w="691514" h="280669">
                <a:moveTo>
                  <a:pt x="629793" y="25019"/>
                </a:moveTo>
                <a:lnTo>
                  <a:pt x="617920" y="29613"/>
                </a:lnTo>
                <a:lnTo>
                  <a:pt x="622504" y="41421"/>
                </a:lnTo>
                <a:lnTo>
                  <a:pt x="634365" y="36830"/>
                </a:lnTo>
                <a:lnTo>
                  <a:pt x="629793" y="25019"/>
                </a:lnTo>
                <a:close/>
              </a:path>
              <a:path w="691514" h="280669">
                <a:moveTo>
                  <a:pt x="606425" y="0"/>
                </a:moveTo>
                <a:lnTo>
                  <a:pt x="617920" y="29613"/>
                </a:lnTo>
                <a:lnTo>
                  <a:pt x="629793" y="25019"/>
                </a:lnTo>
                <a:lnTo>
                  <a:pt x="675786" y="25019"/>
                </a:lnTo>
                <a:lnTo>
                  <a:pt x="691261" y="8000"/>
                </a:lnTo>
                <a:lnTo>
                  <a:pt x="60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46149" y="2131567"/>
            <a:ext cx="1008380" cy="290195"/>
          </a:xfrm>
          <a:custGeom>
            <a:avLst/>
            <a:gdLst/>
            <a:ahLst/>
            <a:cxnLst/>
            <a:rect l="l" t="t" r="r" b="b"/>
            <a:pathLst>
              <a:path w="1008380" h="290194">
                <a:moveTo>
                  <a:pt x="932835" y="30690"/>
                </a:moveTo>
                <a:lnTo>
                  <a:pt x="0" y="277876"/>
                </a:lnTo>
                <a:lnTo>
                  <a:pt x="3301" y="290068"/>
                </a:lnTo>
                <a:lnTo>
                  <a:pt x="936077" y="42898"/>
                </a:lnTo>
                <a:lnTo>
                  <a:pt x="932835" y="30690"/>
                </a:lnTo>
                <a:close/>
              </a:path>
              <a:path w="1008380" h="290194">
                <a:moveTo>
                  <a:pt x="996615" y="27432"/>
                </a:moveTo>
                <a:lnTo>
                  <a:pt x="945133" y="27432"/>
                </a:lnTo>
                <a:lnTo>
                  <a:pt x="948436" y="39624"/>
                </a:lnTo>
                <a:lnTo>
                  <a:pt x="936077" y="42898"/>
                </a:lnTo>
                <a:lnTo>
                  <a:pt x="944244" y="73660"/>
                </a:lnTo>
                <a:lnTo>
                  <a:pt x="996615" y="27432"/>
                </a:lnTo>
                <a:close/>
              </a:path>
              <a:path w="1008380" h="290194">
                <a:moveTo>
                  <a:pt x="945133" y="27432"/>
                </a:moveTo>
                <a:lnTo>
                  <a:pt x="932835" y="30690"/>
                </a:lnTo>
                <a:lnTo>
                  <a:pt x="936077" y="42898"/>
                </a:lnTo>
                <a:lnTo>
                  <a:pt x="948436" y="39624"/>
                </a:lnTo>
                <a:lnTo>
                  <a:pt x="945133" y="27432"/>
                </a:lnTo>
                <a:close/>
              </a:path>
              <a:path w="1008380" h="290194">
                <a:moveTo>
                  <a:pt x="924687" y="0"/>
                </a:moveTo>
                <a:lnTo>
                  <a:pt x="932835" y="30690"/>
                </a:lnTo>
                <a:lnTo>
                  <a:pt x="945133" y="27432"/>
                </a:lnTo>
                <a:lnTo>
                  <a:pt x="996615" y="27432"/>
                </a:lnTo>
                <a:lnTo>
                  <a:pt x="1008126" y="17272"/>
                </a:lnTo>
                <a:lnTo>
                  <a:pt x="924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54123" y="2148839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88286" y="2148839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4" h="271780">
                <a:moveTo>
                  <a:pt x="284311" y="41701"/>
                </a:moveTo>
                <a:lnTo>
                  <a:pt x="0" y="261620"/>
                </a:lnTo>
                <a:lnTo>
                  <a:pt x="7874" y="271780"/>
                </a:lnTo>
                <a:lnTo>
                  <a:pt x="292078" y="51726"/>
                </a:lnTo>
                <a:lnTo>
                  <a:pt x="284311" y="41701"/>
                </a:lnTo>
                <a:close/>
              </a:path>
              <a:path w="348614" h="271780">
                <a:moveTo>
                  <a:pt x="332178" y="33909"/>
                </a:moveTo>
                <a:lnTo>
                  <a:pt x="294386" y="33909"/>
                </a:lnTo>
                <a:lnTo>
                  <a:pt x="302132" y="43942"/>
                </a:lnTo>
                <a:lnTo>
                  <a:pt x="292078" y="51726"/>
                </a:lnTo>
                <a:lnTo>
                  <a:pt x="311531" y="76835"/>
                </a:lnTo>
                <a:lnTo>
                  <a:pt x="332178" y="33909"/>
                </a:lnTo>
                <a:close/>
              </a:path>
              <a:path w="348614" h="271780">
                <a:moveTo>
                  <a:pt x="294386" y="33909"/>
                </a:moveTo>
                <a:lnTo>
                  <a:pt x="284311" y="41701"/>
                </a:lnTo>
                <a:lnTo>
                  <a:pt x="292078" y="51726"/>
                </a:lnTo>
                <a:lnTo>
                  <a:pt x="302132" y="43942"/>
                </a:lnTo>
                <a:lnTo>
                  <a:pt x="294386" y="33909"/>
                </a:lnTo>
                <a:close/>
              </a:path>
              <a:path w="348614" h="271780">
                <a:moveTo>
                  <a:pt x="348488" y="0"/>
                </a:moveTo>
                <a:lnTo>
                  <a:pt x="264794" y="16510"/>
                </a:lnTo>
                <a:lnTo>
                  <a:pt x="284311" y="41701"/>
                </a:lnTo>
                <a:lnTo>
                  <a:pt x="294386" y="33909"/>
                </a:lnTo>
                <a:lnTo>
                  <a:pt x="332178" y="33909"/>
                </a:lnTo>
                <a:lnTo>
                  <a:pt x="348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89810" y="2141982"/>
            <a:ext cx="664845" cy="279400"/>
          </a:xfrm>
          <a:custGeom>
            <a:avLst/>
            <a:gdLst/>
            <a:ahLst/>
            <a:cxnLst/>
            <a:rect l="l" t="t" r="r" b="b"/>
            <a:pathLst>
              <a:path w="664844" h="279400">
                <a:moveTo>
                  <a:pt x="591340" y="29386"/>
                </a:moveTo>
                <a:lnTo>
                  <a:pt x="0" y="267715"/>
                </a:lnTo>
                <a:lnTo>
                  <a:pt x="4825" y="279400"/>
                </a:lnTo>
                <a:lnTo>
                  <a:pt x="596107" y="41219"/>
                </a:lnTo>
                <a:lnTo>
                  <a:pt x="591340" y="29386"/>
                </a:lnTo>
                <a:close/>
              </a:path>
              <a:path w="664844" h="279400">
                <a:moveTo>
                  <a:pt x="648702" y="24637"/>
                </a:moveTo>
                <a:lnTo>
                  <a:pt x="603122" y="24637"/>
                </a:lnTo>
                <a:lnTo>
                  <a:pt x="607949" y="36448"/>
                </a:lnTo>
                <a:lnTo>
                  <a:pt x="596107" y="41219"/>
                </a:lnTo>
                <a:lnTo>
                  <a:pt x="607949" y="70612"/>
                </a:lnTo>
                <a:lnTo>
                  <a:pt x="648702" y="24637"/>
                </a:lnTo>
                <a:close/>
              </a:path>
              <a:path w="664844" h="279400">
                <a:moveTo>
                  <a:pt x="603122" y="24637"/>
                </a:moveTo>
                <a:lnTo>
                  <a:pt x="591340" y="29386"/>
                </a:lnTo>
                <a:lnTo>
                  <a:pt x="596107" y="41219"/>
                </a:lnTo>
                <a:lnTo>
                  <a:pt x="607949" y="36448"/>
                </a:lnTo>
                <a:lnTo>
                  <a:pt x="603122" y="24637"/>
                </a:lnTo>
                <a:close/>
              </a:path>
              <a:path w="664844" h="279400">
                <a:moveTo>
                  <a:pt x="579501" y="0"/>
                </a:moveTo>
                <a:lnTo>
                  <a:pt x="591340" y="29386"/>
                </a:lnTo>
                <a:lnTo>
                  <a:pt x="603122" y="24637"/>
                </a:lnTo>
                <a:lnTo>
                  <a:pt x="648702" y="24637"/>
                </a:lnTo>
                <a:lnTo>
                  <a:pt x="664463" y="6857"/>
                </a:lnTo>
                <a:lnTo>
                  <a:pt x="579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98548" y="2148839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32583" y="2148839"/>
            <a:ext cx="321945" cy="271780"/>
          </a:xfrm>
          <a:custGeom>
            <a:avLst/>
            <a:gdLst/>
            <a:ahLst/>
            <a:cxnLst/>
            <a:rect l="l" t="t" r="r" b="b"/>
            <a:pathLst>
              <a:path w="321944" h="271780">
                <a:moveTo>
                  <a:pt x="259144" y="44104"/>
                </a:moveTo>
                <a:lnTo>
                  <a:pt x="0" y="261874"/>
                </a:lnTo>
                <a:lnTo>
                  <a:pt x="8128" y="271525"/>
                </a:lnTo>
                <a:lnTo>
                  <a:pt x="267315" y="53842"/>
                </a:lnTo>
                <a:lnTo>
                  <a:pt x="259144" y="44104"/>
                </a:lnTo>
                <a:close/>
              </a:path>
              <a:path w="321944" h="271780">
                <a:moveTo>
                  <a:pt x="306044" y="35940"/>
                </a:moveTo>
                <a:lnTo>
                  <a:pt x="268859" y="35940"/>
                </a:lnTo>
                <a:lnTo>
                  <a:pt x="276987" y="45720"/>
                </a:lnTo>
                <a:lnTo>
                  <a:pt x="267315" y="53842"/>
                </a:lnTo>
                <a:lnTo>
                  <a:pt x="287782" y="78232"/>
                </a:lnTo>
                <a:lnTo>
                  <a:pt x="306044" y="35940"/>
                </a:lnTo>
                <a:close/>
              </a:path>
              <a:path w="321944" h="271780">
                <a:moveTo>
                  <a:pt x="268859" y="35940"/>
                </a:moveTo>
                <a:lnTo>
                  <a:pt x="259144" y="44104"/>
                </a:lnTo>
                <a:lnTo>
                  <a:pt x="267315" y="53842"/>
                </a:lnTo>
                <a:lnTo>
                  <a:pt x="276987" y="45720"/>
                </a:lnTo>
                <a:lnTo>
                  <a:pt x="268859" y="35940"/>
                </a:lnTo>
                <a:close/>
              </a:path>
              <a:path w="321944" h="271780">
                <a:moveTo>
                  <a:pt x="321564" y="0"/>
                </a:moveTo>
                <a:lnTo>
                  <a:pt x="238760" y="19812"/>
                </a:lnTo>
                <a:lnTo>
                  <a:pt x="259144" y="44104"/>
                </a:lnTo>
                <a:lnTo>
                  <a:pt x="268859" y="35940"/>
                </a:lnTo>
                <a:lnTo>
                  <a:pt x="306044" y="35940"/>
                </a:lnTo>
                <a:lnTo>
                  <a:pt x="321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15539" y="2148839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995422" y="2175764"/>
            <a:ext cx="113093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dirty="0">
                <a:latin typeface="Calibri"/>
                <a:cs typeface="Calibri"/>
              </a:rPr>
              <a:t>Encoders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80001" y="1941334"/>
            <a:ext cx="6935470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Gets </a:t>
            </a:r>
            <a:r>
              <a:rPr sz="2300" spc="-5" dirty="0">
                <a:latin typeface="Calibri"/>
                <a:cs typeface="Calibri"/>
              </a:rPr>
              <a:t>bidirec</a:t>
            </a:r>
            <a:r>
              <a:rPr sz="2300" dirty="0">
                <a:latin typeface="Calibri"/>
                <a:cs typeface="Calibri"/>
              </a:rPr>
              <a:t>tional</a:t>
            </a:r>
            <a:r>
              <a:rPr sz="2300" spc="-10" dirty="0">
                <a:latin typeface="Calibri"/>
                <a:cs typeface="Calibri"/>
              </a:rPr>
              <a:t> c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ext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condi</a:t>
            </a:r>
            <a:r>
              <a:rPr sz="2300" spc="-1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ion</a:t>
            </a:r>
            <a:r>
              <a:rPr sz="2300" spc="-5" dirty="0">
                <a:latin typeface="Calibri"/>
                <a:cs typeface="Calibri"/>
              </a:rPr>
              <a:t> o</a:t>
            </a:r>
            <a:r>
              <a:rPr sz="2300" dirty="0">
                <a:latin typeface="Calibri"/>
                <a:cs typeface="Calibri"/>
              </a:rPr>
              <a:t>n </a:t>
            </a:r>
            <a:r>
              <a:rPr sz="2300" spc="5" dirty="0">
                <a:latin typeface="Calibri"/>
                <a:cs typeface="Calibri"/>
              </a:rPr>
              <a:t>f</a:t>
            </a:r>
            <a:r>
              <a:rPr sz="2300" spc="-5" dirty="0">
                <a:latin typeface="Calibri"/>
                <a:cs typeface="Calibri"/>
              </a:rPr>
              <a:t>uture!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spc="-5" dirty="0">
                <a:latin typeface="Calibri"/>
                <a:cs typeface="Calibri"/>
              </a:rPr>
              <a:t>Ho</a:t>
            </a:r>
            <a:r>
              <a:rPr sz="2300" dirty="0">
                <a:latin typeface="Calibri"/>
                <a:cs typeface="Calibri"/>
              </a:rPr>
              <a:t>w </a:t>
            </a:r>
            <a:r>
              <a:rPr sz="2300" spc="5" dirty="0">
                <a:latin typeface="Calibri"/>
                <a:cs typeface="Calibri"/>
              </a:rPr>
              <a:t>d</a:t>
            </a:r>
            <a:r>
              <a:rPr sz="2300" dirty="0">
                <a:latin typeface="Calibri"/>
                <a:cs typeface="Calibri"/>
              </a:rPr>
              <a:t>o we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train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them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 </a:t>
            </a:r>
            <a:r>
              <a:rPr sz="2300" spc="-5" dirty="0">
                <a:latin typeface="Calibri"/>
                <a:cs typeface="Calibri"/>
              </a:rPr>
              <a:t>buil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str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g 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pr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sentations?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03375" y="2148839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5" h="271780">
                <a:moveTo>
                  <a:pt x="64126" y="41666"/>
                </a:moveTo>
                <a:lnTo>
                  <a:pt x="56361" y="51708"/>
                </a:lnTo>
                <a:lnTo>
                  <a:pt x="340614" y="271780"/>
                </a:lnTo>
                <a:lnTo>
                  <a:pt x="348361" y="261620"/>
                </a:lnTo>
                <a:lnTo>
                  <a:pt x="64126" y="41666"/>
                </a:lnTo>
                <a:close/>
              </a:path>
              <a:path w="348615" h="271780">
                <a:moveTo>
                  <a:pt x="0" y="0"/>
                </a:moveTo>
                <a:lnTo>
                  <a:pt x="36931" y="76835"/>
                </a:lnTo>
                <a:lnTo>
                  <a:pt x="56361" y="51708"/>
                </a:lnTo>
                <a:lnTo>
                  <a:pt x="46329" y="43942"/>
                </a:lnTo>
                <a:lnTo>
                  <a:pt x="54102" y="33909"/>
                </a:lnTo>
                <a:lnTo>
                  <a:pt x="70124" y="33909"/>
                </a:lnTo>
                <a:lnTo>
                  <a:pt x="83578" y="16510"/>
                </a:lnTo>
                <a:lnTo>
                  <a:pt x="0" y="0"/>
                </a:lnTo>
                <a:close/>
              </a:path>
              <a:path w="348615" h="271780">
                <a:moveTo>
                  <a:pt x="54102" y="33909"/>
                </a:moveTo>
                <a:lnTo>
                  <a:pt x="46329" y="43942"/>
                </a:lnTo>
                <a:lnTo>
                  <a:pt x="56361" y="51708"/>
                </a:lnTo>
                <a:lnTo>
                  <a:pt x="64126" y="41666"/>
                </a:lnTo>
                <a:lnTo>
                  <a:pt x="54102" y="33909"/>
                </a:lnTo>
                <a:close/>
              </a:path>
              <a:path w="348615" h="271780">
                <a:moveTo>
                  <a:pt x="70124" y="33909"/>
                </a:moveTo>
                <a:lnTo>
                  <a:pt x="54102" y="33909"/>
                </a:lnTo>
                <a:lnTo>
                  <a:pt x="64126" y="41666"/>
                </a:lnTo>
                <a:lnTo>
                  <a:pt x="70124" y="3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3375" y="2140839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69">
                <a:moveTo>
                  <a:pt x="73341" y="29599"/>
                </a:moveTo>
                <a:lnTo>
                  <a:pt x="68763" y="41415"/>
                </a:lnTo>
                <a:lnTo>
                  <a:pt x="686688" y="280670"/>
                </a:lnTo>
                <a:lnTo>
                  <a:pt x="691261" y="268732"/>
                </a:lnTo>
                <a:lnTo>
                  <a:pt x="73341" y="29599"/>
                </a:lnTo>
                <a:close/>
              </a:path>
              <a:path w="691514" h="280669">
                <a:moveTo>
                  <a:pt x="84810" y="0"/>
                </a:moveTo>
                <a:lnTo>
                  <a:pt x="0" y="8000"/>
                </a:lnTo>
                <a:lnTo>
                  <a:pt x="57302" y="70993"/>
                </a:lnTo>
                <a:lnTo>
                  <a:pt x="68763" y="41415"/>
                </a:lnTo>
                <a:lnTo>
                  <a:pt x="56921" y="36830"/>
                </a:lnTo>
                <a:lnTo>
                  <a:pt x="61506" y="25019"/>
                </a:lnTo>
                <a:lnTo>
                  <a:pt x="75116" y="25019"/>
                </a:lnTo>
                <a:lnTo>
                  <a:pt x="84810" y="0"/>
                </a:lnTo>
                <a:close/>
              </a:path>
              <a:path w="691514" h="280669">
                <a:moveTo>
                  <a:pt x="61506" y="25019"/>
                </a:moveTo>
                <a:lnTo>
                  <a:pt x="56921" y="36830"/>
                </a:lnTo>
                <a:lnTo>
                  <a:pt x="68763" y="41415"/>
                </a:lnTo>
                <a:lnTo>
                  <a:pt x="73341" y="29599"/>
                </a:lnTo>
                <a:lnTo>
                  <a:pt x="61506" y="25019"/>
                </a:lnTo>
                <a:close/>
              </a:path>
              <a:path w="691514" h="280669">
                <a:moveTo>
                  <a:pt x="75116" y="25019"/>
                </a:moveTo>
                <a:lnTo>
                  <a:pt x="61506" y="25019"/>
                </a:lnTo>
                <a:lnTo>
                  <a:pt x="73341" y="29599"/>
                </a:lnTo>
                <a:lnTo>
                  <a:pt x="75116" y="25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47800" y="2148839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4" h="271780">
                <a:moveTo>
                  <a:pt x="64128" y="41667"/>
                </a:moveTo>
                <a:lnTo>
                  <a:pt x="56376" y="51701"/>
                </a:lnTo>
                <a:lnTo>
                  <a:pt x="340613" y="271780"/>
                </a:lnTo>
                <a:lnTo>
                  <a:pt x="348361" y="261620"/>
                </a:lnTo>
                <a:lnTo>
                  <a:pt x="64128" y="41667"/>
                </a:lnTo>
                <a:close/>
              </a:path>
              <a:path w="348614" h="271780">
                <a:moveTo>
                  <a:pt x="0" y="0"/>
                </a:moveTo>
                <a:lnTo>
                  <a:pt x="36956" y="76835"/>
                </a:lnTo>
                <a:lnTo>
                  <a:pt x="56376" y="51701"/>
                </a:lnTo>
                <a:lnTo>
                  <a:pt x="46355" y="43942"/>
                </a:lnTo>
                <a:lnTo>
                  <a:pt x="54102" y="33909"/>
                </a:lnTo>
                <a:lnTo>
                  <a:pt x="70122" y="33909"/>
                </a:lnTo>
                <a:lnTo>
                  <a:pt x="83565" y="16510"/>
                </a:lnTo>
                <a:lnTo>
                  <a:pt x="0" y="0"/>
                </a:lnTo>
                <a:close/>
              </a:path>
              <a:path w="348614" h="271780">
                <a:moveTo>
                  <a:pt x="54102" y="33909"/>
                </a:moveTo>
                <a:lnTo>
                  <a:pt x="46355" y="43942"/>
                </a:lnTo>
                <a:lnTo>
                  <a:pt x="56376" y="51701"/>
                </a:lnTo>
                <a:lnTo>
                  <a:pt x="64128" y="41667"/>
                </a:lnTo>
                <a:lnTo>
                  <a:pt x="54102" y="33909"/>
                </a:lnTo>
                <a:close/>
              </a:path>
              <a:path w="348614" h="271780">
                <a:moveTo>
                  <a:pt x="70122" y="33909"/>
                </a:moveTo>
                <a:lnTo>
                  <a:pt x="54102" y="33909"/>
                </a:lnTo>
                <a:lnTo>
                  <a:pt x="64128" y="41667"/>
                </a:lnTo>
                <a:lnTo>
                  <a:pt x="70122" y="3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3375" y="2130932"/>
            <a:ext cx="1035050" cy="290830"/>
          </a:xfrm>
          <a:custGeom>
            <a:avLst/>
            <a:gdLst/>
            <a:ahLst/>
            <a:cxnLst/>
            <a:rect l="l" t="t" r="r" b="b"/>
            <a:pathLst>
              <a:path w="1035050" h="290830">
                <a:moveTo>
                  <a:pt x="75339" y="30852"/>
                </a:moveTo>
                <a:lnTo>
                  <a:pt x="72191" y="43051"/>
                </a:lnTo>
                <a:lnTo>
                  <a:pt x="1031875" y="290702"/>
                </a:lnTo>
                <a:lnTo>
                  <a:pt x="1035050" y="278511"/>
                </a:lnTo>
                <a:lnTo>
                  <a:pt x="75339" y="30852"/>
                </a:lnTo>
                <a:close/>
              </a:path>
              <a:path w="1035050" h="290830">
                <a:moveTo>
                  <a:pt x="83299" y="0"/>
                </a:moveTo>
                <a:lnTo>
                  <a:pt x="0" y="17906"/>
                </a:lnTo>
                <a:lnTo>
                  <a:pt x="64262" y="73787"/>
                </a:lnTo>
                <a:lnTo>
                  <a:pt x="72191" y="43051"/>
                </a:lnTo>
                <a:lnTo>
                  <a:pt x="59893" y="39877"/>
                </a:lnTo>
                <a:lnTo>
                  <a:pt x="63068" y="27686"/>
                </a:lnTo>
                <a:lnTo>
                  <a:pt x="76156" y="27686"/>
                </a:lnTo>
                <a:lnTo>
                  <a:pt x="83299" y="0"/>
                </a:lnTo>
                <a:close/>
              </a:path>
              <a:path w="1035050" h="290830">
                <a:moveTo>
                  <a:pt x="63068" y="27686"/>
                </a:moveTo>
                <a:lnTo>
                  <a:pt x="59893" y="39877"/>
                </a:lnTo>
                <a:lnTo>
                  <a:pt x="72191" y="43051"/>
                </a:lnTo>
                <a:lnTo>
                  <a:pt x="75339" y="30852"/>
                </a:lnTo>
                <a:lnTo>
                  <a:pt x="63068" y="27686"/>
                </a:lnTo>
                <a:close/>
              </a:path>
              <a:path w="1035050" h="290830">
                <a:moveTo>
                  <a:pt x="76156" y="27686"/>
                </a:moveTo>
                <a:lnTo>
                  <a:pt x="63068" y="27686"/>
                </a:lnTo>
                <a:lnTo>
                  <a:pt x="75339" y="30852"/>
                </a:lnTo>
                <a:lnTo>
                  <a:pt x="76156" y="27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47800" y="2140839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69">
                <a:moveTo>
                  <a:pt x="73340" y="29613"/>
                </a:moveTo>
                <a:lnTo>
                  <a:pt x="68756" y="41421"/>
                </a:lnTo>
                <a:lnTo>
                  <a:pt x="686688" y="280670"/>
                </a:lnTo>
                <a:lnTo>
                  <a:pt x="691261" y="268732"/>
                </a:lnTo>
                <a:lnTo>
                  <a:pt x="73340" y="29613"/>
                </a:lnTo>
                <a:close/>
              </a:path>
              <a:path w="691514" h="280669">
                <a:moveTo>
                  <a:pt x="84836" y="0"/>
                </a:moveTo>
                <a:lnTo>
                  <a:pt x="0" y="8000"/>
                </a:lnTo>
                <a:lnTo>
                  <a:pt x="57277" y="70993"/>
                </a:lnTo>
                <a:lnTo>
                  <a:pt x="68756" y="41421"/>
                </a:lnTo>
                <a:lnTo>
                  <a:pt x="56896" y="36830"/>
                </a:lnTo>
                <a:lnTo>
                  <a:pt x="61468" y="25019"/>
                </a:lnTo>
                <a:lnTo>
                  <a:pt x="75123" y="25019"/>
                </a:lnTo>
                <a:lnTo>
                  <a:pt x="84836" y="0"/>
                </a:lnTo>
                <a:close/>
              </a:path>
              <a:path w="691514" h="280669">
                <a:moveTo>
                  <a:pt x="61468" y="25019"/>
                </a:moveTo>
                <a:lnTo>
                  <a:pt x="56896" y="36830"/>
                </a:lnTo>
                <a:lnTo>
                  <a:pt x="68756" y="41421"/>
                </a:lnTo>
                <a:lnTo>
                  <a:pt x="73340" y="29613"/>
                </a:lnTo>
                <a:lnTo>
                  <a:pt x="61468" y="25019"/>
                </a:lnTo>
                <a:close/>
              </a:path>
              <a:path w="691514" h="280669">
                <a:moveTo>
                  <a:pt x="75123" y="25019"/>
                </a:moveTo>
                <a:lnTo>
                  <a:pt x="61468" y="25019"/>
                </a:lnTo>
                <a:lnTo>
                  <a:pt x="73340" y="29613"/>
                </a:lnTo>
                <a:lnTo>
                  <a:pt x="75123" y="25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92223" y="2148839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4" h="271780">
                <a:moveTo>
                  <a:pt x="64128" y="41667"/>
                </a:moveTo>
                <a:lnTo>
                  <a:pt x="56376" y="51701"/>
                </a:lnTo>
                <a:lnTo>
                  <a:pt x="340613" y="271780"/>
                </a:lnTo>
                <a:lnTo>
                  <a:pt x="348361" y="261620"/>
                </a:lnTo>
                <a:lnTo>
                  <a:pt x="64128" y="41667"/>
                </a:lnTo>
                <a:close/>
              </a:path>
              <a:path w="348614" h="271780">
                <a:moveTo>
                  <a:pt x="0" y="0"/>
                </a:moveTo>
                <a:lnTo>
                  <a:pt x="36956" y="76835"/>
                </a:lnTo>
                <a:lnTo>
                  <a:pt x="56376" y="51701"/>
                </a:lnTo>
                <a:lnTo>
                  <a:pt x="46355" y="43942"/>
                </a:lnTo>
                <a:lnTo>
                  <a:pt x="54101" y="33909"/>
                </a:lnTo>
                <a:lnTo>
                  <a:pt x="70122" y="33909"/>
                </a:lnTo>
                <a:lnTo>
                  <a:pt x="83565" y="16510"/>
                </a:lnTo>
                <a:lnTo>
                  <a:pt x="0" y="0"/>
                </a:lnTo>
                <a:close/>
              </a:path>
              <a:path w="348614" h="271780">
                <a:moveTo>
                  <a:pt x="54101" y="33909"/>
                </a:moveTo>
                <a:lnTo>
                  <a:pt x="46355" y="43942"/>
                </a:lnTo>
                <a:lnTo>
                  <a:pt x="56376" y="51701"/>
                </a:lnTo>
                <a:lnTo>
                  <a:pt x="64128" y="41667"/>
                </a:lnTo>
                <a:lnTo>
                  <a:pt x="54101" y="33909"/>
                </a:lnTo>
                <a:close/>
              </a:path>
              <a:path w="348614" h="271780">
                <a:moveTo>
                  <a:pt x="70122" y="33909"/>
                </a:moveTo>
                <a:lnTo>
                  <a:pt x="54101" y="33909"/>
                </a:lnTo>
                <a:lnTo>
                  <a:pt x="64128" y="41667"/>
                </a:lnTo>
                <a:lnTo>
                  <a:pt x="70122" y="3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03375" y="2126233"/>
            <a:ext cx="1352550" cy="295910"/>
          </a:xfrm>
          <a:custGeom>
            <a:avLst/>
            <a:gdLst/>
            <a:ahLst/>
            <a:cxnLst/>
            <a:rect l="l" t="t" r="r" b="b"/>
            <a:pathLst>
              <a:path w="1352550" h="295910">
                <a:moveTo>
                  <a:pt x="75983" y="31161"/>
                </a:moveTo>
                <a:lnTo>
                  <a:pt x="73527" y="43608"/>
                </a:lnTo>
                <a:lnTo>
                  <a:pt x="1349756" y="295528"/>
                </a:lnTo>
                <a:lnTo>
                  <a:pt x="1352169" y="283082"/>
                </a:lnTo>
                <a:lnTo>
                  <a:pt x="75983" y="31161"/>
                </a:lnTo>
                <a:close/>
              </a:path>
              <a:path w="1352550" h="295910">
                <a:moveTo>
                  <a:pt x="82130" y="0"/>
                </a:moveTo>
                <a:lnTo>
                  <a:pt x="0" y="22605"/>
                </a:lnTo>
                <a:lnTo>
                  <a:pt x="67373" y="74802"/>
                </a:lnTo>
                <a:lnTo>
                  <a:pt x="73527" y="43608"/>
                </a:lnTo>
                <a:lnTo>
                  <a:pt x="61061" y="41148"/>
                </a:lnTo>
                <a:lnTo>
                  <a:pt x="63525" y="28701"/>
                </a:lnTo>
                <a:lnTo>
                  <a:pt x="76468" y="28701"/>
                </a:lnTo>
                <a:lnTo>
                  <a:pt x="82130" y="0"/>
                </a:lnTo>
                <a:close/>
              </a:path>
              <a:path w="1352550" h="295910">
                <a:moveTo>
                  <a:pt x="63525" y="28701"/>
                </a:moveTo>
                <a:lnTo>
                  <a:pt x="61061" y="41148"/>
                </a:lnTo>
                <a:lnTo>
                  <a:pt x="73527" y="43608"/>
                </a:lnTo>
                <a:lnTo>
                  <a:pt x="75983" y="31161"/>
                </a:lnTo>
                <a:lnTo>
                  <a:pt x="63525" y="28701"/>
                </a:lnTo>
                <a:close/>
              </a:path>
              <a:path w="1352550" h="295910">
                <a:moveTo>
                  <a:pt x="76468" y="28701"/>
                </a:moveTo>
                <a:lnTo>
                  <a:pt x="63525" y="28701"/>
                </a:lnTo>
                <a:lnTo>
                  <a:pt x="75983" y="31161"/>
                </a:lnTo>
                <a:lnTo>
                  <a:pt x="76468" y="28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47800" y="2131567"/>
            <a:ext cx="1008380" cy="290195"/>
          </a:xfrm>
          <a:custGeom>
            <a:avLst/>
            <a:gdLst/>
            <a:ahLst/>
            <a:cxnLst/>
            <a:rect l="l" t="t" r="r" b="b"/>
            <a:pathLst>
              <a:path w="1008380" h="290194">
                <a:moveTo>
                  <a:pt x="75290" y="30690"/>
                </a:moveTo>
                <a:lnTo>
                  <a:pt x="72056" y="42867"/>
                </a:lnTo>
                <a:lnTo>
                  <a:pt x="1004824" y="290068"/>
                </a:lnTo>
                <a:lnTo>
                  <a:pt x="1008126" y="277876"/>
                </a:lnTo>
                <a:lnTo>
                  <a:pt x="75290" y="30690"/>
                </a:lnTo>
                <a:close/>
              </a:path>
              <a:path w="1008380" h="290194">
                <a:moveTo>
                  <a:pt x="83438" y="0"/>
                </a:moveTo>
                <a:lnTo>
                  <a:pt x="0" y="17272"/>
                </a:lnTo>
                <a:lnTo>
                  <a:pt x="63881" y="73660"/>
                </a:lnTo>
                <a:lnTo>
                  <a:pt x="72056" y="42867"/>
                </a:lnTo>
                <a:lnTo>
                  <a:pt x="59816" y="39624"/>
                </a:lnTo>
                <a:lnTo>
                  <a:pt x="62991" y="27432"/>
                </a:lnTo>
                <a:lnTo>
                  <a:pt x="76155" y="27432"/>
                </a:lnTo>
                <a:lnTo>
                  <a:pt x="83438" y="0"/>
                </a:lnTo>
                <a:close/>
              </a:path>
              <a:path w="1008380" h="290194">
                <a:moveTo>
                  <a:pt x="62991" y="27432"/>
                </a:moveTo>
                <a:lnTo>
                  <a:pt x="59816" y="39624"/>
                </a:lnTo>
                <a:lnTo>
                  <a:pt x="72056" y="42867"/>
                </a:lnTo>
                <a:lnTo>
                  <a:pt x="75290" y="30690"/>
                </a:lnTo>
                <a:lnTo>
                  <a:pt x="62991" y="27432"/>
                </a:lnTo>
                <a:close/>
              </a:path>
              <a:path w="1008380" h="290194">
                <a:moveTo>
                  <a:pt x="76155" y="27432"/>
                </a:moveTo>
                <a:lnTo>
                  <a:pt x="62991" y="27432"/>
                </a:lnTo>
                <a:lnTo>
                  <a:pt x="75290" y="30690"/>
                </a:lnTo>
                <a:lnTo>
                  <a:pt x="76155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92223" y="2141982"/>
            <a:ext cx="664845" cy="279400"/>
          </a:xfrm>
          <a:custGeom>
            <a:avLst/>
            <a:gdLst/>
            <a:ahLst/>
            <a:cxnLst/>
            <a:rect l="l" t="t" r="r" b="b"/>
            <a:pathLst>
              <a:path w="664844" h="279400">
                <a:moveTo>
                  <a:pt x="73060" y="29412"/>
                </a:moveTo>
                <a:lnTo>
                  <a:pt x="68292" y="41193"/>
                </a:lnTo>
                <a:lnTo>
                  <a:pt x="659638" y="279400"/>
                </a:lnTo>
                <a:lnTo>
                  <a:pt x="664337" y="267715"/>
                </a:lnTo>
                <a:lnTo>
                  <a:pt x="73060" y="29412"/>
                </a:lnTo>
                <a:close/>
              </a:path>
              <a:path w="664844" h="279400">
                <a:moveTo>
                  <a:pt x="84962" y="0"/>
                </a:moveTo>
                <a:lnTo>
                  <a:pt x="0" y="6857"/>
                </a:lnTo>
                <a:lnTo>
                  <a:pt x="56387" y="70612"/>
                </a:lnTo>
                <a:lnTo>
                  <a:pt x="68292" y="41193"/>
                </a:lnTo>
                <a:lnTo>
                  <a:pt x="56514" y="36448"/>
                </a:lnTo>
                <a:lnTo>
                  <a:pt x="61213" y="24637"/>
                </a:lnTo>
                <a:lnTo>
                  <a:pt x="74992" y="24637"/>
                </a:lnTo>
                <a:lnTo>
                  <a:pt x="84962" y="0"/>
                </a:lnTo>
                <a:close/>
              </a:path>
              <a:path w="664844" h="279400">
                <a:moveTo>
                  <a:pt x="61213" y="24637"/>
                </a:moveTo>
                <a:lnTo>
                  <a:pt x="56514" y="36448"/>
                </a:lnTo>
                <a:lnTo>
                  <a:pt x="68292" y="41193"/>
                </a:lnTo>
                <a:lnTo>
                  <a:pt x="73060" y="29412"/>
                </a:lnTo>
                <a:lnTo>
                  <a:pt x="61213" y="24637"/>
                </a:lnTo>
                <a:close/>
              </a:path>
              <a:path w="664844" h="279400">
                <a:moveTo>
                  <a:pt x="74992" y="24637"/>
                </a:moveTo>
                <a:lnTo>
                  <a:pt x="61213" y="24637"/>
                </a:lnTo>
                <a:lnTo>
                  <a:pt x="73060" y="29412"/>
                </a:lnTo>
                <a:lnTo>
                  <a:pt x="74992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36648" y="2148839"/>
            <a:ext cx="321945" cy="271780"/>
          </a:xfrm>
          <a:custGeom>
            <a:avLst/>
            <a:gdLst/>
            <a:ahLst/>
            <a:cxnLst/>
            <a:rect l="l" t="t" r="r" b="b"/>
            <a:pathLst>
              <a:path w="321944" h="271780">
                <a:moveTo>
                  <a:pt x="62419" y="44104"/>
                </a:moveTo>
                <a:lnTo>
                  <a:pt x="54248" y="53842"/>
                </a:lnTo>
                <a:lnTo>
                  <a:pt x="313435" y="271525"/>
                </a:lnTo>
                <a:lnTo>
                  <a:pt x="321563" y="261874"/>
                </a:lnTo>
                <a:lnTo>
                  <a:pt x="62419" y="44104"/>
                </a:lnTo>
                <a:close/>
              </a:path>
              <a:path w="321944" h="271780">
                <a:moveTo>
                  <a:pt x="0" y="0"/>
                </a:moveTo>
                <a:lnTo>
                  <a:pt x="33781" y="78232"/>
                </a:lnTo>
                <a:lnTo>
                  <a:pt x="54248" y="53842"/>
                </a:lnTo>
                <a:lnTo>
                  <a:pt x="44576" y="45720"/>
                </a:lnTo>
                <a:lnTo>
                  <a:pt x="52704" y="35940"/>
                </a:lnTo>
                <a:lnTo>
                  <a:pt x="69269" y="35940"/>
                </a:lnTo>
                <a:lnTo>
                  <a:pt x="82803" y="19812"/>
                </a:lnTo>
                <a:lnTo>
                  <a:pt x="0" y="0"/>
                </a:lnTo>
                <a:close/>
              </a:path>
              <a:path w="321944" h="271780">
                <a:moveTo>
                  <a:pt x="52704" y="35940"/>
                </a:moveTo>
                <a:lnTo>
                  <a:pt x="44576" y="45720"/>
                </a:lnTo>
                <a:lnTo>
                  <a:pt x="54248" y="53842"/>
                </a:lnTo>
                <a:lnTo>
                  <a:pt x="62419" y="44104"/>
                </a:lnTo>
                <a:lnTo>
                  <a:pt x="52704" y="35940"/>
                </a:lnTo>
                <a:close/>
              </a:path>
              <a:path w="321944" h="271780">
                <a:moveTo>
                  <a:pt x="69269" y="35940"/>
                </a:moveTo>
                <a:lnTo>
                  <a:pt x="52704" y="35940"/>
                </a:lnTo>
                <a:lnTo>
                  <a:pt x="62419" y="44104"/>
                </a:lnTo>
                <a:lnTo>
                  <a:pt x="69269" y="35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7824" y="3210877"/>
            <a:ext cx="1889950" cy="1600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970657" y="3710838"/>
            <a:ext cx="116332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dirty="0">
                <a:latin typeface="Calibri"/>
                <a:cs typeface="Calibri"/>
              </a:rPr>
              <a:t>Encode</a:t>
            </a:r>
            <a:r>
              <a:rPr sz="2300" b="1" spc="-1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-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b="1" spc="-5" dirty="0">
                <a:latin typeface="Calibri"/>
                <a:cs typeface="Calibri"/>
              </a:rPr>
              <a:t>D</a:t>
            </a:r>
            <a:r>
              <a:rPr sz="2300" b="1" spc="5" dirty="0">
                <a:latin typeface="Calibri"/>
                <a:cs typeface="Calibri"/>
              </a:rPr>
              <a:t>e</a:t>
            </a:r>
            <a:r>
              <a:rPr sz="2300" b="1" spc="-5" dirty="0">
                <a:latin typeface="Calibri"/>
                <a:cs typeface="Calibri"/>
              </a:rPr>
              <a:t>code</a:t>
            </a:r>
            <a:r>
              <a:rPr sz="2300" b="1" spc="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55363" y="3667391"/>
            <a:ext cx="4980305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Go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part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decoder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encoders?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What’s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best way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 pr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train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them?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68789" y="3429000"/>
            <a:ext cx="1514973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latin typeface="Cambria Math"/>
                <a:cs typeface="Cambria Math"/>
              </a:rPr>
              <a:t>ℎ</a:t>
            </a:r>
            <a:r>
              <a:rPr sz="2700" spc="225" baseline="-15432" dirty="0">
                <a:latin typeface="Cambria Math"/>
                <a:cs typeface="Cambria Math"/>
              </a:rPr>
              <a:t>1</a:t>
            </a:r>
            <a:r>
              <a:rPr sz="2500" spc="-10" dirty="0">
                <a:latin typeface="Cambria Math"/>
                <a:cs typeface="Cambria Math"/>
              </a:rPr>
              <a:t>,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20" dirty="0">
                <a:latin typeface="Cambria Math"/>
                <a:cs typeface="Cambria Math"/>
              </a:rPr>
              <a:t>…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,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60" dirty="0">
                <a:latin typeface="Cambria Math"/>
                <a:cs typeface="Cambria Math"/>
              </a:rPr>
              <a:t>ℎ</a:t>
            </a:r>
            <a:r>
              <a:rPr sz="2700" spc="104" baseline="-15432" dirty="0">
                <a:latin typeface="Cambria Math"/>
                <a:cs typeface="Cambria Math"/>
              </a:rPr>
              <a:t>𝑇</a:t>
            </a:r>
            <a:endParaRPr sz="2700" baseline="-15432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Pre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encoder</a:t>
            </a:r>
            <a:r>
              <a:rPr b="0" spc="-3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what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pretraini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g</a:t>
            </a:r>
            <a:r>
              <a:rPr b="0" spc="3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object</a:t>
            </a:r>
            <a:r>
              <a:rPr b="0" spc="-10" dirty="0">
                <a:latin typeface="Calibri"/>
                <a:cs typeface="Calibri"/>
              </a:rPr>
              <a:t>i</a:t>
            </a:r>
            <a:r>
              <a:rPr b="0" dirty="0">
                <a:latin typeface="Calibri"/>
                <a:cs typeface="Calibri"/>
              </a:rPr>
              <a:t>ve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 </a:t>
            </a:r>
            <a:r>
              <a:rPr b="0" spc="-5" dirty="0">
                <a:latin typeface="Calibri"/>
                <a:cs typeface="Calibri"/>
              </a:rPr>
              <a:t>use?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5038" y="1229613"/>
            <a:ext cx="987044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So </a:t>
            </a:r>
            <a:r>
              <a:rPr sz="2300" spc="5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ar, </a:t>
            </a:r>
            <a:r>
              <a:rPr sz="2300" spc="-10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e’ve loo</a:t>
            </a:r>
            <a:r>
              <a:rPr sz="2300" spc="-15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 language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del pretrainin</a:t>
            </a:r>
            <a:r>
              <a:rPr sz="2300" spc="-1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. But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encoder</a:t>
            </a:r>
            <a:r>
              <a:rPr sz="2300" b="1" dirty="0">
                <a:latin typeface="Calibri"/>
                <a:cs typeface="Calibri"/>
              </a:rPr>
              <a:t>s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ge</a:t>
            </a:r>
            <a:r>
              <a:rPr sz="2300" b="1" dirty="0">
                <a:latin typeface="Calibri"/>
                <a:cs typeface="Calibri"/>
              </a:rPr>
              <a:t>t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b</a:t>
            </a:r>
            <a:r>
              <a:rPr sz="2300" b="1" spc="-10" dirty="0">
                <a:latin typeface="Calibri"/>
                <a:cs typeface="Calibri"/>
              </a:rPr>
              <a:t>i</a:t>
            </a:r>
            <a:r>
              <a:rPr sz="2300" b="1" dirty="0">
                <a:latin typeface="Calibri"/>
                <a:cs typeface="Calibri"/>
              </a:rPr>
              <a:t>directio</a:t>
            </a:r>
            <a:r>
              <a:rPr sz="2300" b="1" spc="-15" dirty="0">
                <a:latin typeface="Calibri"/>
                <a:cs typeface="Calibri"/>
              </a:rPr>
              <a:t>n</a:t>
            </a:r>
            <a:r>
              <a:rPr sz="2300" b="1" dirty="0">
                <a:latin typeface="Calibri"/>
                <a:cs typeface="Calibri"/>
              </a:rPr>
              <a:t>al </a:t>
            </a:r>
            <a:r>
              <a:rPr sz="2300" b="1" spc="-5" dirty="0">
                <a:latin typeface="Calibri"/>
                <a:cs typeface="Calibri"/>
              </a:rPr>
              <a:t>con</a:t>
            </a:r>
            <a:r>
              <a:rPr sz="2300" b="1" dirty="0">
                <a:latin typeface="Calibri"/>
                <a:cs typeface="Calibri"/>
              </a:rPr>
              <a:t>t</a:t>
            </a:r>
            <a:r>
              <a:rPr sz="2300" b="1" spc="5" dirty="0">
                <a:latin typeface="Calibri"/>
                <a:cs typeface="Calibri"/>
              </a:rPr>
              <a:t>e</a:t>
            </a:r>
            <a:r>
              <a:rPr sz="2300" b="1" spc="-5" dirty="0">
                <a:latin typeface="Calibri"/>
                <a:cs typeface="Calibri"/>
              </a:rPr>
              <a:t>xt</a:t>
            </a:r>
            <a:r>
              <a:rPr sz="2300" b="1" dirty="0">
                <a:latin typeface="Calibri"/>
                <a:cs typeface="Calibri"/>
              </a:rPr>
              <a:t>,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 we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can’t do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language modeling!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2611" y="3276600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70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8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2611" y="3276600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70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8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70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2611" y="4395215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6278"/>
                </a:lnTo>
                <a:lnTo>
                  <a:pt x="25013" y="649243"/>
                </a:lnTo>
                <a:lnTo>
                  <a:pt x="52070" y="656843"/>
                </a:lnTo>
                <a:lnTo>
                  <a:pt x="271854" y="655562"/>
                </a:lnTo>
                <a:lnTo>
                  <a:pt x="304819" y="631830"/>
                </a:lnTo>
                <a:lnTo>
                  <a:pt x="312420" y="604773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82611" y="4395215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4773"/>
                </a:lnTo>
                <a:lnTo>
                  <a:pt x="310427" y="619055"/>
                </a:lnTo>
                <a:lnTo>
                  <a:pt x="284977" y="650638"/>
                </a:lnTo>
                <a:lnTo>
                  <a:pt x="52070" y="656843"/>
                </a:lnTo>
                <a:lnTo>
                  <a:pt x="37788" y="654851"/>
                </a:lnTo>
                <a:lnTo>
                  <a:pt x="6205" y="629401"/>
                </a:lnTo>
                <a:lnTo>
                  <a:pt x="0" y="52069"/>
                </a:lnTo>
                <a:close/>
              </a:path>
            </a:pathLst>
          </a:custGeom>
          <a:ln w="9524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3443" y="3276600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70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8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3443" y="3276600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70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8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70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3443" y="4395215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6278"/>
                </a:lnTo>
                <a:lnTo>
                  <a:pt x="25013" y="649243"/>
                </a:lnTo>
                <a:lnTo>
                  <a:pt x="52070" y="656843"/>
                </a:lnTo>
                <a:lnTo>
                  <a:pt x="271854" y="655562"/>
                </a:lnTo>
                <a:lnTo>
                  <a:pt x="304819" y="631830"/>
                </a:lnTo>
                <a:lnTo>
                  <a:pt x="312420" y="604773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3443" y="4395215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4773"/>
                </a:lnTo>
                <a:lnTo>
                  <a:pt x="310427" y="619055"/>
                </a:lnTo>
                <a:lnTo>
                  <a:pt x="284977" y="650638"/>
                </a:lnTo>
                <a:lnTo>
                  <a:pt x="52070" y="656843"/>
                </a:lnTo>
                <a:lnTo>
                  <a:pt x="37788" y="654851"/>
                </a:lnTo>
                <a:lnTo>
                  <a:pt x="6205" y="629401"/>
                </a:lnTo>
                <a:lnTo>
                  <a:pt x="0" y="52069"/>
                </a:lnTo>
                <a:close/>
              </a:path>
            </a:pathLst>
          </a:custGeom>
          <a:ln w="9524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04276" y="3276600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70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8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04276" y="3276600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70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8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70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04276" y="4395215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6278"/>
                </a:lnTo>
                <a:lnTo>
                  <a:pt x="25013" y="649243"/>
                </a:lnTo>
                <a:lnTo>
                  <a:pt x="52070" y="656843"/>
                </a:lnTo>
                <a:lnTo>
                  <a:pt x="271854" y="655562"/>
                </a:lnTo>
                <a:lnTo>
                  <a:pt x="304819" y="631830"/>
                </a:lnTo>
                <a:lnTo>
                  <a:pt x="312420" y="604773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04276" y="4395215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4773"/>
                </a:lnTo>
                <a:lnTo>
                  <a:pt x="310427" y="619055"/>
                </a:lnTo>
                <a:lnTo>
                  <a:pt x="284977" y="650638"/>
                </a:lnTo>
                <a:lnTo>
                  <a:pt x="52070" y="656843"/>
                </a:lnTo>
                <a:lnTo>
                  <a:pt x="37788" y="654851"/>
                </a:lnTo>
                <a:lnTo>
                  <a:pt x="6205" y="629401"/>
                </a:lnTo>
                <a:lnTo>
                  <a:pt x="0" y="52069"/>
                </a:lnTo>
                <a:close/>
              </a:path>
            </a:pathLst>
          </a:custGeom>
          <a:ln w="9524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65107" y="3276600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261620" y="0"/>
                </a:moveTo>
                <a:lnTo>
                  <a:pt x="40388" y="1360"/>
                </a:lnTo>
                <a:lnTo>
                  <a:pt x="7540" y="25200"/>
                </a:lnTo>
                <a:lnTo>
                  <a:pt x="0" y="52324"/>
                </a:lnTo>
                <a:lnTo>
                  <a:pt x="1360" y="617979"/>
                </a:lnTo>
                <a:lnTo>
                  <a:pt x="25200" y="650827"/>
                </a:lnTo>
                <a:lnTo>
                  <a:pt x="52324" y="658368"/>
                </a:lnTo>
                <a:lnTo>
                  <a:pt x="273555" y="657007"/>
                </a:lnTo>
                <a:lnTo>
                  <a:pt x="306403" y="633167"/>
                </a:lnTo>
                <a:lnTo>
                  <a:pt x="313944" y="606044"/>
                </a:lnTo>
                <a:lnTo>
                  <a:pt x="312583" y="40388"/>
                </a:lnTo>
                <a:lnTo>
                  <a:pt x="288743" y="7540"/>
                </a:lnTo>
                <a:lnTo>
                  <a:pt x="26162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65107" y="3276600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0" y="52324"/>
                </a:moveTo>
                <a:lnTo>
                  <a:pt x="16157" y="14468"/>
                </a:lnTo>
                <a:lnTo>
                  <a:pt x="261620" y="0"/>
                </a:lnTo>
                <a:lnTo>
                  <a:pt x="275945" y="1975"/>
                </a:lnTo>
                <a:lnTo>
                  <a:pt x="307602" y="27287"/>
                </a:lnTo>
                <a:lnTo>
                  <a:pt x="313944" y="606044"/>
                </a:lnTo>
                <a:lnTo>
                  <a:pt x="311968" y="620369"/>
                </a:lnTo>
                <a:lnTo>
                  <a:pt x="286656" y="652026"/>
                </a:lnTo>
                <a:lnTo>
                  <a:pt x="52324" y="658368"/>
                </a:lnTo>
                <a:lnTo>
                  <a:pt x="37998" y="656392"/>
                </a:lnTo>
                <a:lnTo>
                  <a:pt x="6341" y="631080"/>
                </a:lnTo>
                <a:lnTo>
                  <a:pt x="0" y="52324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5107" y="4395215"/>
            <a:ext cx="314325" cy="657225"/>
          </a:xfrm>
          <a:custGeom>
            <a:avLst/>
            <a:gdLst/>
            <a:ahLst/>
            <a:cxnLst/>
            <a:rect l="l" t="t" r="r" b="b"/>
            <a:pathLst>
              <a:path w="314325" h="657225">
                <a:moveTo>
                  <a:pt x="261620" y="0"/>
                </a:moveTo>
                <a:lnTo>
                  <a:pt x="40388" y="1360"/>
                </a:lnTo>
                <a:lnTo>
                  <a:pt x="7540" y="25200"/>
                </a:lnTo>
                <a:lnTo>
                  <a:pt x="0" y="52323"/>
                </a:lnTo>
                <a:lnTo>
                  <a:pt x="1360" y="616455"/>
                </a:lnTo>
                <a:lnTo>
                  <a:pt x="25200" y="649303"/>
                </a:lnTo>
                <a:lnTo>
                  <a:pt x="52324" y="656843"/>
                </a:lnTo>
                <a:lnTo>
                  <a:pt x="273555" y="655483"/>
                </a:lnTo>
                <a:lnTo>
                  <a:pt x="306403" y="631643"/>
                </a:lnTo>
                <a:lnTo>
                  <a:pt x="313944" y="604519"/>
                </a:lnTo>
                <a:lnTo>
                  <a:pt x="312583" y="40388"/>
                </a:lnTo>
                <a:lnTo>
                  <a:pt x="288743" y="7540"/>
                </a:lnTo>
                <a:lnTo>
                  <a:pt x="26162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65107" y="4395215"/>
            <a:ext cx="314325" cy="657225"/>
          </a:xfrm>
          <a:custGeom>
            <a:avLst/>
            <a:gdLst/>
            <a:ahLst/>
            <a:cxnLst/>
            <a:rect l="l" t="t" r="r" b="b"/>
            <a:pathLst>
              <a:path w="314325" h="657225">
                <a:moveTo>
                  <a:pt x="0" y="52323"/>
                </a:moveTo>
                <a:lnTo>
                  <a:pt x="16157" y="14468"/>
                </a:lnTo>
                <a:lnTo>
                  <a:pt x="261620" y="0"/>
                </a:lnTo>
                <a:lnTo>
                  <a:pt x="275945" y="1975"/>
                </a:lnTo>
                <a:lnTo>
                  <a:pt x="307602" y="27287"/>
                </a:lnTo>
                <a:lnTo>
                  <a:pt x="313944" y="604519"/>
                </a:lnTo>
                <a:lnTo>
                  <a:pt x="311968" y="618845"/>
                </a:lnTo>
                <a:lnTo>
                  <a:pt x="286656" y="650502"/>
                </a:lnTo>
                <a:lnTo>
                  <a:pt x="52324" y="656843"/>
                </a:lnTo>
                <a:lnTo>
                  <a:pt x="37998" y="654868"/>
                </a:lnTo>
                <a:lnTo>
                  <a:pt x="6341" y="629556"/>
                </a:lnTo>
                <a:lnTo>
                  <a:pt x="0" y="52323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3268" y="3276600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70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8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3268" y="3276600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70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8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70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83268" y="4395215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6278"/>
                </a:lnTo>
                <a:lnTo>
                  <a:pt x="25013" y="649243"/>
                </a:lnTo>
                <a:lnTo>
                  <a:pt x="52070" y="656843"/>
                </a:lnTo>
                <a:lnTo>
                  <a:pt x="271854" y="655562"/>
                </a:lnTo>
                <a:lnTo>
                  <a:pt x="304819" y="631830"/>
                </a:lnTo>
                <a:lnTo>
                  <a:pt x="312420" y="604773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83268" y="4395215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4773"/>
                </a:lnTo>
                <a:lnTo>
                  <a:pt x="310427" y="619055"/>
                </a:lnTo>
                <a:lnTo>
                  <a:pt x="284977" y="650638"/>
                </a:lnTo>
                <a:lnTo>
                  <a:pt x="52070" y="656843"/>
                </a:lnTo>
                <a:lnTo>
                  <a:pt x="37788" y="654851"/>
                </a:lnTo>
                <a:lnTo>
                  <a:pt x="6205" y="629401"/>
                </a:lnTo>
                <a:lnTo>
                  <a:pt x="0" y="52069"/>
                </a:lnTo>
                <a:close/>
              </a:path>
            </a:pathLst>
          </a:custGeom>
          <a:ln w="9524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99959" y="3934967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33995" y="3934967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502256" y="43479"/>
                </a:moveTo>
                <a:lnTo>
                  <a:pt x="0" y="455548"/>
                </a:lnTo>
                <a:lnTo>
                  <a:pt x="8127" y="465327"/>
                </a:lnTo>
                <a:lnTo>
                  <a:pt x="510325" y="53306"/>
                </a:lnTo>
                <a:lnTo>
                  <a:pt x="502256" y="43479"/>
                </a:lnTo>
                <a:close/>
              </a:path>
              <a:path w="565150" h="465454">
                <a:moveTo>
                  <a:pt x="549369" y="35432"/>
                </a:moveTo>
                <a:lnTo>
                  <a:pt x="512063" y="35432"/>
                </a:lnTo>
                <a:lnTo>
                  <a:pt x="520192" y="45211"/>
                </a:lnTo>
                <a:lnTo>
                  <a:pt x="510325" y="53306"/>
                </a:lnTo>
                <a:lnTo>
                  <a:pt x="530478" y="77850"/>
                </a:lnTo>
                <a:lnTo>
                  <a:pt x="549369" y="35432"/>
                </a:lnTo>
                <a:close/>
              </a:path>
              <a:path w="565150" h="465454">
                <a:moveTo>
                  <a:pt x="512063" y="35432"/>
                </a:moveTo>
                <a:lnTo>
                  <a:pt x="502256" y="43479"/>
                </a:lnTo>
                <a:lnTo>
                  <a:pt x="510325" y="53306"/>
                </a:lnTo>
                <a:lnTo>
                  <a:pt x="520192" y="45211"/>
                </a:lnTo>
                <a:lnTo>
                  <a:pt x="512063" y="35432"/>
                </a:lnTo>
                <a:close/>
              </a:path>
              <a:path w="565150" h="465454">
                <a:moveTo>
                  <a:pt x="565150" y="0"/>
                </a:moveTo>
                <a:lnTo>
                  <a:pt x="482092" y="18922"/>
                </a:lnTo>
                <a:lnTo>
                  <a:pt x="502256" y="43479"/>
                </a:lnTo>
                <a:lnTo>
                  <a:pt x="512063" y="35432"/>
                </a:lnTo>
                <a:lnTo>
                  <a:pt x="549369" y="35432"/>
                </a:lnTo>
                <a:lnTo>
                  <a:pt x="56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35646" y="3928617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1051835" y="29421"/>
                </a:moveTo>
                <a:lnTo>
                  <a:pt x="0" y="460882"/>
                </a:lnTo>
                <a:lnTo>
                  <a:pt x="4825" y="472693"/>
                </a:lnTo>
                <a:lnTo>
                  <a:pt x="1056639" y="41116"/>
                </a:lnTo>
                <a:lnTo>
                  <a:pt x="1051835" y="29421"/>
                </a:lnTo>
                <a:close/>
              </a:path>
              <a:path w="1125220" h="473075">
                <a:moveTo>
                  <a:pt x="1108741" y="24637"/>
                </a:moveTo>
                <a:lnTo>
                  <a:pt x="1063498" y="24637"/>
                </a:lnTo>
                <a:lnTo>
                  <a:pt x="1068324" y="36321"/>
                </a:lnTo>
                <a:lnTo>
                  <a:pt x="1056639" y="41116"/>
                </a:lnTo>
                <a:lnTo>
                  <a:pt x="1068704" y="70484"/>
                </a:lnTo>
                <a:lnTo>
                  <a:pt x="1108741" y="24637"/>
                </a:lnTo>
                <a:close/>
              </a:path>
              <a:path w="1125220" h="473075">
                <a:moveTo>
                  <a:pt x="1063498" y="24637"/>
                </a:moveTo>
                <a:lnTo>
                  <a:pt x="1051835" y="29421"/>
                </a:lnTo>
                <a:lnTo>
                  <a:pt x="1056639" y="41116"/>
                </a:lnTo>
                <a:lnTo>
                  <a:pt x="1068324" y="36321"/>
                </a:lnTo>
                <a:lnTo>
                  <a:pt x="1063498" y="24637"/>
                </a:lnTo>
                <a:close/>
              </a:path>
              <a:path w="1125220" h="473075">
                <a:moveTo>
                  <a:pt x="1039749" y="0"/>
                </a:moveTo>
                <a:lnTo>
                  <a:pt x="1051835" y="29421"/>
                </a:lnTo>
                <a:lnTo>
                  <a:pt x="1063498" y="24637"/>
                </a:lnTo>
                <a:lnTo>
                  <a:pt x="1108741" y="24637"/>
                </a:lnTo>
                <a:lnTo>
                  <a:pt x="1124711" y="6349"/>
                </a:lnTo>
                <a:lnTo>
                  <a:pt x="1039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98003" y="3928617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1051835" y="29421"/>
                </a:moveTo>
                <a:lnTo>
                  <a:pt x="0" y="460882"/>
                </a:lnTo>
                <a:lnTo>
                  <a:pt x="4825" y="472693"/>
                </a:lnTo>
                <a:lnTo>
                  <a:pt x="1056639" y="41116"/>
                </a:lnTo>
                <a:lnTo>
                  <a:pt x="1051835" y="29421"/>
                </a:lnTo>
                <a:close/>
              </a:path>
              <a:path w="1125220" h="473075">
                <a:moveTo>
                  <a:pt x="1108741" y="24637"/>
                </a:moveTo>
                <a:lnTo>
                  <a:pt x="1063498" y="24637"/>
                </a:lnTo>
                <a:lnTo>
                  <a:pt x="1068324" y="36321"/>
                </a:lnTo>
                <a:lnTo>
                  <a:pt x="1056639" y="41116"/>
                </a:lnTo>
                <a:lnTo>
                  <a:pt x="1068704" y="70484"/>
                </a:lnTo>
                <a:lnTo>
                  <a:pt x="1108741" y="24637"/>
                </a:lnTo>
                <a:close/>
              </a:path>
              <a:path w="1125220" h="473075">
                <a:moveTo>
                  <a:pt x="1063498" y="24637"/>
                </a:moveTo>
                <a:lnTo>
                  <a:pt x="1051835" y="29421"/>
                </a:lnTo>
                <a:lnTo>
                  <a:pt x="1056639" y="41116"/>
                </a:lnTo>
                <a:lnTo>
                  <a:pt x="1068324" y="36321"/>
                </a:lnTo>
                <a:lnTo>
                  <a:pt x="1063498" y="24637"/>
                </a:lnTo>
                <a:close/>
              </a:path>
              <a:path w="1125220" h="473075">
                <a:moveTo>
                  <a:pt x="1039749" y="0"/>
                </a:moveTo>
                <a:lnTo>
                  <a:pt x="1051835" y="29421"/>
                </a:lnTo>
                <a:lnTo>
                  <a:pt x="1063498" y="24637"/>
                </a:lnTo>
                <a:lnTo>
                  <a:pt x="1108741" y="24637"/>
                </a:lnTo>
                <a:lnTo>
                  <a:pt x="1124712" y="6349"/>
                </a:lnTo>
                <a:lnTo>
                  <a:pt x="1039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6790" y="3913251"/>
            <a:ext cx="2202180" cy="488315"/>
          </a:xfrm>
          <a:custGeom>
            <a:avLst/>
            <a:gdLst/>
            <a:ahLst/>
            <a:cxnLst/>
            <a:rect l="l" t="t" r="r" b="b"/>
            <a:pathLst>
              <a:path w="2202179" h="488314">
                <a:moveTo>
                  <a:pt x="2125997" y="31049"/>
                </a:moveTo>
                <a:lnTo>
                  <a:pt x="0" y="475996"/>
                </a:lnTo>
                <a:lnTo>
                  <a:pt x="2539" y="488315"/>
                </a:lnTo>
                <a:lnTo>
                  <a:pt x="2128603" y="43506"/>
                </a:lnTo>
                <a:lnTo>
                  <a:pt x="2125997" y="31049"/>
                </a:lnTo>
                <a:close/>
              </a:path>
              <a:path w="2202179" h="488314">
                <a:moveTo>
                  <a:pt x="2193435" y="28448"/>
                </a:moveTo>
                <a:lnTo>
                  <a:pt x="2138426" y="28448"/>
                </a:lnTo>
                <a:lnTo>
                  <a:pt x="2141092" y="40893"/>
                </a:lnTo>
                <a:lnTo>
                  <a:pt x="2128603" y="43506"/>
                </a:lnTo>
                <a:lnTo>
                  <a:pt x="2135124" y="74675"/>
                </a:lnTo>
                <a:lnTo>
                  <a:pt x="2193435" y="28448"/>
                </a:lnTo>
                <a:close/>
              </a:path>
              <a:path w="2202179" h="488314">
                <a:moveTo>
                  <a:pt x="2138426" y="28448"/>
                </a:moveTo>
                <a:lnTo>
                  <a:pt x="2125997" y="31049"/>
                </a:lnTo>
                <a:lnTo>
                  <a:pt x="2128603" y="43506"/>
                </a:lnTo>
                <a:lnTo>
                  <a:pt x="2141092" y="40893"/>
                </a:lnTo>
                <a:lnTo>
                  <a:pt x="2138426" y="28448"/>
                </a:lnTo>
                <a:close/>
              </a:path>
              <a:path w="2202179" h="488314">
                <a:moveTo>
                  <a:pt x="2119503" y="0"/>
                </a:moveTo>
                <a:lnTo>
                  <a:pt x="2125997" y="31049"/>
                </a:lnTo>
                <a:lnTo>
                  <a:pt x="2138426" y="28448"/>
                </a:lnTo>
                <a:lnTo>
                  <a:pt x="2193435" y="28448"/>
                </a:lnTo>
                <a:lnTo>
                  <a:pt x="2201926" y="21717"/>
                </a:lnTo>
                <a:lnTo>
                  <a:pt x="211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62316" y="3934967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96352" y="3934967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502256" y="43479"/>
                </a:moveTo>
                <a:lnTo>
                  <a:pt x="0" y="455548"/>
                </a:lnTo>
                <a:lnTo>
                  <a:pt x="8127" y="465327"/>
                </a:lnTo>
                <a:lnTo>
                  <a:pt x="510325" y="53306"/>
                </a:lnTo>
                <a:lnTo>
                  <a:pt x="502256" y="43479"/>
                </a:lnTo>
                <a:close/>
              </a:path>
              <a:path w="565150" h="465454">
                <a:moveTo>
                  <a:pt x="549369" y="35432"/>
                </a:moveTo>
                <a:lnTo>
                  <a:pt x="512064" y="35432"/>
                </a:lnTo>
                <a:lnTo>
                  <a:pt x="520192" y="45211"/>
                </a:lnTo>
                <a:lnTo>
                  <a:pt x="510325" y="53306"/>
                </a:lnTo>
                <a:lnTo>
                  <a:pt x="530478" y="77850"/>
                </a:lnTo>
                <a:lnTo>
                  <a:pt x="549369" y="35432"/>
                </a:lnTo>
                <a:close/>
              </a:path>
              <a:path w="565150" h="465454">
                <a:moveTo>
                  <a:pt x="512064" y="35432"/>
                </a:moveTo>
                <a:lnTo>
                  <a:pt x="502256" y="43479"/>
                </a:lnTo>
                <a:lnTo>
                  <a:pt x="510325" y="53306"/>
                </a:lnTo>
                <a:lnTo>
                  <a:pt x="520192" y="45211"/>
                </a:lnTo>
                <a:lnTo>
                  <a:pt x="512064" y="35432"/>
                </a:lnTo>
                <a:close/>
              </a:path>
              <a:path w="565150" h="465454">
                <a:moveTo>
                  <a:pt x="565150" y="0"/>
                </a:moveTo>
                <a:lnTo>
                  <a:pt x="482092" y="18922"/>
                </a:lnTo>
                <a:lnTo>
                  <a:pt x="502256" y="43479"/>
                </a:lnTo>
                <a:lnTo>
                  <a:pt x="512064" y="35432"/>
                </a:lnTo>
                <a:lnTo>
                  <a:pt x="549369" y="35432"/>
                </a:lnTo>
                <a:lnTo>
                  <a:pt x="56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98003" y="3928617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1051835" y="29421"/>
                </a:moveTo>
                <a:lnTo>
                  <a:pt x="0" y="460882"/>
                </a:lnTo>
                <a:lnTo>
                  <a:pt x="4825" y="472693"/>
                </a:lnTo>
                <a:lnTo>
                  <a:pt x="1056639" y="41116"/>
                </a:lnTo>
                <a:lnTo>
                  <a:pt x="1051835" y="29421"/>
                </a:lnTo>
                <a:close/>
              </a:path>
              <a:path w="1125220" h="473075">
                <a:moveTo>
                  <a:pt x="1108741" y="24637"/>
                </a:moveTo>
                <a:lnTo>
                  <a:pt x="1063498" y="24637"/>
                </a:lnTo>
                <a:lnTo>
                  <a:pt x="1068324" y="36321"/>
                </a:lnTo>
                <a:lnTo>
                  <a:pt x="1056639" y="41116"/>
                </a:lnTo>
                <a:lnTo>
                  <a:pt x="1068704" y="70484"/>
                </a:lnTo>
                <a:lnTo>
                  <a:pt x="1108741" y="24637"/>
                </a:lnTo>
                <a:close/>
              </a:path>
              <a:path w="1125220" h="473075">
                <a:moveTo>
                  <a:pt x="1063498" y="24637"/>
                </a:moveTo>
                <a:lnTo>
                  <a:pt x="1051835" y="29421"/>
                </a:lnTo>
                <a:lnTo>
                  <a:pt x="1056639" y="41116"/>
                </a:lnTo>
                <a:lnTo>
                  <a:pt x="1068324" y="36321"/>
                </a:lnTo>
                <a:lnTo>
                  <a:pt x="1063498" y="24637"/>
                </a:lnTo>
                <a:close/>
              </a:path>
              <a:path w="1125220" h="473075">
                <a:moveTo>
                  <a:pt x="1039749" y="0"/>
                </a:moveTo>
                <a:lnTo>
                  <a:pt x="1051835" y="29421"/>
                </a:lnTo>
                <a:lnTo>
                  <a:pt x="1063498" y="24637"/>
                </a:lnTo>
                <a:lnTo>
                  <a:pt x="1108741" y="24637"/>
                </a:lnTo>
                <a:lnTo>
                  <a:pt x="1124712" y="6349"/>
                </a:lnTo>
                <a:lnTo>
                  <a:pt x="1039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98638" y="3918839"/>
            <a:ext cx="1641475" cy="483234"/>
          </a:xfrm>
          <a:custGeom>
            <a:avLst/>
            <a:gdLst/>
            <a:ahLst/>
            <a:cxnLst/>
            <a:rect l="l" t="t" r="r" b="b"/>
            <a:pathLst>
              <a:path w="1641475" h="483235">
                <a:moveTo>
                  <a:pt x="1566158" y="30603"/>
                </a:moveTo>
                <a:lnTo>
                  <a:pt x="0" y="470408"/>
                </a:lnTo>
                <a:lnTo>
                  <a:pt x="3428" y="482727"/>
                </a:lnTo>
                <a:lnTo>
                  <a:pt x="1569596" y="42793"/>
                </a:lnTo>
                <a:lnTo>
                  <a:pt x="1566158" y="30603"/>
                </a:lnTo>
                <a:close/>
              </a:path>
              <a:path w="1641475" h="483235">
                <a:moveTo>
                  <a:pt x="1629069" y="27178"/>
                </a:moveTo>
                <a:lnTo>
                  <a:pt x="1578355" y="27178"/>
                </a:lnTo>
                <a:lnTo>
                  <a:pt x="1581784" y="39369"/>
                </a:lnTo>
                <a:lnTo>
                  <a:pt x="1569596" y="42793"/>
                </a:lnTo>
                <a:lnTo>
                  <a:pt x="1578228" y="73406"/>
                </a:lnTo>
                <a:lnTo>
                  <a:pt x="1629069" y="27178"/>
                </a:lnTo>
                <a:close/>
              </a:path>
              <a:path w="1641475" h="483235">
                <a:moveTo>
                  <a:pt x="1578355" y="27178"/>
                </a:moveTo>
                <a:lnTo>
                  <a:pt x="1566158" y="30603"/>
                </a:lnTo>
                <a:lnTo>
                  <a:pt x="1569596" y="42793"/>
                </a:lnTo>
                <a:lnTo>
                  <a:pt x="1581784" y="39369"/>
                </a:lnTo>
                <a:lnTo>
                  <a:pt x="1578355" y="27178"/>
                </a:lnTo>
                <a:close/>
              </a:path>
              <a:path w="1641475" h="483235">
                <a:moveTo>
                  <a:pt x="1557527" y="0"/>
                </a:moveTo>
                <a:lnTo>
                  <a:pt x="1566158" y="30603"/>
                </a:lnTo>
                <a:lnTo>
                  <a:pt x="1578355" y="27178"/>
                </a:lnTo>
                <a:lnTo>
                  <a:pt x="1629069" y="27178"/>
                </a:lnTo>
                <a:lnTo>
                  <a:pt x="1641220" y="16129"/>
                </a:lnTo>
                <a:lnTo>
                  <a:pt x="1557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23147" y="3934967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7183" y="3934967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502256" y="43479"/>
                </a:moveTo>
                <a:lnTo>
                  <a:pt x="0" y="455548"/>
                </a:lnTo>
                <a:lnTo>
                  <a:pt x="8127" y="465327"/>
                </a:lnTo>
                <a:lnTo>
                  <a:pt x="510325" y="53306"/>
                </a:lnTo>
                <a:lnTo>
                  <a:pt x="502256" y="43479"/>
                </a:lnTo>
                <a:close/>
              </a:path>
              <a:path w="565150" h="465454">
                <a:moveTo>
                  <a:pt x="549369" y="35432"/>
                </a:moveTo>
                <a:lnTo>
                  <a:pt x="512064" y="35432"/>
                </a:lnTo>
                <a:lnTo>
                  <a:pt x="520192" y="45211"/>
                </a:lnTo>
                <a:lnTo>
                  <a:pt x="510325" y="53306"/>
                </a:lnTo>
                <a:lnTo>
                  <a:pt x="530479" y="77850"/>
                </a:lnTo>
                <a:lnTo>
                  <a:pt x="549369" y="35432"/>
                </a:lnTo>
                <a:close/>
              </a:path>
              <a:path w="565150" h="465454">
                <a:moveTo>
                  <a:pt x="512064" y="35432"/>
                </a:moveTo>
                <a:lnTo>
                  <a:pt x="502256" y="43479"/>
                </a:lnTo>
                <a:lnTo>
                  <a:pt x="510325" y="53306"/>
                </a:lnTo>
                <a:lnTo>
                  <a:pt x="520192" y="45211"/>
                </a:lnTo>
                <a:lnTo>
                  <a:pt x="512064" y="35432"/>
                </a:lnTo>
                <a:close/>
              </a:path>
              <a:path w="565150" h="465454">
                <a:moveTo>
                  <a:pt x="565150" y="0"/>
                </a:moveTo>
                <a:lnTo>
                  <a:pt x="482092" y="18922"/>
                </a:lnTo>
                <a:lnTo>
                  <a:pt x="502256" y="43479"/>
                </a:lnTo>
                <a:lnTo>
                  <a:pt x="512064" y="35432"/>
                </a:lnTo>
                <a:lnTo>
                  <a:pt x="549369" y="35432"/>
                </a:lnTo>
                <a:lnTo>
                  <a:pt x="56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58707" y="3929888"/>
            <a:ext cx="1081405" cy="471805"/>
          </a:xfrm>
          <a:custGeom>
            <a:avLst/>
            <a:gdLst/>
            <a:ahLst/>
            <a:cxnLst/>
            <a:rect l="l" t="t" r="r" b="b"/>
            <a:pathLst>
              <a:path w="1081404" h="471804">
                <a:moveTo>
                  <a:pt x="1008256" y="29118"/>
                </a:moveTo>
                <a:lnTo>
                  <a:pt x="0" y="459739"/>
                </a:lnTo>
                <a:lnTo>
                  <a:pt x="5080" y="471297"/>
                </a:lnTo>
                <a:lnTo>
                  <a:pt x="1013264" y="40832"/>
                </a:lnTo>
                <a:lnTo>
                  <a:pt x="1008256" y="29118"/>
                </a:lnTo>
                <a:close/>
              </a:path>
              <a:path w="1081404" h="471804">
                <a:moveTo>
                  <a:pt x="1064749" y="24130"/>
                </a:moveTo>
                <a:lnTo>
                  <a:pt x="1019937" y="24130"/>
                </a:lnTo>
                <a:lnTo>
                  <a:pt x="1025017" y="35813"/>
                </a:lnTo>
                <a:lnTo>
                  <a:pt x="1013264" y="40832"/>
                </a:lnTo>
                <a:lnTo>
                  <a:pt x="1025778" y="70104"/>
                </a:lnTo>
                <a:lnTo>
                  <a:pt x="1064749" y="24130"/>
                </a:lnTo>
                <a:close/>
              </a:path>
              <a:path w="1081404" h="471804">
                <a:moveTo>
                  <a:pt x="1019937" y="24130"/>
                </a:moveTo>
                <a:lnTo>
                  <a:pt x="1008256" y="29118"/>
                </a:lnTo>
                <a:lnTo>
                  <a:pt x="1013264" y="40832"/>
                </a:lnTo>
                <a:lnTo>
                  <a:pt x="1025017" y="35813"/>
                </a:lnTo>
                <a:lnTo>
                  <a:pt x="1019937" y="24130"/>
                </a:lnTo>
                <a:close/>
              </a:path>
              <a:path w="1081404" h="471804">
                <a:moveTo>
                  <a:pt x="995807" y="0"/>
                </a:moveTo>
                <a:lnTo>
                  <a:pt x="1008256" y="29118"/>
                </a:lnTo>
                <a:lnTo>
                  <a:pt x="1019937" y="24130"/>
                </a:lnTo>
                <a:lnTo>
                  <a:pt x="1064749" y="24130"/>
                </a:lnTo>
                <a:lnTo>
                  <a:pt x="1080897" y="5080"/>
                </a:lnTo>
                <a:lnTo>
                  <a:pt x="995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83980" y="3934967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17889" y="3934967"/>
            <a:ext cx="521334" cy="465455"/>
          </a:xfrm>
          <a:custGeom>
            <a:avLst/>
            <a:gdLst/>
            <a:ahLst/>
            <a:cxnLst/>
            <a:rect l="l" t="t" r="r" b="b"/>
            <a:pathLst>
              <a:path w="521334" h="465454">
                <a:moveTo>
                  <a:pt x="460272" y="45923"/>
                </a:moveTo>
                <a:lnTo>
                  <a:pt x="0" y="455675"/>
                </a:lnTo>
                <a:lnTo>
                  <a:pt x="8381" y="465200"/>
                </a:lnTo>
                <a:lnTo>
                  <a:pt x="468710" y="55397"/>
                </a:lnTo>
                <a:lnTo>
                  <a:pt x="460272" y="45923"/>
                </a:lnTo>
                <a:close/>
              </a:path>
              <a:path w="521334" h="465454">
                <a:moveTo>
                  <a:pt x="506421" y="37464"/>
                </a:moveTo>
                <a:lnTo>
                  <a:pt x="469772" y="37464"/>
                </a:lnTo>
                <a:lnTo>
                  <a:pt x="478154" y="46989"/>
                </a:lnTo>
                <a:lnTo>
                  <a:pt x="468710" y="55397"/>
                </a:lnTo>
                <a:lnTo>
                  <a:pt x="489838" y="79120"/>
                </a:lnTo>
                <a:lnTo>
                  <a:pt x="506421" y="37464"/>
                </a:lnTo>
                <a:close/>
              </a:path>
              <a:path w="521334" h="465454">
                <a:moveTo>
                  <a:pt x="469772" y="37464"/>
                </a:moveTo>
                <a:lnTo>
                  <a:pt x="460272" y="45923"/>
                </a:lnTo>
                <a:lnTo>
                  <a:pt x="468710" y="55397"/>
                </a:lnTo>
                <a:lnTo>
                  <a:pt x="478154" y="46989"/>
                </a:lnTo>
                <a:lnTo>
                  <a:pt x="469772" y="37464"/>
                </a:lnTo>
                <a:close/>
              </a:path>
              <a:path w="521334" h="465454">
                <a:moveTo>
                  <a:pt x="521334" y="0"/>
                </a:moveTo>
                <a:lnTo>
                  <a:pt x="439165" y="22224"/>
                </a:lnTo>
                <a:lnTo>
                  <a:pt x="460272" y="45923"/>
                </a:lnTo>
                <a:lnTo>
                  <a:pt x="469772" y="37464"/>
                </a:lnTo>
                <a:lnTo>
                  <a:pt x="506421" y="37464"/>
                </a:lnTo>
                <a:lnTo>
                  <a:pt x="52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0616" y="3934967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2"/>
              <p:cNvSpPr txBox="1"/>
              <p:nvPr/>
            </p:nvSpPr>
            <p:spPr>
              <a:xfrm>
                <a:off x="86867" y="2411755"/>
                <a:ext cx="5849620" cy="3848041"/>
              </a:xfrm>
              <a:prstGeom prst="rect">
                <a:avLst/>
              </a:prstGeom>
              <a:ln w="3175">
                <a:solidFill>
                  <a:srgbClr val="000000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75260" marR="560070" algn="just">
                  <a:lnSpc>
                    <a:spcPct val="100000"/>
                  </a:lnSpc>
                </a:pPr>
                <a:r>
                  <a:rPr lang="en-US" sz="2300" dirty="0">
                    <a:latin typeface="Calibri"/>
                    <a:cs typeface="Calibri"/>
                  </a:rPr>
                  <a:t>Idea:</a:t>
                </a:r>
                <a:r>
                  <a:rPr lang="en-US" sz="2300" spc="-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replace</a:t>
                </a:r>
                <a:r>
                  <a:rPr lang="en-US" sz="2300" spc="-5" dirty="0">
                    <a:latin typeface="Calibri"/>
                    <a:cs typeface="Calibri"/>
                  </a:rPr>
                  <a:t> s</a:t>
                </a:r>
                <a:r>
                  <a:rPr lang="en-US" sz="2300" spc="-10" dirty="0">
                    <a:latin typeface="Calibri"/>
                    <a:cs typeface="Calibri"/>
                  </a:rPr>
                  <a:t>o</a:t>
                </a:r>
                <a:r>
                  <a:rPr lang="en-US" sz="2300" dirty="0">
                    <a:latin typeface="Calibri"/>
                    <a:cs typeface="Calibri"/>
                  </a:rPr>
                  <a:t>me</a:t>
                </a:r>
                <a:r>
                  <a:rPr lang="en-US" sz="2300" spc="5" dirty="0">
                    <a:latin typeface="Calibri"/>
                    <a:cs typeface="Calibri"/>
                  </a:rPr>
                  <a:t> </a:t>
                </a:r>
                <a:r>
                  <a:rPr lang="en-US" sz="2300" spc="-5" dirty="0">
                    <a:latin typeface="Calibri"/>
                    <a:cs typeface="Calibri"/>
                  </a:rPr>
                  <a:t>fractio</a:t>
                </a:r>
                <a:r>
                  <a:rPr lang="en-US" sz="2300" dirty="0">
                    <a:latin typeface="Calibri"/>
                    <a:cs typeface="Calibri"/>
                  </a:rPr>
                  <a:t>n </a:t>
                </a:r>
                <a:r>
                  <a:rPr lang="en-US" sz="2300" spc="-5" dirty="0">
                    <a:latin typeface="Calibri"/>
                    <a:cs typeface="Calibri"/>
                  </a:rPr>
                  <a:t>o</a:t>
                </a:r>
                <a:r>
                  <a:rPr lang="en-US" sz="2300" dirty="0">
                    <a:latin typeface="Calibri"/>
                    <a:cs typeface="Calibri"/>
                  </a:rPr>
                  <a:t>f w</a:t>
                </a:r>
                <a:r>
                  <a:rPr lang="en-US" sz="2300" spc="-10" dirty="0">
                    <a:latin typeface="Calibri"/>
                    <a:cs typeface="Calibri"/>
                  </a:rPr>
                  <a:t>o</a:t>
                </a:r>
                <a:r>
                  <a:rPr lang="en-US" sz="2300" dirty="0">
                    <a:latin typeface="Calibri"/>
                    <a:cs typeface="Calibri"/>
                  </a:rPr>
                  <a:t>rds in the input</a:t>
                </a:r>
                <a:r>
                  <a:rPr lang="en-US" sz="2300" spc="-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wi</a:t>
                </a:r>
                <a:r>
                  <a:rPr lang="en-US" sz="2300" spc="-10" dirty="0">
                    <a:latin typeface="Calibri"/>
                    <a:cs typeface="Calibri"/>
                  </a:rPr>
                  <a:t>t</a:t>
                </a:r>
                <a:r>
                  <a:rPr lang="en-US" sz="2300" dirty="0">
                    <a:latin typeface="Calibri"/>
                    <a:cs typeface="Calibri"/>
                  </a:rPr>
                  <a:t>h</a:t>
                </a:r>
                <a:r>
                  <a:rPr lang="en-US" sz="2300" spc="1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a </a:t>
                </a:r>
                <a:r>
                  <a:rPr lang="en-US" sz="2300" spc="-5" dirty="0">
                    <a:latin typeface="Calibri"/>
                    <a:cs typeface="Calibri"/>
                  </a:rPr>
                  <a:t>specia</a:t>
                </a:r>
                <a:r>
                  <a:rPr lang="en-US" sz="2300" dirty="0">
                    <a:latin typeface="Calibri"/>
                    <a:cs typeface="Calibri"/>
                  </a:rPr>
                  <a:t>l</a:t>
                </a:r>
                <a:r>
                  <a:rPr lang="en-US" sz="2300" spc="-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[MASK] </a:t>
                </a:r>
                <a:r>
                  <a:rPr lang="en-US" sz="2300" spc="-2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to</a:t>
                </a:r>
                <a:r>
                  <a:rPr lang="en-US" sz="2300" spc="-15" dirty="0">
                    <a:latin typeface="Calibri"/>
                    <a:cs typeface="Calibri"/>
                  </a:rPr>
                  <a:t>k</a:t>
                </a:r>
                <a:r>
                  <a:rPr lang="en-US" sz="2300" dirty="0">
                    <a:latin typeface="Calibri"/>
                    <a:cs typeface="Calibri"/>
                  </a:rPr>
                  <a:t>en;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spc="-5" dirty="0">
                    <a:latin typeface="Calibri"/>
                    <a:cs typeface="Calibri"/>
                  </a:rPr>
                  <a:t>pr</a:t>
                </a:r>
                <a:r>
                  <a:rPr lang="en-US" sz="2300" spc="5" dirty="0">
                    <a:latin typeface="Calibri"/>
                    <a:cs typeface="Calibri"/>
                  </a:rPr>
                  <a:t>e</a:t>
                </a:r>
                <a:r>
                  <a:rPr lang="en-US" sz="2300" spc="-5" dirty="0">
                    <a:latin typeface="Calibri"/>
                    <a:cs typeface="Calibri"/>
                  </a:rPr>
                  <a:t>dict </a:t>
                </a:r>
                <a:r>
                  <a:rPr lang="en-US" sz="2300" dirty="0">
                    <a:latin typeface="Calibri"/>
                    <a:cs typeface="Calibri"/>
                  </a:rPr>
                  <a:t>these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words.</a:t>
                </a:r>
              </a:p>
              <a:p>
                <a:pPr>
                  <a:lnSpc>
                    <a:spcPct val="100000"/>
                  </a:lnSpc>
                  <a:spcBef>
                    <a:spcPts val="46"/>
                  </a:spcBef>
                </a:pPr>
                <a:endParaRPr lang="en-US" sz="2850" dirty="0">
                  <a:latin typeface="Times New Roman"/>
                  <a:cs typeface="Times New Roman"/>
                </a:endParaRPr>
              </a:p>
              <a:p>
                <a:pPr marL="989330">
                  <a:lnSpc>
                    <a:spcPct val="100000"/>
                  </a:lnSpc>
                </a:pPr>
                <a:r>
                  <a:rPr lang="en-US" sz="2300" spc="-45" dirty="0">
                    <a:latin typeface="Cambria Math"/>
                    <a:cs typeface="Cambria Math"/>
                  </a:rPr>
                  <a:t>ℎ</a:t>
                </a:r>
                <a:r>
                  <a:rPr lang="en-US" sz="2475" spc="217" baseline="-15151" dirty="0">
                    <a:latin typeface="Cambria Math"/>
                    <a:cs typeface="Cambria Math"/>
                  </a:rPr>
                  <a:t>1</a:t>
                </a:r>
                <a:r>
                  <a:rPr lang="en-US" sz="2300" dirty="0">
                    <a:latin typeface="Cambria Math"/>
                    <a:cs typeface="Cambria Math"/>
                  </a:rPr>
                  <a:t>,</a:t>
                </a:r>
                <a:r>
                  <a:rPr lang="en-US" sz="2300" spc="-130" dirty="0">
                    <a:latin typeface="Cambria Math"/>
                    <a:cs typeface="Cambria Math"/>
                  </a:rPr>
                  <a:t> </a:t>
                </a:r>
                <a:r>
                  <a:rPr lang="en-US" sz="2300" dirty="0">
                    <a:latin typeface="Cambria Math"/>
                    <a:cs typeface="Cambria Math"/>
                  </a:rPr>
                  <a:t>…</a:t>
                </a:r>
                <a:r>
                  <a:rPr lang="en-US" sz="2300" spc="-130" dirty="0">
                    <a:latin typeface="Cambria Math"/>
                    <a:cs typeface="Cambria Math"/>
                  </a:rPr>
                  <a:t> </a:t>
                </a:r>
                <a:r>
                  <a:rPr lang="en-US" sz="2300" dirty="0">
                    <a:latin typeface="Cambria Math"/>
                    <a:cs typeface="Cambria Math"/>
                  </a:rPr>
                  <a:t>,</a:t>
                </a:r>
                <a:r>
                  <a:rPr lang="en-US" sz="2300" spc="-130" dirty="0">
                    <a:latin typeface="Cambria Math"/>
                    <a:cs typeface="Cambria Math"/>
                  </a:rPr>
                  <a:t> </a:t>
                </a:r>
                <a:r>
                  <a:rPr lang="en-US" sz="2300" spc="85" dirty="0">
                    <a:latin typeface="Cambria Math"/>
                    <a:cs typeface="Cambria Math"/>
                  </a:rPr>
                  <a:t>ℎ</a:t>
                </a:r>
                <a:r>
                  <a:rPr lang="en-US" sz="2475" spc="120" baseline="-15151" dirty="0">
                    <a:latin typeface="Cambria Math"/>
                    <a:cs typeface="Cambria Math"/>
                  </a:rPr>
                  <a:t>𝑇</a:t>
                </a:r>
                <a:r>
                  <a:rPr lang="en-US" sz="2475" baseline="-15151" dirty="0">
                    <a:latin typeface="Cambria Math"/>
                    <a:cs typeface="Cambria Math"/>
                  </a:rPr>
                  <a:t> </a:t>
                </a:r>
                <a:r>
                  <a:rPr lang="en-US" sz="2475" spc="75" baseline="-15151" dirty="0">
                    <a:latin typeface="Cambria Math"/>
                    <a:cs typeface="Cambria Math"/>
                  </a:rPr>
                  <a:t> </a:t>
                </a:r>
                <a:r>
                  <a:rPr lang="en-US" sz="2300" dirty="0">
                    <a:latin typeface="Cambria Math"/>
                    <a:cs typeface="Cambria Math"/>
                  </a:rPr>
                  <a:t>=</a:t>
                </a:r>
                <a:r>
                  <a:rPr lang="en-US" sz="2300" spc="125" dirty="0">
                    <a:latin typeface="Cambria Math"/>
                    <a:cs typeface="Cambria Math"/>
                  </a:rPr>
                  <a:t> </a:t>
                </a:r>
                <a:r>
                  <a:rPr lang="en-US" sz="2300" dirty="0">
                    <a:latin typeface="Cambria Math"/>
                    <a:cs typeface="Cambria Math"/>
                  </a:rPr>
                  <a:t>Encoder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ar-AE" sz="2300" dirty="0">
                  <a:latin typeface="Cambria Math"/>
                  <a:cs typeface="Cambria Math"/>
                </a:endParaRPr>
              </a:p>
              <a:p>
                <a:pPr marL="989330">
                  <a:lnSpc>
                    <a:spcPct val="100000"/>
                  </a:lnSpc>
                </a:pPr>
                <a:endParaRPr lang="ar-AE" sz="3300" dirty="0">
                  <a:latin typeface="Times New Roman"/>
                  <a:cs typeface="Times New Roman"/>
                </a:endParaRPr>
              </a:p>
              <a:p>
                <a:pPr marL="175260" marR="242570">
                  <a:lnSpc>
                    <a:spcPct val="100200"/>
                  </a:lnSpc>
                </a:pPr>
                <a:r>
                  <a:rPr lang="en-US" sz="2300" spc="-5" dirty="0">
                    <a:latin typeface="Calibri"/>
                    <a:cs typeface="Calibri"/>
                  </a:rPr>
                  <a:t>Onl</a:t>
                </a:r>
                <a:r>
                  <a:rPr lang="en-US" sz="2300" dirty="0">
                    <a:latin typeface="Calibri"/>
                    <a:cs typeface="Calibri"/>
                  </a:rPr>
                  <a:t>y add loss</a:t>
                </a:r>
                <a:r>
                  <a:rPr lang="en-US" sz="2300" spc="-2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terms from</a:t>
                </a:r>
                <a:r>
                  <a:rPr lang="en-US" sz="2300" spc="-10" dirty="0">
                    <a:latin typeface="Calibri"/>
                    <a:cs typeface="Calibri"/>
                  </a:rPr>
                  <a:t> w</a:t>
                </a:r>
                <a:r>
                  <a:rPr lang="en-US" sz="2300" spc="-5" dirty="0">
                    <a:latin typeface="Calibri"/>
                    <a:cs typeface="Calibri"/>
                  </a:rPr>
                  <a:t>ord</a:t>
                </a:r>
                <a:r>
                  <a:rPr lang="en-US" sz="2300" dirty="0">
                    <a:latin typeface="Calibri"/>
                    <a:cs typeface="Calibri"/>
                  </a:rPr>
                  <a:t>s that</a:t>
                </a:r>
                <a:r>
                  <a:rPr lang="en-US" sz="2300" spc="1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are “</a:t>
                </a:r>
                <a:r>
                  <a:rPr lang="en-US" sz="2300" spc="-10" dirty="0">
                    <a:latin typeface="Calibri"/>
                    <a:cs typeface="Calibri"/>
                  </a:rPr>
                  <a:t>m</a:t>
                </a:r>
                <a:r>
                  <a:rPr lang="en-US" sz="2300" dirty="0">
                    <a:latin typeface="Calibri"/>
                    <a:cs typeface="Calibri"/>
                  </a:rPr>
                  <a:t>asked</a:t>
                </a:r>
                <a:r>
                  <a:rPr lang="en-US" sz="2300" spc="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out</a:t>
                </a:r>
                <a:r>
                  <a:rPr lang="en-US" sz="2300" spc="-10" dirty="0">
                    <a:latin typeface="Calibri"/>
                    <a:cs typeface="Calibri"/>
                  </a:rPr>
                  <a:t>.</a:t>
                </a:r>
                <a:r>
                  <a:rPr lang="en-US" sz="2300" dirty="0">
                    <a:latin typeface="Calibri"/>
                    <a:cs typeface="Calibri"/>
                  </a:rPr>
                  <a:t>”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If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3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acc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300" dirty="0">
                    <a:latin typeface="Calibri"/>
                    <a:cs typeface="Calibri"/>
                  </a:rPr>
                  <a:t> is</a:t>
                </a:r>
                <a:r>
                  <a:rPr lang="en-US" sz="2300" spc="-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the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mas</a:t>
                </a:r>
                <a:r>
                  <a:rPr lang="en-US" sz="2300" spc="-10" dirty="0">
                    <a:latin typeface="Calibri"/>
                    <a:cs typeface="Calibri"/>
                  </a:rPr>
                  <a:t>k</a:t>
                </a:r>
                <a:r>
                  <a:rPr lang="en-US" sz="2300" dirty="0">
                    <a:latin typeface="Calibri"/>
                    <a:cs typeface="Calibri"/>
                  </a:rPr>
                  <a:t>ed</a:t>
                </a:r>
                <a:r>
                  <a:rPr lang="en-US" sz="2300" spc="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v</a:t>
                </a:r>
                <a:r>
                  <a:rPr lang="en-US" sz="2300" spc="5" dirty="0">
                    <a:latin typeface="Calibri"/>
                    <a:cs typeface="Calibri"/>
                  </a:rPr>
                  <a:t>e</a:t>
                </a:r>
                <a:r>
                  <a:rPr lang="en-US" sz="2300" dirty="0">
                    <a:latin typeface="Calibri"/>
                    <a:cs typeface="Calibri"/>
                  </a:rPr>
                  <a:t>rsion</a:t>
                </a:r>
                <a:r>
                  <a:rPr lang="en-US" sz="2300" spc="-15" dirty="0">
                    <a:latin typeface="Calibri"/>
                    <a:cs typeface="Calibri"/>
                  </a:rPr>
                  <a:t> </a:t>
                </a:r>
                <a:r>
                  <a:rPr lang="en-US" sz="2300" spc="-5" dirty="0">
                    <a:latin typeface="Calibri"/>
                    <a:cs typeface="Calibri"/>
                  </a:rPr>
                  <a:t>o</a:t>
                </a:r>
                <a:r>
                  <a:rPr lang="en-US" sz="2300" dirty="0">
                    <a:latin typeface="Calibri"/>
                    <a:cs typeface="Calibri"/>
                  </a:rPr>
                  <a:t>f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spc="-390" dirty="0">
                    <a:latin typeface="Cambria Math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pc="-390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</m:oMath>
                </a14:m>
                <a:r>
                  <a:rPr lang="en-US" sz="2300" spc="-10" dirty="0">
                    <a:latin typeface="Calibri"/>
                    <a:cs typeface="Calibri"/>
                  </a:rPr>
                  <a:t>, </a:t>
                </a:r>
                <a:r>
                  <a:rPr lang="en-US" sz="2300" dirty="0">
                    <a:latin typeface="Calibri"/>
                    <a:cs typeface="Calibri"/>
                  </a:rPr>
                  <a:t>we’re learning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pc="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300" b="0" i="1" spc="10" smtClean="0"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en-US" sz="2300" i="1" spc="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300" i="1" spc="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300" b="0" i="1" spc="10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  <m:r>
                          <a:rPr lang="en-US" sz="2300" b="0" i="1" spc="10" smtClean="0">
                            <a:latin typeface="Cambria Math" panose="02040503050406030204" pitchFamily="18" charset="0"/>
                            <a:cs typeface="Calibri"/>
                          </a:rPr>
                          <m:t>|</m:t>
                        </m:r>
                        <m:acc>
                          <m:accPr>
                            <m:chr m:val="̃"/>
                            <m:ctrlP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300" spc="-10" dirty="0">
                  <a:latin typeface="Calibri"/>
                  <a:cs typeface="Calibri"/>
                </a:endParaRPr>
              </a:p>
              <a:p>
                <a:pPr marL="175260" marR="242570">
                  <a:lnSpc>
                    <a:spcPct val="100200"/>
                  </a:lnSpc>
                </a:pPr>
                <a:r>
                  <a:rPr lang="en-US" sz="2300" spc="-5" dirty="0">
                    <a:latin typeface="Calibri"/>
                    <a:cs typeface="Calibri"/>
                  </a:rPr>
                  <a:t>Call</a:t>
                </a:r>
                <a:r>
                  <a:rPr lang="en-US" sz="2300" dirty="0">
                    <a:latin typeface="Calibri"/>
                    <a:cs typeface="Calibri"/>
                  </a:rPr>
                  <a:t>ed </a:t>
                </a:r>
                <a:r>
                  <a:rPr lang="en-US" sz="2300" b="1" dirty="0">
                    <a:latin typeface="Calibri"/>
                    <a:cs typeface="Calibri"/>
                  </a:rPr>
                  <a:t>Ma</a:t>
                </a:r>
                <a:r>
                  <a:rPr lang="en-US" sz="2300" b="1" spc="5" dirty="0">
                    <a:latin typeface="Calibri"/>
                    <a:cs typeface="Calibri"/>
                  </a:rPr>
                  <a:t>s</a:t>
                </a:r>
                <a:r>
                  <a:rPr lang="en-US" sz="2300" b="1" dirty="0">
                    <a:latin typeface="Calibri"/>
                    <a:cs typeface="Calibri"/>
                  </a:rPr>
                  <a:t>ked</a:t>
                </a:r>
                <a:r>
                  <a:rPr lang="en-US" sz="2300" b="1" spc="-15" dirty="0">
                    <a:latin typeface="Calibri"/>
                    <a:cs typeface="Calibri"/>
                  </a:rPr>
                  <a:t> </a:t>
                </a:r>
                <a:r>
                  <a:rPr lang="en-US" sz="2300" b="1" dirty="0">
                    <a:latin typeface="Calibri"/>
                    <a:cs typeface="Calibri"/>
                  </a:rPr>
                  <a:t>LM</a:t>
                </a:r>
                <a:r>
                  <a:rPr lang="en-US" sz="2300" dirty="0">
                    <a:latin typeface="Calibri"/>
                    <a:cs typeface="Calibri"/>
                  </a:rPr>
                  <a:t>.</a:t>
                </a:r>
                <a:endParaRPr sz="23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2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" y="2411755"/>
                <a:ext cx="5849620" cy="3848041"/>
              </a:xfrm>
              <a:prstGeom prst="rect">
                <a:avLst/>
              </a:prstGeom>
              <a:blipFill>
                <a:blip r:embed="rId3"/>
                <a:stretch>
                  <a:fillRect t="-2373" b="-1741"/>
                </a:stretch>
              </a:blipFill>
              <a:ln w="317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bject 43"/>
          <p:cNvSpPr/>
          <p:nvPr/>
        </p:nvSpPr>
        <p:spPr>
          <a:xfrm>
            <a:off x="7338059" y="3934967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62925" y="43505"/>
                </a:moveTo>
                <a:lnTo>
                  <a:pt x="54919" y="53280"/>
                </a:lnTo>
                <a:lnTo>
                  <a:pt x="557149" y="465327"/>
                </a:lnTo>
                <a:lnTo>
                  <a:pt x="565150" y="455548"/>
                </a:lnTo>
                <a:lnTo>
                  <a:pt x="62925" y="43505"/>
                </a:lnTo>
                <a:close/>
              </a:path>
              <a:path w="565150" h="465454">
                <a:moveTo>
                  <a:pt x="0" y="0"/>
                </a:moveTo>
                <a:lnTo>
                  <a:pt x="34798" y="77850"/>
                </a:lnTo>
                <a:lnTo>
                  <a:pt x="54919" y="53280"/>
                </a:lnTo>
                <a:lnTo>
                  <a:pt x="45085" y="45211"/>
                </a:lnTo>
                <a:lnTo>
                  <a:pt x="53086" y="35432"/>
                </a:lnTo>
                <a:lnTo>
                  <a:pt x="69536" y="35432"/>
                </a:lnTo>
                <a:lnTo>
                  <a:pt x="83058" y="18922"/>
                </a:lnTo>
                <a:lnTo>
                  <a:pt x="0" y="0"/>
                </a:lnTo>
                <a:close/>
              </a:path>
              <a:path w="565150" h="465454">
                <a:moveTo>
                  <a:pt x="53086" y="35432"/>
                </a:moveTo>
                <a:lnTo>
                  <a:pt x="45085" y="45211"/>
                </a:lnTo>
                <a:lnTo>
                  <a:pt x="54919" y="53280"/>
                </a:lnTo>
                <a:lnTo>
                  <a:pt x="62925" y="43505"/>
                </a:lnTo>
                <a:lnTo>
                  <a:pt x="53086" y="35432"/>
                </a:lnTo>
                <a:close/>
              </a:path>
              <a:path w="565150" h="465454">
                <a:moveTo>
                  <a:pt x="69536" y="35432"/>
                </a:moveTo>
                <a:lnTo>
                  <a:pt x="53086" y="35432"/>
                </a:lnTo>
                <a:lnTo>
                  <a:pt x="62925" y="43505"/>
                </a:lnTo>
                <a:lnTo>
                  <a:pt x="69536" y="35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38059" y="3928617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72876" y="29421"/>
                </a:moveTo>
                <a:lnTo>
                  <a:pt x="68072" y="41116"/>
                </a:lnTo>
                <a:lnTo>
                  <a:pt x="1119886" y="472693"/>
                </a:lnTo>
                <a:lnTo>
                  <a:pt x="1124712" y="460882"/>
                </a:lnTo>
                <a:lnTo>
                  <a:pt x="72876" y="29421"/>
                </a:lnTo>
                <a:close/>
              </a:path>
              <a:path w="1125220" h="473075">
                <a:moveTo>
                  <a:pt x="84963" y="0"/>
                </a:moveTo>
                <a:lnTo>
                  <a:pt x="0" y="6349"/>
                </a:lnTo>
                <a:lnTo>
                  <a:pt x="56007" y="70484"/>
                </a:lnTo>
                <a:lnTo>
                  <a:pt x="68072" y="41116"/>
                </a:lnTo>
                <a:lnTo>
                  <a:pt x="56388" y="36321"/>
                </a:lnTo>
                <a:lnTo>
                  <a:pt x="61214" y="24637"/>
                </a:lnTo>
                <a:lnTo>
                  <a:pt x="74841" y="24637"/>
                </a:lnTo>
                <a:lnTo>
                  <a:pt x="84963" y="0"/>
                </a:lnTo>
                <a:close/>
              </a:path>
              <a:path w="1125220" h="473075">
                <a:moveTo>
                  <a:pt x="61214" y="24637"/>
                </a:moveTo>
                <a:lnTo>
                  <a:pt x="56388" y="36321"/>
                </a:lnTo>
                <a:lnTo>
                  <a:pt x="68072" y="41116"/>
                </a:lnTo>
                <a:lnTo>
                  <a:pt x="72876" y="29421"/>
                </a:lnTo>
                <a:lnTo>
                  <a:pt x="61214" y="24637"/>
                </a:lnTo>
                <a:close/>
              </a:path>
              <a:path w="1125220" h="473075">
                <a:moveTo>
                  <a:pt x="74841" y="24637"/>
                </a:moveTo>
                <a:lnTo>
                  <a:pt x="61214" y="24637"/>
                </a:lnTo>
                <a:lnTo>
                  <a:pt x="72876" y="29421"/>
                </a:lnTo>
                <a:lnTo>
                  <a:pt x="74841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38059" y="3918330"/>
            <a:ext cx="1685289" cy="483234"/>
          </a:xfrm>
          <a:custGeom>
            <a:avLst/>
            <a:gdLst/>
            <a:ahLst/>
            <a:cxnLst/>
            <a:rect l="l" t="t" r="r" b="b"/>
            <a:pathLst>
              <a:path w="1685290" h="483235">
                <a:moveTo>
                  <a:pt x="75194" y="30676"/>
                </a:moveTo>
                <a:lnTo>
                  <a:pt x="71869" y="42863"/>
                </a:lnTo>
                <a:lnTo>
                  <a:pt x="1681734" y="483235"/>
                </a:lnTo>
                <a:lnTo>
                  <a:pt x="1685163" y="470916"/>
                </a:lnTo>
                <a:lnTo>
                  <a:pt x="75194" y="30676"/>
                </a:lnTo>
                <a:close/>
              </a:path>
              <a:path w="1685290" h="483235">
                <a:moveTo>
                  <a:pt x="83566" y="0"/>
                </a:moveTo>
                <a:lnTo>
                  <a:pt x="0" y="16637"/>
                </a:lnTo>
                <a:lnTo>
                  <a:pt x="63500" y="73533"/>
                </a:lnTo>
                <a:lnTo>
                  <a:pt x="71869" y="42863"/>
                </a:lnTo>
                <a:lnTo>
                  <a:pt x="59563" y="39497"/>
                </a:lnTo>
                <a:lnTo>
                  <a:pt x="62865" y="27305"/>
                </a:lnTo>
                <a:lnTo>
                  <a:pt x="76114" y="27305"/>
                </a:lnTo>
                <a:lnTo>
                  <a:pt x="83566" y="0"/>
                </a:lnTo>
                <a:close/>
              </a:path>
              <a:path w="1685290" h="483235">
                <a:moveTo>
                  <a:pt x="62865" y="27305"/>
                </a:moveTo>
                <a:lnTo>
                  <a:pt x="59563" y="39497"/>
                </a:lnTo>
                <a:lnTo>
                  <a:pt x="71869" y="42863"/>
                </a:lnTo>
                <a:lnTo>
                  <a:pt x="75194" y="30676"/>
                </a:lnTo>
                <a:lnTo>
                  <a:pt x="62865" y="27305"/>
                </a:lnTo>
                <a:close/>
              </a:path>
              <a:path w="1685290" h="483235">
                <a:moveTo>
                  <a:pt x="76114" y="27305"/>
                </a:moveTo>
                <a:lnTo>
                  <a:pt x="62865" y="27305"/>
                </a:lnTo>
                <a:lnTo>
                  <a:pt x="75194" y="30676"/>
                </a:lnTo>
                <a:lnTo>
                  <a:pt x="76114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0416" y="3928617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72876" y="29421"/>
                </a:moveTo>
                <a:lnTo>
                  <a:pt x="68072" y="41116"/>
                </a:lnTo>
                <a:lnTo>
                  <a:pt x="1119885" y="472693"/>
                </a:lnTo>
                <a:lnTo>
                  <a:pt x="1124711" y="460882"/>
                </a:lnTo>
                <a:lnTo>
                  <a:pt x="72876" y="29421"/>
                </a:lnTo>
                <a:close/>
              </a:path>
              <a:path w="1125220" h="473075">
                <a:moveTo>
                  <a:pt x="84962" y="0"/>
                </a:moveTo>
                <a:lnTo>
                  <a:pt x="0" y="6349"/>
                </a:lnTo>
                <a:lnTo>
                  <a:pt x="56006" y="70484"/>
                </a:lnTo>
                <a:lnTo>
                  <a:pt x="68072" y="41116"/>
                </a:lnTo>
                <a:lnTo>
                  <a:pt x="56387" y="36321"/>
                </a:lnTo>
                <a:lnTo>
                  <a:pt x="61213" y="24637"/>
                </a:lnTo>
                <a:lnTo>
                  <a:pt x="74841" y="24637"/>
                </a:lnTo>
                <a:lnTo>
                  <a:pt x="84962" y="0"/>
                </a:lnTo>
                <a:close/>
              </a:path>
              <a:path w="1125220" h="473075">
                <a:moveTo>
                  <a:pt x="61213" y="24637"/>
                </a:moveTo>
                <a:lnTo>
                  <a:pt x="56387" y="36321"/>
                </a:lnTo>
                <a:lnTo>
                  <a:pt x="68072" y="41116"/>
                </a:lnTo>
                <a:lnTo>
                  <a:pt x="72876" y="29421"/>
                </a:lnTo>
                <a:lnTo>
                  <a:pt x="61213" y="24637"/>
                </a:lnTo>
                <a:close/>
              </a:path>
              <a:path w="1125220" h="473075">
                <a:moveTo>
                  <a:pt x="74841" y="24637"/>
                </a:moveTo>
                <a:lnTo>
                  <a:pt x="61213" y="24637"/>
                </a:lnTo>
                <a:lnTo>
                  <a:pt x="72876" y="29421"/>
                </a:lnTo>
                <a:lnTo>
                  <a:pt x="74841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61247" y="3934967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62925" y="43505"/>
                </a:moveTo>
                <a:lnTo>
                  <a:pt x="54919" y="53280"/>
                </a:lnTo>
                <a:lnTo>
                  <a:pt x="557149" y="465327"/>
                </a:lnTo>
                <a:lnTo>
                  <a:pt x="565150" y="455548"/>
                </a:lnTo>
                <a:lnTo>
                  <a:pt x="62925" y="43505"/>
                </a:lnTo>
                <a:close/>
              </a:path>
              <a:path w="565150" h="465454">
                <a:moveTo>
                  <a:pt x="0" y="0"/>
                </a:moveTo>
                <a:lnTo>
                  <a:pt x="34798" y="77850"/>
                </a:lnTo>
                <a:lnTo>
                  <a:pt x="54919" y="53280"/>
                </a:lnTo>
                <a:lnTo>
                  <a:pt x="45084" y="45211"/>
                </a:lnTo>
                <a:lnTo>
                  <a:pt x="53085" y="35432"/>
                </a:lnTo>
                <a:lnTo>
                  <a:pt x="69536" y="35432"/>
                </a:lnTo>
                <a:lnTo>
                  <a:pt x="83057" y="18922"/>
                </a:lnTo>
                <a:lnTo>
                  <a:pt x="0" y="0"/>
                </a:lnTo>
                <a:close/>
              </a:path>
              <a:path w="565150" h="465454">
                <a:moveTo>
                  <a:pt x="53085" y="35432"/>
                </a:moveTo>
                <a:lnTo>
                  <a:pt x="45084" y="45211"/>
                </a:lnTo>
                <a:lnTo>
                  <a:pt x="54919" y="53280"/>
                </a:lnTo>
                <a:lnTo>
                  <a:pt x="62925" y="43505"/>
                </a:lnTo>
                <a:lnTo>
                  <a:pt x="53085" y="35432"/>
                </a:lnTo>
                <a:close/>
              </a:path>
              <a:path w="565150" h="465454">
                <a:moveTo>
                  <a:pt x="69536" y="35432"/>
                </a:moveTo>
                <a:lnTo>
                  <a:pt x="53085" y="35432"/>
                </a:lnTo>
                <a:lnTo>
                  <a:pt x="62925" y="43505"/>
                </a:lnTo>
                <a:lnTo>
                  <a:pt x="69536" y="35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82611" y="3897376"/>
            <a:ext cx="2358390" cy="504190"/>
          </a:xfrm>
          <a:custGeom>
            <a:avLst/>
            <a:gdLst/>
            <a:ahLst/>
            <a:cxnLst/>
            <a:rect l="l" t="t" r="r" b="b"/>
            <a:pathLst>
              <a:path w="2358390" h="504189">
                <a:moveTo>
                  <a:pt x="75917" y="31205"/>
                </a:moveTo>
                <a:lnTo>
                  <a:pt x="73422" y="43660"/>
                </a:lnTo>
                <a:lnTo>
                  <a:pt x="2355850" y="503809"/>
                </a:lnTo>
                <a:lnTo>
                  <a:pt x="2358390" y="491363"/>
                </a:lnTo>
                <a:lnTo>
                  <a:pt x="75917" y="31205"/>
                </a:lnTo>
                <a:close/>
              </a:path>
              <a:path w="2358390" h="504189">
                <a:moveTo>
                  <a:pt x="82169" y="0"/>
                </a:moveTo>
                <a:lnTo>
                  <a:pt x="0" y="22351"/>
                </a:lnTo>
                <a:lnTo>
                  <a:pt x="67183" y="74803"/>
                </a:lnTo>
                <a:lnTo>
                  <a:pt x="73422" y="43660"/>
                </a:lnTo>
                <a:lnTo>
                  <a:pt x="60960" y="41148"/>
                </a:lnTo>
                <a:lnTo>
                  <a:pt x="63500" y="28701"/>
                </a:lnTo>
                <a:lnTo>
                  <a:pt x="76418" y="28701"/>
                </a:lnTo>
                <a:lnTo>
                  <a:pt x="82169" y="0"/>
                </a:lnTo>
                <a:close/>
              </a:path>
              <a:path w="2358390" h="504189">
                <a:moveTo>
                  <a:pt x="63500" y="28701"/>
                </a:moveTo>
                <a:lnTo>
                  <a:pt x="60960" y="41148"/>
                </a:lnTo>
                <a:lnTo>
                  <a:pt x="73422" y="43660"/>
                </a:lnTo>
                <a:lnTo>
                  <a:pt x="75917" y="31205"/>
                </a:lnTo>
                <a:lnTo>
                  <a:pt x="63500" y="28701"/>
                </a:lnTo>
                <a:close/>
              </a:path>
              <a:path w="2358390" h="504189">
                <a:moveTo>
                  <a:pt x="76418" y="28701"/>
                </a:moveTo>
                <a:lnTo>
                  <a:pt x="63500" y="28701"/>
                </a:lnTo>
                <a:lnTo>
                  <a:pt x="75917" y="31205"/>
                </a:lnTo>
                <a:lnTo>
                  <a:pt x="76418" y="28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00416" y="3918839"/>
            <a:ext cx="1641475" cy="483234"/>
          </a:xfrm>
          <a:custGeom>
            <a:avLst/>
            <a:gdLst/>
            <a:ahLst/>
            <a:cxnLst/>
            <a:rect l="l" t="t" r="r" b="b"/>
            <a:pathLst>
              <a:path w="1641475" h="483235">
                <a:moveTo>
                  <a:pt x="75111" y="30617"/>
                </a:moveTo>
                <a:lnTo>
                  <a:pt x="71693" y="42813"/>
                </a:lnTo>
                <a:lnTo>
                  <a:pt x="1637791" y="482727"/>
                </a:lnTo>
                <a:lnTo>
                  <a:pt x="1641220" y="470408"/>
                </a:lnTo>
                <a:lnTo>
                  <a:pt x="75111" y="30617"/>
                </a:lnTo>
                <a:close/>
              </a:path>
              <a:path w="1641475" h="483235">
                <a:moveTo>
                  <a:pt x="83692" y="0"/>
                </a:moveTo>
                <a:lnTo>
                  <a:pt x="0" y="16129"/>
                </a:lnTo>
                <a:lnTo>
                  <a:pt x="63118" y="73406"/>
                </a:lnTo>
                <a:lnTo>
                  <a:pt x="71693" y="42813"/>
                </a:lnTo>
                <a:lnTo>
                  <a:pt x="59435" y="39369"/>
                </a:lnTo>
                <a:lnTo>
                  <a:pt x="62864" y="27178"/>
                </a:lnTo>
                <a:lnTo>
                  <a:pt x="76075" y="27178"/>
                </a:lnTo>
                <a:lnTo>
                  <a:pt x="83692" y="0"/>
                </a:lnTo>
                <a:close/>
              </a:path>
              <a:path w="1641475" h="483235">
                <a:moveTo>
                  <a:pt x="62864" y="27178"/>
                </a:moveTo>
                <a:lnTo>
                  <a:pt x="59435" y="39369"/>
                </a:lnTo>
                <a:lnTo>
                  <a:pt x="71693" y="42813"/>
                </a:lnTo>
                <a:lnTo>
                  <a:pt x="75111" y="30617"/>
                </a:lnTo>
                <a:lnTo>
                  <a:pt x="62864" y="27178"/>
                </a:lnTo>
                <a:close/>
              </a:path>
              <a:path w="1641475" h="483235">
                <a:moveTo>
                  <a:pt x="76075" y="27178"/>
                </a:moveTo>
                <a:lnTo>
                  <a:pt x="62864" y="27178"/>
                </a:lnTo>
                <a:lnTo>
                  <a:pt x="75111" y="30617"/>
                </a:lnTo>
                <a:lnTo>
                  <a:pt x="76075" y="2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61247" y="3929888"/>
            <a:ext cx="1080770" cy="471805"/>
          </a:xfrm>
          <a:custGeom>
            <a:avLst/>
            <a:gdLst/>
            <a:ahLst/>
            <a:cxnLst/>
            <a:rect l="l" t="t" r="r" b="b"/>
            <a:pathLst>
              <a:path w="1080770" h="471804">
                <a:moveTo>
                  <a:pt x="72621" y="29164"/>
                </a:moveTo>
                <a:lnTo>
                  <a:pt x="67632" y="40832"/>
                </a:lnTo>
                <a:lnTo>
                  <a:pt x="1075817" y="471297"/>
                </a:lnTo>
                <a:lnTo>
                  <a:pt x="1080770" y="459739"/>
                </a:lnTo>
                <a:lnTo>
                  <a:pt x="72621" y="29164"/>
                </a:lnTo>
                <a:close/>
              </a:path>
              <a:path w="1080770" h="471804">
                <a:moveTo>
                  <a:pt x="85090" y="0"/>
                </a:moveTo>
                <a:lnTo>
                  <a:pt x="0" y="5080"/>
                </a:lnTo>
                <a:lnTo>
                  <a:pt x="55118" y="70104"/>
                </a:lnTo>
                <a:lnTo>
                  <a:pt x="67632" y="40832"/>
                </a:lnTo>
                <a:lnTo>
                  <a:pt x="55879" y="35813"/>
                </a:lnTo>
                <a:lnTo>
                  <a:pt x="60832" y="24130"/>
                </a:lnTo>
                <a:lnTo>
                  <a:pt x="74773" y="24130"/>
                </a:lnTo>
                <a:lnTo>
                  <a:pt x="85090" y="0"/>
                </a:lnTo>
                <a:close/>
              </a:path>
              <a:path w="1080770" h="471804">
                <a:moveTo>
                  <a:pt x="60832" y="24130"/>
                </a:moveTo>
                <a:lnTo>
                  <a:pt x="55879" y="35813"/>
                </a:lnTo>
                <a:lnTo>
                  <a:pt x="67632" y="40832"/>
                </a:lnTo>
                <a:lnTo>
                  <a:pt x="72621" y="29164"/>
                </a:lnTo>
                <a:lnTo>
                  <a:pt x="60832" y="24130"/>
                </a:lnTo>
                <a:close/>
              </a:path>
              <a:path w="1080770" h="471804">
                <a:moveTo>
                  <a:pt x="74773" y="24130"/>
                </a:moveTo>
                <a:lnTo>
                  <a:pt x="60832" y="24130"/>
                </a:lnTo>
                <a:lnTo>
                  <a:pt x="72621" y="29164"/>
                </a:lnTo>
                <a:lnTo>
                  <a:pt x="74773" y="24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22080" y="3934967"/>
            <a:ext cx="521970" cy="465455"/>
          </a:xfrm>
          <a:custGeom>
            <a:avLst/>
            <a:gdLst/>
            <a:ahLst/>
            <a:cxnLst/>
            <a:rect l="l" t="t" r="r" b="b"/>
            <a:pathLst>
              <a:path w="521970" h="465454">
                <a:moveTo>
                  <a:pt x="61189" y="45923"/>
                </a:moveTo>
                <a:lnTo>
                  <a:pt x="52695" y="55460"/>
                </a:lnTo>
                <a:lnTo>
                  <a:pt x="512952" y="465200"/>
                </a:lnTo>
                <a:lnTo>
                  <a:pt x="521462" y="455675"/>
                </a:lnTo>
                <a:lnTo>
                  <a:pt x="61189" y="45923"/>
                </a:lnTo>
                <a:close/>
              </a:path>
              <a:path w="521970" h="465454">
                <a:moveTo>
                  <a:pt x="0" y="0"/>
                </a:moveTo>
                <a:lnTo>
                  <a:pt x="31623" y="79120"/>
                </a:lnTo>
                <a:lnTo>
                  <a:pt x="52695" y="55460"/>
                </a:lnTo>
                <a:lnTo>
                  <a:pt x="43179" y="46989"/>
                </a:lnTo>
                <a:lnTo>
                  <a:pt x="51689" y="37464"/>
                </a:lnTo>
                <a:lnTo>
                  <a:pt x="68722" y="37464"/>
                </a:lnTo>
                <a:lnTo>
                  <a:pt x="82296" y="22224"/>
                </a:lnTo>
                <a:lnTo>
                  <a:pt x="0" y="0"/>
                </a:lnTo>
                <a:close/>
              </a:path>
              <a:path w="521970" h="465454">
                <a:moveTo>
                  <a:pt x="51689" y="37464"/>
                </a:moveTo>
                <a:lnTo>
                  <a:pt x="43179" y="46989"/>
                </a:lnTo>
                <a:lnTo>
                  <a:pt x="52695" y="55460"/>
                </a:lnTo>
                <a:lnTo>
                  <a:pt x="61189" y="45923"/>
                </a:lnTo>
                <a:lnTo>
                  <a:pt x="51689" y="37464"/>
                </a:lnTo>
                <a:close/>
              </a:path>
              <a:path w="521970" h="465454">
                <a:moveTo>
                  <a:pt x="68722" y="37464"/>
                </a:moveTo>
                <a:lnTo>
                  <a:pt x="51689" y="37464"/>
                </a:lnTo>
                <a:lnTo>
                  <a:pt x="61189" y="45923"/>
                </a:lnTo>
                <a:lnTo>
                  <a:pt x="68722" y="37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152258" y="5146040"/>
            <a:ext cx="2717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4350" algn="l"/>
                <a:tab pos="1176020" algn="l"/>
                <a:tab pos="1681480" algn="l"/>
                <a:tab pos="2237740" algn="l"/>
              </a:tabLst>
            </a:pPr>
            <a:r>
              <a:rPr sz="2500" i="1" spc="-10" dirty="0">
                <a:latin typeface="Calibri"/>
                <a:cs typeface="Calibri"/>
              </a:rPr>
              <a:t>I	</a:t>
            </a:r>
            <a:r>
              <a:rPr sz="2500" i="1" spc="-15" dirty="0">
                <a:latin typeface="Calibri"/>
                <a:cs typeface="Calibri"/>
              </a:rPr>
              <a:t>[M]	</a:t>
            </a:r>
            <a:r>
              <a:rPr sz="2500" i="1" spc="-45" dirty="0">
                <a:latin typeface="Calibri"/>
                <a:cs typeface="Calibri"/>
              </a:rPr>
              <a:t>t</a:t>
            </a:r>
            <a:r>
              <a:rPr sz="2500" i="1" spc="-15" dirty="0">
                <a:latin typeface="Calibri"/>
                <a:cs typeface="Calibri"/>
              </a:rPr>
              <a:t>o</a:t>
            </a:r>
            <a:r>
              <a:rPr sz="2500" i="1" dirty="0">
                <a:latin typeface="Calibri"/>
                <a:cs typeface="Calibri"/>
              </a:rPr>
              <a:t>	</a:t>
            </a:r>
            <a:r>
              <a:rPr sz="2500" i="1" spc="-15" dirty="0">
                <a:latin typeface="Calibri"/>
                <a:cs typeface="Calibri"/>
              </a:rPr>
              <a:t>the</a:t>
            </a:r>
            <a:r>
              <a:rPr sz="2500" i="1" dirty="0">
                <a:latin typeface="Calibri"/>
                <a:cs typeface="Calibri"/>
              </a:rPr>
              <a:t>	</a:t>
            </a:r>
            <a:r>
              <a:rPr sz="2500" i="1" spc="-15" dirty="0">
                <a:latin typeface="Calibri"/>
                <a:cs typeface="Calibri"/>
              </a:rPr>
              <a:t>[M]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76516" y="3043427"/>
            <a:ext cx="342900" cy="192405"/>
          </a:xfrm>
          <a:custGeom>
            <a:avLst/>
            <a:gdLst/>
            <a:ahLst/>
            <a:cxnLst/>
            <a:rect l="l" t="t" r="r" b="b"/>
            <a:pathLst>
              <a:path w="342900" h="192405">
                <a:moveTo>
                  <a:pt x="310895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168106"/>
                </a:lnTo>
                <a:lnTo>
                  <a:pt x="7356" y="180417"/>
                </a:lnTo>
                <a:lnTo>
                  <a:pt x="18167" y="188878"/>
                </a:lnTo>
                <a:lnTo>
                  <a:pt x="32003" y="192024"/>
                </a:lnTo>
                <a:lnTo>
                  <a:pt x="318982" y="190990"/>
                </a:lnTo>
                <a:lnTo>
                  <a:pt x="331293" y="184667"/>
                </a:lnTo>
                <a:lnTo>
                  <a:pt x="339754" y="173856"/>
                </a:lnTo>
                <a:lnTo>
                  <a:pt x="342900" y="160020"/>
                </a:lnTo>
                <a:lnTo>
                  <a:pt x="341866" y="23917"/>
                </a:lnTo>
                <a:lnTo>
                  <a:pt x="335543" y="11606"/>
                </a:lnTo>
                <a:lnTo>
                  <a:pt x="324732" y="3145"/>
                </a:lnTo>
                <a:lnTo>
                  <a:pt x="310895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76516" y="3043427"/>
            <a:ext cx="342900" cy="192405"/>
          </a:xfrm>
          <a:custGeom>
            <a:avLst/>
            <a:gdLst/>
            <a:ahLst/>
            <a:cxnLst/>
            <a:rect l="l" t="t" r="r" b="b"/>
            <a:pathLst>
              <a:path w="342900" h="192405">
                <a:moveTo>
                  <a:pt x="0" y="32004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10895" y="0"/>
                </a:lnTo>
                <a:lnTo>
                  <a:pt x="324732" y="3145"/>
                </a:lnTo>
                <a:lnTo>
                  <a:pt x="335543" y="11606"/>
                </a:lnTo>
                <a:lnTo>
                  <a:pt x="341866" y="23917"/>
                </a:lnTo>
                <a:lnTo>
                  <a:pt x="342900" y="160020"/>
                </a:lnTo>
                <a:lnTo>
                  <a:pt x="339754" y="173856"/>
                </a:lnTo>
                <a:lnTo>
                  <a:pt x="331293" y="184667"/>
                </a:lnTo>
                <a:lnTo>
                  <a:pt x="318982" y="190990"/>
                </a:lnTo>
                <a:lnTo>
                  <a:pt x="32003" y="192024"/>
                </a:lnTo>
                <a:lnTo>
                  <a:pt x="18167" y="188878"/>
                </a:lnTo>
                <a:lnTo>
                  <a:pt x="7356" y="180417"/>
                </a:lnTo>
                <a:lnTo>
                  <a:pt x="1033" y="168106"/>
                </a:lnTo>
                <a:lnTo>
                  <a:pt x="0" y="32004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678673" y="2459888"/>
            <a:ext cx="62039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we</a:t>
            </a:r>
            <a:r>
              <a:rPr sz="2300" i="1" spc="-25" dirty="0">
                <a:latin typeface="Calibri"/>
                <a:cs typeface="Calibri"/>
              </a:rPr>
              <a:t>n</a:t>
            </a:r>
            <a:r>
              <a:rPr sz="2300" i="1" dirty="0"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46489" y="2411755"/>
            <a:ext cx="62230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-25" dirty="0">
                <a:latin typeface="Calibri"/>
                <a:cs typeface="Calibri"/>
              </a:rPr>
              <a:t>s</a:t>
            </a:r>
            <a:r>
              <a:rPr sz="2300" i="1" spc="-30" dirty="0">
                <a:latin typeface="Calibri"/>
                <a:cs typeface="Calibri"/>
              </a:rPr>
              <a:t>t</a:t>
            </a:r>
            <a:r>
              <a:rPr sz="2300" i="1" spc="-5" dirty="0">
                <a:latin typeface="Calibri"/>
                <a:cs typeface="Calibri"/>
              </a:rPr>
              <a:t>ore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737347" y="3043427"/>
            <a:ext cx="342900" cy="192405"/>
          </a:xfrm>
          <a:custGeom>
            <a:avLst/>
            <a:gdLst/>
            <a:ahLst/>
            <a:cxnLst/>
            <a:rect l="l" t="t" r="r" b="b"/>
            <a:pathLst>
              <a:path w="342900" h="192405">
                <a:moveTo>
                  <a:pt x="310896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168106"/>
                </a:lnTo>
                <a:lnTo>
                  <a:pt x="7356" y="180417"/>
                </a:lnTo>
                <a:lnTo>
                  <a:pt x="18167" y="188878"/>
                </a:lnTo>
                <a:lnTo>
                  <a:pt x="32003" y="192024"/>
                </a:lnTo>
                <a:lnTo>
                  <a:pt x="318982" y="190990"/>
                </a:lnTo>
                <a:lnTo>
                  <a:pt x="331293" y="184667"/>
                </a:lnTo>
                <a:lnTo>
                  <a:pt x="339754" y="173856"/>
                </a:lnTo>
                <a:lnTo>
                  <a:pt x="342900" y="160020"/>
                </a:lnTo>
                <a:lnTo>
                  <a:pt x="341866" y="23917"/>
                </a:lnTo>
                <a:lnTo>
                  <a:pt x="335543" y="11606"/>
                </a:lnTo>
                <a:lnTo>
                  <a:pt x="324732" y="3145"/>
                </a:lnTo>
                <a:lnTo>
                  <a:pt x="310896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37347" y="3043427"/>
            <a:ext cx="342900" cy="192405"/>
          </a:xfrm>
          <a:custGeom>
            <a:avLst/>
            <a:gdLst/>
            <a:ahLst/>
            <a:cxnLst/>
            <a:rect l="l" t="t" r="r" b="b"/>
            <a:pathLst>
              <a:path w="342900" h="192405">
                <a:moveTo>
                  <a:pt x="0" y="32004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10896" y="0"/>
                </a:lnTo>
                <a:lnTo>
                  <a:pt x="324732" y="3145"/>
                </a:lnTo>
                <a:lnTo>
                  <a:pt x="335543" y="11606"/>
                </a:lnTo>
                <a:lnTo>
                  <a:pt x="341866" y="23917"/>
                </a:lnTo>
                <a:lnTo>
                  <a:pt x="342900" y="160020"/>
                </a:lnTo>
                <a:lnTo>
                  <a:pt x="339754" y="173856"/>
                </a:lnTo>
                <a:lnTo>
                  <a:pt x="331293" y="184667"/>
                </a:lnTo>
                <a:lnTo>
                  <a:pt x="318982" y="190990"/>
                </a:lnTo>
                <a:lnTo>
                  <a:pt x="32003" y="192024"/>
                </a:lnTo>
                <a:lnTo>
                  <a:pt x="18167" y="188878"/>
                </a:lnTo>
                <a:lnTo>
                  <a:pt x="7356" y="180417"/>
                </a:lnTo>
                <a:lnTo>
                  <a:pt x="1033" y="168106"/>
                </a:lnTo>
                <a:lnTo>
                  <a:pt x="0" y="32004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82940" y="3048000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312165" y="0"/>
                </a:moveTo>
                <a:lnTo>
                  <a:pt x="23784" y="1130"/>
                </a:lnTo>
                <a:lnTo>
                  <a:pt x="11535" y="7559"/>
                </a:lnTo>
                <a:lnTo>
                  <a:pt x="3125" y="18417"/>
                </a:lnTo>
                <a:lnTo>
                  <a:pt x="0" y="32258"/>
                </a:lnTo>
                <a:lnTo>
                  <a:pt x="1130" y="169763"/>
                </a:lnTo>
                <a:lnTo>
                  <a:pt x="7559" y="182012"/>
                </a:lnTo>
                <a:lnTo>
                  <a:pt x="18417" y="190422"/>
                </a:lnTo>
                <a:lnTo>
                  <a:pt x="32257" y="193548"/>
                </a:lnTo>
                <a:lnTo>
                  <a:pt x="320639" y="192417"/>
                </a:lnTo>
                <a:lnTo>
                  <a:pt x="332888" y="185988"/>
                </a:lnTo>
                <a:lnTo>
                  <a:pt x="341298" y="175130"/>
                </a:lnTo>
                <a:lnTo>
                  <a:pt x="344424" y="161289"/>
                </a:lnTo>
                <a:lnTo>
                  <a:pt x="343293" y="23784"/>
                </a:lnTo>
                <a:lnTo>
                  <a:pt x="336864" y="11535"/>
                </a:lnTo>
                <a:lnTo>
                  <a:pt x="326006" y="3125"/>
                </a:lnTo>
                <a:lnTo>
                  <a:pt x="312165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82940" y="3048000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0" y="32258"/>
                </a:moveTo>
                <a:lnTo>
                  <a:pt x="3125" y="18417"/>
                </a:lnTo>
                <a:lnTo>
                  <a:pt x="11535" y="7559"/>
                </a:lnTo>
                <a:lnTo>
                  <a:pt x="23784" y="1130"/>
                </a:lnTo>
                <a:lnTo>
                  <a:pt x="312165" y="0"/>
                </a:lnTo>
                <a:lnTo>
                  <a:pt x="326006" y="3125"/>
                </a:lnTo>
                <a:lnTo>
                  <a:pt x="336864" y="11535"/>
                </a:lnTo>
                <a:lnTo>
                  <a:pt x="343293" y="23784"/>
                </a:lnTo>
                <a:lnTo>
                  <a:pt x="344424" y="161289"/>
                </a:lnTo>
                <a:lnTo>
                  <a:pt x="341298" y="175130"/>
                </a:lnTo>
                <a:lnTo>
                  <a:pt x="332888" y="185988"/>
                </a:lnTo>
                <a:lnTo>
                  <a:pt x="320639" y="192417"/>
                </a:lnTo>
                <a:lnTo>
                  <a:pt x="32257" y="193548"/>
                </a:lnTo>
                <a:lnTo>
                  <a:pt x="18417" y="190422"/>
                </a:lnTo>
                <a:lnTo>
                  <a:pt x="7559" y="182012"/>
                </a:lnTo>
                <a:lnTo>
                  <a:pt x="1130" y="169763"/>
                </a:lnTo>
                <a:lnTo>
                  <a:pt x="0" y="32258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49868" y="3041904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312165" y="0"/>
                </a:moveTo>
                <a:lnTo>
                  <a:pt x="23784" y="1130"/>
                </a:lnTo>
                <a:lnTo>
                  <a:pt x="11535" y="7559"/>
                </a:lnTo>
                <a:lnTo>
                  <a:pt x="3125" y="18417"/>
                </a:lnTo>
                <a:lnTo>
                  <a:pt x="0" y="32258"/>
                </a:lnTo>
                <a:lnTo>
                  <a:pt x="1130" y="169763"/>
                </a:lnTo>
                <a:lnTo>
                  <a:pt x="7559" y="182012"/>
                </a:lnTo>
                <a:lnTo>
                  <a:pt x="18417" y="190422"/>
                </a:lnTo>
                <a:lnTo>
                  <a:pt x="32257" y="193548"/>
                </a:lnTo>
                <a:lnTo>
                  <a:pt x="320639" y="192417"/>
                </a:lnTo>
                <a:lnTo>
                  <a:pt x="332888" y="185988"/>
                </a:lnTo>
                <a:lnTo>
                  <a:pt x="341298" y="175130"/>
                </a:lnTo>
                <a:lnTo>
                  <a:pt x="344424" y="161290"/>
                </a:lnTo>
                <a:lnTo>
                  <a:pt x="343293" y="23784"/>
                </a:lnTo>
                <a:lnTo>
                  <a:pt x="336864" y="11535"/>
                </a:lnTo>
                <a:lnTo>
                  <a:pt x="326006" y="3125"/>
                </a:lnTo>
                <a:lnTo>
                  <a:pt x="312165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49868" y="3041904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0" y="32258"/>
                </a:moveTo>
                <a:lnTo>
                  <a:pt x="3125" y="18417"/>
                </a:lnTo>
                <a:lnTo>
                  <a:pt x="11535" y="7559"/>
                </a:lnTo>
                <a:lnTo>
                  <a:pt x="23784" y="1130"/>
                </a:lnTo>
                <a:lnTo>
                  <a:pt x="312165" y="0"/>
                </a:lnTo>
                <a:lnTo>
                  <a:pt x="326006" y="3125"/>
                </a:lnTo>
                <a:lnTo>
                  <a:pt x="336864" y="11535"/>
                </a:lnTo>
                <a:lnTo>
                  <a:pt x="343293" y="23784"/>
                </a:lnTo>
                <a:lnTo>
                  <a:pt x="344424" y="161290"/>
                </a:lnTo>
                <a:lnTo>
                  <a:pt x="341298" y="175130"/>
                </a:lnTo>
                <a:lnTo>
                  <a:pt x="332888" y="185988"/>
                </a:lnTo>
                <a:lnTo>
                  <a:pt x="320639" y="192417"/>
                </a:lnTo>
                <a:lnTo>
                  <a:pt x="32257" y="193548"/>
                </a:lnTo>
                <a:lnTo>
                  <a:pt x="18417" y="190422"/>
                </a:lnTo>
                <a:lnTo>
                  <a:pt x="7559" y="182012"/>
                </a:lnTo>
                <a:lnTo>
                  <a:pt x="1130" y="169763"/>
                </a:lnTo>
                <a:lnTo>
                  <a:pt x="0" y="32258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343643" y="3041904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312165" y="0"/>
                </a:moveTo>
                <a:lnTo>
                  <a:pt x="23784" y="1130"/>
                </a:lnTo>
                <a:lnTo>
                  <a:pt x="11535" y="7559"/>
                </a:lnTo>
                <a:lnTo>
                  <a:pt x="3125" y="18417"/>
                </a:lnTo>
                <a:lnTo>
                  <a:pt x="0" y="32258"/>
                </a:lnTo>
                <a:lnTo>
                  <a:pt x="1130" y="169763"/>
                </a:lnTo>
                <a:lnTo>
                  <a:pt x="7559" y="182012"/>
                </a:lnTo>
                <a:lnTo>
                  <a:pt x="18417" y="190422"/>
                </a:lnTo>
                <a:lnTo>
                  <a:pt x="32257" y="193548"/>
                </a:lnTo>
                <a:lnTo>
                  <a:pt x="320639" y="192417"/>
                </a:lnTo>
                <a:lnTo>
                  <a:pt x="332888" y="185988"/>
                </a:lnTo>
                <a:lnTo>
                  <a:pt x="341298" y="175130"/>
                </a:lnTo>
                <a:lnTo>
                  <a:pt x="344424" y="161290"/>
                </a:lnTo>
                <a:lnTo>
                  <a:pt x="343293" y="23784"/>
                </a:lnTo>
                <a:lnTo>
                  <a:pt x="336864" y="11535"/>
                </a:lnTo>
                <a:lnTo>
                  <a:pt x="326006" y="3125"/>
                </a:lnTo>
                <a:lnTo>
                  <a:pt x="312165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43643" y="3041904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0" y="32258"/>
                </a:moveTo>
                <a:lnTo>
                  <a:pt x="3125" y="18417"/>
                </a:lnTo>
                <a:lnTo>
                  <a:pt x="11535" y="7559"/>
                </a:lnTo>
                <a:lnTo>
                  <a:pt x="23784" y="1130"/>
                </a:lnTo>
                <a:lnTo>
                  <a:pt x="312165" y="0"/>
                </a:lnTo>
                <a:lnTo>
                  <a:pt x="326006" y="3125"/>
                </a:lnTo>
                <a:lnTo>
                  <a:pt x="336864" y="11535"/>
                </a:lnTo>
                <a:lnTo>
                  <a:pt x="343293" y="23784"/>
                </a:lnTo>
                <a:lnTo>
                  <a:pt x="344424" y="161290"/>
                </a:lnTo>
                <a:lnTo>
                  <a:pt x="341298" y="175130"/>
                </a:lnTo>
                <a:lnTo>
                  <a:pt x="332888" y="185988"/>
                </a:lnTo>
                <a:lnTo>
                  <a:pt x="320639" y="192417"/>
                </a:lnTo>
                <a:lnTo>
                  <a:pt x="32257" y="193548"/>
                </a:lnTo>
                <a:lnTo>
                  <a:pt x="18417" y="190422"/>
                </a:lnTo>
                <a:lnTo>
                  <a:pt x="7559" y="182012"/>
                </a:lnTo>
                <a:lnTo>
                  <a:pt x="1130" y="169763"/>
                </a:lnTo>
                <a:lnTo>
                  <a:pt x="0" y="32258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62316" y="2717292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8"/>
                </a:lnTo>
                <a:lnTo>
                  <a:pt x="44450" y="555498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00616" y="2717292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8"/>
                </a:lnTo>
                <a:lnTo>
                  <a:pt x="44450" y="555498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771635" y="5986830"/>
            <a:ext cx="183451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De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vl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800" u="heavy" spc="2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a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.,</a:t>
            </a:r>
            <a:r>
              <a:rPr sz="1800" u="heavy" spc="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2018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016" y="4114800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8"/>
                </a:lnTo>
                <a:lnTo>
                  <a:pt x="44450" y="555498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61776" y="4114800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8"/>
                </a:lnTo>
                <a:lnTo>
                  <a:pt x="44450" y="555498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33431" y="4113276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8"/>
                </a:lnTo>
                <a:lnTo>
                  <a:pt x="44450" y="555498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75976" y="4117847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7"/>
                </a:lnTo>
                <a:lnTo>
                  <a:pt x="44450" y="555497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9847" y="4113276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8"/>
                </a:lnTo>
                <a:lnTo>
                  <a:pt x="44450" y="555498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72016" y="2971800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8"/>
                </a:lnTo>
                <a:lnTo>
                  <a:pt x="44450" y="555498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1776" y="2971800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8"/>
                </a:lnTo>
                <a:lnTo>
                  <a:pt x="44450" y="555498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33431" y="2970276"/>
            <a:ext cx="76200" cy="555625"/>
          </a:xfrm>
          <a:custGeom>
            <a:avLst/>
            <a:gdLst/>
            <a:ahLst/>
            <a:cxnLst/>
            <a:rect l="l" t="t" r="r" b="b"/>
            <a:pathLst>
              <a:path w="76200" h="555625">
                <a:moveTo>
                  <a:pt x="44450" y="63500"/>
                </a:moveTo>
                <a:lnTo>
                  <a:pt x="31750" y="63500"/>
                </a:lnTo>
                <a:lnTo>
                  <a:pt x="31750" y="555498"/>
                </a:lnTo>
                <a:lnTo>
                  <a:pt x="44450" y="555498"/>
                </a:lnTo>
                <a:lnTo>
                  <a:pt x="44450" y="63500"/>
                </a:lnTo>
                <a:close/>
              </a:path>
              <a:path w="76200" h="5556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56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BE</a:t>
            </a:r>
            <a:r>
              <a:rPr b="0" spc="-15" dirty="0">
                <a:latin typeface="Calibri"/>
                <a:cs typeface="Calibri"/>
              </a:rPr>
              <a:t>R</a:t>
            </a:r>
            <a:r>
              <a:rPr b="0" spc="-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: B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di</a:t>
            </a:r>
            <a:r>
              <a:rPr b="0" spc="-1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ect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ona</a:t>
            </a:r>
            <a:r>
              <a:rPr b="0" dirty="0">
                <a:latin typeface="Calibri"/>
                <a:cs typeface="Calibri"/>
              </a:rPr>
              <a:t>l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Encod</a:t>
            </a:r>
            <a:r>
              <a:rPr b="0" spc="-10" dirty="0">
                <a:latin typeface="Calibri"/>
                <a:cs typeface="Calibri"/>
              </a:rPr>
              <a:t>e</a:t>
            </a:r>
            <a:r>
              <a:rPr b="0" dirty="0">
                <a:latin typeface="Calibri"/>
                <a:cs typeface="Calibri"/>
              </a:rPr>
              <a:t>r Re</a:t>
            </a:r>
            <a:r>
              <a:rPr b="0" spc="-15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res</a:t>
            </a:r>
            <a:r>
              <a:rPr b="0" spc="-10" dirty="0">
                <a:latin typeface="Calibri"/>
                <a:cs typeface="Calibri"/>
              </a:rPr>
              <a:t>e</a:t>
            </a:r>
            <a:r>
              <a:rPr b="0" spc="-5" dirty="0">
                <a:latin typeface="Calibri"/>
                <a:cs typeface="Calibri"/>
              </a:rPr>
              <a:t>nta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ions</a:t>
            </a:r>
            <a:r>
              <a:rPr b="0" spc="-5" dirty="0">
                <a:latin typeface="Calibri"/>
                <a:cs typeface="Calibri"/>
              </a:rPr>
              <a:t> fro</a:t>
            </a:r>
            <a:r>
              <a:rPr b="0" dirty="0">
                <a:latin typeface="Calibri"/>
                <a:cs typeface="Calibri"/>
              </a:rPr>
              <a:t>m </a:t>
            </a:r>
            <a:r>
              <a:rPr b="0" spc="-5" dirty="0">
                <a:latin typeface="Calibri"/>
                <a:cs typeface="Calibri"/>
              </a:rPr>
              <a:t>Tran</a:t>
            </a:r>
            <a:r>
              <a:rPr b="0" spc="-15" dirty="0">
                <a:latin typeface="Calibri"/>
                <a:cs typeface="Calibri"/>
              </a:rPr>
              <a:t>s</a:t>
            </a:r>
            <a:r>
              <a:rPr b="0" spc="-5" dirty="0">
                <a:latin typeface="Calibri"/>
                <a:cs typeface="Calibri"/>
              </a:rPr>
              <a:t>for</a:t>
            </a:r>
            <a:r>
              <a:rPr b="0" spc="-15" dirty="0">
                <a:latin typeface="Calibri"/>
                <a:cs typeface="Calibri"/>
              </a:rPr>
              <a:t>m</a:t>
            </a:r>
            <a:r>
              <a:rPr b="0" dirty="0">
                <a:latin typeface="Calibri"/>
                <a:cs typeface="Calibri"/>
              </a:rPr>
              <a:t>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038" y="1229613"/>
            <a:ext cx="10297160" cy="132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Devlin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al.,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2</a:t>
            </a:r>
            <a:r>
              <a:rPr sz="2300" spc="-10" dirty="0">
                <a:latin typeface="Calibri"/>
                <a:cs typeface="Calibri"/>
              </a:rPr>
              <a:t>0</a:t>
            </a:r>
            <a:r>
              <a:rPr sz="2300" dirty="0">
                <a:latin typeface="Calibri"/>
                <a:cs typeface="Calibri"/>
              </a:rPr>
              <a:t>18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proposed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“Mas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LM” 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bj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ct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ve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rele</a:t>
            </a:r>
            <a:r>
              <a:rPr sz="2300" b="1" spc="5" dirty="0">
                <a:latin typeface="Calibri"/>
                <a:cs typeface="Calibri"/>
              </a:rPr>
              <a:t>a</a:t>
            </a:r>
            <a:r>
              <a:rPr sz="2300" b="1" dirty="0">
                <a:latin typeface="Calibri"/>
                <a:cs typeface="Calibri"/>
              </a:rPr>
              <a:t>s</a:t>
            </a:r>
            <a:r>
              <a:rPr sz="2300" b="1" spc="5" dirty="0">
                <a:latin typeface="Calibri"/>
                <a:cs typeface="Calibri"/>
              </a:rPr>
              <a:t>e</a:t>
            </a:r>
            <a:r>
              <a:rPr sz="2300" b="1" dirty="0">
                <a:latin typeface="Calibri"/>
                <a:cs typeface="Calibri"/>
              </a:rPr>
              <a:t>d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the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weight</a:t>
            </a:r>
            <a:r>
              <a:rPr sz="2300" b="1" dirty="0">
                <a:latin typeface="Calibri"/>
                <a:cs typeface="Calibri"/>
              </a:rPr>
              <a:t>s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of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 pretrain</a:t>
            </a:r>
            <a:r>
              <a:rPr sz="2300" b="1" spc="-5" dirty="0">
                <a:latin typeface="Calibri"/>
                <a:cs typeface="Calibri"/>
              </a:rPr>
              <a:t>e</a:t>
            </a:r>
            <a:r>
              <a:rPr sz="2300" b="1" dirty="0">
                <a:latin typeface="Calibri"/>
                <a:cs typeface="Calibri"/>
              </a:rPr>
              <a:t>d </a:t>
            </a:r>
            <a:r>
              <a:rPr sz="2300" b="1" spc="-5" dirty="0">
                <a:latin typeface="Calibri"/>
                <a:cs typeface="Calibri"/>
              </a:rPr>
              <a:t>T</a:t>
            </a:r>
            <a:r>
              <a:rPr sz="2300" b="1" spc="-1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ans</a:t>
            </a:r>
            <a:r>
              <a:rPr sz="2300" b="1" spc="5" dirty="0">
                <a:latin typeface="Calibri"/>
                <a:cs typeface="Calibri"/>
              </a:rPr>
              <a:t>f</a:t>
            </a:r>
            <a:r>
              <a:rPr sz="2300" b="1" dirty="0">
                <a:latin typeface="Calibri"/>
                <a:cs typeface="Calibri"/>
              </a:rPr>
              <a:t>orme</a:t>
            </a:r>
            <a:r>
              <a:rPr sz="2300" b="1" spc="-5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ode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they labeled </a:t>
            </a:r>
            <a:r>
              <a:rPr sz="2300" spc="-10" dirty="0">
                <a:latin typeface="Calibri"/>
                <a:cs typeface="Calibri"/>
              </a:rPr>
              <a:t>B</a:t>
            </a:r>
            <a:r>
              <a:rPr sz="2300" spc="-5" dirty="0">
                <a:latin typeface="Calibri"/>
                <a:cs typeface="Calibri"/>
              </a:rPr>
              <a:t>ERT.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So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tai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s about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Masked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</a:t>
            </a:r>
            <a:r>
              <a:rPr sz="2300" dirty="0">
                <a:latin typeface="Calibri"/>
                <a:cs typeface="Calibri"/>
              </a:rPr>
              <a:t>r </a:t>
            </a:r>
            <a:r>
              <a:rPr sz="2300" spc="-10" dirty="0">
                <a:latin typeface="Calibri"/>
                <a:cs typeface="Calibri"/>
              </a:rPr>
              <a:t>B</a:t>
            </a:r>
            <a:r>
              <a:rPr sz="2300" spc="-5" dirty="0">
                <a:latin typeface="Calibri"/>
                <a:cs typeface="Calibri"/>
              </a:rPr>
              <a:t>ERT: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038" y="2639580"/>
            <a:ext cx="6151880" cy="315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Predict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random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15%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(</a:t>
            </a:r>
            <a:r>
              <a:rPr sz="2300" spc="-5" dirty="0">
                <a:latin typeface="Calibri"/>
                <a:cs typeface="Calibri"/>
              </a:rPr>
              <a:t>sub)</a:t>
            </a:r>
            <a:r>
              <a:rPr sz="2300" spc="-10" dirty="0">
                <a:latin typeface="Calibri"/>
                <a:cs typeface="Calibri"/>
              </a:rPr>
              <a:t>w</a:t>
            </a:r>
            <a:r>
              <a:rPr sz="2300" spc="-5" dirty="0">
                <a:latin typeface="Calibri"/>
                <a:cs typeface="Calibri"/>
              </a:rPr>
              <a:t>or</a:t>
            </a:r>
            <a:r>
              <a:rPr sz="2300" dirty="0">
                <a:latin typeface="Calibri"/>
                <a:cs typeface="Calibri"/>
              </a:rPr>
              <a:t>d to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ens.</a:t>
            </a:r>
            <a:endParaRPr sz="23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25"/>
              </a:spcBef>
              <a:buClr>
                <a:srgbClr val="007B92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100" spc="-10" dirty="0">
                <a:latin typeface="Calibri"/>
                <a:cs typeface="Calibri"/>
              </a:rPr>
              <a:t>Replace input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word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[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10" dirty="0">
                <a:latin typeface="Calibri"/>
                <a:cs typeface="Calibri"/>
              </a:rPr>
              <a:t>ASK]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8</a:t>
            </a:r>
            <a:r>
              <a:rPr sz="2100" spc="-10" dirty="0">
                <a:latin typeface="Calibri"/>
                <a:cs typeface="Calibri"/>
              </a:rPr>
              <a:t>0</a:t>
            </a:r>
            <a:r>
              <a:rPr sz="2100" spc="-15" dirty="0">
                <a:latin typeface="Calibri"/>
                <a:cs typeface="Calibri"/>
              </a:rPr>
              <a:t>%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20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ti</a:t>
            </a:r>
            <a:r>
              <a:rPr sz="2100" spc="5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  <a:p>
            <a:pPr marL="698500" marR="199390" lvl="1" indent="-228600">
              <a:lnSpc>
                <a:spcPct val="100000"/>
              </a:lnSpc>
              <a:spcBef>
                <a:spcPts val="500"/>
              </a:spcBef>
              <a:buClr>
                <a:srgbClr val="007B92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100" spc="-10" dirty="0">
                <a:latin typeface="Calibri"/>
                <a:cs typeface="Calibri"/>
              </a:rPr>
              <a:t>Replace input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word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ran</a:t>
            </a:r>
            <a:r>
              <a:rPr sz="2100" spc="-5" dirty="0">
                <a:latin typeface="Calibri"/>
                <a:cs typeface="Calibri"/>
              </a:rPr>
              <a:t>do</a:t>
            </a:r>
            <a:r>
              <a:rPr sz="2100" dirty="0">
                <a:latin typeface="Calibri"/>
                <a:cs typeface="Calibri"/>
              </a:rPr>
              <a:t>m 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20" dirty="0">
                <a:latin typeface="Calibri"/>
                <a:cs typeface="Calibri"/>
              </a:rPr>
              <a:t>o</a:t>
            </a:r>
            <a:r>
              <a:rPr sz="2100" spc="-5" dirty="0">
                <a:latin typeface="Calibri"/>
                <a:cs typeface="Calibri"/>
              </a:rPr>
              <a:t>k</a:t>
            </a:r>
            <a:r>
              <a:rPr sz="2100" spc="-15" dirty="0">
                <a:latin typeface="Calibri"/>
                <a:cs typeface="Calibri"/>
              </a:rPr>
              <a:t>en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1</a:t>
            </a:r>
            <a:r>
              <a:rPr sz="2100" spc="-10" dirty="0">
                <a:latin typeface="Calibri"/>
                <a:cs typeface="Calibri"/>
              </a:rPr>
              <a:t>0</a:t>
            </a:r>
            <a:r>
              <a:rPr sz="2100" spc="-15" dirty="0">
                <a:latin typeface="Calibri"/>
                <a:cs typeface="Calibri"/>
              </a:rPr>
              <a:t>%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20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ti</a:t>
            </a:r>
            <a:r>
              <a:rPr sz="2100" spc="5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505"/>
              </a:spcBef>
              <a:buClr>
                <a:srgbClr val="007B92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100" spc="5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eave</a:t>
            </a:r>
            <a:r>
              <a:rPr sz="2100" dirty="0">
                <a:latin typeface="Calibri"/>
                <a:cs typeface="Calibri"/>
              </a:rPr>
              <a:t> in</a:t>
            </a:r>
            <a:r>
              <a:rPr sz="2100" spc="-5" dirty="0">
                <a:latin typeface="Calibri"/>
                <a:cs typeface="Calibri"/>
              </a:rPr>
              <a:t>p</a:t>
            </a:r>
            <a:r>
              <a:rPr sz="2100" spc="5" dirty="0">
                <a:latin typeface="Calibri"/>
                <a:cs typeface="Calibri"/>
              </a:rPr>
              <a:t>u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word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ch</a:t>
            </a:r>
            <a:r>
              <a:rPr sz="2100" spc="5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nge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1</a:t>
            </a:r>
            <a:r>
              <a:rPr sz="2100" spc="-10" dirty="0">
                <a:latin typeface="Calibri"/>
                <a:cs typeface="Calibri"/>
              </a:rPr>
              <a:t>0</a:t>
            </a:r>
            <a:r>
              <a:rPr sz="2100" spc="-15" dirty="0">
                <a:latin typeface="Calibri"/>
                <a:cs typeface="Calibri"/>
              </a:rPr>
              <a:t>%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20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ti</a:t>
            </a:r>
            <a:r>
              <a:rPr sz="2100" spc="5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</a:t>
            </a:r>
            <a:r>
              <a:rPr sz="2100" spc="5" dirty="0">
                <a:latin typeface="Calibri"/>
                <a:cs typeface="Calibri"/>
              </a:rPr>
              <a:t>b</a:t>
            </a:r>
            <a:r>
              <a:rPr sz="2100" spc="-5" dirty="0">
                <a:latin typeface="Calibri"/>
                <a:cs typeface="Calibri"/>
              </a:rPr>
              <a:t>ut stil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pre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ict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it!)</a:t>
            </a:r>
            <a:endParaRPr sz="2100">
              <a:latin typeface="Calibri"/>
              <a:cs typeface="Calibri"/>
            </a:endParaRPr>
          </a:p>
          <a:p>
            <a:pPr marL="355600" marR="118745" indent="-342900">
              <a:lnSpc>
                <a:spcPct val="100000"/>
              </a:lnSpc>
              <a:spcBef>
                <a:spcPts val="505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100" dirty="0">
                <a:latin typeface="Calibri"/>
                <a:cs typeface="Calibri"/>
              </a:rPr>
              <a:t>Why? Doe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n’t let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model g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complacent and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not </a:t>
            </a:r>
            <a:r>
              <a:rPr sz="2100" spc="-5" dirty="0">
                <a:latin typeface="Calibri"/>
                <a:cs typeface="Calibri"/>
              </a:rPr>
              <a:t>buil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stron</a:t>
            </a:r>
            <a:r>
              <a:rPr sz="2100" dirty="0">
                <a:latin typeface="Calibri"/>
                <a:cs typeface="Calibri"/>
              </a:rPr>
              <a:t>g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repre</a:t>
            </a:r>
            <a:r>
              <a:rPr sz="2100" spc="-20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enta</a:t>
            </a:r>
            <a:r>
              <a:rPr sz="2100" dirty="0">
                <a:latin typeface="Calibri"/>
                <a:cs typeface="Calibri"/>
              </a:rPr>
              <a:t>tions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no</a:t>
            </a:r>
            <a:r>
              <a:rPr sz="2100" spc="10" dirty="0">
                <a:latin typeface="Calibri"/>
                <a:cs typeface="Calibri"/>
              </a:rPr>
              <a:t>n</a:t>
            </a:r>
            <a:r>
              <a:rPr sz="2100" spc="5" dirty="0">
                <a:latin typeface="Calibri"/>
                <a:cs typeface="Calibri"/>
              </a:rPr>
              <a:t>-</a:t>
            </a:r>
            <a:r>
              <a:rPr sz="2100" spc="-15" dirty="0">
                <a:latin typeface="Calibri"/>
                <a:cs typeface="Calibri"/>
              </a:rPr>
              <a:t>masked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word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 </a:t>
            </a:r>
            <a:r>
              <a:rPr sz="2100" spc="-5" dirty="0">
                <a:latin typeface="Calibri"/>
                <a:cs typeface="Calibri"/>
              </a:rPr>
              <a:t>(N</a:t>
            </a:r>
            <a:r>
              <a:rPr sz="2100" dirty="0">
                <a:latin typeface="Calibri"/>
                <a:cs typeface="Calibri"/>
              </a:rPr>
              <a:t>o </a:t>
            </a:r>
            <a:r>
              <a:rPr sz="2100" spc="-15" dirty="0">
                <a:latin typeface="Calibri"/>
                <a:cs typeface="Calibri"/>
              </a:rPr>
              <a:t>masks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seen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</a:t>
            </a:r>
            <a:r>
              <a:rPr sz="2100" spc="-10" dirty="0">
                <a:latin typeface="Calibri"/>
                <a:cs typeface="Calibri"/>
              </a:rPr>
              <a:t>i</a:t>
            </a:r>
            <a:r>
              <a:rPr sz="2100" spc="-20" dirty="0">
                <a:latin typeface="Calibri"/>
                <a:cs typeface="Calibri"/>
              </a:rPr>
              <a:t>n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spc="5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t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spc="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ing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time!)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9567" y="2739770"/>
            <a:ext cx="146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spc="-20" dirty="0">
                <a:solidFill>
                  <a:srgbClr val="175E53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175E53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ed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175E53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175E53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e!]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7368" y="4685538"/>
            <a:ext cx="145034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2425" algn="l"/>
                <a:tab pos="1176020" algn="l"/>
              </a:tabLst>
            </a:pPr>
            <a:r>
              <a:rPr sz="2500" i="1" spc="-10" dirty="0">
                <a:latin typeface="Calibri"/>
                <a:cs typeface="Calibri"/>
              </a:rPr>
              <a:t>I	</a:t>
            </a:r>
            <a:r>
              <a:rPr sz="2500" i="1" spc="-15" dirty="0">
                <a:solidFill>
                  <a:srgbClr val="FF0000"/>
                </a:solidFill>
                <a:latin typeface="Calibri"/>
                <a:cs typeface="Calibri"/>
              </a:rPr>
              <a:t>piz</a:t>
            </a:r>
            <a:r>
              <a:rPr sz="2500" i="1" spc="-6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500" i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i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500" i="1" spc="-50" dirty="0">
                <a:latin typeface="Calibri"/>
                <a:cs typeface="Calibri"/>
              </a:rPr>
              <a:t>to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36783" y="4685538"/>
            <a:ext cx="104838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8325" algn="l"/>
              </a:tabLst>
            </a:pPr>
            <a:r>
              <a:rPr sz="2500" i="1" spc="-15" dirty="0">
                <a:latin typeface="Calibri"/>
                <a:cs typeface="Calibri"/>
              </a:rPr>
              <a:t>the	[M]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04276" y="3131820"/>
            <a:ext cx="3477895" cy="1263650"/>
          </a:xfrm>
          <a:custGeom>
            <a:avLst/>
            <a:gdLst/>
            <a:ahLst/>
            <a:cxnLst/>
            <a:rect l="l" t="t" r="r" b="b"/>
            <a:pathLst>
              <a:path w="3477895" h="1263650">
                <a:moveTo>
                  <a:pt x="3267202" y="0"/>
                </a:moveTo>
                <a:lnTo>
                  <a:pt x="210566" y="0"/>
                </a:lnTo>
                <a:lnTo>
                  <a:pt x="193290" y="697"/>
                </a:lnTo>
                <a:lnTo>
                  <a:pt x="143995" y="10730"/>
                </a:lnTo>
                <a:lnTo>
                  <a:pt x="99631" y="31538"/>
                </a:lnTo>
                <a:lnTo>
                  <a:pt x="61658" y="61658"/>
                </a:lnTo>
                <a:lnTo>
                  <a:pt x="31538" y="99631"/>
                </a:lnTo>
                <a:lnTo>
                  <a:pt x="10730" y="143995"/>
                </a:lnTo>
                <a:lnTo>
                  <a:pt x="697" y="193290"/>
                </a:lnTo>
                <a:lnTo>
                  <a:pt x="0" y="210565"/>
                </a:lnTo>
                <a:lnTo>
                  <a:pt x="0" y="1052829"/>
                </a:lnTo>
                <a:lnTo>
                  <a:pt x="6117" y="1103444"/>
                </a:lnTo>
                <a:lnTo>
                  <a:pt x="23495" y="1149614"/>
                </a:lnTo>
                <a:lnTo>
                  <a:pt x="50673" y="1189880"/>
                </a:lnTo>
                <a:lnTo>
                  <a:pt x="86191" y="1222780"/>
                </a:lnTo>
                <a:lnTo>
                  <a:pt x="128587" y="1246854"/>
                </a:lnTo>
                <a:lnTo>
                  <a:pt x="176401" y="1260641"/>
                </a:lnTo>
                <a:lnTo>
                  <a:pt x="210566" y="1263395"/>
                </a:lnTo>
                <a:lnTo>
                  <a:pt x="3267202" y="1263395"/>
                </a:lnTo>
                <a:lnTo>
                  <a:pt x="3317816" y="1257278"/>
                </a:lnTo>
                <a:lnTo>
                  <a:pt x="3363986" y="1239900"/>
                </a:lnTo>
                <a:lnTo>
                  <a:pt x="3404252" y="1212722"/>
                </a:lnTo>
                <a:lnTo>
                  <a:pt x="3437152" y="1177204"/>
                </a:lnTo>
                <a:lnTo>
                  <a:pt x="3461226" y="1134808"/>
                </a:lnTo>
                <a:lnTo>
                  <a:pt x="3475013" y="1086994"/>
                </a:lnTo>
                <a:lnTo>
                  <a:pt x="3477768" y="1052829"/>
                </a:lnTo>
                <a:lnTo>
                  <a:pt x="3477768" y="210565"/>
                </a:lnTo>
                <a:lnTo>
                  <a:pt x="3471650" y="159951"/>
                </a:lnTo>
                <a:lnTo>
                  <a:pt x="3454272" y="113781"/>
                </a:lnTo>
                <a:lnTo>
                  <a:pt x="3427094" y="73515"/>
                </a:lnTo>
                <a:lnTo>
                  <a:pt x="3391576" y="40615"/>
                </a:lnTo>
                <a:lnTo>
                  <a:pt x="3349180" y="16541"/>
                </a:lnTo>
                <a:lnTo>
                  <a:pt x="3301366" y="2754"/>
                </a:lnTo>
                <a:lnTo>
                  <a:pt x="3267202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04276" y="3131820"/>
            <a:ext cx="3477895" cy="1263650"/>
          </a:xfrm>
          <a:custGeom>
            <a:avLst/>
            <a:gdLst/>
            <a:ahLst/>
            <a:cxnLst/>
            <a:rect l="l" t="t" r="r" b="b"/>
            <a:pathLst>
              <a:path w="3477895" h="1263650">
                <a:moveTo>
                  <a:pt x="0" y="210565"/>
                </a:moveTo>
                <a:lnTo>
                  <a:pt x="6117" y="159951"/>
                </a:lnTo>
                <a:lnTo>
                  <a:pt x="23495" y="113781"/>
                </a:lnTo>
                <a:lnTo>
                  <a:pt x="50673" y="73515"/>
                </a:lnTo>
                <a:lnTo>
                  <a:pt x="86191" y="40615"/>
                </a:lnTo>
                <a:lnTo>
                  <a:pt x="128587" y="16541"/>
                </a:lnTo>
                <a:lnTo>
                  <a:pt x="176401" y="2754"/>
                </a:lnTo>
                <a:lnTo>
                  <a:pt x="210566" y="0"/>
                </a:lnTo>
                <a:lnTo>
                  <a:pt x="3267202" y="0"/>
                </a:lnTo>
                <a:lnTo>
                  <a:pt x="3317816" y="6117"/>
                </a:lnTo>
                <a:lnTo>
                  <a:pt x="3363986" y="23495"/>
                </a:lnTo>
                <a:lnTo>
                  <a:pt x="3404252" y="50673"/>
                </a:lnTo>
                <a:lnTo>
                  <a:pt x="3437152" y="86191"/>
                </a:lnTo>
                <a:lnTo>
                  <a:pt x="3461226" y="128587"/>
                </a:lnTo>
                <a:lnTo>
                  <a:pt x="3475013" y="176401"/>
                </a:lnTo>
                <a:lnTo>
                  <a:pt x="3477768" y="210565"/>
                </a:lnTo>
                <a:lnTo>
                  <a:pt x="3477768" y="1052829"/>
                </a:lnTo>
                <a:lnTo>
                  <a:pt x="3471650" y="1103444"/>
                </a:lnTo>
                <a:lnTo>
                  <a:pt x="3454272" y="1149614"/>
                </a:lnTo>
                <a:lnTo>
                  <a:pt x="3427094" y="1189880"/>
                </a:lnTo>
                <a:lnTo>
                  <a:pt x="3391576" y="1222780"/>
                </a:lnTo>
                <a:lnTo>
                  <a:pt x="3349180" y="1246854"/>
                </a:lnTo>
                <a:lnTo>
                  <a:pt x="3301366" y="1260641"/>
                </a:lnTo>
                <a:lnTo>
                  <a:pt x="3267202" y="1263395"/>
                </a:lnTo>
                <a:lnTo>
                  <a:pt x="210566" y="1263395"/>
                </a:lnTo>
                <a:lnTo>
                  <a:pt x="159951" y="1257278"/>
                </a:lnTo>
                <a:lnTo>
                  <a:pt x="113781" y="1239900"/>
                </a:lnTo>
                <a:lnTo>
                  <a:pt x="73515" y="1212722"/>
                </a:lnTo>
                <a:lnTo>
                  <a:pt x="40615" y="1177204"/>
                </a:lnTo>
                <a:lnTo>
                  <a:pt x="16541" y="1134808"/>
                </a:lnTo>
                <a:lnTo>
                  <a:pt x="2754" y="1086994"/>
                </a:lnTo>
                <a:lnTo>
                  <a:pt x="0" y="1052829"/>
                </a:lnTo>
                <a:lnTo>
                  <a:pt x="0" y="210565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80169" y="2674111"/>
            <a:ext cx="110871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4075" algn="l"/>
              </a:tabLst>
            </a:pPr>
            <a:r>
              <a:rPr sz="2300" i="1" dirty="0">
                <a:latin typeface="Calibri"/>
                <a:cs typeface="Calibri"/>
              </a:rPr>
              <a:t>we</a:t>
            </a:r>
            <a:r>
              <a:rPr sz="2300" i="1" spc="-25" dirty="0">
                <a:latin typeface="Calibri"/>
                <a:cs typeface="Calibri"/>
              </a:rPr>
              <a:t>n</a:t>
            </a:r>
            <a:r>
              <a:rPr sz="2300" i="1" dirty="0">
                <a:latin typeface="Calibri"/>
                <a:cs typeface="Calibri"/>
              </a:rPr>
              <a:t>t	</a:t>
            </a:r>
            <a:r>
              <a:rPr sz="2300" i="1" spc="-30" dirty="0">
                <a:latin typeface="Calibri"/>
                <a:cs typeface="Calibri"/>
              </a:rPr>
              <a:t>to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52784" y="2674111"/>
            <a:ext cx="62230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spc="-25" dirty="0">
                <a:latin typeface="Calibri"/>
                <a:cs typeface="Calibri"/>
              </a:rPr>
              <a:t>s</a:t>
            </a:r>
            <a:r>
              <a:rPr sz="2300" i="1" spc="-30" dirty="0">
                <a:latin typeface="Calibri"/>
                <a:cs typeface="Calibri"/>
              </a:rPr>
              <a:t>t</a:t>
            </a: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spc="5" dirty="0">
                <a:latin typeface="Calibri"/>
                <a:cs typeface="Calibri"/>
              </a:rPr>
              <a:t>r</a:t>
            </a:r>
            <a:r>
              <a:rPr sz="2300" i="1" dirty="0">
                <a:latin typeface="Calibri"/>
                <a:cs typeface="Calibri"/>
              </a:rPr>
              <a:t>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757" y="3433983"/>
            <a:ext cx="161036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</a:pPr>
            <a:r>
              <a:rPr sz="2400" spc="5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ransf</a:t>
            </a:r>
            <a:r>
              <a:rPr sz="2400" spc="2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rmer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E</a:t>
            </a:r>
            <a:r>
              <a:rPr sz="2400" spc="65" dirty="0">
                <a:latin typeface="Calibri"/>
                <a:cs typeface="Calibri"/>
              </a:rPr>
              <a:t>n</a:t>
            </a:r>
            <a:r>
              <a:rPr sz="2400" spc="50" dirty="0">
                <a:latin typeface="Calibri"/>
                <a:cs typeface="Calibri"/>
              </a:rPr>
              <a:t>co</a:t>
            </a:r>
            <a:r>
              <a:rPr sz="2400" spc="10" dirty="0">
                <a:latin typeface="Calibri"/>
                <a:cs typeface="Calibri"/>
              </a:rPr>
              <a:t>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90147" y="5068823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4450" y="63500"/>
                </a:moveTo>
                <a:lnTo>
                  <a:pt x="31750" y="635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63500"/>
                </a:lnTo>
                <a:close/>
              </a:path>
              <a:path w="76200" h="5334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334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714735" y="5799378"/>
            <a:ext cx="890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[Mas</a:t>
            </a:r>
            <a:r>
              <a:rPr sz="1800" spc="-75" dirty="0">
                <a:solidFill>
                  <a:srgbClr val="175E53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ed]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38643" y="5799378"/>
            <a:ext cx="10115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spc="-55" dirty="0">
                <a:solidFill>
                  <a:srgbClr val="175E53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ep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aced]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58935" y="5068823"/>
            <a:ext cx="384175" cy="725170"/>
          </a:xfrm>
          <a:custGeom>
            <a:avLst/>
            <a:gdLst/>
            <a:ahLst/>
            <a:cxnLst/>
            <a:rect l="l" t="t" r="r" b="b"/>
            <a:pathLst>
              <a:path w="384175" h="725170">
                <a:moveTo>
                  <a:pt x="342868" y="64553"/>
                </a:moveTo>
                <a:lnTo>
                  <a:pt x="0" y="719112"/>
                </a:lnTo>
                <a:lnTo>
                  <a:pt x="11175" y="725004"/>
                </a:lnTo>
                <a:lnTo>
                  <a:pt x="354134" y="70461"/>
                </a:lnTo>
                <a:lnTo>
                  <a:pt x="342868" y="64553"/>
                </a:lnTo>
                <a:close/>
              </a:path>
              <a:path w="384175" h="725170">
                <a:moveTo>
                  <a:pt x="382887" y="53339"/>
                </a:moveTo>
                <a:lnTo>
                  <a:pt x="348742" y="53339"/>
                </a:lnTo>
                <a:lnTo>
                  <a:pt x="360045" y="59181"/>
                </a:lnTo>
                <a:lnTo>
                  <a:pt x="354134" y="70461"/>
                </a:lnTo>
                <a:lnTo>
                  <a:pt x="382270" y="85217"/>
                </a:lnTo>
                <a:lnTo>
                  <a:pt x="382887" y="53339"/>
                </a:lnTo>
                <a:close/>
              </a:path>
              <a:path w="384175" h="725170">
                <a:moveTo>
                  <a:pt x="348742" y="53339"/>
                </a:moveTo>
                <a:lnTo>
                  <a:pt x="342868" y="64553"/>
                </a:lnTo>
                <a:lnTo>
                  <a:pt x="354134" y="70461"/>
                </a:lnTo>
                <a:lnTo>
                  <a:pt x="360045" y="59181"/>
                </a:lnTo>
                <a:lnTo>
                  <a:pt x="348742" y="53339"/>
                </a:lnTo>
                <a:close/>
              </a:path>
              <a:path w="384175" h="725170">
                <a:moveTo>
                  <a:pt x="383921" y="0"/>
                </a:moveTo>
                <a:lnTo>
                  <a:pt x="314706" y="49783"/>
                </a:lnTo>
                <a:lnTo>
                  <a:pt x="342868" y="64553"/>
                </a:lnTo>
                <a:lnTo>
                  <a:pt x="348742" y="53339"/>
                </a:lnTo>
                <a:lnTo>
                  <a:pt x="382887" y="53339"/>
                </a:lnTo>
                <a:lnTo>
                  <a:pt x="383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04706" y="5799378"/>
            <a:ext cx="1364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[Not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175E53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ep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aced]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879838" y="5068823"/>
            <a:ext cx="124460" cy="723265"/>
          </a:xfrm>
          <a:custGeom>
            <a:avLst/>
            <a:gdLst/>
            <a:ahLst/>
            <a:cxnLst/>
            <a:rect l="l" t="t" r="r" b="b"/>
            <a:pathLst>
              <a:path w="124459" h="723264">
                <a:moveTo>
                  <a:pt x="79972" y="74852"/>
                </a:moveTo>
                <a:lnTo>
                  <a:pt x="0" y="721283"/>
                </a:lnTo>
                <a:lnTo>
                  <a:pt x="12700" y="722845"/>
                </a:lnTo>
                <a:lnTo>
                  <a:pt x="92668" y="76410"/>
                </a:lnTo>
                <a:lnTo>
                  <a:pt x="79972" y="74852"/>
                </a:lnTo>
                <a:close/>
              </a:path>
              <a:path w="124459" h="723264">
                <a:moveTo>
                  <a:pt x="117687" y="62230"/>
                </a:moveTo>
                <a:lnTo>
                  <a:pt x="81533" y="62230"/>
                </a:lnTo>
                <a:lnTo>
                  <a:pt x="94233" y="63753"/>
                </a:lnTo>
                <a:lnTo>
                  <a:pt x="92668" y="76410"/>
                </a:lnTo>
                <a:lnTo>
                  <a:pt x="124078" y="80263"/>
                </a:lnTo>
                <a:lnTo>
                  <a:pt x="117687" y="62230"/>
                </a:lnTo>
                <a:close/>
              </a:path>
              <a:path w="124459" h="723264">
                <a:moveTo>
                  <a:pt x="81533" y="62230"/>
                </a:moveTo>
                <a:lnTo>
                  <a:pt x="79972" y="74852"/>
                </a:lnTo>
                <a:lnTo>
                  <a:pt x="92668" y="76410"/>
                </a:lnTo>
                <a:lnTo>
                  <a:pt x="94233" y="63753"/>
                </a:lnTo>
                <a:lnTo>
                  <a:pt x="81533" y="62230"/>
                </a:lnTo>
                <a:close/>
              </a:path>
              <a:path w="124459" h="723264">
                <a:moveTo>
                  <a:pt x="95630" y="0"/>
                </a:moveTo>
                <a:lnTo>
                  <a:pt x="48513" y="70993"/>
                </a:lnTo>
                <a:lnTo>
                  <a:pt x="79972" y="74852"/>
                </a:lnTo>
                <a:lnTo>
                  <a:pt x="81533" y="62230"/>
                </a:lnTo>
                <a:lnTo>
                  <a:pt x="117687" y="62230"/>
                </a:lnTo>
                <a:lnTo>
                  <a:pt x="95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03206" y="6548577"/>
            <a:ext cx="18351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De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vl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2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a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.,</a:t>
            </a:r>
            <a:r>
              <a:rPr sz="1800" u="heavy" spc="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2018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222" y="47365"/>
            <a:ext cx="7886700" cy="626070"/>
          </a:xfrm>
          <a:prstGeom prst="rect">
            <a:avLst/>
          </a:prstGeom>
        </p:spPr>
        <p:txBody>
          <a:bodyPr vert="horz" wrap="square" lIns="0" tIns="89663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Bidi</a:t>
            </a:r>
            <a:r>
              <a:rPr spc="-71" dirty="0"/>
              <a:t>r</a:t>
            </a:r>
            <a:r>
              <a:rPr spc="-5" dirty="0"/>
              <a:t>ectiona</a:t>
            </a:r>
            <a:r>
              <a:rPr dirty="0"/>
              <a:t>l</a:t>
            </a:r>
            <a:r>
              <a:rPr spc="-31" dirty="0"/>
              <a:t> </a:t>
            </a:r>
            <a:r>
              <a:rPr spc="-20" dirty="0"/>
              <a:t>t</a:t>
            </a:r>
            <a:r>
              <a:rPr spc="-115" dirty="0"/>
              <a:t>r</a:t>
            </a:r>
            <a:r>
              <a:rPr dirty="0"/>
              <a:t>an</a:t>
            </a:r>
            <a:r>
              <a:rPr spc="-55" dirty="0"/>
              <a:t>s</a:t>
            </a:r>
            <a:r>
              <a:rPr spc="-115" dirty="0"/>
              <a:t>f</a:t>
            </a:r>
            <a:r>
              <a:rPr spc="-5" dirty="0"/>
              <a:t>orme</a:t>
            </a:r>
            <a:r>
              <a:rPr dirty="0"/>
              <a:t>r</a:t>
            </a:r>
            <a:r>
              <a:rPr spc="-11" dirty="0"/>
              <a:t> </a:t>
            </a:r>
            <a:r>
              <a:rPr dirty="0"/>
              <a:t>LMs</a:t>
            </a:r>
          </a:p>
        </p:txBody>
      </p:sp>
      <p:sp>
        <p:nvSpPr>
          <p:cNvPr id="3" name="object 3"/>
          <p:cNvSpPr/>
          <p:nvPr/>
        </p:nvSpPr>
        <p:spPr>
          <a:xfrm>
            <a:off x="3876295" y="5729479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4139" y="5734051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76495" y="5741671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499"/>
                </a:moveTo>
                <a:lnTo>
                  <a:pt x="28575" y="63499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499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8289" y="6406898"/>
            <a:ext cx="230124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1372" y="6411469"/>
            <a:ext cx="227075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3729" y="6411469"/>
            <a:ext cx="230124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02330" y="4409693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02330" y="4409693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5774" y="4529836"/>
            <a:ext cx="20415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mas</a:t>
            </a:r>
            <a:r>
              <a:rPr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ed 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7571" y="5244845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9679" y="5365369"/>
            <a:ext cx="20821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n-w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pc="-3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9509" y="5732526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35829" y="5738622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98185" y="5741670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8165" y="6118859"/>
            <a:ext cx="227075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51249" y="6124955"/>
            <a:ext cx="225551" cy="160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13604" y="6124955"/>
            <a:ext cx="227075" cy="160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46577" y="4937760"/>
            <a:ext cx="1382268" cy="1935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6577" y="4937760"/>
            <a:ext cx="1382395" cy="193675"/>
          </a:xfrm>
          <a:custGeom>
            <a:avLst/>
            <a:gdLst/>
            <a:ahLst/>
            <a:cxnLst/>
            <a:rect l="l" t="t" r="r" b="b"/>
            <a:pathLst>
              <a:path w="1382395" h="193675">
                <a:moveTo>
                  <a:pt x="0" y="96773"/>
                </a:moveTo>
                <a:lnTo>
                  <a:pt x="691134" y="0"/>
                </a:lnTo>
                <a:lnTo>
                  <a:pt x="1382268" y="96773"/>
                </a:lnTo>
                <a:lnTo>
                  <a:pt x="1036701" y="96773"/>
                </a:lnTo>
                <a:lnTo>
                  <a:pt x="1036701" y="193547"/>
                </a:lnTo>
                <a:lnTo>
                  <a:pt x="345566" y="193547"/>
                </a:lnTo>
                <a:lnTo>
                  <a:pt x="345566" y="96773"/>
                </a:lnTo>
                <a:lnTo>
                  <a:pt x="0" y="9677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2330" y="3483103"/>
            <a:ext cx="2289175" cy="430887"/>
          </a:xfrm>
          <a:prstGeom prst="rect">
            <a:avLst/>
          </a:prstGeom>
          <a:solidFill>
            <a:srgbClr val="6FAC46"/>
          </a:solidFill>
          <a:ln w="190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30" marR="278124" indent="-547357"/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itio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-w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 </a:t>
            </a:r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rk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02073" y="5729479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54069" y="6406896"/>
            <a:ext cx="222503" cy="1493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23765" y="5732526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23946" y="6118859"/>
            <a:ext cx="219455" cy="160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48279" y="4005834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84597" y="4011930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6953" y="4014978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74059" y="4005834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51352" y="3707172"/>
            <a:ext cx="276999" cy="11677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pc="-3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epe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-3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Nx</a:t>
            </a:r>
          </a:p>
        </p:txBody>
      </p:sp>
      <p:sp>
        <p:nvSpPr>
          <p:cNvPr id="32" name="object 32"/>
          <p:cNvSpPr/>
          <p:nvPr/>
        </p:nvSpPr>
        <p:spPr>
          <a:xfrm>
            <a:off x="3717797" y="2907030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10505" y="2911602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03341" y="2916174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72535" y="2907030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77947" y="2536699"/>
            <a:ext cx="2289175" cy="21544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349242"/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itio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-w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ftm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50436" y="2243328"/>
            <a:ext cx="202691" cy="2270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03521" y="2249424"/>
            <a:ext cx="208787" cy="2270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74693" y="2243328"/>
            <a:ext cx="207263" cy="2270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60241" y="4639817"/>
            <a:ext cx="838835" cy="0"/>
          </a:xfrm>
          <a:custGeom>
            <a:avLst/>
            <a:gdLst/>
            <a:ahLst/>
            <a:cxnLst/>
            <a:rect l="l" t="t" r="r" b="b"/>
            <a:pathLst>
              <a:path w="838835">
                <a:moveTo>
                  <a:pt x="83845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83509" y="2243328"/>
            <a:ext cx="208787" cy="2270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38066" y="6361939"/>
            <a:ext cx="297815" cy="207645"/>
          </a:xfrm>
          <a:custGeom>
            <a:avLst/>
            <a:gdLst/>
            <a:ahLst/>
            <a:cxnLst/>
            <a:rect l="l" t="t" r="r" b="b"/>
            <a:pathLst>
              <a:path w="297814" h="207645">
                <a:moveTo>
                  <a:pt x="297688" y="20754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65725" y="5229226"/>
            <a:ext cx="2030731" cy="1152525"/>
          </a:xfrm>
          <a:custGeom>
            <a:avLst/>
            <a:gdLst/>
            <a:ahLst/>
            <a:cxnLst/>
            <a:rect l="l" t="t" r="r" b="b"/>
            <a:pathLst>
              <a:path w="2030729" h="1152525">
                <a:moveTo>
                  <a:pt x="23875" y="1070762"/>
                </a:moveTo>
                <a:lnTo>
                  <a:pt x="0" y="1152525"/>
                </a:lnTo>
                <a:lnTo>
                  <a:pt x="79756" y="1122603"/>
                </a:lnTo>
                <a:lnTo>
                  <a:pt x="68831" y="1112469"/>
                </a:lnTo>
                <a:lnTo>
                  <a:pt x="50164" y="1112469"/>
                </a:lnTo>
                <a:lnTo>
                  <a:pt x="36195" y="1099502"/>
                </a:lnTo>
                <a:lnTo>
                  <a:pt x="44834" y="1090206"/>
                </a:lnTo>
                <a:lnTo>
                  <a:pt x="23875" y="1070762"/>
                </a:lnTo>
                <a:close/>
              </a:path>
              <a:path w="2030729" h="1152525">
                <a:moveTo>
                  <a:pt x="44834" y="1090206"/>
                </a:moveTo>
                <a:lnTo>
                  <a:pt x="36195" y="1099502"/>
                </a:lnTo>
                <a:lnTo>
                  <a:pt x="50164" y="1112469"/>
                </a:lnTo>
                <a:lnTo>
                  <a:pt x="58810" y="1103172"/>
                </a:lnTo>
                <a:lnTo>
                  <a:pt x="44834" y="1090206"/>
                </a:lnTo>
                <a:close/>
              </a:path>
              <a:path w="2030729" h="1152525">
                <a:moveTo>
                  <a:pt x="58810" y="1103172"/>
                </a:moveTo>
                <a:lnTo>
                  <a:pt x="50164" y="1112469"/>
                </a:lnTo>
                <a:lnTo>
                  <a:pt x="68831" y="1112469"/>
                </a:lnTo>
                <a:lnTo>
                  <a:pt x="58810" y="1103172"/>
                </a:lnTo>
                <a:close/>
              </a:path>
              <a:path w="2030729" h="1152525">
                <a:moveTo>
                  <a:pt x="1439545" y="0"/>
                </a:moveTo>
                <a:lnTo>
                  <a:pt x="1382268" y="3428"/>
                </a:lnTo>
                <a:lnTo>
                  <a:pt x="1322704" y="13715"/>
                </a:lnTo>
                <a:lnTo>
                  <a:pt x="1261110" y="31496"/>
                </a:lnTo>
                <a:lnTo>
                  <a:pt x="1196975" y="57277"/>
                </a:lnTo>
                <a:lnTo>
                  <a:pt x="1130427" y="90805"/>
                </a:lnTo>
                <a:lnTo>
                  <a:pt x="1096518" y="110362"/>
                </a:lnTo>
                <a:lnTo>
                  <a:pt x="1061974" y="131699"/>
                </a:lnTo>
                <a:lnTo>
                  <a:pt x="1026795" y="154812"/>
                </a:lnTo>
                <a:lnTo>
                  <a:pt x="991235" y="179450"/>
                </a:lnTo>
                <a:lnTo>
                  <a:pt x="955166" y="205866"/>
                </a:lnTo>
                <a:lnTo>
                  <a:pt x="918718" y="233553"/>
                </a:lnTo>
                <a:lnTo>
                  <a:pt x="881634" y="262763"/>
                </a:lnTo>
                <a:lnTo>
                  <a:pt x="844169" y="293497"/>
                </a:lnTo>
                <a:lnTo>
                  <a:pt x="806323" y="325500"/>
                </a:lnTo>
                <a:lnTo>
                  <a:pt x="768223" y="358647"/>
                </a:lnTo>
                <a:lnTo>
                  <a:pt x="729488" y="393077"/>
                </a:lnTo>
                <a:lnTo>
                  <a:pt x="690626" y="428675"/>
                </a:lnTo>
                <a:lnTo>
                  <a:pt x="651256" y="465315"/>
                </a:lnTo>
                <a:lnTo>
                  <a:pt x="611632" y="502996"/>
                </a:lnTo>
                <a:lnTo>
                  <a:pt x="571753" y="541528"/>
                </a:lnTo>
                <a:lnTo>
                  <a:pt x="531622" y="581012"/>
                </a:lnTo>
                <a:lnTo>
                  <a:pt x="491109" y="621360"/>
                </a:lnTo>
                <a:lnTo>
                  <a:pt x="450469" y="662444"/>
                </a:lnTo>
                <a:lnTo>
                  <a:pt x="409575" y="704202"/>
                </a:lnTo>
                <a:lnTo>
                  <a:pt x="355836" y="759777"/>
                </a:lnTo>
                <a:lnTo>
                  <a:pt x="327278" y="789520"/>
                </a:lnTo>
                <a:lnTo>
                  <a:pt x="244221" y="876909"/>
                </a:lnTo>
                <a:lnTo>
                  <a:pt x="44834" y="1090206"/>
                </a:lnTo>
                <a:lnTo>
                  <a:pt x="58810" y="1103172"/>
                </a:lnTo>
                <a:lnTo>
                  <a:pt x="258028" y="890003"/>
                </a:lnTo>
                <a:lnTo>
                  <a:pt x="340970" y="802690"/>
                </a:lnTo>
                <a:lnTo>
                  <a:pt x="382233" y="759777"/>
                </a:lnTo>
                <a:lnTo>
                  <a:pt x="423266" y="717511"/>
                </a:lnTo>
                <a:lnTo>
                  <a:pt x="464020" y="675830"/>
                </a:lnTo>
                <a:lnTo>
                  <a:pt x="504635" y="634834"/>
                </a:lnTo>
                <a:lnTo>
                  <a:pt x="545045" y="594575"/>
                </a:lnTo>
                <a:lnTo>
                  <a:pt x="585088" y="555142"/>
                </a:lnTo>
                <a:lnTo>
                  <a:pt x="624787" y="516775"/>
                </a:lnTo>
                <a:lnTo>
                  <a:pt x="664337" y="479145"/>
                </a:lnTo>
                <a:lnTo>
                  <a:pt x="703511" y="442709"/>
                </a:lnTo>
                <a:lnTo>
                  <a:pt x="742231" y="407250"/>
                </a:lnTo>
                <a:lnTo>
                  <a:pt x="780696" y="372960"/>
                </a:lnTo>
                <a:lnTo>
                  <a:pt x="818769" y="339852"/>
                </a:lnTo>
                <a:lnTo>
                  <a:pt x="818919" y="339852"/>
                </a:lnTo>
                <a:lnTo>
                  <a:pt x="856488" y="308102"/>
                </a:lnTo>
                <a:lnTo>
                  <a:pt x="893699" y="277622"/>
                </a:lnTo>
                <a:lnTo>
                  <a:pt x="930401" y="248538"/>
                </a:lnTo>
                <a:lnTo>
                  <a:pt x="966597" y="220980"/>
                </a:lnTo>
                <a:lnTo>
                  <a:pt x="1002411" y="194944"/>
                </a:lnTo>
                <a:lnTo>
                  <a:pt x="1037407" y="170687"/>
                </a:lnTo>
                <a:lnTo>
                  <a:pt x="1072261" y="147700"/>
                </a:lnTo>
                <a:lnTo>
                  <a:pt x="1106217" y="126872"/>
                </a:lnTo>
                <a:lnTo>
                  <a:pt x="1139605" y="107568"/>
                </a:lnTo>
                <a:lnTo>
                  <a:pt x="1172845" y="89915"/>
                </a:lnTo>
                <a:lnTo>
                  <a:pt x="1172992" y="89915"/>
                </a:lnTo>
                <a:lnTo>
                  <a:pt x="1204976" y="74549"/>
                </a:lnTo>
                <a:lnTo>
                  <a:pt x="1236303" y="61087"/>
                </a:lnTo>
                <a:lnTo>
                  <a:pt x="1267120" y="49530"/>
                </a:lnTo>
                <a:lnTo>
                  <a:pt x="1297283" y="40005"/>
                </a:lnTo>
                <a:lnTo>
                  <a:pt x="1326791" y="32258"/>
                </a:lnTo>
                <a:lnTo>
                  <a:pt x="1326641" y="32258"/>
                </a:lnTo>
                <a:lnTo>
                  <a:pt x="1356233" y="26415"/>
                </a:lnTo>
                <a:lnTo>
                  <a:pt x="1355725" y="26415"/>
                </a:lnTo>
                <a:lnTo>
                  <a:pt x="1384681" y="22225"/>
                </a:lnTo>
                <a:lnTo>
                  <a:pt x="1385589" y="22225"/>
                </a:lnTo>
                <a:lnTo>
                  <a:pt x="1412494" y="19812"/>
                </a:lnTo>
                <a:lnTo>
                  <a:pt x="1415959" y="19812"/>
                </a:lnTo>
                <a:lnTo>
                  <a:pt x="1439562" y="19057"/>
                </a:lnTo>
                <a:lnTo>
                  <a:pt x="1439290" y="19050"/>
                </a:lnTo>
                <a:lnTo>
                  <a:pt x="1574975" y="19050"/>
                </a:lnTo>
                <a:lnTo>
                  <a:pt x="1521714" y="6984"/>
                </a:lnTo>
                <a:lnTo>
                  <a:pt x="1467358" y="762"/>
                </a:lnTo>
                <a:lnTo>
                  <a:pt x="1439545" y="0"/>
                </a:lnTo>
                <a:close/>
              </a:path>
              <a:path w="2030729" h="1152525">
                <a:moveTo>
                  <a:pt x="258100" y="889965"/>
                </a:moveTo>
                <a:close/>
              </a:path>
              <a:path w="2030729" h="1152525">
                <a:moveTo>
                  <a:pt x="341019" y="802665"/>
                </a:moveTo>
                <a:close/>
              </a:path>
              <a:path w="2030729" h="1152525">
                <a:moveTo>
                  <a:pt x="382306" y="759739"/>
                </a:moveTo>
                <a:close/>
              </a:path>
              <a:path w="2030729" h="1152525">
                <a:moveTo>
                  <a:pt x="423315" y="717486"/>
                </a:moveTo>
                <a:close/>
              </a:path>
              <a:path w="2030729" h="1152525">
                <a:moveTo>
                  <a:pt x="464095" y="675792"/>
                </a:moveTo>
                <a:close/>
              </a:path>
              <a:path w="2030729" h="1152525">
                <a:moveTo>
                  <a:pt x="504698" y="634771"/>
                </a:moveTo>
                <a:close/>
              </a:path>
              <a:path w="2030729" h="1152525">
                <a:moveTo>
                  <a:pt x="545122" y="594537"/>
                </a:moveTo>
                <a:close/>
              </a:path>
              <a:path w="2030729" h="1152525">
                <a:moveTo>
                  <a:pt x="585154" y="555142"/>
                </a:moveTo>
                <a:close/>
              </a:path>
              <a:path w="2030729" h="1152525">
                <a:moveTo>
                  <a:pt x="624893" y="516724"/>
                </a:moveTo>
                <a:close/>
              </a:path>
              <a:path w="2030729" h="1152525">
                <a:moveTo>
                  <a:pt x="664418" y="479145"/>
                </a:moveTo>
                <a:close/>
              </a:path>
              <a:path w="2030729" h="1152525">
                <a:moveTo>
                  <a:pt x="703579" y="442645"/>
                </a:moveTo>
                <a:close/>
              </a:path>
              <a:path w="2030729" h="1152525">
                <a:moveTo>
                  <a:pt x="742314" y="407174"/>
                </a:moveTo>
                <a:close/>
              </a:path>
              <a:path w="2030729" h="1152525">
                <a:moveTo>
                  <a:pt x="780796" y="372872"/>
                </a:moveTo>
                <a:close/>
              </a:path>
              <a:path w="2030729" h="1152525">
                <a:moveTo>
                  <a:pt x="2002803" y="307466"/>
                </a:moveTo>
                <a:lnTo>
                  <a:pt x="1974850" y="307466"/>
                </a:lnTo>
                <a:lnTo>
                  <a:pt x="2017395" y="347091"/>
                </a:lnTo>
                <a:lnTo>
                  <a:pt x="2030349" y="333121"/>
                </a:lnTo>
                <a:lnTo>
                  <a:pt x="2002803" y="307466"/>
                </a:lnTo>
                <a:close/>
              </a:path>
              <a:path w="2030729" h="1152525">
                <a:moveTo>
                  <a:pt x="818919" y="339852"/>
                </a:moveTo>
                <a:lnTo>
                  <a:pt x="818769" y="339852"/>
                </a:lnTo>
                <a:lnTo>
                  <a:pt x="818919" y="339852"/>
                </a:lnTo>
                <a:close/>
              </a:path>
              <a:path w="2030729" h="1152525">
                <a:moveTo>
                  <a:pt x="856515" y="308102"/>
                </a:moveTo>
                <a:lnTo>
                  <a:pt x="856361" y="308228"/>
                </a:lnTo>
                <a:lnTo>
                  <a:pt x="856515" y="308102"/>
                </a:lnTo>
                <a:close/>
              </a:path>
              <a:path w="2030729" h="1152525">
                <a:moveTo>
                  <a:pt x="1960429" y="268478"/>
                </a:moveTo>
                <a:lnTo>
                  <a:pt x="1932177" y="268478"/>
                </a:lnTo>
                <a:lnTo>
                  <a:pt x="1974850" y="307594"/>
                </a:lnTo>
                <a:lnTo>
                  <a:pt x="1974850" y="307466"/>
                </a:lnTo>
                <a:lnTo>
                  <a:pt x="2002803" y="307466"/>
                </a:lnTo>
                <a:lnTo>
                  <a:pt x="1987803" y="293497"/>
                </a:lnTo>
                <a:lnTo>
                  <a:pt x="1960429" y="268478"/>
                </a:lnTo>
                <a:close/>
              </a:path>
              <a:path w="2030729" h="1152525">
                <a:moveTo>
                  <a:pt x="893732" y="277622"/>
                </a:moveTo>
                <a:lnTo>
                  <a:pt x="893572" y="277749"/>
                </a:lnTo>
                <a:lnTo>
                  <a:pt x="893732" y="277622"/>
                </a:lnTo>
                <a:close/>
              </a:path>
              <a:path w="2030729" h="1152525">
                <a:moveTo>
                  <a:pt x="1918035" y="230505"/>
                </a:moveTo>
                <a:lnTo>
                  <a:pt x="1889252" y="230505"/>
                </a:lnTo>
                <a:lnTo>
                  <a:pt x="1932304" y="268605"/>
                </a:lnTo>
                <a:lnTo>
                  <a:pt x="1932177" y="268478"/>
                </a:lnTo>
                <a:lnTo>
                  <a:pt x="1960429" y="268478"/>
                </a:lnTo>
                <a:lnTo>
                  <a:pt x="1945004" y="254381"/>
                </a:lnTo>
                <a:lnTo>
                  <a:pt x="1918035" y="230505"/>
                </a:lnTo>
                <a:close/>
              </a:path>
              <a:path w="2030729" h="1152525">
                <a:moveTo>
                  <a:pt x="930441" y="248538"/>
                </a:moveTo>
                <a:lnTo>
                  <a:pt x="930275" y="248665"/>
                </a:lnTo>
                <a:lnTo>
                  <a:pt x="930441" y="248538"/>
                </a:lnTo>
                <a:close/>
              </a:path>
              <a:path w="2030729" h="1152525">
                <a:moveTo>
                  <a:pt x="1875445" y="194056"/>
                </a:moveTo>
                <a:lnTo>
                  <a:pt x="1845945" y="194056"/>
                </a:lnTo>
                <a:lnTo>
                  <a:pt x="1889378" y="230631"/>
                </a:lnTo>
                <a:lnTo>
                  <a:pt x="1918035" y="230505"/>
                </a:lnTo>
                <a:lnTo>
                  <a:pt x="1901825" y="216153"/>
                </a:lnTo>
                <a:lnTo>
                  <a:pt x="1875445" y="194056"/>
                </a:lnTo>
                <a:close/>
              </a:path>
              <a:path w="2030729" h="1152525">
                <a:moveTo>
                  <a:pt x="966644" y="220980"/>
                </a:moveTo>
                <a:lnTo>
                  <a:pt x="966470" y="221106"/>
                </a:lnTo>
                <a:lnTo>
                  <a:pt x="966644" y="220980"/>
                </a:lnTo>
                <a:close/>
              </a:path>
              <a:path w="2030729" h="1152525">
                <a:moveTo>
                  <a:pt x="1002466" y="194944"/>
                </a:moveTo>
                <a:lnTo>
                  <a:pt x="1002284" y="195072"/>
                </a:lnTo>
                <a:lnTo>
                  <a:pt x="1002466" y="194944"/>
                </a:lnTo>
                <a:close/>
              </a:path>
              <a:path w="2030729" h="1152525">
                <a:moveTo>
                  <a:pt x="1854512" y="176656"/>
                </a:moveTo>
                <a:lnTo>
                  <a:pt x="1824101" y="176656"/>
                </a:lnTo>
                <a:lnTo>
                  <a:pt x="1846072" y="194183"/>
                </a:lnTo>
                <a:lnTo>
                  <a:pt x="1845945" y="194056"/>
                </a:lnTo>
                <a:lnTo>
                  <a:pt x="1875445" y="194056"/>
                </a:lnTo>
                <a:lnTo>
                  <a:pt x="1858009" y="179450"/>
                </a:lnTo>
                <a:lnTo>
                  <a:pt x="1854512" y="176656"/>
                </a:lnTo>
                <a:close/>
              </a:path>
              <a:path w="2030729" h="1152525">
                <a:moveTo>
                  <a:pt x="1812333" y="143763"/>
                </a:moveTo>
                <a:lnTo>
                  <a:pt x="1779904" y="143763"/>
                </a:lnTo>
                <a:lnTo>
                  <a:pt x="1802257" y="160019"/>
                </a:lnTo>
                <a:lnTo>
                  <a:pt x="1824227" y="176784"/>
                </a:lnTo>
                <a:lnTo>
                  <a:pt x="1824101" y="176656"/>
                </a:lnTo>
                <a:lnTo>
                  <a:pt x="1854512" y="176656"/>
                </a:lnTo>
                <a:lnTo>
                  <a:pt x="1835912" y="161797"/>
                </a:lnTo>
                <a:lnTo>
                  <a:pt x="1813560" y="144653"/>
                </a:lnTo>
                <a:lnTo>
                  <a:pt x="1812333" y="143763"/>
                </a:lnTo>
                <a:close/>
              </a:path>
              <a:path w="2030729" h="1152525">
                <a:moveTo>
                  <a:pt x="1037589" y="170561"/>
                </a:moveTo>
                <a:lnTo>
                  <a:pt x="1037336" y="170687"/>
                </a:lnTo>
                <a:lnTo>
                  <a:pt x="1037589" y="170561"/>
                </a:lnTo>
                <a:close/>
              </a:path>
              <a:path w="2030729" h="1152525">
                <a:moveTo>
                  <a:pt x="1802002" y="159893"/>
                </a:moveTo>
                <a:lnTo>
                  <a:pt x="1802170" y="160019"/>
                </a:lnTo>
                <a:lnTo>
                  <a:pt x="1802002" y="159893"/>
                </a:lnTo>
                <a:close/>
              </a:path>
              <a:path w="2030729" h="1152525">
                <a:moveTo>
                  <a:pt x="1072340" y="147700"/>
                </a:moveTo>
                <a:lnTo>
                  <a:pt x="1072134" y="147828"/>
                </a:lnTo>
                <a:lnTo>
                  <a:pt x="1072340" y="147700"/>
                </a:lnTo>
                <a:close/>
              </a:path>
              <a:path w="2030729" h="1152525">
                <a:moveTo>
                  <a:pt x="1706066" y="74422"/>
                </a:moveTo>
                <a:lnTo>
                  <a:pt x="1665477" y="74422"/>
                </a:lnTo>
                <a:lnTo>
                  <a:pt x="1689100" y="86740"/>
                </a:lnTo>
                <a:lnTo>
                  <a:pt x="1712214" y="99694"/>
                </a:lnTo>
                <a:lnTo>
                  <a:pt x="1735074" y="113537"/>
                </a:lnTo>
                <a:lnTo>
                  <a:pt x="1757679" y="128269"/>
                </a:lnTo>
                <a:lnTo>
                  <a:pt x="1780032" y="143890"/>
                </a:lnTo>
                <a:lnTo>
                  <a:pt x="1779904" y="143763"/>
                </a:lnTo>
                <a:lnTo>
                  <a:pt x="1812333" y="143763"/>
                </a:lnTo>
                <a:lnTo>
                  <a:pt x="1790953" y="128269"/>
                </a:lnTo>
                <a:lnTo>
                  <a:pt x="1768221" y="112394"/>
                </a:lnTo>
                <a:lnTo>
                  <a:pt x="1745107" y="97409"/>
                </a:lnTo>
                <a:lnTo>
                  <a:pt x="1721739" y="83184"/>
                </a:lnTo>
                <a:lnTo>
                  <a:pt x="1706066" y="74422"/>
                </a:lnTo>
                <a:close/>
              </a:path>
              <a:path w="2030729" h="1152525">
                <a:moveTo>
                  <a:pt x="1757426" y="128143"/>
                </a:moveTo>
                <a:lnTo>
                  <a:pt x="1757608" y="128269"/>
                </a:lnTo>
                <a:lnTo>
                  <a:pt x="1757426" y="128143"/>
                </a:lnTo>
                <a:close/>
              </a:path>
              <a:path w="2030729" h="1152525">
                <a:moveTo>
                  <a:pt x="1106424" y="126746"/>
                </a:moveTo>
                <a:lnTo>
                  <a:pt x="1106170" y="126872"/>
                </a:lnTo>
                <a:lnTo>
                  <a:pt x="1106424" y="126746"/>
                </a:lnTo>
                <a:close/>
              </a:path>
              <a:path w="2030729" h="1152525">
                <a:moveTo>
                  <a:pt x="1734820" y="113411"/>
                </a:moveTo>
                <a:lnTo>
                  <a:pt x="1735015" y="113537"/>
                </a:lnTo>
                <a:lnTo>
                  <a:pt x="1734820" y="113411"/>
                </a:lnTo>
                <a:close/>
              </a:path>
              <a:path w="2030729" h="1152525">
                <a:moveTo>
                  <a:pt x="1139825" y="107441"/>
                </a:moveTo>
                <a:lnTo>
                  <a:pt x="1139571" y="107568"/>
                </a:lnTo>
                <a:lnTo>
                  <a:pt x="1139825" y="107441"/>
                </a:lnTo>
                <a:close/>
              </a:path>
              <a:path w="2030729" h="1152525">
                <a:moveTo>
                  <a:pt x="1711960" y="99568"/>
                </a:moveTo>
                <a:lnTo>
                  <a:pt x="1712170" y="99694"/>
                </a:lnTo>
                <a:lnTo>
                  <a:pt x="1711960" y="99568"/>
                </a:lnTo>
                <a:close/>
              </a:path>
              <a:path w="2030729" h="1152525">
                <a:moveTo>
                  <a:pt x="1172992" y="89915"/>
                </a:moveTo>
                <a:lnTo>
                  <a:pt x="1172845" y="89915"/>
                </a:lnTo>
                <a:lnTo>
                  <a:pt x="1172464" y="90169"/>
                </a:lnTo>
                <a:lnTo>
                  <a:pt x="1172992" y="89915"/>
                </a:lnTo>
                <a:close/>
              </a:path>
              <a:path w="2030729" h="1152525">
                <a:moveTo>
                  <a:pt x="1688846" y="86613"/>
                </a:moveTo>
                <a:lnTo>
                  <a:pt x="1689072" y="86740"/>
                </a:lnTo>
                <a:lnTo>
                  <a:pt x="1688846" y="86613"/>
                </a:lnTo>
                <a:close/>
              </a:path>
              <a:path w="2030729" h="1152525">
                <a:moveTo>
                  <a:pt x="1205017" y="74549"/>
                </a:moveTo>
                <a:lnTo>
                  <a:pt x="1204722" y="74675"/>
                </a:lnTo>
                <a:lnTo>
                  <a:pt x="1205017" y="74549"/>
                </a:lnTo>
                <a:close/>
              </a:path>
              <a:path w="2030729" h="1152525">
                <a:moveTo>
                  <a:pt x="1646507" y="44831"/>
                </a:moveTo>
                <a:lnTo>
                  <a:pt x="1593469" y="44831"/>
                </a:lnTo>
                <a:lnTo>
                  <a:pt x="1593850" y="44958"/>
                </a:lnTo>
                <a:lnTo>
                  <a:pt x="1618234" y="53721"/>
                </a:lnTo>
                <a:lnTo>
                  <a:pt x="1642237" y="63627"/>
                </a:lnTo>
                <a:lnTo>
                  <a:pt x="1665859" y="74675"/>
                </a:lnTo>
                <a:lnTo>
                  <a:pt x="1665477" y="74422"/>
                </a:lnTo>
                <a:lnTo>
                  <a:pt x="1706066" y="74422"/>
                </a:lnTo>
                <a:lnTo>
                  <a:pt x="1698116" y="69977"/>
                </a:lnTo>
                <a:lnTo>
                  <a:pt x="1673987" y="57403"/>
                </a:lnTo>
                <a:lnTo>
                  <a:pt x="1649602" y="46100"/>
                </a:lnTo>
                <a:lnTo>
                  <a:pt x="1646507" y="44831"/>
                </a:lnTo>
                <a:close/>
              </a:path>
              <a:path w="2030729" h="1152525">
                <a:moveTo>
                  <a:pt x="1641856" y="63500"/>
                </a:moveTo>
                <a:lnTo>
                  <a:pt x="1642128" y="63627"/>
                </a:lnTo>
                <a:lnTo>
                  <a:pt x="1641856" y="63500"/>
                </a:lnTo>
                <a:close/>
              </a:path>
              <a:path w="2030729" h="1152525">
                <a:moveTo>
                  <a:pt x="1236599" y="60959"/>
                </a:moveTo>
                <a:lnTo>
                  <a:pt x="1236218" y="61087"/>
                </a:lnTo>
                <a:lnTo>
                  <a:pt x="1236599" y="60959"/>
                </a:lnTo>
                <a:close/>
              </a:path>
              <a:path w="2030729" h="1152525">
                <a:moveTo>
                  <a:pt x="1617852" y="53593"/>
                </a:moveTo>
                <a:lnTo>
                  <a:pt x="1618161" y="53721"/>
                </a:lnTo>
                <a:lnTo>
                  <a:pt x="1617852" y="53593"/>
                </a:lnTo>
                <a:close/>
              </a:path>
              <a:path w="2030729" h="1152525">
                <a:moveTo>
                  <a:pt x="1593636" y="44891"/>
                </a:moveTo>
                <a:lnTo>
                  <a:pt x="1593822" y="44958"/>
                </a:lnTo>
                <a:lnTo>
                  <a:pt x="1593636" y="44891"/>
                </a:lnTo>
                <a:close/>
              </a:path>
              <a:path w="2030729" h="1152525">
                <a:moveTo>
                  <a:pt x="1610518" y="30734"/>
                </a:moveTo>
                <a:lnTo>
                  <a:pt x="1543685" y="30734"/>
                </a:lnTo>
                <a:lnTo>
                  <a:pt x="1544193" y="30861"/>
                </a:lnTo>
                <a:lnTo>
                  <a:pt x="1569212" y="37211"/>
                </a:lnTo>
                <a:lnTo>
                  <a:pt x="1593636" y="44891"/>
                </a:lnTo>
                <a:lnTo>
                  <a:pt x="1593469" y="44831"/>
                </a:lnTo>
                <a:lnTo>
                  <a:pt x="1646507" y="44831"/>
                </a:lnTo>
                <a:lnTo>
                  <a:pt x="1624838" y="35940"/>
                </a:lnTo>
                <a:lnTo>
                  <a:pt x="1610518" y="30734"/>
                </a:lnTo>
                <a:close/>
              </a:path>
              <a:path w="2030729" h="1152525">
                <a:moveTo>
                  <a:pt x="1297686" y="39878"/>
                </a:moveTo>
                <a:lnTo>
                  <a:pt x="1297177" y="40005"/>
                </a:lnTo>
                <a:lnTo>
                  <a:pt x="1297686" y="39878"/>
                </a:lnTo>
                <a:close/>
              </a:path>
              <a:path w="2030729" h="1152525">
                <a:moveTo>
                  <a:pt x="1568703" y="37084"/>
                </a:moveTo>
                <a:lnTo>
                  <a:pt x="1569109" y="37211"/>
                </a:lnTo>
                <a:lnTo>
                  <a:pt x="1568703" y="37084"/>
                </a:lnTo>
                <a:close/>
              </a:path>
              <a:path w="2030729" h="1152525">
                <a:moveTo>
                  <a:pt x="1327251" y="32137"/>
                </a:moveTo>
                <a:lnTo>
                  <a:pt x="1326641" y="32258"/>
                </a:lnTo>
                <a:lnTo>
                  <a:pt x="1326791" y="32258"/>
                </a:lnTo>
                <a:lnTo>
                  <a:pt x="1327251" y="32137"/>
                </a:lnTo>
                <a:close/>
              </a:path>
              <a:path w="2030729" h="1152525">
                <a:moveTo>
                  <a:pt x="1544160" y="30854"/>
                </a:moveTo>
                <a:close/>
              </a:path>
              <a:path w="2030729" h="1152525">
                <a:moveTo>
                  <a:pt x="1584294" y="21971"/>
                </a:moveTo>
                <a:lnTo>
                  <a:pt x="1492377" y="21971"/>
                </a:lnTo>
                <a:lnTo>
                  <a:pt x="1518793" y="25781"/>
                </a:lnTo>
                <a:lnTo>
                  <a:pt x="1518285" y="25781"/>
                </a:lnTo>
                <a:lnTo>
                  <a:pt x="1544160" y="30854"/>
                </a:lnTo>
                <a:lnTo>
                  <a:pt x="1543685" y="30734"/>
                </a:lnTo>
                <a:lnTo>
                  <a:pt x="1610518" y="30734"/>
                </a:lnTo>
                <a:lnTo>
                  <a:pt x="1599691" y="26796"/>
                </a:lnTo>
                <a:lnTo>
                  <a:pt x="1584294" y="21971"/>
                </a:lnTo>
                <a:close/>
              </a:path>
              <a:path w="2030729" h="1152525">
                <a:moveTo>
                  <a:pt x="1385589" y="22225"/>
                </a:moveTo>
                <a:lnTo>
                  <a:pt x="1384681" y="22225"/>
                </a:lnTo>
                <a:lnTo>
                  <a:pt x="1384173" y="22352"/>
                </a:lnTo>
                <a:lnTo>
                  <a:pt x="1385589" y="22225"/>
                </a:lnTo>
                <a:close/>
              </a:path>
              <a:path w="2030729" h="1152525">
                <a:moveTo>
                  <a:pt x="1574975" y="19050"/>
                </a:moveTo>
                <a:lnTo>
                  <a:pt x="1439562" y="19057"/>
                </a:lnTo>
                <a:lnTo>
                  <a:pt x="1466596" y="19812"/>
                </a:lnTo>
                <a:lnTo>
                  <a:pt x="1466088" y="19812"/>
                </a:lnTo>
                <a:lnTo>
                  <a:pt x="1492885" y="22097"/>
                </a:lnTo>
                <a:lnTo>
                  <a:pt x="1492377" y="21971"/>
                </a:lnTo>
                <a:lnTo>
                  <a:pt x="1584294" y="21971"/>
                </a:lnTo>
                <a:lnTo>
                  <a:pt x="1574975" y="19050"/>
                </a:lnTo>
                <a:close/>
              </a:path>
              <a:path w="2030729" h="1152525">
                <a:moveTo>
                  <a:pt x="1415959" y="19812"/>
                </a:moveTo>
                <a:lnTo>
                  <a:pt x="1412494" y="19812"/>
                </a:lnTo>
                <a:lnTo>
                  <a:pt x="1411986" y="19938"/>
                </a:lnTo>
                <a:lnTo>
                  <a:pt x="1415959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82666" y="5336666"/>
            <a:ext cx="2623185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3875"/>
            <a:r>
              <a:rPr spc="-5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5" dirty="0">
                <a:latin typeface="Calibri"/>
                <a:cs typeface="Calibri"/>
              </a:rPr>
              <a:t>oml</a:t>
            </a:r>
            <a:r>
              <a:rPr dirty="0">
                <a:latin typeface="Calibri"/>
                <a:cs typeface="Calibri"/>
              </a:rPr>
              <a:t>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mas</a:t>
            </a:r>
            <a:r>
              <a:rPr b="1" dirty="0">
                <a:latin typeface="Calibri"/>
                <a:cs typeface="Calibri"/>
              </a:rPr>
              <a:t>k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1" dirty="0">
                <a:latin typeface="Calibri"/>
                <a:cs typeface="Calibri"/>
              </a:rPr>
              <a:t>o</a:t>
            </a:r>
            <a:r>
              <a:rPr b="1" spc="-5" dirty="0">
                <a:latin typeface="Calibri"/>
                <a:cs typeface="Calibri"/>
              </a:rPr>
              <a:t>u</a:t>
            </a:r>
            <a:r>
              <a:rPr b="1" spc="-11" dirty="0">
                <a:latin typeface="Calibri"/>
                <a:cs typeface="Calibri"/>
              </a:rPr>
              <a:t>t</a:t>
            </a:r>
            <a:endParaRPr dirty="0">
              <a:latin typeface="Calibri"/>
              <a:cs typeface="Calibri"/>
            </a:endParaRPr>
          </a:p>
          <a:p>
            <a:pPr marL="12700" indent="631175"/>
            <a:r>
              <a:rPr spc="-5" dirty="0">
                <a:latin typeface="Calibri"/>
                <a:cs typeface="Calibri"/>
              </a:rPr>
              <a:t>so</a:t>
            </a:r>
            <a:r>
              <a:rPr dirty="0">
                <a:latin typeface="Calibri"/>
                <a:cs typeface="Calibri"/>
              </a:rPr>
              <a:t>m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inpu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k</a:t>
            </a:r>
            <a:r>
              <a:rPr spc="-11" dirty="0">
                <a:latin typeface="Calibri"/>
                <a:cs typeface="Calibri"/>
              </a:rPr>
              <a:t>en</a:t>
            </a:r>
            <a:r>
              <a:rPr dirty="0">
                <a:latin typeface="Calibri"/>
                <a:cs typeface="Calibri"/>
              </a:rPr>
              <a:t>s</a:t>
            </a:r>
          </a:p>
          <a:p>
            <a:pPr>
              <a:spcBef>
                <a:spcPts val="15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r>
              <a:rPr spc="-11" dirty="0">
                <a:latin typeface="Calibri"/>
                <a:cs typeface="Calibri"/>
              </a:rPr>
              <a:t>mask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 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ep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ace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</a:t>
            </a:r>
            <a:r>
              <a:rPr spc="-11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th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[MASK]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88686" y="1734973"/>
            <a:ext cx="5139055" cy="2694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32" indent="1016609"/>
            <a:r>
              <a:rPr dirty="0">
                <a:latin typeface="Calibri"/>
                <a:cs typeface="Calibri"/>
              </a:rPr>
              <a:t>I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ASK]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ASK]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0032">
              <a:tabLst>
                <a:tab pos="1340452" algn="l"/>
              </a:tabLst>
            </a:pPr>
            <a:r>
              <a:rPr b="1" spc="-15" dirty="0">
                <a:latin typeface="Calibri"/>
                <a:cs typeface="Calibri"/>
              </a:rPr>
              <a:t>Out</a:t>
            </a:r>
            <a:r>
              <a:rPr b="1" spc="-5" dirty="0">
                <a:latin typeface="Calibri"/>
                <a:cs typeface="Calibri"/>
              </a:rPr>
              <a:t>p</a:t>
            </a:r>
            <a:r>
              <a:rPr b="1" spc="-11" dirty="0">
                <a:latin typeface="Calibri"/>
                <a:cs typeface="Calibri"/>
              </a:rPr>
              <a:t>ut:</a:t>
            </a:r>
            <a:r>
              <a:rPr b="1" dirty="0">
                <a:latin typeface="Calibri"/>
                <a:cs typeface="Calibri"/>
              </a:rPr>
              <a:t>	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 think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am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3"/>
              </a:spcBef>
            </a:pPr>
            <a:endParaRPr sz="245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r>
              <a:rPr b="1" dirty="0">
                <a:latin typeface="Calibri"/>
                <a:cs typeface="Calibri"/>
              </a:rPr>
              <a:t>M</a:t>
            </a:r>
            <a:r>
              <a:rPr b="1" spc="-5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in</a:t>
            </a:r>
            <a:r>
              <a:rPr b="1" spc="-11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id</a:t>
            </a:r>
            <a:r>
              <a:rPr b="1" spc="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a: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ne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din</a:t>
            </a:r>
            <a:r>
              <a:rPr dirty="0">
                <a:latin typeface="Calibri"/>
                <a:cs typeface="Calibri"/>
              </a:rPr>
              <a:t>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5" dirty="0">
                <a:latin typeface="Calibri"/>
                <a:cs typeface="Calibri"/>
              </a:rPr>
              <a:t>p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edi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</a:t>
            </a:r>
            <a:r>
              <a:rPr spc="-11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es the</a:t>
            </a:r>
          </a:p>
          <a:p>
            <a:pPr marL="20954" indent="-8890"/>
            <a:r>
              <a:rPr dirty="0">
                <a:latin typeface="Calibri"/>
                <a:cs typeface="Calibri"/>
              </a:rPr>
              <a:t>mod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 “</a:t>
            </a:r>
            <a:r>
              <a:rPr spc="-1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ork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d”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11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earn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g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od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p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spc="-31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on</a:t>
            </a:r>
          </a:p>
          <a:p>
            <a:pPr marL="20954" marR="991210">
              <a:lnSpc>
                <a:spcPts val="3291"/>
              </a:lnSpc>
              <a:spcBef>
                <a:spcPts val="300"/>
              </a:spcBef>
            </a:pPr>
            <a:r>
              <a:rPr spc="-25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thout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mas</a:t>
            </a:r>
            <a:r>
              <a:rPr spc="-71" dirty="0">
                <a:latin typeface="Calibri"/>
                <a:cs typeface="Calibri"/>
              </a:rPr>
              <a:t>k</a:t>
            </a:r>
            <a:r>
              <a:rPr spc="-11" dirty="0">
                <a:latin typeface="Calibri"/>
                <a:cs typeface="Calibri"/>
              </a:rPr>
              <a:t>ed</a:t>
            </a:r>
            <a:r>
              <a:rPr dirty="0">
                <a:latin typeface="Calibri"/>
                <a:cs typeface="Calibri"/>
              </a:rPr>
              <a:t> sel</a:t>
            </a:r>
            <a:r>
              <a:rPr spc="11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-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tt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on! Thi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15" dirty="0">
                <a:latin typeface="Calibri"/>
                <a:cs typeface="Calibri"/>
              </a:rPr>
              <a:t>ma</a:t>
            </a:r>
            <a:r>
              <a:rPr spc="-75" dirty="0">
                <a:latin typeface="Calibri"/>
                <a:cs typeface="Calibri"/>
              </a:rPr>
              <a:t>k</a:t>
            </a:r>
            <a:r>
              <a:rPr spc="-11" dirty="0">
                <a:latin typeface="Calibri"/>
                <a:cs typeface="Calibri"/>
              </a:rPr>
              <a:t>es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b="1" spc="-11" dirty="0">
                <a:latin typeface="Calibri"/>
                <a:cs typeface="Calibri"/>
              </a:rPr>
              <a:t>bi</a:t>
            </a:r>
            <a:r>
              <a:rPr b="1" spc="-5" dirty="0">
                <a:latin typeface="Calibri"/>
                <a:cs typeface="Calibri"/>
              </a:rPr>
              <a:t>d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31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1" dirty="0">
                <a:latin typeface="Calibri"/>
                <a:cs typeface="Calibri"/>
              </a:rPr>
              <a:t>cti</a:t>
            </a:r>
            <a:r>
              <a:rPr b="1" spc="-20" dirty="0">
                <a:latin typeface="Calibri"/>
                <a:cs typeface="Calibri"/>
              </a:rPr>
              <a:t>on</a:t>
            </a:r>
            <a:r>
              <a:rPr b="1" spc="-11" dirty="0">
                <a:latin typeface="Calibri"/>
                <a:cs typeface="Calibri"/>
              </a:rPr>
              <a:t>al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96532" y="1734972"/>
            <a:ext cx="5988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Calibri"/>
                <a:cs typeface="Calibri"/>
              </a:rPr>
              <a:t>In</a:t>
            </a:r>
            <a:r>
              <a:rPr b="1" spc="5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ut: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1097" y="1049798"/>
            <a:ext cx="518490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b="1" spc="-11" dirty="0">
                <a:latin typeface="Calibri"/>
                <a:cs typeface="Calibri"/>
              </a:rPr>
              <a:t>BE</a:t>
            </a:r>
            <a:r>
              <a:rPr b="1" spc="-4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11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11" dirty="0">
                <a:latin typeface="Calibri"/>
                <a:cs typeface="Calibri"/>
              </a:rPr>
              <a:t>ly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71" dirty="0">
                <a:latin typeface="Calibri"/>
                <a:cs typeface="Calibri"/>
              </a:rPr>
              <a:t>“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ode</a:t>
            </a:r>
            <a:r>
              <a:rPr spc="7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”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 a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5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ans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orme</a:t>
            </a:r>
            <a:r>
              <a:rPr spc="-11" dirty="0">
                <a:latin typeface="Calibri"/>
                <a:cs typeface="Calibri"/>
              </a:rPr>
              <a:t>r </a:t>
            </a:r>
            <a:r>
              <a:rPr dirty="0">
                <a:latin typeface="Calibri"/>
                <a:cs typeface="Calibri"/>
              </a:rPr>
              <a:t>w</a:t>
            </a:r>
            <a:r>
              <a:rPr spc="-11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th </a:t>
            </a:r>
            <a:r>
              <a:rPr spc="-15" dirty="0">
                <a:latin typeface="Calibri"/>
                <a:cs typeface="Calibri"/>
              </a:rPr>
              <a:t>15%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 inputs 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ep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aced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</a:t>
            </a:r>
            <a:r>
              <a:rPr spc="-11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th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[MASK]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188E1-320D-4E8D-AE15-09F8BD10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of BERT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8AACA-9448-4112-918C-33F23913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Approach 1: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   Masked LM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235E1AE-E189-47AE-B913-42EBEF800A0C}"/>
              </a:ext>
            </a:extLst>
          </p:cNvPr>
          <p:cNvSpPr/>
          <p:nvPr/>
        </p:nvSpPr>
        <p:spPr>
          <a:xfrm>
            <a:off x="5217831" y="4713271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A109FA-15AA-466B-A622-EB1D537D27EF}"/>
              </a:ext>
            </a:extLst>
          </p:cNvPr>
          <p:cNvGrpSpPr/>
          <p:nvPr/>
        </p:nvGrpSpPr>
        <p:grpSpPr>
          <a:xfrm>
            <a:off x="5106670" y="5913095"/>
            <a:ext cx="1111321" cy="797615"/>
            <a:chOff x="1212077" y="5255291"/>
            <a:chExt cx="1111321" cy="79761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02A9DA7-42C8-4728-97C7-7B9959ED093D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潮水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BA511B26-2E18-420D-9FF7-7580722C8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4E97FA8-4882-4C0A-AC01-2C8A82CA5023}"/>
              </a:ext>
            </a:extLst>
          </p:cNvPr>
          <p:cNvGrpSpPr/>
          <p:nvPr/>
        </p:nvGrpSpPr>
        <p:grpSpPr>
          <a:xfrm>
            <a:off x="6144072" y="5913095"/>
            <a:ext cx="1111321" cy="797615"/>
            <a:chOff x="2272598" y="5255291"/>
            <a:chExt cx="1111321" cy="79761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AC6E8BF-F9C1-45DC-851C-0E224D3843DA}"/>
                </a:ext>
              </a:extLst>
            </p:cNvPr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退了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030E44D-E8AE-4606-B71B-3D7400B1F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37A26BD-17C1-4864-9FF7-AD8F4CE3BD2E}"/>
              </a:ext>
            </a:extLst>
          </p:cNvPr>
          <p:cNvGrpSpPr/>
          <p:nvPr/>
        </p:nvGrpSpPr>
        <p:grpSpPr>
          <a:xfrm>
            <a:off x="7181473" y="5913095"/>
            <a:ext cx="1111321" cy="797615"/>
            <a:chOff x="3332247" y="5255291"/>
            <a:chExt cx="1111321" cy="797614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543F08D-D118-4243-B5A4-C2D3BDDA6B8A}"/>
                </a:ext>
              </a:extLst>
            </p:cNvPr>
            <p:cNvSpPr txBox="1"/>
            <p:nvPr/>
          </p:nvSpPr>
          <p:spPr>
            <a:xfrm>
              <a:off x="333224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就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7056EA2-61C9-4EF3-A0B4-19F2A1399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8A1A4FD-694D-41FE-A896-9864FDAEE626}"/>
              </a:ext>
            </a:extLst>
          </p:cNvPr>
          <p:cNvGrpSpPr/>
          <p:nvPr/>
        </p:nvGrpSpPr>
        <p:grpSpPr>
          <a:xfrm>
            <a:off x="8218873" y="5913095"/>
            <a:ext cx="1111321" cy="797615"/>
            <a:chOff x="4324279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BB73A9F-1EC7-40B3-867C-1A9533D17346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知道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78429148-5B7D-4C4A-A504-C32693315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61D795-4070-4726-ADA7-DC42A54FD582}"/>
              </a:ext>
            </a:extLst>
          </p:cNvPr>
          <p:cNvSpPr txBox="1"/>
          <p:nvPr/>
        </p:nvSpPr>
        <p:spPr>
          <a:xfrm>
            <a:off x="8941961" y="6151534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9BADAD-E4F8-42B9-B595-33C3160624F0}"/>
              </a:ext>
            </a:extLst>
          </p:cNvPr>
          <p:cNvCxnSpPr>
            <a:cxnSpLocks/>
          </p:cNvCxnSpPr>
          <p:nvPr/>
        </p:nvCxnSpPr>
        <p:spPr>
          <a:xfrm flipV="1">
            <a:off x="5623832" y="43617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A71131B-C794-49F2-A5A8-30CFDCE2EF38}"/>
              </a:ext>
            </a:extLst>
          </p:cNvPr>
          <p:cNvCxnSpPr>
            <a:cxnSpLocks/>
          </p:cNvCxnSpPr>
          <p:nvPr/>
        </p:nvCxnSpPr>
        <p:spPr>
          <a:xfrm flipV="1">
            <a:off x="6692971" y="43617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175D07-58FC-4153-B0BE-AC27D02CAB4A}"/>
              </a:ext>
            </a:extLst>
          </p:cNvPr>
          <p:cNvCxnSpPr>
            <a:cxnSpLocks/>
          </p:cNvCxnSpPr>
          <p:nvPr/>
        </p:nvCxnSpPr>
        <p:spPr>
          <a:xfrm flipV="1">
            <a:off x="7715363" y="43617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218A6AA-A360-4AED-BD40-7478B3F96743}"/>
              </a:ext>
            </a:extLst>
          </p:cNvPr>
          <p:cNvCxnSpPr>
            <a:cxnSpLocks/>
          </p:cNvCxnSpPr>
          <p:nvPr/>
        </p:nvCxnSpPr>
        <p:spPr>
          <a:xfrm flipV="1">
            <a:off x="8767771" y="43617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8E0F88E-2BCB-48DF-9DA2-1591BADF55B6}"/>
              </a:ext>
            </a:extLst>
          </p:cNvPr>
          <p:cNvSpPr/>
          <p:nvPr/>
        </p:nvSpPr>
        <p:spPr>
          <a:xfrm rot="5400000">
            <a:off x="5243690" y="3850273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DA040F-2DE1-4BBB-87A0-5FE9A05BB172}"/>
              </a:ext>
            </a:extLst>
          </p:cNvPr>
          <p:cNvSpPr/>
          <p:nvPr/>
        </p:nvSpPr>
        <p:spPr>
          <a:xfrm rot="5400000">
            <a:off x="6312827" y="3869620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B09EC7-20A0-45CD-BC2C-34438A6C8288}"/>
              </a:ext>
            </a:extLst>
          </p:cNvPr>
          <p:cNvSpPr/>
          <p:nvPr/>
        </p:nvSpPr>
        <p:spPr>
          <a:xfrm rot="5400000">
            <a:off x="7341522" y="388400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23B76B-F394-4C20-901A-E79502F1B7BB}"/>
              </a:ext>
            </a:extLst>
          </p:cNvPr>
          <p:cNvSpPr/>
          <p:nvPr/>
        </p:nvSpPr>
        <p:spPr>
          <a:xfrm rot="5400000">
            <a:off x="8379938" y="388400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EF5E6DE-B0A3-47D7-BAE6-E568834055FE}"/>
              </a:ext>
            </a:extLst>
          </p:cNvPr>
          <p:cNvSpPr txBox="1"/>
          <p:nvPr/>
        </p:nvSpPr>
        <p:spPr>
          <a:xfrm>
            <a:off x="8941960" y="3717043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63BBF12-FA21-4AE7-B200-31DA22ECBC83}"/>
              </a:ext>
            </a:extLst>
          </p:cNvPr>
          <p:cNvSpPr txBox="1"/>
          <p:nvPr/>
        </p:nvSpPr>
        <p:spPr>
          <a:xfrm>
            <a:off x="6058319" y="6220267"/>
            <a:ext cx="12965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[MASK]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3A6FA782-0E26-485A-AF64-EB35364725F0}"/>
              </a:ext>
            </a:extLst>
          </p:cNvPr>
          <p:cNvSpPr/>
          <p:nvPr/>
        </p:nvSpPr>
        <p:spPr>
          <a:xfrm>
            <a:off x="5441148" y="2498243"/>
            <a:ext cx="2503643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 Multi-class</a:t>
            </a:r>
          </a:p>
          <a:p>
            <a:pPr algn="ctr"/>
            <a:r>
              <a:rPr lang="en-US" altLang="zh-TW" sz="2400" dirty="0"/>
              <a:t>Classifier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EB2403B-F3A3-4230-AA8D-7607BF6F63EE}"/>
              </a:ext>
            </a:extLst>
          </p:cNvPr>
          <p:cNvCxnSpPr>
            <a:cxnSpLocks/>
          </p:cNvCxnSpPr>
          <p:nvPr/>
        </p:nvCxnSpPr>
        <p:spPr>
          <a:xfrm flipV="1">
            <a:off x="6706603" y="323556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5917344-983D-45F0-90E5-A08D70D2F6AE}"/>
              </a:ext>
            </a:extLst>
          </p:cNvPr>
          <p:cNvSpPr txBox="1"/>
          <p:nvPr/>
        </p:nvSpPr>
        <p:spPr>
          <a:xfrm>
            <a:off x="8134903" y="1426584"/>
            <a:ext cx="209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Predicting the masked word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1DBE1F6-1ABE-4C20-BF9B-9FF205DF5DF9}"/>
              </a:ext>
            </a:extLst>
          </p:cNvPr>
          <p:cNvCxnSpPr>
            <a:cxnSpLocks/>
          </p:cNvCxnSpPr>
          <p:nvPr/>
        </p:nvCxnSpPr>
        <p:spPr>
          <a:xfrm flipV="1">
            <a:off x="5721436" y="2147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2C82DEC-A844-4B87-9D82-8379708E99DD}"/>
              </a:ext>
            </a:extLst>
          </p:cNvPr>
          <p:cNvCxnSpPr>
            <a:cxnSpLocks/>
          </p:cNvCxnSpPr>
          <p:nvPr/>
        </p:nvCxnSpPr>
        <p:spPr>
          <a:xfrm flipV="1">
            <a:off x="5970451" y="2147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E7CC116-34A4-49D6-AF24-4BE69D6141CC}"/>
              </a:ext>
            </a:extLst>
          </p:cNvPr>
          <p:cNvCxnSpPr>
            <a:cxnSpLocks/>
          </p:cNvCxnSpPr>
          <p:nvPr/>
        </p:nvCxnSpPr>
        <p:spPr>
          <a:xfrm flipV="1">
            <a:off x="6219467" y="2147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9B8A2A3-ABB8-4361-BA9E-C7D906208314}"/>
              </a:ext>
            </a:extLst>
          </p:cNvPr>
          <p:cNvCxnSpPr>
            <a:cxnSpLocks/>
          </p:cNvCxnSpPr>
          <p:nvPr/>
        </p:nvCxnSpPr>
        <p:spPr>
          <a:xfrm flipV="1">
            <a:off x="6468481" y="2147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371C946-2AF7-46C0-BCF7-89E0EFD5911F}"/>
              </a:ext>
            </a:extLst>
          </p:cNvPr>
          <p:cNvCxnSpPr>
            <a:cxnSpLocks/>
          </p:cNvCxnSpPr>
          <p:nvPr/>
        </p:nvCxnSpPr>
        <p:spPr>
          <a:xfrm flipV="1">
            <a:off x="6717496" y="2147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6306799-F2B4-48EF-94E2-8B69A217B850}"/>
              </a:ext>
            </a:extLst>
          </p:cNvPr>
          <p:cNvCxnSpPr>
            <a:cxnSpLocks/>
          </p:cNvCxnSpPr>
          <p:nvPr/>
        </p:nvCxnSpPr>
        <p:spPr>
          <a:xfrm flipV="1">
            <a:off x="7215527" y="2147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E169518-52D5-48F8-AEA3-E555CD39DBB6}"/>
              </a:ext>
            </a:extLst>
          </p:cNvPr>
          <p:cNvCxnSpPr>
            <a:cxnSpLocks/>
          </p:cNvCxnSpPr>
          <p:nvPr/>
        </p:nvCxnSpPr>
        <p:spPr>
          <a:xfrm flipV="1">
            <a:off x="6966511" y="2147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FE99049-150E-4C17-9A0C-5EFBB38E8DEB}"/>
              </a:ext>
            </a:extLst>
          </p:cNvPr>
          <p:cNvCxnSpPr>
            <a:cxnSpLocks/>
          </p:cNvCxnSpPr>
          <p:nvPr/>
        </p:nvCxnSpPr>
        <p:spPr>
          <a:xfrm flipV="1">
            <a:off x="7464541" y="2147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045BF29-1CAF-42F6-BCEC-ACAF3ABE67E3}"/>
              </a:ext>
            </a:extLst>
          </p:cNvPr>
          <p:cNvCxnSpPr>
            <a:cxnSpLocks/>
          </p:cNvCxnSpPr>
          <p:nvPr/>
        </p:nvCxnSpPr>
        <p:spPr>
          <a:xfrm flipV="1">
            <a:off x="7713555" y="2147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D190072-DF9E-4023-B96B-88CC2E1C3B93}"/>
              </a:ext>
            </a:extLst>
          </p:cNvPr>
          <p:cNvSpPr txBox="1"/>
          <p:nvPr/>
        </p:nvSpPr>
        <p:spPr>
          <a:xfrm>
            <a:off x="5512112" y="1257629"/>
            <a:ext cx="248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vocabulary size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右大括弧 42">
            <a:extLst>
              <a:ext uri="{FF2B5EF4-FFF2-40B4-BE49-F238E27FC236}">
                <a16:creationId xmlns:a16="http://schemas.microsoft.com/office/drawing/2014/main" id="{D30C4928-AE77-4246-B992-EABF74CF1AF5}"/>
              </a:ext>
            </a:extLst>
          </p:cNvPr>
          <p:cNvSpPr/>
          <p:nvPr/>
        </p:nvSpPr>
        <p:spPr>
          <a:xfrm rot="16200000">
            <a:off x="6516385" y="928466"/>
            <a:ext cx="382975" cy="2153525"/>
          </a:xfrm>
          <a:prstGeom prst="rightBrace">
            <a:avLst>
              <a:gd name="adj1" fmla="val 20460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EFB07D-B0CB-4AA4-BC70-33B435E8C824}"/>
              </a:ext>
            </a:extLst>
          </p:cNvPr>
          <p:cNvSpPr/>
          <p:nvPr/>
        </p:nvSpPr>
        <p:spPr>
          <a:xfrm>
            <a:off x="556981" y="3235563"/>
            <a:ext cx="4302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Randomly replace 15% of the tokens with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[MASK]</a:t>
            </a:r>
          </a:p>
        </p:txBody>
      </p:sp>
    </p:spTree>
    <p:extLst>
      <p:ext uri="{BB962C8B-B14F-4D97-AF65-F5344CB8AC3E}">
        <p14:creationId xmlns:p14="http://schemas.microsoft.com/office/powerpoint/2010/main" val="279632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235E1AE-E189-47AE-B913-42EBEF800A0C}"/>
              </a:ext>
            </a:extLst>
          </p:cNvPr>
          <p:cNvSpPr/>
          <p:nvPr/>
        </p:nvSpPr>
        <p:spPr>
          <a:xfrm>
            <a:off x="2577943" y="4338658"/>
            <a:ext cx="7630287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A109FA-15AA-466B-A622-EB1D537D27EF}"/>
              </a:ext>
            </a:extLst>
          </p:cNvPr>
          <p:cNvGrpSpPr/>
          <p:nvPr/>
        </p:nvGrpSpPr>
        <p:grpSpPr>
          <a:xfrm>
            <a:off x="2466782" y="5538483"/>
            <a:ext cx="1111321" cy="797615"/>
            <a:chOff x="1212077" y="5255291"/>
            <a:chExt cx="1111321" cy="79761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02A9DA7-42C8-4728-97C7-7B9959ED093D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[CLS]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BA511B26-2E18-420D-9FF7-7580722C8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4E97FA8-4882-4C0A-AC01-2C8A82CA5023}"/>
              </a:ext>
            </a:extLst>
          </p:cNvPr>
          <p:cNvGrpSpPr/>
          <p:nvPr/>
        </p:nvGrpSpPr>
        <p:grpSpPr>
          <a:xfrm>
            <a:off x="3555856" y="5538483"/>
            <a:ext cx="1111321" cy="797615"/>
            <a:chOff x="2272598" y="5255291"/>
            <a:chExt cx="1111321" cy="79761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AC6E8BF-F9C1-45DC-851C-0E224D3843DA}"/>
                </a:ext>
              </a:extLst>
            </p:cNvPr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醒醒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030E44D-E8AE-4606-B71B-3D7400B1F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37A26BD-17C1-4864-9FF7-AD8F4CE3BD2E}"/>
              </a:ext>
            </a:extLst>
          </p:cNvPr>
          <p:cNvGrpSpPr/>
          <p:nvPr/>
        </p:nvGrpSpPr>
        <p:grpSpPr>
          <a:xfrm>
            <a:off x="4644929" y="5538483"/>
            <a:ext cx="1111321" cy="797615"/>
            <a:chOff x="3332247" y="5255291"/>
            <a:chExt cx="1111321" cy="797614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543F08D-D118-4243-B5A4-C2D3BDDA6B8A}"/>
                </a:ext>
              </a:extLst>
            </p:cNvPr>
            <p:cNvSpPr txBox="1"/>
            <p:nvPr/>
          </p:nvSpPr>
          <p:spPr>
            <a:xfrm>
              <a:off x="333224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吧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7056EA2-61C9-4EF3-A0B4-19F2A1399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8A1A4FD-694D-41FE-A896-9864FDAEE626}"/>
              </a:ext>
            </a:extLst>
          </p:cNvPr>
          <p:cNvGrpSpPr/>
          <p:nvPr/>
        </p:nvGrpSpPr>
        <p:grpSpPr>
          <a:xfrm>
            <a:off x="5734001" y="5538483"/>
            <a:ext cx="1111321" cy="797615"/>
            <a:chOff x="4324279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BB73A9F-1EC7-40B3-867C-1A9533D17346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[SEP]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78429148-5B7D-4C4A-A504-C32693315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8A1F94B1-F148-41F0-A3D9-32365B8D1B31}"/>
              </a:ext>
            </a:extLst>
          </p:cNvPr>
          <p:cNvSpPr/>
          <p:nvPr/>
        </p:nvSpPr>
        <p:spPr>
          <a:xfrm>
            <a:off x="3692745" y="977675"/>
            <a:ext cx="551291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67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 2: Next Sentence Prediction </a:t>
            </a:r>
            <a:endParaRPr lang="zh-TW" altLang="en-US" sz="2667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C66B4CA-9E42-4F6D-968A-06BE0CBD0649}"/>
              </a:ext>
            </a:extLst>
          </p:cNvPr>
          <p:cNvGrpSpPr/>
          <p:nvPr/>
        </p:nvGrpSpPr>
        <p:grpSpPr>
          <a:xfrm>
            <a:off x="6823074" y="5538483"/>
            <a:ext cx="1111321" cy="797615"/>
            <a:chOff x="1212077" y="5255291"/>
            <a:chExt cx="1111321" cy="797614"/>
          </a:xfrm>
        </p:grpSpPr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5717B07-E083-4CA8-8994-8D6FEAD007C4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你</a:t>
              </a:r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C0603831-783D-458A-BE28-4689B2F25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A45A99D-EBA5-4E88-8040-17AC29C25BEB}"/>
              </a:ext>
            </a:extLst>
          </p:cNvPr>
          <p:cNvGrpSpPr/>
          <p:nvPr/>
        </p:nvGrpSpPr>
        <p:grpSpPr>
          <a:xfrm>
            <a:off x="7912148" y="5538483"/>
            <a:ext cx="1111321" cy="797615"/>
            <a:chOff x="2272598" y="5255291"/>
            <a:chExt cx="1111321" cy="797614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01E5D9A-DE5F-4065-9EB1-76B80465F3EC}"/>
                </a:ext>
              </a:extLst>
            </p:cNvPr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沒有</a:t>
              </a:r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C486C925-91F9-4275-8B8C-A07588874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D11FF69-1DE5-4B1A-949C-18D755668DCD}"/>
              </a:ext>
            </a:extLst>
          </p:cNvPr>
          <p:cNvGrpSpPr/>
          <p:nvPr/>
        </p:nvGrpSpPr>
        <p:grpSpPr>
          <a:xfrm>
            <a:off x="9001218" y="5538483"/>
            <a:ext cx="1111321" cy="797615"/>
            <a:chOff x="3332247" y="5255291"/>
            <a:chExt cx="1111321" cy="797614"/>
          </a:xfrm>
        </p:grpSpPr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183C05E-1AA1-4E70-BE00-00D2AD03996F}"/>
                </a:ext>
              </a:extLst>
            </p:cNvPr>
            <p:cNvSpPr txBox="1"/>
            <p:nvPr/>
          </p:nvSpPr>
          <p:spPr>
            <a:xfrm>
              <a:off x="333224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妹妹</a:t>
              </a: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7033559-5B1F-407B-9451-C57DA2995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A56DD854-F344-42D2-977C-769BCDF458BA}"/>
              </a:ext>
            </a:extLst>
          </p:cNvPr>
          <p:cNvSpPr/>
          <p:nvPr/>
        </p:nvSpPr>
        <p:spPr>
          <a:xfrm>
            <a:off x="1828801" y="2066819"/>
            <a:ext cx="2124332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 Binary</a:t>
            </a:r>
          </a:p>
          <a:p>
            <a:pPr algn="ctr"/>
            <a:r>
              <a:rPr lang="en-US" altLang="zh-TW" sz="2400" dirty="0"/>
              <a:t>Classifier</a:t>
            </a:r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E9B514DB-C0C4-4659-A4A7-01697D397D31}"/>
              </a:ext>
            </a:extLst>
          </p:cNvPr>
          <p:cNvGrpSpPr/>
          <p:nvPr/>
        </p:nvGrpSpPr>
        <p:grpSpPr>
          <a:xfrm>
            <a:off x="2887453" y="3187847"/>
            <a:ext cx="195209" cy="1150811"/>
            <a:chOff x="1363451" y="3187846"/>
            <a:chExt cx="195209" cy="1150811"/>
          </a:xfrm>
        </p:grpSpPr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538D4BD-1600-48C2-9A76-2BF64A33E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865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DE36F08-7FA6-45C6-86C8-7C5906910C61}"/>
                </a:ext>
              </a:extLst>
            </p:cNvPr>
            <p:cNvSpPr/>
            <p:nvPr/>
          </p:nvSpPr>
          <p:spPr>
            <a:xfrm rot="5400000">
              <a:off x="1080912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13D1788E-6223-404C-B626-7CA15243BEA9}"/>
              </a:ext>
            </a:extLst>
          </p:cNvPr>
          <p:cNvCxnSpPr>
            <a:cxnSpLocks/>
          </p:cNvCxnSpPr>
          <p:nvPr/>
        </p:nvCxnSpPr>
        <p:spPr>
          <a:xfrm flipV="1">
            <a:off x="2998865" y="171530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D072740-3493-40DD-84E4-8D0FD93BFCAE}"/>
              </a:ext>
            </a:extLst>
          </p:cNvPr>
          <p:cNvCxnSpPr>
            <a:cxnSpLocks/>
          </p:cNvCxnSpPr>
          <p:nvPr/>
        </p:nvCxnSpPr>
        <p:spPr>
          <a:xfrm flipV="1">
            <a:off x="2998865" y="2845979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D76E9B4-5A6C-40E2-A8A6-66C2008CB3A6}"/>
              </a:ext>
            </a:extLst>
          </p:cNvPr>
          <p:cNvSpPr/>
          <p:nvPr/>
        </p:nvSpPr>
        <p:spPr>
          <a:xfrm>
            <a:off x="2701637" y="1263286"/>
            <a:ext cx="594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292D58A4-0AFD-4C7F-8E0D-5C8F52AECE6A}"/>
              </a:ext>
            </a:extLst>
          </p:cNvPr>
          <p:cNvGrpSpPr/>
          <p:nvPr/>
        </p:nvGrpSpPr>
        <p:grpSpPr>
          <a:xfrm>
            <a:off x="3973202" y="3196165"/>
            <a:ext cx="195209" cy="1150811"/>
            <a:chOff x="2431477" y="3196164"/>
            <a:chExt cx="195209" cy="1150811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552E6CF5-6E14-4B8A-816D-92B21B895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89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D371D0A-B470-4F92-A992-393E25EA03B1}"/>
                </a:ext>
              </a:extLst>
            </p:cNvPr>
            <p:cNvSpPr/>
            <p:nvPr/>
          </p:nvSpPr>
          <p:spPr>
            <a:xfrm rot="5400000">
              <a:off x="214893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F05E6AA-1CF7-45F1-9682-4BEFD49583CA}"/>
              </a:ext>
            </a:extLst>
          </p:cNvPr>
          <p:cNvGrpSpPr/>
          <p:nvPr/>
        </p:nvGrpSpPr>
        <p:grpSpPr>
          <a:xfrm>
            <a:off x="5058953" y="3181485"/>
            <a:ext cx="195209" cy="1150811"/>
            <a:chOff x="3452062" y="3181484"/>
            <a:chExt cx="195209" cy="1150811"/>
          </a:xfrm>
        </p:grpSpPr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E01681C3-8631-41A5-8FF5-BBE03FD46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476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7ECFA6A-16DD-4CC4-98DB-EEC2BC0C3A13}"/>
                </a:ext>
              </a:extLst>
            </p:cNvPr>
            <p:cNvSpPr/>
            <p:nvPr/>
          </p:nvSpPr>
          <p:spPr>
            <a:xfrm rot="5400000">
              <a:off x="3169523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BFA584E7-FB8F-4D58-9A76-C30EE6EC26A7}"/>
              </a:ext>
            </a:extLst>
          </p:cNvPr>
          <p:cNvGrpSpPr/>
          <p:nvPr/>
        </p:nvGrpSpPr>
        <p:grpSpPr>
          <a:xfrm>
            <a:off x="6144702" y="3196165"/>
            <a:ext cx="195209" cy="1150811"/>
            <a:chOff x="4499447" y="3196164"/>
            <a:chExt cx="195209" cy="1150811"/>
          </a:xfrm>
        </p:grpSpPr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53F2FA03-A2F7-478E-B7CC-E000150CA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86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C6F3F5-D549-4282-AD24-5B4FDDAFFA48}"/>
                </a:ext>
              </a:extLst>
            </p:cNvPr>
            <p:cNvSpPr/>
            <p:nvPr/>
          </p:nvSpPr>
          <p:spPr>
            <a:xfrm rot="5400000">
              <a:off x="421690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8565CD97-4D0E-4449-A50D-E1861E426D8A}"/>
              </a:ext>
            </a:extLst>
          </p:cNvPr>
          <p:cNvGrpSpPr/>
          <p:nvPr/>
        </p:nvGrpSpPr>
        <p:grpSpPr>
          <a:xfrm>
            <a:off x="7230453" y="3175100"/>
            <a:ext cx="195209" cy="1150811"/>
            <a:chOff x="5769519" y="3175099"/>
            <a:chExt cx="195209" cy="1150811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B01F0C49-B699-4B0B-A121-E245EAF56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933" y="397439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FA95DCB-CAC8-4451-8768-5979CE26A8E6}"/>
                </a:ext>
              </a:extLst>
            </p:cNvPr>
            <p:cNvSpPr/>
            <p:nvPr/>
          </p:nvSpPr>
          <p:spPr>
            <a:xfrm rot="5400000">
              <a:off x="5486980" y="3457638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29EBCE1-32C2-478A-8D7C-1713CA12A315}"/>
              </a:ext>
            </a:extLst>
          </p:cNvPr>
          <p:cNvGrpSpPr/>
          <p:nvPr/>
        </p:nvGrpSpPr>
        <p:grpSpPr>
          <a:xfrm>
            <a:off x="8316202" y="3181485"/>
            <a:ext cx="195209" cy="1150811"/>
            <a:chOff x="6823734" y="3181484"/>
            <a:chExt cx="195209" cy="1150811"/>
          </a:xfrm>
        </p:grpSpPr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C21344A5-94A5-4DA7-896B-F22324A4B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148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1C20650-E6A1-48DE-B583-B3C736A6FCF2}"/>
                </a:ext>
              </a:extLst>
            </p:cNvPr>
            <p:cNvSpPr/>
            <p:nvPr/>
          </p:nvSpPr>
          <p:spPr>
            <a:xfrm rot="5400000">
              <a:off x="6541195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18337BD7-B7EB-4C01-9BEE-5FF3E26F75C1}"/>
              </a:ext>
            </a:extLst>
          </p:cNvPr>
          <p:cNvGrpSpPr/>
          <p:nvPr/>
        </p:nvGrpSpPr>
        <p:grpSpPr>
          <a:xfrm>
            <a:off x="9401950" y="3187847"/>
            <a:ext cx="195209" cy="1150811"/>
            <a:chOff x="7877949" y="3187846"/>
            <a:chExt cx="195209" cy="1150811"/>
          </a:xfrm>
        </p:grpSpPr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188690D-120B-437C-88E9-3A423877A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9363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03F9737-1BFA-4D59-B8F0-2A31C4EAD342}"/>
                </a:ext>
              </a:extLst>
            </p:cNvPr>
            <p:cNvSpPr/>
            <p:nvPr/>
          </p:nvSpPr>
          <p:spPr>
            <a:xfrm rot="5400000">
              <a:off x="7595410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1B3D785-B221-4A5D-BE9F-4F07D21AE568}"/>
              </a:ext>
            </a:extLst>
          </p:cNvPr>
          <p:cNvSpPr txBox="1"/>
          <p:nvPr/>
        </p:nvSpPr>
        <p:spPr>
          <a:xfrm>
            <a:off x="4357084" y="1433427"/>
            <a:ext cx="76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[CLS]: the position that outputs classification results </a:t>
            </a:r>
            <a:endParaRPr lang="zh-TW" altLang="en-US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02FF181B-88A3-4990-A7C3-CF5BBD59A8F9}"/>
              </a:ext>
            </a:extLst>
          </p:cNvPr>
          <p:cNvSpPr txBox="1"/>
          <p:nvPr/>
        </p:nvSpPr>
        <p:spPr>
          <a:xfrm>
            <a:off x="4380636" y="1972380"/>
            <a:ext cx="678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[SEP]: the boundary of two sentences</a:t>
            </a:r>
            <a:endParaRPr lang="zh-TW" altLang="en-US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D7069B0D-1E07-4729-B300-F15930913C38}"/>
              </a:ext>
            </a:extLst>
          </p:cNvPr>
          <p:cNvSpPr txBox="1"/>
          <p:nvPr/>
        </p:nvSpPr>
        <p:spPr>
          <a:xfrm>
            <a:off x="4406402" y="2425987"/>
            <a:ext cx="718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Approaches 1 and 2 are used at the same time.</a:t>
            </a:r>
            <a:endParaRPr lang="zh-TW" altLang="en-US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0DD09-7E3B-425E-8465-E111E90D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Training of BERT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6684A-7C6E-4916-A230-760BC3C8D558}"/>
              </a:ext>
            </a:extLst>
          </p:cNvPr>
          <p:cNvSpPr/>
          <p:nvPr/>
        </p:nvSpPr>
        <p:spPr>
          <a:xfrm>
            <a:off x="313463" y="3370826"/>
            <a:ext cx="1670308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Randomly swap the order of the sentences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289822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3508B-3A95-4244-B7A1-633E5F08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15" y="512356"/>
            <a:ext cx="10515600" cy="100315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/>
              <a:t>idirectional 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ncoder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/>
              <a:t>epresentations from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ransformers</a:t>
            </a:r>
            <a:r>
              <a:rPr lang="zh-TW" altLang="en-US" dirty="0"/>
              <a:t> </a:t>
            </a:r>
            <a:r>
              <a:rPr lang="en-US" altLang="zh-TW" dirty="0"/>
              <a:t>(BERT)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1BAFB-AC9E-4617-A3BB-0E6302A9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703"/>
            <a:ext cx="10515600" cy="4542260"/>
          </a:xfrm>
        </p:spPr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 </a:t>
            </a:r>
            <a:r>
              <a:rPr lang="en-US" altLang="zh-TW" dirty="0"/>
              <a:t>=  Encoder of Transformer 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777928E-D44F-4911-A9DB-6113D7FBCBD4}"/>
              </a:ext>
            </a:extLst>
          </p:cNvPr>
          <p:cNvGrpSpPr/>
          <p:nvPr/>
        </p:nvGrpSpPr>
        <p:grpSpPr>
          <a:xfrm>
            <a:off x="7180349" y="1825625"/>
            <a:ext cx="3226759" cy="4498387"/>
            <a:chOff x="5625868" y="1825625"/>
            <a:chExt cx="3226758" cy="449838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A92E88B-8928-4E7F-9D11-65FF88E01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5868" y="1825625"/>
              <a:ext cx="3226758" cy="449838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DAB9A5F-6353-49EA-BDE1-A01548F77E04}"/>
                </a:ext>
              </a:extLst>
            </p:cNvPr>
            <p:cNvSpPr/>
            <p:nvPr/>
          </p:nvSpPr>
          <p:spPr>
            <a:xfrm>
              <a:off x="5699759" y="3342640"/>
              <a:ext cx="1549647" cy="283432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C71F337-CCF5-4EED-88A4-8E30C37D9709}"/>
                </a:ext>
              </a:extLst>
            </p:cNvPr>
            <p:cNvSpPr txBox="1"/>
            <p:nvPr/>
          </p:nvSpPr>
          <p:spPr>
            <a:xfrm>
              <a:off x="5625868" y="2819420"/>
              <a:ext cx="1557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Encoder</a:t>
              </a:r>
              <a:endParaRPr lang="zh-TW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5C335A7-D1D5-4DFC-91EF-2D53BDD4AA36}"/>
              </a:ext>
            </a:extLst>
          </p:cNvPr>
          <p:cNvSpPr/>
          <p:nvPr/>
        </p:nvSpPr>
        <p:spPr>
          <a:xfrm>
            <a:off x="2306189" y="4301609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BB5AA7C-B221-426C-BF26-FBC1CF3B48F1}"/>
              </a:ext>
            </a:extLst>
          </p:cNvPr>
          <p:cNvGrpSpPr/>
          <p:nvPr/>
        </p:nvGrpSpPr>
        <p:grpSpPr>
          <a:xfrm>
            <a:off x="2195028" y="5501432"/>
            <a:ext cx="1111321" cy="797615"/>
            <a:chOff x="1212077" y="5255291"/>
            <a:chExt cx="1111321" cy="797614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E488FAC-3402-492F-9EC7-B62AFD39D66C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潮水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CD50C43A-3B1D-48C5-9215-445F2449C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086F44D-9AE1-46E2-8E52-101B3239A57A}"/>
              </a:ext>
            </a:extLst>
          </p:cNvPr>
          <p:cNvGrpSpPr/>
          <p:nvPr/>
        </p:nvGrpSpPr>
        <p:grpSpPr>
          <a:xfrm>
            <a:off x="3232429" y="5501432"/>
            <a:ext cx="1111321" cy="797615"/>
            <a:chOff x="2272598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BC7B8FC-A6CF-485D-A713-F66E870AA6B3}"/>
                </a:ext>
              </a:extLst>
            </p:cNvPr>
            <p:cNvSpPr txBox="1"/>
            <p:nvPr/>
          </p:nvSpPr>
          <p:spPr>
            <a:xfrm>
              <a:off x="2272598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退了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12243ED-D0EC-4183-8739-C5153E68B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498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CAEBAE9-2502-4FC7-B9CD-1A74F9D6C868}"/>
              </a:ext>
            </a:extLst>
          </p:cNvPr>
          <p:cNvGrpSpPr/>
          <p:nvPr/>
        </p:nvGrpSpPr>
        <p:grpSpPr>
          <a:xfrm>
            <a:off x="4269829" y="5501432"/>
            <a:ext cx="1111321" cy="797615"/>
            <a:chOff x="3332247" y="5255291"/>
            <a:chExt cx="1111321" cy="797614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1256688-6ABD-40D5-BE7A-B8FA709C4DD9}"/>
                </a:ext>
              </a:extLst>
            </p:cNvPr>
            <p:cNvSpPr txBox="1"/>
            <p:nvPr/>
          </p:nvSpPr>
          <p:spPr>
            <a:xfrm>
              <a:off x="333224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就</a:t>
              </a: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4FD6724-1B8D-47B6-BAAD-4EFFC2251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33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7A59CB-7DEF-49AC-B0A6-FA3BD7739CC2}"/>
              </a:ext>
            </a:extLst>
          </p:cNvPr>
          <p:cNvGrpSpPr/>
          <p:nvPr/>
        </p:nvGrpSpPr>
        <p:grpSpPr>
          <a:xfrm>
            <a:off x="5307229" y="5501432"/>
            <a:ext cx="1111321" cy="797615"/>
            <a:chOff x="4324279" y="5255291"/>
            <a:chExt cx="1111321" cy="79761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6AB2119-F26A-4E31-AA32-64713F664D5B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知道</a:t>
              </a: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8AAD789E-60E1-4ADA-AA2A-A09FE6608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023A58D-F073-4C9F-973B-53546268118D}"/>
              </a:ext>
            </a:extLst>
          </p:cNvPr>
          <p:cNvSpPr txBox="1"/>
          <p:nvPr/>
        </p:nvSpPr>
        <p:spPr>
          <a:xfrm>
            <a:off x="6096001" y="5782767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5B19849-10A7-4817-86B3-6F6304AC9A86}"/>
              </a:ext>
            </a:extLst>
          </p:cNvPr>
          <p:cNvCxnSpPr>
            <a:cxnSpLocks/>
          </p:cNvCxnSpPr>
          <p:nvPr/>
        </p:nvCxnSpPr>
        <p:spPr>
          <a:xfrm flipV="1">
            <a:off x="2712189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472B6A0-978F-484F-AFD6-C3F985C3F678}"/>
              </a:ext>
            </a:extLst>
          </p:cNvPr>
          <p:cNvCxnSpPr>
            <a:cxnSpLocks/>
          </p:cNvCxnSpPr>
          <p:nvPr/>
        </p:nvCxnSpPr>
        <p:spPr>
          <a:xfrm flipV="1">
            <a:off x="3781327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57DFB37-F293-4538-A27A-D2710E898852}"/>
              </a:ext>
            </a:extLst>
          </p:cNvPr>
          <p:cNvCxnSpPr>
            <a:cxnSpLocks/>
          </p:cNvCxnSpPr>
          <p:nvPr/>
        </p:nvCxnSpPr>
        <p:spPr>
          <a:xfrm flipV="1">
            <a:off x="4803719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DAD676B-B24F-4CB9-97F9-9D23A01ADFD8}"/>
              </a:ext>
            </a:extLst>
          </p:cNvPr>
          <p:cNvCxnSpPr>
            <a:cxnSpLocks/>
          </p:cNvCxnSpPr>
          <p:nvPr/>
        </p:nvCxnSpPr>
        <p:spPr>
          <a:xfrm flipV="1">
            <a:off x="5856128" y="395009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B4108FF0-AD7E-460E-9E73-61EC53BBED72}"/>
              </a:ext>
            </a:extLst>
          </p:cNvPr>
          <p:cNvSpPr/>
          <p:nvPr/>
        </p:nvSpPr>
        <p:spPr>
          <a:xfrm rot="5400000">
            <a:off x="2332046" y="3438610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EAED44-2478-4A0F-AA99-5D1279E2FCA9}"/>
              </a:ext>
            </a:extLst>
          </p:cNvPr>
          <p:cNvSpPr/>
          <p:nvPr/>
        </p:nvSpPr>
        <p:spPr>
          <a:xfrm rot="5400000">
            <a:off x="3401185" y="3457957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E9D52E7-A217-4850-BEE6-6B0CAAC5AA8A}"/>
              </a:ext>
            </a:extLst>
          </p:cNvPr>
          <p:cNvSpPr/>
          <p:nvPr/>
        </p:nvSpPr>
        <p:spPr>
          <a:xfrm rot="5400000">
            <a:off x="4429879" y="3472345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610AA1-701B-489C-8707-64A108DE9BD6}"/>
              </a:ext>
            </a:extLst>
          </p:cNvPr>
          <p:cNvSpPr/>
          <p:nvPr/>
        </p:nvSpPr>
        <p:spPr>
          <a:xfrm rot="5400000">
            <a:off x="5468295" y="3472345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9D6419-0265-4EF6-BCD2-624551EB909B}"/>
              </a:ext>
            </a:extLst>
          </p:cNvPr>
          <p:cNvSpPr txBox="1"/>
          <p:nvPr/>
        </p:nvSpPr>
        <p:spPr>
          <a:xfrm>
            <a:off x="2214802" y="2234498"/>
            <a:ext cx="527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Learned from a large amount of text without annotation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72A641E-FC17-4BF1-9537-C289EB7CF380}"/>
              </a:ext>
            </a:extLst>
          </p:cNvPr>
          <p:cNvSpPr txBox="1"/>
          <p:nvPr/>
        </p:nvSpPr>
        <p:spPr>
          <a:xfrm>
            <a:off x="6082516" y="3288637"/>
            <a:ext cx="87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4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self-attention (Transformer)</a:t>
            </a:r>
          </a:p>
          <a:p>
            <a:r>
              <a:rPr lang="en-US" dirty="0"/>
              <a:t>Input: a sentence or a pair of sentences with a separator and </a:t>
            </a:r>
            <a:r>
              <a:rPr lang="en-US" dirty="0" err="1"/>
              <a:t>subword</a:t>
            </a:r>
            <a:r>
              <a:rPr lang="en-US" dirty="0"/>
              <a:t> representation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1" y="2892305"/>
            <a:ext cx="10856699" cy="34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8C109E-7C43-4694-8924-DA6A6AB1D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Pre-training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9BFEB98-B1CC-4C50-A5B2-348D1AB40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30DE-7C49-FD46-8828-D258B18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Input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5556-454A-814D-9B0E-6197D29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0166"/>
            <a:ext cx="10515600" cy="1476799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effectLst/>
              </a:rPr>
              <a:t>Use 30,000 </a:t>
            </a:r>
            <a:r>
              <a:rPr lang="en-GB" dirty="0" err="1">
                <a:effectLst/>
              </a:rPr>
              <a:t>WordPiece</a:t>
            </a:r>
            <a:r>
              <a:rPr lang="en-GB" dirty="0">
                <a:effectLst/>
              </a:rPr>
              <a:t> vocabulary on input. </a:t>
            </a:r>
          </a:p>
          <a:p>
            <a:r>
              <a:rPr lang="en-GB" dirty="0">
                <a:effectLst/>
              </a:rPr>
              <a:t>Each token is sum of three embeddings </a:t>
            </a:r>
          </a:p>
          <a:p>
            <a:r>
              <a:rPr lang="en-GB" dirty="0">
                <a:effectLst/>
              </a:rPr>
              <a:t>Single sequence is much more efficient. </a:t>
            </a:r>
          </a:p>
        </p:txBody>
      </p:sp>
      <p:pic>
        <p:nvPicPr>
          <p:cNvPr id="20481" name="Picture 1" descr="page16image1199580352">
            <a:extLst>
              <a:ext uri="{FF2B5EF4-FFF2-40B4-BE49-F238E27FC236}">
                <a16:creationId xmlns:a16="http://schemas.microsoft.com/office/drawing/2014/main" id="{919A1324-9E47-7D42-8C5D-9063342CE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85" y="1676401"/>
            <a:ext cx="9831033" cy="29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FE5CCA-78D9-7F40-A282-FE2D3518F6A4}"/>
              </a:ext>
            </a:extLst>
          </p:cNvPr>
          <p:cNvSpPr txBox="1"/>
          <p:nvPr/>
        </p:nvSpPr>
        <p:spPr>
          <a:xfrm>
            <a:off x="1676399" y="6623825"/>
            <a:ext cx="173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x-none" sz="1200" dirty="0">
                <a:latin typeface="Calibri" panose="020F0502020204030204" pitchFamily="34" charset="0"/>
                <a:cs typeface="Calibri" panose="020F0502020204030204" pitchFamily="34" charset="0"/>
              </a:rPr>
              <a:t>lide from Jacob Delvin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26CFD-DFA2-2340-B43E-4B0A9263708C}"/>
              </a:ext>
            </a:extLst>
          </p:cNvPr>
          <p:cNvSpPr/>
          <p:nvPr/>
        </p:nvSpPr>
        <p:spPr>
          <a:xfrm>
            <a:off x="5309768" y="1001957"/>
            <a:ext cx="6096000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GB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Hidden state corresponding to [CLS] will be used as the sentence representation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3DE9A4-F49F-B642-A231-C4C9E7E39752}"/>
              </a:ext>
            </a:extLst>
          </p:cNvPr>
          <p:cNvSpPr/>
          <p:nvPr/>
        </p:nvSpPr>
        <p:spPr bwMode="auto">
          <a:xfrm>
            <a:off x="3048000" y="1548000"/>
            <a:ext cx="864000" cy="864000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0D847-83B3-AD48-8AF5-7791ECB5ADEF}"/>
              </a:ext>
            </a:extLst>
          </p:cNvPr>
          <p:cNvCxnSpPr>
            <a:stCxn id="6" idx="7"/>
            <a:endCxn id="4" idx="1"/>
          </p:cNvCxnSpPr>
          <p:nvPr/>
        </p:nvCxnSpPr>
        <p:spPr bwMode="auto">
          <a:xfrm flipV="1">
            <a:off x="3785470" y="1325123"/>
            <a:ext cx="1524298" cy="349407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643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D46617C-EEEE-4B77-9126-1587E6D30D30}"/>
              </a:ext>
            </a:extLst>
          </p:cNvPr>
          <p:cNvSpPr/>
          <p:nvPr/>
        </p:nvSpPr>
        <p:spPr>
          <a:xfrm>
            <a:off x="3817132" y="5599312"/>
            <a:ext cx="28061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93C717-F863-4E29-8AA7-7E8F1287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1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E1D9997-3133-4B9C-8E6E-095472BD2B72}"/>
              </a:ext>
            </a:extLst>
          </p:cNvPr>
          <p:cNvSpPr/>
          <p:nvPr/>
        </p:nvSpPr>
        <p:spPr>
          <a:xfrm>
            <a:off x="2700917" y="4152441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9F8796-2B7D-4F80-B1F3-BD7A4F834EC5}"/>
              </a:ext>
            </a:extLst>
          </p:cNvPr>
          <p:cNvSpPr txBox="1"/>
          <p:nvPr/>
        </p:nvSpPr>
        <p:spPr>
          <a:xfrm>
            <a:off x="2589756" y="5612012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[CLS]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F3C641-E704-43C6-95E6-C5B514F0FF04}"/>
              </a:ext>
            </a:extLst>
          </p:cNvPr>
          <p:cNvCxnSpPr>
            <a:cxnSpLocks/>
          </p:cNvCxnSpPr>
          <p:nvPr/>
        </p:nvCxnSpPr>
        <p:spPr>
          <a:xfrm flipV="1">
            <a:off x="3121839" y="535226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659565-1678-4A7D-B37A-5DCD07092454}"/>
              </a:ext>
            </a:extLst>
          </p:cNvPr>
          <p:cNvSpPr txBox="1"/>
          <p:nvPr/>
        </p:nvSpPr>
        <p:spPr>
          <a:xfrm>
            <a:off x="3627157" y="5586612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</a:t>
            </a:r>
            <a:endParaRPr lang="zh-TW" altLang="en-US" sz="2400" baseline="-250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30D2F2-2B32-4951-9A81-C28C175EF92A}"/>
              </a:ext>
            </a:extLst>
          </p:cNvPr>
          <p:cNvCxnSpPr>
            <a:cxnSpLocks/>
          </p:cNvCxnSpPr>
          <p:nvPr/>
        </p:nvCxnSpPr>
        <p:spPr>
          <a:xfrm flipV="1">
            <a:off x="4176055" y="535226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500637-8BDF-4958-ACA2-67C3FC21A745}"/>
              </a:ext>
            </a:extLst>
          </p:cNvPr>
          <p:cNvSpPr txBox="1"/>
          <p:nvPr/>
        </p:nvSpPr>
        <p:spPr>
          <a:xfrm>
            <a:off x="4664557" y="5586612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2</a:t>
            </a:r>
            <a:endParaRPr lang="zh-TW" altLang="en-US" sz="2400" baseline="-250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0DB23CC-6891-483E-B90A-061C009977F4}"/>
              </a:ext>
            </a:extLst>
          </p:cNvPr>
          <p:cNvCxnSpPr>
            <a:cxnSpLocks/>
          </p:cNvCxnSpPr>
          <p:nvPr/>
        </p:nvCxnSpPr>
        <p:spPr>
          <a:xfrm flipV="1">
            <a:off x="5196640" y="535226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36C052-F90A-4AD7-AFFA-E7921446E7D3}"/>
              </a:ext>
            </a:extLst>
          </p:cNvPr>
          <p:cNvSpPr txBox="1"/>
          <p:nvPr/>
        </p:nvSpPr>
        <p:spPr>
          <a:xfrm>
            <a:off x="5701957" y="5586612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  <a:endParaRPr lang="zh-TW" altLang="en-US" sz="2400" baseline="-250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1CB1017-D67C-453C-8BEB-E23B8CB8E4EF}"/>
              </a:ext>
            </a:extLst>
          </p:cNvPr>
          <p:cNvCxnSpPr>
            <a:cxnSpLocks/>
          </p:cNvCxnSpPr>
          <p:nvPr/>
        </p:nvCxnSpPr>
        <p:spPr>
          <a:xfrm flipV="1">
            <a:off x="6250856" y="535226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0FCBD3-A5C0-4CB4-BED3-2C2857AFA228}"/>
              </a:ext>
            </a:extLst>
          </p:cNvPr>
          <p:cNvCxnSpPr>
            <a:cxnSpLocks/>
          </p:cNvCxnSpPr>
          <p:nvPr/>
        </p:nvCxnSpPr>
        <p:spPr>
          <a:xfrm flipV="1">
            <a:off x="3106917" y="38009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4AD70C7-FA7B-4650-9C0E-E5889FA1B1F5}"/>
              </a:ext>
            </a:extLst>
          </p:cNvPr>
          <p:cNvCxnSpPr>
            <a:cxnSpLocks/>
          </p:cNvCxnSpPr>
          <p:nvPr/>
        </p:nvCxnSpPr>
        <p:spPr>
          <a:xfrm flipV="1">
            <a:off x="4176055" y="38009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365E470-C9D7-4F85-BDEC-7872694F1584}"/>
              </a:ext>
            </a:extLst>
          </p:cNvPr>
          <p:cNvCxnSpPr>
            <a:cxnSpLocks/>
          </p:cNvCxnSpPr>
          <p:nvPr/>
        </p:nvCxnSpPr>
        <p:spPr>
          <a:xfrm flipV="1">
            <a:off x="5198447" y="38009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920604-B10A-4875-ADD1-24A7C89A2A50}"/>
              </a:ext>
            </a:extLst>
          </p:cNvPr>
          <p:cNvCxnSpPr>
            <a:cxnSpLocks/>
          </p:cNvCxnSpPr>
          <p:nvPr/>
        </p:nvCxnSpPr>
        <p:spPr>
          <a:xfrm flipV="1">
            <a:off x="6250856" y="38009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459E7F0-ADAE-4D80-9216-8B621FE123E4}"/>
              </a:ext>
            </a:extLst>
          </p:cNvPr>
          <p:cNvSpPr/>
          <p:nvPr/>
        </p:nvSpPr>
        <p:spPr>
          <a:xfrm rot="5400000">
            <a:off x="2922360" y="3458505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51E929-E776-4A64-AA7F-51B791DF88B0}"/>
              </a:ext>
            </a:extLst>
          </p:cNvPr>
          <p:cNvSpPr/>
          <p:nvPr/>
        </p:nvSpPr>
        <p:spPr>
          <a:xfrm rot="5400000">
            <a:off x="3991499" y="3477850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DB88F8-67BC-404C-9D7F-00977EE9C500}"/>
              </a:ext>
            </a:extLst>
          </p:cNvPr>
          <p:cNvSpPr/>
          <p:nvPr/>
        </p:nvSpPr>
        <p:spPr>
          <a:xfrm rot="5400000">
            <a:off x="5020193" y="3492238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4A30AC-F404-4E36-ACD5-80173A5ED21F}"/>
              </a:ext>
            </a:extLst>
          </p:cNvPr>
          <p:cNvSpPr/>
          <p:nvPr/>
        </p:nvSpPr>
        <p:spPr>
          <a:xfrm rot="5400000">
            <a:off x="6058609" y="3492238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6B71F1CD-C5FB-4ED8-BCC8-2FB88018FD16}"/>
              </a:ext>
            </a:extLst>
          </p:cNvPr>
          <p:cNvSpPr/>
          <p:nvPr/>
        </p:nvSpPr>
        <p:spPr>
          <a:xfrm>
            <a:off x="2152650" y="2216676"/>
            <a:ext cx="1908535" cy="7791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 Classifier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FAFFE57-22AC-481F-B103-63DD80DFFACE}"/>
              </a:ext>
            </a:extLst>
          </p:cNvPr>
          <p:cNvCxnSpPr>
            <a:cxnSpLocks/>
          </p:cNvCxnSpPr>
          <p:nvPr/>
        </p:nvCxnSpPr>
        <p:spPr>
          <a:xfrm flipV="1">
            <a:off x="3106917" y="18651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659E594-6F57-47B2-910A-DD0444BB855A}"/>
              </a:ext>
            </a:extLst>
          </p:cNvPr>
          <p:cNvCxnSpPr>
            <a:cxnSpLocks/>
          </p:cNvCxnSpPr>
          <p:nvPr/>
        </p:nvCxnSpPr>
        <p:spPr>
          <a:xfrm flipV="1">
            <a:off x="3106917" y="2995837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F604D94-72D1-4D48-A92C-0E771A2E534D}"/>
              </a:ext>
            </a:extLst>
          </p:cNvPr>
          <p:cNvSpPr/>
          <p:nvPr/>
        </p:nvSpPr>
        <p:spPr>
          <a:xfrm>
            <a:off x="2720434" y="1411290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E1579B7-3F39-4F1D-B6D0-CDBB94B0CAD1}"/>
              </a:ext>
            </a:extLst>
          </p:cNvPr>
          <p:cNvSpPr txBox="1"/>
          <p:nvPr/>
        </p:nvSpPr>
        <p:spPr>
          <a:xfrm>
            <a:off x="7041187" y="2421094"/>
            <a:ext cx="503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Input: single sentence, 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output: class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6021EE1-9C6B-4609-8648-254394AAF352}"/>
              </a:ext>
            </a:extLst>
          </p:cNvPr>
          <p:cNvSpPr txBox="1"/>
          <p:nvPr/>
        </p:nvSpPr>
        <p:spPr>
          <a:xfrm>
            <a:off x="4457444" y="6088107"/>
            <a:ext cx="152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sentence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CD01A66-C6BA-423A-B60D-F23876104339}"/>
              </a:ext>
            </a:extLst>
          </p:cNvPr>
          <p:cNvSpPr txBox="1"/>
          <p:nvPr/>
        </p:nvSpPr>
        <p:spPr>
          <a:xfrm>
            <a:off x="7041187" y="3727255"/>
            <a:ext cx="323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 Classification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833BA5-A5B6-4273-8E33-FF4E0423C4E5}"/>
              </a:ext>
            </a:extLst>
          </p:cNvPr>
          <p:cNvSpPr/>
          <p:nvPr/>
        </p:nvSpPr>
        <p:spPr>
          <a:xfrm>
            <a:off x="4427681" y="2216678"/>
            <a:ext cx="19085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from Scratch 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C6D935-968E-493D-98E8-1D2D4B5FDE1F}"/>
              </a:ext>
            </a:extLst>
          </p:cNvPr>
          <p:cNvSpPr/>
          <p:nvPr/>
        </p:nvSpPr>
        <p:spPr>
          <a:xfrm>
            <a:off x="5028722" y="4503956"/>
            <a:ext cx="1908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Fine-tune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1EA3B67-DD66-48DC-B4C5-EC75FA214F01}"/>
              </a:ext>
            </a:extLst>
          </p:cNvPr>
          <p:cNvCxnSpPr/>
          <p:nvPr/>
        </p:nvCxnSpPr>
        <p:spPr>
          <a:xfrm>
            <a:off x="4002531" y="2606256"/>
            <a:ext cx="53314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B7CD2D9-9F88-45A5-9BA9-A33CE19CA632}"/>
              </a:ext>
            </a:extLst>
          </p:cNvPr>
          <p:cNvCxnSpPr>
            <a:cxnSpLocks/>
          </p:cNvCxnSpPr>
          <p:nvPr/>
        </p:nvCxnSpPr>
        <p:spPr>
          <a:xfrm>
            <a:off x="5026905" y="4737543"/>
            <a:ext cx="38381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2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Shape 2"/>
          <p:cNvSpPr>
            <a:spLocks/>
          </p:cNvSpPr>
          <p:nvPr/>
        </p:nvSpPr>
        <p:spPr bwMode="auto">
          <a:xfrm>
            <a:off x="1676520" y="4248000"/>
            <a:ext cx="9600840" cy="228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defRPr/>
            </a:pPr>
            <a:endParaRPr lang="en-US" sz="2400" spc="-1" dirty="0">
              <a:latin typeface="Calibri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Sentence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0965"/>
            <a:ext cx="10820400" cy="677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CLS token is used to provide classification decision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99" y="2586265"/>
            <a:ext cx="4171429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D46617C-EEEE-4B77-9126-1587E6D30D30}"/>
              </a:ext>
            </a:extLst>
          </p:cNvPr>
          <p:cNvSpPr/>
          <p:nvPr/>
        </p:nvSpPr>
        <p:spPr>
          <a:xfrm>
            <a:off x="3350177" y="5651442"/>
            <a:ext cx="28061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93C717-F863-4E29-8AA7-7E8F1287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2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E1D9997-3133-4B9C-8E6E-095472BD2B72}"/>
              </a:ext>
            </a:extLst>
          </p:cNvPr>
          <p:cNvSpPr/>
          <p:nvPr/>
        </p:nvSpPr>
        <p:spPr>
          <a:xfrm>
            <a:off x="2233962" y="4204571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9F8796-2B7D-4F80-B1F3-BD7A4F834EC5}"/>
              </a:ext>
            </a:extLst>
          </p:cNvPr>
          <p:cNvSpPr txBox="1"/>
          <p:nvPr/>
        </p:nvSpPr>
        <p:spPr>
          <a:xfrm>
            <a:off x="2122801" y="5664142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[CLS]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F3C641-E704-43C6-95E6-C5B514F0FF04}"/>
              </a:ext>
            </a:extLst>
          </p:cNvPr>
          <p:cNvCxnSpPr>
            <a:cxnSpLocks/>
          </p:cNvCxnSpPr>
          <p:nvPr/>
        </p:nvCxnSpPr>
        <p:spPr>
          <a:xfrm flipV="1">
            <a:off x="2654883" y="540439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659565-1678-4A7D-B37A-5DCD07092454}"/>
              </a:ext>
            </a:extLst>
          </p:cNvPr>
          <p:cNvSpPr txBox="1"/>
          <p:nvPr/>
        </p:nvSpPr>
        <p:spPr>
          <a:xfrm>
            <a:off x="3160201" y="5638742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</a:t>
            </a:r>
            <a:endParaRPr lang="zh-TW" altLang="en-US" sz="2400" baseline="-250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30D2F2-2B32-4951-9A81-C28C175EF92A}"/>
              </a:ext>
            </a:extLst>
          </p:cNvPr>
          <p:cNvCxnSpPr>
            <a:cxnSpLocks/>
          </p:cNvCxnSpPr>
          <p:nvPr/>
        </p:nvCxnSpPr>
        <p:spPr>
          <a:xfrm flipV="1">
            <a:off x="3709100" y="540439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500637-8BDF-4958-ACA2-67C3FC21A745}"/>
              </a:ext>
            </a:extLst>
          </p:cNvPr>
          <p:cNvSpPr txBox="1"/>
          <p:nvPr/>
        </p:nvSpPr>
        <p:spPr>
          <a:xfrm>
            <a:off x="4197602" y="5638742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2</a:t>
            </a:r>
            <a:endParaRPr lang="zh-TW" altLang="en-US" sz="2400" baseline="-250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0DB23CC-6891-483E-B90A-061C009977F4}"/>
              </a:ext>
            </a:extLst>
          </p:cNvPr>
          <p:cNvCxnSpPr>
            <a:cxnSpLocks/>
          </p:cNvCxnSpPr>
          <p:nvPr/>
        </p:nvCxnSpPr>
        <p:spPr>
          <a:xfrm flipV="1">
            <a:off x="4729685" y="540439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36C052-F90A-4AD7-AFFA-E7921446E7D3}"/>
              </a:ext>
            </a:extLst>
          </p:cNvPr>
          <p:cNvSpPr txBox="1"/>
          <p:nvPr/>
        </p:nvSpPr>
        <p:spPr>
          <a:xfrm>
            <a:off x="5235002" y="5638742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  <a:endParaRPr lang="zh-TW" altLang="en-US" sz="2400" baseline="-250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1CB1017-D67C-453C-8BEB-E23B8CB8E4EF}"/>
              </a:ext>
            </a:extLst>
          </p:cNvPr>
          <p:cNvCxnSpPr>
            <a:cxnSpLocks/>
          </p:cNvCxnSpPr>
          <p:nvPr/>
        </p:nvCxnSpPr>
        <p:spPr>
          <a:xfrm flipV="1">
            <a:off x="5783901" y="540439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0FCBD3-A5C0-4CB4-BED3-2C2857AFA228}"/>
              </a:ext>
            </a:extLst>
          </p:cNvPr>
          <p:cNvCxnSpPr>
            <a:cxnSpLocks/>
          </p:cNvCxnSpPr>
          <p:nvPr/>
        </p:nvCxnSpPr>
        <p:spPr>
          <a:xfrm flipV="1">
            <a:off x="2639963" y="3853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4AD70C7-FA7B-4650-9C0E-E5889FA1B1F5}"/>
              </a:ext>
            </a:extLst>
          </p:cNvPr>
          <p:cNvCxnSpPr>
            <a:cxnSpLocks/>
          </p:cNvCxnSpPr>
          <p:nvPr/>
        </p:nvCxnSpPr>
        <p:spPr>
          <a:xfrm flipV="1">
            <a:off x="3709100" y="3853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365E470-C9D7-4F85-BDEC-7872694F1584}"/>
              </a:ext>
            </a:extLst>
          </p:cNvPr>
          <p:cNvCxnSpPr>
            <a:cxnSpLocks/>
          </p:cNvCxnSpPr>
          <p:nvPr/>
        </p:nvCxnSpPr>
        <p:spPr>
          <a:xfrm flipV="1">
            <a:off x="4731492" y="3853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920604-B10A-4875-ADD1-24A7C89A2A50}"/>
              </a:ext>
            </a:extLst>
          </p:cNvPr>
          <p:cNvCxnSpPr>
            <a:cxnSpLocks/>
          </p:cNvCxnSpPr>
          <p:nvPr/>
        </p:nvCxnSpPr>
        <p:spPr>
          <a:xfrm flipV="1">
            <a:off x="5783901" y="38530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459E7F0-ADAE-4D80-9216-8B621FE123E4}"/>
              </a:ext>
            </a:extLst>
          </p:cNvPr>
          <p:cNvSpPr/>
          <p:nvPr/>
        </p:nvSpPr>
        <p:spPr>
          <a:xfrm rot="5400000">
            <a:off x="2455405" y="3510636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51E929-E776-4A64-AA7F-51B791DF88B0}"/>
              </a:ext>
            </a:extLst>
          </p:cNvPr>
          <p:cNvSpPr/>
          <p:nvPr/>
        </p:nvSpPr>
        <p:spPr>
          <a:xfrm rot="5400000">
            <a:off x="3524543" y="3529981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DB88F8-67BC-404C-9D7F-00977EE9C500}"/>
              </a:ext>
            </a:extLst>
          </p:cNvPr>
          <p:cNvSpPr/>
          <p:nvPr/>
        </p:nvSpPr>
        <p:spPr>
          <a:xfrm rot="5400000">
            <a:off x="4553239" y="3544369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4A30AC-F404-4E36-ACD5-80173A5ED21F}"/>
              </a:ext>
            </a:extLst>
          </p:cNvPr>
          <p:cNvSpPr/>
          <p:nvPr/>
        </p:nvSpPr>
        <p:spPr>
          <a:xfrm rot="5400000">
            <a:off x="5591655" y="3544369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9586E4A-26AA-439B-9B9C-40B3F98A1CAA}"/>
              </a:ext>
            </a:extLst>
          </p:cNvPr>
          <p:cNvGrpSpPr/>
          <p:nvPr/>
        </p:nvGrpSpPr>
        <p:grpSpPr>
          <a:xfrm>
            <a:off x="3175846" y="1483552"/>
            <a:ext cx="1057576" cy="1955037"/>
            <a:chOff x="1547832" y="1712151"/>
            <a:chExt cx="1057576" cy="1955037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6B71F1CD-C5FB-4ED8-BCC8-2FB88018FD16}"/>
                </a:ext>
              </a:extLst>
            </p:cNvPr>
            <p:cNvSpPr/>
            <p:nvPr/>
          </p:nvSpPr>
          <p:spPr>
            <a:xfrm>
              <a:off x="1547832" y="2525360"/>
              <a:ext cx="1057576" cy="77916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133" dirty="0"/>
                <a:t>Linear </a:t>
              </a:r>
              <a:r>
                <a:rPr lang="en-US" altLang="zh-TW" sz="2133" dirty="0" err="1"/>
                <a:t>Cls</a:t>
              </a:r>
              <a:endParaRPr lang="en-US" altLang="zh-TW" sz="2133" dirty="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DFAFFE57-22AC-481F-B103-63DD80DFF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303" y="216602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B659E594-6F57-47B2-910A-DD0444BB8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8003" y="331567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F604D94-72D1-4D48-A92C-0E771A2E534D}"/>
                </a:ext>
              </a:extLst>
            </p:cNvPr>
            <p:cNvSpPr/>
            <p:nvPr/>
          </p:nvSpPr>
          <p:spPr>
            <a:xfrm>
              <a:off x="1678819" y="1712151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class</a:t>
              </a:r>
              <a:endParaRPr lang="zh-TW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E1579B7-3F39-4F1D-B6D0-CDBB94B0CAD1}"/>
              </a:ext>
            </a:extLst>
          </p:cNvPr>
          <p:cNvSpPr txBox="1"/>
          <p:nvPr/>
        </p:nvSpPr>
        <p:spPr>
          <a:xfrm>
            <a:off x="6639936" y="2358721"/>
            <a:ext cx="5030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Input: single sentence, 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output: class of each word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6021EE1-9C6B-4609-8648-254394AAF352}"/>
              </a:ext>
            </a:extLst>
          </p:cNvPr>
          <p:cNvSpPr txBox="1"/>
          <p:nvPr/>
        </p:nvSpPr>
        <p:spPr>
          <a:xfrm>
            <a:off x="3990489" y="6140238"/>
            <a:ext cx="152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sentence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CD01A66-C6BA-423A-B60D-F23876104339}"/>
              </a:ext>
            </a:extLst>
          </p:cNvPr>
          <p:cNvSpPr txBox="1"/>
          <p:nvPr/>
        </p:nvSpPr>
        <p:spPr>
          <a:xfrm>
            <a:off x="6608453" y="3969157"/>
            <a:ext cx="323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Slot filling 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2EFE22A-44CC-4B39-BA69-C466A73F90B9}"/>
              </a:ext>
            </a:extLst>
          </p:cNvPr>
          <p:cNvGrpSpPr/>
          <p:nvPr/>
        </p:nvGrpSpPr>
        <p:grpSpPr>
          <a:xfrm>
            <a:off x="4191941" y="1485902"/>
            <a:ext cx="1057576" cy="1955037"/>
            <a:chOff x="1547832" y="1712151"/>
            <a:chExt cx="1057576" cy="1955037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72EF457-3BE5-4850-87AE-54F1D6862526}"/>
                </a:ext>
              </a:extLst>
            </p:cNvPr>
            <p:cNvSpPr/>
            <p:nvPr/>
          </p:nvSpPr>
          <p:spPr>
            <a:xfrm>
              <a:off x="1547832" y="2525360"/>
              <a:ext cx="1057576" cy="77916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133" dirty="0"/>
                <a:t>Linear </a:t>
              </a:r>
              <a:r>
                <a:rPr lang="en-US" altLang="zh-TW" sz="2133" dirty="0" err="1"/>
                <a:t>Cls</a:t>
              </a:r>
              <a:endParaRPr lang="en-US" altLang="zh-TW" sz="2133" dirty="0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BA5E6BDD-9A3F-4615-BFB5-19D08DA5D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303" y="216602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C550BFB-FD99-48DE-AD10-0A8C9E3B1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8003" y="331567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777AE2-0D8D-4B43-B6B0-4CE7F45C5B0A}"/>
                </a:ext>
              </a:extLst>
            </p:cNvPr>
            <p:cNvSpPr/>
            <p:nvPr/>
          </p:nvSpPr>
          <p:spPr>
            <a:xfrm>
              <a:off x="1678819" y="1712151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class</a:t>
              </a:r>
              <a:endParaRPr lang="zh-TW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954CBF2-769B-4B49-96E6-C1E72D41A7BD}"/>
              </a:ext>
            </a:extLst>
          </p:cNvPr>
          <p:cNvGrpSpPr/>
          <p:nvPr/>
        </p:nvGrpSpPr>
        <p:grpSpPr>
          <a:xfrm>
            <a:off x="5243261" y="1483552"/>
            <a:ext cx="1057576" cy="1955037"/>
            <a:chOff x="1547832" y="1712151"/>
            <a:chExt cx="1057576" cy="1955037"/>
          </a:xfrm>
        </p:grpSpPr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F47F49CD-0A7E-4932-84A0-DA6D403DD61B}"/>
                </a:ext>
              </a:extLst>
            </p:cNvPr>
            <p:cNvSpPr/>
            <p:nvPr/>
          </p:nvSpPr>
          <p:spPr>
            <a:xfrm>
              <a:off x="1547832" y="2525360"/>
              <a:ext cx="1057576" cy="77916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133" dirty="0"/>
                <a:t>Linear </a:t>
              </a:r>
              <a:r>
                <a:rPr lang="en-US" altLang="zh-TW" sz="2133" dirty="0" err="1"/>
                <a:t>Cls</a:t>
              </a:r>
              <a:endParaRPr lang="en-US" altLang="zh-TW" sz="2133" dirty="0"/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A8B63ED4-A7A3-46A6-B2E3-A2294FF0A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303" y="216602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2DE35A7-FE8A-44C8-8A84-3257B03FE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8003" y="331567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BF2C5C7-4EC0-4B57-B835-CA1C605FD1C2}"/>
                </a:ext>
              </a:extLst>
            </p:cNvPr>
            <p:cNvSpPr/>
            <p:nvPr/>
          </p:nvSpPr>
          <p:spPr>
            <a:xfrm>
              <a:off x="1678819" y="1712151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class</a:t>
              </a:r>
              <a:endParaRPr lang="zh-TW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8CACA963-6A5E-493B-AE3B-337D6724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08" y="4557189"/>
            <a:ext cx="3598993" cy="9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with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90"/>
            <a:ext cx="10515600" cy="19288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do for a single sentence or a pair</a:t>
            </a:r>
          </a:p>
          <a:p>
            <a:r>
              <a:rPr lang="en-US" dirty="0"/>
              <a:t>Tag each word piece</a:t>
            </a:r>
          </a:p>
          <a:p>
            <a:r>
              <a:rPr lang="en-US" dirty="0"/>
              <a:t>Example tasks: span-based question answering, name-entity recognition, POS tagging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1" y="3375026"/>
            <a:ext cx="75057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677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011EAAC-D6D2-402C-AB4B-664894EFB3B7}"/>
              </a:ext>
            </a:extLst>
          </p:cNvPr>
          <p:cNvCxnSpPr>
            <a:cxnSpLocks/>
          </p:cNvCxnSpPr>
          <p:nvPr/>
        </p:nvCxnSpPr>
        <p:spPr>
          <a:xfrm flipV="1">
            <a:off x="3106917" y="18107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3BEF8D66-E906-46EC-99CA-273ED9363381}"/>
              </a:ext>
            </a:extLst>
          </p:cNvPr>
          <p:cNvSpPr/>
          <p:nvPr/>
        </p:nvSpPr>
        <p:spPr>
          <a:xfrm>
            <a:off x="2152650" y="2044871"/>
            <a:ext cx="1908535" cy="77916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 Classifier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EA20231-5F40-4D60-86F4-CD11C28866EE}"/>
              </a:ext>
            </a:extLst>
          </p:cNvPr>
          <p:cNvCxnSpPr>
            <a:cxnSpLocks/>
          </p:cNvCxnSpPr>
          <p:nvPr/>
        </p:nvCxnSpPr>
        <p:spPr>
          <a:xfrm flipV="1">
            <a:off x="3106917" y="28240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2F3067F-3614-4EF1-8BC6-BF8AE6D6BAAE}"/>
              </a:ext>
            </a:extLst>
          </p:cNvPr>
          <p:cNvGrpSpPr/>
          <p:nvPr/>
        </p:nvGrpSpPr>
        <p:grpSpPr>
          <a:xfrm>
            <a:off x="3695811" y="5739386"/>
            <a:ext cx="2148723" cy="461665"/>
            <a:chOff x="-2355676" y="6078727"/>
            <a:chExt cx="2148722" cy="46166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5C8C97-3611-4A6E-A802-16EB29492C7A}"/>
                </a:ext>
              </a:extLst>
            </p:cNvPr>
            <p:cNvSpPr/>
            <p:nvPr/>
          </p:nvSpPr>
          <p:spPr>
            <a:xfrm>
              <a:off x="-2165698" y="6091427"/>
              <a:ext cx="1778466" cy="448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5CE0CF61-CF41-42CD-A6E3-268E33C73661}"/>
                </a:ext>
              </a:extLst>
            </p:cNvPr>
            <p:cNvSpPr txBox="1"/>
            <p:nvPr/>
          </p:nvSpPr>
          <p:spPr>
            <a:xfrm>
              <a:off x="-2355676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w</a:t>
              </a:r>
              <a:r>
                <a:rPr lang="en-US" altLang="zh-TW" sz="24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1</a:t>
              </a:r>
              <a:endParaRPr lang="zh-TW" altLang="en-US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7BBA8924-EE09-4B4A-BD75-47DAF275A7BF}"/>
                </a:ext>
              </a:extLst>
            </p:cNvPr>
            <p:cNvSpPr txBox="1"/>
            <p:nvPr/>
          </p:nvSpPr>
          <p:spPr>
            <a:xfrm>
              <a:off x="-1318275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w</a:t>
              </a:r>
              <a:r>
                <a:rPr lang="en-US" altLang="zh-TW" sz="24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2</a:t>
              </a:r>
              <a:endParaRPr lang="zh-TW" altLang="en-US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543FFB-AF05-4E2B-9BB6-88C145FE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3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9E7AB03-F399-4733-A1A1-01510D7678C9}"/>
              </a:ext>
            </a:extLst>
          </p:cNvPr>
          <p:cNvSpPr/>
          <p:nvPr/>
        </p:nvSpPr>
        <p:spPr>
          <a:xfrm>
            <a:off x="2685995" y="4227810"/>
            <a:ext cx="7630287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4122BCC-392D-4417-A304-4AC5A6242EA7}"/>
              </a:ext>
            </a:extLst>
          </p:cNvPr>
          <p:cNvGrpSpPr/>
          <p:nvPr/>
        </p:nvGrpSpPr>
        <p:grpSpPr>
          <a:xfrm>
            <a:off x="2574834" y="5427635"/>
            <a:ext cx="1111321" cy="797615"/>
            <a:chOff x="1212077" y="5255291"/>
            <a:chExt cx="1111321" cy="79761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27A93F0-440F-4A5C-A819-E9B7BD6EDD68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[CLS]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4875D446-F815-483B-A400-2EF9D8670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EFE17-00DA-4FDA-B38C-747504B56441}"/>
              </a:ext>
            </a:extLst>
          </p:cNvPr>
          <p:cNvCxnSpPr>
            <a:cxnSpLocks/>
          </p:cNvCxnSpPr>
          <p:nvPr/>
        </p:nvCxnSpPr>
        <p:spPr>
          <a:xfrm flipV="1">
            <a:off x="4212807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ECD57EF-2352-40FD-8D1F-731C2B48529B}"/>
              </a:ext>
            </a:extLst>
          </p:cNvPr>
          <p:cNvCxnSpPr>
            <a:cxnSpLocks/>
          </p:cNvCxnSpPr>
          <p:nvPr/>
        </p:nvCxnSpPr>
        <p:spPr>
          <a:xfrm flipV="1">
            <a:off x="528506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0B86433-B800-4B9E-9E3B-1F93B20703E4}"/>
              </a:ext>
            </a:extLst>
          </p:cNvPr>
          <p:cNvGrpSpPr/>
          <p:nvPr/>
        </p:nvGrpSpPr>
        <p:grpSpPr>
          <a:xfrm>
            <a:off x="5842053" y="5427635"/>
            <a:ext cx="1111321" cy="797615"/>
            <a:chOff x="4324279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669E344-1BA5-47BE-97D7-683E3FD59642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[SEP]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6EEEA6AE-6E54-40A4-8C92-62199B31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DDF5743-F5C9-4AD9-8D9F-8906E6373C8D}"/>
              </a:ext>
            </a:extLst>
          </p:cNvPr>
          <p:cNvCxnSpPr>
            <a:cxnSpLocks/>
          </p:cNvCxnSpPr>
          <p:nvPr/>
        </p:nvCxnSpPr>
        <p:spPr>
          <a:xfrm flipV="1">
            <a:off x="7463209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97221FA-F61E-4607-B08B-BE31A44B3F08}"/>
              </a:ext>
            </a:extLst>
          </p:cNvPr>
          <p:cNvCxnSpPr>
            <a:cxnSpLocks/>
          </p:cNvCxnSpPr>
          <p:nvPr/>
        </p:nvCxnSpPr>
        <p:spPr>
          <a:xfrm flipV="1">
            <a:off x="8569099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E10D704-C5DB-45E8-8A87-5B427C350B75}"/>
              </a:ext>
            </a:extLst>
          </p:cNvPr>
          <p:cNvCxnSpPr>
            <a:cxnSpLocks/>
          </p:cNvCxnSpPr>
          <p:nvPr/>
        </p:nvCxnSpPr>
        <p:spPr>
          <a:xfrm flipV="1">
            <a:off x="964135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3BEEE4C-2475-4509-BD78-8E6BE1F37FE6}"/>
              </a:ext>
            </a:extLst>
          </p:cNvPr>
          <p:cNvGrpSpPr/>
          <p:nvPr/>
        </p:nvGrpSpPr>
        <p:grpSpPr>
          <a:xfrm>
            <a:off x="2995505" y="3076999"/>
            <a:ext cx="195209" cy="1150811"/>
            <a:chOff x="1363451" y="3187846"/>
            <a:chExt cx="195209" cy="1150811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F7B36B8-632B-4C79-8BC8-0DDE093F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865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5DF86C1-7C3A-4872-97D7-79D7E3E2DF42}"/>
                </a:ext>
              </a:extLst>
            </p:cNvPr>
            <p:cNvSpPr/>
            <p:nvPr/>
          </p:nvSpPr>
          <p:spPr>
            <a:xfrm rot="5400000">
              <a:off x="1080912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A67B7C3-1757-43DE-925A-2B411301C570}"/>
              </a:ext>
            </a:extLst>
          </p:cNvPr>
          <p:cNvGrpSpPr/>
          <p:nvPr/>
        </p:nvGrpSpPr>
        <p:grpSpPr>
          <a:xfrm>
            <a:off x="4081254" y="3085317"/>
            <a:ext cx="195209" cy="1150811"/>
            <a:chOff x="2431477" y="3196164"/>
            <a:chExt cx="195209" cy="1150811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B7B1F55-6593-4CB9-A4EF-C2BF9CAEC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89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3F91E8E-F73C-49C0-A9C0-F595162B7CDB}"/>
                </a:ext>
              </a:extLst>
            </p:cNvPr>
            <p:cNvSpPr/>
            <p:nvPr/>
          </p:nvSpPr>
          <p:spPr>
            <a:xfrm rot="5400000">
              <a:off x="214893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6CF697-992F-4479-80AA-9953054C22CA}"/>
              </a:ext>
            </a:extLst>
          </p:cNvPr>
          <p:cNvGrpSpPr/>
          <p:nvPr/>
        </p:nvGrpSpPr>
        <p:grpSpPr>
          <a:xfrm>
            <a:off x="5167005" y="3070637"/>
            <a:ext cx="195209" cy="1150811"/>
            <a:chOff x="3452062" y="3181484"/>
            <a:chExt cx="195209" cy="1150811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8CB26DF-CD66-471F-87BE-CC618A0D1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476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7569A29-29D4-4E6F-A407-75B9AC04BB01}"/>
                </a:ext>
              </a:extLst>
            </p:cNvPr>
            <p:cNvSpPr/>
            <p:nvPr/>
          </p:nvSpPr>
          <p:spPr>
            <a:xfrm rot="5400000">
              <a:off x="3169523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78C0A22-B4D1-462C-AF6B-DE96ED1D8864}"/>
              </a:ext>
            </a:extLst>
          </p:cNvPr>
          <p:cNvGrpSpPr/>
          <p:nvPr/>
        </p:nvGrpSpPr>
        <p:grpSpPr>
          <a:xfrm>
            <a:off x="6252754" y="3085317"/>
            <a:ext cx="195209" cy="1150811"/>
            <a:chOff x="4499447" y="3196164"/>
            <a:chExt cx="195209" cy="1150811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207A4466-4CEE-4B02-83D9-8A5028851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86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307F27-D0CC-4BC5-AD81-301DA72ADFBA}"/>
                </a:ext>
              </a:extLst>
            </p:cNvPr>
            <p:cNvSpPr/>
            <p:nvPr/>
          </p:nvSpPr>
          <p:spPr>
            <a:xfrm rot="5400000">
              <a:off x="421690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1B524D29-B66E-4A7F-BD6F-BCD4168C188F}"/>
              </a:ext>
            </a:extLst>
          </p:cNvPr>
          <p:cNvGrpSpPr/>
          <p:nvPr/>
        </p:nvGrpSpPr>
        <p:grpSpPr>
          <a:xfrm>
            <a:off x="7338505" y="3064252"/>
            <a:ext cx="195209" cy="1150811"/>
            <a:chOff x="5769519" y="3175099"/>
            <a:chExt cx="195209" cy="1150811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ECA55062-5DDC-46C1-A146-8970975E7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933" y="397439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018D8F0-4B00-4CDB-9887-07D75840D2F5}"/>
                </a:ext>
              </a:extLst>
            </p:cNvPr>
            <p:cNvSpPr/>
            <p:nvPr/>
          </p:nvSpPr>
          <p:spPr>
            <a:xfrm rot="5400000">
              <a:off x="5486980" y="3457638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303868F-3D7A-411E-BA4D-589FAA9398F8}"/>
              </a:ext>
            </a:extLst>
          </p:cNvPr>
          <p:cNvGrpSpPr/>
          <p:nvPr/>
        </p:nvGrpSpPr>
        <p:grpSpPr>
          <a:xfrm>
            <a:off x="8424254" y="3070637"/>
            <a:ext cx="195209" cy="1150811"/>
            <a:chOff x="6823734" y="3181484"/>
            <a:chExt cx="195209" cy="1150811"/>
          </a:xfrm>
        </p:grpSpPr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0B9987C-438F-40E0-B159-A2FD3F6F4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148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65C9C9-D96A-4CF5-98EE-678886BC6E82}"/>
                </a:ext>
              </a:extLst>
            </p:cNvPr>
            <p:cNvSpPr/>
            <p:nvPr/>
          </p:nvSpPr>
          <p:spPr>
            <a:xfrm rot="5400000">
              <a:off x="6541195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43A30B79-221F-4C04-BF92-92B1248F33C0}"/>
              </a:ext>
            </a:extLst>
          </p:cNvPr>
          <p:cNvGrpSpPr/>
          <p:nvPr/>
        </p:nvGrpSpPr>
        <p:grpSpPr>
          <a:xfrm>
            <a:off x="9510002" y="3076999"/>
            <a:ext cx="195209" cy="1150811"/>
            <a:chOff x="7877949" y="3187846"/>
            <a:chExt cx="195209" cy="1150811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248FD311-63D3-4856-8A11-78BFD1DF1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9363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AD1566-9DB7-4034-8351-E38C2F7309C3}"/>
                </a:ext>
              </a:extLst>
            </p:cNvPr>
            <p:cNvSpPr/>
            <p:nvPr/>
          </p:nvSpPr>
          <p:spPr>
            <a:xfrm rot="5400000">
              <a:off x="7595410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06C71E-FEE5-45A1-91C0-E1F859AB30F0}"/>
              </a:ext>
            </a:extLst>
          </p:cNvPr>
          <p:cNvSpPr txBox="1"/>
          <p:nvPr/>
        </p:nvSpPr>
        <p:spPr>
          <a:xfrm>
            <a:off x="2628857" y="1459897"/>
            <a:ext cx="92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Class</a:t>
            </a:r>
            <a:endParaRPr lang="zh-TW" altLang="en-US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F6D6FA2-43C5-4F4F-A8E2-5C152CDE0318}"/>
              </a:ext>
            </a:extLst>
          </p:cNvPr>
          <p:cNvSpPr txBox="1"/>
          <p:nvPr/>
        </p:nvSpPr>
        <p:spPr>
          <a:xfrm>
            <a:off x="3935161" y="6198639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Sentence 1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8EE90BF-481E-4EF1-A8A0-6766257BC1E8}"/>
              </a:ext>
            </a:extLst>
          </p:cNvPr>
          <p:cNvSpPr txBox="1"/>
          <p:nvPr/>
        </p:nvSpPr>
        <p:spPr>
          <a:xfrm>
            <a:off x="7697126" y="6212183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Sentence 2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EB5B2E7B-E242-4578-839C-467AB821348C}"/>
              </a:ext>
            </a:extLst>
          </p:cNvPr>
          <p:cNvGrpSpPr/>
          <p:nvPr/>
        </p:nvGrpSpPr>
        <p:grpSpPr>
          <a:xfrm>
            <a:off x="6997646" y="5729168"/>
            <a:ext cx="3218233" cy="461666"/>
            <a:chOff x="8588538" y="6705580"/>
            <a:chExt cx="3218233" cy="46166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2864001-F2C9-4B17-A369-549444E7FF5B}"/>
                </a:ext>
              </a:extLst>
            </p:cNvPr>
            <p:cNvSpPr/>
            <p:nvPr/>
          </p:nvSpPr>
          <p:spPr>
            <a:xfrm>
              <a:off x="8810626" y="6771152"/>
              <a:ext cx="2746374" cy="396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07CD18BD-E6FB-46DE-A068-1EC128527069}"/>
                </a:ext>
              </a:extLst>
            </p:cNvPr>
            <p:cNvGrpSpPr/>
            <p:nvPr/>
          </p:nvGrpSpPr>
          <p:grpSpPr>
            <a:xfrm>
              <a:off x="8588538" y="6705580"/>
              <a:ext cx="3218233" cy="461664"/>
              <a:chOff x="8751245" y="6165502"/>
              <a:chExt cx="3218233" cy="461664"/>
            </a:xfrm>
          </p:grpSpPr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4BE0295-BC16-4592-9BC9-22A2DC21E6B5}"/>
                  </a:ext>
                </a:extLst>
              </p:cNvPr>
              <p:cNvSpPr txBox="1"/>
              <p:nvPr/>
            </p:nvSpPr>
            <p:spPr>
              <a:xfrm>
                <a:off x="8751245" y="6165502"/>
                <a:ext cx="1111321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w</a:t>
                </a:r>
                <a:r>
                  <a:rPr lang="en-US" altLang="zh-TW" sz="24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3</a:t>
                </a:r>
                <a:endParaRPr lang="zh-TW" altLang="en-US" sz="24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3D23FD72-DA36-4F06-BF23-38E05B7F5B3F}"/>
                  </a:ext>
                </a:extLst>
              </p:cNvPr>
              <p:cNvSpPr txBox="1"/>
              <p:nvPr/>
            </p:nvSpPr>
            <p:spPr>
              <a:xfrm>
                <a:off x="9804701" y="6165502"/>
                <a:ext cx="1111321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w</a:t>
                </a:r>
                <a:r>
                  <a:rPr lang="en-US" altLang="zh-TW" sz="24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4</a:t>
                </a:r>
                <a:endParaRPr lang="zh-TW" altLang="en-US" sz="24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7C2A408-D441-4685-8BF6-DFAE166958ED}"/>
                  </a:ext>
                </a:extLst>
              </p:cNvPr>
              <p:cNvSpPr txBox="1"/>
              <p:nvPr/>
            </p:nvSpPr>
            <p:spPr>
              <a:xfrm>
                <a:off x="10858157" y="6165502"/>
                <a:ext cx="1111321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w</a:t>
                </a:r>
                <a:r>
                  <a:rPr lang="en-US" altLang="zh-TW" sz="24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Calibri" panose="020F0502020204030204" pitchFamily="34" charset="0"/>
                  </a:rPr>
                  <a:t>5</a:t>
                </a:r>
                <a:endParaRPr lang="zh-TW" altLang="en-US" sz="24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D47CA6D-78EC-4240-BF83-0748F0A24621}"/>
              </a:ext>
            </a:extLst>
          </p:cNvPr>
          <p:cNvSpPr txBox="1"/>
          <p:nvPr/>
        </p:nvSpPr>
        <p:spPr>
          <a:xfrm>
            <a:off x="4606340" y="1393057"/>
            <a:ext cx="628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Input: two sentences, output: class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CDE5000-CE68-438D-AA4C-A9D21801F0E1}"/>
              </a:ext>
            </a:extLst>
          </p:cNvPr>
          <p:cNvSpPr txBox="1"/>
          <p:nvPr/>
        </p:nvSpPr>
        <p:spPr>
          <a:xfrm>
            <a:off x="4590451" y="1765525"/>
            <a:ext cx="704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Natural Language Inference 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4A94A10-AF3F-4C49-9E7A-552B9F7CDFA3}"/>
              </a:ext>
            </a:extLst>
          </p:cNvPr>
          <p:cNvSpPr/>
          <p:nvPr/>
        </p:nvSpPr>
        <p:spPr>
          <a:xfrm>
            <a:off x="5015451" y="2145566"/>
            <a:ext cx="6899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altLang="zh-TW" sz="2400" dirty="0">
                <a:solidFill>
                  <a:srgbClr val="37373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a “premise”, determining whether a “hypothesis” is T/F/ unknown.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72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Sentence-pair Classification with BERT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2" y="1385889"/>
            <a:ext cx="6291263" cy="4791075"/>
          </a:xfrm>
        </p:spPr>
        <p:txBody>
          <a:bodyPr>
            <a:normAutofit/>
          </a:bodyPr>
          <a:lstStyle/>
          <a:p>
            <a:r>
              <a:rPr lang="en-US" dirty="0"/>
              <a:t>Feed both sentences, and CLS token used for classification</a:t>
            </a:r>
          </a:p>
          <a:p>
            <a:r>
              <a:rPr lang="en-US" dirty="0"/>
              <a:t>Example tasks:</a:t>
            </a:r>
          </a:p>
          <a:p>
            <a:pPr lvl="1"/>
            <a:r>
              <a:rPr lang="en-US" dirty="0"/>
              <a:t>Textual entailment</a:t>
            </a:r>
          </a:p>
          <a:p>
            <a:pPr lvl="1"/>
            <a:r>
              <a:rPr lang="en-US" dirty="0"/>
              <a:t>Question paraphrase detection</a:t>
            </a:r>
          </a:p>
          <a:p>
            <a:pPr lvl="1"/>
            <a:r>
              <a:rPr lang="en-US" dirty="0"/>
              <a:t>Question-answering pair classification</a:t>
            </a:r>
          </a:p>
          <a:p>
            <a:pPr lvl="1"/>
            <a:r>
              <a:rPr lang="en-US" dirty="0"/>
              <a:t>Semantic textual similarity</a:t>
            </a:r>
          </a:p>
          <a:p>
            <a:pPr lvl="1"/>
            <a:r>
              <a:rPr lang="en-US" dirty="0"/>
              <a:t>Multiple choice question answering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816894"/>
            <a:ext cx="448807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885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115"/>
          <p:cNvPicPr/>
          <p:nvPr/>
        </p:nvPicPr>
        <p:blipFill>
          <a:blip r:embed="rId3"/>
          <a:stretch/>
        </p:blipFill>
        <p:spPr bwMode="auto">
          <a:xfrm>
            <a:off x="7372251" y="1981241"/>
            <a:ext cx="4280400" cy="1800000"/>
          </a:xfrm>
          <a:prstGeom prst="rect">
            <a:avLst/>
          </a:prstGeom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1" y="1385889"/>
            <a:ext cx="7677151" cy="4791075"/>
          </a:xfrm>
        </p:spPr>
        <p:txBody>
          <a:bodyPr>
            <a:normAutofit/>
          </a:bodyPr>
          <a:lstStyle/>
          <a:p>
            <a:pPr marL="431989" indent="-323992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pc="-1" dirty="0">
                <a:solidFill>
                  <a:srgbClr val="000000"/>
                </a:solidFill>
              </a:rPr>
              <a:t>BERT BASE </a:t>
            </a:r>
          </a:p>
          <a:p>
            <a:pPr marL="889178" lvl="1" indent="-323992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pc="-1" dirty="0">
                <a:solidFill>
                  <a:srgbClr val="000000"/>
                </a:solidFill>
              </a:rPr>
              <a:t>12 layers, 768-dim per word-piece token</a:t>
            </a:r>
          </a:p>
          <a:p>
            <a:pPr marL="889178" lvl="1" indent="-323992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pc="-1" dirty="0">
                <a:solidFill>
                  <a:srgbClr val="000000"/>
                </a:solidFill>
              </a:rPr>
              <a:t>12 heads. </a:t>
            </a:r>
          </a:p>
          <a:p>
            <a:pPr marL="889178" lvl="1" indent="-323992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pc="-1" dirty="0">
                <a:solidFill>
                  <a:srgbClr val="000000"/>
                </a:solidFill>
              </a:rPr>
              <a:t>Total parameters = 110M</a:t>
            </a:r>
          </a:p>
          <a:p>
            <a:pPr marL="431989" indent="-323992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pc="-1" dirty="0">
                <a:solidFill>
                  <a:srgbClr val="000000"/>
                </a:solidFill>
              </a:rPr>
              <a:t>BERT LARGE</a:t>
            </a:r>
          </a:p>
          <a:p>
            <a:pPr marL="889178" lvl="1" indent="-323992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pc="-1" dirty="0">
                <a:solidFill>
                  <a:srgbClr val="000000"/>
                </a:solidFill>
              </a:rPr>
              <a:t>24 layers, 1024-dim per word-piece token</a:t>
            </a:r>
          </a:p>
          <a:p>
            <a:pPr marL="889178" lvl="1" indent="-323992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pc="-1" dirty="0">
                <a:solidFill>
                  <a:srgbClr val="000000"/>
                </a:solidFill>
              </a:rPr>
              <a:t>16 heads. </a:t>
            </a:r>
          </a:p>
          <a:p>
            <a:pPr marL="889178" lvl="1" indent="-323992"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pc="-1" dirty="0">
                <a:solidFill>
                  <a:srgbClr val="000000"/>
                </a:solidFill>
              </a:rPr>
              <a:t>Total parameters = 340M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07882" y="6362476"/>
            <a:ext cx="4122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BERT is basically a trained Transformer Encoder stack. </a:t>
            </a:r>
          </a:p>
        </p:txBody>
      </p:sp>
    </p:spTree>
    <p:extLst>
      <p:ext uri="{BB962C8B-B14F-4D97-AF65-F5344CB8AC3E}">
        <p14:creationId xmlns:p14="http://schemas.microsoft.com/office/powerpoint/2010/main" val="306099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DFC61-53BE-2749-9AFF-F3B649E3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Model Details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1E89BB-2BEC-DC4A-94D6-4923E330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Data: Wikipedia (2.5B words) + </a:t>
            </a:r>
            <a:r>
              <a:rPr lang="en-GB" dirty="0" err="1">
                <a:effectLst/>
              </a:rPr>
              <a:t>BookCorpus</a:t>
            </a:r>
            <a:r>
              <a:rPr lang="en-GB" dirty="0">
                <a:effectLst/>
              </a:rPr>
              <a:t> (800M words) </a:t>
            </a:r>
          </a:p>
          <a:p>
            <a:r>
              <a:rPr lang="en-GB" dirty="0">
                <a:effectLst/>
              </a:rPr>
              <a:t>Batch Size: 131,072 words (1024 sequences * 128 length or 256 sequences * 512 length) </a:t>
            </a:r>
          </a:p>
          <a:p>
            <a:r>
              <a:rPr lang="en-GB" dirty="0">
                <a:effectLst/>
              </a:rPr>
              <a:t>Training Time: 1M steps (~40 epochs) </a:t>
            </a:r>
          </a:p>
          <a:p>
            <a:r>
              <a:rPr lang="en-GB" dirty="0">
                <a:effectLst/>
              </a:rPr>
              <a:t>Optimizer: </a:t>
            </a:r>
            <a:r>
              <a:rPr lang="en-GB" dirty="0" err="1">
                <a:effectLst/>
              </a:rPr>
              <a:t>AdamW</a:t>
            </a:r>
            <a:r>
              <a:rPr lang="en-GB" dirty="0">
                <a:effectLst/>
              </a:rPr>
              <a:t>, 1e-4 learning rate, linear decay </a:t>
            </a:r>
          </a:p>
          <a:p>
            <a:r>
              <a:rPr lang="en-GB" dirty="0">
                <a:effectLst/>
              </a:rPr>
              <a:t>BERT-Base: 12-layer, 768-hidden, 12-head </a:t>
            </a:r>
          </a:p>
          <a:p>
            <a:r>
              <a:rPr lang="en-GB" dirty="0">
                <a:effectLst/>
              </a:rPr>
              <a:t>BERT-Large: 24-layer, 1024-hidden, 16-head </a:t>
            </a:r>
          </a:p>
          <a:p>
            <a:r>
              <a:rPr lang="en-GB" dirty="0">
                <a:effectLst/>
              </a:rPr>
              <a:t>Trained on 4x4 or 8x8 TPU slice for 4 days </a:t>
            </a:r>
          </a:p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59F76-F72D-3745-A495-79E7C5CAE3FA}"/>
              </a:ext>
            </a:extLst>
          </p:cNvPr>
          <p:cNvSpPr txBox="1"/>
          <p:nvPr/>
        </p:nvSpPr>
        <p:spPr>
          <a:xfrm>
            <a:off x="1676399" y="6623825"/>
            <a:ext cx="173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x-none" sz="1200" dirty="0">
                <a:latin typeface="Calibri" panose="020F0502020204030204" pitchFamily="34" charset="0"/>
                <a:cs typeface="Calibri" panose="020F0502020204030204" pitchFamily="34" charset="0"/>
              </a:rPr>
              <a:t>lide from Jacob Delvin</a:t>
            </a:r>
          </a:p>
        </p:txBody>
      </p:sp>
    </p:spTree>
    <p:extLst>
      <p:ext uri="{BB962C8B-B14F-4D97-AF65-F5344CB8AC3E}">
        <p14:creationId xmlns:p14="http://schemas.microsoft.com/office/powerpoint/2010/main" val="4004377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D5C48F-FFE6-144B-8264-69B04E92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Evaluation of BERT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5D7310-62FC-424F-BDF6-39CA93C9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2" y="1042647"/>
            <a:ext cx="10515600" cy="4772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effectLst/>
              </a:rPr>
              <a:t>General Language Understanding Evaluation (</a:t>
            </a:r>
            <a:r>
              <a:rPr lang="en-GB" b="1" dirty="0">
                <a:effectLst/>
              </a:rPr>
              <a:t>GLUE</a:t>
            </a:r>
            <a:r>
              <a:rPr lang="en-GB" dirty="0">
                <a:effectLst/>
              </a:rPr>
              <a:t>) benchmark: Standard split of data to train, validation, test, where labels for the test set is only held in the server. </a:t>
            </a:r>
          </a:p>
          <a:p>
            <a:r>
              <a:rPr lang="en-GB" dirty="0">
                <a:effectLst/>
              </a:rPr>
              <a:t>Sentence pair tasks </a:t>
            </a:r>
          </a:p>
          <a:p>
            <a:pPr lvl="1"/>
            <a:r>
              <a:rPr lang="en-GB" b="1" dirty="0">
                <a:effectLst/>
              </a:rPr>
              <a:t>MNLI</a:t>
            </a:r>
            <a:r>
              <a:rPr lang="en-GB" dirty="0">
                <a:effectLst/>
              </a:rPr>
              <a:t>, Multi-Genre Natural Language Inference </a:t>
            </a:r>
          </a:p>
          <a:p>
            <a:pPr lvl="1"/>
            <a:r>
              <a:rPr lang="en-GB" b="1" dirty="0">
                <a:effectLst/>
              </a:rPr>
              <a:t>QQP</a:t>
            </a:r>
            <a:r>
              <a:rPr lang="en-GB" dirty="0">
                <a:effectLst/>
              </a:rPr>
              <a:t>, Quora Question Pairs </a:t>
            </a:r>
          </a:p>
          <a:p>
            <a:pPr lvl="1"/>
            <a:r>
              <a:rPr lang="en-GB" b="1" dirty="0">
                <a:effectLst/>
              </a:rPr>
              <a:t>QNLI, </a:t>
            </a:r>
            <a:r>
              <a:rPr lang="en-GB" dirty="0">
                <a:effectLst/>
              </a:rPr>
              <a:t>Question Natural Language Inference </a:t>
            </a:r>
          </a:p>
          <a:p>
            <a:pPr lvl="1"/>
            <a:r>
              <a:rPr lang="en-GB" b="1" dirty="0">
                <a:effectLst/>
              </a:rPr>
              <a:t>STS-B </a:t>
            </a:r>
            <a:r>
              <a:rPr lang="en-GB" dirty="0">
                <a:effectLst/>
              </a:rPr>
              <a:t>The Semantic Textual Similarity Benchmark </a:t>
            </a:r>
          </a:p>
          <a:p>
            <a:pPr lvl="1"/>
            <a:r>
              <a:rPr lang="en-GB" b="1" dirty="0">
                <a:effectLst/>
              </a:rPr>
              <a:t>MRPC </a:t>
            </a:r>
            <a:r>
              <a:rPr lang="en-GB" dirty="0">
                <a:effectLst/>
              </a:rPr>
              <a:t>Microsoft Research Paraphrase Corpus </a:t>
            </a:r>
          </a:p>
          <a:p>
            <a:pPr lvl="1"/>
            <a:r>
              <a:rPr lang="en-GB" b="1" dirty="0">
                <a:effectLst/>
              </a:rPr>
              <a:t>RTE </a:t>
            </a:r>
            <a:r>
              <a:rPr lang="en-GB" dirty="0">
                <a:effectLst/>
              </a:rPr>
              <a:t>Recognizing Textual Entailment </a:t>
            </a:r>
          </a:p>
          <a:p>
            <a:pPr lvl="1"/>
            <a:r>
              <a:rPr lang="en-GB" b="1" dirty="0">
                <a:effectLst/>
              </a:rPr>
              <a:t>WNLI </a:t>
            </a:r>
            <a:r>
              <a:rPr lang="en-GB" dirty="0">
                <a:effectLst/>
              </a:rPr>
              <a:t>Winograd NLI is a small natural language inference dataset </a:t>
            </a:r>
          </a:p>
          <a:p>
            <a:r>
              <a:rPr lang="en-GB" dirty="0">
                <a:effectLst/>
              </a:rPr>
              <a:t>Single sentence classification </a:t>
            </a:r>
          </a:p>
          <a:p>
            <a:pPr lvl="1"/>
            <a:r>
              <a:rPr lang="en-GB" b="1" dirty="0">
                <a:effectLst/>
              </a:rPr>
              <a:t>SST-2 </a:t>
            </a:r>
            <a:r>
              <a:rPr lang="en-GB" dirty="0">
                <a:effectLst/>
              </a:rPr>
              <a:t>The Stanford Sentiment Treebank </a:t>
            </a:r>
          </a:p>
          <a:p>
            <a:pPr lvl="1"/>
            <a:r>
              <a:rPr lang="en-GB" b="1" dirty="0" err="1">
                <a:effectLst/>
              </a:rPr>
              <a:t>CoLA</a:t>
            </a:r>
            <a:r>
              <a:rPr lang="en-GB" b="1" dirty="0">
                <a:effectLst/>
              </a:rPr>
              <a:t> </a:t>
            </a:r>
            <a:r>
              <a:rPr lang="en-GB" dirty="0">
                <a:effectLst/>
              </a:rPr>
              <a:t>The Corpus of Linguistic Acceptability </a:t>
            </a:r>
          </a:p>
        </p:txBody>
      </p:sp>
    </p:spTree>
    <p:extLst>
      <p:ext uri="{BB962C8B-B14F-4D97-AF65-F5344CB8AC3E}">
        <p14:creationId xmlns:p14="http://schemas.microsoft.com/office/powerpoint/2010/main" val="176137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10343"/>
            <a:ext cx="7848600" cy="189755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CS60010: Deep Learning</a:t>
            </a:r>
            <a:br>
              <a:rPr lang="en-US" sz="4900" dirty="0"/>
            </a:br>
            <a:r>
              <a:rPr lang="en-US" sz="3600" dirty="0"/>
              <a:t>Spring 2022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Sudeshna Sarkar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53973" y="3756212"/>
            <a:ext cx="5334000" cy="2101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</a:rPr>
              <a:t>BERT </a:t>
            </a:r>
            <a:r>
              <a:rPr lang="en-US" sz="2800" b="1" dirty="0" err="1">
                <a:solidFill>
                  <a:srgbClr val="C00000"/>
                </a:solidFill>
              </a:rPr>
              <a:t>etc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0033CC"/>
                </a:solidFill>
              </a:rPr>
              <a:t>Sudeshna Sarkar</a:t>
            </a:r>
          </a:p>
          <a:p>
            <a:r>
              <a:rPr lang="en-US" sz="2400" dirty="0">
                <a:solidFill>
                  <a:schemeClr val="tx1"/>
                </a:solidFill>
              </a:rPr>
              <a:t>11 May 2022</a:t>
            </a:r>
          </a:p>
        </p:txBody>
      </p:sp>
    </p:spTree>
    <p:extLst>
      <p:ext uri="{BB962C8B-B14F-4D97-AF65-F5344CB8AC3E}">
        <p14:creationId xmlns:p14="http://schemas.microsoft.com/office/powerpoint/2010/main" val="4105120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112440-C330-A341-AECC-3D444F5EB53C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IT" dirty="0"/>
              <a:t>GLUE Results</a:t>
            </a:r>
          </a:p>
        </p:txBody>
      </p:sp>
      <p:pic>
        <p:nvPicPr>
          <p:cNvPr id="15361" name="Picture 1" descr="page20image1123717904">
            <a:extLst>
              <a:ext uri="{FF2B5EF4-FFF2-40B4-BE49-F238E27FC236}">
                <a16:creationId xmlns:a16="http://schemas.microsoft.com/office/drawing/2014/main" id="{D7AA6DCD-F212-A34D-B4B8-B4066675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76" y="1190955"/>
            <a:ext cx="9634652" cy="205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2044EA-ED33-EF49-9EA2-666EEA885928}"/>
              </a:ext>
            </a:extLst>
          </p:cNvPr>
          <p:cNvSpPr/>
          <p:nvPr/>
        </p:nvSpPr>
        <p:spPr>
          <a:xfrm>
            <a:off x="1296224" y="3638056"/>
            <a:ext cx="4438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err="1">
                <a:latin typeface="GoogleSans"/>
              </a:rPr>
              <a:t>MultiNLI</a:t>
            </a:r>
            <a:r>
              <a:rPr lang="en-GB" b="1" dirty="0">
                <a:latin typeface="GoogleSans"/>
              </a:rPr>
              <a:t> </a:t>
            </a:r>
            <a:endParaRPr lang="en-GB" dirty="0"/>
          </a:p>
          <a:p>
            <a:r>
              <a:rPr lang="en-GB" dirty="0">
                <a:latin typeface="GoogleSans"/>
              </a:rPr>
              <a:t>Premise: Hills and mountains are especially sanctified in Jainism.</a:t>
            </a:r>
            <a:br>
              <a:rPr lang="en-GB" dirty="0">
                <a:latin typeface="GoogleSans"/>
              </a:rPr>
            </a:br>
            <a:r>
              <a:rPr lang="en-GB" dirty="0">
                <a:latin typeface="GoogleSans"/>
              </a:rPr>
              <a:t>Hypothesis: Jainism hates nature.</a:t>
            </a:r>
            <a:br>
              <a:rPr lang="en-GB" dirty="0">
                <a:latin typeface="GoogleSans"/>
              </a:rPr>
            </a:br>
            <a:r>
              <a:rPr lang="en-GB" dirty="0">
                <a:latin typeface="GoogleSans"/>
              </a:rPr>
              <a:t>Label: </a:t>
            </a:r>
            <a:r>
              <a:rPr lang="en-GB" dirty="0">
                <a:solidFill>
                  <a:srgbClr val="FF0000"/>
                </a:solidFill>
                <a:latin typeface="GoogleSans"/>
              </a:rPr>
              <a:t>Contradiction</a:t>
            </a:r>
            <a:r>
              <a:rPr lang="en-GB" dirty="0">
                <a:latin typeface="GoogleSans"/>
              </a:rPr>
              <a:t> </a:t>
            </a:r>
            <a:endParaRPr lang="en-GB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D79B7-9E06-B140-B0F1-95DE2CBFC3B1}"/>
              </a:ext>
            </a:extLst>
          </p:cNvPr>
          <p:cNvSpPr/>
          <p:nvPr/>
        </p:nvSpPr>
        <p:spPr>
          <a:xfrm>
            <a:off x="6345043" y="3615222"/>
            <a:ext cx="4438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err="1">
                <a:latin typeface="GoogleSans"/>
              </a:rPr>
              <a:t>CoLa</a:t>
            </a:r>
            <a:r>
              <a:rPr lang="en-GB" b="1" dirty="0">
                <a:latin typeface="GoogleSans"/>
              </a:rPr>
              <a:t> </a:t>
            </a:r>
            <a:endParaRPr lang="en-GB" dirty="0"/>
          </a:p>
          <a:p>
            <a:r>
              <a:rPr lang="en-GB" dirty="0">
                <a:latin typeface="GoogleSans"/>
              </a:rPr>
              <a:t>Sentence: The wagon rumbled down the road. Label: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GoogleSans"/>
              </a:rPr>
              <a:t>Acceptable</a:t>
            </a:r>
            <a:r>
              <a:rPr lang="en-GB" dirty="0">
                <a:latin typeface="GoogleSans"/>
              </a:rPr>
              <a:t> </a:t>
            </a:r>
            <a:endParaRPr lang="en-GB" dirty="0"/>
          </a:p>
          <a:p>
            <a:r>
              <a:rPr lang="en-GB" dirty="0">
                <a:latin typeface="GoogleSans"/>
              </a:rPr>
              <a:t>Sentence: The car honked down the road.</a:t>
            </a:r>
          </a:p>
          <a:p>
            <a:r>
              <a:rPr lang="en-GB" dirty="0">
                <a:latin typeface="GoogleSans"/>
              </a:rPr>
              <a:t>Label: </a:t>
            </a:r>
            <a:r>
              <a:rPr lang="en-GB" dirty="0">
                <a:solidFill>
                  <a:srgbClr val="FF0000"/>
                </a:solidFill>
                <a:latin typeface="GoogleSans"/>
              </a:rPr>
              <a:t>Unacceptable</a:t>
            </a:r>
            <a:r>
              <a:rPr lang="en-GB" dirty="0">
                <a:latin typeface="GoogleSans"/>
              </a:rPr>
              <a:t> </a:t>
            </a:r>
            <a:endParaRPr lang="en-GB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ECC49-93C8-4942-859B-670EA879DF4E}"/>
              </a:ext>
            </a:extLst>
          </p:cNvPr>
          <p:cNvSpPr txBox="1"/>
          <p:nvPr/>
        </p:nvSpPr>
        <p:spPr>
          <a:xfrm>
            <a:off x="1676399" y="6623824"/>
            <a:ext cx="173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T" sz="1200" dirty="0">
                <a:latin typeface="Calibri" panose="020F0502020204030204" pitchFamily="34" charset="0"/>
                <a:cs typeface="Calibri" panose="020F0502020204030204" pitchFamily="34" charset="0"/>
              </a:rPr>
              <a:t>lide from Jacob Delvin</a:t>
            </a:r>
          </a:p>
        </p:txBody>
      </p:sp>
    </p:spTree>
    <p:extLst>
      <p:ext uri="{BB962C8B-B14F-4D97-AF65-F5344CB8AC3E}">
        <p14:creationId xmlns:p14="http://schemas.microsoft.com/office/powerpoint/2010/main" val="377276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Fine-tuned BERT outperformed previous state of the art on 11 NLP tasks</a:t>
            </a:r>
          </a:p>
          <a:p>
            <a:r>
              <a:rPr lang="en-US" dirty="0"/>
              <a:t>Since then was applied to many more tasks with similar results</a:t>
            </a:r>
          </a:p>
          <a:p>
            <a:r>
              <a:rPr lang="en-US" dirty="0"/>
              <a:t>The larger models perform better, but even the small BERT performs better than prior methods</a:t>
            </a:r>
          </a:p>
          <a:p>
            <a:r>
              <a:rPr lang="en-US" dirty="0"/>
              <a:t>Variants quickly outperformed human performance on several tasks, including span-based question answering — but what does this mean is less clear</a:t>
            </a:r>
          </a:p>
          <a:p>
            <a:r>
              <a:rPr lang="en-US" dirty="0"/>
              <a:t>Started an arms race (between industry labs) on bigger and bigger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94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Li</a:t>
            </a:r>
            <a:r>
              <a:rPr b="0" spc="-10" dirty="0">
                <a:latin typeface="Calibri"/>
                <a:cs typeface="Calibri"/>
              </a:rPr>
              <a:t>m</a:t>
            </a:r>
            <a:r>
              <a:rPr b="0" dirty="0">
                <a:latin typeface="Calibri"/>
                <a:cs typeface="Calibri"/>
              </a:rPr>
              <a:t>i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at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on</a:t>
            </a:r>
            <a:r>
              <a:rPr b="0" dirty="0">
                <a:latin typeface="Calibri"/>
                <a:cs typeface="Calibri"/>
              </a:rPr>
              <a:t>s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f </a:t>
            </a:r>
            <a:r>
              <a:rPr b="0" spc="-15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re</a:t>
            </a:r>
            <a:r>
              <a:rPr b="0" spc="-1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ed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encoders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10445750" cy="158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e results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great! Why</a:t>
            </a:r>
            <a:r>
              <a:rPr sz="2300" spc="-5" dirty="0">
                <a:latin typeface="Calibri"/>
                <a:cs typeface="Calibri"/>
              </a:rPr>
              <a:t> no</a:t>
            </a:r>
            <a:r>
              <a:rPr sz="2300" dirty="0">
                <a:latin typeface="Calibri"/>
                <a:cs typeface="Calibri"/>
              </a:rPr>
              <a:t>t </a:t>
            </a:r>
            <a:r>
              <a:rPr sz="2300" spc="-5" dirty="0">
                <a:latin typeface="Calibri"/>
                <a:cs typeface="Calibri"/>
              </a:rPr>
              <a:t>us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trained encoders</a:t>
            </a:r>
            <a:r>
              <a:rPr sz="2300" spc="-5" dirty="0">
                <a:latin typeface="Calibri"/>
                <a:cs typeface="Calibri"/>
              </a:rPr>
              <a:t> fo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erything?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If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your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ta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k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invo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0" dirty="0">
                <a:latin typeface="Calibri"/>
                <a:cs typeface="Calibri"/>
              </a:rPr>
              <a:t>ves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g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neratin</a:t>
            </a:r>
            <a:r>
              <a:rPr sz="2100" dirty="0">
                <a:latin typeface="Calibri"/>
                <a:cs typeface="Calibri"/>
              </a:rPr>
              <a:t>g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sequences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con</a:t>
            </a:r>
            <a:r>
              <a:rPr sz="2100" spc="-10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ider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usin</a:t>
            </a:r>
            <a:r>
              <a:rPr sz="2100" dirty="0">
                <a:latin typeface="Calibri"/>
                <a:cs typeface="Calibri"/>
              </a:rPr>
              <a:t>g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pretraine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decoder</a:t>
            </a:r>
            <a:r>
              <a:rPr sz="2100" spc="-10" dirty="0">
                <a:latin typeface="Calibri"/>
                <a:cs typeface="Calibri"/>
              </a:rPr>
              <a:t>;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10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RT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15" dirty="0">
                <a:latin typeface="Calibri"/>
                <a:cs typeface="Calibri"/>
              </a:rPr>
              <a:t> other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pretrained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encoders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don’t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na</a:t>
            </a:r>
            <a:r>
              <a:rPr sz="2100" spc="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urally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lead </a:t>
            </a:r>
            <a:r>
              <a:rPr sz="2100" spc="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nice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au</a:t>
            </a:r>
            <a:r>
              <a:rPr sz="2100" spc="5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ore</a:t>
            </a:r>
            <a:r>
              <a:rPr sz="2100" spc="-15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re</a:t>
            </a:r>
            <a:r>
              <a:rPr sz="2100" spc="-10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ve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25" dirty="0">
                <a:latin typeface="Calibri"/>
                <a:cs typeface="Calibri"/>
              </a:rPr>
              <a:t>1</a:t>
            </a:r>
            <a:r>
              <a:rPr sz="2100" spc="5" dirty="0">
                <a:latin typeface="Calibri"/>
                <a:cs typeface="Calibri"/>
              </a:rPr>
              <a:t>-</a:t>
            </a:r>
            <a:r>
              <a:rPr sz="2100" dirty="0">
                <a:latin typeface="Calibri"/>
                <a:cs typeface="Calibri"/>
              </a:rPr>
              <a:t>wor</a:t>
            </a:r>
            <a:r>
              <a:rPr sz="2100" spc="-5" dirty="0">
                <a:latin typeface="Calibri"/>
                <a:cs typeface="Calibri"/>
              </a:rPr>
              <a:t>d</a:t>
            </a:r>
            <a:r>
              <a:rPr sz="2100" spc="5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at</a:t>
            </a:r>
            <a:r>
              <a:rPr sz="2100" spc="5" dirty="0">
                <a:latin typeface="Calibri"/>
                <a:cs typeface="Calibri"/>
              </a:rPr>
              <a:t>-</a:t>
            </a:r>
            <a:r>
              <a:rPr sz="2100" spc="-10" dirty="0">
                <a:latin typeface="Calibri"/>
                <a:cs typeface="Calibri"/>
              </a:rPr>
              <a:t>a-</a:t>
            </a:r>
            <a:r>
              <a:rPr sz="2100" dirty="0">
                <a:latin typeface="Calibri"/>
                <a:cs typeface="Calibri"/>
              </a:rPr>
              <a:t>time)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g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neration </a:t>
            </a:r>
            <a:r>
              <a:rPr sz="2100" dirty="0">
                <a:latin typeface="Calibri"/>
                <a:cs typeface="Calibri"/>
              </a:rPr>
              <a:t>method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101852" y="355549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3851" y="3553967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9651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6976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2776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0100" y="35631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2727" y="3756786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2" y="1143"/>
                </a:moveTo>
                <a:lnTo>
                  <a:pt x="0" y="39369"/>
                </a:lnTo>
                <a:lnTo>
                  <a:pt x="76327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2" y="1143"/>
                </a:lnTo>
                <a:close/>
              </a:path>
              <a:path w="611505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5" h="77470">
                <a:moveTo>
                  <a:pt x="534923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7" y="3757803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2"/>
                </a:moveTo>
                <a:lnTo>
                  <a:pt x="459717" y="37652"/>
                </a:lnTo>
                <a:lnTo>
                  <a:pt x="472440" y="37846"/>
                </a:lnTo>
                <a:lnTo>
                  <a:pt x="472186" y="50546"/>
                </a:lnTo>
                <a:lnTo>
                  <a:pt x="459502" y="50546"/>
                </a:lnTo>
                <a:lnTo>
                  <a:pt x="458978" y="82042"/>
                </a:lnTo>
                <a:lnTo>
                  <a:pt x="524685" y="50546"/>
                </a:lnTo>
                <a:lnTo>
                  <a:pt x="472186" y="50546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7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7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6"/>
                </a:lnTo>
                <a:lnTo>
                  <a:pt x="472440" y="37846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3"/>
                </a:lnTo>
                <a:close/>
              </a:path>
              <a:path w="535939" h="82550">
                <a:moveTo>
                  <a:pt x="76307" y="31623"/>
                </a:moveTo>
                <a:lnTo>
                  <a:pt x="63627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0527" y="37658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7852" y="37658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3652" y="37658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852" y="4227576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3851" y="422605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9651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6976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2776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0100" y="42336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2727" y="4428871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2" y="1142"/>
                </a:moveTo>
                <a:lnTo>
                  <a:pt x="0" y="39369"/>
                </a:lnTo>
                <a:lnTo>
                  <a:pt x="76327" y="77342"/>
                </a:lnTo>
                <a:lnTo>
                  <a:pt x="76221" y="45592"/>
                </a:lnTo>
                <a:lnTo>
                  <a:pt x="63500" y="45592"/>
                </a:lnTo>
                <a:lnTo>
                  <a:pt x="63500" y="32892"/>
                </a:lnTo>
                <a:lnTo>
                  <a:pt x="76178" y="32863"/>
                </a:lnTo>
                <a:lnTo>
                  <a:pt x="76072" y="1142"/>
                </a:lnTo>
                <a:close/>
              </a:path>
              <a:path w="611505" h="77470">
                <a:moveTo>
                  <a:pt x="598742" y="31749"/>
                </a:moveTo>
                <a:lnTo>
                  <a:pt x="547751" y="31749"/>
                </a:lnTo>
                <a:lnTo>
                  <a:pt x="547751" y="44449"/>
                </a:lnTo>
                <a:lnTo>
                  <a:pt x="534998" y="44480"/>
                </a:lnTo>
                <a:lnTo>
                  <a:pt x="535051" y="76199"/>
                </a:lnTo>
                <a:lnTo>
                  <a:pt x="611251" y="37972"/>
                </a:lnTo>
                <a:lnTo>
                  <a:pt x="598742" y="31749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2"/>
                </a:lnTo>
                <a:lnTo>
                  <a:pt x="63500" y="45592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2"/>
                </a:lnTo>
                <a:lnTo>
                  <a:pt x="76221" y="45592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49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49"/>
                </a:lnTo>
                <a:lnTo>
                  <a:pt x="547751" y="31749"/>
                </a:lnTo>
                <a:close/>
              </a:path>
              <a:path w="611505" h="77470">
                <a:moveTo>
                  <a:pt x="534923" y="0"/>
                </a:moveTo>
                <a:lnTo>
                  <a:pt x="534976" y="31780"/>
                </a:lnTo>
                <a:lnTo>
                  <a:pt x="598742" y="31749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14727" y="4429886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2"/>
                </a:moveTo>
                <a:lnTo>
                  <a:pt x="459717" y="37652"/>
                </a:lnTo>
                <a:lnTo>
                  <a:pt x="472440" y="37845"/>
                </a:lnTo>
                <a:lnTo>
                  <a:pt x="472186" y="50545"/>
                </a:lnTo>
                <a:lnTo>
                  <a:pt x="459502" y="50545"/>
                </a:lnTo>
                <a:lnTo>
                  <a:pt x="458978" y="82042"/>
                </a:lnTo>
                <a:lnTo>
                  <a:pt x="524685" y="50545"/>
                </a:lnTo>
                <a:lnTo>
                  <a:pt x="472186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6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7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5"/>
                </a:lnTo>
                <a:lnTo>
                  <a:pt x="472440" y="37845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3"/>
                </a:lnTo>
                <a:close/>
              </a:path>
              <a:path w="535939" h="82550">
                <a:moveTo>
                  <a:pt x="76307" y="31623"/>
                </a:moveTo>
                <a:lnTo>
                  <a:pt x="63627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0527" y="44363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7852" y="44363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3652" y="44363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8427" y="40370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27" y="40370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7751" y="40446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3552" y="404317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0876" y="40446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6676" y="40446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1852" y="4913376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3851" y="491185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9651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6976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2776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0100" y="4919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9452" y="3534155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3743452" y="0"/>
                </a:moveTo>
                <a:lnTo>
                  <a:pt x="214375" y="0"/>
                </a:lnTo>
                <a:lnTo>
                  <a:pt x="196794" y="710"/>
                </a:lnTo>
                <a:lnTo>
                  <a:pt x="146619" y="10932"/>
                </a:lnTo>
                <a:lnTo>
                  <a:pt x="101455" y="32126"/>
                </a:lnTo>
                <a:lnTo>
                  <a:pt x="62791" y="62801"/>
                </a:lnTo>
                <a:lnTo>
                  <a:pt x="32120" y="101466"/>
                </a:lnTo>
                <a:lnTo>
                  <a:pt x="10929" y="146629"/>
                </a:lnTo>
                <a:lnTo>
                  <a:pt x="710" y="196798"/>
                </a:lnTo>
                <a:lnTo>
                  <a:pt x="0" y="214376"/>
                </a:lnTo>
                <a:lnTo>
                  <a:pt x="0" y="1071880"/>
                </a:lnTo>
                <a:lnTo>
                  <a:pt x="6230" y="1123386"/>
                </a:lnTo>
                <a:lnTo>
                  <a:pt x="23929" y="1170383"/>
                </a:lnTo>
                <a:lnTo>
                  <a:pt x="51606" y="1211380"/>
                </a:lnTo>
                <a:lnTo>
                  <a:pt x="87771" y="1244884"/>
                </a:lnTo>
                <a:lnTo>
                  <a:pt x="130934" y="1269404"/>
                </a:lnTo>
                <a:lnTo>
                  <a:pt x="179604" y="1283449"/>
                </a:lnTo>
                <a:lnTo>
                  <a:pt x="214375" y="1286256"/>
                </a:lnTo>
                <a:lnTo>
                  <a:pt x="3743452" y="1286256"/>
                </a:lnTo>
                <a:lnTo>
                  <a:pt x="3794958" y="1280023"/>
                </a:lnTo>
                <a:lnTo>
                  <a:pt x="3841955" y="1262321"/>
                </a:lnTo>
                <a:lnTo>
                  <a:pt x="3882952" y="1234640"/>
                </a:lnTo>
                <a:lnTo>
                  <a:pt x="3916456" y="1198473"/>
                </a:lnTo>
                <a:lnTo>
                  <a:pt x="3940976" y="1155311"/>
                </a:lnTo>
                <a:lnTo>
                  <a:pt x="3955021" y="1106644"/>
                </a:lnTo>
                <a:lnTo>
                  <a:pt x="3957828" y="1071880"/>
                </a:lnTo>
                <a:lnTo>
                  <a:pt x="3957828" y="214376"/>
                </a:lnTo>
                <a:lnTo>
                  <a:pt x="3951595" y="162869"/>
                </a:lnTo>
                <a:lnTo>
                  <a:pt x="3933893" y="115872"/>
                </a:lnTo>
                <a:lnTo>
                  <a:pt x="3906212" y="74875"/>
                </a:lnTo>
                <a:lnTo>
                  <a:pt x="3870045" y="41371"/>
                </a:lnTo>
                <a:lnTo>
                  <a:pt x="3826883" y="16851"/>
                </a:lnTo>
                <a:lnTo>
                  <a:pt x="3778216" y="2806"/>
                </a:lnTo>
                <a:lnTo>
                  <a:pt x="3743452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9452" y="3534155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0" y="214376"/>
                </a:moveTo>
                <a:lnTo>
                  <a:pt x="6230" y="162869"/>
                </a:lnTo>
                <a:lnTo>
                  <a:pt x="23929" y="115872"/>
                </a:lnTo>
                <a:lnTo>
                  <a:pt x="51606" y="74875"/>
                </a:lnTo>
                <a:lnTo>
                  <a:pt x="87771" y="41371"/>
                </a:lnTo>
                <a:lnTo>
                  <a:pt x="130934" y="16851"/>
                </a:lnTo>
                <a:lnTo>
                  <a:pt x="179604" y="2806"/>
                </a:lnTo>
                <a:lnTo>
                  <a:pt x="214375" y="0"/>
                </a:lnTo>
                <a:lnTo>
                  <a:pt x="3743452" y="0"/>
                </a:lnTo>
                <a:lnTo>
                  <a:pt x="3794958" y="6232"/>
                </a:lnTo>
                <a:lnTo>
                  <a:pt x="3841955" y="23934"/>
                </a:lnTo>
                <a:lnTo>
                  <a:pt x="3882952" y="51615"/>
                </a:lnTo>
                <a:lnTo>
                  <a:pt x="3916456" y="87782"/>
                </a:lnTo>
                <a:lnTo>
                  <a:pt x="3940976" y="130944"/>
                </a:lnTo>
                <a:lnTo>
                  <a:pt x="3955021" y="179611"/>
                </a:lnTo>
                <a:lnTo>
                  <a:pt x="3957828" y="214376"/>
                </a:lnTo>
                <a:lnTo>
                  <a:pt x="3957828" y="1071880"/>
                </a:lnTo>
                <a:lnTo>
                  <a:pt x="3951595" y="1123386"/>
                </a:lnTo>
                <a:lnTo>
                  <a:pt x="3933893" y="1170383"/>
                </a:lnTo>
                <a:lnTo>
                  <a:pt x="3906212" y="1211380"/>
                </a:lnTo>
                <a:lnTo>
                  <a:pt x="3870045" y="1244884"/>
                </a:lnTo>
                <a:lnTo>
                  <a:pt x="3826883" y="1269404"/>
                </a:lnTo>
                <a:lnTo>
                  <a:pt x="3778216" y="1283449"/>
                </a:lnTo>
                <a:lnTo>
                  <a:pt x="3743452" y="1286256"/>
                </a:lnTo>
                <a:lnTo>
                  <a:pt x="214375" y="1286256"/>
                </a:lnTo>
                <a:lnTo>
                  <a:pt x="162861" y="1280023"/>
                </a:lnTo>
                <a:lnTo>
                  <a:pt x="115861" y="1262321"/>
                </a:lnTo>
                <a:lnTo>
                  <a:pt x="74865" y="1234640"/>
                </a:lnTo>
                <a:lnTo>
                  <a:pt x="41364" y="1198473"/>
                </a:lnTo>
                <a:lnTo>
                  <a:pt x="16847" y="1155311"/>
                </a:lnTo>
                <a:lnTo>
                  <a:pt x="2806" y="1106644"/>
                </a:lnTo>
                <a:lnTo>
                  <a:pt x="0" y="1071880"/>
                </a:lnTo>
                <a:lnTo>
                  <a:pt x="0" y="214376"/>
                </a:lnTo>
                <a:close/>
              </a:path>
            </a:pathLst>
          </a:custGeom>
          <a:ln w="9524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81098" y="4030264"/>
            <a:ext cx="24974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etrai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n</a:t>
            </a:r>
            <a:r>
              <a:rPr sz="2400" spc="50" dirty="0">
                <a:latin typeface="Calibri"/>
                <a:cs typeface="Calibri"/>
              </a:rPr>
              <a:t>co</a:t>
            </a:r>
            <a:r>
              <a:rPr sz="2400" spc="10" dirty="0">
                <a:latin typeface="Calibri"/>
                <a:cs typeface="Calibri"/>
              </a:rPr>
              <a:t>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76071" y="5540070"/>
            <a:ext cx="4006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10944" y="5540070"/>
            <a:ext cx="4565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14980" y="5546090"/>
            <a:ext cx="2190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54782" y="5563768"/>
            <a:ext cx="1282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[MASK] 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26407" y="5570778"/>
            <a:ext cx="322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38427" y="47228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00427" y="472135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87751" y="47304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73552" y="472897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60876" y="47304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46676" y="47304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89961" y="3141472"/>
            <a:ext cx="15976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</a:t>
            </a:r>
            <a:r>
              <a:rPr sz="1800" spc="-7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e/b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40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279647" y="34122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34911" y="3521964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96911" y="3520440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82711" y="35280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70035" y="35280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55835" y="35280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43159" y="35280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84264" y="3723259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2" y="1143"/>
                </a:moveTo>
                <a:lnTo>
                  <a:pt x="0" y="39370"/>
                </a:lnTo>
                <a:lnTo>
                  <a:pt x="76326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2" y="1143"/>
                </a:lnTo>
                <a:close/>
              </a:path>
              <a:path w="611504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46264" y="3724275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40" h="82550">
                <a:moveTo>
                  <a:pt x="460247" y="5842"/>
                </a:moveTo>
                <a:lnTo>
                  <a:pt x="459717" y="37652"/>
                </a:lnTo>
                <a:lnTo>
                  <a:pt x="472439" y="37845"/>
                </a:lnTo>
                <a:lnTo>
                  <a:pt x="472185" y="50545"/>
                </a:lnTo>
                <a:lnTo>
                  <a:pt x="459502" y="50545"/>
                </a:lnTo>
                <a:lnTo>
                  <a:pt x="458977" y="82042"/>
                </a:lnTo>
                <a:lnTo>
                  <a:pt x="524685" y="50545"/>
                </a:lnTo>
                <a:lnTo>
                  <a:pt x="472185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2" y="45212"/>
                </a:lnTo>
                <a:lnTo>
                  <a:pt x="460247" y="5842"/>
                </a:lnTo>
                <a:close/>
              </a:path>
              <a:path w="535940" h="82550">
                <a:moveTo>
                  <a:pt x="76834" y="0"/>
                </a:moveTo>
                <a:lnTo>
                  <a:pt x="0" y="36956"/>
                </a:lnTo>
                <a:lnTo>
                  <a:pt x="75564" y="76200"/>
                </a:lnTo>
                <a:lnTo>
                  <a:pt x="76093" y="44516"/>
                </a:lnTo>
                <a:lnTo>
                  <a:pt x="63372" y="44323"/>
                </a:lnTo>
                <a:lnTo>
                  <a:pt x="63626" y="31623"/>
                </a:lnTo>
                <a:lnTo>
                  <a:pt x="76307" y="31623"/>
                </a:lnTo>
                <a:lnTo>
                  <a:pt x="76834" y="0"/>
                </a:lnTo>
                <a:close/>
              </a:path>
              <a:path w="535940" h="82550">
                <a:moveTo>
                  <a:pt x="459717" y="37652"/>
                </a:moveTo>
                <a:lnTo>
                  <a:pt x="459506" y="50352"/>
                </a:lnTo>
                <a:lnTo>
                  <a:pt x="472185" y="50545"/>
                </a:lnTo>
                <a:lnTo>
                  <a:pt x="472439" y="37845"/>
                </a:lnTo>
                <a:lnTo>
                  <a:pt x="459717" y="37652"/>
                </a:lnTo>
                <a:close/>
              </a:path>
              <a:path w="535940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40" h="82550">
                <a:moveTo>
                  <a:pt x="63626" y="31623"/>
                </a:moveTo>
                <a:lnTo>
                  <a:pt x="63372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6" y="31623"/>
                </a:lnTo>
                <a:close/>
              </a:path>
              <a:path w="535940" h="82550">
                <a:moveTo>
                  <a:pt x="76307" y="31623"/>
                </a:moveTo>
                <a:lnTo>
                  <a:pt x="63626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33588" y="3730752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200"/>
                </a:lnTo>
                <a:lnTo>
                  <a:pt x="523112" y="44450"/>
                </a:lnTo>
                <a:lnTo>
                  <a:pt x="472312" y="44450"/>
                </a:lnTo>
                <a:lnTo>
                  <a:pt x="472312" y="31750"/>
                </a:lnTo>
                <a:lnTo>
                  <a:pt x="523112" y="31750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2" y="44450"/>
                </a:lnTo>
                <a:lnTo>
                  <a:pt x="459612" y="31750"/>
                </a:lnTo>
                <a:close/>
              </a:path>
              <a:path w="535940" h="76200">
                <a:moveTo>
                  <a:pt x="523112" y="31750"/>
                </a:moveTo>
                <a:lnTo>
                  <a:pt x="472312" y="31750"/>
                </a:lnTo>
                <a:lnTo>
                  <a:pt x="472312" y="44450"/>
                </a:lnTo>
                <a:lnTo>
                  <a:pt x="523112" y="44450"/>
                </a:lnTo>
                <a:lnTo>
                  <a:pt x="535812" y="38100"/>
                </a:lnTo>
                <a:lnTo>
                  <a:pt x="5231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20911" y="3730752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06711" y="3730752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34911" y="4192523"/>
            <a:ext cx="149860" cy="483234"/>
          </a:xfrm>
          <a:custGeom>
            <a:avLst/>
            <a:gdLst/>
            <a:ahLst/>
            <a:cxnLst/>
            <a:rect l="l" t="t" r="r" b="b"/>
            <a:pathLst>
              <a:path w="149859" h="483235">
                <a:moveTo>
                  <a:pt x="0" y="483107"/>
                </a:moveTo>
                <a:lnTo>
                  <a:pt x="149351" y="483107"/>
                </a:lnTo>
                <a:lnTo>
                  <a:pt x="149351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96911" y="4191000"/>
            <a:ext cx="149860" cy="483234"/>
          </a:xfrm>
          <a:custGeom>
            <a:avLst/>
            <a:gdLst/>
            <a:ahLst/>
            <a:cxnLst/>
            <a:rect l="l" t="t" r="r" b="b"/>
            <a:pathLst>
              <a:path w="149859" h="483235">
                <a:moveTo>
                  <a:pt x="0" y="483107"/>
                </a:moveTo>
                <a:lnTo>
                  <a:pt x="149351" y="483107"/>
                </a:lnTo>
                <a:lnTo>
                  <a:pt x="149351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82711" y="420014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70035" y="420014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55835" y="420014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43159" y="420014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84264" y="4395342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2" y="1142"/>
                </a:moveTo>
                <a:lnTo>
                  <a:pt x="0" y="39369"/>
                </a:lnTo>
                <a:lnTo>
                  <a:pt x="76326" y="77342"/>
                </a:lnTo>
                <a:lnTo>
                  <a:pt x="76221" y="45592"/>
                </a:lnTo>
                <a:lnTo>
                  <a:pt x="63500" y="45592"/>
                </a:lnTo>
                <a:lnTo>
                  <a:pt x="63500" y="32892"/>
                </a:lnTo>
                <a:lnTo>
                  <a:pt x="76178" y="32863"/>
                </a:lnTo>
                <a:lnTo>
                  <a:pt x="76072" y="1142"/>
                </a:lnTo>
                <a:close/>
              </a:path>
              <a:path w="611504" h="77470">
                <a:moveTo>
                  <a:pt x="598742" y="31749"/>
                </a:moveTo>
                <a:lnTo>
                  <a:pt x="547751" y="31749"/>
                </a:lnTo>
                <a:lnTo>
                  <a:pt x="547751" y="44449"/>
                </a:lnTo>
                <a:lnTo>
                  <a:pt x="534998" y="44480"/>
                </a:lnTo>
                <a:lnTo>
                  <a:pt x="535051" y="76199"/>
                </a:lnTo>
                <a:lnTo>
                  <a:pt x="611251" y="37972"/>
                </a:lnTo>
                <a:lnTo>
                  <a:pt x="598742" y="31749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2"/>
                </a:lnTo>
                <a:lnTo>
                  <a:pt x="63500" y="45592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2"/>
                </a:lnTo>
                <a:lnTo>
                  <a:pt x="76221" y="45592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49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49"/>
                </a:lnTo>
                <a:lnTo>
                  <a:pt x="547751" y="31749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49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46264" y="4396359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40" h="82550">
                <a:moveTo>
                  <a:pt x="460247" y="5842"/>
                </a:moveTo>
                <a:lnTo>
                  <a:pt x="459717" y="37652"/>
                </a:lnTo>
                <a:lnTo>
                  <a:pt x="472439" y="37846"/>
                </a:lnTo>
                <a:lnTo>
                  <a:pt x="472185" y="50546"/>
                </a:lnTo>
                <a:lnTo>
                  <a:pt x="459502" y="50546"/>
                </a:lnTo>
                <a:lnTo>
                  <a:pt x="458977" y="82042"/>
                </a:lnTo>
                <a:lnTo>
                  <a:pt x="524685" y="50546"/>
                </a:lnTo>
                <a:lnTo>
                  <a:pt x="472185" y="50546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2" y="45212"/>
                </a:lnTo>
                <a:lnTo>
                  <a:pt x="460247" y="5842"/>
                </a:lnTo>
                <a:close/>
              </a:path>
              <a:path w="535940" h="82550">
                <a:moveTo>
                  <a:pt x="76834" y="0"/>
                </a:moveTo>
                <a:lnTo>
                  <a:pt x="0" y="36957"/>
                </a:lnTo>
                <a:lnTo>
                  <a:pt x="75564" y="76200"/>
                </a:lnTo>
                <a:lnTo>
                  <a:pt x="76093" y="44516"/>
                </a:lnTo>
                <a:lnTo>
                  <a:pt x="63372" y="44323"/>
                </a:lnTo>
                <a:lnTo>
                  <a:pt x="63626" y="31623"/>
                </a:lnTo>
                <a:lnTo>
                  <a:pt x="76307" y="31623"/>
                </a:lnTo>
                <a:lnTo>
                  <a:pt x="76834" y="0"/>
                </a:lnTo>
                <a:close/>
              </a:path>
              <a:path w="535940" h="82550">
                <a:moveTo>
                  <a:pt x="459717" y="37652"/>
                </a:moveTo>
                <a:lnTo>
                  <a:pt x="459506" y="50352"/>
                </a:lnTo>
                <a:lnTo>
                  <a:pt x="472185" y="50546"/>
                </a:lnTo>
                <a:lnTo>
                  <a:pt x="472439" y="37846"/>
                </a:lnTo>
                <a:lnTo>
                  <a:pt x="459717" y="37652"/>
                </a:lnTo>
                <a:close/>
              </a:path>
              <a:path w="535940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40" h="82550">
                <a:moveTo>
                  <a:pt x="63626" y="31623"/>
                </a:moveTo>
                <a:lnTo>
                  <a:pt x="63372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6" y="31623"/>
                </a:lnTo>
                <a:close/>
              </a:path>
              <a:path w="535940" h="82550">
                <a:moveTo>
                  <a:pt x="76307" y="31623"/>
                </a:moveTo>
                <a:lnTo>
                  <a:pt x="63626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33588" y="4402835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200"/>
                </a:lnTo>
                <a:lnTo>
                  <a:pt x="523112" y="44450"/>
                </a:lnTo>
                <a:lnTo>
                  <a:pt x="472312" y="44450"/>
                </a:lnTo>
                <a:lnTo>
                  <a:pt x="472312" y="31750"/>
                </a:lnTo>
                <a:lnTo>
                  <a:pt x="523112" y="31750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2" y="44450"/>
                </a:lnTo>
                <a:lnTo>
                  <a:pt x="459612" y="31750"/>
                </a:lnTo>
                <a:close/>
              </a:path>
              <a:path w="535940" h="76200">
                <a:moveTo>
                  <a:pt x="523112" y="31750"/>
                </a:moveTo>
                <a:lnTo>
                  <a:pt x="472312" y="31750"/>
                </a:lnTo>
                <a:lnTo>
                  <a:pt x="472312" y="44450"/>
                </a:lnTo>
                <a:lnTo>
                  <a:pt x="523112" y="44450"/>
                </a:lnTo>
                <a:lnTo>
                  <a:pt x="535812" y="38100"/>
                </a:lnTo>
                <a:lnTo>
                  <a:pt x="5231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20911" y="4402835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506711" y="4402835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71488" y="400354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33488" y="4002023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20811" y="401116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06611" y="400964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93935" y="401116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79735" y="401116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34911" y="4878323"/>
            <a:ext cx="149860" cy="483234"/>
          </a:xfrm>
          <a:custGeom>
            <a:avLst/>
            <a:gdLst/>
            <a:ahLst/>
            <a:cxnLst/>
            <a:rect l="l" t="t" r="r" b="b"/>
            <a:pathLst>
              <a:path w="149859" h="483235">
                <a:moveTo>
                  <a:pt x="0" y="483107"/>
                </a:moveTo>
                <a:lnTo>
                  <a:pt x="149351" y="483107"/>
                </a:lnTo>
                <a:lnTo>
                  <a:pt x="149351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96911" y="4876800"/>
            <a:ext cx="149860" cy="483234"/>
          </a:xfrm>
          <a:custGeom>
            <a:avLst/>
            <a:gdLst/>
            <a:ahLst/>
            <a:cxnLst/>
            <a:rect l="l" t="t" r="r" b="b"/>
            <a:pathLst>
              <a:path w="149859" h="483235">
                <a:moveTo>
                  <a:pt x="0" y="483108"/>
                </a:moveTo>
                <a:lnTo>
                  <a:pt x="149351" y="483108"/>
                </a:lnTo>
                <a:lnTo>
                  <a:pt x="149351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82711" y="488594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70035" y="488594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355835" y="488594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043159" y="488594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82511" y="3500628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3743452" y="0"/>
                </a:moveTo>
                <a:lnTo>
                  <a:pt x="214376" y="0"/>
                </a:lnTo>
                <a:lnTo>
                  <a:pt x="196798" y="710"/>
                </a:lnTo>
                <a:lnTo>
                  <a:pt x="146629" y="10932"/>
                </a:lnTo>
                <a:lnTo>
                  <a:pt x="101466" y="32126"/>
                </a:lnTo>
                <a:lnTo>
                  <a:pt x="62801" y="62801"/>
                </a:lnTo>
                <a:lnTo>
                  <a:pt x="32126" y="101466"/>
                </a:lnTo>
                <a:lnTo>
                  <a:pt x="10932" y="146629"/>
                </a:lnTo>
                <a:lnTo>
                  <a:pt x="710" y="196798"/>
                </a:lnTo>
                <a:lnTo>
                  <a:pt x="0" y="214376"/>
                </a:lnTo>
                <a:lnTo>
                  <a:pt x="0" y="1071880"/>
                </a:lnTo>
                <a:lnTo>
                  <a:pt x="6232" y="1123386"/>
                </a:lnTo>
                <a:lnTo>
                  <a:pt x="23934" y="1170383"/>
                </a:lnTo>
                <a:lnTo>
                  <a:pt x="51615" y="1211380"/>
                </a:lnTo>
                <a:lnTo>
                  <a:pt x="87782" y="1244884"/>
                </a:lnTo>
                <a:lnTo>
                  <a:pt x="130944" y="1269404"/>
                </a:lnTo>
                <a:lnTo>
                  <a:pt x="179611" y="1283449"/>
                </a:lnTo>
                <a:lnTo>
                  <a:pt x="214376" y="1286256"/>
                </a:lnTo>
                <a:lnTo>
                  <a:pt x="3743452" y="1286256"/>
                </a:lnTo>
                <a:lnTo>
                  <a:pt x="3794958" y="1280023"/>
                </a:lnTo>
                <a:lnTo>
                  <a:pt x="3841955" y="1262321"/>
                </a:lnTo>
                <a:lnTo>
                  <a:pt x="3882952" y="1234640"/>
                </a:lnTo>
                <a:lnTo>
                  <a:pt x="3916456" y="1198473"/>
                </a:lnTo>
                <a:lnTo>
                  <a:pt x="3940976" y="1155311"/>
                </a:lnTo>
                <a:lnTo>
                  <a:pt x="3955021" y="1106644"/>
                </a:lnTo>
                <a:lnTo>
                  <a:pt x="3957828" y="1071880"/>
                </a:lnTo>
                <a:lnTo>
                  <a:pt x="3957828" y="214376"/>
                </a:lnTo>
                <a:lnTo>
                  <a:pt x="3951595" y="162869"/>
                </a:lnTo>
                <a:lnTo>
                  <a:pt x="3933893" y="115872"/>
                </a:lnTo>
                <a:lnTo>
                  <a:pt x="3906212" y="74875"/>
                </a:lnTo>
                <a:lnTo>
                  <a:pt x="3870045" y="41371"/>
                </a:lnTo>
                <a:lnTo>
                  <a:pt x="3826883" y="16851"/>
                </a:lnTo>
                <a:lnTo>
                  <a:pt x="3778216" y="2806"/>
                </a:lnTo>
                <a:lnTo>
                  <a:pt x="3743452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82511" y="3500628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0" y="214376"/>
                </a:moveTo>
                <a:lnTo>
                  <a:pt x="6232" y="162869"/>
                </a:lnTo>
                <a:lnTo>
                  <a:pt x="23934" y="115872"/>
                </a:lnTo>
                <a:lnTo>
                  <a:pt x="51615" y="74875"/>
                </a:lnTo>
                <a:lnTo>
                  <a:pt x="87782" y="41371"/>
                </a:lnTo>
                <a:lnTo>
                  <a:pt x="130944" y="16851"/>
                </a:lnTo>
                <a:lnTo>
                  <a:pt x="179611" y="2806"/>
                </a:lnTo>
                <a:lnTo>
                  <a:pt x="214376" y="0"/>
                </a:lnTo>
                <a:lnTo>
                  <a:pt x="3743452" y="0"/>
                </a:lnTo>
                <a:lnTo>
                  <a:pt x="3794958" y="6232"/>
                </a:lnTo>
                <a:lnTo>
                  <a:pt x="3841955" y="23934"/>
                </a:lnTo>
                <a:lnTo>
                  <a:pt x="3882952" y="51615"/>
                </a:lnTo>
                <a:lnTo>
                  <a:pt x="3916456" y="87782"/>
                </a:lnTo>
                <a:lnTo>
                  <a:pt x="3940976" y="130944"/>
                </a:lnTo>
                <a:lnTo>
                  <a:pt x="3955021" y="179611"/>
                </a:lnTo>
                <a:lnTo>
                  <a:pt x="3957828" y="214376"/>
                </a:lnTo>
                <a:lnTo>
                  <a:pt x="3957828" y="1071880"/>
                </a:lnTo>
                <a:lnTo>
                  <a:pt x="3951595" y="1123386"/>
                </a:lnTo>
                <a:lnTo>
                  <a:pt x="3933893" y="1170383"/>
                </a:lnTo>
                <a:lnTo>
                  <a:pt x="3906212" y="1211380"/>
                </a:lnTo>
                <a:lnTo>
                  <a:pt x="3870045" y="1244884"/>
                </a:lnTo>
                <a:lnTo>
                  <a:pt x="3826883" y="1269404"/>
                </a:lnTo>
                <a:lnTo>
                  <a:pt x="3778216" y="1283449"/>
                </a:lnTo>
                <a:lnTo>
                  <a:pt x="3743452" y="1286256"/>
                </a:lnTo>
                <a:lnTo>
                  <a:pt x="214376" y="1286256"/>
                </a:lnTo>
                <a:lnTo>
                  <a:pt x="162869" y="1280023"/>
                </a:lnTo>
                <a:lnTo>
                  <a:pt x="115872" y="1262321"/>
                </a:lnTo>
                <a:lnTo>
                  <a:pt x="74875" y="1234640"/>
                </a:lnTo>
                <a:lnTo>
                  <a:pt x="41371" y="1198473"/>
                </a:lnTo>
                <a:lnTo>
                  <a:pt x="16851" y="1155311"/>
                </a:lnTo>
                <a:lnTo>
                  <a:pt x="2806" y="1106644"/>
                </a:lnTo>
                <a:lnTo>
                  <a:pt x="0" y="1071880"/>
                </a:lnTo>
                <a:lnTo>
                  <a:pt x="0" y="214376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108063" y="3996720"/>
            <a:ext cx="2508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etrain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Dec</a:t>
            </a:r>
            <a:r>
              <a:rPr sz="2400" spc="1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409435" y="5506465"/>
            <a:ext cx="4006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144004" y="5506465"/>
            <a:ext cx="102298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6610" algn="l"/>
              </a:tabLst>
            </a:pPr>
            <a:r>
              <a:rPr sz="2700" spc="-30" baseline="1543" dirty="0">
                <a:latin typeface="Calibri"/>
                <a:cs typeface="Calibri"/>
              </a:rPr>
              <a:t>g</a:t>
            </a:r>
            <a:r>
              <a:rPr sz="2700" spc="-7" baseline="1543" dirty="0">
                <a:latin typeface="Calibri"/>
                <a:cs typeface="Calibri"/>
              </a:rPr>
              <a:t>oe</a:t>
            </a:r>
            <a:r>
              <a:rPr sz="2700" baseline="1543" dirty="0">
                <a:latin typeface="Calibri"/>
                <a:cs typeface="Calibri"/>
              </a:rPr>
              <a:t>s	</a:t>
            </a:r>
            <a:r>
              <a:rPr sz="1800" spc="-1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482330" y="5529935"/>
            <a:ext cx="528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ma</a:t>
            </a:r>
            <a:r>
              <a:rPr sz="1800" spc="-7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95054" y="5529935"/>
            <a:ext cx="475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959467" y="5536946"/>
            <a:ext cx="3225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571488" y="468934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33488" y="4687823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20811" y="469696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06611" y="469544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93935" y="469696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079735" y="469696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434454" y="3074797"/>
            <a:ext cx="102298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6610" algn="l"/>
              </a:tabLst>
            </a:pPr>
            <a:r>
              <a:rPr sz="2700" spc="-30" baseline="1543" dirty="0">
                <a:latin typeface="Calibri"/>
                <a:cs typeface="Calibri"/>
              </a:rPr>
              <a:t>g</a:t>
            </a:r>
            <a:r>
              <a:rPr sz="2700" spc="-7" baseline="1543" dirty="0">
                <a:latin typeface="Calibri"/>
                <a:cs typeface="Calibri"/>
              </a:rPr>
              <a:t>oe</a:t>
            </a:r>
            <a:r>
              <a:rPr sz="2700" baseline="1543" dirty="0">
                <a:latin typeface="Calibri"/>
                <a:cs typeface="Calibri"/>
              </a:rPr>
              <a:t>s	</a:t>
            </a:r>
            <a:r>
              <a:rPr sz="1800" spc="-2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577583" y="33741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39583" y="337261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25383" y="338023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12707" y="337870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398507" y="338023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085831" y="338023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7772781" y="3098292"/>
            <a:ext cx="253746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5170" algn="l"/>
                <a:tab pos="1489710" algn="l"/>
                <a:tab pos="2124075" algn="l"/>
              </a:tabLst>
            </a:pPr>
            <a:r>
              <a:rPr sz="2700" spc="-22" baseline="3086" dirty="0">
                <a:latin typeface="Calibri"/>
                <a:cs typeface="Calibri"/>
              </a:rPr>
              <a:t>ma</a:t>
            </a:r>
            <a:r>
              <a:rPr sz="2700" spc="-104" baseline="3086" dirty="0">
                <a:latin typeface="Calibri"/>
                <a:cs typeface="Calibri"/>
              </a:rPr>
              <a:t>k</a:t>
            </a:r>
            <a:r>
              <a:rPr sz="2700" spc="-15" baseline="3086" dirty="0">
                <a:latin typeface="Calibri"/>
                <a:cs typeface="Calibri"/>
              </a:rPr>
              <a:t>e</a:t>
            </a:r>
            <a:r>
              <a:rPr sz="2700" baseline="3086" dirty="0">
                <a:latin typeface="Calibri"/>
                <a:cs typeface="Calibri"/>
              </a:rPr>
              <a:t>	</a:t>
            </a:r>
            <a:r>
              <a:rPr sz="2700" spc="-60" baseline="3086" dirty="0">
                <a:latin typeface="Calibri"/>
                <a:cs typeface="Calibri"/>
              </a:rPr>
              <a:t>t</a:t>
            </a:r>
            <a:r>
              <a:rPr sz="2700" baseline="3086" dirty="0">
                <a:latin typeface="Calibri"/>
                <a:cs typeface="Calibri"/>
              </a:rPr>
              <a:t>a</a:t>
            </a:r>
            <a:r>
              <a:rPr sz="2700" spc="-30" baseline="3086" dirty="0">
                <a:latin typeface="Calibri"/>
                <a:cs typeface="Calibri"/>
              </a:rPr>
              <a:t>s</a:t>
            </a:r>
            <a:r>
              <a:rPr sz="2700" spc="-15" baseline="3086" dirty="0">
                <a:latin typeface="Calibri"/>
                <a:cs typeface="Calibri"/>
              </a:rPr>
              <a:t>ty</a:t>
            </a:r>
            <a:r>
              <a:rPr sz="2700" baseline="3086" dirty="0">
                <a:latin typeface="Calibri"/>
                <a:cs typeface="Calibri"/>
              </a:rPr>
              <a:t>	</a:t>
            </a:r>
            <a:r>
              <a:rPr sz="2700" spc="-60" baseline="1543" dirty="0">
                <a:latin typeface="Calibri"/>
                <a:cs typeface="Calibri"/>
              </a:rPr>
              <a:t>t</a:t>
            </a:r>
            <a:r>
              <a:rPr sz="2700" spc="-15" baseline="1543" dirty="0">
                <a:latin typeface="Calibri"/>
                <a:cs typeface="Calibri"/>
              </a:rPr>
              <a:t>ea</a:t>
            </a:r>
            <a:r>
              <a:rPr sz="2700" baseline="1543" dirty="0">
                <a:latin typeface="Calibri"/>
                <a:cs typeface="Calibri"/>
              </a:rPr>
              <a:t>	</a:t>
            </a:r>
            <a:r>
              <a:rPr sz="1800" spc="-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85038" y="6543623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Exte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spc="-5" dirty="0">
                <a:latin typeface="Calibri"/>
                <a:cs typeface="Calibri"/>
              </a:rPr>
              <a:t>s</a:t>
            </a:r>
            <a:r>
              <a:rPr b="0" spc="-10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on</a:t>
            </a:r>
            <a:r>
              <a:rPr b="0" dirty="0">
                <a:latin typeface="Calibri"/>
                <a:cs typeface="Calibri"/>
              </a:rPr>
              <a:t>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f </a:t>
            </a:r>
            <a:r>
              <a:rPr b="0" spc="-15" dirty="0">
                <a:latin typeface="Calibri"/>
                <a:cs typeface="Calibri"/>
              </a:rPr>
              <a:t>B</a:t>
            </a:r>
            <a:r>
              <a:rPr b="0" spc="-5" dirty="0">
                <a:latin typeface="Calibri"/>
                <a:cs typeface="Calibri"/>
              </a:rPr>
              <a:t>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10344150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61175" algn="l"/>
              </a:tabLst>
            </a:pPr>
            <a:r>
              <a:rPr sz="2300" dirty="0">
                <a:latin typeface="Calibri"/>
                <a:cs typeface="Calibri"/>
              </a:rPr>
              <a:t>You’ll see 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 </a:t>
            </a:r>
            <a:r>
              <a:rPr sz="2300" spc="-10" dirty="0">
                <a:latin typeface="Calibri"/>
                <a:cs typeface="Calibri"/>
              </a:rPr>
              <a:t>B</a:t>
            </a:r>
            <a:r>
              <a:rPr sz="2300" dirty="0">
                <a:latin typeface="Calibri"/>
                <a:cs typeface="Calibri"/>
              </a:rPr>
              <a:t>ERT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variants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Ro</a:t>
            </a:r>
            <a:r>
              <a:rPr sz="2300" spc="-15" dirty="0">
                <a:latin typeface="Calibri"/>
                <a:cs typeface="Calibri"/>
              </a:rPr>
              <a:t>B</a:t>
            </a:r>
            <a:r>
              <a:rPr sz="2300" spc="-5" dirty="0">
                <a:latin typeface="Calibri"/>
                <a:cs typeface="Calibri"/>
              </a:rPr>
              <a:t>ERT</a:t>
            </a:r>
            <a:r>
              <a:rPr sz="2300" spc="5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,</a:t>
            </a:r>
            <a:r>
              <a:rPr sz="2300" spc="-5" dirty="0">
                <a:latin typeface="Calibri"/>
                <a:cs typeface="Calibri"/>
              </a:rPr>
              <a:t> SpanBER</a:t>
            </a:r>
            <a:r>
              <a:rPr sz="2300" spc="10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,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5" dirty="0">
                <a:latin typeface="Calibri"/>
                <a:cs typeface="Calibri"/>
              </a:rPr>
              <a:t>+</a:t>
            </a:r>
            <a:r>
              <a:rPr sz="2300" spc="5" dirty="0">
                <a:latin typeface="Calibri"/>
                <a:cs typeface="Calibri"/>
              </a:rPr>
              <a:t>+</a:t>
            </a:r>
            <a:r>
              <a:rPr sz="2300" dirty="0">
                <a:latin typeface="Calibri"/>
                <a:cs typeface="Calibri"/>
              </a:rPr>
              <a:t>+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100" spc="-5" dirty="0">
                <a:latin typeface="Calibri"/>
                <a:cs typeface="Calibri"/>
              </a:rPr>
              <a:t>S</a:t>
            </a:r>
            <a:r>
              <a:rPr sz="2100" spc="-10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me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g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nerall</a:t>
            </a:r>
            <a:r>
              <a:rPr sz="2100" dirty="0">
                <a:latin typeface="Calibri"/>
                <a:cs typeface="Calibri"/>
              </a:rPr>
              <a:t>y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accepted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improv</a:t>
            </a:r>
            <a:r>
              <a:rPr sz="2100" spc="-30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ments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 </a:t>
            </a:r>
            <a:r>
              <a:rPr sz="2100" spc="-1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RT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pretr</a:t>
            </a:r>
            <a:r>
              <a:rPr sz="2100" dirty="0">
                <a:latin typeface="Calibri"/>
                <a:cs typeface="Calibri"/>
              </a:rPr>
              <a:t>aining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formula: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100" dirty="0">
                <a:latin typeface="Calibri"/>
                <a:cs typeface="Calibri"/>
              </a:rPr>
              <a:t>RoB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RTa</a:t>
            </a:r>
            <a:r>
              <a:rPr sz="2100" spc="-10" dirty="0">
                <a:latin typeface="Calibri"/>
                <a:cs typeface="Calibri"/>
              </a:rPr>
              <a:t>: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mainly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jus</a:t>
            </a:r>
            <a:r>
              <a:rPr sz="2100" dirty="0">
                <a:latin typeface="Calibri"/>
                <a:cs typeface="Calibri"/>
              </a:rPr>
              <a:t>t train </a:t>
            </a:r>
            <a:r>
              <a:rPr sz="2100" spc="-25" dirty="0">
                <a:latin typeface="Calibri"/>
                <a:cs typeface="Calibri"/>
              </a:rPr>
              <a:t>B</a:t>
            </a:r>
            <a:r>
              <a:rPr sz="2100" spc="-5" dirty="0">
                <a:latin typeface="Calibri"/>
                <a:cs typeface="Calibri"/>
              </a:rPr>
              <a:t>ER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fo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lon</a:t>
            </a:r>
            <a:r>
              <a:rPr sz="2100" spc="-15" dirty="0">
                <a:latin typeface="Calibri"/>
                <a:cs typeface="Calibri"/>
              </a:rPr>
              <a:t>g</a:t>
            </a:r>
            <a:r>
              <a:rPr sz="2100" spc="-10" dirty="0">
                <a:latin typeface="Calibri"/>
                <a:cs typeface="Calibri"/>
              </a:rPr>
              <a:t>er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15" dirty="0">
                <a:latin typeface="Calibri"/>
                <a:cs typeface="Calibri"/>
              </a:rPr>
              <a:t> remove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nex</a:t>
            </a:r>
            <a:r>
              <a:rPr sz="2100" dirty="0">
                <a:latin typeface="Calibri"/>
                <a:cs typeface="Calibri"/>
              </a:rPr>
              <a:t>t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ntence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prediction!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SpanBERT</a:t>
            </a:r>
            <a:r>
              <a:rPr sz="2100" spc="-10" dirty="0">
                <a:latin typeface="Calibri"/>
                <a:cs typeface="Calibri"/>
              </a:rPr>
              <a:t>:</a:t>
            </a:r>
            <a:r>
              <a:rPr sz="2100" dirty="0">
                <a:latin typeface="Calibri"/>
                <a:cs typeface="Calibri"/>
              </a:rPr>
              <a:t> masking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contiguous</a:t>
            </a:r>
            <a:r>
              <a:rPr sz="2100" spc="-5" dirty="0">
                <a:latin typeface="Calibri"/>
                <a:cs typeface="Calibri"/>
              </a:rPr>
              <a:t> span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words </a:t>
            </a:r>
            <a:r>
              <a:rPr sz="2100" spc="-15" dirty="0">
                <a:latin typeface="Calibri"/>
                <a:cs typeface="Calibri"/>
              </a:rPr>
              <a:t>ma</a:t>
            </a:r>
            <a:r>
              <a:rPr sz="2100" spc="-5" dirty="0">
                <a:latin typeface="Calibri"/>
                <a:cs typeface="Calibri"/>
              </a:rPr>
              <a:t>k</a:t>
            </a:r>
            <a:r>
              <a:rPr sz="2100" spc="-10" dirty="0">
                <a:latin typeface="Calibri"/>
                <a:cs typeface="Calibri"/>
              </a:rPr>
              <a:t>es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5" dirty="0">
                <a:latin typeface="Calibri"/>
                <a:cs typeface="Calibri"/>
              </a:rPr>
              <a:t>harder</a:t>
            </a:r>
            <a:r>
              <a:rPr sz="2100" spc="-10" dirty="0">
                <a:latin typeface="Calibri"/>
                <a:cs typeface="Calibri"/>
              </a:rPr>
              <a:t>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more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use</a:t>
            </a:r>
            <a:r>
              <a:rPr sz="2100" spc="-10" dirty="0">
                <a:latin typeface="Calibri"/>
                <a:cs typeface="Calibri"/>
              </a:rPr>
              <a:t>f</a:t>
            </a:r>
            <a:r>
              <a:rPr sz="2100" spc="-5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pretrainin</a:t>
            </a:r>
            <a:r>
              <a:rPr sz="2100" dirty="0">
                <a:latin typeface="Calibri"/>
                <a:cs typeface="Calibri"/>
              </a:rPr>
              <a:t>g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task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852" y="391363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3851" y="3912108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9651" y="392125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6976" y="392125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2776" y="392125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0100" y="392125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2727" y="4114927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2" y="1143"/>
                </a:moveTo>
                <a:lnTo>
                  <a:pt x="0" y="39370"/>
                </a:lnTo>
                <a:lnTo>
                  <a:pt x="76327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2" y="1143"/>
                </a:lnTo>
                <a:close/>
              </a:path>
              <a:path w="611505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5" h="77470">
                <a:moveTo>
                  <a:pt x="534923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7" y="4115942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1"/>
                </a:moveTo>
                <a:lnTo>
                  <a:pt x="459717" y="37652"/>
                </a:lnTo>
                <a:lnTo>
                  <a:pt x="472440" y="37845"/>
                </a:lnTo>
                <a:lnTo>
                  <a:pt x="472186" y="50545"/>
                </a:lnTo>
                <a:lnTo>
                  <a:pt x="459502" y="50545"/>
                </a:lnTo>
                <a:lnTo>
                  <a:pt x="458978" y="82041"/>
                </a:lnTo>
                <a:lnTo>
                  <a:pt x="524685" y="50545"/>
                </a:lnTo>
                <a:lnTo>
                  <a:pt x="472186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1"/>
                </a:lnTo>
                <a:lnTo>
                  <a:pt x="460248" y="5841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6"/>
                </a:lnTo>
                <a:lnTo>
                  <a:pt x="75565" y="76199"/>
                </a:lnTo>
                <a:lnTo>
                  <a:pt x="76093" y="44516"/>
                </a:lnTo>
                <a:lnTo>
                  <a:pt x="63373" y="44322"/>
                </a:lnTo>
                <a:lnTo>
                  <a:pt x="63627" y="31622"/>
                </a:lnTo>
                <a:lnTo>
                  <a:pt x="76307" y="31622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5"/>
                </a:lnTo>
                <a:lnTo>
                  <a:pt x="472440" y="37845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2"/>
                </a:moveTo>
                <a:lnTo>
                  <a:pt x="63373" y="44322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2"/>
                </a:lnTo>
                <a:close/>
              </a:path>
              <a:path w="535939" h="82550">
                <a:moveTo>
                  <a:pt x="76307" y="31622"/>
                </a:moveTo>
                <a:lnTo>
                  <a:pt x="63627" y="31622"/>
                </a:lnTo>
                <a:lnTo>
                  <a:pt x="76304" y="31815"/>
                </a:lnTo>
                <a:lnTo>
                  <a:pt x="76307" y="3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0527" y="412394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39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39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7852" y="412394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39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39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3652" y="412394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39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39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852" y="458571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3851" y="458419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9651" y="4591811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6976" y="4591811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2776" y="4591811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0100" y="4591811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2727" y="4787010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2" y="1143"/>
                </a:moveTo>
                <a:lnTo>
                  <a:pt x="0" y="39369"/>
                </a:lnTo>
                <a:lnTo>
                  <a:pt x="76327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2" y="1143"/>
                </a:lnTo>
                <a:close/>
              </a:path>
              <a:path w="611505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2"/>
                </a:lnTo>
                <a:lnTo>
                  <a:pt x="598742" y="31750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5" h="77470">
                <a:moveTo>
                  <a:pt x="534923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14727" y="4788027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2"/>
                </a:moveTo>
                <a:lnTo>
                  <a:pt x="459717" y="37652"/>
                </a:lnTo>
                <a:lnTo>
                  <a:pt x="472440" y="37846"/>
                </a:lnTo>
                <a:lnTo>
                  <a:pt x="472186" y="50546"/>
                </a:lnTo>
                <a:lnTo>
                  <a:pt x="459502" y="50546"/>
                </a:lnTo>
                <a:lnTo>
                  <a:pt x="458978" y="82042"/>
                </a:lnTo>
                <a:lnTo>
                  <a:pt x="524685" y="50546"/>
                </a:lnTo>
                <a:lnTo>
                  <a:pt x="472186" y="50546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6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7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6"/>
                </a:lnTo>
                <a:lnTo>
                  <a:pt x="472440" y="37846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3"/>
                </a:lnTo>
                <a:close/>
              </a:path>
              <a:path w="535939" h="82550">
                <a:moveTo>
                  <a:pt x="76307" y="31623"/>
                </a:moveTo>
                <a:lnTo>
                  <a:pt x="63627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0527" y="47945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7852" y="47945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3652" y="4794503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8427" y="43967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27" y="439521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7751" y="44028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3552" y="440131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0876" y="44028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6676" y="44028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1852" y="527151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3851" y="526999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9651" y="52776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6976" y="52776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2776" y="52776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0100" y="52776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9452" y="3892296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3743452" y="0"/>
                </a:moveTo>
                <a:lnTo>
                  <a:pt x="214375" y="0"/>
                </a:lnTo>
                <a:lnTo>
                  <a:pt x="196794" y="710"/>
                </a:lnTo>
                <a:lnTo>
                  <a:pt x="146619" y="10932"/>
                </a:lnTo>
                <a:lnTo>
                  <a:pt x="101455" y="32126"/>
                </a:lnTo>
                <a:lnTo>
                  <a:pt x="62791" y="62801"/>
                </a:lnTo>
                <a:lnTo>
                  <a:pt x="32120" y="101466"/>
                </a:lnTo>
                <a:lnTo>
                  <a:pt x="10929" y="146629"/>
                </a:lnTo>
                <a:lnTo>
                  <a:pt x="710" y="196798"/>
                </a:lnTo>
                <a:lnTo>
                  <a:pt x="0" y="214375"/>
                </a:lnTo>
                <a:lnTo>
                  <a:pt x="0" y="1071879"/>
                </a:lnTo>
                <a:lnTo>
                  <a:pt x="6230" y="1123386"/>
                </a:lnTo>
                <a:lnTo>
                  <a:pt x="23929" y="1170383"/>
                </a:lnTo>
                <a:lnTo>
                  <a:pt x="51606" y="1211380"/>
                </a:lnTo>
                <a:lnTo>
                  <a:pt x="87771" y="1244884"/>
                </a:lnTo>
                <a:lnTo>
                  <a:pt x="130934" y="1269404"/>
                </a:lnTo>
                <a:lnTo>
                  <a:pt x="179604" y="1283449"/>
                </a:lnTo>
                <a:lnTo>
                  <a:pt x="214375" y="1286255"/>
                </a:lnTo>
                <a:lnTo>
                  <a:pt x="3743452" y="1286255"/>
                </a:lnTo>
                <a:lnTo>
                  <a:pt x="3794958" y="1280023"/>
                </a:lnTo>
                <a:lnTo>
                  <a:pt x="3841955" y="1262321"/>
                </a:lnTo>
                <a:lnTo>
                  <a:pt x="3882952" y="1234640"/>
                </a:lnTo>
                <a:lnTo>
                  <a:pt x="3916456" y="1198473"/>
                </a:lnTo>
                <a:lnTo>
                  <a:pt x="3940976" y="1155311"/>
                </a:lnTo>
                <a:lnTo>
                  <a:pt x="3955021" y="1106644"/>
                </a:lnTo>
                <a:lnTo>
                  <a:pt x="3957828" y="1071879"/>
                </a:lnTo>
                <a:lnTo>
                  <a:pt x="3957828" y="214375"/>
                </a:lnTo>
                <a:lnTo>
                  <a:pt x="3951595" y="162869"/>
                </a:lnTo>
                <a:lnTo>
                  <a:pt x="3933893" y="115872"/>
                </a:lnTo>
                <a:lnTo>
                  <a:pt x="3906212" y="74875"/>
                </a:lnTo>
                <a:lnTo>
                  <a:pt x="3870045" y="41371"/>
                </a:lnTo>
                <a:lnTo>
                  <a:pt x="3826883" y="16851"/>
                </a:lnTo>
                <a:lnTo>
                  <a:pt x="3778216" y="2806"/>
                </a:lnTo>
                <a:lnTo>
                  <a:pt x="3743452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9452" y="3892296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0" y="214375"/>
                </a:moveTo>
                <a:lnTo>
                  <a:pt x="6230" y="162869"/>
                </a:lnTo>
                <a:lnTo>
                  <a:pt x="23929" y="115872"/>
                </a:lnTo>
                <a:lnTo>
                  <a:pt x="51606" y="74875"/>
                </a:lnTo>
                <a:lnTo>
                  <a:pt x="87771" y="41371"/>
                </a:lnTo>
                <a:lnTo>
                  <a:pt x="130934" y="16851"/>
                </a:lnTo>
                <a:lnTo>
                  <a:pt x="179604" y="2806"/>
                </a:lnTo>
                <a:lnTo>
                  <a:pt x="214375" y="0"/>
                </a:lnTo>
                <a:lnTo>
                  <a:pt x="3743452" y="0"/>
                </a:lnTo>
                <a:lnTo>
                  <a:pt x="3794958" y="6232"/>
                </a:lnTo>
                <a:lnTo>
                  <a:pt x="3841955" y="23934"/>
                </a:lnTo>
                <a:lnTo>
                  <a:pt x="3882952" y="51615"/>
                </a:lnTo>
                <a:lnTo>
                  <a:pt x="3916456" y="87782"/>
                </a:lnTo>
                <a:lnTo>
                  <a:pt x="3940976" y="130944"/>
                </a:lnTo>
                <a:lnTo>
                  <a:pt x="3955021" y="179611"/>
                </a:lnTo>
                <a:lnTo>
                  <a:pt x="3957828" y="214375"/>
                </a:lnTo>
                <a:lnTo>
                  <a:pt x="3957828" y="1071879"/>
                </a:lnTo>
                <a:lnTo>
                  <a:pt x="3951595" y="1123386"/>
                </a:lnTo>
                <a:lnTo>
                  <a:pt x="3933893" y="1170383"/>
                </a:lnTo>
                <a:lnTo>
                  <a:pt x="3906212" y="1211380"/>
                </a:lnTo>
                <a:lnTo>
                  <a:pt x="3870045" y="1244884"/>
                </a:lnTo>
                <a:lnTo>
                  <a:pt x="3826883" y="1269404"/>
                </a:lnTo>
                <a:lnTo>
                  <a:pt x="3778216" y="1283449"/>
                </a:lnTo>
                <a:lnTo>
                  <a:pt x="3743452" y="1286255"/>
                </a:lnTo>
                <a:lnTo>
                  <a:pt x="214375" y="1286255"/>
                </a:lnTo>
                <a:lnTo>
                  <a:pt x="162861" y="1280023"/>
                </a:lnTo>
                <a:lnTo>
                  <a:pt x="115861" y="1262321"/>
                </a:lnTo>
                <a:lnTo>
                  <a:pt x="74865" y="1234640"/>
                </a:lnTo>
                <a:lnTo>
                  <a:pt x="41364" y="1198473"/>
                </a:lnTo>
                <a:lnTo>
                  <a:pt x="16847" y="1155311"/>
                </a:lnTo>
                <a:lnTo>
                  <a:pt x="2806" y="1106644"/>
                </a:lnTo>
                <a:lnTo>
                  <a:pt x="0" y="1071879"/>
                </a:lnTo>
                <a:lnTo>
                  <a:pt x="0" y="214375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77210" y="4389023"/>
            <a:ext cx="702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85" dirty="0">
                <a:latin typeface="Calibri"/>
                <a:cs typeface="Calibri"/>
              </a:rPr>
              <a:t>BERT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8139" y="5898743"/>
            <a:ext cx="7181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[MASK]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06372" y="5898743"/>
            <a:ext cx="464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##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69947" y="5904229"/>
            <a:ext cx="510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es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##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79750" y="5922213"/>
            <a:ext cx="185420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30" baseline="1543" dirty="0">
                <a:latin typeface="Calibri"/>
                <a:cs typeface="Calibri"/>
              </a:rPr>
              <a:t>s</a:t>
            </a:r>
            <a:r>
              <a:rPr sz="2700" baseline="1543" dirty="0">
                <a:latin typeface="Calibri"/>
                <a:cs typeface="Calibri"/>
              </a:rPr>
              <a:t>t</a:t>
            </a:r>
            <a:r>
              <a:rPr sz="2700" spc="-15" baseline="1543" dirty="0">
                <a:latin typeface="Calibri"/>
                <a:cs typeface="Calibri"/>
              </a:rPr>
              <a:t>i</a:t>
            </a:r>
            <a:r>
              <a:rPr sz="2700" baseline="1543" dirty="0">
                <a:latin typeface="Calibri"/>
                <a:cs typeface="Calibri"/>
              </a:rPr>
              <a:t>## </a:t>
            </a:r>
            <a:r>
              <a:rPr sz="2700" spc="157" baseline="1543" dirty="0">
                <a:latin typeface="Calibri"/>
                <a:cs typeface="Calibri"/>
              </a:rPr>
              <a:t> </a:t>
            </a:r>
            <a:r>
              <a:rPr sz="2700" spc="-15" baseline="1543" dirty="0">
                <a:latin typeface="Calibri"/>
                <a:cs typeface="Calibri"/>
              </a:rPr>
              <a:t>[MASK]</a:t>
            </a:r>
            <a:r>
              <a:rPr sz="2700" baseline="1543" dirty="0">
                <a:latin typeface="Calibri"/>
                <a:cs typeface="Calibri"/>
              </a:rPr>
              <a:t> </a:t>
            </a:r>
            <a:r>
              <a:rPr sz="2700" spc="60" baseline="1543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38427" y="508101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0427" y="508101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87751" y="50886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3552" y="508711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0876" y="50886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6676" y="50886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02867" y="3463671"/>
            <a:ext cx="299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55" dirty="0">
                <a:latin typeface="Calibri"/>
                <a:cs typeface="Calibri"/>
              </a:rPr>
              <a:t>t</a:t>
            </a:r>
            <a:r>
              <a:rPr sz="1800" spc="-114" dirty="0">
                <a:latin typeface="Calibri"/>
                <a:cs typeface="Calibri"/>
              </a:rPr>
              <a:t>’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51732" y="37703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34911" y="3880103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96911" y="3878579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82711" y="3886200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70035" y="3886200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355835" y="3886200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43159" y="3886200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84264" y="4081398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2" y="1143"/>
                </a:moveTo>
                <a:lnTo>
                  <a:pt x="0" y="39369"/>
                </a:lnTo>
                <a:lnTo>
                  <a:pt x="76326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2" y="1143"/>
                </a:lnTo>
                <a:close/>
              </a:path>
              <a:path w="611504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46264" y="4082415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40" h="82550">
                <a:moveTo>
                  <a:pt x="460247" y="5842"/>
                </a:moveTo>
                <a:lnTo>
                  <a:pt x="459717" y="37652"/>
                </a:lnTo>
                <a:lnTo>
                  <a:pt x="472439" y="37846"/>
                </a:lnTo>
                <a:lnTo>
                  <a:pt x="472185" y="50546"/>
                </a:lnTo>
                <a:lnTo>
                  <a:pt x="459502" y="50546"/>
                </a:lnTo>
                <a:lnTo>
                  <a:pt x="458977" y="82042"/>
                </a:lnTo>
                <a:lnTo>
                  <a:pt x="524685" y="50546"/>
                </a:lnTo>
                <a:lnTo>
                  <a:pt x="472185" y="50546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2" y="45212"/>
                </a:lnTo>
                <a:lnTo>
                  <a:pt x="460247" y="5842"/>
                </a:lnTo>
                <a:close/>
              </a:path>
              <a:path w="535940" h="82550">
                <a:moveTo>
                  <a:pt x="76834" y="0"/>
                </a:moveTo>
                <a:lnTo>
                  <a:pt x="0" y="36957"/>
                </a:lnTo>
                <a:lnTo>
                  <a:pt x="75564" y="76200"/>
                </a:lnTo>
                <a:lnTo>
                  <a:pt x="76093" y="44516"/>
                </a:lnTo>
                <a:lnTo>
                  <a:pt x="63372" y="44323"/>
                </a:lnTo>
                <a:lnTo>
                  <a:pt x="63626" y="31623"/>
                </a:lnTo>
                <a:lnTo>
                  <a:pt x="76307" y="31623"/>
                </a:lnTo>
                <a:lnTo>
                  <a:pt x="76834" y="0"/>
                </a:lnTo>
                <a:close/>
              </a:path>
              <a:path w="535940" h="82550">
                <a:moveTo>
                  <a:pt x="459717" y="37652"/>
                </a:moveTo>
                <a:lnTo>
                  <a:pt x="459506" y="50352"/>
                </a:lnTo>
                <a:lnTo>
                  <a:pt x="472185" y="50546"/>
                </a:lnTo>
                <a:lnTo>
                  <a:pt x="472439" y="37846"/>
                </a:lnTo>
                <a:lnTo>
                  <a:pt x="459717" y="37652"/>
                </a:lnTo>
                <a:close/>
              </a:path>
              <a:path w="535940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40" h="82550">
                <a:moveTo>
                  <a:pt x="63626" y="31623"/>
                </a:moveTo>
                <a:lnTo>
                  <a:pt x="63372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6" y="31623"/>
                </a:lnTo>
                <a:close/>
              </a:path>
              <a:path w="535940" h="82550">
                <a:moveTo>
                  <a:pt x="76307" y="31623"/>
                </a:moveTo>
                <a:lnTo>
                  <a:pt x="63626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33588" y="4090415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199"/>
                </a:lnTo>
                <a:lnTo>
                  <a:pt x="523112" y="44449"/>
                </a:lnTo>
                <a:lnTo>
                  <a:pt x="472312" y="44449"/>
                </a:lnTo>
                <a:lnTo>
                  <a:pt x="472312" y="31749"/>
                </a:lnTo>
                <a:lnTo>
                  <a:pt x="523112" y="31749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40" h="76200">
                <a:moveTo>
                  <a:pt x="459612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2" y="44449"/>
                </a:lnTo>
                <a:lnTo>
                  <a:pt x="459612" y="31749"/>
                </a:lnTo>
                <a:close/>
              </a:path>
              <a:path w="535940" h="76200">
                <a:moveTo>
                  <a:pt x="523112" y="31749"/>
                </a:moveTo>
                <a:lnTo>
                  <a:pt x="472312" y="31749"/>
                </a:lnTo>
                <a:lnTo>
                  <a:pt x="472312" y="44449"/>
                </a:lnTo>
                <a:lnTo>
                  <a:pt x="523112" y="44449"/>
                </a:lnTo>
                <a:lnTo>
                  <a:pt x="535812" y="38099"/>
                </a:lnTo>
                <a:lnTo>
                  <a:pt x="523112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20911" y="4090415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40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40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06711" y="4090415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40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40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34911" y="4550664"/>
            <a:ext cx="149860" cy="483234"/>
          </a:xfrm>
          <a:custGeom>
            <a:avLst/>
            <a:gdLst/>
            <a:ahLst/>
            <a:cxnLst/>
            <a:rect l="l" t="t" r="r" b="b"/>
            <a:pathLst>
              <a:path w="149859" h="483235">
                <a:moveTo>
                  <a:pt x="0" y="483107"/>
                </a:moveTo>
                <a:lnTo>
                  <a:pt x="149351" y="483107"/>
                </a:lnTo>
                <a:lnTo>
                  <a:pt x="149351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96911" y="4549140"/>
            <a:ext cx="149860" cy="483234"/>
          </a:xfrm>
          <a:custGeom>
            <a:avLst/>
            <a:gdLst/>
            <a:ahLst/>
            <a:cxnLst/>
            <a:rect l="l" t="t" r="r" b="b"/>
            <a:pathLst>
              <a:path w="149859" h="483235">
                <a:moveTo>
                  <a:pt x="0" y="483107"/>
                </a:moveTo>
                <a:lnTo>
                  <a:pt x="149351" y="483107"/>
                </a:lnTo>
                <a:lnTo>
                  <a:pt x="149351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82711" y="455828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70035" y="455828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55835" y="455828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043159" y="455828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84264" y="4753483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2" y="1143"/>
                </a:moveTo>
                <a:lnTo>
                  <a:pt x="0" y="39370"/>
                </a:lnTo>
                <a:lnTo>
                  <a:pt x="76326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2" y="1143"/>
                </a:lnTo>
                <a:close/>
              </a:path>
              <a:path w="611504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46264" y="4754498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40" h="82550">
                <a:moveTo>
                  <a:pt x="460247" y="5842"/>
                </a:moveTo>
                <a:lnTo>
                  <a:pt x="459717" y="37652"/>
                </a:lnTo>
                <a:lnTo>
                  <a:pt x="472439" y="37845"/>
                </a:lnTo>
                <a:lnTo>
                  <a:pt x="472185" y="50545"/>
                </a:lnTo>
                <a:lnTo>
                  <a:pt x="459502" y="50545"/>
                </a:lnTo>
                <a:lnTo>
                  <a:pt x="458977" y="82042"/>
                </a:lnTo>
                <a:lnTo>
                  <a:pt x="524685" y="50545"/>
                </a:lnTo>
                <a:lnTo>
                  <a:pt x="472185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2" y="45212"/>
                </a:lnTo>
                <a:lnTo>
                  <a:pt x="460247" y="5842"/>
                </a:lnTo>
                <a:close/>
              </a:path>
              <a:path w="535940" h="82550">
                <a:moveTo>
                  <a:pt x="76834" y="0"/>
                </a:moveTo>
                <a:lnTo>
                  <a:pt x="0" y="36956"/>
                </a:lnTo>
                <a:lnTo>
                  <a:pt x="75564" y="76200"/>
                </a:lnTo>
                <a:lnTo>
                  <a:pt x="76093" y="44516"/>
                </a:lnTo>
                <a:lnTo>
                  <a:pt x="63372" y="44323"/>
                </a:lnTo>
                <a:lnTo>
                  <a:pt x="63626" y="31623"/>
                </a:lnTo>
                <a:lnTo>
                  <a:pt x="76307" y="31623"/>
                </a:lnTo>
                <a:lnTo>
                  <a:pt x="76834" y="0"/>
                </a:lnTo>
                <a:close/>
              </a:path>
              <a:path w="535940" h="82550">
                <a:moveTo>
                  <a:pt x="459717" y="37652"/>
                </a:moveTo>
                <a:lnTo>
                  <a:pt x="459506" y="50352"/>
                </a:lnTo>
                <a:lnTo>
                  <a:pt x="472185" y="50545"/>
                </a:lnTo>
                <a:lnTo>
                  <a:pt x="472439" y="37845"/>
                </a:lnTo>
                <a:lnTo>
                  <a:pt x="459717" y="37652"/>
                </a:lnTo>
                <a:close/>
              </a:path>
              <a:path w="535940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40" h="82550">
                <a:moveTo>
                  <a:pt x="63626" y="31623"/>
                </a:moveTo>
                <a:lnTo>
                  <a:pt x="63372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6" y="31623"/>
                </a:lnTo>
                <a:close/>
              </a:path>
              <a:path w="535940" h="82550">
                <a:moveTo>
                  <a:pt x="76307" y="31623"/>
                </a:moveTo>
                <a:lnTo>
                  <a:pt x="63626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33588" y="4760976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2" y="0"/>
                </a:moveTo>
                <a:lnTo>
                  <a:pt x="459612" y="76200"/>
                </a:lnTo>
                <a:lnTo>
                  <a:pt x="523112" y="44450"/>
                </a:lnTo>
                <a:lnTo>
                  <a:pt x="472312" y="44450"/>
                </a:lnTo>
                <a:lnTo>
                  <a:pt x="472312" y="31750"/>
                </a:lnTo>
                <a:lnTo>
                  <a:pt x="523112" y="31750"/>
                </a:lnTo>
                <a:lnTo>
                  <a:pt x="459612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2" y="44450"/>
                </a:lnTo>
                <a:lnTo>
                  <a:pt x="459612" y="31750"/>
                </a:lnTo>
                <a:close/>
              </a:path>
              <a:path w="535940" h="76200">
                <a:moveTo>
                  <a:pt x="523112" y="31750"/>
                </a:moveTo>
                <a:lnTo>
                  <a:pt x="472312" y="31750"/>
                </a:lnTo>
                <a:lnTo>
                  <a:pt x="472312" y="44450"/>
                </a:lnTo>
                <a:lnTo>
                  <a:pt x="523112" y="44450"/>
                </a:lnTo>
                <a:lnTo>
                  <a:pt x="535812" y="38100"/>
                </a:lnTo>
                <a:lnTo>
                  <a:pt x="5231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20911" y="4760976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06711" y="4760976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71488" y="436168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33488" y="436016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20811" y="436930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06611" y="436778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393935" y="436930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79735" y="436930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34911" y="5236464"/>
            <a:ext cx="149860" cy="483234"/>
          </a:xfrm>
          <a:custGeom>
            <a:avLst/>
            <a:gdLst/>
            <a:ahLst/>
            <a:cxnLst/>
            <a:rect l="l" t="t" r="r" b="b"/>
            <a:pathLst>
              <a:path w="149859" h="483235">
                <a:moveTo>
                  <a:pt x="0" y="483108"/>
                </a:moveTo>
                <a:lnTo>
                  <a:pt x="149351" y="483108"/>
                </a:lnTo>
                <a:lnTo>
                  <a:pt x="149351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96911" y="5234940"/>
            <a:ext cx="149860" cy="483234"/>
          </a:xfrm>
          <a:custGeom>
            <a:avLst/>
            <a:gdLst/>
            <a:ahLst/>
            <a:cxnLst/>
            <a:rect l="l" t="t" r="r" b="b"/>
            <a:pathLst>
              <a:path w="149859" h="483235">
                <a:moveTo>
                  <a:pt x="0" y="483108"/>
                </a:moveTo>
                <a:lnTo>
                  <a:pt x="149351" y="483108"/>
                </a:lnTo>
                <a:lnTo>
                  <a:pt x="149351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82711" y="524408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70035" y="524408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55835" y="524408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043159" y="524408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82511" y="3858767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3743452" y="0"/>
                </a:moveTo>
                <a:lnTo>
                  <a:pt x="214376" y="0"/>
                </a:lnTo>
                <a:lnTo>
                  <a:pt x="196798" y="710"/>
                </a:lnTo>
                <a:lnTo>
                  <a:pt x="146629" y="10932"/>
                </a:lnTo>
                <a:lnTo>
                  <a:pt x="101466" y="32126"/>
                </a:lnTo>
                <a:lnTo>
                  <a:pt x="62801" y="62801"/>
                </a:lnTo>
                <a:lnTo>
                  <a:pt x="32126" y="101466"/>
                </a:lnTo>
                <a:lnTo>
                  <a:pt x="10932" y="146629"/>
                </a:lnTo>
                <a:lnTo>
                  <a:pt x="710" y="196798"/>
                </a:lnTo>
                <a:lnTo>
                  <a:pt x="0" y="214375"/>
                </a:lnTo>
                <a:lnTo>
                  <a:pt x="0" y="1071879"/>
                </a:lnTo>
                <a:lnTo>
                  <a:pt x="6232" y="1123386"/>
                </a:lnTo>
                <a:lnTo>
                  <a:pt x="23934" y="1170383"/>
                </a:lnTo>
                <a:lnTo>
                  <a:pt x="51615" y="1211380"/>
                </a:lnTo>
                <a:lnTo>
                  <a:pt x="87782" y="1244884"/>
                </a:lnTo>
                <a:lnTo>
                  <a:pt x="130944" y="1269404"/>
                </a:lnTo>
                <a:lnTo>
                  <a:pt x="179611" y="1283449"/>
                </a:lnTo>
                <a:lnTo>
                  <a:pt x="214376" y="1286255"/>
                </a:lnTo>
                <a:lnTo>
                  <a:pt x="3743452" y="1286255"/>
                </a:lnTo>
                <a:lnTo>
                  <a:pt x="3794958" y="1280023"/>
                </a:lnTo>
                <a:lnTo>
                  <a:pt x="3841955" y="1262321"/>
                </a:lnTo>
                <a:lnTo>
                  <a:pt x="3882952" y="1234640"/>
                </a:lnTo>
                <a:lnTo>
                  <a:pt x="3916456" y="1198473"/>
                </a:lnTo>
                <a:lnTo>
                  <a:pt x="3940976" y="1155311"/>
                </a:lnTo>
                <a:lnTo>
                  <a:pt x="3955021" y="1106644"/>
                </a:lnTo>
                <a:lnTo>
                  <a:pt x="3957828" y="1071879"/>
                </a:lnTo>
                <a:lnTo>
                  <a:pt x="3957828" y="214375"/>
                </a:lnTo>
                <a:lnTo>
                  <a:pt x="3951595" y="162869"/>
                </a:lnTo>
                <a:lnTo>
                  <a:pt x="3933893" y="115872"/>
                </a:lnTo>
                <a:lnTo>
                  <a:pt x="3906212" y="74875"/>
                </a:lnTo>
                <a:lnTo>
                  <a:pt x="3870045" y="41371"/>
                </a:lnTo>
                <a:lnTo>
                  <a:pt x="3826883" y="16851"/>
                </a:lnTo>
                <a:lnTo>
                  <a:pt x="3778216" y="2806"/>
                </a:lnTo>
                <a:lnTo>
                  <a:pt x="3743452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82511" y="3858767"/>
            <a:ext cx="3957954" cy="1286510"/>
          </a:xfrm>
          <a:custGeom>
            <a:avLst/>
            <a:gdLst/>
            <a:ahLst/>
            <a:cxnLst/>
            <a:rect l="l" t="t" r="r" b="b"/>
            <a:pathLst>
              <a:path w="3957954" h="1286510">
                <a:moveTo>
                  <a:pt x="0" y="214375"/>
                </a:moveTo>
                <a:lnTo>
                  <a:pt x="6232" y="162869"/>
                </a:lnTo>
                <a:lnTo>
                  <a:pt x="23934" y="115872"/>
                </a:lnTo>
                <a:lnTo>
                  <a:pt x="51615" y="74875"/>
                </a:lnTo>
                <a:lnTo>
                  <a:pt x="87782" y="41371"/>
                </a:lnTo>
                <a:lnTo>
                  <a:pt x="130944" y="16851"/>
                </a:lnTo>
                <a:lnTo>
                  <a:pt x="179611" y="2806"/>
                </a:lnTo>
                <a:lnTo>
                  <a:pt x="214376" y="0"/>
                </a:lnTo>
                <a:lnTo>
                  <a:pt x="3743452" y="0"/>
                </a:lnTo>
                <a:lnTo>
                  <a:pt x="3794958" y="6232"/>
                </a:lnTo>
                <a:lnTo>
                  <a:pt x="3841955" y="23934"/>
                </a:lnTo>
                <a:lnTo>
                  <a:pt x="3882952" y="51615"/>
                </a:lnTo>
                <a:lnTo>
                  <a:pt x="3916456" y="87782"/>
                </a:lnTo>
                <a:lnTo>
                  <a:pt x="3940976" y="130944"/>
                </a:lnTo>
                <a:lnTo>
                  <a:pt x="3955021" y="179611"/>
                </a:lnTo>
                <a:lnTo>
                  <a:pt x="3957828" y="214375"/>
                </a:lnTo>
                <a:lnTo>
                  <a:pt x="3957828" y="1071879"/>
                </a:lnTo>
                <a:lnTo>
                  <a:pt x="3951595" y="1123386"/>
                </a:lnTo>
                <a:lnTo>
                  <a:pt x="3933893" y="1170383"/>
                </a:lnTo>
                <a:lnTo>
                  <a:pt x="3906212" y="1211380"/>
                </a:lnTo>
                <a:lnTo>
                  <a:pt x="3870045" y="1244884"/>
                </a:lnTo>
                <a:lnTo>
                  <a:pt x="3826883" y="1269404"/>
                </a:lnTo>
                <a:lnTo>
                  <a:pt x="3778216" y="1283449"/>
                </a:lnTo>
                <a:lnTo>
                  <a:pt x="3743452" y="1286255"/>
                </a:lnTo>
                <a:lnTo>
                  <a:pt x="214376" y="1286255"/>
                </a:lnTo>
                <a:lnTo>
                  <a:pt x="162869" y="1280023"/>
                </a:lnTo>
                <a:lnTo>
                  <a:pt x="115872" y="1262321"/>
                </a:lnTo>
                <a:lnTo>
                  <a:pt x="74875" y="1234640"/>
                </a:lnTo>
                <a:lnTo>
                  <a:pt x="41371" y="1198473"/>
                </a:lnTo>
                <a:lnTo>
                  <a:pt x="16851" y="1155311"/>
                </a:lnTo>
                <a:lnTo>
                  <a:pt x="2806" y="1106644"/>
                </a:lnTo>
                <a:lnTo>
                  <a:pt x="0" y="1071879"/>
                </a:lnTo>
                <a:lnTo>
                  <a:pt x="0" y="214375"/>
                </a:lnTo>
                <a:close/>
              </a:path>
            </a:pathLst>
          </a:custGeom>
          <a:ln w="9525">
            <a:solidFill>
              <a:srgbClr val="6C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684134" y="4355114"/>
            <a:ext cx="13544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85" dirty="0">
                <a:latin typeface="Calibri"/>
                <a:cs typeface="Calibri"/>
              </a:rPr>
              <a:t>SpanBERT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571488" y="504748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33488" y="504596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20811" y="505510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06611" y="505358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93935" y="505510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079735" y="505510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848227" y="3500246"/>
            <a:ext cx="3016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138427" y="378409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566661" y="5771337"/>
            <a:ext cx="2241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5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’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752078" y="6565036"/>
            <a:ext cx="3177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Li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u</a:t>
            </a:r>
            <a:r>
              <a:rPr sz="1800" u="heavy" spc="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2019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;</a:t>
            </a:r>
            <a:r>
              <a:rPr sz="1800" spc="2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Jos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hi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2020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31863" y="5793282"/>
            <a:ext cx="28689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baseline="-3267" dirty="0">
                <a:latin typeface="Calibri"/>
                <a:cs typeface="Calibri"/>
              </a:rPr>
              <a:t>[M</a:t>
            </a:r>
            <a:r>
              <a:rPr sz="2550" spc="-15" baseline="-3267" dirty="0">
                <a:latin typeface="Calibri"/>
                <a:cs typeface="Calibri"/>
              </a:rPr>
              <a:t>A</a:t>
            </a:r>
            <a:r>
              <a:rPr sz="2550" spc="-7" baseline="-3267" dirty="0">
                <a:latin typeface="Calibri"/>
                <a:cs typeface="Calibri"/>
              </a:rPr>
              <a:t>SK</a:t>
            </a:r>
            <a:r>
              <a:rPr sz="2550" baseline="-3267" dirty="0">
                <a:latin typeface="Calibri"/>
                <a:cs typeface="Calibri"/>
              </a:rPr>
              <a:t>]</a:t>
            </a:r>
            <a:r>
              <a:rPr sz="2550" spc="284" baseline="-3267" dirty="0">
                <a:latin typeface="Calibri"/>
                <a:cs typeface="Calibri"/>
              </a:rPr>
              <a:t> </a:t>
            </a:r>
            <a:r>
              <a:rPr sz="2550" baseline="-3267" dirty="0">
                <a:latin typeface="Calibri"/>
                <a:cs typeface="Calibri"/>
              </a:rPr>
              <a:t>[MASK]</a:t>
            </a:r>
            <a:r>
              <a:rPr sz="2550" spc="187" baseline="-3267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[MASK] 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[MASK]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002393" y="5801817"/>
            <a:ext cx="493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368285" y="3485896"/>
            <a:ext cx="464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##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032242" y="3481323"/>
            <a:ext cx="154178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52855" algn="l"/>
              </a:tabLst>
            </a:pPr>
            <a:r>
              <a:rPr sz="1800" dirty="0">
                <a:latin typeface="Calibri"/>
                <a:cs typeface="Calibri"/>
              </a:rPr>
              <a:t>es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## 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2700" spc="-30" baseline="3086" dirty="0">
                <a:latin typeface="Calibri"/>
                <a:cs typeface="Calibri"/>
              </a:rPr>
              <a:t>s</a:t>
            </a:r>
            <a:r>
              <a:rPr sz="2700" baseline="3086" dirty="0">
                <a:latin typeface="Calibri"/>
                <a:cs typeface="Calibri"/>
              </a:rPr>
              <a:t>t</a:t>
            </a:r>
            <a:r>
              <a:rPr sz="2700" spc="-15" baseline="3086" dirty="0">
                <a:latin typeface="Calibri"/>
                <a:cs typeface="Calibri"/>
              </a:rPr>
              <a:t>i</a:t>
            </a:r>
            <a:r>
              <a:rPr sz="2700" baseline="3086" dirty="0">
                <a:latin typeface="Calibri"/>
                <a:cs typeface="Calibri"/>
              </a:rPr>
              <a:t>##	</a:t>
            </a:r>
            <a:r>
              <a:rPr sz="2700" spc="-7" baseline="1543" dirty="0">
                <a:latin typeface="Calibri"/>
                <a:cs typeface="Calibri"/>
              </a:rPr>
              <a:t>bly</a:t>
            </a:r>
            <a:endParaRPr sz="2700" baseline="154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Exte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spc="-5" dirty="0">
                <a:latin typeface="Calibri"/>
                <a:cs typeface="Calibri"/>
              </a:rPr>
              <a:t>s</a:t>
            </a:r>
            <a:r>
              <a:rPr b="0" spc="-10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on</a:t>
            </a:r>
            <a:r>
              <a:rPr b="0" dirty="0">
                <a:latin typeface="Calibri"/>
                <a:cs typeface="Calibri"/>
              </a:rPr>
              <a:t>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f </a:t>
            </a:r>
            <a:r>
              <a:rPr b="0" spc="-15" dirty="0">
                <a:latin typeface="Calibri"/>
                <a:cs typeface="Calibri"/>
              </a:rPr>
              <a:t>B</a:t>
            </a:r>
            <a:r>
              <a:rPr b="0" spc="-5" dirty="0">
                <a:latin typeface="Calibri"/>
                <a:cs typeface="Calibri"/>
              </a:rPr>
              <a:t>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1059942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A </a:t>
            </a:r>
            <a:r>
              <a:rPr sz="2300" spc="-1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akeaway </a:t>
            </a:r>
            <a:r>
              <a:rPr sz="2300" spc="5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rom</a:t>
            </a:r>
            <a:r>
              <a:rPr sz="2300" spc="-10" dirty="0">
                <a:latin typeface="Calibri"/>
                <a:cs typeface="Calibri"/>
              </a:rPr>
              <a:t> t</a:t>
            </a:r>
            <a:r>
              <a:rPr sz="2300" spc="-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Ro</a:t>
            </a:r>
            <a:r>
              <a:rPr sz="2300" spc="-15" dirty="0">
                <a:latin typeface="Calibri"/>
                <a:cs typeface="Calibri"/>
              </a:rPr>
              <a:t>B</a:t>
            </a:r>
            <a:r>
              <a:rPr sz="2300" spc="-5" dirty="0">
                <a:latin typeface="Calibri"/>
                <a:cs typeface="Calibri"/>
              </a:rPr>
              <a:t>ERT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pap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pute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dat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improve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pretraining 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en </a:t>
            </a:r>
            <a:r>
              <a:rPr sz="2300" spc="-10" dirty="0">
                <a:latin typeface="Calibri"/>
                <a:cs typeface="Calibri"/>
              </a:rPr>
              <a:t>w</a:t>
            </a:r>
            <a:r>
              <a:rPr sz="2300" spc="-5" dirty="0">
                <a:latin typeface="Calibri"/>
                <a:cs typeface="Calibri"/>
              </a:rPr>
              <a:t>h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no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changing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un</a:t>
            </a:r>
            <a:r>
              <a:rPr sz="2300" dirty="0">
                <a:latin typeface="Calibri"/>
                <a:cs typeface="Calibri"/>
              </a:rPr>
              <a:t>derlying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Transforme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encoder.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7675" y="2336292"/>
            <a:ext cx="8688324" cy="3194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2078" y="6565036"/>
            <a:ext cx="3177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Li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2019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;</a:t>
            </a:r>
            <a:r>
              <a:rPr sz="1800" spc="2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Jos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hi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 2020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Ful</a:t>
            </a:r>
            <a:r>
              <a:rPr b="0" dirty="0">
                <a:latin typeface="Calibri"/>
                <a:cs typeface="Calibri"/>
              </a:rPr>
              <a:t>l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Finetunin</a:t>
            </a:r>
            <a:r>
              <a:rPr b="0" dirty="0">
                <a:latin typeface="Calibri"/>
                <a:cs typeface="Calibri"/>
              </a:rPr>
              <a:t>g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vs. Paramete</a:t>
            </a:r>
            <a:r>
              <a:rPr b="0" spc="-5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-</a:t>
            </a:r>
            <a:r>
              <a:rPr b="0" spc="-5" dirty="0">
                <a:latin typeface="Calibri"/>
                <a:cs typeface="Calibri"/>
              </a:rPr>
              <a:t>E</a:t>
            </a:r>
            <a:r>
              <a:rPr b="0" spc="-15" dirty="0">
                <a:latin typeface="Calibri"/>
                <a:cs typeface="Calibri"/>
              </a:rPr>
              <a:t>f</a:t>
            </a:r>
            <a:r>
              <a:rPr b="0" spc="-5" dirty="0">
                <a:latin typeface="Calibri"/>
                <a:cs typeface="Calibri"/>
              </a:rPr>
              <a:t>f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dirty="0">
                <a:latin typeface="Calibri"/>
                <a:cs typeface="Calibri"/>
              </a:rPr>
              <a:t>cie</a:t>
            </a:r>
            <a:r>
              <a:rPr b="0" spc="-10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Fine</a:t>
            </a:r>
            <a:r>
              <a:rPr b="0" spc="-10" dirty="0">
                <a:latin typeface="Calibri"/>
                <a:cs typeface="Calibri"/>
              </a:rPr>
              <a:t>t</a:t>
            </a:r>
            <a:r>
              <a:rPr b="0" spc="-5" dirty="0">
                <a:latin typeface="Calibri"/>
                <a:cs typeface="Calibri"/>
              </a:rPr>
              <a:t>un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10427335" cy="116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300" spc="-5" dirty="0">
                <a:latin typeface="Calibri"/>
                <a:cs typeface="Calibri"/>
              </a:rPr>
              <a:t>Finetunin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v</a:t>
            </a:r>
            <a:r>
              <a:rPr sz="2300" dirty="0">
                <a:latin typeface="Calibri"/>
                <a:cs typeface="Calibri"/>
              </a:rPr>
              <a:t>ery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paramete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trained 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l </a:t>
            </a:r>
            <a:r>
              <a:rPr sz="2300" spc="-10" dirty="0">
                <a:latin typeface="Calibri"/>
                <a:cs typeface="Calibri"/>
              </a:rPr>
              <a:t>w</a:t>
            </a:r>
            <a:r>
              <a:rPr sz="2300" spc="-5" dirty="0">
                <a:latin typeface="Calibri"/>
                <a:cs typeface="Calibri"/>
              </a:rPr>
              <a:t>ork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well,</a:t>
            </a:r>
            <a:r>
              <a:rPr sz="2300" spc="-5" dirty="0">
                <a:latin typeface="Calibri"/>
                <a:cs typeface="Calibri"/>
              </a:rPr>
              <a:t> bu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ry-intensive. But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lig</a:t>
            </a:r>
            <a:r>
              <a:rPr sz="2300" b="1" spc="-10" dirty="0">
                <a:latin typeface="Calibri"/>
                <a:cs typeface="Calibri"/>
              </a:rPr>
              <a:t>h</a:t>
            </a:r>
            <a:r>
              <a:rPr sz="2300" b="1" dirty="0">
                <a:latin typeface="Calibri"/>
                <a:cs typeface="Calibri"/>
              </a:rPr>
              <a:t>tw</a:t>
            </a:r>
            <a:r>
              <a:rPr sz="2300" b="1" spc="5" dirty="0">
                <a:latin typeface="Calibri"/>
                <a:cs typeface="Calibri"/>
              </a:rPr>
              <a:t>e</a:t>
            </a:r>
            <a:r>
              <a:rPr sz="2300" b="1" dirty="0">
                <a:latin typeface="Calibri"/>
                <a:cs typeface="Calibri"/>
              </a:rPr>
              <a:t>ight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fin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tuning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methods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adapt</a:t>
            </a:r>
            <a:r>
              <a:rPr sz="2300" spc="-5" dirty="0">
                <a:latin typeface="Calibri"/>
                <a:cs typeface="Calibri"/>
              </a:rPr>
              <a:t> pretraine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odel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constrained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way.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ads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less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overfi</a:t>
            </a:r>
            <a:r>
              <a:rPr sz="2300" b="1" spc="-5" dirty="0">
                <a:latin typeface="Calibri"/>
                <a:cs typeface="Calibri"/>
              </a:rPr>
              <a:t>t</a:t>
            </a:r>
            <a:r>
              <a:rPr sz="2300" b="1" dirty="0">
                <a:latin typeface="Calibri"/>
                <a:cs typeface="Calibri"/>
              </a:rPr>
              <a:t>ting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and/or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mor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5" dirty="0">
                <a:latin typeface="Calibri"/>
                <a:cs typeface="Calibri"/>
              </a:rPr>
              <a:t> e</a:t>
            </a:r>
            <a:r>
              <a:rPr sz="2300" b="1" spc="-5" dirty="0">
                <a:latin typeface="Calibri"/>
                <a:cs typeface="Calibri"/>
              </a:rPr>
              <a:t>f</a:t>
            </a:r>
            <a:r>
              <a:rPr sz="2300" b="1" dirty="0">
                <a:latin typeface="Calibri"/>
                <a:cs typeface="Calibri"/>
              </a:rPr>
              <a:t>fic</a:t>
            </a:r>
            <a:r>
              <a:rPr sz="2300" b="1" spc="-15" dirty="0">
                <a:latin typeface="Calibri"/>
                <a:cs typeface="Calibri"/>
              </a:rPr>
              <a:t>i</a:t>
            </a:r>
            <a:r>
              <a:rPr sz="2300" b="1" spc="-5" dirty="0">
                <a:latin typeface="Calibri"/>
                <a:cs typeface="Calibri"/>
              </a:rPr>
              <a:t>en</a:t>
            </a:r>
            <a:r>
              <a:rPr sz="2300" b="1" dirty="0">
                <a:latin typeface="Calibri"/>
                <a:cs typeface="Calibri"/>
              </a:rPr>
              <a:t>t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fine</a:t>
            </a:r>
            <a:r>
              <a:rPr sz="2300" b="1" spc="10" dirty="0">
                <a:latin typeface="Calibri"/>
                <a:cs typeface="Calibri"/>
              </a:rPr>
              <a:t>t</a:t>
            </a:r>
            <a:r>
              <a:rPr sz="2300" b="1" dirty="0">
                <a:latin typeface="Calibri"/>
                <a:cs typeface="Calibri"/>
              </a:rPr>
              <a:t>uning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and inf</a:t>
            </a:r>
            <a:r>
              <a:rPr sz="2300" b="1" spc="5" dirty="0">
                <a:latin typeface="Calibri"/>
                <a:cs typeface="Calibri"/>
              </a:rPr>
              <a:t>e</a:t>
            </a:r>
            <a:r>
              <a:rPr sz="2300" b="1" spc="-5" dirty="0">
                <a:latin typeface="Calibri"/>
                <a:cs typeface="Calibri"/>
              </a:rPr>
              <a:t>rence.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3188" y="414985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5188" y="414985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0988" y="4157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8311" y="4157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4111" y="4157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1435" y="415747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4063" y="4352671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3" y="1142"/>
                </a:moveTo>
                <a:lnTo>
                  <a:pt x="0" y="39369"/>
                </a:lnTo>
                <a:lnTo>
                  <a:pt x="76327" y="77342"/>
                </a:lnTo>
                <a:lnTo>
                  <a:pt x="76221" y="45592"/>
                </a:lnTo>
                <a:lnTo>
                  <a:pt x="63500" y="45592"/>
                </a:lnTo>
                <a:lnTo>
                  <a:pt x="63500" y="32892"/>
                </a:lnTo>
                <a:lnTo>
                  <a:pt x="76178" y="32863"/>
                </a:lnTo>
                <a:lnTo>
                  <a:pt x="76073" y="1142"/>
                </a:lnTo>
                <a:close/>
              </a:path>
              <a:path w="611505" h="77470">
                <a:moveTo>
                  <a:pt x="598742" y="31749"/>
                </a:moveTo>
                <a:lnTo>
                  <a:pt x="547751" y="31749"/>
                </a:lnTo>
                <a:lnTo>
                  <a:pt x="547751" y="44449"/>
                </a:lnTo>
                <a:lnTo>
                  <a:pt x="534998" y="44480"/>
                </a:lnTo>
                <a:lnTo>
                  <a:pt x="535051" y="76199"/>
                </a:lnTo>
                <a:lnTo>
                  <a:pt x="611251" y="37972"/>
                </a:lnTo>
                <a:lnTo>
                  <a:pt x="598742" y="31749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2"/>
                </a:lnTo>
                <a:lnTo>
                  <a:pt x="63500" y="45592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2"/>
                </a:lnTo>
                <a:lnTo>
                  <a:pt x="76221" y="45592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49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49"/>
                </a:lnTo>
                <a:lnTo>
                  <a:pt x="547751" y="31749"/>
                </a:lnTo>
                <a:close/>
              </a:path>
              <a:path w="611505" h="77470">
                <a:moveTo>
                  <a:pt x="534924" y="0"/>
                </a:moveTo>
                <a:lnTo>
                  <a:pt x="534976" y="31780"/>
                </a:lnTo>
                <a:lnTo>
                  <a:pt x="598742" y="31749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6064" y="4353686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2"/>
                </a:moveTo>
                <a:lnTo>
                  <a:pt x="459717" y="37652"/>
                </a:lnTo>
                <a:lnTo>
                  <a:pt x="472440" y="37845"/>
                </a:lnTo>
                <a:lnTo>
                  <a:pt x="472186" y="50545"/>
                </a:lnTo>
                <a:lnTo>
                  <a:pt x="459502" y="50545"/>
                </a:lnTo>
                <a:lnTo>
                  <a:pt x="458978" y="82042"/>
                </a:lnTo>
                <a:lnTo>
                  <a:pt x="524685" y="50545"/>
                </a:lnTo>
                <a:lnTo>
                  <a:pt x="472186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6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7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5"/>
                </a:lnTo>
                <a:lnTo>
                  <a:pt x="472440" y="37845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3"/>
                </a:lnTo>
                <a:close/>
              </a:path>
              <a:path w="535939" h="82550">
                <a:moveTo>
                  <a:pt x="76307" y="31623"/>
                </a:moveTo>
                <a:lnTo>
                  <a:pt x="63627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1864" y="43601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9188" y="43601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4988" y="436016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3188" y="482193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85188" y="48204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0988" y="482803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8311" y="482803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44111" y="482803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1435" y="482803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74063" y="5023230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3" y="1143"/>
                </a:moveTo>
                <a:lnTo>
                  <a:pt x="0" y="39370"/>
                </a:lnTo>
                <a:lnTo>
                  <a:pt x="76327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3" y="1143"/>
                </a:lnTo>
                <a:close/>
              </a:path>
              <a:path w="611505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5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6064" y="5024246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1"/>
                </a:moveTo>
                <a:lnTo>
                  <a:pt x="459717" y="37652"/>
                </a:lnTo>
                <a:lnTo>
                  <a:pt x="472440" y="37845"/>
                </a:lnTo>
                <a:lnTo>
                  <a:pt x="472186" y="50545"/>
                </a:lnTo>
                <a:lnTo>
                  <a:pt x="459502" y="50545"/>
                </a:lnTo>
                <a:lnTo>
                  <a:pt x="458978" y="82041"/>
                </a:lnTo>
                <a:lnTo>
                  <a:pt x="524685" y="50545"/>
                </a:lnTo>
                <a:lnTo>
                  <a:pt x="472186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1"/>
                </a:lnTo>
                <a:lnTo>
                  <a:pt x="460248" y="5841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6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2"/>
                </a:lnTo>
                <a:lnTo>
                  <a:pt x="63627" y="31622"/>
                </a:lnTo>
                <a:lnTo>
                  <a:pt x="76307" y="31622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5"/>
                </a:lnTo>
                <a:lnTo>
                  <a:pt x="472440" y="37845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2"/>
                </a:moveTo>
                <a:lnTo>
                  <a:pt x="63373" y="44322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2"/>
                </a:lnTo>
                <a:close/>
              </a:path>
              <a:path w="535939" h="82550">
                <a:moveTo>
                  <a:pt x="76307" y="31622"/>
                </a:moveTo>
                <a:lnTo>
                  <a:pt x="63627" y="31622"/>
                </a:lnTo>
                <a:lnTo>
                  <a:pt x="76304" y="31815"/>
                </a:lnTo>
                <a:lnTo>
                  <a:pt x="76307" y="3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1864" y="5032247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09188" y="5032247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4988" y="5032247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9763" y="46329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1764" y="46314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9088" y="463905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4888" y="463753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2211" y="463905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68011" y="463905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3188" y="550773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5188" y="550621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70988" y="551383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58311" y="551383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44111" y="551383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31435" y="551383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0788" y="4128515"/>
            <a:ext cx="3957828" cy="1287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85061" y="4625751"/>
            <a:ext cx="31286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5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ransf</a:t>
            </a:r>
            <a:r>
              <a:rPr sz="2400" spc="2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rme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LST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++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59763" y="53187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21764" y="531723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09088" y="532485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94888" y="532333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2211" y="532485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8011" y="532485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5860" y="4002023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27860" y="400050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15183" y="400964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00984" y="400812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88308" y="400964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74108" y="400964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369053" y="3735310"/>
            <a:ext cx="63182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425" dirty="0">
                <a:latin typeface="Arial"/>
                <a:cs typeface="Arial"/>
              </a:rPr>
              <a:t>☺</a:t>
            </a:r>
            <a:r>
              <a:rPr sz="2300" spc="-5" dirty="0">
                <a:latin typeface="Calibri"/>
                <a:cs typeface="Calibri"/>
              </a:rPr>
              <a:t>/</a:t>
            </a:r>
            <a:r>
              <a:rPr sz="2300" spc="-370" dirty="0">
                <a:latin typeface="Arial"/>
                <a:cs typeface="Arial"/>
              </a:rPr>
              <a:t></a:t>
            </a:r>
            <a:endParaRPr sz="23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93239" y="6137249"/>
            <a:ext cx="22752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… the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movie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was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…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67382" y="2800883"/>
            <a:ext cx="2405380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Full Fin</a:t>
            </a:r>
            <a:r>
              <a:rPr sz="2200" b="1" spc="-20" dirty="0">
                <a:latin typeface="Calibri"/>
                <a:cs typeface="Calibri"/>
              </a:rPr>
              <a:t>et</a:t>
            </a:r>
            <a:r>
              <a:rPr sz="2200" b="1" spc="-15" dirty="0">
                <a:latin typeface="Calibri"/>
                <a:cs typeface="Calibri"/>
              </a:rPr>
              <a:t>u</a:t>
            </a:r>
            <a:r>
              <a:rPr sz="2200" b="1" spc="-25" dirty="0">
                <a:latin typeface="Calibri"/>
                <a:cs typeface="Calibri"/>
              </a:rPr>
              <a:t>n</a:t>
            </a:r>
            <a:r>
              <a:rPr sz="2200" b="1" spc="-10" dirty="0">
                <a:latin typeface="Calibri"/>
                <a:cs typeface="Calibri"/>
              </a:rPr>
              <a:t>ing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Adapt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</a:t>
            </a:r>
            <a:r>
              <a:rPr sz="2200" spc="-15" dirty="0">
                <a:latin typeface="Calibri"/>
                <a:cs typeface="Calibri"/>
              </a:rPr>
              <a:t> par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me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09231" y="4119371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71231" y="4117847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57031" y="412699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44356" y="412699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30156" y="412699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17480" y="4126991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0107" y="4322190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3" y="1142"/>
                </a:moveTo>
                <a:lnTo>
                  <a:pt x="0" y="39369"/>
                </a:lnTo>
                <a:lnTo>
                  <a:pt x="76326" y="77342"/>
                </a:lnTo>
                <a:lnTo>
                  <a:pt x="76221" y="45592"/>
                </a:lnTo>
                <a:lnTo>
                  <a:pt x="63500" y="45592"/>
                </a:lnTo>
                <a:lnTo>
                  <a:pt x="63500" y="32892"/>
                </a:lnTo>
                <a:lnTo>
                  <a:pt x="76178" y="32863"/>
                </a:lnTo>
                <a:lnTo>
                  <a:pt x="76073" y="1142"/>
                </a:lnTo>
                <a:close/>
              </a:path>
              <a:path w="611504" h="77470">
                <a:moveTo>
                  <a:pt x="598742" y="31749"/>
                </a:moveTo>
                <a:lnTo>
                  <a:pt x="547751" y="31749"/>
                </a:lnTo>
                <a:lnTo>
                  <a:pt x="547751" y="44449"/>
                </a:lnTo>
                <a:lnTo>
                  <a:pt x="534998" y="44480"/>
                </a:lnTo>
                <a:lnTo>
                  <a:pt x="535051" y="76199"/>
                </a:lnTo>
                <a:lnTo>
                  <a:pt x="611251" y="37972"/>
                </a:lnTo>
                <a:lnTo>
                  <a:pt x="598742" y="31749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2"/>
                </a:lnTo>
                <a:lnTo>
                  <a:pt x="63500" y="45592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2"/>
                </a:lnTo>
                <a:lnTo>
                  <a:pt x="76221" y="45592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49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49"/>
                </a:lnTo>
                <a:lnTo>
                  <a:pt x="547751" y="31749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49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22107" y="4323207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40" h="82550">
                <a:moveTo>
                  <a:pt x="460248" y="5842"/>
                </a:moveTo>
                <a:lnTo>
                  <a:pt x="459717" y="37652"/>
                </a:lnTo>
                <a:lnTo>
                  <a:pt x="472440" y="37846"/>
                </a:lnTo>
                <a:lnTo>
                  <a:pt x="472186" y="50546"/>
                </a:lnTo>
                <a:lnTo>
                  <a:pt x="459502" y="50546"/>
                </a:lnTo>
                <a:lnTo>
                  <a:pt x="458977" y="82042"/>
                </a:lnTo>
                <a:lnTo>
                  <a:pt x="524685" y="50546"/>
                </a:lnTo>
                <a:lnTo>
                  <a:pt x="472186" y="50546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40" h="82550">
                <a:moveTo>
                  <a:pt x="76835" y="0"/>
                </a:moveTo>
                <a:lnTo>
                  <a:pt x="0" y="36957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6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40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6"/>
                </a:lnTo>
                <a:lnTo>
                  <a:pt x="472440" y="37846"/>
                </a:lnTo>
                <a:lnTo>
                  <a:pt x="459717" y="37652"/>
                </a:lnTo>
                <a:close/>
              </a:path>
              <a:path w="535940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40" h="82550">
                <a:moveTo>
                  <a:pt x="63626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6" y="31623"/>
                </a:lnTo>
                <a:close/>
              </a:path>
              <a:path w="535940" h="82550">
                <a:moveTo>
                  <a:pt x="76307" y="31623"/>
                </a:moveTo>
                <a:lnTo>
                  <a:pt x="63626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07907" y="432968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95231" y="432968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81031" y="4329684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09231" y="479145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71231" y="478993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57031" y="479755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44356" y="479755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30156" y="479755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317480" y="479755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60107" y="4992751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3" y="1143"/>
                </a:moveTo>
                <a:lnTo>
                  <a:pt x="0" y="39369"/>
                </a:lnTo>
                <a:lnTo>
                  <a:pt x="76326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3" y="1143"/>
                </a:lnTo>
                <a:close/>
              </a:path>
              <a:path w="611504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22107" y="4993766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40" h="82550">
                <a:moveTo>
                  <a:pt x="460248" y="5841"/>
                </a:moveTo>
                <a:lnTo>
                  <a:pt x="459717" y="37652"/>
                </a:lnTo>
                <a:lnTo>
                  <a:pt x="472440" y="37845"/>
                </a:lnTo>
                <a:lnTo>
                  <a:pt x="472186" y="50545"/>
                </a:lnTo>
                <a:lnTo>
                  <a:pt x="459502" y="50545"/>
                </a:lnTo>
                <a:lnTo>
                  <a:pt x="458977" y="82041"/>
                </a:lnTo>
                <a:lnTo>
                  <a:pt x="524685" y="50545"/>
                </a:lnTo>
                <a:lnTo>
                  <a:pt x="472186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1"/>
                </a:lnTo>
                <a:lnTo>
                  <a:pt x="460248" y="5841"/>
                </a:lnTo>
                <a:close/>
              </a:path>
              <a:path w="535940" h="82550">
                <a:moveTo>
                  <a:pt x="76835" y="0"/>
                </a:moveTo>
                <a:lnTo>
                  <a:pt x="0" y="36956"/>
                </a:lnTo>
                <a:lnTo>
                  <a:pt x="75565" y="76199"/>
                </a:lnTo>
                <a:lnTo>
                  <a:pt x="76093" y="44516"/>
                </a:lnTo>
                <a:lnTo>
                  <a:pt x="63373" y="44322"/>
                </a:lnTo>
                <a:lnTo>
                  <a:pt x="63626" y="31622"/>
                </a:lnTo>
                <a:lnTo>
                  <a:pt x="76307" y="31622"/>
                </a:lnTo>
                <a:lnTo>
                  <a:pt x="76835" y="0"/>
                </a:lnTo>
                <a:close/>
              </a:path>
              <a:path w="535940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5"/>
                </a:lnTo>
                <a:lnTo>
                  <a:pt x="472440" y="37845"/>
                </a:lnTo>
                <a:lnTo>
                  <a:pt x="459717" y="37652"/>
                </a:lnTo>
                <a:close/>
              </a:path>
              <a:path w="535940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40" h="82550">
                <a:moveTo>
                  <a:pt x="63626" y="31622"/>
                </a:moveTo>
                <a:lnTo>
                  <a:pt x="63373" y="44322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6" y="31622"/>
                </a:lnTo>
                <a:close/>
              </a:path>
              <a:path w="535940" h="82550">
                <a:moveTo>
                  <a:pt x="76307" y="31622"/>
                </a:moveTo>
                <a:lnTo>
                  <a:pt x="63626" y="31622"/>
                </a:lnTo>
                <a:lnTo>
                  <a:pt x="76304" y="31815"/>
                </a:lnTo>
                <a:lnTo>
                  <a:pt x="76307" y="3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07907" y="5001767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40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40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95231" y="5001767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40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40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81031" y="5001767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40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40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45807" y="460247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07807" y="460095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95131" y="46085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80931" y="460705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668256" y="46085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354056" y="46085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09231" y="547725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71231" y="5475732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57031" y="548335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44356" y="548335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30156" y="548335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317480" y="5483352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56831" y="4098035"/>
            <a:ext cx="3957954" cy="1287780"/>
          </a:xfrm>
          <a:custGeom>
            <a:avLst/>
            <a:gdLst/>
            <a:ahLst/>
            <a:cxnLst/>
            <a:rect l="l" t="t" r="r" b="b"/>
            <a:pathLst>
              <a:path w="3957954" h="1287779">
                <a:moveTo>
                  <a:pt x="3743198" y="0"/>
                </a:moveTo>
                <a:lnTo>
                  <a:pt x="214629" y="0"/>
                </a:lnTo>
                <a:lnTo>
                  <a:pt x="197033" y="711"/>
                </a:lnTo>
                <a:lnTo>
                  <a:pt x="146807" y="10946"/>
                </a:lnTo>
                <a:lnTo>
                  <a:pt x="101592" y="32167"/>
                </a:lnTo>
                <a:lnTo>
                  <a:pt x="62880" y="62880"/>
                </a:lnTo>
                <a:lnTo>
                  <a:pt x="32167" y="101592"/>
                </a:lnTo>
                <a:lnTo>
                  <a:pt x="10946" y="146807"/>
                </a:lnTo>
                <a:lnTo>
                  <a:pt x="711" y="197033"/>
                </a:lnTo>
                <a:lnTo>
                  <a:pt x="0" y="214630"/>
                </a:lnTo>
                <a:lnTo>
                  <a:pt x="0" y="1073150"/>
                </a:lnTo>
                <a:lnTo>
                  <a:pt x="6240" y="1124713"/>
                </a:lnTo>
                <a:lnTo>
                  <a:pt x="23965" y="1171764"/>
                </a:lnTo>
                <a:lnTo>
                  <a:pt x="51680" y="1212810"/>
                </a:lnTo>
                <a:lnTo>
                  <a:pt x="87892" y="1246355"/>
                </a:lnTo>
                <a:lnTo>
                  <a:pt x="131105" y="1270906"/>
                </a:lnTo>
                <a:lnTo>
                  <a:pt x="179827" y="1284969"/>
                </a:lnTo>
                <a:lnTo>
                  <a:pt x="214629" y="1287780"/>
                </a:lnTo>
                <a:lnTo>
                  <a:pt x="3743198" y="1287780"/>
                </a:lnTo>
                <a:lnTo>
                  <a:pt x="3794761" y="1281539"/>
                </a:lnTo>
                <a:lnTo>
                  <a:pt x="3841812" y="1263814"/>
                </a:lnTo>
                <a:lnTo>
                  <a:pt x="3882858" y="1236099"/>
                </a:lnTo>
                <a:lnTo>
                  <a:pt x="3916403" y="1199887"/>
                </a:lnTo>
                <a:lnTo>
                  <a:pt x="3940954" y="1156674"/>
                </a:lnTo>
                <a:lnTo>
                  <a:pt x="3955017" y="1107952"/>
                </a:lnTo>
                <a:lnTo>
                  <a:pt x="3957828" y="1073150"/>
                </a:lnTo>
                <a:lnTo>
                  <a:pt x="3957828" y="214630"/>
                </a:lnTo>
                <a:lnTo>
                  <a:pt x="3951587" y="163066"/>
                </a:lnTo>
                <a:lnTo>
                  <a:pt x="3933862" y="116015"/>
                </a:lnTo>
                <a:lnTo>
                  <a:pt x="3906147" y="74969"/>
                </a:lnTo>
                <a:lnTo>
                  <a:pt x="3869935" y="41424"/>
                </a:lnTo>
                <a:lnTo>
                  <a:pt x="3826722" y="16873"/>
                </a:lnTo>
                <a:lnTo>
                  <a:pt x="3778000" y="2810"/>
                </a:lnTo>
                <a:lnTo>
                  <a:pt x="3743198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072121" y="4594778"/>
            <a:ext cx="31292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5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rans</a:t>
            </a:r>
            <a:r>
              <a:rPr sz="2400" spc="10" dirty="0">
                <a:latin typeface="Calibri"/>
                <a:cs typeface="Calibri"/>
              </a:rPr>
              <a:t>fo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me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LST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++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845807" y="528827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07807" y="528675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95131" y="52943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80931" y="529285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668256" y="52943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354056" y="529437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51904" y="397154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613904" y="397002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01228" y="397916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87028" y="39776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674352" y="397916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360152" y="397916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331458" y="2770632"/>
            <a:ext cx="4458970" cy="126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Ligh</a:t>
            </a:r>
            <a:r>
              <a:rPr sz="2200" b="1" spc="-20" dirty="0">
                <a:latin typeface="Calibri"/>
                <a:cs typeface="Calibri"/>
              </a:rPr>
              <a:t>tweigh</a:t>
            </a:r>
            <a:r>
              <a:rPr sz="2200" b="1" spc="-10" dirty="0">
                <a:latin typeface="Calibri"/>
                <a:cs typeface="Calibri"/>
              </a:rPr>
              <a:t>t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Fine</a:t>
            </a:r>
            <a:r>
              <a:rPr sz="2200" b="1" spc="-20" dirty="0">
                <a:latin typeface="Calibri"/>
                <a:cs typeface="Calibri"/>
              </a:rPr>
              <a:t>t</a:t>
            </a:r>
            <a:r>
              <a:rPr sz="2200" b="1" spc="-15" dirty="0">
                <a:latin typeface="Calibri"/>
                <a:cs typeface="Calibri"/>
              </a:rPr>
              <a:t>un</a:t>
            </a:r>
            <a:r>
              <a:rPr sz="2200" b="1" spc="-20" dirty="0">
                <a:latin typeface="Calibri"/>
                <a:cs typeface="Calibri"/>
              </a:rPr>
              <a:t>i</a:t>
            </a:r>
            <a:r>
              <a:rPr sz="2200" b="1" spc="-15" dirty="0">
                <a:latin typeface="Calibri"/>
                <a:cs typeface="Calibri"/>
              </a:rPr>
              <a:t>ng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Calibri"/>
                <a:cs typeface="Calibri"/>
              </a:rPr>
              <a:t>Tr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existing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new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ameters</a:t>
            </a:r>
            <a:endParaRPr sz="2200">
              <a:latin typeface="Calibri"/>
              <a:cs typeface="Calibri"/>
            </a:endParaRPr>
          </a:p>
          <a:p>
            <a:pPr marR="106680" algn="r">
              <a:lnSpc>
                <a:spcPct val="100000"/>
              </a:lnSpc>
              <a:spcBef>
                <a:spcPts val="1665"/>
              </a:spcBef>
            </a:pPr>
            <a:r>
              <a:rPr sz="2300" spc="-425" dirty="0">
                <a:latin typeface="Arial"/>
                <a:cs typeface="Arial"/>
              </a:rPr>
              <a:t>☺</a:t>
            </a:r>
            <a:r>
              <a:rPr sz="2300" spc="-5" dirty="0">
                <a:latin typeface="Calibri"/>
                <a:cs typeface="Calibri"/>
              </a:rPr>
              <a:t>/</a:t>
            </a:r>
            <a:r>
              <a:rPr sz="2300" spc="-370" dirty="0">
                <a:latin typeface="Arial"/>
                <a:cs typeface="Arial"/>
              </a:rPr>
              <a:t>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480172" y="6106769"/>
            <a:ext cx="22752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… the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movie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was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…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56831" y="4267200"/>
            <a:ext cx="1751330" cy="273050"/>
          </a:xfrm>
          <a:custGeom>
            <a:avLst/>
            <a:gdLst/>
            <a:ahLst/>
            <a:cxnLst/>
            <a:rect l="l" t="t" r="r" b="b"/>
            <a:pathLst>
              <a:path w="1751329" h="273050">
                <a:moveTo>
                  <a:pt x="1705610" y="0"/>
                </a:moveTo>
                <a:lnTo>
                  <a:pt x="44531" y="9"/>
                </a:lnTo>
                <a:lnTo>
                  <a:pt x="8557" y="18880"/>
                </a:lnTo>
                <a:lnTo>
                  <a:pt x="0" y="45466"/>
                </a:lnTo>
                <a:lnTo>
                  <a:pt x="9" y="228264"/>
                </a:lnTo>
                <a:lnTo>
                  <a:pt x="18880" y="264238"/>
                </a:lnTo>
                <a:lnTo>
                  <a:pt x="45466" y="272795"/>
                </a:lnTo>
                <a:lnTo>
                  <a:pt x="1706544" y="272786"/>
                </a:lnTo>
                <a:lnTo>
                  <a:pt x="1742518" y="253915"/>
                </a:lnTo>
                <a:lnTo>
                  <a:pt x="1751076" y="227330"/>
                </a:lnTo>
                <a:lnTo>
                  <a:pt x="1751066" y="44531"/>
                </a:lnTo>
                <a:lnTo>
                  <a:pt x="1732195" y="8557"/>
                </a:lnTo>
                <a:lnTo>
                  <a:pt x="1705610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863586" y="4945379"/>
            <a:ext cx="1751330" cy="271780"/>
          </a:xfrm>
          <a:custGeom>
            <a:avLst/>
            <a:gdLst/>
            <a:ahLst/>
            <a:cxnLst/>
            <a:rect l="l" t="t" r="r" b="b"/>
            <a:pathLst>
              <a:path w="1751329" h="271779">
                <a:moveTo>
                  <a:pt x="1705861" y="0"/>
                </a:moveTo>
                <a:lnTo>
                  <a:pt x="44694" y="2"/>
                </a:lnTo>
                <a:lnTo>
                  <a:pt x="8593" y="18643"/>
                </a:lnTo>
                <a:lnTo>
                  <a:pt x="0" y="226575"/>
                </a:lnTo>
                <a:lnTo>
                  <a:pt x="2422" y="240739"/>
                </a:lnTo>
                <a:lnTo>
                  <a:pt x="8876" y="253013"/>
                </a:lnTo>
                <a:lnTo>
                  <a:pt x="18640" y="262675"/>
                </a:lnTo>
                <a:lnTo>
                  <a:pt x="30992" y="269002"/>
                </a:lnTo>
                <a:lnTo>
                  <a:pt x="45209" y="271272"/>
                </a:lnTo>
                <a:lnTo>
                  <a:pt x="1706376" y="271269"/>
                </a:lnTo>
                <a:lnTo>
                  <a:pt x="1742476" y="252628"/>
                </a:lnTo>
                <a:lnTo>
                  <a:pt x="1751070" y="44696"/>
                </a:lnTo>
                <a:lnTo>
                  <a:pt x="1748648" y="30532"/>
                </a:lnTo>
                <a:lnTo>
                  <a:pt x="1742193" y="18258"/>
                </a:lnTo>
                <a:lnTo>
                  <a:pt x="1732429" y="8596"/>
                </a:lnTo>
                <a:lnTo>
                  <a:pt x="1720077" y="2269"/>
                </a:lnTo>
                <a:lnTo>
                  <a:pt x="1705861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303764" y="4210811"/>
            <a:ext cx="311150" cy="292735"/>
          </a:xfrm>
          <a:custGeom>
            <a:avLst/>
            <a:gdLst/>
            <a:ahLst/>
            <a:cxnLst/>
            <a:rect l="l" t="t" r="r" b="b"/>
            <a:pathLst>
              <a:path w="311150" h="292735">
                <a:moveTo>
                  <a:pt x="262127" y="0"/>
                </a:moveTo>
                <a:lnTo>
                  <a:pt x="42467" y="403"/>
                </a:lnTo>
                <a:lnTo>
                  <a:pt x="8050" y="21925"/>
                </a:lnTo>
                <a:lnTo>
                  <a:pt x="0" y="48768"/>
                </a:lnTo>
                <a:lnTo>
                  <a:pt x="403" y="250140"/>
                </a:lnTo>
                <a:lnTo>
                  <a:pt x="21925" y="284557"/>
                </a:lnTo>
                <a:lnTo>
                  <a:pt x="48767" y="292607"/>
                </a:lnTo>
                <a:lnTo>
                  <a:pt x="268428" y="292204"/>
                </a:lnTo>
                <a:lnTo>
                  <a:pt x="302845" y="270682"/>
                </a:lnTo>
                <a:lnTo>
                  <a:pt x="310895" y="243839"/>
                </a:lnTo>
                <a:lnTo>
                  <a:pt x="310492" y="42467"/>
                </a:lnTo>
                <a:lnTo>
                  <a:pt x="288970" y="8050"/>
                </a:lnTo>
                <a:lnTo>
                  <a:pt x="262127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53783" y="4748784"/>
            <a:ext cx="311150" cy="292735"/>
          </a:xfrm>
          <a:custGeom>
            <a:avLst/>
            <a:gdLst/>
            <a:ahLst/>
            <a:cxnLst/>
            <a:rect l="l" t="t" r="r" b="b"/>
            <a:pathLst>
              <a:path w="311150" h="292735">
                <a:moveTo>
                  <a:pt x="262127" y="0"/>
                </a:moveTo>
                <a:lnTo>
                  <a:pt x="42467" y="403"/>
                </a:lnTo>
                <a:lnTo>
                  <a:pt x="8050" y="21925"/>
                </a:lnTo>
                <a:lnTo>
                  <a:pt x="0" y="48768"/>
                </a:lnTo>
                <a:lnTo>
                  <a:pt x="403" y="250140"/>
                </a:lnTo>
                <a:lnTo>
                  <a:pt x="21925" y="284557"/>
                </a:lnTo>
                <a:lnTo>
                  <a:pt x="48768" y="292608"/>
                </a:lnTo>
                <a:lnTo>
                  <a:pt x="268428" y="292204"/>
                </a:lnTo>
                <a:lnTo>
                  <a:pt x="302845" y="270682"/>
                </a:lnTo>
                <a:lnTo>
                  <a:pt x="310896" y="243840"/>
                </a:lnTo>
                <a:lnTo>
                  <a:pt x="310492" y="42467"/>
                </a:lnTo>
                <a:lnTo>
                  <a:pt x="288970" y="8050"/>
                </a:lnTo>
                <a:lnTo>
                  <a:pt x="262127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752078" y="6565036"/>
            <a:ext cx="3177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Li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2019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;</a:t>
            </a:r>
            <a:r>
              <a:rPr sz="1800" spc="2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Jos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hi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 2020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Para</a:t>
            </a:r>
            <a:r>
              <a:rPr b="0" spc="-15" dirty="0">
                <a:latin typeface="Calibri"/>
                <a:cs typeface="Calibri"/>
              </a:rPr>
              <a:t>m</a:t>
            </a:r>
            <a:r>
              <a:rPr b="0" dirty="0">
                <a:latin typeface="Calibri"/>
                <a:cs typeface="Calibri"/>
              </a:rPr>
              <a:t>ete</a:t>
            </a:r>
            <a:r>
              <a:rPr b="0" spc="-1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-</a:t>
            </a:r>
            <a:r>
              <a:rPr b="0" spc="-5" dirty="0">
                <a:latin typeface="Calibri"/>
                <a:cs typeface="Calibri"/>
              </a:rPr>
              <a:t>E</a:t>
            </a:r>
            <a:r>
              <a:rPr b="0" spc="-15" dirty="0">
                <a:latin typeface="Calibri"/>
                <a:cs typeface="Calibri"/>
              </a:rPr>
              <a:t>f</a:t>
            </a:r>
            <a:r>
              <a:rPr b="0" spc="-5" dirty="0">
                <a:latin typeface="Calibri"/>
                <a:cs typeface="Calibri"/>
              </a:rPr>
              <a:t>f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dirty="0">
                <a:latin typeface="Calibri"/>
                <a:cs typeface="Calibri"/>
              </a:rPr>
              <a:t>cie</a:t>
            </a:r>
            <a:r>
              <a:rPr b="0" spc="-10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Fine</a:t>
            </a:r>
            <a:r>
              <a:rPr b="0" spc="-10" dirty="0">
                <a:latin typeface="Calibri"/>
                <a:cs typeface="Calibri"/>
              </a:rPr>
              <a:t>t</a:t>
            </a:r>
            <a:r>
              <a:rPr b="0" spc="-5" dirty="0">
                <a:latin typeface="Calibri"/>
                <a:cs typeface="Calibri"/>
              </a:rPr>
              <a:t>un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ng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Pre</a:t>
            </a:r>
            <a:r>
              <a:rPr b="0" spc="-15" dirty="0">
                <a:latin typeface="Calibri"/>
                <a:cs typeface="Calibri"/>
              </a:rPr>
              <a:t>f</a:t>
            </a:r>
            <a:r>
              <a:rPr b="0" dirty="0">
                <a:latin typeface="Calibri"/>
                <a:cs typeface="Calibri"/>
              </a:rPr>
              <a:t>i</a:t>
            </a:r>
            <a:r>
              <a:rPr b="0" spc="5" dirty="0">
                <a:latin typeface="Calibri"/>
                <a:cs typeface="Calibri"/>
              </a:rPr>
              <a:t>x</a:t>
            </a:r>
            <a:r>
              <a:rPr b="0" dirty="0">
                <a:latin typeface="Calibri"/>
                <a:cs typeface="Calibri"/>
              </a:rPr>
              <a:t>-</a:t>
            </a:r>
            <a:r>
              <a:rPr b="0" spc="-5" dirty="0">
                <a:latin typeface="Calibri"/>
                <a:cs typeface="Calibri"/>
              </a:rPr>
              <a:t>Tun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ng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</a:t>
            </a:r>
            <a:r>
              <a:rPr b="0" spc="-15" dirty="0">
                <a:latin typeface="Calibri"/>
                <a:cs typeface="Calibri"/>
              </a:rPr>
              <a:t>m</a:t>
            </a:r>
            <a:r>
              <a:rPr b="0" spc="-5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t t</a:t>
            </a:r>
            <a:r>
              <a:rPr b="0" spc="-15" dirty="0">
                <a:latin typeface="Calibri"/>
                <a:cs typeface="Calibri"/>
              </a:rPr>
              <a:t>u</a:t>
            </a:r>
            <a:r>
              <a:rPr b="0" spc="-5" dirty="0">
                <a:latin typeface="Calibri"/>
                <a:cs typeface="Calibri"/>
              </a:rPr>
              <a:t>ni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4754879" y="345033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6879" y="3448811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4203" y="345795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0004" y="345795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7328" y="345795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64652" y="3457955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5755" y="3651630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3" y="1143"/>
                </a:moveTo>
                <a:lnTo>
                  <a:pt x="0" y="39370"/>
                </a:lnTo>
                <a:lnTo>
                  <a:pt x="76327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3" y="1143"/>
                </a:lnTo>
                <a:close/>
              </a:path>
              <a:path w="611504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7755" y="3652646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1"/>
                </a:moveTo>
                <a:lnTo>
                  <a:pt x="459717" y="37652"/>
                </a:lnTo>
                <a:lnTo>
                  <a:pt x="472440" y="37845"/>
                </a:lnTo>
                <a:lnTo>
                  <a:pt x="472186" y="50545"/>
                </a:lnTo>
                <a:lnTo>
                  <a:pt x="459502" y="50545"/>
                </a:lnTo>
                <a:lnTo>
                  <a:pt x="458978" y="82041"/>
                </a:lnTo>
                <a:lnTo>
                  <a:pt x="524685" y="50545"/>
                </a:lnTo>
                <a:lnTo>
                  <a:pt x="472186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1"/>
                </a:lnTo>
                <a:lnTo>
                  <a:pt x="460248" y="5841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6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2"/>
                </a:lnTo>
                <a:lnTo>
                  <a:pt x="63627" y="31622"/>
                </a:lnTo>
                <a:lnTo>
                  <a:pt x="76307" y="31622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5"/>
                </a:lnTo>
                <a:lnTo>
                  <a:pt x="472440" y="37845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2"/>
                </a:moveTo>
                <a:lnTo>
                  <a:pt x="63373" y="44322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2"/>
                </a:lnTo>
                <a:close/>
              </a:path>
              <a:path w="535939" h="82550">
                <a:moveTo>
                  <a:pt x="76307" y="31622"/>
                </a:moveTo>
                <a:lnTo>
                  <a:pt x="63627" y="31622"/>
                </a:lnTo>
                <a:lnTo>
                  <a:pt x="76304" y="31815"/>
                </a:lnTo>
                <a:lnTo>
                  <a:pt x="76307" y="3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55079" y="3660647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0880" y="3660647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8204" y="3660647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4879" y="4122420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6879" y="4120896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04203" y="412851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90004" y="412851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77328" y="412851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4652" y="4128515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05755" y="4323715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4" h="77470">
                <a:moveTo>
                  <a:pt x="76073" y="1143"/>
                </a:moveTo>
                <a:lnTo>
                  <a:pt x="0" y="39370"/>
                </a:lnTo>
                <a:lnTo>
                  <a:pt x="76327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3" y="1143"/>
                </a:lnTo>
                <a:close/>
              </a:path>
              <a:path w="611504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4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4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4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4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4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7755" y="4324730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2"/>
                </a:moveTo>
                <a:lnTo>
                  <a:pt x="459717" y="37652"/>
                </a:lnTo>
                <a:lnTo>
                  <a:pt x="472440" y="37846"/>
                </a:lnTo>
                <a:lnTo>
                  <a:pt x="472186" y="50546"/>
                </a:lnTo>
                <a:lnTo>
                  <a:pt x="459502" y="50546"/>
                </a:lnTo>
                <a:lnTo>
                  <a:pt x="458978" y="82042"/>
                </a:lnTo>
                <a:lnTo>
                  <a:pt x="524685" y="50546"/>
                </a:lnTo>
                <a:lnTo>
                  <a:pt x="472186" y="50546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7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7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6"/>
                </a:lnTo>
                <a:lnTo>
                  <a:pt x="472440" y="37846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3"/>
                </a:lnTo>
                <a:close/>
              </a:path>
              <a:path w="535939" h="82550">
                <a:moveTo>
                  <a:pt x="76307" y="31623"/>
                </a:moveTo>
                <a:lnTo>
                  <a:pt x="63627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55079" y="4331208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40880" y="4331208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28204" y="4331208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40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40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40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2979" y="393192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4979" y="393192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40779" y="39395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28104" y="393801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13904" y="39395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1228" y="39395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4879" y="4808220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16879" y="4806696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4203" y="481431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90004" y="481431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77328" y="4814315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64652" y="4814315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59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8876" y="3429000"/>
            <a:ext cx="5363210" cy="1286510"/>
          </a:xfrm>
          <a:custGeom>
            <a:avLst/>
            <a:gdLst/>
            <a:ahLst/>
            <a:cxnLst/>
            <a:rect l="l" t="t" r="r" b="b"/>
            <a:pathLst>
              <a:path w="5363209" h="1286510">
                <a:moveTo>
                  <a:pt x="5148580" y="0"/>
                </a:moveTo>
                <a:lnTo>
                  <a:pt x="214375" y="0"/>
                </a:lnTo>
                <a:lnTo>
                  <a:pt x="196798" y="710"/>
                </a:lnTo>
                <a:lnTo>
                  <a:pt x="146629" y="10932"/>
                </a:lnTo>
                <a:lnTo>
                  <a:pt x="101466" y="32126"/>
                </a:lnTo>
                <a:lnTo>
                  <a:pt x="62801" y="62801"/>
                </a:lnTo>
                <a:lnTo>
                  <a:pt x="32126" y="101466"/>
                </a:lnTo>
                <a:lnTo>
                  <a:pt x="10932" y="146629"/>
                </a:lnTo>
                <a:lnTo>
                  <a:pt x="710" y="196798"/>
                </a:lnTo>
                <a:lnTo>
                  <a:pt x="0" y="214375"/>
                </a:lnTo>
                <a:lnTo>
                  <a:pt x="0" y="1071880"/>
                </a:lnTo>
                <a:lnTo>
                  <a:pt x="6232" y="1123386"/>
                </a:lnTo>
                <a:lnTo>
                  <a:pt x="23934" y="1170383"/>
                </a:lnTo>
                <a:lnTo>
                  <a:pt x="51615" y="1211380"/>
                </a:lnTo>
                <a:lnTo>
                  <a:pt x="87782" y="1244884"/>
                </a:lnTo>
                <a:lnTo>
                  <a:pt x="130944" y="1269404"/>
                </a:lnTo>
                <a:lnTo>
                  <a:pt x="179611" y="1283449"/>
                </a:lnTo>
                <a:lnTo>
                  <a:pt x="214375" y="1286256"/>
                </a:lnTo>
                <a:lnTo>
                  <a:pt x="5148580" y="1286256"/>
                </a:lnTo>
                <a:lnTo>
                  <a:pt x="5200086" y="1280023"/>
                </a:lnTo>
                <a:lnTo>
                  <a:pt x="5247083" y="1262321"/>
                </a:lnTo>
                <a:lnTo>
                  <a:pt x="5288080" y="1234640"/>
                </a:lnTo>
                <a:lnTo>
                  <a:pt x="5321584" y="1198473"/>
                </a:lnTo>
                <a:lnTo>
                  <a:pt x="5346104" y="1155311"/>
                </a:lnTo>
                <a:lnTo>
                  <a:pt x="5360149" y="1106644"/>
                </a:lnTo>
                <a:lnTo>
                  <a:pt x="5362956" y="1071880"/>
                </a:lnTo>
                <a:lnTo>
                  <a:pt x="5362956" y="214375"/>
                </a:lnTo>
                <a:lnTo>
                  <a:pt x="5356723" y="162869"/>
                </a:lnTo>
                <a:lnTo>
                  <a:pt x="5339021" y="115872"/>
                </a:lnTo>
                <a:lnTo>
                  <a:pt x="5311340" y="74875"/>
                </a:lnTo>
                <a:lnTo>
                  <a:pt x="5275173" y="41371"/>
                </a:lnTo>
                <a:lnTo>
                  <a:pt x="5232011" y="16851"/>
                </a:lnTo>
                <a:lnTo>
                  <a:pt x="5183344" y="2806"/>
                </a:lnTo>
                <a:lnTo>
                  <a:pt x="514858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92979" y="461772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54979" y="4616196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0779" y="46253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8104" y="4623815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499"/>
                </a:moveTo>
                <a:lnTo>
                  <a:pt x="31750" y="63499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499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13904" y="46253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01228" y="4625340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99076" y="330250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61076" y="330098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46876" y="3308603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4200" y="330707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0000" y="3308603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07323" y="3308603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5038" y="1229613"/>
            <a:ext cx="9989820" cy="3026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Prefix-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u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ing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prefix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parameters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fr</a:t>
            </a:r>
            <a:r>
              <a:rPr sz="2300" b="1" dirty="0">
                <a:latin typeface="Calibri"/>
                <a:cs typeface="Calibri"/>
              </a:rPr>
              <a:t>e</a:t>
            </a:r>
            <a:r>
              <a:rPr sz="2300" b="1" spc="-5" dirty="0">
                <a:latin typeface="Calibri"/>
                <a:cs typeface="Calibri"/>
              </a:rPr>
              <a:t>ez</a:t>
            </a:r>
            <a:r>
              <a:rPr sz="2300" b="1" dirty="0">
                <a:latin typeface="Calibri"/>
                <a:cs typeface="Calibri"/>
              </a:rPr>
              <a:t>es</a:t>
            </a:r>
            <a:r>
              <a:rPr sz="2300" b="1" spc="-2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all pret</a:t>
            </a:r>
            <a:r>
              <a:rPr sz="2300" b="1" spc="-5" dirty="0">
                <a:latin typeface="Calibri"/>
                <a:cs typeface="Calibri"/>
              </a:rPr>
              <a:t>raine</a:t>
            </a:r>
            <a:r>
              <a:rPr sz="2300" b="1" dirty="0">
                <a:latin typeface="Calibri"/>
                <a:cs typeface="Calibri"/>
              </a:rPr>
              <a:t>d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paramet</a:t>
            </a:r>
            <a:r>
              <a:rPr sz="2300" b="1" spc="-5" dirty="0">
                <a:latin typeface="Calibri"/>
                <a:cs typeface="Calibri"/>
              </a:rPr>
              <a:t>er</a:t>
            </a:r>
            <a:r>
              <a:rPr sz="2300" b="1" dirty="0">
                <a:latin typeface="Calibri"/>
                <a:cs typeface="Calibri"/>
              </a:rPr>
              <a:t>s.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e </a:t>
            </a:r>
            <a:r>
              <a:rPr sz="2300" spc="-5" dirty="0">
                <a:latin typeface="Calibri"/>
                <a:cs typeface="Calibri"/>
              </a:rPr>
              <a:t>pre</a:t>
            </a:r>
            <a:r>
              <a:rPr sz="2300" spc="10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ix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</a:t>
            </a:r>
            <a:r>
              <a:rPr sz="2300" dirty="0">
                <a:latin typeface="Calibri"/>
                <a:cs typeface="Calibri"/>
              </a:rPr>
              <a:t>y the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l </a:t>
            </a:r>
            <a:r>
              <a:rPr sz="2300" spc="-5" dirty="0">
                <a:latin typeface="Calibri"/>
                <a:cs typeface="Calibri"/>
              </a:rPr>
              <a:t>jus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real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rds would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be.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300" dirty="0">
                <a:latin typeface="Calibri"/>
                <a:cs typeface="Calibri"/>
              </a:rPr>
              <a:t>Advantage: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 el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ment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batc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 infer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nc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could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run a </a:t>
            </a:r>
            <a:r>
              <a:rPr sz="2300" spc="-5" dirty="0">
                <a:latin typeface="Calibri"/>
                <a:cs typeface="Calibri"/>
              </a:rPr>
              <a:t>diff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rent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tuned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l.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R="1845310" algn="r">
              <a:lnSpc>
                <a:spcPct val="100000"/>
              </a:lnSpc>
            </a:pPr>
            <a:r>
              <a:rPr sz="2300" spc="-425" dirty="0">
                <a:latin typeface="Arial"/>
                <a:cs typeface="Arial"/>
              </a:rPr>
              <a:t>☺</a:t>
            </a:r>
            <a:r>
              <a:rPr sz="2300" spc="-5" dirty="0">
                <a:latin typeface="Calibri"/>
                <a:cs typeface="Calibri"/>
              </a:rPr>
              <a:t>/</a:t>
            </a:r>
            <a:r>
              <a:rPr sz="2300" spc="-370" dirty="0">
                <a:latin typeface="Arial"/>
                <a:cs typeface="Arial"/>
              </a:rPr>
              <a:t>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658360">
              <a:lnSpc>
                <a:spcPct val="100000"/>
              </a:lnSpc>
              <a:spcBef>
                <a:spcPts val="1405"/>
              </a:spcBef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5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rans</a:t>
            </a:r>
            <a:r>
              <a:rPr sz="2400" spc="10" dirty="0">
                <a:latin typeface="Calibri"/>
                <a:cs typeface="Calibri"/>
              </a:rPr>
              <a:t>fo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me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LST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++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26455" y="5437123"/>
            <a:ext cx="22752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… the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movie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was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…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44340" y="4805171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FF9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82340" y="4803647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FF9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60291" y="4803647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FF9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44340" y="4139184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FF9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82340" y="41376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FF9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60291" y="41376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FF9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6532" y="3564635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FF9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94532" y="3563111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FF9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70959" y="3563111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FF9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39216" y="5663285"/>
            <a:ext cx="2021839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Le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rnable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fix 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ame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19300" y="4378452"/>
            <a:ext cx="1831975" cy="1051560"/>
          </a:xfrm>
          <a:custGeom>
            <a:avLst/>
            <a:gdLst/>
            <a:ahLst/>
            <a:cxnLst/>
            <a:rect l="l" t="t" r="r" b="b"/>
            <a:pathLst>
              <a:path w="1831975" h="1051560">
                <a:moveTo>
                  <a:pt x="1762684" y="32321"/>
                </a:moveTo>
                <a:lnTo>
                  <a:pt x="0" y="1040003"/>
                </a:lnTo>
                <a:lnTo>
                  <a:pt x="6350" y="1051052"/>
                </a:lnTo>
                <a:lnTo>
                  <a:pt x="1769011" y="43383"/>
                </a:lnTo>
                <a:lnTo>
                  <a:pt x="1762684" y="32321"/>
                </a:lnTo>
                <a:close/>
              </a:path>
              <a:path w="1831975" h="1051560">
                <a:moveTo>
                  <a:pt x="1814618" y="26035"/>
                </a:moveTo>
                <a:lnTo>
                  <a:pt x="1773682" y="26035"/>
                </a:lnTo>
                <a:lnTo>
                  <a:pt x="1780032" y="37084"/>
                </a:lnTo>
                <a:lnTo>
                  <a:pt x="1769011" y="43383"/>
                </a:lnTo>
                <a:lnTo>
                  <a:pt x="1784731" y="70866"/>
                </a:lnTo>
                <a:lnTo>
                  <a:pt x="1814618" y="26035"/>
                </a:lnTo>
                <a:close/>
              </a:path>
              <a:path w="1831975" h="1051560">
                <a:moveTo>
                  <a:pt x="1773682" y="26035"/>
                </a:moveTo>
                <a:lnTo>
                  <a:pt x="1762684" y="32321"/>
                </a:lnTo>
                <a:lnTo>
                  <a:pt x="1769011" y="43383"/>
                </a:lnTo>
                <a:lnTo>
                  <a:pt x="1780032" y="37084"/>
                </a:lnTo>
                <a:lnTo>
                  <a:pt x="1773682" y="26035"/>
                </a:lnTo>
                <a:close/>
              </a:path>
              <a:path w="1831975" h="1051560">
                <a:moveTo>
                  <a:pt x="1831975" y="0"/>
                </a:moveTo>
                <a:lnTo>
                  <a:pt x="1746885" y="4699"/>
                </a:lnTo>
                <a:lnTo>
                  <a:pt x="1762684" y="32321"/>
                </a:lnTo>
                <a:lnTo>
                  <a:pt x="1773682" y="26035"/>
                </a:lnTo>
                <a:lnTo>
                  <a:pt x="1814618" y="26035"/>
                </a:lnTo>
                <a:lnTo>
                  <a:pt x="1831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85038" y="6543623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541766" y="6565036"/>
            <a:ext cx="3598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Li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and</a:t>
            </a:r>
            <a:r>
              <a:rPr sz="1800" u="heavy" spc="1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Li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an</a:t>
            </a:r>
            <a:r>
              <a:rPr sz="1800" u="heavy" spc="3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,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20</a:t>
            </a:r>
            <a:r>
              <a:rPr sz="1800" u="heavy" spc="-1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21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;</a:t>
            </a:r>
            <a:r>
              <a:rPr sz="18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Le</a:t>
            </a:r>
            <a:r>
              <a:rPr sz="1800" u="heavy" spc="-1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4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er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2021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Para</a:t>
            </a:r>
            <a:r>
              <a:rPr b="0" spc="-15" dirty="0">
                <a:latin typeface="Calibri"/>
                <a:cs typeface="Calibri"/>
              </a:rPr>
              <a:t>m</a:t>
            </a:r>
            <a:r>
              <a:rPr b="0" dirty="0">
                <a:latin typeface="Calibri"/>
                <a:cs typeface="Calibri"/>
              </a:rPr>
              <a:t>ete</a:t>
            </a:r>
            <a:r>
              <a:rPr b="0" spc="-1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-</a:t>
            </a:r>
            <a:r>
              <a:rPr b="0" spc="-5" dirty="0">
                <a:latin typeface="Calibri"/>
                <a:cs typeface="Calibri"/>
              </a:rPr>
              <a:t>E</a:t>
            </a:r>
            <a:r>
              <a:rPr b="0" spc="-15" dirty="0">
                <a:latin typeface="Calibri"/>
                <a:cs typeface="Calibri"/>
              </a:rPr>
              <a:t>f</a:t>
            </a:r>
            <a:r>
              <a:rPr b="0" spc="-5" dirty="0">
                <a:latin typeface="Calibri"/>
                <a:cs typeface="Calibri"/>
              </a:rPr>
              <a:t>f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dirty="0">
                <a:latin typeface="Calibri"/>
                <a:cs typeface="Calibri"/>
              </a:rPr>
              <a:t>cie</a:t>
            </a:r>
            <a:r>
              <a:rPr b="0" spc="-10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Fine</a:t>
            </a:r>
            <a:r>
              <a:rPr b="0" spc="-10" dirty="0">
                <a:latin typeface="Calibri"/>
                <a:cs typeface="Calibri"/>
              </a:rPr>
              <a:t>t</a:t>
            </a:r>
            <a:r>
              <a:rPr b="0" spc="-5" dirty="0">
                <a:latin typeface="Calibri"/>
                <a:cs typeface="Calibri"/>
              </a:rPr>
              <a:t>un</a:t>
            </a:r>
            <a:r>
              <a:rPr b="0" spc="-15" dirty="0">
                <a:latin typeface="Calibri"/>
                <a:cs typeface="Calibri"/>
              </a:rPr>
              <a:t>i</a:t>
            </a:r>
            <a:r>
              <a:rPr b="0" spc="-5" dirty="0">
                <a:latin typeface="Calibri"/>
                <a:cs typeface="Calibri"/>
              </a:rPr>
              <a:t>ng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Lo</a:t>
            </a:r>
            <a:r>
              <a:rPr b="0" spc="5" dirty="0">
                <a:latin typeface="Calibri"/>
                <a:cs typeface="Calibri"/>
              </a:rPr>
              <a:t>w</a:t>
            </a:r>
            <a:r>
              <a:rPr b="0" dirty="0">
                <a:latin typeface="Calibri"/>
                <a:cs typeface="Calibri"/>
              </a:rPr>
              <a:t>-Rank </a:t>
            </a:r>
            <a:r>
              <a:rPr b="0" spc="-10" dirty="0">
                <a:latin typeface="Calibri"/>
                <a:cs typeface="Calibri"/>
              </a:rPr>
              <a:t>A</a:t>
            </a:r>
            <a:r>
              <a:rPr b="0" spc="-5" dirty="0">
                <a:latin typeface="Calibri"/>
                <a:cs typeface="Calibri"/>
              </a:rPr>
              <a:t>daptation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10110470" cy="108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Low</a:t>
            </a:r>
            <a:r>
              <a:rPr sz="2300" dirty="0">
                <a:latin typeface="Calibri"/>
                <a:cs typeface="Calibri"/>
              </a:rPr>
              <a:t>-Rank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Adaptati</a:t>
            </a:r>
            <a:r>
              <a:rPr sz="2300" spc="-2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L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arns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l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5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-rank “di</a:t>
            </a:r>
            <a:r>
              <a:rPr sz="2300" spc="5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f”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bet</a:t>
            </a:r>
            <a:r>
              <a:rPr sz="2300" spc="-10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pretrained and fin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tuned</a:t>
            </a:r>
          </a:p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weight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rices.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spc="-5" dirty="0">
                <a:latin typeface="Calibri"/>
                <a:cs typeface="Calibri"/>
              </a:rPr>
              <a:t>Easie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learn</a:t>
            </a:r>
            <a:r>
              <a:rPr sz="2300" spc="-10" dirty="0">
                <a:latin typeface="Calibri"/>
                <a:cs typeface="Calibri"/>
              </a:rPr>
              <a:t> t</a:t>
            </a:r>
            <a:r>
              <a:rPr sz="2300" spc="-5" dirty="0">
                <a:latin typeface="Calibri"/>
                <a:cs typeface="Calibri"/>
              </a:rPr>
              <a:t>ha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pre</a:t>
            </a:r>
            <a:r>
              <a:rPr sz="2300" spc="10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x</a:t>
            </a:r>
            <a:r>
              <a:rPr sz="2300" dirty="0">
                <a:latin typeface="Calibri"/>
                <a:cs typeface="Calibri"/>
              </a:rPr>
              <a:t>-tunin</a:t>
            </a:r>
            <a:r>
              <a:rPr sz="2300" spc="-1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123188" y="376427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5188" y="3762755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8"/>
                </a:moveTo>
                <a:lnTo>
                  <a:pt x="150875" y="483108"/>
                </a:lnTo>
                <a:lnTo>
                  <a:pt x="150875" y="0"/>
                </a:lnTo>
                <a:lnTo>
                  <a:pt x="0" y="0"/>
                </a:lnTo>
                <a:lnTo>
                  <a:pt x="0" y="483108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0988" y="3771900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8311" y="3771900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4111" y="3771900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1435" y="3771900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29" h="481964">
                <a:moveTo>
                  <a:pt x="0" y="481583"/>
                </a:moveTo>
                <a:lnTo>
                  <a:pt x="150875" y="481583"/>
                </a:lnTo>
                <a:lnTo>
                  <a:pt x="150875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4063" y="3967098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3" y="1143"/>
                </a:moveTo>
                <a:lnTo>
                  <a:pt x="0" y="39369"/>
                </a:lnTo>
                <a:lnTo>
                  <a:pt x="76327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3" y="1143"/>
                </a:lnTo>
                <a:close/>
              </a:path>
              <a:path w="611505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5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6064" y="3968115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2"/>
                </a:moveTo>
                <a:lnTo>
                  <a:pt x="459717" y="37652"/>
                </a:lnTo>
                <a:lnTo>
                  <a:pt x="472440" y="37846"/>
                </a:lnTo>
                <a:lnTo>
                  <a:pt x="472186" y="50546"/>
                </a:lnTo>
                <a:lnTo>
                  <a:pt x="459502" y="50546"/>
                </a:lnTo>
                <a:lnTo>
                  <a:pt x="458978" y="82042"/>
                </a:lnTo>
                <a:lnTo>
                  <a:pt x="524685" y="50546"/>
                </a:lnTo>
                <a:lnTo>
                  <a:pt x="472186" y="50546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7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7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6"/>
                </a:lnTo>
                <a:lnTo>
                  <a:pt x="472440" y="37846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3"/>
                </a:lnTo>
                <a:close/>
              </a:path>
              <a:path w="535939" h="82550">
                <a:moveTo>
                  <a:pt x="76307" y="31623"/>
                </a:moveTo>
                <a:lnTo>
                  <a:pt x="63627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1864" y="3974591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39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39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9188" y="3974591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39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39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4988" y="3974591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199"/>
                </a:lnTo>
                <a:lnTo>
                  <a:pt x="523113" y="44449"/>
                </a:lnTo>
                <a:lnTo>
                  <a:pt x="472313" y="44449"/>
                </a:lnTo>
                <a:lnTo>
                  <a:pt x="472313" y="31749"/>
                </a:lnTo>
                <a:lnTo>
                  <a:pt x="523113" y="31749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535939" h="76200">
                <a:moveTo>
                  <a:pt x="45961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459613" y="44449"/>
                </a:lnTo>
                <a:lnTo>
                  <a:pt x="459613" y="31749"/>
                </a:lnTo>
                <a:close/>
              </a:path>
              <a:path w="535939" h="76200">
                <a:moveTo>
                  <a:pt x="523113" y="31749"/>
                </a:moveTo>
                <a:lnTo>
                  <a:pt x="472313" y="31749"/>
                </a:lnTo>
                <a:lnTo>
                  <a:pt x="472313" y="44449"/>
                </a:lnTo>
                <a:lnTo>
                  <a:pt x="523113" y="44449"/>
                </a:lnTo>
                <a:lnTo>
                  <a:pt x="535813" y="38099"/>
                </a:lnTo>
                <a:lnTo>
                  <a:pt x="52311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3188" y="443636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85188" y="4434840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0988" y="44424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8311" y="44424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44111" y="44424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1435" y="44424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74063" y="4637659"/>
            <a:ext cx="611505" cy="77470"/>
          </a:xfrm>
          <a:custGeom>
            <a:avLst/>
            <a:gdLst/>
            <a:ahLst/>
            <a:cxnLst/>
            <a:rect l="l" t="t" r="r" b="b"/>
            <a:pathLst>
              <a:path w="611505" h="77470">
                <a:moveTo>
                  <a:pt x="76073" y="1143"/>
                </a:moveTo>
                <a:lnTo>
                  <a:pt x="0" y="39370"/>
                </a:lnTo>
                <a:lnTo>
                  <a:pt x="76327" y="77343"/>
                </a:lnTo>
                <a:lnTo>
                  <a:pt x="76221" y="45593"/>
                </a:lnTo>
                <a:lnTo>
                  <a:pt x="63500" y="45593"/>
                </a:lnTo>
                <a:lnTo>
                  <a:pt x="63500" y="32893"/>
                </a:lnTo>
                <a:lnTo>
                  <a:pt x="76178" y="32863"/>
                </a:lnTo>
                <a:lnTo>
                  <a:pt x="76073" y="1143"/>
                </a:lnTo>
                <a:close/>
              </a:path>
              <a:path w="611505" h="77470">
                <a:moveTo>
                  <a:pt x="598742" y="31750"/>
                </a:moveTo>
                <a:lnTo>
                  <a:pt x="547751" y="31750"/>
                </a:lnTo>
                <a:lnTo>
                  <a:pt x="547751" y="44450"/>
                </a:lnTo>
                <a:lnTo>
                  <a:pt x="534998" y="44480"/>
                </a:lnTo>
                <a:lnTo>
                  <a:pt x="535051" y="76200"/>
                </a:lnTo>
                <a:lnTo>
                  <a:pt x="611251" y="37973"/>
                </a:lnTo>
                <a:lnTo>
                  <a:pt x="598742" y="31750"/>
                </a:lnTo>
                <a:close/>
              </a:path>
              <a:path w="611505" h="77470">
                <a:moveTo>
                  <a:pt x="76178" y="32863"/>
                </a:moveTo>
                <a:lnTo>
                  <a:pt x="63500" y="32893"/>
                </a:lnTo>
                <a:lnTo>
                  <a:pt x="63500" y="45593"/>
                </a:lnTo>
                <a:lnTo>
                  <a:pt x="76221" y="45562"/>
                </a:lnTo>
                <a:lnTo>
                  <a:pt x="76178" y="32863"/>
                </a:lnTo>
                <a:close/>
              </a:path>
              <a:path w="611505" h="77470">
                <a:moveTo>
                  <a:pt x="76221" y="45562"/>
                </a:moveTo>
                <a:lnTo>
                  <a:pt x="63500" y="45593"/>
                </a:lnTo>
                <a:lnTo>
                  <a:pt x="76221" y="45593"/>
                </a:lnTo>
                <a:close/>
              </a:path>
              <a:path w="611505" h="77470">
                <a:moveTo>
                  <a:pt x="534976" y="31780"/>
                </a:moveTo>
                <a:lnTo>
                  <a:pt x="76178" y="32863"/>
                </a:lnTo>
                <a:lnTo>
                  <a:pt x="76221" y="45562"/>
                </a:lnTo>
                <a:lnTo>
                  <a:pt x="534998" y="44480"/>
                </a:lnTo>
                <a:lnTo>
                  <a:pt x="534976" y="31780"/>
                </a:lnTo>
                <a:close/>
              </a:path>
              <a:path w="611505" h="77470">
                <a:moveTo>
                  <a:pt x="547751" y="31750"/>
                </a:moveTo>
                <a:lnTo>
                  <a:pt x="534976" y="31780"/>
                </a:lnTo>
                <a:lnTo>
                  <a:pt x="534998" y="44480"/>
                </a:lnTo>
                <a:lnTo>
                  <a:pt x="547751" y="44450"/>
                </a:lnTo>
                <a:lnTo>
                  <a:pt x="547751" y="31750"/>
                </a:lnTo>
                <a:close/>
              </a:path>
              <a:path w="611505" h="77470">
                <a:moveTo>
                  <a:pt x="534924" y="0"/>
                </a:moveTo>
                <a:lnTo>
                  <a:pt x="534976" y="31780"/>
                </a:lnTo>
                <a:lnTo>
                  <a:pt x="598742" y="31750"/>
                </a:lnTo>
                <a:lnTo>
                  <a:pt x="534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6064" y="4638675"/>
            <a:ext cx="535940" cy="82550"/>
          </a:xfrm>
          <a:custGeom>
            <a:avLst/>
            <a:gdLst/>
            <a:ahLst/>
            <a:cxnLst/>
            <a:rect l="l" t="t" r="r" b="b"/>
            <a:pathLst>
              <a:path w="535939" h="82550">
                <a:moveTo>
                  <a:pt x="460248" y="5842"/>
                </a:moveTo>
                <a:lnTo>
                  <a:pt x="459717" y="37652"/>
                </a:lnTo>
                <a:lnTo>
                  <a:pt x="472440" y="37845"/>
                </a:lnTo>
                <a:lnTo>
                  <a:pt x="472186" y="50545"/>
                </a:lnTo>
                <a:lnTo>
                  <a:pt x="459502" y="50545"/>
                </a:lnTo>
                <a:lnTo>
                  <a:pt x="458978" y="82042"/>
                </a:lnTo>
                <a:lnTo>
                  <a:pt x="524685" y="50545"/>
                </a:lnTo>
                <a:lnTo>
                  <a:pt x="472186" y="50545"/>
                </a:lnTo>
                <a:lnTo>
                  <a:pt x="459506" y="50352"/>
                </a:lnTo>
                <a:lnTo>
                  <a:pt x="525087" y="50352"/>
                </a:lnTo>
                <a:lnTo>
                  <a:pt x="535813" y="45212"/>
                </a:lnTo>
                <a:lnTo>
                  <a:pt x="460248" y="5842"/>
                </a:lnTo>
                <a:close/>
              </a:path>
              <a:path w="535939" h="82550">
                <a:moveTo>
                  <a:pt x="76835" y="0"/>
                </a:moveTo>
                <a:lnTo>
                  <a:pt x="0" y="36956"/>
                </a:lnTo>
                <a:lnTo>
                  <a:pt x="75565" y="76200"/>
                </a:lnTo>
                <a:lnTo>
                  <a:pt x="76093" y="44516"/>
                </a:lnTo>
                <a:lnTo>
                  <a:pt x="63373" y="44323"/>
                </a:lnTo>
                <a:lnTo>
                  <a:pt x="63627" y="31623"/>
                </a:lnTo>
                <a:lnTo>
                  <a:pt x="76307" y="31623"/>
                </a:lnTo>
                <a:lnTo>
                  <a:pt x="76835" y="0"/>
                </a:lnTo>
                <a:close/>
              </a:path>
              <a:path w="535939" h="82550">
                <a:moveTo>
                  <a:pt x="459717" y="37652"/>
                </a:moveTo>
                <a:lnTo>
                  <a:pt x="459506" y="50352"/>
                </a:lnTo>
                <a:lnTo>
                  <a:pt x="472186" y="50545"/>
                </a:lnTo>
                <a:lnTo>
                  <a:pt x="472440" y="37845"/>
                </a:lnTo>
                <a:lnTo>
                  <a:pt x="459717" y="37652"/>
                </a:lnTo>
                <a:close/>
              </a:path>
              <a:path w="535939" h="82550">
                <a:moveTo>
                  <a:pt x="76304" y="31815"/>
                </a:moveTo>
                <a:lnTo>
                  <a:pt x="76093" y="44516"/>
                </a:lnTo>
                <a:lnTo>
                  <a:pt x="459506" y="50352"/>
                </a:lnTo>
                <a:lnTo>
                  <a:pt x="459717" y="37652"/>
                </a:lnTo>
                <a:lnTo>
                  <a:pt x="76304" y="31815"/>
                </a:lnTo>
                <a:close/>
              </a:path>
              <a:path w="535939" h="82550">
                <a:moveTo>
                  <a:pt x="63627" y="31623"/>
                </a:moveTo>
                <a:lnTo>
                  <a:pt x="63373" y="44323"/>
                </a:lnTo>
                <a:lnTo>
                  <a:pt x="76093" y="44516"/>
                </a:lnTo>
                <a:lnTo>
                  <a:pt x="76304" y="31815"/>
                </a:lnTo>
                <a:lnTo>
                  <a:pt x="63627" y="31623"/>
                </a:lnTo>
                <a:close/>
              </a:path>
              <a:path w="535939" h="82550">
                <a:moveTo>
                  <a:pt x="76307" y="31623"/>
                </a:moveTo>
                <a:lnTo>
                  <a:pt x="63627" y="31623"/>
                </a:lnTo>
                <a:lnTo>
                  <a:pt x="76304" y="31815"/>
                </a:lnTo>
                <a:lnTo>
                  <a:pt x="76307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1864" y="4645152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09188" y="4645152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4988" y="4645152"/>
            <a:ext cx="535940" cy="76200"/>
          </a:xfrm>
          <a:custGeom>
            <a:avLst/>
            <a:gdLst/>
            <a:ahLst/>
            <a:cxnLst/>
            <a:rect l="l" t="t" r="r" b="b"/>
            <a:pathLst>
              <a:path w="5359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5939" h="76200">
                <a:moveTo>
                  <a:pt x="459613" y="0"/>
                </a:moveTo>
                <a:lnTo>
                  <a:pt x="459613" y="76200"/>
                </a:lnTo>
                <a:lnTo>
                  <a:pt x="523113" y="44450"/>
                </a:lnTo>
                <a:lnTo>
                  <a:pt x="472313" y="44450"/>
                </a:lnTo>
                <a:lnTo>
                  <a:pt x="472313" y="31750"/>
                </a:lnTo>
                <a:lnTo>
                  <a:pt x="523113" y="31750"/>
                </a:lnTo>
                <a:lnTo>
                  <a:pt x="459613" y="0"/>
                </a:lnTo>
                <a:close/>
              </a:path>
              <a:path w="53593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5939" h="76200">
                <a:moveTo>
                  <a:pt x="45961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9613" y="44450"/>
                </a:lnTo>
                <a:lnTo>
                  <a:pt x="459613" y="31750"/>
                </a:lnTo>
                <a:close/>
              </a:path>
              <a:path w="535939" h="76200">
                <a:moveTo>
                  <a:pt x="523113" y="31750"/>
                </a:moveTo>
                <a:lnTo>
                  <a:pt x="472313" y="31750"/>
                </a:lnTo>
                <a:lnTo>
                  <a:pt x="472313" y="44450"/>
                </a:lnTo>
                <a:lnTo>
                  <a:pt x="523113" y="44450"/>
                </a:lnTo>
                <a:lnTo>
                  <a:pt x="535813" y="38100"/>
                </a:lnTo>
                <a:lnTo>
                  <a:pt x="5231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9763" y="424738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21764" y="424586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9088" y="425348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4888" y="42519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2211" y="425348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68011" y="425348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3188" y="5122164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5188" y="5120640"/>
            <a:ext cx="151130" cy="481965"/>
          </a:xfrm>
          <a:custGeom>
            <a:avLst/>
            <a:gdLst/>
            <a:ahLst/>
            <a:cxnLst/>
            <a:rect l="l" t="t" r="r" b="b"/>
            <a:pathLst>
              <a:path w="151130" h="481964">
                <a:moveTo>
                  <a:pt x="0" y="481584"/>
                </a:moveTo>
                <a:lnTo>
                  <a:pt x="150875" y="481584"/>
                </a:lnTo>
                <a:lnTo>
                  <a:pt x="150875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70988" y="51282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30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58311" y="51282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44111" y="51282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31435" y="5128259"/>
            <a:ext cx="151130" cy="483234"/>
          </a:xfrm>
          <a:custGeom>
            <a:avLst/>
            <a:gdLst/>
            <a:ahLst/>
            <a:cxnLst/>
            <a:rect l="l" t="t" r="r" b="b"/>
            <a:pathLst>
              <a:path w="151129" h="483235">
                <a:moveTo>
                  <a:pt x="0" y="483107"/>
                </a:moveTo>
                <a:lnTo>
                  <a:pt x="150875" y="483107"/>
                </a:lnTo>
                <a:lnTo>
                  <a:pt x="150875" y="0"/>
                </a:lnTo>
                <a:lnTo>
                  <a:pt x="0" y="0"/>
                </a:lnTo>
                <a:lnTo>
                  <a:pt x="0" y="483107"/>
                </a:lnTo>
                <a:close/>
              </a:path>
            </a:pathLst>
          </a:custGeom>
          <a:solidFill>
            <a:srgbClr val="E3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0788" y="3742944"/>
            <a:ext cx="3957828" cy="1286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85061" y="4239433"/>
            <a:ext cx="31292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5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rans</a:t>
            </a:r>
            <a:r>
              <a:rPr sz="2400" spc="10" dirty="0">
                <a:latin typeface="Calibri"/>
                <a:cs typeface="Calibri"/>
              </a:rPr>
              <a:t>fo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me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LST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++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59763" y="493318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21764" y="493166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09088" y="493928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94888" y="4937759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2211" y="493928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8011" y="4939284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5860" y="3616452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27860" y="3614928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30"/>
                </a:lnTo>
                <a:lnTo>
                  <a:pt x="44450" y="189230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15183" y="362407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00984" y="362254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88308" y="3624071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74108" y="3622547"/>
            <a:ext cx="76200" cy="189230"/>
          </a:xfrm>
          <a:custGeom>
            <a:avLst/>
            <a:gdLst/>
            <a:ahLst/>
            <a:cxnLst/>
            <a:rect l="l" t="t" r="r" b="b"/>
            <a:pathLst>
              <a:path w="76200" h="189229">
                <a:moveTo>
                  <a:pt x="44450" y="63500"/>
                </a:moveTo>
                <a:lnTo>
                  <a:pt x="31750" y="63500"/>
                </a:lnTo>
                <a:lnTo>
                  <a:pt x="31750" y="189229"/>
                </a:lnTo>
                <a:lnTo>
                  <a:pt x="44450" y="189229"/>
                </a:lnTo>
                <a:lnTo>
                  <a:pt x="44450" y="63500"/>
                </a:lnTo>
                <a:close/>
              </a:path>
              <a:path w="76200" h="18922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922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369053" y="3348856"/>
            <a:ext cx="632460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430" dirty="0">
                <a:latin typeface="Arial"/>
                <a:cs typeface="Arial"/>
              </a:rPr>
              <a:t>☺</a:t>
            </a:r>
            <a:r>
              <a:rPr sz="2300" spc="-5" dirty="0">
                <a:latin typeface="Calibri"/>
                <a:cs typeface="Calibri"/>
              </a:rPr>
              <a:t>/</a:t>
            </a:r>
            <a:r>
              <a:rPr sz="2300" spc="-370" dirty="0">
                <a:latin typeface="Arial"/>
                <a:cs typeface="Arial"/>
              </a:rPr>
              <a:t></a:t>
            </a:r>
            <a:endParaRPr sz="23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43350" y="3694048"/>
            <a:ext cx="3369945" cy="427355"/>
          </a:xfrm>
          <a:custGeom>
            <a:avLst/>
            <a:gdLst/>
            <a:ahLst/>
            <a:cxnLst/>
            <a:rect l="l" t="t" r="r" b="b"/>
            <a:pathLst>
              <a:path w="3369945" h="427354">
                <a:moveTo>
                  <a:pt x="3293462" y="31564"/>
                </a:moveTo>
                <a:lnTo>
                  <a:pt x="0" y="414655"/>
                </a:lnTo>
                <a:lnTo>
                  <a:pt x="1524" y="427355"/>
                </a:lnTo>
                <a:lnTo>
                  <a:pt x="3294918" y="44146"/>
                </a:lnTo>
                <a:lnTo>
                  <a:pt x="3293462" y="31564"/>
                </a:lnTo>
                <a:close/>
              </a:path>
              <a:path w="3369945" h="427354">
                <a:moveTo>
                  <a:pt x="3368389" y="30099"/>
                </a:moveTo>
                <a:lnTo>
                  <a:pt x="3306064" y="30099"/>
                </a:lnTo>
                <a:lnTo>
                  <a:pt x="3307588" y="42671"/>
                </a:lnTo>
                <a:lnTo>
                  <a:pt x="3294918" y="44146"/>
                </a:lnTo>
                <a:lnTo>
                  <a:pt x="3298571" y="75692"/>
                </a:lnTo>
                <a:lnTo>
                  <a:pt x="3368389" y="30099"/>
                </a:lnTo>
                <a:close/>
              </a:path>
              <a:path w="3369945" h="427354">
                <a:moveTo>
                  <a:pt x="3306064" y="30099"/>
                </a:moveTo>
                <a:lnTo>
                  <a:pt x="3293462" y="31564"/>
                </a:lnTo>
                <a:lnTo>
                  <a:pt x="3294918" y="44146"/>
                </a:lnTo>
                <a:lnTo>
                  <a:pt x="3307588" y="42671"/>
                </a:lnTo>
                <a:lnTo>
                  <a:pt x="3306064" y="30099"/>
                </a:lnTo>
                <a:close/>
              </a:path>
              <a:path w="3369945" h="427354">
                <a:moveTo>
                  <a:pt x="3289807" y="0"/>
                </a:moveTo>
                <a:lnTo>
                  <a:pt x="3293462" y="31564"/>
                </a:lnTo>
                <a:lnTo>
                  <a:pt x="3306064" y="30099"/>
                </a:lnTo>
                <a:lnTo>
                  <a:pt x="3368389" y="30099"/>
                </a:lnTo>
                <a:lnTo>
                  <a:pt x="3369945" y="29082"/>
                </a:lnTo>
                <a:lnTo>
                  <a:pt x="3289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793239" y="5325117"/>
            <a:ext cx="8732520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3665"/>
              </a:lnSpc>
            </a:pPr>
            <a:r>
              <a:rPr sz="3200" dirty="0">
                <a:latin typeface="Cambria Math"/>
                <a:cs typeface="Cambria Math"/>
              </a:rPr>
              <a:t>𝑊</a:t>
            </a:r>
            <a:r>
              <a:rPr sz="3200" spc="12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+</a:t>
            </a:r>
            <a:r>
              <a:rPr sz="3200" spc="-5" dirty="0">
                <a:latin typeface="Cambria Math"/>
                <a:cs typeface="Cambria Math"/>
              </a:rPr>
              <a:t> </a:t>
            </a:r>
            <a:r>
              <a:rPr lang="en-US" sz="3200" spc="-70" dirty="0">
                <a:latin typeface="Cambria Math"/>
                <a:cs typeface="Cambria Math"/>
              </a:rPr>
              <a:t>AB</a:t>
            </a:r>
            <a:endParaRPr sz="3200" dirty="0">
              <a:latin typeface="Cambria Math"/>
              <a:cs typeface="Cambria Math"/>
            </a:endParaRPr>
          </a:p>
          <a:p>
            <a:pPr marL="12700">
              <a:lnSpc>
                <a:spcPts val="2585"/>
              </a:lnSpc>
            </a:pPr>
            <a:r>
              <a:rPr sz="2300" i="1" dirty="0">
                <a:latin typeface="Calibri"/>
                <a:cs typeface="Calibri"/>
              </a:rPr>
              <a:t>… the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movie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was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…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490459" y="2909316"/>
            <a:ext cx="2057400" cy="2057400"/>
          </a:xfrm>
          <a:prstGeom prst="rect">
            <a:avLst/>
          </a:prstGeom>
          <a:solidFill>
            <a:srgbClr val="EC8585"/>
          </a:solidFill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3600" baseline="-20833" dirty="0">
                <a:latin typeface="Cambria Math"/>
                <a:cs typeface="Cambria Math"/>
              </a:rPr>
              <a:t>𝑊</a:t>
            </a:r>
            <a:r>
              <a:rPr sz="3600" spc="337" baseline="-20833" dirty="0">
                <a:latin typeface="Cambria Math"/>
                <a:cs typeface="Cambria Math"/>
              </a:rPr>
              <a:t> </a:t>
            </a:r>
            <a:r>
              <a:rPr sz="3600" baseline="-20833" dirty="0">
                <a:latin typeface="Cambria Math"/>
                <a:cs typeface="Cambria Math"/>
              </a:rPr>
              <a:t>∈</a:t>
            </a:r>
            <a:r>
              <a:rPr sz="3600" spc="202" baseline="-20833" dirty="0">
                <a:latin typeface="Cambria Math"/>
                <a:cs typeface="Cambria Math"/>
              </a:rPr>
              <a:t> </a:t>
            </a:r>
            <a:r>
              <a:rPr sz="3600" baseline="-20833" dirty="0">
                <a:latin typeface="Cambria Math"/>
                <a:cs typeface="Cambria Math"/>
              </a:rPr>
              <a:t>ℝ</a:t>
            </a:r>
            <a:r>
              <a:rPr sz="1750" spc="240" dirty="0">
                <a:latin typeface="Cambria Math"/>
                <a:cs typeface="Cambria Math"/>
              </a:rPr>
              <a:t>𝑑</a:t>
            </a:r>
            <a:r>
              <a:rPr sz="1750" spc="-5" dirty="0">
                <a:latin typeface="Cambria Math"/>
                <a:cs typeface="Cambria Math"/>
              </a:rPr>
              <a:t>×</a:t>
            </a:r>
            <a:r>
              <a:rPr sz="1750" spc="175" dirty="0">
                <a:latin typeface="Cambria Math"/>
                <a:cs typeface="Cambria Math"/>
              </a:rPr>
              <a:t>𝑑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904476" y="4186428"/>
            <a:ext cx="2204085" cy="780415"/>
          </a:xfrm>
          <a:custGeom>
            <a:avLst/>
            <a:gdLst/>
            <a:ahLst/>
            <a:cxnLst/>
            <a:rect l="l" t="t" r="r" b="b"/>
            <a:pathLst>
              <a:path w="2204084" h="780414">
                <a:moveTo>
                  <a:pt x="1399031" y="0"/>
                </a:moveTo>
                <a:lnTo>
                  <a:pt x="804672" y="0"/>
                </a:lnTo>
                <a:lnTo>
                  <a:pt x="0" y="780288"/>
                </a:lnTo>
                <a:lnTo>
                  <a:pt x="2203704" y="780288"/>
                </a:lnTo>
                <a:lnTo>
                  <a:pt x="1399031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04476" y="2942844"/>
            <a:ext cx="2204085" cy="780415"/>
          </a:xfrm>
          <a:custGeom>
            <a:avLst/>
            <a:gdLst/>
            <a:ahLst/>
            <a:cxnLst/>
            <a:rect l="l" t="t" r="r" b="b"/>
            <a:pathLst>
              <a:path w="2204084" h="780414">
                <a:moveTo>
                  <a:pt x="2203704" y="0"/>
                </a:moveTo>
                <a:lnTo>
                  <a:pt x="0" y="0"/>
                </a:lnTo>
                <a:lnTo>
                  <a:pt x="804672" y="780287"/>
                </a:lnTo>
                <a:lnTo>
                  <a:pt x="1399031" y="780287"/>
                </a:lnTo>
                <a:lnTo>
                  <a:pt x="2203704" y="0"/>
                </a:lnTo>
                <a:close/>
              </a:path>
            </a:pathLst>
          </a:custGeom>
          <a:solidFill>
            <a:srgbClr val="FFA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03546" y="3958463"/>
            <a:ext cx="2326131" cy="444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204704" y="4412972"/>
            <a:ext cx="1572895" cy="369332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ct val="100000"/>
              </a:lnSpc>
            </a:pPr>
            <a:r>
              <a:rPr lang="en-US" sz="3600" spc="-150" baseline="-20833" dirty="0">
                <a:latin typeface="Cambria Math"/>
                <a:cs typeface="Cambria Math"/>
              </a:rPr>
              <a:t>A</a:t>
            </a:r>
            <a:r>
              <a:rPr sz="3600" spc="240" baseline="-20833" dirty="0">
                <a:latin typeface="Cambria Math"/>
                <a:cs typeface="Cambria Math"/>
              </a:rPr>
              <a:t> </a:t>
            </a:r>
            <a:r>
              <a:rPr sz="3600" baseline="-20833" dirty="0">
                <a:latin typeface="Cambria Math"/>
                <a:cs typeface="Cambria Math"/>
              </a:rPr>
              <a:t>∈</a:t>
            </a:r>
            <a:r>
              <a:rPr sz="3600" spc="217" baseline="-20833" dirty="0">
                <a:latin typeface="Cambria Math"/>
                <a:cs typeface="Cambria Math"/>
              </a:rPr>
              <a:t> </a:t>
            </a:r>
            <a:r>
              <a:rPr sz="3600" baseline="-20833" dirty="0">
                <a:latin typeface="Cambria Math"/>
                <a:cs typeface="Cambria Math"/>
              </a:rPr>
              <a:t>ℝ</a:t>
            </a:r>
            <a:r>
              <a:rPr sz="1750" spc="229" dirty="0">
                <a:latin typeface="Cambria Math"/>
                <a:cs typeface="Cambria Math"/>
              </a:rPr>
              <a:t>𝑑</a:t>
            </a:r>
            <a:r>
              <a:rPr sz="1750" spc="-5" dirty="0">
                <a:latin typeface="Cambria Math"/>
                <a:cs typeface="Cambria Math"/>
              </a:rPr>
              <a:t>×</a:t>
            </a:r>
            <a:r>
              <a:rPr sz="1750" spc="155" dirty="0">
                <a:latin typeface="Cambria Math"/>
                <a:cs typeface="Cambria Math"/>
              </a:rPr>
              <a:t>𝑘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204704" y="2942591"/>
            <a:ext cx="1572895" cy="369332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ct val="100000"/>
              </a:lnSpc>
            </a:pPr>
            <a:r>
              <a:rPr lang="en-US" sz="3600" spc="-37" baseline="-20833" dirty="0">
                <a:latin typeface="Cambria Math"/>
                <a:cs typeface="Cambria Math"/>
              </a:rPr>
              <a:t>B</a:t>
            </a:r>
            <a:r>
              <a:rPr sz="3600" spc="300" baseline="-20833" dirty="0">
                <a:latin typeface="Cambria Math"/>
                <a:cs typeface="Cambria Math"/>
              </a:rPr>
              <a:t> </a:t>
            </a:r>
            <a:r>
              <a:rPr sz="3600" baseline="-20833" dirty="0">
                <a:latin typeface="Cambria Math"/>
                <a:cs typeface="Cambria Math"/>
              </a:rPr>
              <a:t>∈</a:t>
            </a:r>
            <a:r>
              <a:rPr sz="3600" spc="217" baseline="-20833" dirty="0">
                <a:latin typeface="Cambria Math"/>
                <a:cs typeface="Cambria Math"/>
              </a:rPr>
              <a:t> </a:t>
            </a:r>
            <a:r>
              <a:rPr sz="3600" baseline="-20833" dirty="0">
                <a:latin typeface="Cambria Math"/>
                <a:cs typeface="Cambria Math"/>
              </a:rPr>
              <a:t>ℝ</a:t>
            </a:r>
            <a:r>
              <a:rPr sz="1750" spc="210" dirty="0">
                <a:latin typeface="Cambria Math"/>
                <a:cs typeface="Cambria Math"/>
              </a:rPr>
              <a:t>𝑘</a:t>
            </a:r>
            <a:r>
              <a:rPr sz="1750" spc="-5" dirty="0">
                <a:latin typeface="Cambria Math"/>
                <a:cs typeface="Cambria Math"/>
              </a:rPr>
              <a:t>×</a:t>
            </a:r>
            <a:r>
              <a:rPr sz="1750" spc="175" dirty="0">
                <a:latin typeface="Cambria Math"/>
                <a:cs typeface="Cambria Math"/>
              </a:rPr>
              <a:t>𝑑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627876" y="5818632"/>
            <a:ext cx="5561330" cy="0"/>
          </a:xfrm>
          <a:custGeom>
            <a:avLst/>
            <a:gdLst/>
            <a:ahLst/>
            <a:cxnLst/>
            <a:rect l="l" t="t" r="r" b="b"/>
            <a:pathLst>
              <a:path w="5561330">
                <a:moveTo>
                  <a:pt x="0" y="0"/>
                </a:moveTo>
                <a:lnTo>
                  <a:pt x="5561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27876" y="5225796"/>
            <a:ext cx="5561330" cy="593090"/>
          </a:xfrm>
          <a:custGeom>
            <a:avLst/>
            <a:gdLst/>
            <a:ahLst/>
            <a:cxnLst/>
            <a:rect l="l" t="t" r="r" b="b"/>
            <a:pathLst>
              <a:path w="5561330" h="593089">
                <a:moveTo>
                  <a:pt x="5561076" y="0"/>
                </a:moveTo>
                <a:lnTo>
                  <a:pt x="0" y="0"/>
                </a:lnTo>
                <a:lnTo>
                  <a:pt x="0" y="5928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85038" y="6543623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84181" y="6565036"/>
            <a:ext cx="15151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u</a:t>
            </a:r>
            <a:r>
              <a:rPr sz="1800" u="heavy" spc="1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 202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5"/>
              </a:rPr>
              <a:t>1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Pre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encode</a:t>
            </a:r>
            <a:r>
              <a:rPr b="0" spc="-1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-</a:t>
            </a:r>
            <a:r>
              <a:rPr b="0" spc="-5" dirty="0">
                <a:latin typeface="Calibri"/>
                <a:cs typeface="Calibri"/>
              </a:rPr>
              <a:t>decoders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what</a:t>
            </a:r>
            <a:r>
              <a:rPr b="0" spc="-5" dirty="0">
                <a:latin typeface="Calibri"/>
                <a:cs typeface="Calibri"/>
              </a:rPr>
              <a:t> pretrainin</a:t>
            </a:r>
            <a:r>
              <a:rPr b="0" dirty="0">
                <a:latin typeface="Calibri"/>
                <a:cs typeface="Calibri"/>
              </a:rPr>
              <a:t>g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obje</a:t>
            </a:r>
            <a:r>
              <a:rPr b="0" spc="10" dirty="0">
                <a:latin typeface="Calibri"/>
                <a:cs typeface="Calibri"/>
              </a:rPr>
              <a:t>c</a:t>
            </a:r>
            <a:r>
              <a:rPr b="0" dirty="0">
                <a:latin typeface="Calibri"/>
                <a:cs typeface="Calibri"/>
              </a:rPr>
              <a:t>tive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 </a:t>
            </a:r>
            <a:r>
              <a:rPr b="0" spc="-5" dirty="0">
                <a:latin typeface="Calibri"/>
                <a:cs typeface="Calibri"/>
              </a:rPr>
              <a:t>use?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5038" y="5180203"/>
            <a:ext cx="23552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language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modeling.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7543" y="5986830"/>
            <a:ext cx="1781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800" u="heavy" spc="-3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el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2018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3007" y="3500628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3007" y="465734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49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3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3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18704" y="3500628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8704" y="465734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49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3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3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5631" y="3500628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5631" y="465734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49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3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3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37119" y="418033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3"/>
                </a:lnTo>
                <a:lnTo>
                  <a:pt x="44450" y="476123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71282" y="4180332"/>
            <a:ext cx="619125" cy="481330"/>
          </a:xfrm>
          <a:custGeom>
            <a:avLst/>
            <a:gdLst/>
            <a:ahLst/>
            <a:cxnLst/>
            <a:rect l="l" t="t" r="r" b="b"/>
            <a:pathLst>
              <a:path w="619125" h="481329">
                <a:moveTo>
                  <a:pt x="554870" y="41669"/>
                </a:moveTo>
                <a:lnTo>
                  <a:pt x="0" y="471170"/>
                </a:lnTo>
                <a:lnTo>
                  <a:pt x="7874" y="481203"/>
                </a:lnTo>
                <a:lnTo>
                  <a:pt x="562621" y="51700"/>
                </a:lnTo>
                <a:lnTo>
                  <a:pt x="554870" y="41669"/>
                </a:lnTo>
                <a:close/>
              </a:path>
              <a:path w="619125" h="481329">
                <a:moveTo>
                  <a:pt x="602688" y="33909"/>
                </a:moveTo>
                <a:lnTo>
                  <a:pt x="564896" y="33909"/>
                </a:lnTo>
                <a:lnTo>
                  <a:pt x="572643" y="43942"/>
                </a:lnTo>
                <a:lnTo>
                  <a:pt x="562621" y="51700"/>
                </a:lnTo>
                <a:lnTo>
                  <a:pt x="582041" y="76835"/>
                </a:lnTo>
                <a:lnTo>
                  <a:pt x="602688" y="33909"/>
                </a:lnTo>
                <a:close/>
              </a:path>
              <a:path w="619125" h="481329">
                <a:moveTo>
                  <a:pt x="564896" y="33909"/>
                </a:moveTo>
                <a:lnTo>
                  <a:pt x="554870" y="41669"/>
                </a:lnTo>
                <a:lnTo>
                  <a:pt x="562621" y="51700"/>
                </a:lnTo>
                <a:lnTo>
                  <a:pt x="572643" y="43942"/>
                </a:lnTo>
                <a:lnTo>
                  <a:pt x="564896" y="33909"/>
                </a:lnTo>
                <a:close/>
              </a:path>
              <a:path w="619125" h="481329">
                <a:moveTo>
                  <a:pt x="618998" y="0"/>
                </a:moveTo>
                <a:lnTo>
                  <a:pt x="535432" y="16510"/>
                </a:lnTo>
                <a:lnTo>
                  <a:pt x="554870" y="41669"/>
                </a:lnTo>
                <a:lnTo>
                  <a:pt x="564896" y="33909"/>
                </a:lnTo>
                <a:lnTo>
                  <a:pt x="602688" y="33909"/>
                </a:lnTo>
                <a:lnTo>
                  <a:pt x="618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2806" y="4173473"/>
            <a:ext cx="1184910" cy="488950"/>
          </a:xfrm>
          <a:custGeom>
            <a:avLst/>
            <a:gdLst/>
            <a:ahLst/>
            <a:cxnLst/>
            <a:rect l="l" t="t" r="r" b="b"/>
            <a:pathLst>
              <a:path w="1184909" h="488950">
                <a:moveTo>
                  <a:pt x="1111277" y="29385"/>
                </a:moveTo>
                <a:lnTo>
                  <a:pt x="0" y="477138"/>
                </a:lnTo>
                <a:lnTo>
                  <a:pt x="4825" y="488950"/>
                </a:lnTo>
                <a:lnTo>
                  <a:pt x="1116045" y="41220"/>
                </a:lnTo>
                <a:lnTo>
                  <a:pt x="1111277" y="29385"/>
                </a:lnTo>
                <a:close/>
              </a:path>
              <a:path w="1184909" h="488950">
                <a:moveTo>
                  <a:pt x="1168640" y="24637"/>
                </a:moveTo>
                <a:lnTo>
                  <a:pt x="1123061" y="24637"/>
                </a:lnTo>
                <a:lnTo>
                  <a:pt x="1127887" y="36449"/>
                </a:lnTo>
                <a:lnTo>
                  <a:pt x="1116045" y="41220"/>
                </a:lnTo>
                <a:lnTo>
                  <a:pt x="1127887" y="70612"/>
                </a:lnTo>
                <a:lnTo>
                  <a:pt x="1168640" y="24637"/>
                </a:lnTo>
                <a:close/>
              </a:path>
              <a:path w="1184909" h="488950">
                <a:moveTo>
                  <a:pt x="1123061" y="24637"/>
                </a:moveTo>
                <a:lnTo>
                  <a:pt x="1111277" y="29385"/>
                </a:lnTo>
                <a:lnTo>
                  <a:pt x="1116045" y="41220"/>
                </a:lnTo>
                <a:lnTo>
                  <a:pt x="1127887" y="36449"/>
                </a:lnTo>
                <a:lnTo>
                  <a:pt x="1123061" y="24637"/>
                </a:lnTo>
                <a:close/>
              </a:path>
              <a:path w="1184909" h="488950">
                <a:moveTo>
                  <a:pt x="1099439" y="0"/>
                </a:moveTo>
                <a:lnTo>
                  <a:pt x="1111277" y="29385"/>
                </a:lnTo>
                <a:lnTo>
                  <a:pt x="1123061" y="24637"/>
                </a:lnTo>
                <a:lnTo>
                  <a:pt x="1168640" y="24637"/>
                </a:lnTo>
                <a:lnTo>
                  <a:pt x="1184402" y="6857"/>
                </a:lnTo>
                <a:lnTo>
                  <a:pt x="1099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1292" y="418033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3"/>
                </a:lnTo>
                <a:lnTo>
                  <a:pt x="44450" y="476123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85328" y="4180332"/>
            <a:ext cx="571500" cy="481330"/>
          </a:xfrm>
          <a:custGeom>
            <a:avLst/>
            <a:gdLst/>
            <a:ahLst/>
            <a:cxnLst/>
            <a:rect l="l" t="t" r="r" b="b"/>
            <a:pathLst>
              <a:path w="571500" h="481329">
                <a:moveTo>
                  <a:pt x="508496" y="44165"/>
                </a:moveTo>
                <a:lnTo>
                  <a:pt x="0" y="471297"/>
                </a:lnTo>
                <a:lnTo>
                  <a:pt x="8127" y="481076"/>
                </a:lnTo>
                <a:lnTo>
                  <a:pt x="516670" y="53905"/>
                </a:lnTo>
                <a:lnTo>
                  <a:pt x="508496" y="44165"/>
                </a:lnTo>
                <a:close/>
              </a:path>
              <a:path w="571500" h="481329">
                <a:moveTo>
                  <a:pt x="555413" y="35941"/>
                </a:moveTo>
                <a:lnTo>
                  <a:pt x="518287" y="35941"/>
                </a:lnTo>
                <a:lnTo>
                  <a:pt x="526415" y="45720"/>
                </a:lnTo>
                <a:lnTo>
                  <a:pt x="516670" y="53905"/>
                </a:lnTo>
                <a:lnTo>
                  <a:pt x="537082" y="78232"/>
                </a:lnTo>
                <a:lnTo>
                  <a:pt x="555413" y="35941"/>
                </a:lnTo>
                <a:close/>
              </a:path>
              <a:path w="571500" h="481329">
                <a:moveTo>
                  <a:pt x="518287" y="35941"/>
                </a:moveTo>
                <a:lnTo>
                  <a:pt x="508496" y="44165"/>
                </a:lnTo>
                <a:lnTo>
                  <a:pt x="516670" y="53905"/>
                </a:lnTo>
                <a:lnTo>
                  <a:pt x="526415" y="45720"/>
                </a:lnTo>
                <a:lnTo>
                  <a:pt x="518287" y="35941"/>
                </a:lnTo>
                <a:close/>
              </a:path>
              <a:path w="571500" h="481329">
                <a:moveTo>
                  <a:pt x="570992" y="0"/>
                </a:moveTo>
                <a:lnTo>
                  <a:pt x="488061" y="19812"/>
                </a:lnTo>
                <a:lnTo>
                  <a:pt x="508496" y="44165"/>
                </a:lnTo>
                <a:lnTo>
                  <a:pt x="518287" y="35941"/>
                </a:lnTo>
                <a:lnTo>
                  <a:pt x="555413" y="35941"/>
                </a:lnTo>
                <a:lnTo>
                  <a:pt x="570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8219" y="418033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3"/>
                </a:lnTo>
                <a:lnTo>
                  <a:pt x="44450" y="476123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5219" y="4180332"/>
            <a:ext cx="619125" cy="481330"/>
          </a:xfrm>
          <a:custGeom>
            <a:avLst/>
            <a:gdLst/>
            <a:ahLst/>
            <a:cxnLst/>
            <a:rect l="l" t="t" r="r" b="b"/>
            <a:pathLst>
              <a:path w="619125" h="481329">
                <a:moveTo>
                  <a:pt x="64127" y="41669"/>
                </a:moveTo>
                <a:lnTo>
                  <a:pt x="56376" y="51700"/>
                </a:lnTo>
                <a:lnTo>
                  <a:pt x="611124" y="481203"/>
                </a:lnTo>
                <a:lnTo>
                  <a:pt x="618998" y="471170"/>
                </a:lnTo>
                <a:lnTo>
                  <a:pt x="64127" y="41669"/>
                </a:lnTo>
                <a:close/>
              </a:path>
              <a:path w="619125" h="481329">
                <a:moveTo>
                  <a:pt x="0" y="0"/>
                </a:moveTo>
                <a:lnTo>
                  <a:pt x="36956" y="76835"/>
                </a:lnTo>
                <a:lnTo>
                  <a:pt x="56376" y="51700"/>
                </a:lnTo>
                <a:lnTo>
                  <a:pt x="46354" y="43942"/>
                </a:lnTo>
                <a:lnTo>
                  <a:pt x="54101" y="33909"/>
                </a:lnTo>
                <a:lnTo>
                  <a:pt x="70122" y="33909"/>
                </a:lnTo>
                <a:lnTo>
                  <a:pt x="83565" y="16510"/>
                </a:lnTo>
                <a:lnTo>
                  <a:pt x="0" y="0"/>
                </a:lnTo>
                <a:close/>
              </a:path>
              <a:path w="619125" h="481329">
                <a:moveTo>
                  <a:pt x="54101" y="33909"/>
                </a:moveTo>
                <a:lnTo>
                  <a:pt x="46354" y="43942"/>
                </a:lnTo>
                <a:lnTo>
                  <a:pt x="56376" y="51700"/>
                </a:lnTo>
                <a:lnTo>
                  <a:pt x="64127" y="41669"/>
                </a:lnTo>
                <a:lnTo>
                  <a:pt x="54101" y="33909"/>
                </a:lnTo>
                <a:close/>
              </a:path>
              <a:path w="619125" h="481329">
                <a:moveTo>
                  <a:pt x="70122" y="33909"/>
                </a:moveTo>
                <a:lnTo>
                  <a:pt x="54101" y="33909"/>
                </a:lnTo>
                <a:lnTo>
                  <a:pt x="64127" y="41669"/>
                </a:lnTo>
                <a:lnTo>
                  <a:pt x="70122" y="3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5219" y="4173473"/>
            <a:ext cx="1184275" cy="488950"/>
          </a:xfrm>
          <a:custGeom>
            <a:avLst/>
            <a:gdLst/>
            <a:ahLst/>
            <a:cxnLst/>
            <a:rect l="l" t="t" r="r" b="b"/>
            <a:pathLst>
              <a:path w="1184275" h="488950">
                <a:moveTo>
                  <a:pt x="73060" y="29411"/>
                </a:moveTo>
                <a:lnTo>
                  <a:pt x="68292" y="41194"/>
                </a:lnTo>
                <a:lnTo>
                  <a:pt x="1179576" y="488950"/>
                </a:lnTo>
                <a:lnTo>
                  <a:pt x="1184275" y="477138"/>
                </a:lnTo>
                <a:lnTo>
                  <a:pt x="73060" y="29411"/>
                </a:lnTo>
                <a:close/>
              </a:path>
              <a:path w="1184275" h="488950">
                <a:moveTo>
                  <a:pt x="84962" y="0"/>
                </a:moveTo>
                <a:lnTo>
                  <a:pt x="0" y="6857"/>
                </a:lnTo>
                <a:lnTo>
                  <a:pt x="56387" y="70612"/>
                </a:lnTo>
                <a:lnTo>
                  <a:pt x="68292" y="41194"/>
                </a:lnTo>
                <a:lnTo>
                  <a:pt x="56514" y="36449"/>
                </a:lnTo>
                <a:lnTo>
                  <a:pt x="61213" y="24637"/>
                </a:lnTo>
                <a:lnTo>
                  <a:pt x="74992" y="24637"/>
                </a:lnTo>
                <a:lnTo>
                  <a:pt x="84962" y="0"/>
                </a:lnTo>
                <a:close/>
              </a:path>
              <a:path w="1184275" h="488950">
                <a:moveTo>
                  <a:pt x="61213" y="24637"/>
                </a:moveTo>
                <a:lnTo>
                  <a:pt x="56514" y="36449"/>
                </a:lnTo>
                <a:lnTo>
                  <a:pt x="68292" y="41194"/>
                </a:lnTo>
                <a:lnTo>
                  <a:pt x="73060" y="29411"/>
                </a:lnTo>
                <a:lnTo>
                  <a:pt x="61213" y="24637"/>
                </a:lnTo>
                <a:close/>
              </a:path>
              <a:path w="1184275" h="488950">
                <a:moveTo>
                  <a:pt x="74992" y="24637"/>
                </a:moveTo>
                <a:lnTo>
                  <a:pt x="61213" y="24637"/>
                </a:lnTo>
                <a:lnTo>
                  <a:pt x="73060" y="29411"/>
                </a:lnTo>
                <a:lnTo>
                  <a:pt x="74992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89392" y="4180332"/>
            <a:ext cx="571500" cy="481330"/>
          </a:xfrm>
          <a:custGeom>
            <a:avLst/>
            <a:gdLst/>
            <a:ahLst/>
            <a:cxnLst/>
            <a:rect l="l" t="t" r="r" b="b"/>
            <a:pathLst>
              <a:path w="571500" h="481329">
                <a:moveTo>
                  <a:pt x="62421" y="44102"/>
                </a:moveTo>
                <a:lnTo>
                  <a:pt x="54247" y="53843"/>
                </a:lnTo>
                <a:lnTo>
                  <a:pt x="562863" y="481076"/>
                </a:lnTo>
                <a:lnTo>
                  <a:pt x="570991" y="471297"/>
                </a:lnTo>
                <a:lnTo>
                  <a:pt x="62421" y="44102"/>
                </a:lnTo>
                <a:close/>
              </a:path>
              <a:path w="571500" h="481329">
                <a:moveTo>
                  <a:pt x="0" y="0"/>
                </a:moveTo>
                <a:lnTo>
                  <a:pt x="33781" y="78232"/>
                </a:lnTo>
                <a:lnTo>
                  <a:pt x="54247" y="53843"/>
                </a:lnTo>
                <a:lnTo>
                  <a:pt x="44576" y="45720"/>
                </a:lnTo>
                <a:lnTo>
                  <a:pt x="52704" y="35941"/>
                </a:lnTo>
                <a:lnTo>
                  <a:pt x="69269" y="35941"/>
                </a:lnTo>
                <a:lnTo>
                  <a:pt x="82803" y="19812"/>
                </a:lnTo>
                <a:lnTo>
                  <a:pt x="0" y="0"/>
                </a:lnTo>
                <a:close/>
              </a:path>
              <a:path w="571500" h="481329">
                <a:moveTo>
                  <a:pt x="52704" y="35941"/>
                </a:moveTo>
                <a:lnTo>
                  <a:pt x="44576" y="45720"/>
                </a:lnTo>
                <a:lnTo>
                  <a:pt x="54247" y="53843"/>
                </a:lnTo>
                <a:lnTo>
                  <a:pt x="62421" y="44102"/>
                </a:lnTo>
                <a:lnTo>
                  <a:pt x="52704" y="35941"/>
                </a:lnTo>
                <a:close/>
              </a:path>
              <a:path w="571500" h="481329">
                <a:moveTo>
                  <a:pt x="69269" y="35941"/>
                </a:moveTo>
                <a:lnTo>
                  <a:pt x="52704" y="35941"/>
                </a:lnTo>
                <a:lnTo>
                  <a:pt x="62421" y="44102"/>
                </a:lnTo>
                <a:lnTo>
                  <a:pt x="69269" y="35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6756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96756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96756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6756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12452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12452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12452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12452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26623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26623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26623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26623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30868" y="316687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2"/>
                </a:lnTo>
                <a:lnTo>
                  <a:pt x="44450" y="476122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65031" y="3166872"/>
            <a:ext cx="619125" cy="481330"/>
          </a:xfrm>
          <a:custGeom>
            <a:avLst/>
            <a:gdLst/>
            <a:ahLst/>
            <a:cxnLst/>
            <a:rect l="l" t="t" r="r" b="b"/>
            <a:pathLst>
              <a:path w="619125" h="481329">
                <a:moveTo>
                  <a:pt x="554870" y="41669"/>
                </a:moveTo>
                <a:lnTo>
                  <a:pt x="0" y="471169"/>
                </a:lnTo>
                <a:lnTo>
                  <a:pt x="7874" y="481202"/>
                </a:lnTo>
                <a:lnTo>
                  <a:pt x="562621" y="51700"/>
                </a:lnTo>
                <a:lnTo>
                  <a:pt x="554870" y="41669"/>
                </a:lnTo>
                <a:close/>
              </a:path>
              <a:path w="619125" h="481329">
                <a:moveTo>
                  <a:pt x="602688" y="33908"/>
                </a:moveTo>
                <a:lnTo>
                  <a:pt x="564896" y="33908"/>
                </a:lnTo>
                <a:lnTo>
                  <a:pt x="572643" y="43941"/>
                </a:lnTo>
                <a:lnTo>
                  <a:pt x="562621" y="51700"/>
                </a:lnTo>
                <a:lnTo>
                  <a:pt x="582041" y="76835"/>
                </a:lnTo>
                <a:lnTo>
                  <a:pt x="602688" y="33908"/>
                </a:lnTo>
                <a:close/>
              </a:path>
              <a:path w="619125" h="481329">
                <a:moveTo>
                  <a:pt x="564896" y="33908"/>
                </a:moveTo>
                <a:lnTo>
                  <a:pt x="554870" y="41669"/>
                </a:lnTo>
                <a:lnTo>
                  <a:pt x="562621" y="51700"/>
                </a:lnTo>
                <a:lnTo>
                  <a:pt x="572643" y="43941"/>
                </a:lnTo>
                <a:lnTo>
                  <a:pt x="564896" y="33908"/>
                </a:lnTo>
                <a:close/>
              </a:path>
              <a:path w="619125" h="481329">
                <a:moveTo>
                  <a:pt x="618998" y="0"/>
                </a:moveTo>
                <a:lnTo>
                  <a:pt x="535432" y="16510"/>
                </a:lnTo>
                <a:lnTo>
                  <a:pt x="554870" y="41669"/>
                </a:lnTo>
                <a:lnTo>
                  <a:pt x="564896" y="33908"/>
                </a:lnTo>
                <a:lnTo>
                  <a:pt x="602688" y="33908"/>
                </a:lnTo>
                <a:lnTo>
                  <a:pt x="618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66681" y="3158870"/>
            <a:ext cx="1232535" cy="490220"/>
          </a:xfrm>
          <a:custGeom>
            <a:avLst/>
            <a:gdLst/>
            <a:ahLst/>
            <a:cxnLst/>
            <a:rect l="l" t="t" r="r" b="b"/>
            <a:pathLst>
              <a:path w="1232534" h="490220">
                <a:moveTo>
                  <a:pt x="1159068" y="29614"/>
                </a:moveTo>
                <a:lnTo>
                  <a:pt x="0" y="478281"/>
                </a:lnTo>
                <a:lnTo>
                  <a:pt x="4572" y="490092"/>
                </a:lnTo>
                <a:lnTo>
                  <a:pt x="1163651" y="41421"/>
                </a:lnTo>
                <a:lnTo>
                  <a:pt x="1159068" y="29614"/>
                </a:lnTo>
                <a:close/>
              </a:path>
              <a:path w="1232534" h="490220">
                <a:moveTo>
                  <a:pt x="1216933" y="25018"/>
                </a:moveTo>
                <a:lnTo>
                  <a:pt x="1170940" y="25018"/>
                </a:lnTo>
                <a:lnTo>
                  <a:pt x="1175512" y="36829"/>
                </a:lnTo>
                <a:lnTo>
                  <a:pt x="1163651" y="41421"/>
                </a:lnTo>
                <a:lnTo>
                  <a:pt x="1175131" y="70992"/>
                </a:lnTo>
                <a:lnTo>
                  <a:pt x="1216933" y="25018"/>
                </a:lnTo>
                <a:close/>
              </a:path>
              <a:path w="1232534" h="490220">
                <a:moveTo>
                  <a:pt x="1170940" y="25018"/>
                </a:moveTo>
                <a:lnTo>
                  <a:pt x="1159068" y="29614"/>
                </a:lnTo>
                <a:lnTo>
                  <a:pt x="1163651" y="41421"/>
                </a:lnTo>
                <a:lnTo>
                  <a:pt x="1175512" y="36829"/>
                </a:lnTo>
                <a:lnTo>
                  <a:pt x="1170940" y="25018"/>
                </a:lnTo>
                <a:close/>
              </a:path>
              <a:path w="1232534" h="490220">
                <a:moveTo>
                  <a:pt x="1147572" y="0"/>
                </a:moveTo>
                <a:lnTo>
                  <a:pt x="1159068" y="29614"/>
                </a:lnTo>
                <a:lnTo>
                  <a:pt x="1170940" y="25018"/>
                </a:lnTo>
                <a:lnTo>
                  <a:pt x="1216933" y="25018"/>
                </a:lnTo>
                <a:lnTo>
                  <a:pt x="1232408" y="8000"/>
                </a:lnTo>
                <a:lnTo>
                  <a:pt x="1147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5040" y="316687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2"/>
                </a:lnTo>
                <a:lnTo>
                  <a:pt x="44450" y="476122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79203" y="3166872"/>
            <a:ext cx="619125" cy="481330"/>
          </a:xfrm>
          <a:custGeom>
            <a:avLst/>
            <a:gdLst/>
            <a:ahLst/>
            <a:cxnLst/>
            <a:rect l="l" t="t" r="r" b="b"/>
            <a:pathLst>
              <a:path w="619125" h="481329">
                <a:moveTo>
                  <a:pt x="554870" y="41669"/>
                </a:moveTo>
                <a:lnTo>
                  <a:pt x="0" y="471169"/>
                </a:lnTo>
                <a:lnTo>
                  <a:pt x="7874" y="481202"/>
                </a:lnTo>
                <a:lnTo>
                  <a:pt x="562621" y="51700"/>
                </a:lnTo>
                <a:lnTo>
                  <a:pt x="554870" y="41669"/>
                </a:lnTo>
                <a:close/>
              </a:path>
              <a:path w="619125" h="481329">
                <a:moveTo>
                  <a:pt x="602688" y="33908"/>
                </a:moveTo>
                <a:lnTo>
                  <a:pt x="564896" y="33908"/>
                </a:lnTo>
                <a:lnTo>
                  <a:pt x="572643" y="43941"/>
                </a:lnTo>
                <a:lnTo>
                  <a:pt x="562621" y="51700"/>
                </a:lnTo>
                <a:lnTo>
                  <a:pt x="582041" y="76835"/>
                </a:lnTo>
                <a:lnTo>
                  <a:pt x="602688" y="33908"/>
                </a:lnTo>
                <a:close/>
              </a:path>
              <a:path w="619125" h="481329">
                <a:moveTo>
                  <a:pt x="564896" y="33908"/>
                </a:moveTo>
                <a:lnTo>
                  <a:pt x="554870" y="41669"/>
                </a:lnTo>
                <a:lnTo>
                  <a:pt x="562621" y="51700"/>
                </a:lnTo>
                <a:lnTo>
                  <a:pt x="572643" y="43941"/>
                </a:lnTo>
                <a:lnTo>
                  <a:pt x="564896" y="33908"/>
                </a:lnTo>
                <a:close/>
              </a:path>
              <a:path w="619125" h="481329">
                <a:moveTo>
                  <a:pt x="618998" y="0"/>
                </a:moveTo>
                <a:lnTo>
                  <a:pt x="535431" y="16510"/>
                </a:lnTo>
                <a:lnTo>
                  <a:pt x="554870" y="41669"/>
                </a:lnTo>
                <a:lnTo>
                  <a:pt x="564896" y="33908"/>
                </a:lnTo>
                <a:lnTo>
                  <a:pt x="602688" y="33908"/>
                </a:lnTo>
                <a:lnTo>
                  <a:pt x="618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60735" y="316687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2"/>
                </a:lnTo>
                <a:lnTo>
                  <a:pt x="44450" y="476122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74077" y="3143376"/>
            <a:ext cx="1795145" cy="363220"/>
          </a:xfrm>
          <a:custGeom>
            <a:avLst/>
            <a:gdLst/>
            <a:ahLst/>
            <a:cxnLst/>
            <a:rect l="l" t="t" r="r" b="b"/>
            <a:pathLst>
              <a:path w="1795145" h="363220">
                <a:moveTo>
                  <a:pt x="1718783" y="31147"/>
                </a:moveTo>
                <a:lnTo>
                  <a:pt x="0" y="350393"/>
                </a:lnTo>
                <a:lnTo>
                  <a:pt x="2286" y="362965"/>
                </a:lnTo>
                <a:lnTo>
                  <a:pt x="1721102" y="43587"/>
                </a:lnTo>
                <a:lnTo>
                  <a:pt x="1718783" y="31147"/>
                </a:lnTo>
                <a:close/>
              </a:path>
              <a:path w="1795145" h="363220">
                <a:moveTo>
                  <a:pt x="1787844" y="28828"/>
                </a:moveTo>
                <a:lnTo>
                  <a:pt x="1731264" y="28828"/>
                </a:lnTo>
                <a:lnTo>
                  <a:pt x="1733550" y="41275"/>
                </a:lnTo>
                <a:lnTo>
                  <a:pt x="1721102" y="43587"/>
                </a:lnTo>
                <a:lnTo>
                  <a:pt x="1726946" y="74930"/>
                </a:lnTo>
                <a:lnTo>
                  <a:pt x="1787844" y="28828"/>
                </a:lnTo>
                <a:close/>
              </a:path>
              <a:path w="1795145" h="363220">
                <a:moveTo>
                  <a:pt x="1731264" y="28828"/>
                </a:moveTo>
                <a:lnTo>
                  <a:pt x="1718783" y="31147"/>
                </a:lnTo>
                <a:lnTo>
                  <a:pt x="1721102" y="43587"/>
                </a:lnTo>
                <a:lnTo>
                  <a:pt x="1733550" y="41275"/>
                </a:lnTo>
                <a:lnTo>
                  <a:pt x="1731264" y="28828"/>
                </a:lnTo>
                <a:close/>
              </a:path>
              <a:path w="1795145" h="363220">
                <a:moveTo>
                  <a:pt x="1712976" y="0"/>
                </a:moveTo>
                <a:lnTo>
                  <a:pt x="1718783" y="31147"/>
                </a:lnTo>
                <a:lnTo>
                  <a:pt x="1731264" y="28828"/>
                </a:lnTo>
                <a:lnTo>
                  <a:pt x="1787844" y="28828"/>
                </a:lnTo>
                <a:lnTo>
                  <a:pt x="1794891" y="23495"/>
                </a:lnTo>
                <a:lnTo>
                  <a:pt x="171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74331" y="3139567"/>
            <a:ext cx="2409825" cy="367030"/>
          </a:xfrm>
          <a:custGeom>
            <a:avLst/>
            <a:gdLst/>
            <a:ahLst/>
            <a:cxnLst/>
            <a:rect l="l" t="t" r="r" b="b"/>
            <a:pathLst>
              <a:path w="2409825" h="367029">
                <a:moveTo>
                  <a:pt x="2333395" y="31453"/>
                </a:moveTo>
                <a:lnTo>
                  <a:pt x="0" y="354203"/>
                </a:lnTo>
                <a:lnTo>
                  <a:pt x="1777" y="366775"/>
                </a:lnTo>
                <a:lnTo>
                  <a:pt x="2335131" y="44032"/>
                </a:lnTo>
                <a:lnTo>
                  <a:pt x="2333395" y="31453"/>
                </a:lnTo>
                <a:close/>
              </a:path>
              <a:path w="2409825" h="367029">
                <a:moveTo>
                  <a:pt x="2406177" y="29718"/>
                </a:moveTo>
                <a:lnTo>
                  <a:pt x="2345944" y="29718"/>
                </a:lnTo>
                <a:lnTo>
                  <a:pt x="2347722" y="42291"/>
                </a:lnTo>
                <a:lnTo>
                  <a:pt x="2335131" y="44032"/>
                </a:lnTo>
                <a:lnTo>
                  <a:pt x="2339467" y="75437"/>
                </a:lnTo>
                <a:lnTo>
                  <a:pt x="2406177" y="29718"/>
                </a:lnTo>
                <a:close/>
              </a:path>
              <a:path w="2409825" h="367029">
                <a:moveTo>
                  <a:pt x="2345944" y="29718"/>
                </a:moveTo>
                <a:lnTo>
                  <a:pt x="2333395" y="31453"/>
                </a:lnTo>
                <a:lnTo>
                  <a:pt x="2335131" y="44032"/>
                </a:lnTo>
                <a:lnTo>
                  <a:pt x="2347722" y="42291"/>
                </a:lnTo>
                <a:lnTo>
                  <a:pt x="2345944" y="29718"/>
                </a:lnTo>
                <a:close/>
              </a:path>
              <a:path w="2409825" h="367029">
                <a:moveTo>
                  <a:pt x="2329053" y="0"/>
                </a:moveTo>
                <a:lnTo>
                  <a:pt x="2333395" y="31453"/>
                </a:lnTo>
                <a:lnTo>
                  <a:pt x="2345944" y="29718"/>
                </a:lnTo>
                <a:lnTo>
                  <a:pt x="2406177" y="29718"/>
                </a:lnTo>
                <a:lnTo>
                  <a:pt x="2409698" y="27305"/>
                </a:lnTo>
                <a:lnTo>
                  <a:pt x="2329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74584" y="3137407"/>
            <a:ext cx="3024505" cy="368935"/>
          </a:xfrm>
          <a:custGeom>
            <a:avLst/>
            <a:gdLst/>
            <a:ahLst/>
            <a:cxnLst/>
            <a:rect l="l" t="t" r="r" b="b"/>
            <a:pathLst>
              <a:path w="3024504" h="368935">
                <a:moveTo>
                  <a:pt x="2948109" y="31492"/>
                </a:moveTo>
                <a:lnTo>
                  <a:pt x="0" y="356362"/>
                </a:lnTo>
                <a:lnTo>
                  <a:pt x="1270" y="368934"/>
                </a:lnTo>
                <a:lnTo>
                  <a:pt x="2949501" y="44065"/>
                </a:lnTo>
                <a:lnTo>
                  <a:pt x="2948109" y="31492"/>
                </a:lnTo>
                <a:close/>
              </a:path>
              <a:path w="3024504" h="368935">
                <a:moveTo>
                  <a:pt x="3023522" y="30099"/>
                </a:moveTo>
                <a:lnTo>
                  <a:pt x="2960751" y="30099"/>
                </a:lnTo>
                <a:lnTo>
                  <a:pt x="2962148" y="42671"/>
                </a:lnTo>
                <a:lnTo>
                  <a:pt x="2949501" y="44065"/>
                </a:lnTo>
                <a:lnTo>
                  <a:pt x="2953004" y="75691"/>
                </a:lnTo>
                <a:lnTo>
                  <a:pt x="3023522" y="30099"/>
                </a:lnTo>
                <a:close/>
              </a:path>
              <a:path w="3024504" h="368935">
                <a:moveTo>
                  <a:pt x="2960751" y="30099"/>
                </a:moveTo>
                <a:lnTo>
                  <a:pt x="2948109" y="31492"/>
                </a:lnTo>
                <a:lnTo>
                  <a:pt x="2949501" y="44065"/>
                </a:lnTo>
                <a:lnTo>
                  <a:pt x="2962148" y="42671"/>
                </a:lnTo>
                <a:lnTo>
                  <a:pt x="2960751" y="30099"/>
                </a:lnTo>
                <a:close/>
              </a:path>
              <a:path w="3024504" h="368935">
                <a:moveTo>
                  <a:pt x="2944622" y="0"/>
                </a:moveTo>
                <a:lnTo>
                  <a:pt x="2948109" y="31492"/>
                </a:lnTo>
                <a:lnTo>
                  <a:pt x="2960751" y="30099"/>
                </a:lnTo>
                <a:lnTo>
                  <a:pt x="3023522" y="30099"/>
                </a:lnTo>
                <a:lnTo>
                  <a:pt x="3024505" y="29463"/>
                </a:lnTo>
                <a:lnTo>
                  <a:pt x="2944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87614" y="3150997"/>
            <a:ext cx="1180465" cy="355600"/>
          </a:xfrm>
          <a:custGeom>
            <a:avLst/>
            <a:gdLst/>
            <a:ahLst/>
            <a:cxnLst/>
            <a:rect l="l" t="t" r="r" b="b"/>
            <a:pathLst>
              <a:path w="1180465" h="355600">
                <a:moveTo>
                  <a:pt x="1105388" y="30502"/>
                </a:moveTo>
                <a:lnTo>
                  <a:pt x="0" y="342900"/>
                </a:lnTo>
                <a:lnTo>
                  <a:pt x="3555" y="355218"/>
                </a:lnTo>
                <a:lnTo>
                  <a:pt x="1108832" y="42691"/>
                </a:lnTo>
                <a:lnTo>
                  <a:pt x="1105388" y="30502"/>
                </a:lnTo>
                <a:close/>
              </a:path>
              <a:path w="1180465" h="355600">
                <a:moveTo>
                  <a:pt x="1168201" y="27050"/>
                </a:moveTo>
                <a:lnTo>
                  <a:pt x="1117600" y="27050"/>
                </a:lnTo>
                <a:lnTo>
                  <a:pt x="1121028" y="39242"/>
                </a:lnTo>
                <a:lnTo>
                  <a:pt x="1108832" y="42691"/>
                </a:lnTo>
                <a:lnTo>
                  <a:pt x="1117472" y="73278"/>
                </a:lnTo>
                <a:lnTo>
                  <a:pt x="1168201" y="27050"/>
                </a:lnTo>
                <a:close/>
              </a:path>
              <a:path w="1180465" h="355600">
                <a:moveTo>
                  <a:pt x="1117600" y="27050"/>
                </a:moveTo>
                <a:lnTo>
                  <a:pt x="1105388" y="30502"/>
                </a:lnTo>
                <a:lnTo>
                  <a:pt x="1108832" y="42691"/>
                </a:lnTo>
                <a:lnTo>
                  <a:pt x="1121028" y="39242"/>
                </a:lnTo>
                <a:lnTo>
                  <a:pt x="1117600" y="27050"/>
                </a:lnTo>
                <a:close/>
              </a:path>
              <a:path w="1180465" h="355600">
                <a:moveTo>
                  <a:pt x="1096771" y="0"/>
                </a:moveTo>
                <a:lnTo>
                  <a:pt x="1105388" y="30502"/>
                </a:lnTo>
                <a:lnTo>
                  <a:pt x="1117600" y="27050"/>
                </a:lnTo>
                <a:lnTo>
                  <a:pt x="1168201" y="27050"/>
                </a:lnTo>
                <a:lnTo>
                  <a:pt x="1180464" y="15875"/>
                </a:lnTo>
                <a:lnTo>
                  <a:pt x="1096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88248" y="3143376"/>
            <a:ext cx="1795145" cy="363220"/>
          </a:xfrm>
          <a:custGeom>
            <a:avLst/>
            <a:gdLst/>
            <a:ahLst/>
            <a:cxnLst/>
            <a:rect l="l" t="t" r="r" b="b"/>
            <a:pathLst>
              <a:path w="1795145" h="363220">
                <a:moveTo>
                  <a:pt x="1718783" y="31147"/>
                </a:moveTo>
                <a:lnTo>
                  <a:pt x="0" y="350393"/>
                </a:lnTo>
                <a:lnTo>
                  <a:pt x="2285" y="362965"/>
                </a:lnTo>
                <a:lnTo>
                  <a:pt x="1721102" y="43587"/>
                </a:lnTo>
                <a:lnTo>
                  <a:pt x="1718783" y="31147"/>
                </a:lnTo>
                <a:close/>
              </a:path>
              <a:path w="1795145" h="363220">
                <a:moveTo>
                  <a:pt x="1787844" y="28828"/>
                </a:moveTo>
                <a:lnTo>
                  <a:pt x="1731264" y="28828"/>
                </a:lnTo>
                <a:lnTo>
                  <a:pt x="1733550" y="41275"/>
                </a:lnTo>
                <a:lnTo>
                  <a:pt x="1721102" y="43587"/>
                </a:lnTo>
                <a:lnTo>
                  <a:pt x="1726946" y="74930"/>
                </a:lnTo>
                <a:lnTo>
                  <a:pt x="1787844" y="28828"/>
                </a:lnTo>
                <a:close/>
              </a:path>
              <a:path w="1795145" h="363220">
                <a:moveTo>
                  <a:pt x="1731264" y="28828"/>
                </a:moveTo>
                <a:lnTo>
                  <a:pt x="1718783" y="31147"/>
                </a:lnTo>
                <a:lnTo>
                  <a:pt x="1721102" y="43587"/>
                </a:lnTo>
                <a:lnTo>
                  <a:pt x="1733550" y="41275"/>
                </a:lnTo>
                <a:lnTo>
                  <a:pt x="1731264" y="28828"/>
                </a:lnTo>
                <a:close/>
              </a:path>
              <a:path w="1795145" h="363220">
                <a:moveTo>
                  <a:pt x="1712976" y="0"/>
                </a:moveTo>
                <a:lnTo>
                  <a:pt x="1718783" y="31147"/>
                </a:lnTo>
                <a:lnTo>
                  <a:pt x="1731264" y="28828"/>
                </a:lnTo>
                <a:lnTo>
                  <a:pt x="1787844" y="28828"/>
                </a:lnTo>
                <a:lnTo>
                  <a:pt x="1794891" y="23495"/>
                </a:lnTo>
                <a:lnTo>
                  <a:pt x="171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88503" y="3139567"/>
            <a:ext cx="2409825" cy="367030"/>
          </a:xfrm>
          <a:custGeom>
            <a:avLst/>
            <a:gdLst/>
            <a:ahLst/>
            <a:cxnLst/>
            <a:rect l="l" t="t" r="r" b="b"/>
            <a:pathLst>
              <a:path w="2409825" h="367029">
                <a:moveTo>
                  <a:pt x="2333395" y="31453"/>
                </a:moveTo>
                <a:lnTo>
                  <a:pt x="0" y="354203"/>
                </a:lnTo>
                <a:lnTo>
                  <a:pt x="1777" y="366775"/>
                </a:lnTo>
                <a:lnTo>
                  <a:pt x="2335131" y="44032"/>
                </a:lnTo>
                <a:lnTo>
                  <a:pt x="2333395" y="31453"/>
                </a:lnTo>
                <a:close/>
              </a:path>
              <a:path w="2409825" h="367029">
                <a:moveTo>
                  <a:pt x="2406177" y="29718"/>
                </a:moveTo>
                <a:lnTo>
                  <a:pt x="2345944" y="29718"/>
                </a:lnTo>
                <a:lnTo>
                  <a:pt x="2347722" y="42291"/>
                </a:lnTo>
                <a:lnTo>
                  <a:pt x="2335131" y="44032"/>
                </a:lnTo>
                <a:lnTo>
                  <a:pt x="2339467" y="75437"/>
                </a:lnTo>
                <a:lnTo>
                  <a:pt x="2406177" y="29718"/>
                </a:lnTo>
                <a:close/>
              </a:path>
              <a:path w="2409825" h="367029">
                <a:moveTo>
                  <a:pt x="2345944" y="29718"/>
                </a:moveTo>
                <a:lnTo>
                  <a:pt x="2333395" y="31453"/>
                </a:lnTo>
                <a:lnTo>
                  <a:pt x="2335131" y="44032"/>
                </a:lnTo>
                <a:lnTo>
                  <a:pt x="2347722" y="42291"/>
                </a:lnTo>
                <a:lnTo>
                  <a:pt x="2345944" y="29718"/>
                </a:lnTo>
                <a:close/>
              </a:path>
              <a:path w="2409825" h="367029">
                <a:moveTo>
                  <a:pt x="2329053" y="0"/>
                </a:moveTo>
                <a:lnTo>
                  <a:pt x="2333395" y="31453"/>
                </a:lnTo>
                <a:lnTo>
                  <a:pt x="2345944" y="29718"/>
                </a:lnTo>
                <a:lnTo>
                  <a:pt x="2406177" y="29718"/>
                </a:lnTo>
                <a:lnTo>
                  <a:pt x="2409698" y="27305"/>
                </a:lnTo>
                <a:lnTo>
                  <a:pt x="2329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53271" y="3166872"/>
            <a:ext cx="615315" cy="339090"/>
          </a:xfrm>
          <a:custGeom>
            <a:avLst/>
            <a:gdLst/>
            <a:ahLst/>
            <a:cxnLst/>
            <a:rect l="l" t="t" r="r" b="b"/>
            <a:pathLst>
              <a:path w="615315" h="339089">
                <a:moveTo>
                  <a:pt x="544905" y="30809"/>
                </a:moveTo>
                <a:lnTo>
                  <a:pt x="0" y="327532"/>
                </a:lnTo>
                <a:lnTo>
                  <a:pt x="6096" y="338708"/>
                </a:lnTo>
                <a:lnTo>
                  <a:pt x="550993" y="41989"/>
                </a:lnTo>
                <a:lnTo>
                  <a:pt x="544905" y="30809"/>
                </a:lnTo>
                <a:close/>
              </a:path>
              <a:path w="615315" h="339089">
                <a:moveTo>
                  <a:pt x="597561" y="24764"/>
                </a:moveTo>
                <a:lnTo>
                  <a:pt x="556005" y="24764"/>
                </a:lnTo>
                <a:lnTo>
                  <a:pt x="562101" y="35940"/>
                </a:lnTo>
                <a:lnTo>
                  <a:pt x="550993" y="41989"/>
                </a:lnTo>
                <a:lnTo>
                  <a:pt x="566166" y="69850"/>
                </a:lnTo>
                <a:lnTo>
                  <a:pt x="597561" y="24764"/>
                </a:lnTo>
                <a:close/>
              </a:path>
              <a:path w="615315" h="339089">
                <a:moveTo>
                  <a:pt x="556005" y="24764"/>
                </a:moveTo>
                <a:lnTo>
                  <a:pt x="544905" y="30809"/>
                </a:lnTo>
                <a:lnTo>
                  <a:pt x="550993" y="41989"/>
                </a:lnTo>
                <a:lnTo>
                  <a:pt x="562101" y="35940"/>
                </a:lnTo>
                <a:lnTo>
                  <a:pt x="556005" y="24764"/>
                </a:lnTo>
                <a:close/>
              </a:path>
              <a:path w="615315" h="339089">
                <a:moveTo>
                  <a:pt x="614806" y="0"/>
                </a:moveTo>
                <a:lnTo>
                  <a:pt x="529717" y="2920"/>
                </a:lnTo>
                <a:lnTo>
                  <a:pt x="544905" y="30809"/>
                </a:lnTo>
                <a:lnTo>
                  <a:pt x="556005" y="24764"/>
                </a:lnTo>
                <a:lnTo>
                  <a:pt x="597561" y="24764"/>
                </a:lnTo>
                <a:lnTo>
                  <a:pt x="614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54668" y="3150107"/>
            <a:ext cx="1228725" cy="356235"/>
          </a:xfrm>
          <a:custGeom>
            <a:avLst/>
            <a:gdLst/>
            <a:ahLst/>
            <a:cxnLst/>
            <a:rect l="l" t="t" r="r" b="b"/>
            <a:pathLst>
              <a:path w="1228725" h="356235">
                <a:moveTo>
                  <a:pt x="1153339" y="30635"/>
                </a:moveTo>
                <a:lnTo>
                  <a:pt x="0" y="343788"/>
                </a:lnTo>
                <a:lnTo>
                  <a:pt x="3301" y="356107"/>
                </a:lnTo>
                <a:lnTo>
                  <a:pt x="1156645" y="42827"/>
                </a:lnTo>
                <a:lnTo>
                  <a:pt x="1153339" y="30635"/>
                </a:lnTo>
                <a:close/>
              </a:path>
              <a:path w="1228725" h="356235">
                <a:moveTo>
                  <a:pt x="1216680" y="27304"/>
                </a:moveTo>
                <a:lnTo>
                  <a:pt x="1165605" y="27304"/>
                </a:lnTo>
                <a:lnTo>
                  <a:pt x="1168907" y="39496"/>
                </a:lnTo>
                <a:lnTo>
                  <a:pt x="1156645" y="42827"/>
                </a:lnTo>
                <a:lnTo>
                  <a:pt x="1164971" y="73532"/>
                </a:lnTo>
                <a:lnTo>
                  <a:pt x="1216680" y="27304"/>
                </a:lnTo>
                <a:close/>
              </a:path>
              <a:path w="1228725" h="356235">
                <a:moveTo>
                  <a:pt x="1165605" y="27304"/>
                </a:moveTo>
                <a:lnTo>
                  <a:pt x="1153339" y="30635"/>
                </a:lnTo>
                <a:lnTo>
                  <a:pt x="1156645" y="42827"/>
                </a:lnTo>
                <a:lnTo>
                  <a:pt x="1168907" y="39496"/>
                </a:lnTo>
                <a:lnTo>
                  <a:pt x="1165605" y="27304"/>
                </a:lnTo>
                <a:close/>
              </a:path>
              <a:path w="1228725" h="356235">
                <a:moveTo>
                  <a:pt x="1145031" y="0"/>
                </a:moveTo>
                <a:lnTo>
                  <a:pt x="1153339" y="30635"/>
                </a:lnTo>
                <a:lnTo>
                  <a:pt x="1165605" y="27304"/>
                </a:lnTo>
                <a:lnTo>
                  <a:pt x="1216680" y="27304"/>
                </a:lnTo>
                <a:lnTo>
                  <a:pt x="1228471" y="16763"/>
                </a:lnTo>
                <a:lnTo>
                  <a:pt x="1145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55177" y="3142995"/>
            <a:ext cx="1843405" cy="363855"/>
          </a:xfrm>
          <a:custGeom>
            <a:avLst/>
            <a:gdLst/>
            <a:ahLst/>
            <a:cxnLst/>
            <a:rect l="l" t="t" r="r" b="b"/>
            <a:pathLst>
              <a:path w="1843404" h="363854">
                <a:moveTo>
                  <a:pt x="1766897" y="31216"/>
                </a:moveTo>
                <a:lnTo>
                  <a:pt x="0" y="350774"/>
                </a:lnTo>
                <a:lnTo>
                  <a:pt x="2286" y="363346"/>
                </a:lnTo>
                <a:lnTo>
                  <a:pt x="1769155" y="43668"/>
                </a:lnTo>
                <a:lnTo>
                  <a:pt x="1766897" y="31216"/>
                </a:lnTo>
                <a:close/>
              </a:path>
              <a:path w="1843404" h="363854">
                <a:moveTo>
                  <a:pt x="1836238" y="28955"/>
                </a:moveTo>
                <a:lnTo>
                  <a:pt x="1779397" y="28955"/>
                </a:lnTo>
                <a:lnTo>
                  <a:pt x="1781682" y="41401"/>
                </a:lnTo>
                <a:lnTo>
                  <a:pt x="1769155" y="43668"/>
                </a:lnTo>
                <a:lnTo>
                  <a:pt x="1774825" y="74929"/>
                </a:lnTo>
                <a:lnTo>
                  <a:pt x="1836238" y="28955"/>
                </a:lnTo>
                <a:close/>
              </a:path>
              <a:path w="1843404" h="363854">
                <a:moveTo>
                  <a:pt x="1779397" y="28955"/>
                </a:moveTo>
                <a:lnTo>
                  <a:pt x="1766897" y="31216"/>
                </a:lnTo>
                <a:lnTo>
                  <a:pt x="1769155" y="43668"/>
                </a:lnTo>
                <a:lnTo>
                  <a:pt x="1781682" y="41401"/>
                </a:lnTo>
                <a:lnTo>
                  <a:pt x="1779397" y="28955"/>
                </a:lnTo>
                <a:close/>
              </a:path>
              <a:path w="1843404" h="363854">
                <a:moveTo>
                  <a:pt x="1761236" y="0"/>
                </a:moveTo>
                <a:lnTo>
                  <a:pt x="1766897" y="31216"/>
                </a:lnTo>
                <a:lnTo>
                  <a:pt x="1779397" y="28955"/>
                </a:lnTo>
                <a:lnTo>
                  <a:pt x="1836238" y="28955"/>
                </a:lnTo>
                <a:lnTo>
                  <a:pt x="1843024" y="23875"/>
                </a:lnTo>
                <a:lnTo>
                  <a:pt x="1761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250430" y="5326642"/>
            <a:ext cx="246202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190" dirty="0">
                <a:latin typeface="Cambria Math"/>
                <a:cs typeface="Cambria Math"/>
              </a:rPr>
              <a:t>w</a:t>
            </a:r>
            <a:r>
              <a:rPr sz="3525" spc="270" baseline="-15366" dirty="0">
                <a:latin typeface="Cambria Math"/>
                <a:cs typeface="Cambria Math"/>
              </a:rPr>
              <a:t>1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7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…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lang="en-US" sz="3200" spc="385" dirty="0">
                <a:latin typeface="Cambria Math"/>
                <a:cs typeface="Cambria Math"/>
              </a:rPr>
              <a:t>w</a:t>
            </a:r>
            <a:r>
              <a:rPr sz="3525" spc="67" baseline="-15366" dirty="0">
                <a:latin typeface="Cambria Math"/>
                <a:cs typeface="Cambria Math"/>
              </a:rPr>
              <a:t>𝑇</a:t>
            </a:r>
            <a:endParaRPr sz="3525" baseline="-15366" dirty="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4126" y="1163205"/>
            <a:ext cx="10013315" cy="2114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Fo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encode</a:t>
            </a:r>
            <a:r>
              <a:rPr sz="2300" b="1" spc="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-decoder</a:t>
            </a:r>
            <a:r>
              <a:rPr sz="2300" b="1" spc="-5" dirty="0">
                <a:latin typeface="Calibri"/>
                <a:cs typeface="Calibri"/>
              </a:rPr>
              <a:t>s</a:t>
            </a:r>
            <a:r>
              <a:rPr sz="2300" spc="-10" dirty="0">
                <a:latin typeface="Calibri"/>
                <a:cs typeface="Calibri"/>
              </a:rPr>
              <a:t>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could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 </a:t>
            </a:r>
            <a:r>
              <a:rPr sz="2300" spc="-5" dirty="0">
                <a:latin typeface="Calibri"/>
                <a:cs typeface="Calibri"/>
              </a:rPr>
              <a:t>somethin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language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modelin</a:t>
            </a:r>
            <a:r>
              <a:rPr sz="2300" b="1" dirty="0">
                <a:latin typeface="Calibri"/>
                <a:cs typeface="Calibri"/>
              </a:rPr>
              <a:t>g</a:t>
            </a:r>
            <a:r>
              <a:rPr sz="2300" spc="-10" dirty="0">
                <a:latin typeface="Calibri"/>
                <a:cs typeface="Calibri"/>
              </a:rPr>
              <a:t>,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pr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fi</a:t>
            </a:r>
            <a:r>
              <a:rPr sz="2300" dirty="0">
                <a:latin typeface="Calibri"/>
                <a:cs typeface="Calibri"/>
              </a:rPr>
              <a:t>x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 ev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encoder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no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dicted.</a:t>
            </a:r>
            <a:endParaRPr sz="2300" dirty="0">
              <a:latin typeface="Calibri"/>
              <a:cs typeface="Calibri"/>
            </a:endParaRPr>
          </a:p>
          <a:p>
            <a:pPr marR="93345" algn="r">
              <a:lnSpc>
                <a:spcPct val="100000"/>
              </a:lnSpc>
              <a:spcBef>
                <a:spcPts val="150"/>
              </a:spcBef>
            </a:pPr>
            <a:r>
              <a:rPr lang="en-US" sz="3200" spc="385" dirty="0">
                <a:latin typeface="Cambria Math"/>
                <a:cs typeface="Cambria Math"/>
              </a:rPr>
              <a:t>w</a:t>
            </a:r>
            <a:r>
              <a:rPr sz="3450" spc="225" baseline="-15700" dirty="0">
                <a:latin typeface="Cambria Math"/>
                <a:cs typeface="Cambria Math"/>
              </a:rPr>
              <a:t>𝑇</a:t>
            </a:r>
            <a:r>
              <a:rPr sz="3450" spc="-30" baseline="-15700" dirty="0">
                <a:latin typeface="Cambria Math"/>
                <a:cs typeface="Cambria Math"/>
              </a:rPr>
              <a:t>+</a:t>
            </a:r>
            <a:r>
              <a:rPr sz="3450" spc="307" baseline="-15700" dirty="0">
                <a:latin typeface="Cambria Math"/>
                <a:cs typeface="Cambria Math"/>
              </a:rPr>
              <a:t>2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7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…</a:t>
            </a:r>
            <a:r>
              <a:rPr sz="3200" spc="-16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,</a:t>
            </a:r>
          </a:p>
          <a:p>
            <a:pPr marR="4538345" algn="ctr">
              <a:lnSpc>
                <a:spcPct val="100000"/>
              </a:lnSpc>
              <a:spcBef>
                <a:spcPts val="1175"/>
              </a:spcBef>
            </a:pPr>
            <a:r>
              <a:rPr sz="2300" spc="-45" dirty="0">
                <a:latin typeface="Cambria Math"/>
                <a:cs typeface="Cambria Math"/>
              </a:rPr>
              <a:t>ℎ</a:t>
            </a:r>
            <a:r>
              <a:rPr sz="2475" spc="217" baseline="-15151" dirty="0">
                <a:latin typeface="Cambria Math"/>
                <a:cs typeface="Cambria Math"/>
              </a:rPr>
              <a:t>1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…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spc="85" dirty="0">
                <a:latin typeface="Cambria Math"/>
                <a:cs typeface="Cambria Math"/>
              </a:rPr>
              <a:t>ℎ</a:t>
            </a:r>
            <a:r>
              <a:rPr sz="2475" spc="120" baseline="-15151" dirty="0">
                <a:latin typeface="Cambria Math"/>
                <a:cs typeface="Cambria Math"/>
              </a:rPr>
              <a:t>𝑇</a:t>
            </a:r>
            <a:r>
              <a:rPr sz="2475" baseline="-15151" dirty="0">
                <a:latin typeface="Cambria Math"/>
                <a:cs typeface="Cambria Math"/>
              </a:rPr>
              <a:t> </a:t>
            </a:r>
            <a:r>
              <a:rPr sz="2475" spc="75" baseline="-15151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=</a:t>
            </a:r>
            <a:r>
              <a:rPr sz="2300" spc="125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Encoder </a:t>
            </a:r>
            <a:r>
              <a:rPr sz="2300" spc="-55" dirty="0">
                <a:latin typeface="Cambria Math"/>
                <a:cs typeface="Cambria Math"/>
              </a:rPr>
              <a:t> </a:t>
            </a:r>
            <a:r>
              <a:rPr lang="en-US" sz="2300" spc="-55" dirty="0">
                <a:latin typeface="Cambria Math"/>
                <a:cs typeface="Cambria Math"/>
              </a:rPr>
              <a:t>(w</a:t>
            </a:r>
            <a:r>
              <a:rPr sz="2475" spc="217" baseline="-15151" dirty="0">
                <a:latin typeface="Cambria Math"/>
                <a:cs typeface="Cambria Math"/>
              </a:rPr>
              <a:t>1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…</a:t>
            </a:r>
            <a:r>
              <a:rPr sz="2300" spc="-140" dirty="0">
                <a:latin typeface="Cambria Math"/>
                <a:cs typeface="Cambria Math"/>
              </a:rPr>
              <a:t> 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14" dirty="0">
                <a:latin typeface="Cambria Math"/>
                <a:cs typeface="Cambria Math"/>
              </a:rPr>
              <a:t> </a:t>
            </a:r>
            <a:r>
              <a:rPr lang="en-US" sz="2300" spc="285" dirty="0" err="1">
                <a:latin typeface="Cambria Math"/>
                <a:cs typeface="Cambria Math"/>
              </a:rPr>
              <a:t>w</a:t>
            </a:r>
            <a:r>
              <a:rPr lang="en-US" sz="2300" spc="285" baseline="-25000" dirty="0" err="1">
                <a:latin typeface="Cambria Math"/>
                <a:cs typeface="Cambria Math"/>
              </a:rPr>
              <a:t>T</a:t>
            </a:r>
            <a:r>
              <a:rPr lang="en-US" sz="2300" spc="285" dirty="0">
                <a:latin typeface="Cambria Math"/>
                <a:cs typeface="Cambria Math"/>
              </a:rPr>
              <a:t>)</a:t>
            </a:r>
            <a:endParaRPr sz="2475" baseline="-15151" dirty="0">
              <a:latin typeface="Cambria Math"/>
              <a:cs typeface="Cambria Math"/>
            </a:endParaRPr>
          </a:p>
          <a:p>
            <a:pPr marL="52069">
              <a:lnSpc>
                <a:spcPct val="100000"/>
              </a:lnSpc>
              <a:tabLst>
                <a:tab pos="3036570" algn="l"/>
              </a:tabLst>
            </a:pPr>
            <a:r>
              <a:rPr sz="2300" spc="85" dirty="0">
                <a:latin typeface="Cambria Math"/>
                <a:cs typeface="Cambria Math"/>
              </a:rPr>
              <a:t>ℎ</a:t>
            </a:r>
            <a:r>
              <a:rPr sz="2475" spc="172" baseline="-15151" dirty="0">
                <a:latin typeface="Cambria Math"/>
                <a:cs typeface="Cambria Math"/>
              </a:rPr>
              <a:t>𝑇</a:t>
            </a:r>
            <a:r>
              <a:rPr sz="2475" spc="-7" baseline="-15151" dirty="0">
                <a:latin typeface="Cambria Math"/>
                <a:cs typeface="Cambria Math"/>
              </a:rPr>
              <a:t>+</a:t>
            </a:r>
            <a:r>
              <a:rPr sz="2475" spc="217" baseline="-15151" dirty="0">
                <a:latin typeface="Cambria Math"/>
                <a:cs typeface="Cambria Math"/>
              </a:rPr>
              <a:t>1</a:t>
            </a:r>
            <a:r>
              <a:rPr sz="2300" dirty="0">
                <a:latin typeface="Cambria Math"/>
                <a:cs typeface="Cambria Math"/>
              </a:rPr>
              <a:t>,</a:t>
            </a:r>
            <a:r>
              <a:rPr sz="2300" spc="-130" dirty="0">
                <a:latin typeface="Cambria Math"/>
                <a:cs typeface="Cambria Math"/>
              </a:rPr>
              <a:t> </a:t>
            </a:r>
            <a:r>
              <a:rPr sz="2300" kern="0" dirty="0">
                <a:latin typeface="Cambria Math"/>
                <a:cs typeface="Cambria Math"/>
              </a:rPr>
              <a:t>… , ℎ</a:t>
            </a:r>
            <a:r>
              <a:rPr sz="2475" kern="0" baseline="-15151" dirty="0">
                <a:latin typeface="Cambria Math"/>
                <a:cs typeface="Cambria Math"/>
              </a:rPr>
              <a:t>2  </a:t>
            </a:r>
            <a:r>
              <a:rPr sz="2300" kern="0" dirty="0">
                <a:latin typeface="Cambria Math"/>
                <a:cs typeface="Cambria Math"/>
              </a:rPr>
              <a:t>=</a:t>
            </a:r>
            <a:r>
              <a:rPr lang="en-US" sz="2300" kern="0" dirty="0">
                <a:latin typeface="Cambria Math"/>
                <a:cs typeface="Cambria Math"/>
              </a:rPr>
              <a:t>Decoder(</a:t>
            </a:r>
            <a:r>
              <a:rPr sz="2300" kern="0" dirty="0">
                <a:latin typeface="Cambria Math"/>
                <a:cs typeface="Cambria Math"/>
              </a:rPr>
              <a:t> </a:t>
            </a:r>
            <a:r>
              <a:rPr lang="en-US" sz="2300" kern="0" dirty="0">
                <a:latin typeface="Cambria Math"/>
                <a:cs typeface="Cambria Math"/>
              </a:rPr>
              <a:t>w</a:t>
            </a:r>
            <a:r>
              <a:rPr sz="2475" kern="0" baseline="-15151" dirty="0">
                <a:latin typeface="Cambria Math"/>
                <a:cs typeface="Cambria Math"/>
              </a:rPr>
              <a:t>1</a:t>
            </a:r>
            <a:r>
              <a:rPr sz="2300" kern="0" dirty="0">
                <a:latin typeface="Cambria Math"/>
                <a:cs typeface="Cambria Math"/>
              </a:rPr>
              <a:t>, … , </a:t>
            </a:r>
            <a:r>
              <a:rPr lang="en-US" sz="2300" kern="0" dirty="0">
                <a:latin typeface="Cambria Math"/>
                <a:cs typeface="Cambria Math"/>
              </a:rPr>
              <a:t>w</a:t>
            </a:r>
            <a:r>
              <a:rPr sz="2475" kern="0" baseline="-15151" dirty="0">
                <a:latin typeface="Cambria Math"/>
                <a:cs typeface="Cambria Math"/>
              </a:rPr>
              <a:t>𝑇</a:t>
            </a:r>
            <a:r>
              <a:rPr lang="en-US" sz="2300" kern="0" dirty="0">
                <a:latin typeface="Cambria Math"/>
                <a:cs typeface="Cambria Math"/>
              </a:rPr>
              <a:t>,</a:t>
            </a:r>
            <a:r>
              <a:rPr sz="2300" kern="0" dirty="0">
                <a:latin typeface="Cambria Math"/>
                <a:cs typeface="Cambria Math"/>
              </a:rPr>
              <a:t> ℎ</a:t>
            </a:r>
            <a:r>
              <a:rPr sz="2475" kern="0" baseline="-15151" dirty="0">
                <a:latin typeface="Cambria Math"/>
                <a:cs typeface="Cambria Math"/>
              </a:rPr>
              <a:t>1</a:t>
            </a:r>
            <a:r>
              <a:rPr sz="2300" kern="0" dirty="0">
                <a:latin typeface="Cambria Math"/>
                <a:cs typeface="Cambria Math"/>
              </a:rPr>
              <a:t>, … , ℎ</a:t>
            </a:r>
            <a:r>
              <a:rPr sz="2475" kern="0" baseline="-15151" dirty="0">
                <a:latin typeface="Cambria Math"/>
                <a:cs typeface="Cambria Math"/>
              </a:rPr>
              <a:t>𝑇</a:t>
            </a:r>
            <a:r>
              <a:rPr lang="en-US" sz="2475" kern="0" dirty="0">
                <a:latin typeface="Cambria Math"/>
                <a:cs typeface="Cambria Math"/>
              </a:rPr>
              <a:t>)</a:t>
            </a:r>
            <a:endParaRPr sz="2475" kern="0" dirty="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5038" y="4128261"/>
            <a:ext cx="5286375" cy="101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e </a:t>
            </a:r>
            <a:r>
              <a:rPr sz="2300" b="1" spc="-5" dirty="0">
                <a:latin typeface="Calibri"/>
                <a:cs typeface="Calibri"/>
              </a:rPr>
              <a:t>encode</a:t>
            </a:r>
            <a:r>
              <a:rPr sz="2300" b="1" dirty="0">
                <a:latin typeface="Calibri"/>
                <a:cs typeface="Calibri"/>
              </a:rPr>
              <a:t>r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portio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fit</a:t>
            </a:r>
            <a:r>
              <a:rPr sz="2300" dirty="0">
                <a:latin typeface="Calibri"/>
                <a:cs typeface="Calibri"/>
              </a:rPr>
              <a:t>s </a:t>
            </a:r>
            <a:r>
              <a:rPr sz="2300" spc="-5" dirty="0">
                <a:latin typeface="Calibri"/>
                <a:cs typeface="Calibri"/>
              </a:rPr>
              <a:t>from bidirectiona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contex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;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decoder</a:t>
            </a:r>
            <a:r>
              <a:rPr sz="2300" b="1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portio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 </a:t>
            </a:r>
            <a:r>
              <a:rPr sz="2300" spc="-5" dirty="0">
                <a:latin typeface="Calibri"/>
                <a:cs typeface="Calibri"/>
              </a:rPr>
              <a:t>use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 train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whole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model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21622" y="4359799"/>
            <a:ext cx="25723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385" dirty="0">
                <a:latin typeface="Cambria Math"/>
                <a:cs typeface="Cambria Math"/>
              </a:rPr>
              <a:t>w</a:t>
            </a:r>
            <a:r>
              <a:rPr sz="3450" spc="247" baseline="-15700" dirty="0">
                <a:latin typeface="Cambria Math"/>
                <a:cs typeface="Cambria Math"/>
              </a:rPr>
              <a:t>𝑇</a:t>
            </a:r>
            <a:r>
              <a:rPr sz="3450" spc="-30" baseline="-15700" dirty="0">
                <a:latin typeface="Cambria Math"/>
                <a:cs typeface="Cambria Math"/>
              </a:rPr>
              <a:t>+</a:t>
            </a:r>
            <a:r>
              <a:rPr sz="3450" spc="307" baseline="-15700" dirty="0">
                <a:latin typeface="Cambria Math"/>
                <a:cs typeface="Cambria Math"/>
              </a:rPr>
              <a:t>1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…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lang="en-US" sz="3200" spc="270" dirty="0">
                <a:latin typeface="Cambria Math"/>
                <a:cs typeface="Cambria Math"/>
              </a:rPr>
              <a:t>w</a:t>
            </a:r>
            <a:r>
              <a:rPr sz="3450" spc="142" baseline="-15700" dirty="0">
                <a:latin typeface="Cambria Math"/>
                <a:cs typeface="Cambria Math"/>
              </a:rPr>
              <a:t>2𝑇</a:t>
            </a:r>
            <a:endParaRPr sz="3450" baseline="-157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Pre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encode</a:t>
            </a:r>
            <a:r>
              <a:rPr b="0" spc="-1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-</a:t>
            </a:r>
            <a:r>
              <a:rPr b="0" spc="-5" dirty="0">
                <a:latin typeface="Calibri"/>
                <a:cs typeface="Calibri"/>
              </a:rPr>
              <a:t>decoders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what</a:t>
            </a:r>
            <a:r>
              <a:rPr b="0" spc="-5" dirty="0">
                <a:latin typeface="Calibri"/>
                <a:cs typeface="Calibri"/>
              </a:rPr>
              <a:t> pretrainin</a:t>
            </a:r>
            <a:r>
              <a:rPr b="0" dirty="0">
                <a:latin typeface="Calibri"/>
                <a:cs typeface="Calibri"/>
              </a:rPr>
              <a:t>g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obje</a:t>
            </a:r>
            <a:r>
              <a:rPr b="0" spc="10" dirty="0">
                <a:latin typeface="Calibri"/>
                <a:cs typeface="Calibri"/>
              </a:rPr>
              <a:t>c</a:t>
            </a:r>
            <a:r>
              <a:rPr b="0" dirty="0">
                <a:latin typeface="Calibri"/>
                <a:cs typeface="Calibri"/>
              </a:rPr>
              <a:t>tive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 </a:t>
            </a:r>
            <a:r>
              <a:rPr b="0" spc="-5" dirty="0">
                <a:latin typeface="Calibri"/>
                <a:cs typeface="Calibri"/>
              </a:rPr>
              <a:t>use?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9770745" cy="2025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What </a:t>
            </a:r>
            <a:r>
              <a:rPr sz="23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Ra</a:t>
            </a:r>
            <a:r>
              <a:rPr sz="2300" u="heavy" spc="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23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2300" u="heavy" spc="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3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2300" u="heavy" spc="-2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3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et al.,</a:t>
            </a:r>
            <a:r>
              <a:rPr sz="2300" u="heavy" spc="-1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3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2</a:t>
            </a:r>
            <a:r>
              <a:rPr sz="2300" u="heavy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0</a:t>
            </a:r>
            <a:r>
              <a:rPr sz="230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18</a:t>
            </a:r>
            <a:r>
              <a:rPr sz="2300" spc="-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300" spc="-5" dirty="0">
                <a:latin typeface="Calibri"/>
                <a:cs typeface="Calibri"/>
              </a:rPr>
              <a:t>fou</a:t>
            </a:r>
            <a:r>
              <a:rPr sz="2300" dirty="0">
                <a:latin typeface="Calibri"/>
                <a:cs typeface="Calibri"/>
              </a:rPr>
              <a:t>nd 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work</a:t>
            </a:r>
            <a:r>
              <a:rPr sz="2300" spc="-5" dirty="0">
                <a:latin typeface="Calibri"/>
                <a:cs typeface="Calibri"/>
              </a:rPr>
              <a:t> b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t was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span </a:t>
            </a:r>
            <a:r>
              <a:rPr sz="2300" b="1" spc="-5" dirty="0">
                <a:latin typeface="Calibri"/>
                <a:cs typeface="Calibri"/>
              </a:rPr>
              <a:t>c</a:t>
            </a:r>
            <a:r>
              <a:rPr sz="2300" b="1" spc="-10" dirty="0">
                <a:latin typeface="Calibri"/>
                <a:cs typeface="Calibri"/>
              </a:rPr>
              <a:t>o</a:t>
            </a:r>
            <a:r>
              <a:rPr sz="2300" b="1" spc="-5" dirty="0">
                <a:latin typeface="Calibri"/>
                <a:cs typeface="Calibri"/>
              </a:rPr>
              <a:t>rruptio</a:t>
            </a:r>
            <a:r>
              <a:rPr sz="2300" b="1" dirty="0">
                <a:latin typeface="Calibri"/>
                <a:cs typeface="Calibri"/>
              </a:rPr>
              <a:t>n.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eir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odel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T5</a:t>
            </a:r>
            <a:r>
              <a:rPr sz="2300" dirty="0"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31038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Replace </a:t>
            </a:r>
            <a:r>
              <a:rPr sz="2300" spc="-5" dirty="0">
                <a:latin typeface="Calibri"/>
                <a:cs typeface="Calibri"/>
              </a:rPr>
              <a:t>dif</a:t>
            </a:r>
            <a:r>
              <a:rPr sz="2300" spc="10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er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-length</a:t>
            </a:r>
            <a:r>
              <a:rPr sz="2300" spc="-10" dirty="0">
                <a:latin typeface="Calibri"/>
                <a:cs typeface="Calibri"/>
              </a:rPr>
              <a:t> s</a:t>
            </a:r>
            <a:r>
              <a:rPr sz="2300" spc="-5" dirty="0">
                <a:latin typeface="Calibri"/>
                <a:cs typeface="Calibri"/>
              </a:rPr>
              <a:t>pan</a:t>
            </a:r>
            <a:r>
              <a:rPr sz="2300" dirty="0">
                <a:latin typeface="Calibri"/>
                <a:cs typeface="Calibri"/>
              </a:rPr>
              <a:t>s </a:t>
            </a:r>
            <a:r>
              <a:rPr sz="2300" spc="-5" dirty="0">
                <a:latin typeface="Calibri"/>
                <a:cs typeface="Calibri"/>
              </a:rPr>
              <a:t>fro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 wi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uniq</a:t>
            </a:r>
            <a:r>
              <a:rPr sz="2300" spc="5" dirty="0">
                <a:latin typeface="Calibri"/>
                <a:cs typeface="Calibri"/>
              </a:rPr>
              <a:t>u</a:t>
            </a:r>
            <a:r>
              <a:rPr sz="2300" dirty="0">
                <a:latin typeface="Calibri"/>
                <a:cs typeface="Calibri"/>
              </a:rPr>
              <a:t>e </a:t>
            </a:r>
            <a:r>
              <a:rPr sz="2300" spc="-5" dirty="0">
                <a:latin typeface="Calibri"/>
                <a:cs typeface="Calibri"/>
              </a:rPr>
              <a:t>placehold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rs;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code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ou</a:t>
            </a:r>
            <a:r>
              <a:rPr sz="2300" dirty="0">
                <a:latin typeface="Calibri"/>
                <a:cs typeface="Calibri"/>
              </a:rPr>
              <a:t>t the </a:t>
            </a:r>
            <a:r>
              <a:rPr sz="2300" spc="-5" dirty="0">
                <a:latin typeface="Calibri"/>
                <a:cs typeface="Calibri"/>
              </a:rPr>
              <a:t>span</a:t>
            </a:r>
            <a:r>
              <a:rPr sz="2300" dirty="0">
                <a:latin typeface="Calibri"/>
                <a:cs typeface="Calibri"/>
              </a:rPr>
              <a:t>s that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were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removed!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3007" y="3500628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03007" y="465734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49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3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3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18704" y="3500628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18704" y="465734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49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3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3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5631" y="3500628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5631" y="465734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49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3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3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6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7119" y="418033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3"/>
                </a:lnTo>
                <a:lnTo>
                  <a:pt x="44450" y="476123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71282" y="4180332"/>
            <a:ext cx="619125" cy="481330"/>
          </a:xfrm>
          <a:custGeom>
            <a:avLst/>
            <a:gdLst/>
            <a:ahLst/>
            <a:cxnLst/>
            <a:rect l="l" t="t" r="r" b="b"/>
            <a:pathLst>
              <a:path w="619125" h="481329">
                <a:moveTo>
                  <a:pt x="554870" y="41669"/>
                </a:moveTo>
                <a:lnTo>
                  <a:pt x="0" y="471170"/>
                </a:lnTo>
                <a:lnTo>
                  <a:pt x="7874" y="481203"/>
                </a:lnTo>
                <a:lnTo>
                  <a:pt x="562621" y="51700"/>
                </a:lnTo>
                <a:lnTo>
                  <a:pt x="554870" y="41669"/>
                </a:lnTo>
                <a:close/>
              </a:path>
              <a:path w="619125" h="481329">
                <a:moveTo>
                  <a:pt x="602688" y="33909"/>
                </a:moveTo>
                <a:lnTo>
                  <a:pt x="564896" y="33909"/>
                </a:lnTo>
                <a:lnTo>
                  <a:pt x="572643" y="43942"/>
                </a:lnTo>
                <a:lnTo>
                  <a:pt x="562621" y="51700"/>
                </a:lnTo>
                <a:lnTo>
                  <a:pt x="582041" y="76835"/>
                </a:lnTo>
                <a:lnTo>
                  <a:pt x="602688" y="33909"/>
                </a:lnTo>
                <a:close/>
              </a:path>
              <a:path w="619125" h="481329">
                <a:moveTo>
                  <a:pt x="564896" y="33909"/>
                </a:moveTo>
                <a:lnTo>
                  <a:pt x="554870" y="41669"/>
                </a:lnTo>
                <a:lnTo>
                  <a:pt x="562621" y="51700"/>
                </a:lnTo>
                <a:lnTo>
                  <a:pt x="572643" y="43942"/>
                </a:lnTo>
                <a:lnTo>
                  <a:pt x="564896" y="33909"/>
                </a:lnTo>
                <a:close/>
              </a:path>
              <a:path w="619125" h="481329">
                <a:moveTo>
                  <a:pt x="618998" y="0"/>
                </a:moveTo>
                <a:lnTo>
                  <a:pt x="535432" y="16510"/>
                </a:lnTo>
                <a:lnTo>
                  <a:pt x="554870" y="41669"/>
                </a:lnTo>
                <a:lnTo>
                  <a:pt x="564896" y="33909"/>
                </a:lnTo>
                <a:lnTo>
                  <a:pt x="602688" y="33909"/>
                </a:lnTo>
                <a:lnTo>
                  <a:pt x="618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72806" y="4173473"/>
            <a:ext cx="1184910" cy="488950"/>
          </a:xfrm>
          <a:custGeom>
            <a:avLst/>
            <a:gdLst/>
            <a:ahLst/>
            <a:cxnLst/>
            <a:rect l="l" t="t" r="r" b="b"/>
            <a:pathLst>
              <a:path w="1184909" h="488950">
                <a:moveTo>
                  <a:pt x="1111277" y="29385"/>
                </a:moveTo>
                <a:lnTo>
                  <a:pt x="0" y="477138"/>
                </a:lnTo>
                <a:lnTo>
                  <a:pt x="4825" y="488950"/>
                </a:lnTo>
                <a:lnTo>
                  <a:pt x="1116045" y="41220"/>
                </a:lnTo>
                <a:lnTo>
                  <a:pt x="1111277" y="29385"/>
                </a:lnTo>
                <a:close/>
              </a:path>
              <a:path w="1184909" h="488950">
                <a:moveTo>
                  <a:pt x="1168640" y="24637"/>
                </a:moveTo>
                <a:lnTo>
                  <a:pt x="1123061" y="24637"/>
                </a:lnTo>
                <a:lnTo>
                  <a:pt x="1127887" y="36449"/>
                </a:lnTo>
                <a:lnTo>
                  <a:pt x="1116045" y="41220"/>
                </a:lnTo>
                <a:lnTo>
                  <a:pt x="1127887" y="70612"/>
                </a:lnTo>
                <a:lnTo>
                  <a:pt x="1168640" y="24637"/>
                </a:lnTo>
                <a:close/>
              </a:path>
              <a:path w="1184909" h="488950">
                <a:moveTo>
                  <a:pt x="1123061" y="24637"/>
                </a:moveTo>
                <a:lnTo>
                  <a:pt x="1111277" y="29385"/>
                </a:lnTo>
                <a:lnTo>
                  <a:pt x="1116045" y="41220"/>
                </a:lnTo>
                <a:lnTo>
                  <a:pt x="1127887" y="36449"/>
                </a:lnTo>
                <a:lnTo>
                  <a:pt x="1123061" y="24637"/>
                </a:lnTo>
                <a:close/>
              </a:path>
              <a:path w="1184909" h="488950">
                <a:moveTo>
                  <a:pt x="1099439" y="0"/>
                </a:moveTo>
                <a:lnTo>
                  <a:pt x="1111277" y="29385"/>
                </a:lnTo>
                <a:lnTo>
                  <a:pt x="1123061" y="24637"/>
                </a:lnTo>
                <a:lnTo>
                  <a:pt x="1168640" y="24637"/>
                </a:lnTo>
                <a:lnTo>
                  <a:pt x="1184402" y="6857"/>
                </a:lnTo>
                <a:lnTo>
                  <a:pt x="1099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1292" y="418033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3"/>
                </a:lnTo>
                <a:lnTo>
                  <a:pt x="44450" y="476123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85328" y="4180332"/>
            <a:ext cx="571500" cy="481330"/>
          </a:xfrm>
          <a:custGeom>
            <a:avLst/>
            <a:gdLst/>
            <a:ahLst/>
            <a:cxnLst/>
            <a:rect l="l" t="t" r="r" b="b"/>
            <a:pathLst>
              <a:path w="571500" h="481329">
                <a:moveTo>
                  <a:pt x="508496" y="44165"/>
                </a:moveTo>
                <a:lnTo>
                  <a:pt x="0" y="471297"/>
                </a:lnTo>
                <a:lnTo>
                  <a:pt x="8127" y="481076"/>
                </a:lnTo>
                <a:lnTo>
                  <a:pt x="516670" y="53905"/>
                </a:lnTo>
                <a:lnTo>
                  <a:pt x="508496" y="44165"/>
                </a:lnTo>
                <a:close/>
              </a:path>
              <a:path w="571500" h="481329">
                <a:moveTo>
                  <a:pt x="555413" y="35941"/>
                </a:moveTo>
                <a:lnTo>
                  <a:pt x="518287" y="35941"/>
                </a:lnTo>
                <a:lnTo>
                  <a:pt x="526415" y="45720"/>
                </a:lnTo>
                <a:lnTo>
                  <a:pt x="516670" y="53905"/>
                </a:lnTo>
                <a:lnTo>
                  <a:pt x="537082" y="78232"/>
                </a:lnTo>
                <a:lnTo>
                  <a:pt x="555413" y="35941"/>
                </a:lnTo>
                <a:close/>
              </a:path>
              <a:path w="571500" h="481329">
                <a:moveTo>
                  <a:pt x="518287" y="35941"/>
                </a:moveTo>
                <a:lnTo>
                  <a:pt x="508496" y="44165"/>
                </a:lnTo>
                <a:lnTo>
                  <a:pt x="516670" y="53905"/>
                </a:lnTo>
                <a:lnTo>
                  <a:pt x="526415" y="45720"/>
                </a:lnTo>
                <a:lnTo>
                  <a:pt x="518287" y="35941"/>
                </a:lnTo>
                <a:close/>
              </a:path>
              <a:path w="571500" h="481329">
                <a:moveTo>
                  <a:pt x="570992" y="0"/>
                </a:moveTo>
                <a:lnTo>
                  <a:pt x="488061" y="19812"/>
                </a:lnTo>
                <a:lnTo>
                  <a:pt x="508496" y="44165"/>
                </a:lnTo>
                <a:lnTo>
                  <a:pt x="518287" y="35941"/>
                </a:lnTo>
                <a:lnTo>
                  <a:pt x="555413" y="35941"/>
                </a:lnTo>
                <a:lnTo>
                  <a:pt x="570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8219" y="418033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3"/>
                </a:lnTo>
                <a:lnTo>
                  <a:pt x="44450" y="476123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75219" y="4180332"/>
            <a:ext cx="619125" cy="481330"/>
          </a:xfrm>
          <a:custGeom>
            <a:avLst/>
            <a:gdLst/>
            <a:ahLst/>
            <a:cxnLst/>
            <a:rect l="l" t="t" r="r" b="b"/>
            <a:pathLst>
              <a:path w="619125" h="481329">
                <a:moveTo>
                  <a:pt x="64127" y="41669"/>
                </a:moveTo>
                <a:lnTo>
                  <a:pt x="56376" y="51700"/>
                </a:lnTo>
                <a:lnTo>
                  <a:pt x="611124" y="481203"/>
                </a:lnTo>
                <a:lnTo>
                  <a:pt x="618998" y="471170"/>
                </a:lnTo>
                <a:lnTo>
                  <a:pt x="64127" y="41669"/>
                </a:lnTo>
                <a:close/>
              </a:path>
              <a:path w="619125" h="481329">
                <a:moveTo>
                  <a:pt x="0" y="0"/>
                </a:moveTo>
                <a:lnTo>
                  <a:pt x="36956" y="76835"/>
                </a:lnTo>
                <a:lnTo>
                  <a:pt x="56376" y="51700"/>
                </a:lnTo>
                <a:lnTo>
                  <a:pt x="46354" y="43942"/>
                </a:lnTo>
                <a:lnTo>
                  <a:pt x="54101" y="33909"/>
                </a:lnTo>
                <a:lnTo>
                  <a:pt x="70122" y="33909"/>
                </a:lnTo>
                <a:lnTo>
                  <a:pt x="83565" y="16510"/>
                </a:lnTo>
                <a:lnTo>
                  <a:pt x="0" y="0"/>
                </a:lnTo>
                <a:close/>
              </a:path>
              <a:path w="619125" h="481329">
                <a:moveTo>
                  <a:pt x="54101" y="33909"/>
                </a:moveTo>
                <a:lnTo>
                  <a:pt x="46354" y="43942"/>
                </a:lnTo>
                <a:lnTo>
                  <a:pt x="56376" y="51700"/>
                </a:lnTo>
                <a:lnTo>
                  <a:pt x="64127" y="41669"/>
                </a:lnTo>
                <a:lnTo>
                  <a:pt x="54101" y="33909"/>
                </a:lnTo>
                <a:close/>
              </a:path>
              <a:path w="619125" h="481329">
                <a:moveTo>
                  <a:pt x="70122" y="33909"/>
                </a:moveTo>
                <a:lnTo>
                  <a:pt x="54101" y="33909"/>
                </a:lnTo>
                <a:lnTo>
                  <a:pt x="64127" y="41669"/>
                </a:lnTo>
                <a:lnTo>
                  <a:pt x="70122" y="3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75219" y="4173473"/>
            <a:ext cx="1184275" cy="488950"/>
          </a:xfrm>
          <a:custGeom>
            <a:avLst/>
            <a:gdLst/>
            <a:ahLst/>
            <a:cxnLst/>
            <a:rect l="l" t="t" r="r" b="b"/>
            <a:pathLst>
              <a:path w="1184275" h="488950">
                <a:moveTo>
                  <a:pt x="73060" y="29411"/>
                </a:moveTo>
                <a:lnTo>
                  <a:pt x="68292" y="41194"/>
                </a:lnTo>
                <a:lnTo>
                  <a:pt x="1179576" y="488950"/>
                </a:lnTo>
                <a:lnTo>
                  <a:pt x="1184275" y="477138"/>
                </a:lnTo>
                <a:lnTo>
                  <a:pt x="73060" y="29411"/>
                </a:lnTo>
                <a:close/>
              </a:path>
              <a:path w="1184275" h="488950">
                <a:moveTo>
                  <a:pt x="84962" y="0"/>
                </a:moveTo>
                <a:lnTo>
                  <a:pt x="0" y="6857"/>
                </a:lnTo>
                <a:lnTo>
                  <a:pt x="56387" y="70612"/>
                </a:lnTo>
                <a:lnTo>
                  <a:pt x="68292" y="41194"/>
                </a:lnTo>
                <a:lnTo>
                  <a:pt x="56514" y="36449"/>
                </a:lnTo>
                <a:lnTo>
                  <a:pt x="61213" y="24637"/>
                </a:lnTo>
                <a:lnTo>
                  <a:pt x="74992" y="24637"/>
                </a:lnTo>
                <a:lnTo>
                  <a:pt x="84962" y="0"/>
                </a:lnTo>
                <a:close/>
              </a:path>
              <a:path w="1184275" h="488950">
                <a:moveTo>
                  <a:pt x="61213" y="24637"/>
                </a:moveTo>
                <a:lnTo>
                  <a:pt x="56514" y="36449"/>
                </a:lnTo>
                <a:lnTo>
                  <a:pt x="68292" y="41194"/>
                </a:lnTo>
                <a:lnTo>
                  <a:pt x="73060" y="29411"/>
                </a:lnTo>
                <a:lnTo>
                  <a:pt x="61213" y="24637"/>
                </a:lnTo>
                <a:close/>
              </a:path>
              <a:path w="1184275" h="488950">
                <a:moveTo>
                  <a:pt x="74992" y="24637"/>
                </a:moveTo>
                <a:lnTo>
                  <a:pt x="61213" y="24637"/>
                </a:lnTo>
                <a:lnTo>
                  <a:pt x="73060" y="29411"/>
                </a:lnTo>
                <a:lnTo>
                  <a:pt x="74992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89392" y="4180332"/>
            <a:ext cx="571500" cy="481330"/>
          </a:xfrm>
          <a:custGeom>
            <a:avLst/>
            <a:gdLst/>
            <a:ahLst/>
            <a:cxnLst/>
            <a:rect l="l" t="t" r="r" b="b"/>
            <a:pathLst>
              <a:path w="571500" h="481329">
                <a:moveTo>
                  <a:pt x="62421" y="44102"/>
                </a:moveTo>
                <a:lnTo>
                  <a:pt x="54247" y="53843"/>
                </a:lnTo>
                <a:lnTo>
                  <a:pt x="562863" y="481076"/>
                </a:lnTo>
                <a:lnTo>
                  <a:pt x="570991" y="471297"/>
                </a:lnTo>
                <a:lnTo>
                  <a:pt x="62421" y="44102"/>
                </a:lnTo>
                <a:close/>
              </a:path>
              <a:path w="571500" h="481329">
                <a:moveTo>
                  <a:pt x="0" y="0"/>
                </a:moveTo>
                <a:lnTo>
                  <a:pt x="33781" y="78232"/>
                </a:lnTo>
                <a:lnTo>
                  <a:pt x="54247" y="53843"/>
                </a:lnTo>
                <a:lnTo>
                  <a:pt x="44576" y="45720"/>
                </a:lnTo>
                <a:lnTo>
                  <a:pt x="52704" y="35941"/>
                </a:lnTo>
                <a:lnTo>
                  <a:pt x="69269" y="35941"/>
                </a:lnTo>
                <a:lnTo>
                  <a:pt x="82803" y="19812"/>
                </a:lnTo>
                <a:lnTo>
                  <a:pt x="0" y="0"/>
                </a:lnTo>
                <a:close/>
              </a:path>
              <a:path w="571500" h="481329">
                <a:moveTo>
                  <a:pt x="52704" y="35941"/>
                </a:moveTo>
                <a:lnTo>
                  <a:pt x="44576" y="45720"/>
                </a:lnTo>
                <a:lnTo>
                  <a:pt x="54247" y="53843"/>
                </a:lnTo>
                <a:lnTo>
                  <a:pt x="62421" y="44102"/>
                </a:lnTo>
                <a:lnTo>
                  <a:pt x="52704" y="35941"/>
                </a:lnTo>
                <a:close/>
              </a:path>
              <a:path w="571500" h="481329">
                <a:moveTo>
                  <a:pt x="69269" y="35941"/>
                </a:moveTo>
                <a:lnTo>
                  <a:pt x="52704" y="35941"/>
                </a:lnTo>
                <a:lnTo>
                  <a:pt x="62421" y="44102"/>
                </a:lnTo>
                <a:lnTo>
                  <a:pt x="69269" y="35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6756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96756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96756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96756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12452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12452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12452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12452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26623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26623" y="2487167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26623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285750" y="0"/>
                </a:moveTo>
                <a:lnTo>
                  <a:pt x="51787" y="246"/>
                </a:lnTo>
                <a:lnTo>
                  <a:pt x="14982" y="18527"/>
                </a:lnTo>
                <a:lnTo>
                  <a:pt x="0" y="57150"/>
                </a:lnTo>
                <a:lnTo>
                  <a:pt x="246" y="627916"/>
                </a:lnTo>
                <a:lnTo>
                  <a:pt x="18527" y="664721"/>
                </a:lnTo>
                <a:lnTo>
                  <a:pt x="57150" y="679704"/>
                </a:lnTo>
                <a:lnTo>
                  <a:pt x="291112" y="679457"/>
                </a:lnTo>
                <a:lnTo>
                  <a:pt x="327917" y="661176"/>
                </a:lnTo>
                <a:lnTo>
                  <a:pt x="342900" y="622554"/>
                </a:lnTo>
                <a:lnTo>
                  <a:pt x="342653" y="51787"/>
                </a:lnTo>
                <a:lnTo>
                  <a:pt x="324372" y="14982"/>
                </a:lnTo>
                <a:lnTo>
                  <a:pt x="2857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26623" y="3643884"/>
            <a:ext cx="342900" cy="680085"/>
          </a:xfrm>
          <a:custGeom>
            <a:avLst/>
            <a:gdLst/>
            <a:ahLst/>
            <a:cxnLst/>
            <a:rect l="l" t="t" r="r" b="b"/>
            <a:pathLst>
              <a:path w="342900" h="680085">
                <a:moveTo>
                  <a:pt x="0" y="57150"/>
                </a:moveTo>
                <a:lnTo>
                  <a:pt x="14982" y="18527"/>
                </a:lnTo>
                <a:lnTo>
                  <a:pt x="51787" y="246"/>
                </a:lnTo>
                <a:lnTo>
                  <a:pt x="285750" y="0"/>
                </a:lnTo>
                <a:lnTo>
                  <a:pt x="300130" y="1815"/>
                </a:lnTo>
                <a:lnTo>
                  <a:pt x="333329" y="25429"/>
                </a:lnTo>
                <a:lnTo>
                  <a:pt x="342900" y="622554"/>
                </a:lnTo>
                <a:lnTo>
                  <a:pt x="341084" y="636934"/>
                </a:lnTo>
                <a:lnTo>
                  <a:pt x="317470" y="670133"/>
                </a:lnTo>
                <a:lnTo>
                  <a:pt x="57150" y="679704"/>
                </a:lnTo>
                <a:lnTo>
                  <a:pt x="42769" y="677888"/>
                </a:lnTo>
                <a:lnTo>
                  <a:pt x="9570" y="654274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30868" y="316687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2"/>
                </a:lnTo>
                <a:lnTo>
                  <a:pt x="44450" y="476122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65031" y="3166872"/>
            <a:ext cx="619125" cy="481330"/>
          </a:xfrm>
          <a:custGeom>
            <a:avLst/>
            <a:gdLst/>
            <a:ahLst/>
            <a:cxnLst/>
            <a:rect l="l" t="t" r="r" b="b"/>
            <a:pathLst>
              <a:path w="619125" h="481329">
                <a:moveTo>
                  <a:pt x="554870" y="41669"/>
                </a:moveTo>
                <a:lnTo>
                  <a:pt x="0" y="471169"/>
                </a:lnTo>
                <a:lnTo>
                  <a:pt x="7874" y="481202"/>
                </a:lnTo>
                <a:lnTo>
                  <a:pt x="562621" y="51700"/>
                </a:lnTo>
                <a:lnTo>
                  <a:pt x="554870" y="41669"/>
                </a:lnTo>
                <a:close/>
              </a:path>
              <a:path w="619125" h="481329">
                <a:moveTo>
                  <a:pt x="602688" y="33908"/>
                </a:moveTo>
                <a:lnTo>
                  <a:pt x="564896" y="33908"/>
                </a:lnTo>
                <a:lnTo>
                  <a:pt x="572643" y="43941"/>
                </a:lnTo>
                <a:lnTo>
                  <a:pt x="562621" y="51700"/>
                </a:lnTo>
                <a:lnTo>
                  <a:pt x="582041" y="76835"/>
                </a:lnTo>
                <a:lnTo>
                  <a:pt x="602688" y="33908"/>
                </a:lnTo>
                <a:close/>
              </a:path>
              <a:path w="619125" h="481329">
                <a:moveTo>
                  <a:pt x="564896" y="33908"/>
                </a:moveTo>
                <a:lnTo>
                  <a:pt x="554870" y="41669"/>
                </a:lnTo>
                <a:lnTo>
                  <a:pt x="562621" y="51700"/>
                </a:lnTo>
                <a:lnTo>
                  <a:pt x="572643" y="43941"/>
                </a:lnTo>
                <a:lnTo>
                  <a:pt x="564896" y="33908"/>
                </a:lnTo>
                <a:close/>
              </a:path>
              <a:path w="619125" h="481329">
                <a:moveTo>
                  <a:pt x="618998" y="0"/>
                </a:moveTo>
                <a:lnTo>
                  <a:pt x="535432" y="16510"/>
                </a:lnTo>
                <a:lnTo>
                  <a:pt x="554870" y="41669"/>
                </a:lnTo>
                <a:lnTo>
                  <a:pt x="564896" y="33908"/>
                </a:lnTo>
                <a:lnTo>
                  <a:pt x="602688" y="33908"/>
                </a:lnTo>
                <a:lnTo>
                  <a:pt x="618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66681" y="3158870"/>
            <a:ext cx="1232535" cy="490220"/>
          </a:xfrm>
          <a:custGeom>
            <a:avLst/>
            <a:gdLst/>
            <a:ahLst/>
            <a:cxnLst/>
            <a:rect l="l" t="t" r="r" b="b"/>
            <a:pathLst>
              <a:path w="1232534" h="490220">
                <a:moveTo>
                  <a:pt x="1159068" y="29614"/>
                </a:moveTo>
                <a:lnTo>
                  <a:pt x="0" y="478281"/>
                </a:lnTo>
                <a:lnTo>
                  <a:pt x="4572" y="490092"/>
                </a:lnTo>
                <a:lnTo>
                  <a:pt x="1163651" y="41421"/>
                </a:lnTo>
                <a:lnTo>
                  <a:pt x="1159068" y="29614"/>
                </a:lnTo>
                <a:close/>
              </a:path>
              <a:path w="1232534" h="490220">
                <a:moveTo>
                  <a:pt x="1216933" y="25018"/>
                </a:moveTo>
                <a:lnTo>
                  <a:pt x="1170940" y="25018"/>
                </a:lnTo>
                <a:lnTo>
                  <a:pt x="1175512" y="36829"/>
                </a:lnTo>
                <a:lnTo>
                  <a:pt x="1163651" y="41421"/>
                </a:lnTo>
                <a:lnTo>
                  <a:pt x="1175131" y="70992"/>
                </a:lnTo>
                <a:lnTo>
                  <a:pt x="1216933" y="25018"/>
                </a:lnTo>
                <a:close/>
              </a:path>
              <a:path w="1232534" h="490220">
                <a:moveTo>
                  <a:pt x="1170940" y="25018"/>
                </a:moveTo>
                <a:lnTo>
                  <a:pt x="1159068" y="29614"/>
                </a:lnTo>
                <a:lnTo>
                  <a:pt x="1163651" y="41421"/>
                </a:lnTo>
                <a:lnTo>
                  <a:pt x="1175512" y="36829"/>
                </a:lnTo>
                <a:lnTo>
                  <a:pt x="1170940" y="25018"/>
                </a:lnTo>
                <a:close/>
              </a:path>
              <a:path w="1232534" h="490220">
                <a:moveTo>
                  <a:pt x="1147572" y="0"/>
                </a:moveTo>
                <a:lnTo>
                  <a:pt x="1159068" y="29614"/>
                </a:lnTo>
                <a:lnTo>
                  <a:pt x="1170940" y="25018"/>
                </a:lnTo>
                <a:lnTo>
                  <a:pt x="1216933" y="25018"/>
                </a:lnTo>
                <a:lnTo>
                  <a:pt x="1232408" y="8000"/>
                </a:lnTo>
                <a:lnTo>
                  <a:pt x="1147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45040" y="316687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2"/>
                </a:lnTo>
                <a:lnTo>
                  <a:pt x="44450" y="476122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79203" y="3166872"/>
            <a:ext cx="619125" cy="481330"/>
          </a:xfrm>
          <a:custGeom>
            <a:avLst/>
            <a:gdLst/>
            <a:ahLst/>
            <a:cxnLst/>
            <a:rect l="l" t="t" r="r" b="b"/>
            <a:pathLst>
              <a:path w="619125" h="481329">
                <a:moveTo>
                  <a:pt x="554870" y="41669"/>
                </a:moveTo>
                <a:lnTo>
                  <a:pt x="0" y="471169"/>
                </a:lnTo>
                <a:lnTo>
                  <a:pt x="7874" y="481202"/>
                </a:lnTo>
                <a:lnTo>
                  <a:pt x="562621" y="51700"/>
                </a:lnTo>
                <a:lnTo>
                  <a:pt x="554870" y="41669"/>
                </a:lnTo>
                <a:close/>
              </a:path>
              <a:path w="619125" h="481329">
                <a:moveTo>
                  <a:pt x="602688" y="33908"/>
                </a:moveTo>
                <a:lnTo>
                  <a:pt x="564896" y="33908"/>
                </a:lnTo>
                <a:lnTo>
                  <a:pt x="572643" y="43941"/>
                </a:lnTo>
                <a:lnTo>
                  <a:pt x="562621" y="51700"/>
                </a:lnTo>
                <a:lnTo>
                  <a:pt x="582041" y="76835"/>
                </a:lnTo>
                <a:lnTo>
                  <a:pt x="602688" y="33908"/>
                </a:lnTo>
                <a:close/>
              </a:path>
              <a:path w="619125" h="481329">
                <a:moveTo>
                  <a:pt x="564896" y="33908"/>
                </a:moveTo>
                <a:lnTo>
                  <a:pt x="554870" y="41669"/>
                </a:lnTo>
                <a:lnTo>
                  <a:pt x="562621" y="51700"/>
                </a:lnTo>
                <a:lnTo>
                  <a:pt x="572643" y="43941"/>
                </a:lnTo>
                <a:lnTo>
                  <a:pt x="564896" y="33908"/>
                </a:lnTo>
                <a:close/>
              </a:path>
              <a:path w="619125" h="481329">
                <a:moveTo>
                  <a:pt x="618998" y="0"/>
                </a:moveTo>
                <a:lnTo>
                  <a:pt x="535431" y="16510"/>
                </a:lnTo>
                <a:lnTo>
                  <a:pt x="554870" y="41669"/>
                </a:lnTo>
                <a:lnTo>
                  <a:pt x="564896" y="33908"/>
                </a:lnTo>
                <a:lnTo>
                  <a:pt x="602688" y="33908"/>
                </a:lnTo>
                <a:lnTo>
                  <a:pt x="618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60735" y="3166872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44450" y="63500"/>
                </a:moveTo>
                <a:lnTo>
                  <a:pt x="31750" y="63500"/>
                </a:lnTo>
                <a:lnTo>
                  <a:pt x="31750" y="476122"/>
                </a:lnTo>
                <a:lnTo>
                  <a:pt x="44450" y="476122"/>
                </a:lnTo>
                <a:lnTo>
                  <a:pt x="44450" y="63500"/>
                </a:lnTo>
                <a:close/>
              </a:path>
              <a:path w="76200" h="476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6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74077" y="3143376"/>
            <a:ext cx="1795145" cy="363220"/>
          </a:xfrm>
          <a:custGeom>
            <a:avLst/>
            <a:gdLst/>
            <a:ahLst/>
            <a:cxnLst/>
            <a:rect l="l" t="t" r="r" b="b"/>
            <a:pathLst>
              <a:path w="1795145" h="363220">
                <a:moveTo>
                  <a:pt x="1718783" y="31147"/>
                </a:moveTo>
                <a:lnTo>
                  <a:pt x="0" y="350393"/>
                </a:lnTo>
                <a:lnTo>
                  <a:pt x="2286" y="362965"/>
                </a:lnTo>
                <a:lnTo>
                  <a:pt x="1721102" y="43587"/>
                </a:lnTo>
                <a:lnTo>
                  <a:pt x="1718783" y="31147"/>
                </a:lnTo>
                <a:close/>
              </a:path>
              <a:path w="1795145" h="363220">
                <a:moveTo>
                  <a:pt x="1787844" y="28828"/>
                </a:moveTo>
                <a:lnTo>
                  <a:pt x="1731264" y="28828"/>
                </a:lnTo>
                <a:lnTo>
                  <a:pt x="1733550" y="41275"/>
                </a:lnTo>
                <a:lnTo>
                  <a:pt x="1721102" y="43587"/>
                </a:lnTo>
                <a:lnTo>
                  <a:pt x="1726946" y="74930"/>
                </a:lnTo>
                <a:lnTo>
                  <a:pt x="1787844" y="28828"/>
                </a:lnTo>
                <a:close/>
              </a:path>
              <a:path w="1795145" h="363220">
                <a:moveTo>
                  <a:pt x="1731264" y="28828"/>
                </a:moveTo>
                <a:lnTo>
                  <a:pt x="1718783" y="31147"/>
                </a:lnTo>
                <a:lnTo>
                  <a:pt x="1721102" y="43587"/>
                </a:lnTo>
                <a:lnTo>
                  <a:pt x="1733550" y="41275"/>
                </a:lnTo>
                <a:lnTo>
                  <a:pt x="1731264" y="28828"/>
                </a:lnTo>
                <a:close/>
              </a:path>
              <a:path w="1795145" h="363220">
                <a:moveTo>
                  <a:pt x="1712976" y="0"/>
                </a:moveTo>
                <a:lnTo>
                  <a:pt x="1718783" y="31147"/>
                </a:lnTo>
                <a:lnTo>
                  <a:pt x="1731264" y="28828"/>
                </a:lnTo>
                <a:lnTo>
                  <a:pt x="1787844" y="28828"/>
                </a:lnTo>
                <a:lnTo>
                  <a:pt x="1794891" y="23495"/>
                </a:lnTo>
                <a:lnTo>
                  <a:pt x="171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74331" y="3139567"/>
            <a:ext cx="2409825" cy="367030"/>
          </a:xfrm>
          <a:custGeom>
            <a:avLst/>
            <a:gdLst/>
            <a:ahLst/>
            <a:cxnLst/>
            <a:rect l="l" t="t" r="r" b="b"/>
            <a:pathLst>
              <a:path w="2409825" h="367029">
                <a:moveTo>
                  <a:pt x="2333395" y="31453"/>
                </a:moveTo>
                <a:lnTo>
                  <a:pt x="0" y="354203"/>
                </a:lnTo>
                <a:lnTo>
                  <a:pt x="1777" y="366775"/>
                </a:lnTo>
                <a:lnTo>
                  <a:pt x="2335131" y="44032"/>
                </a:lnTo>
                <a:lnTo>
                  <a:pt x="2333395" y="31453"/>
                </a:lnTo>
                <a:close/>
              </a:path>
              <a:path w="2409825" h="367029">
                <a:moveTo>
                  <a:pt x="2406177" y="29718"/>
                </a:moveTo>
                <a:lnTo>
                  <a:pt x="2345944" y="29718"/>
                </a:lnTo>
                <a:lnTo>
                  <a:pt x="2347722" y="42291"/>
                </a:lnTo>
                <a:lnTo>
                  <a:pt x="2335131" y="44032"/>
                </a:lnTo>
                <a:lnTo>
                  <a:pt x="2339467" y="75437"/>
                </a:lnTo>
                <a:lnTo>
                  <a:pt x="2406177" y="29718"/>
                </a:lnTo>
                <a:close/>
              </a:path>
              <a:path w="2409825" h="367029">
                <a:moveTo>
                  <a:pt x="2345944" y="29718"/>
                </a:moveTo>
                <a:lnTo>
                  <a:pt x="2333395" y="31453"/>
                </a:lnTo>
                <a:lnTo>
                  <a:pt x="2335131" y="44032"/>
                </a:lnTo>
                <a:lnTo>
                  <a:pt x="2347722" y="42291"/>
                </a:lnTo>
                <a:lnTo>
                  <a:pt x="2345944" y="29718"/>
                </a:lnTo>
                <a:close/>
              </a:path>
              <a:path w="2409825" h="367029">
                <a:moveTo>
                  <a:pt x="2329053" y="0"/>
                </a:moveTo>
                <a:lnTo>
                  <a:pt x="2333395" y="31453"/>
                </a:lnTo>
                <a:lnTo>
                  <a:pt x="2345944" y="29718"/>
                </a:lnTo>
                <a:lnTo>
                  <a:pt x="2406177" y="29718"/>
                </a:lnTo>
                <a:lnTo>
                  <a:pt x="2409698" y="27305"/>
                </a:lnTo>
                <a:lnTo>
                  <a:pt x="2329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74584" y="3137407"/>
            <a:ext cx="3024505" cy="368935"/>
          </a:xfrm>
          <a:custGeom>
            <a:avLst/>
            <a:gdLst/>
            <a:ahLst/>
            <a:cxnLst/>
            <a:rect l="l" t="t" r="r" b="b"/>
            <a:pathLst>
              <a:path w="3024504" h="368935">
                <a:moveTo>
                  <a:pt x="2948109" y="31492"/>
                </a:moveTo>
                <a:lnTo>
                  <a:pt x="0" y="356362"/>
                </a:lnTo>
                <a:lnTo>
                  <a:pt x="1270" y="368934"/>
                </a:lnTo>
                <a:lnTo>
                  <a:pt x="2949501" y="44065"/>
                </a:lnTo>
                <a:lnTo>
                  <a:pt x="2948109" y="31492"/>
                </a:lnTo>
                <a:close/>
              </a:path>
              <a:path w="3024504" h="368935">
                <a:moveTo>
                  <a:pt x="3023522" y="30099"/>
                </a:moveTo>
                <a:lnTo>
                  <a:pt x="2960751" y="30099"/>
                </a:lnTo>
                <a:lnTo>
                  <a:pt x="2962148" y="42671"/>
                </a:lnTo>
                <a:lnTo>
                  <a:pt x="2949501" y="44065"/>
                </a:lnTo>
                <a:lnTo>
                  <a:pt x="2953004" y="75691"/>
                </a:lnTo>
                <a:lnTo>
                  <a:pt x="3023522" y="30099"/>
                </a:lnTo>
                <a:close/>
              </a:path>
              <a:path w="3024504" h="368935">
                <a:moveTo>
                  <a:pt x="2960751" y="30099"/>
                </a:moveTo>
                <a:lnTo>
                  <a:pt x="2948109" y="31492"/>
                </a:lnTo>
                <a:lnTo>
                  <a:pt x="2949501" y="44065"/>
                </a:lnTo>
                <a:lnTo>
                  <a:pt x="2962148" y="42671"/>
                </a:lnTo>
                <a:lnTo>
                  <a:pt x="2960751" y="30099"/>
                </a:lnTo>
                <a:close/>
              </a:path>
              <a:path w="3024504" h="368935">
                <a:moveTo>
                  <a:pt x="2944622" y="0"/>
                </a:moveTo>
                <a:lnTo>
                  <a:pt x="2948109" y="31492"/>
                </a:lnTo>
                <a:lnTo>
                  <a:pt x="2960751" y="30099"/>
                </a:lnTo>
                <a:lnTo>
                  <a:pt x="3023522" y="30099"/>
                </a:lnTo>
                <a:lnTo>
                  <a:pt x="3024505" y="29463"/>
                </a:lnTo>
                <a:lnTo>
                  <a:pt x="2944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87614" y="3150997"/>
            <a:ext cx="1180465" cy="355600"/>
          </a:xfrm>
          <a:custGeom>
            <a:avLst/>
            <a:gdLst/>
            <a:ahLst/>
            <a:cxnLst/>
            <a:rect l="l" t="t" r="r" b="b"/>
            <a:pathLst>
              <a:path w="1180465" h="355600">
                <a:moveTo>
                  <a:pt x="1105388" y="30502"/>
                </a:moveTo>
                <a:lnTo>
                  <a:pt x="0" y="342900"/>
                </a:lnTo>
                <a:lnTo>
                  <a:pt x="3555" y="355218"/>
                </a:lnTo>
                <a:lnTo>
                  <a:pt x="1108832" y="42691"/>
                </a:lnTo>
                <a:lnTo>
                  <a:pt x="1105388" y="30502"/>
                </a:lnTo>
                <a:close/>
              </a:path>
              <a:path w="1180465" h="355600">
                <a:moveTo>
                  <a:pt x="1168201" y="27050"/>
                </a:moveTo>
                <a:lnTo>
                  <a:pt x="1117600" y="27050"/>
                </a:lnTo>
                <a:lnTo>
                  <a:pt x="1121028" y="39242"/>
                </a:lnTo>
                <a:lnTo>
                  <a:pt x="1108832" y="42691"/>
                </a:lnTo>
                <a:lnTo>
                  <a:pt x="1117472" y="73278"/>
                </a:lnTo>
                <a:lnTo>
                  <a:pt x="1168201" y="27050"/>
                </a:lnTo>
                <a:close/>
              </a:path>
              <a:path w="1180465" h="355600">
                <a:moveTo>
                  <a:pt x="1117600" y="27050"/>
                </a:moveTo>
                <a:lnTo>
                  <a:pt x="1105388" y="30502"/>
                </a:lnTo>
                <a:lnTo>
                  <a:pt x="1108832" y="42691"/>
                </a:lnTo>
                <a:lnTo>
                  <a:pt x="1121028" y="39242"/>
                </a:lnTo>
                <a:lnTo>
                  <a:pt x="1117600" y="27050"/>
                </a:lnTo>
                <a:close/>
              </a:path>
              <a:path w="1180465" h="355600">
                <a:moveTo>
                  <a:pt x="1096771" y="0"/>
                </a:moveTo>
                <a:lnTo>
                  <a:pt x="1105388" y="30502"/>
                </a:lnTo>
                <a:lnTo>
                  <a:pt x="1117600" y="27050"/>
                </a:lnTo>
                <a:lnTo>
                  <a:pt x="1168201" y="27050"/>
                </a:lnTo>
                <a:lnTo>
                  <a:pt x="1180464" y="15875"/>
                </a:lnTo>
                <a:lnTo>
                  <a:pt x="1096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88248" y="3143376"/>
            <a:ext cx="1795145" cy="363220"/>
          </a:xfrm>
          <a:custGeom>
            <a:avLst/>
            <a:gdLst/>
            <a:ahLst/>
            <a:cxnLst/>
            <a:rect l="l" t="t" r="r" b="b"/>
            <a:pathLst>
              <a:path w="1795145" h="363220">
                <a:moveTo>
                  <a:pt x="1718783" y="31147"/>
                </a:moveTo>
                <a:lnTo>
                  <a:pt x="0" y="350393"/>
                </a:lnTo>
                <a:lnTo>
                  <a:pt x="2285" y="362965"/>
                </a:lnTo>
                <a:lnTo>
                  <a:pt x="1721102" y="43587"/>
                </a:lnTo>
                <a:lnTo>
                  <a:pt x="1718783" y="31147"/>
                </a:lnTo>
                <a:close/>
              </a:path>
              <a:path w="1795145" h="363220">
                <a:moveTo>
                  <a:pt x="1787844" y="28828"/>
                </a:moveTo>
                <a:lnTo>
                  <a:pt x="1731264" y="28828"/>
                </a:lnTo>
                <a:lnTo>
                  <a:pt x="1733550" y="41275"/>
                </a:lnTo>
                <a:lnTo>
                  <a:pt x="1721102" y="43587"/>
                </a:lnTo>
                <a:lnTo>
                  <a:pt x="1726946" y="74930"/>
                </a:lnTo>
                <a:lnTo>
                  <a:pt x="1787844" y="28828"/>
                </a:lnTo>
                <a:close/>
              </a:path>
              <a:path w="1795145" h="363220">
                <a:moveTo>
                  <a:pt x="1731264" y="28828"/>
                </a:moveTo>
                <a:lnTo>
                  <a:pt x="1718783" y="31147"/>
                </a:lnTo>
                <a:lnTo>
                  <a:pt x="1721102" y="43587"/>
                </a:lnTo>
                <a:lnTo>
                  <a:pt x="1733550" y="41275"/>
                </a:lnTo>
                <a:lnTo>
                  <a:pt x="1731264" y="28828"/>
                </a:lnTo>
                <a:close/>
              </a:path>
              <a:path w="1795145" h="363220">
                <a:moveTo>
                  <a:pt x="1712976" y="0"/>
                </a:moveTo>
                <a:lnTo>
                  <a:pt x="1718783" y="31147"/>
                </a:lnTo>
                <a:lnTo>
                  <a:pt x="1731264" y="28828"/>
                </a:lnTo>
                <a:lnTo>
                  <a:pt x="1787844" y="28828"/>
                </a:lnTo>
                <a:lnTo>
                  <a:pt x="1794891" y="23495"/>
                </a:lnTo>
                <a:lnTo>
                  <a:pt x="1712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88503" y="3139567"/>
            <a:ext cx="2409825" cy="367030"/>
          </a:xfrm>
          <a:custGeom>
            <a:avLst/>
            <a:gdLst/>
            <a:ahLst/>
            <a:cxnLst/>
            <a:rect l="l" t="t" r="r" b="b"/>
            <a:pathLst>
              <a:path w="2409825" h="367029">
                <a:moveTo>
                  <a:pt x="2333395" y="31453"/>
                </a:moveTo>
                <a:lnTo>
                  <a:pt x="0" y="354203"/>
                </a:lnTo>
                <a:lnTo>
                  <a:pt x="1777" y="366775"/>
                </a:lnTo>
                <a:lnTo>
                  <a:pt x="2335131" y="44032"/>
                </a:lnTo>
                <a:lnTo>
                  <a:pt x="2333395" y="31453"/>
                </a:lnTo>
                <a:close/>
              </a:path>
              <a:path w="2409825" h="367029">
                <a:moveTo>
                  <a:pt x="2406177" y="29718"/>
                </a:moveTo>
                <a:lnTo>
                  <a:pt x="2345944" y="29718"/>
                </a:lnTo>
                <a:lnTo>
                  <a:pt x="2347722" y="42291"/>
                </a:lnTo>
                <a:lnTo>
                  <a:pt x="2335131" y="44032"/>
                </a:lnTo>
                <a:lnTo>
                  <a:pt x="2339467" y="75437"/>
                </a:lnTo>
                <a:lnTo>
                  <a:pt x="2406177" y="29718"/>
                </a:lnTo>
                <a:close/>
              </a:path>
              <a:path w="2409825" h="367029">
                <a:moveTo>
                  <a:pt x="2345944" y="29718"/>
                </a:moveTo>
                <a:lnTo>
                  <a:pt x="2333395" y="31453"/>
                </a:lnTo>
                <a:lnTo>
                  <a:pt x="2335131" y="44032"/>
                </a:lnTo>
                <a:lnTo>
                  <a:pt x="2347722" y="42291"/>
                </a:lnTo>
                <a:lnTo>
                  <a:pt x="2345944" y="29718"/>
                </a:lnTo>
                <a:close/>
              </a:path>
              <a:path w="2409825" h="367029">
                <a:moveTo>
                  <a:pt x="2329053" y="0"/>
                </a:moveTo>
                <a:lnTo>
                  <a:pt x="2333395" y="31453"/>
                </a:lnTo>
                <a:lnTo>
                  <a:pt x="2345944" y="29718"/>
                </a:lnTo>
                <a:lnTo>
                  <a:pt x="2406177" y="29718"/>
                </a:lnTo>
                <a:lnTo>
                  <a:pt x="2409698" y="27305"/>
                </a:lnTo>
                <a:lnTo>
                  <a:pt x="2329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53271" y="3166872"/>
            <a:ext cx="615315" cy="339090"/>
          </a:xfrm>
          <a:custGeom>
            <a:avLst/>
            <a:gdLst/>
            <a:ahLst/>
            <a:cxnLst/>
            <a:rect l="l" t="t" r="r" b="b"/>
            <a:pathLst>
              <a:path w="615315" h="339089">
                <a:moveTo>
                  <a:pt x="544905" y="30809"/>
                </a:moveTo>
                <a:lnTo>
                  <a:pt x="0" y="327532"/>
                </a:lnTo>
                <a:lnTo>
                  <a:pt x="6096" y="338708"/>
                </a:lnTo>
                <a:lnTo>
                  <a:pt x="550993" y="41989"/>
                </a:lnTo>
                <a:lnTo>
                  <a:pt x="544905" y="30809"/>
                </a:lnTo>
                <a:close/>
              </a:path>
              <a:path w="615315" h="339089">
                <a:moveTo>
                  <a:pt x="597561" y="24764"/>
                </a:moveTo>
                <a:lnTo>
                  <a:pt x="556005" y="24764"/>
                </a:lnTo>
                <a:lnTo>
                  <a:pt x="562101" y="35940"/>
                </a:lnTo>
                <a:lnTo>
                  <a:pt x="550993" y="41989"/>
                </a:lnTo>
                <a:lnTo>
                  <a:pt x="566166" y="69850"/>
                </a:lnTo>
                <a:lnTo>
                  <a:pt x="597561" y="24764"/>
                </a:lnTo>
                <a:close/>
              </a:path>
              <a:path w="615315" h="339089">
                <a:moveTo>
                  <a:pt x="556005" y="24764"/>
                </a:moveTo>
                <a:lnTo>
                  <a:pt x="544905" y="30809"/>
                </a:lnTo>
                <a:lnTo>
                  <a:pt x="550993" y="41989"/>
                </a:lnTo>
                <a:lnTo>
                  <a:pt x="562101" y="35940"/>
                </a:lnTo>
                <a:lnTo>
                  <a:pt x="556005" y="24764"/>
                </a:lnTo>
                <a:close/>
              </a:path>
              <a:path w="615315" h="339089">
                <a:moveTo>
                  <a:pt x="614806" y="0"/>
                </a:moveTo>
                <a:lnTo>
                  <a:pt x="529717" y="2920"/>
                </a:lnTo>
                <a:lnTo>
                  <a:pt x="544905" y="30809"/>
                </a:lnTo>
                <a:lnTo>
                  <a:pt x="556005" y="24764"/>
                </a:lnTo>
                <a:lnTo>
                  <a:pt x="597561" y="24764"/>
                </a:lnTo>
                <a:lnTo>
                  <a:pt x="614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54668" y="3150107"/>
            <a:ext cx="1228725" cy="356235"/>
          </a:xfrm>
          <a:custGeom>
            <a:avLst/>
            <a:gdLst/>
            <a:ahLst/>
            <a:cxnLst/>
            <a:rect l="l" t="t" r="r" b="b"/>
            <a:pathLst>
              <a:path w="1228725" h="356235">
                <a:moveTo>
                  <a:pt x="1153339" y="30635"/>
                </a:moveTo>
                <a:lnTo>
                  <a:pt x="0" y="343788"/>
                </a:lnTo>
                <a:lnTo>
                  <a:pt x="3301" y="356107"/>
                </a:lnTo>
                <a:lnTo>
                  <a:pt x="1156645" y="42827"/>
                </a:lnTo>
                <a:lnTo>
                  <a:pt x="1153339" y="30635"/>
                </a:lnTo>
                <a:close/>
              </a:path>
              <a:path w="1228725" h="356235">
                <a:moveTo>
                  <a:pt x="1216680" y="27304"/>
                </a:moveTo>
                <a:lnTo>
                  <a:pt x="1165605" y="27304"/>
                </a:lnTo>
                <a:lnTo>
                  <a:pt x="1168907" y="39496"/>
                </a:lnTo>
                <a:lnTo>
                  <a:pt x="1156645" y="42827"/>
                </a:lnTo>
                <a:lnTo>
                  <a:pt x="1164971" y="73532"/>
                </a:lnTo>
                <a:lnTo>
                  <a:pt x="1216680" y="27304"/>
                </a:lnTo>
                <a:close/>
              </a:path>
              <a:path w="1228725" h="356235">
                <a:moveTo>
                  <a:pt x="1165605" y="27304"/>
                </a:moveTo>
                <a:lnTo>
                  <a:pt x="1153339" y="30635"/>
                </a:lnTo>
                <a:lnTo>
                  <a:pt x="1156645" y="42827"/>
                </a:lnTo>
                <a:lnTo>
                  <a:pt x="1168907" y="39496"/>
                </a:lnTo>
                <a:lnTo>
                  <a:pt x="1165605" y="27304"/>
                </a:lnTo>
                <a:close/>
              </a:path>
              <a:path w="1228725" h="356235">
                <a:moveTo>
                  <a:pt x="1145031" y="0"/>
                </a:moveTo>
                <a:lnTo>
                  <a:pt x="1153339" y="30635"/>
                </a:lnTo>
                <a:lnTo>
                  <a:pt x="1165605" y="27304"/>
                </a:lnTo>
                <a:lnTo>
                  <a:pt x="1216680" y="27304"/>
                </a:lnTo>
                <a:lnTo>
                  <a:pt x="1228471" y="16763"/>
                </a:lnTo>
                <a:lnTo>
                  <a:pt x="1145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55177" y="3142995"/>
            <a:ext cx="1843405" cy="363855"/>
          </a:xfrm>
          <a:custGeom>
            <a:avLst/>
            <a:gdLst/>
            <a:ahLst/>
            <a:cxnLst/>
            <a:rect l="l" t="t" r="r" b="b"/>
            <a:pathLst>
              <a:path w="1843404" h="363854">
                <a:moveTo>
                  <a:pt x="1766897" y="31216"/>
                </a:moveTo>
                <a:lnTo>
                  <a:pt x="0" y="350774"/>
                </a:lnTo>
                <a:lnTo>
                  <a:pt x="2286" y="363346"/>
                </a:lnTo>
                <a:lnTo>
                  <a:pt x="1769155" y="43668"/>
                </a:lnTo>
                <a:lnTo>
                  <a:pt x="1766897" y="31216"/>
                </a:lnTo>
                <a:close/>
              </a:path>
              <a:path w="1843404" h="363854">
                <a:moveTo>
                  <a:pt x="1836238" y="28955"/>
                </a:moveTo>
                <a:lnTo>
                  <a:pt x="1779397" y="28955"/>
                </a:lnTo>
                <a:lnTo>
                  <a:pt x="1781682" y="41401"/>
                </a:lnTo>
                <a:lnTo>
                  <a:pt x="1769155" y="43668"/>
                </a:lnTo>
                <a:lnTo>
                  <a:pt x="1774825" y="74929"/>
                </a:lnTo>
                <a:lnTo>
                  <a:pt x="1836238" y="28955"/>
                </a:lnTo>
                <a:close/>
              </a:path>
              <a:path w="1843404" h="363854">
                <a:moveTo>
                  <a:pt x="1779397" y="28955"/>
                </a:moveTo>
                <a:lnTo>
                  <a:pt x="1766897" y="31216"/>
                </a:lnTo>
                <a:lnTo>
                  <a:pt x="1769155" y="43668"/>
                </a:lnTo>
                <a:lnTo>
                  <a:pt x="1781682" y="41401"/>
                </a:lnTo>
                <a:lnTo>
                  <a:pt x="1779397" y="28955"/>
                </a:lnTo>
                <a:close/>
              </a:path>
              <a:path w="1843404" h="363854">
                <a:moveTo>
                  <a:pt x="1761236" y="0"/>
                </a:moveTo>
                <a:lnTo>
                  <a:pt x="1766897" y="31216"/>
                </a:lnTo>
                <a:lnTo>
                  <a:pt x="1779397" y="28955"/>
                </a:lnTo>
                <a:lnTo>
                  <a:pt x="1836238" y="28955"/>
                </a:lnTo>
                <a:lnTo>
                  <a:pt x="1843024" y="23875"/>
                </a:lnTo>
                <a:lnTo>
                  <a:pt x="1761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0347" y="5236464"/>
            <a:ext cx="6318504" cy="769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0676" y="5248655"/>
            <a:ext cx="4328160" cy="233679"/>
          </a:xfrm>
          <a:custGeom>
            <a:avLst/>
            <a:gdLst/>
            <a:ahLst/>
            <a:cxnLst/>
            <a:rect l="l" t="t" r="r" b="b"/>
            <a:pathLst>
              <a:path w="4328159" h="233679">
                <a:moveTo>
                  <a:pt x="0" y="233172"/>
                </a:moveTo>
                <a:lnTo>
                  <a:pt x="4328160" y="233172"/>
                </a:lnTo>
                <a:lnTo>
                  <a:pt x="4328160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70676" y="5248655"/>
            <a:ext cx="4328160" cy="233679"/>
          </a:xfrm>
          <a:custGeom>
            <a:avLst/>
            <a:gdLst/>
            <a:ahLst/>
            <a:cxnLst/>
            <a:rect l="l" t="t" r="r" b="b"/>
            <a:pathLst>
              <a:path w="4328159" h="233679">
                <a:moveTo>
                  <a:pt x="0" y="233172"/>
                </a:moveTo>
                <a:lnTo>
                  <a:pt x="4328160" y="233172"/>
                </a:lnTo>
                <a:lnTo>
                  <a:pt x="4328160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9747" y="3640835"/>
            <a:ext cx="6268720" cy="769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12429" y="1671827"/>
            <a:ext cx="3676523" cy="769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81101" y="4681473"/>
            <a:ext cx="4361180" cy="137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implemented in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ext preprocessing: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it’s sti</a:t>
            </a:r>
            <a:r>
              <a:rPr sz="2300" spc="-10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l an obj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ct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ve that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</a:t>
            </a:r>
            <a:r>
              <a:rPr sz="2300" spc="-1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ks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like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lang</a:t>
            </a:r>
            <a:r>
              <a:rPr sz="2300" b="1" spc="-10" dirty="0">
                <a:latin typeface="Calibri"/>
                <a:cs typeface="Calibri"/>
              </a:rPr>
              <a:t>u</a:t>
            </a:r>
            <a:r>
              <a:rPr sz="2300" b="1" dirty="0">
                <a:latin typeface="Calibri"/>
                <a:cs typeface="Calibri"/>
              </a:rPr>
              <a:t>age</a:t>
            </a:r>
            <a:r>
              <a:rPr sz="2300" b="1" spc="-5" dirty="0">
                <a:latin typeface="Calibri"/>
                <a:cs typeface="Calibri"/>
              </a:rPr>
              <a:t> m</a:t>
            </a:r>
            <a:r>
              <a:rPr sz="2300" b="1" spc="-10" dirty="0">
                <a:latin typeface="Calibri"/>
                <a:cs typeface="Calibri"/>
              </a:rPr>
              <a:t>o</a:t>
            </a:r>
            <a:r>
              <a:rPr sz="2300" b="1" dirty="0">
                <a:latin typeface="Calibri"/>
                <a:cs typeface="Calibri"/>
              </a:rPr>
              <a:t>deli</a:t>
            </a:r>
            <a:r>
              <a:rPr sz="2300" b="1" spc="-10" dirty="0">
                <a:latin typeface="Calibri"/>
                <a:cs typeface="Calibri"/>
              </a:rPr>
              <a:t>n</a:t>
            </a:r>
            <a:r>
              <a:rPr sz="2300" b="1" dirty="0">
                <a:latin typeface="Calibri"/>
                <a:cs typeface="Calibri"/>
              </a:rPr>
              <a:t>g</a:t>
            </a:r>
            <a:r>
              <a:rPr sz="2300" b="1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coder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side.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0B6E-F02A-407D-9837-1A749161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C34A-78C2-4534-9985-A70560B6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8942"/>
            <a:ext cx="4431891" cy="4429316"/>
          </a:xfrm>
        </p:spPr>
        <p:txBody>
          <a:bodyPr>
            <a:normAutofit/>
          </a:bodyPr>
          <a:lstStyle/>
          <a:p>
            <a:r>
              <a:rPr lang="en-US" sz="2133" dirty="0"/>
              <a:t>Leverage unlabeled data to cut down on the number of labeled examples needed.</a:t>
            </a:r>
          </a:p>
          <a:p>
            <a:r>
              <a:rPr lang="en-US" sz="2133" dirty="0"/>
              <a:t>Take a network trained on a task for which it is easy to generate labels, and adapt it to a different task for which it is harder. </a:t>
            </a:r>
          </a:p>
          <a:p>
            <a:r>
              <a:rPr lang="en-US" sz="2133" dirty="0"/>
              <a:t> Train a really big language model on billions of words, transfer to every NLP task!</a:t>
            </a:r>
            <a:endParaRPr lang="en-IN" sz="21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014FA-48AA-4CEA-B345-838229654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17" y="1692713"/>
            <a:ext cx="5836827" cy="30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60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Pre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encode</a:t>
            </a:r>
            <a:r>
              <a:rPr b="0" spc="-1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-</a:t>
            </a:r>
            <a:r>
              <a:rPr b="0" spc="-5" dirty="0">
                <a:latin typeface="Calibri"/>
                <a:cs typeface="Calibri"/>
              </a:rPr>
              <a:t>decoders</a:t>
            </a:r>
            <a:r>
              <a:rPr b="0" dirty="0">
                <a:latin typeface="Calibri"/>
                <a:cs typeface="Calibri"/>
              </a:rPr>
              <a:t>: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what</a:t>
            </a:r>
            <a:r>
              <a:rPr b="0" spc="-5" dirty="0">
                <a:latin typeface="Calibri"/>
                <a:cs typeface="Calibri"/>
              </a:rPr>
              <a:t> pretrainin</a:t>
            </a:r>
            <a:r>
              <a:rPr b="0" dirty="0">
                <a:latin typeface="Calibri"/>
                <a:cs typeface="Calibri"/>
              </a:rPr>
              <a:t>g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obje</a:t>
            </a:r>
            <a:r>
              <a:rPr b="0" spc="10" dirty="0">
                <a:latin typeface="Calibri"/>
                <a:cs typeface="Calibri"/>
              </a:rPr>
              <a:t>c</a:t>
            </a:r>
            <a:r>
              <a:rPr b="0" dirty="0">
                <a:latin typeface="Calibri"/>
                <a:cs typeface="Calibri"/>
              </a:rPr>
              <a:t>tive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 </a:t>
            </a:r>
            <a:r>
              <a:rPr b="0" spc="-5" dirty="0">
                <a:latin typeface="Calibri"/>
                <a:cs typeface="Calibri"/>
              </a:rPr>
              <a:t>use?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382013"/>
            <a:ext cx="2654935" cy="242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fascinat</a:t>
            </a:r>
            <a:r>
              <a:rPr sz="2300" dirty="0">
                <a:latin typeface="Calibri"/>
                <a:cs typeface="Calibri"/>
              </a:rPr>
              <a:t>ing</a:t>
            </a:r>
            <a:r>
              <a:rPr sz="2300" spc="-5" dirty="0">
                <a:latin typeface="Calibri"/>
                <a:cs typeface="Calibri"/>
              </a:rPr>
              <a:t> prop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rty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 </a:t>
            </a:r>
            <a:r>
              <a:rPr sz="2300" spc="-5" dirty="0">
                <a:latin typeface="Calibri"/>
                <a:cs typeface="Calibri"/>
              </a:rPr>
              <a:t>T5</a:t>
            </a:r>
            <a:r>
              <a:rPr sz="2300" dirty="0">
                <a:latin typeface="Calibri"/>
                <a:cs typeface="Calibri"/>
              </a:rPr>
              <a:t>: it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" dirty="0">
                <a:latin typeface="Calibri"/>
                <a:cs typeface="Calibri"/>
              </a:rPr>
              <a:t> be fin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tuned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answer a wide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range</a:t>
            </a:r>
            <a:r>
              <a:rPr sz="2300" spc="-5" dirty="0">
                <a:latin typeface="Calibri"/>
                <a:cs typeface="Calibri"/>
              </a:rPr>
              <a:t> of qu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sti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ns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retrieving kno</a:t>
            </a:r>
            <a:r>
              <a:rPr sz="2300" spc="-15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ledge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fro</a:t>
            </a:r>
            <a:r>
              <a:rPr sz="2300" dirty="0">
                <a:latin typeface="Calibri"/>
                <a:cs typeface="Calibri"/>
              </a:rPr>
              <a:t>m 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ts </a:t>
            </a:r>
            <a:r>
              <a:rPr sz="2300" spc="-5" dirty="0">
                <a:latin typeface="Calibri"/>
                <a:cs typeface="Calibri"/>
              </a:rPr>
              <a:t>para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eters.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38" y="4327016"/>
            <a:ext cx="2710180" cy="116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2300" dirty="0">
                <a:latin typeface="Calibri"/>
                <a:cs typeface="Calibri"/>
              </a:rPr>
              <a:t>NQ: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Natural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 WQ: W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bQuestions TQA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-5" dirty="0">
                <a:latin typeface="Calibri"/>
                <a:cs typeface="Calibri"/>
              </a:rPr>
              <a:t> Trivi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QA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38" y="6009843"/>
            <a:ext cx="2239645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All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“ope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dirty="0">
                <a:latin typeface="Calibri"/>
                <a:cs typeface="Calibri"/>
              </a:rPr>
              <a:t>-domain”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v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rsions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2359" y="1524000"/>
            <a:ext cx="8199120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32085" y="6565036"/>
            <a:ext cx="1781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-3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f</a:t>
            </a:r>
            <a:r>
              <a:rPr sz="1800" u="heavy" spc="-5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f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el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al.,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2018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8040" y="4605578"/>
            <a:ext cx="6153912" cy="18835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1003" y="4308347"/>
            <a:ext cx="6073775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9311" y="3657600"/>
            <a:ext cx="5795772" cy="694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1752" y="1060703"/>
            <a:ext cx="3261360" cy="768350"/>
          </a:xfrm>
          <a:custGeom>
            <a:avLst/>
            <a:gdLst/>
            <a:ahLst/>
            <a:cxnLst/>
            <a:rect l="l" t="t" r="r" b="b"/>
            <a:pathLst>
              <a:path w="3261359" h="768350">
                <a:moveTo>
                  <a:pt x="0" y="768096"/>
                </a:moveTo>
                <a:lnTo>
                  <a:pt x="3261359" y="768096"/>
                </a:lnTo>
                <a:lnTo>
                  <a:pt x="3261359" y="0"/>
                </a:lnTo>
                <a:lnTo>
                  <a:pt x="0" y="0"/>
                </a:lnTo>
                <a:lnTo>
                  <a:pt x="0" y="768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1752" y="1060703"/>
            <a:ext cx="3261360" cy="768350"/>
          </a:xfrm>
          <a:custGeom>
            <a:avLst/>
            <a:gdLst/>
            <a:ahLst/>
            <a:cxnLst/>
            <a:rect l="l" t="t" r="r" b="b"/>
            <a:pathLst>
              <a:path w="3261359" h="768350">
                <a:moveTo>
                  <a:pt x="0" y="768096"/>
                </a:moveTo>
                <a:lnTo>
                  <a:pt x="3261359" y="768096"/>
                </a:lnTo>
                <a:lnTo>
                  <a:pt x="3261359" y="0"/>
                </a:lnTo>
                <a:lnTo>
                  <a:pt x="0" y="0"/>
                </a:lnTo>
                <a:lnTo>
                  <a:pt x="0" y="768096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2476" y="931163"/>
            <a:ext cx="2639695" cy="802005"/>
          </a:xfrm>
          <a:custGeom>
            <a:avLst/>
            <a:gdLst/>
            <a:ahLst/>
            <a:cxnLst/>
            <a:rect l="l" t="t" r="r" b="b"/>
            <a:pathLst>
              <a:path w="2639695" h="802005">
                <a:moveTo>
                  <a:pt x="0" y="801624"/>
                </a:moveTo>
                <a:lnTo>
                  <a:pt x="2639568" y="801624"/>
                </a:lnTo>
                <a:lnTo>
                  <a:pt x="2639568" y="0"/>
                </a:lnTo>
                <a:lnTo>
                  <a:pt x="0" y="0"/>
                </a:lnTo>
                <a:lnTo>
                  <a:pt x="0" y="801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2476" y="931163"/>
            <a:ext cx="2639695" cy="802005"/>
          </a:xfrm>
          <a:custGeom>
            <a:avLst/>
            <a:gdLst/>
            <a:ahLst/>
            <a:cxnLst/>
            <a:rect l="l" t="t" r="r" b="b"/>
            <a:pathLst>
              <a:path w="2639695" h="802005">
                <a:moveTo>
                  <a:pt x="0" y="801624"/>
                </a:moveTo>
                <a:lnTo>
                  <a:pt x="2639568" y="801624"/>
                </a:lnTo>
                <a:lnTo>
                  <a:pt x="2639568" y="0"/>
                </a:lnTo>
                <a:lnTo>
                  <a:pt x="0" y="0"/>
                </a:lnTo>
                <a:lnTo>
                  <a:pt x="0" y="801624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74505" y="4717034"/>
            <a:ext cx="173736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latin typeface="Calibri"/>
                <a:cs typeface="Calibri"/>
              </a:rPr>
              <a:t>220 million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pa</a:t>
            </a:r>
            <a:r>
              <a:rPr sz="1700" b="1" spc="-1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ams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b="1" dirty="0">
                <a:latin typeface="Calibri"/>
                <a:cs typeface="Calibri"/>
              </a:rPr>
              <a:t>770 million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pa</a:t>
            </a:r>
            <a:r>
              <a:rPr sz="1700" b="1" spc="-1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ams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b="1" dirty="0">
                <a:latin typeface="Calibri"/>
                <a:cs typeface="Calibri"/>
              </a:rPr>
              <a:t>3 billi</a:t>
            </a:r>
            <a:r>
              <a:rPr sz="1700" b="1" spc="-5" dirty="0">
                <a:latin typeface="Calibri"/>
                <a:cs typeface="Calibri"/>
              </a:rPr>
              <a:t>o</a:t>
            </a:r>
            <a:r>
              <a:rPr sz="1700" b="1" dirty="0">
                <a:latin typeface="Calibri"/>
                <a:cs typeface="Calibri"/>
              </a:rPr>
              <a:t>n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pa</a:t>
            </a:r>
            <a:r>
              <a:rPr sz="1700" b="1" spc="-1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ams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b="1" dirty="0">
                <a:latin typeface="Calibri"/>
                <a:cs typeface="Calibri"/>
              </a:rPr>
              <a:t>11 billi</a:t>
            </a:r>
            <a:r>
              <a:rPr sz="1700" b="1" spc="-5" dirty="0">
                <a:latin typeface="Calibri"/>
                <a:cs typeface="Calibri"/>
              </a:rPr>
              <a:t>o</a:t>
            </a:r>
            <a:r>
              <a:rPr sz="1700" b="1" dirty="0">
                <a:latin typeface="Calibri"/>
                <a:cs typeface="Calibri"/>
              </a:rPr>
              <a:t>n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pa</a:t>
            </a:r>
            <a:r>
              <a:rPr sz="1700" b="1" spc="-15" dirty="0">
                <a:latin typeface="Calibri"/>
                <a:cs typeface="Calibri"/>
              </a:rPr>
              <a:t>r</a:t>
            </a:r>
            <a:r>
              <a:rPr sz="1700" b="1" dirty="0">
                <a:latin typeface="Calibri"/>
                <a:cs typeface="Calibri"/>
              </a:rPr>
              <a:t>ams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Pre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fo</a:t>
            </a:r>
            <a:r>
              <a:rPr b="0" dirty="0">
                <a:latin typeface="Calibri"/>
                <a:cs typeface="Calibri"/>
              </a:rPr>
              <a:t>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</a:t>
            </a:r>
            <a:r>
              <a:rPr b="0" spc="-15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ty</a:t>
            </a:r>
            <a:r>
              <a:rPr b="0" spc="-10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es</a:t>
            </a:r>
            <a:r>
              <a:rPr b="0" spc="-5" dirty="0">
                <a:latin typeface="Calibri"/>
                <a:cs typeface="Calibri"/>
              </a:rPr>
              <a:t> o</a:t>
            </a:r>
            <a:r>
              <a:rPr b="0" dirty="0">
                <a:latin typeface="Calibri"/>
                <a:cs typeface="Calibri"/>
              </a:rPr>
              <a:t>f archi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ect</a:t>
            </a:r>
            <a:r>
              <a:rPr b="0" spc="-15" dirty="0">
                <a:latin typeface="Calibri"/>
                <a:cs typeface="Calibri"/>
              </a:rPr>
              <a:t>u</a:t>
            </a:r>
            <a:r>
              <a:rPr b="0" dirty="0">
                <a:latin typeface="Calibri"/>
                <a:cs typeface="Calibri"/>
              </a:rPr>
              <a:t>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962469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e 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ura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archi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ecture influe</a:t>
            </a:r>
            <a:r>
              <a:rPr sz="2300" spc="-5" dirty="0">
                <a:latin typeface="Calibri"/>
                <a:cs typeface="Calibri"/>
              </a:rPr>
              <a:t>nce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 </a:t>
            </a:r>
            <a:r>
              <a:rPr sz="2300" spc="-5" dirty="0">
                <a:latin typeface="Calibri"/>
                <a:cs typeface="Calibri"/>
              </a:rPr>
              <a:t>pretraining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natura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</a:t>
            </a:r>
            <a:r>
              <a:rPr sz="2300" dirty="0">
                <a:latin typeface="Calibri"/>
                <a:cs typeface="Calibri"/>
              </a:rPr>
              <a:t>e cases.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7363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08" y="1033"/>
                </a:lnTo>
                <a:lnTo>
                  <a:pt x="11595" y="7356"/>
                </a:lnTo>
                <a:lnTo>
                  <a:pt x="3141" y="18167"/>
                </a:lnTo>
                <a:lnTo>
                  <a:pt x="0" y="32003"/>
                </a:lnTo>
                <a:lnTo>
                  <a:pt x="1032" y="357082"/>
                </a:lnTo>
                <a:lnTo>
                  <a:pt x="7348" y="369393"/>
                </a:lnTo>
                <a:lnTo>
                  <a:pt x="18156" y="377854"/>
                </a:lnTo>
                <a:lnTo>
                  <a:pt x="32004" y="381000"/>
                </a:lnTo>
                <a:lnTo>
                  <a:pt x="168115" y="379966"/>
                </a:lnTo>
                <a:lnTo>
                  <a:pt x="180428" y="373643"/>
                </a:lnTo>
                <a:lnTo>
                  <a:pt x="188882" y="362832"/>
                </a:lnTo>
                <a:lnTo>
                  <a:pt x="192024" y="348995"/>
                </a:lnTo>
                <a:lnTo>
                  <a:pt x="190991" y="23917"/>
                </a:lnTo>
                <a:lnTo>
                  <a:pt x="184675" y="11606"/>
                </a:lnTo>
                <a:lnTo>
                  <a:pt x="173867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7363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1" y="18167"/>
                </a:lnTo>
                <a:lnTo>
                  <a:pt x="11595" y="7356"/>
                </a:lnTo>
                <a:lnTo>
                  <a:pt x="23908" y="1033"/>
                </a:lnTo>
                <a:lnTo>
                  <a:pt x="160020" y="0"/>
                </a:lnTo>
                <a:lnTo>
                  <a:pt x="173867" y="3145"/>
                </a:lnTo>
                <a:lnTo>
                  <a:pt x="184675" y="11606"/>
                </a:lnTo>
                <a:lnTo>
                  <a:pt x="190991" y="23917"/>
                </a:lnTo>
                <a:lnTo>
                  <a:pt x="192024" y="348995"/>
                </a:lnTo>
                <a:lnTo>
                  <a:pt x="188882" y="362832"/>
                </a:lnTo>
                <a:lnTo>
                  <a:pt x="180428" y="373643"/>
                </a:lnTo>
                <a:lnTo>
                  <a:pt x="168115" y="379966"/>
                </a:lnTo>
                <a:lnTo>
                  <a:pt x="32004" y="381000"/>
                </a:lnTo>
                <a:lnTo>
                  <a:pt x="18156" y="377854"/>
                </a:lnTo>
                <a:lnTo>
                  <a:pt x="7348" y="369393"/>
                </a:lnTo>
                <a:lnTo>
                  <a:pt x="1032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7363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08" y="1032"/>
                </a:lnTo>
                <a:lnTo>
                  <a:pt x="11595" y="7348"/>
                </a:lnTo>
                <a:lnTo>
                  <a:pt x="3141" y="18156"/>
                </a:lnTo>
                <a:lnTo>
                  <a:pt x="0" y="32003"/>
                </a:lnTo>
                <a:lnTo>
                  <a:pt x="1032" y="357091"/>
                </a:lnTo>
                <a:lnTo>
                  <a:pt x="7348" y="369404"/>
                </a:lnTo>
                <a:lnTo>
                  <a:pt x="18156" y="377858"/>
                </a:lnTo>
                <a:lnTo>
                  <a:pt x="32004" y="380999"/>
                </a:lnTo>
                <a:lnTo>
                  <a:pt x="168115" y="379967"/>
                </a:lnTo>
                <a:lnTo>
                  <a:pt x="180428" y="373651"/>
                </a:lnTo>
                <a:lnTo>
                  <a:pt x="188882" y="362843"/>
                </a:lnTo>
                <a:lnTo>
                  <a:pt x="192024" y="348995"/>
                </a:lnTo>
                <a:lnTo>
                  <a:pt x="190991" y="23908"/>
                </a:lnTo>
                <a:lnTo>
                  <a:pt x="184675" y="11595"/>
                </a:lnTo>
                <a:lnTo>
                  <a:pt x="173867" y="3141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363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1" y="18156"/>
                </a:lnTo>
                <a:lnTo>
                  <a:pt x="11595" y="7348"/>
                </a:lnTo>
                <a:lnTo>
                  <a:pt x="23908" y="1032"/>
                </a:lnTo>
                <a:lnTo>
                  <a:pt x="160020" y="0"/>
                </a:lnTo>
                <a:lnTo>
                  <a:pt x="173867" y="3141"/>
                </a:lnTo>
                <a:lnTo>
                  <a:pt x="184675" y="11595"/>
                </a:lnTo>
                <a:lnTo>
                  <a:pt x="190991" y="23908"/>
                </a:lnTo>
                <a:lnTo>
                  <a:pt x="192024" y="348995"/>
                </a:lnTo>
                <a:lnTo>
                  <a:pt x="188882" y="362843"/>
                </a:lnTo>
                <a:lnTo>
                  <a:pt x="180428" y="373651"/>
                </a:lnTo>
                <a:lnTo>
                  <a:pt x="168115" y="379967"/>
                </a:lnTo>
                <a:lnTo>
                  <a:pt x="32004" y="380999"/>
                </a:lnTo>
                <a:lnTo>
                  <a:pt x="18156" y="377858"/>
                </a:lnTo>
                <a:lnTo>
                  <a:pt x="7348" y="369404"/>
                </a:lnTo>
                <a:lnTo>
                  <a:pt x="1032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1788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3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5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1788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160020" y="0"/>
                </a:lnTo>
                <a:lnTo>
                  <a:pt x="173856" y="3145"/>
                </a:lnTo>
                <a:lnTo>
                  <a:pt x="184667" y="11606"/>
                </a:lnTo>
                <a:lnTo>
                  <a:pt x="190990" y="23917"/>
                </a:lnTo>
                <a:lnTo>
                  <a:pt x="192024" y="348995"/>
                </a:lnTo>
                <a:lnTo>
                  <a:pt x="188878" y="362832"/>
                </a:lnTo>
                <a:lnTo>
                  <a:pt x="180417" y="373643"/>
                </a:lnTo>
                <a:lnTo>
                  <a:pt x="168106" y="379966"/>
                </a:lnTo>
                <a:lnTo>
                  <a:pt x="32003" y="381000"/>
                </a:lnTo>
                <a:lnTo>
                  <a:pt x="18167" y="377854"/>
                </a:lnTo>
                <a:lnTo>
                  <a:pt x="7356" y="369393"/>
                </a:lnTo>
                <a:lnTo>
                  <a:pt x="1033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1788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357091"/>
                </a:lnTo>
                <a:lnTo>
                  <a:pt x="7356" y="369404"/>
                </a:lnTo>
                <a:lnTo>
                  <a:pt x="18167" y="377858"/>
                </a:lnTo>
                <a:lnTo>
                  <a:pt x="32003" y="380999"/>
                </a:lnTo>
                <a:lnTo>
                  <a:pt x="168106" y="379967"/>
                </a:lnTo>
                <a:lnTo>
                  <a:pt x="180417" y="373651"/>
                </a:lnTo>
                <a:lnTo>
                  <a:pt x="188878" y="362843"/>
                </a:lnTo>
                <a:lnTo>
                  <a:pt x="192024" y="348995"/>
                </a:lnTo>
                <a:lnTo>
                  <a:pt x="190990" y="23908"/>
                </a:lnTo>
                <a:lnTo>
                  <a:pt x="184667" y="11595"/>
                </a:lnTo>
                <a:lnTo>
                  <a:pt x="173856" y="3141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1788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160020" y="0"/>
                </a:lnTo>
                <a:lnTo>
                  <a:pt x="173856" y="3141"/>
                </a:lnTo>
                <a:lnTo>
                  <a:pt x="184667" y="11595"/>
                </a:lnTo>
                <a:lnTo>
                  <a:pt x="190990" y="23908"/>
                </a:lnTo>
                <a:lnTo>
                  <a:pt x="192024" y="348995"/>
                </a:lnTo>
                <a:lnTo>
                  <a:pt x="188878" y="362843"/>
                </a:lnTo>
                <a:lnTo>
                  <a:pt x="180417" y="373651"/>
                </a:lnTo>
                <a:lnTo>
                  <a:pt x="168106" y="379967"/>
                </a:lnTo>
                <a:lnTo>
                  <a:pt x="32003" y="380999"/>
                </a:lnTo>
                <a:lnTo>
                  <a:pt x="18167" y="377858"/>
                </a:lnTo>
                <a:lnTo>
                  <a:pt x="7356" y="369404"/>
                </a:lnTo>
                <a:lnTo>
                  <a:pt x="1033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6211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4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5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19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6211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160019" y="0"/>
                </a:lnTo>
                <a:lnTo>
                  <a:pt x="173856" y="3145"/>
                </a:lnTo>
                <a:lnTo>
                  <a:pt x="184667" y="11606"/>
                </a:lnTo>
                <a:lnTo>
                  <a:pt x="190990" y="23917"/>
                </a:lnTo>
                <a:lnTo>
                  <a:pt x="192024" y="348995"/>
                </a:lnTo>
                <a:lnTo>
                  <a:pt x="188878" y="362832"/>
                </a:lnTo>
                <a:lnTo>
                  <a:pt x="180417" y="373643"/>
                </a:lnTo>
                <a:lnTo>
                  <a:pt x="168106" y="379966"/>
                </a:lnTo>
                <a:lnTo>
                  <a:pt x="32004" y="381000"/>
                </a:lnTo>
                <a:lnTo>
                  <a:pt x="18167" y="377854"/>
                </a:lnTo>
                <a:lnTo>
                  <a:pt x="7356" y="369393"/>
                </a:lnTo>
                <a:lnTo>
                  <a:pt x="1033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6211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357091"/>
                </a:lnTo>
                <a:lnTo>
                  <a:pt x="7356" y="369404"/>
                </a:lnTo>
                <a:lnTo>
                  <a:pt x="18167" y="377858"/>
                </a:lnTo>
                <a:lnTo>
                  <a:pt x="32004" y="380999"/>
                </a:lnTo>
                <a:lnTo>
                  <a:pt x="168106" y="379967"/>
                </a:lnTo>
                <a:lnTo>
                  <a:pt x="180417" y="373651"/>
                </a:lnTo>
                <a:lnTo>
                  <a:pt x="188878" y="362843"/>
                </a:lnTo>
                <a:lnTo>
                  <a:pt x="192024" y="348995"/>
                </a:lnTo>
                <a:lnTo>
                  <a:pt x="190990" y="23908"/>
                </a:lnTo>
                <a:lnTo>
                  <a:pt x="184667" y="11595"/>
                </a:lnTo>
                <a:lnTo>
                  <a:pt x="173856" y="3141"/>
                </a:lnTo>
                <a:lnTo>
                  <a:pt x="160019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6211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160019" y="0"/>
                </a:lnTo>
                <a:lnTo>
                  <a:pt x="173856" y="3141"/>
                </a:lnTo>
                <a:lnTo>
                  <a:pt x="184667" y="11595"/>
                </a:lnTo>
                <a:lnTo>
                  <a:pt x="190990" y="23908"/>
                </a:lnTo>
                <a:lnTo>
                  <a:pt x="192024" y="348995"/>
                </a:lnTo>
                <a:lnTo>
                  <a:pt x="188878" y="362843"/>
                </a:lnTo>
                <a:lnTo>
                  <a:pt x="180417" y="373651"/>
                </a:lnTo>
                <a:lnTo>
                  <a:pt x="168106" y="379967"/>
                </a:lnTo>
                <a:lnTo>
                  <a:pt x="32004" y="380999"/>
                </a:lnTo>
                <a:lnTo>
                  <a:pt x="18167" y="377858"/>
                </a:lnTo>
                <a:lnTo>
                  <a:pt x="7356" y="369404"/>
                </a:lnTo>
                <a:lnTo>
                  <a:pt x="1033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0635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3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5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19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0635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160019" y="0"/>
                </a:lnTo>
                <a:lnTo>
                  <a:pt x="173856" y="3145"/>
                </a:lnTo>
                <a:lnTo>
                  <a:pt x="184667" y="11606"/>
                </a:lnTo>
                <a:lnTo>
                  <a:pt x="190990" y="23917"/>
                </a:lnTo>
                <a:lnTo>
                  <a:pt x="192024" y="348995"/>
                </a:lnTo>
                <a:lnTo>
                  <a:pt x="188878" y="362832"/>
                </a:lnTo>
                <a:lnTo>
                  <a:pt x="180417" y="373643"/>
                </a:lnTo>
                <a:lnTo>
                  <a:pt x="168106" y="379966"/>
                </a:lnTo>
                <a:lnTo>
                  <a:pt x="32003" y="381000"/>
                </a:lnTo>
                <a:lnTo>
                  <a:pt x="18167" y="377854"/>
                </a:lnTo>
                <a:lnTo>
                  <a:pt x="7356" y="369393"/>
                </a:lnTo>
                <a:lnTo>
                  <a:pt x="1033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0635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19" y="0"/>
                </a:move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357091"/>
                </a:lnTo>
                <a:lnTo>
                  <a:pt x="7356" y="369404"/>
                </a:lnTo>
                <a:lnTo>
                  <a:pt x="18167" y="377858"/>
                </a:lnTo>
                <a:lnTo>
                  <a:pt x="32003" y="380999"/>
                </a:lnTo>
                <a:lnTo>
                  <a:pt x="168106" y="379967"/>
                </a:lnTo>
                <a:lnTo>
                  <a:pt x="180417" y="373651"/>
                </a:lnTo>
                <a:lnTo>
                  <a:pt x="188878" y="362843"/>
                </a:lnTo>
                <a:lnTo>
                  <a:pt x="192024" y="348995"/>
                </a:lnTo>
                <a:lnTo>
                  <a:pt x="190990" y="23908"/>
                </a:lnTo>
                <a:lnTo>
                  <a:pt x="184667" y="11595"/>
                </a:lnTo>
                <a:lnTo>
                  <a:pt x="173856" y="3141"/>
                </a:lnTo>
                <a:lnTo>
                  <a:pt x="160019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0635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160019" y="0"/>
                </a:lnTo>
                <a:lnTo>
                  <a:pt x="173856" y="3141"/>
                </a:lnTo>
                <a:lnTo>
                  <a:pt x="184667" y="11595"/>
                </a:lnTo>
                <a:lnTo>
                  <a:pt x="190990" y="23908"/>
                </a:lnTo>
                <a:lnTo>
                  <a:pt x="192024" y="348995"/>
                </a:lnTo>
                <a:lnTo>
                  <a:pt x="188878" y="362843"/>
                </a:lnTo>
                <a:lnTo>
                  <a:pt x="180417" y="373651"/>
                </a:lnTo>
                <a:lnTo>
                  <a:pt x="168106" y="379967"/>
                </a:lnTo>
                <a:lnTo>
                  <a:pt x="32003" y="380999"/>
                </a:lnTo>
                <a:lnTo>
                  <a:pt x="18167" y="377858"/>
                </a:lnTo>
                <a:lnTo>
                  <a:pt x="7356" y="369404"/>
                </a:lnTo>
                <a:lnTo>
                  <a:pt x="1033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7627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357082"/>
                </a:lnTo>
                <a:lnTo>
                  <a:pt x="7356" y="369393"/>
                </a:lnTo>
                <a:lnTo>
                  <a:pt x="18167" y="377854"/>
                </a:lnTo>
                <a:lnTo>
                  <a:pt x="32004" y="381000"/>
                </a:lnTo>
                <a:lnTo>
                  <a:pt x="168106" y="379966"/>
                </a:lnTo>
                <a:lnTo>
                  <a:pt x="180417" y="373643"/>
                </a:lnTo>
                <a:lnTo>
                  <a:pt x="188878" y="362832"/>
                </a:lnTo>
                <a:lnTo>
                  <a:pt x="192024" y="348995"/>
                </a:lnTo>
                <a:lnTo>
                  <a:pt x="190990" y="23917"/>
                </a:lnTo>
                <a:lnTo>
                  <a:pt x="184667" y="11606"/>
                </a:lnTo>
                <a:lnTo>
                  <a:pt x="173856" y="3145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7627" y="52029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160020" y="0"/>
                </a:lnTo>
                <a:lnTo>
                  <a:pt x="173856" y="3145"/>
                </a:lnTo>
                <a:lnTo>
                  <a:pt x="184667" y="11606"/>
                </a:lnTo>
                <a:lnTo>
                  <a:pt x="190990" y="23917"/>
                </a:lnTo>
                <a:lnTo>
                  <a:pt x="192024" y="348995"/>
                </a:lnTo>
                <a:lnTo>
                  <a:pt x="188878" y="362832"/>
                </a:lnTo>
                <a:lnTo>
                  <a:pt x="180417" y="373643"/>
                </a:lnTo>
                <a:lnTo>
                  <a:pt x="168106" y="379966"/>
                </a:lnTo>
                <a:lnTo>
                  <a:pt x="32004" y="381000"/>
                </a:lnTo>
                <a:lnTo>
                  <a:pt x="18167" y="377854"/>
                </a:lnTo>
                <a:lnTo>
                  <a:pt x="7356" y="369393"/>
                </a:lnTo>
                <a:lnTo>
                  <a:pt x="1033" y="357082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7627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160020" y="0"/>
                </a:moveTo>
                <a:lnTo>
                  <a:pt x="23917" y="1032"/>
                </a:lnTo>
                <a:lnTo>
                  <a:pt x="11606" y="7348"/>
                </a:lnTo>
                <a:lnTo>
                  <a:pt x="3145" y="18156"/>
                </a:lnTo>
                <a:lnTo>
                  <a:pt x="0" y="32003"/>
                </a:lnTo>
                <a:lnTo>
                  <a:pt x="1033" y="357091"/>
                </a:lnTo>
                <a:lnTo>
                  <a:pt x="7356" y="369404"/>
                </a:lnTo>
                <a:lnTo>
                  <a:pt x="18167" y="377858"/>
                </a:lnTo>
                <a:lnTo>
                  <a:pt x="32004" y="380999"/>
                </a:lnTo>
                <a:lnTo>
                  <a:pt x="168106" y="379967"/>
                </a:lnTo>
                <a:lnTo>
                  <a:pt x="180417" y="373651"/>
                </a:lnTo>
                <a:lnTo>
                  <a:pt x="188878" y="362843"/>
                </a:lnTo>
                <a:lnTo>
                  <a:pt x="192024" y="348995"/>
                </a:lnTo>
                <a:lnTo>
                  <a:pt x="190990" y="23908"/>
                </a:lnTo>
                <a:lnTo>
                  <a:pt x="184667" y="11595"/>
                </a:lnTo>
                <a:lnTo>
                  <a:pt x="173856" y="3141"/>
                </a:lnTo>
                <a:lnTo>
                  <a:pt x="1600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57627" y="5850635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5" h="381000">
                <a:moveTo>
                  <a:pt x="0" y="32003"/>
                </a:moveTo>
                <a:lnTo>
                  <a:pt x="3145" y="18156"/>
                </a:lnTo>
                <a:lnTo>
                  <a:pt x="11606" y="7348"/>
                </a:lnTo>
                <a:lnTo>
                  <a:pt x="23917" y="1032"/>
                </a:lnTo>
                <a:lnTo>
                  <a:pt x="160020" y="0"/>
                </a:lnTo>
                <a:lnTo>
                  <a:pt x="173856" y="3141"/>
                </a:lnTo>
                <a:lnTo>
                  <a:pt x="184667" y="11595"/>
                </a:lnTo>
                <a:lnTo>
                  <a:pt x="190990" y="23908"/>
                </a:lnTo>
                <a:lnTo>
                  <a:pt x="192024" y="348995"/>
                </a:lnTo>
                <a:lnTo>
                  <a:pt x="188878" y="362843"/>
                </a:lnTo>
                <a:lnTo>
                  <a:pt x="180417" y="373651"/>
                </a:lnTo>
                <a:lnTo>
                  <a:pt x="168106" y="379967"/>
                </a:lnTo>
                <a:lnTo>
                  <a:pt x="32004" y="380999"/>
                </a:lnTo>
                <a:lnTo>
                  <a:pt x="18167" y="377858"/>
                </a:lnTo>
                <a:lnTo>
                  <a:pt x="7356" y="369404"/>
                </a:lnTo>
                <a:lnTo>
                  <a:pt x="1033" y="357091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5275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9489" y="5583935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5" h="271779">
                <a:moveTo>
                  <a:pt x="284242" y="41658"/>
                </a:moveTo>
                <a:lnTo>
                  <a:pt x="0" y="261683"/>
                </a:lnTo>
                <a:lnTo>
                  <a:pt x="7772" y="271716"/>
                </a:lnTo>
                <a:lnTo>
                  <a:pt x="292017" y="51682"/>
                </a:lnTo>
                <a:lnTo>
                  <a:pt x="284242" y="41658"/>
                </a:lnTo>
                <a:close/>
              </a:path>
              <a:path w="348615" h="271779">
                <a:moveTo>
                  <a:pt x="332144" y="33845"/>
                </a:moveTo>
                <a:lnTo>
                  <a:pt x="294335" y="33845"/>
                </a:lnTo>
                <a:lnTo>
                  <a:pt x="302082" y="43891"/>
                </a:lnTo>
                <a:lnTo>
                  <a:pt x="292017" y="51682"/>
                </a:lnTo>
                <a:lnTo>
                  <a:pt x="311480" y="76771"/>
                </a:lnTo>
                <a:lnTo>
                  <a:pt x="332144" y="33845"/>
                </a:lnTo>
                <a:close/>
              </a:path>
              <a:path w="348615" h="271779">
                <a:moveTo>
                  <a:pt x="294335" y="33845"/>
                </a:moveTo>
                <a:lnTo>
                  <a:pt x="284242" y="41658"/>
                </a:lnTo>
                <a:lnTo>
                  <a:pt x="292017" y="51682"/>
                </a:lnTo>
                <a:lnTo>
                  <a:pt x="302082" y="43891"/>
                </a:lnTo>
                <a:lnTo>
                  <a:pt x="294335" y="33845"/>
                </a:lnTo>
                <a:close/>
              </a:path>
              <a:path w="348615" h="271779">
                <a:moveTo>
                  <a:pt x="348437" y="0"/>
                </a:moveTo>
                <a:lnTo>
                  <a:pt x="264744" y="16522"/>
                </a:lnTo>
                <a:lnTo>
                  <a:pt x="284242" y="41658"/>
                </a:lnTo>
                <a:lnTo>
                  <a:pt x="294335" y="33845"/>
                </a:lnTo>
                <a:lnTo>
                  <a:pt x="332144" y="33845"/>
                </a:lnTo>
                <a:lnTo>
                  <a:pt x="348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1077" y="5575934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70">
                <a:moveTo>
                  <a:pt x="617922" y="29605"/>
                </a:moveTo>
                <a:lnTo>
                  <a:pt x="0" y="268782"/>
                </a:lnTo>
                <a:lnTo>
                  <a:pt x="4584" y="280619"/>
                </a:lnTo>
                <a:lnTo>
                  <a:pt x="622511" y="41435"/>
                </a:lnTo>
                <a:lnTo>
                  <a:pt x="617922" y="29605"/>
                </a:lnTo>
                <a:close/>
              </a:path>
              <a:path w="691514" h="280670">
                <a:moveTo>
                  <a:pt x="675823" y="25006"/>
                </a:moveTo>
                <a:lnTo>
                  <a:pt x="629805" y="25006"/>
                </a:lnTo>
                <a:lnTo>
                  <a:pt x="634377" y="36842"/>
                </a:lnTo>
                <a:lnTo>
                  <a:pt x="622511" y="41435"/>
                </a:lnTo>
                <a:lnTo>
                  <a:pt x="633996" y="71043"/>
                </a:lnTo>
                <a:lnTo>
                  <a:pt x="675823" y="25006"/>
                </a:lnTo>
                <a:close/>
              </a:path>
              <a:path w="691514" h="280670">
                <a:moveTo>
                  <a:pt x="629805" y="25006"/>
                </a:moveTo>
                <a:lnTo>
                  <a:pt x="617922" y="29605"/>
                </a:lnTo>
                <a:lnTo>
                  <a:pt x="622511" y="41435"/>
                </a:lnTo>
                <a:lnTo>
                  <a:pt x="634377" y="36842"/>
                </a:lnTo>
                <a:lnTo>
                  <a:pt x="629805" y="25006"/>
                </a:lnTo>
                <a:close/>
              </a:path>
              <a:path w="691514" h="280670">
                <a:moveTo>
                  <a:pt x="606437" y="0"/>
                </a:moveTo>
                <a:lnTo>
                  <a:pt x="617922" y="29605"/>
                </a:lnTo>
                <a:lnTo>
                  <a:pt x="629805" y="25006"/>
                </a:lnTo>
                <a:lnTo>
                  <a:pt x="675823" y="25006"/>
                </a:lnTo>
                <a:lnTo>
                  <a:pt x="691273" y="8000"/>
                </a:lnTo>
                <a:lnTo>
                  <a:pt x="606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5513" y="5575934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70">
                <a:moveTo>
                  <a:pt x="617909" y="29606"/>
                </a:moveTo>
                <a:lnTo>
                  <a:pt x="0" y="268782"/>
                </a:lnTo>
                <a:lnTo>
                  <a:pt x="4572" y="280619"/>
                </a:lnTo>
                <a:lnTo>
                  <a:pt x="622498" y="41435"/>
                </a:lnTo>
                <a:lnTo>
                  <a:pt x="617909" y="29606"/>
                </a:lnTo>
                <a:close/>
              </a:path>
              <a:path w="691514" h="280670">
                <a:moveTo>
                  <a:pt x="675810" y="25006"/>
                </a:moveTo>
                <a:lnTo>
                  <a:pt x="629793" y="25006"/>
                </a:lnTo>
                <a:lnTo>
                  <a:pt x="634365" y="36842"/>
                </a:lnTo>
                <a:lnTo>
                  <a:pt x="622498" y="41435"/>
                </a:lnTo>
                <a:lnTo>
                  <a:pt x="633984" y="71043"/>
                </a:lnTo>
                <a:lnTo>
                  <a:pt x="675810" y="25006"/>
                </a:lnTo>
                <a:close/>
              </a:path>
              <a:path w="691514" h="280670">
                <a:moveTo>
                  <a:pt x="629793" y="25006"/>
                </a:moveTo>
                <a:lnTo>
                  <a:pt x="617909" y="29606"/>
                </a:lnTo>
                <a:lnTo>
                  <a:pt x="622498" y="41435"/>
                </a:lnTo>
                <a:lnTo>
                  <a:pt x="634365" y="36842"/>
                </a:lnTo>
                <a:lnTo>
                  <a:pt x="629793" y="25006"/>
                </a:lnTo>
                <a:close/>
              </a:path>
              <a:path w="691514" h="280670">
                <a:moveTo>
                  <a:pt x="606425" y="0"/>
                </a:moveTo>
                <a:lnTo>
                  <a:pt x="617909" y="29606"/>
                </a:lnTo>
                <a:lnTo>
                  <a:pt x="629793" y="25006"/>
                </a:lnTo>
                <a:lnTo>
                  <a:pt x="675810" y="25006"/>
                </a:lnTo>
                <a:lnTo>
                  <a:pt x="691261" y="8000"/>
                </a:lnTo>
                <a:lnTo>
                  <a:pt x="60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2144" y="5561329"/>
            <a:ext cx="1352550" cy="295910"/>
          </a:xfrm>
          <a:custGeom>
            <a:avLst/>
            <a:gdLst/>
            <a:ahLst/>
            <a:cxnLst/>
            <a:rect l="l" t="t" r="r" b="b"/>
            <a:pathLst>
              <a:path w="1352550" h="295910">
                <a:moveTo>
                  <a:pt x="1276228" y="31149"/>
                </a:moveTo>
                <a:lnTo>
                  <a:pt x="0" y="283070"/>
                </a:lnTo>
                <a:lnTo>
                  <a:pt x="2463" y="295529"/>
                </a:lnTo>
                <a:lnTo>
                  <a:pt x="1278683" y="43600"/>
                </a:lnTo>
                <a:lnTo>
                  <a:pt x="1276228" y="31149"/>
                </a:lnTo>
                <a:close/>
              </a:path>
              <a:path w="1352550" h="295910">
                <a:moveTo>
                  <a:pt x="1344405" y="28676"/>
                </a:moveTo>
                <a:lnTo>
                  <a:pt x="1288757" y="28676"/>
                </a:lnTo>
                <a:lnTo>
                  <a:pt x="1291170" y="41135"/>
                </a:lnTo>
                <a:lnTo>
                  <a:pt x="1278683" y="43600"/>
                </a:lnTo>
                <a:lnTo>
                  <a:pt x="1284820" y="74739"/>
                </a:lnTo>
                <a:lnTo>
                  <a:pt x="1344405" y="28676"/>
                </a:lnTo>
                <a:close/>
              </a:path>
              <a:path w="1352550" h="295910">
                <a:moveTo>
                  <a:pt x="1288757" y="28676"/>
                </a:moveTo>
                <a:lnTo>
                  <a:pt x="1276228" y="31149"/>
                </a:lnTo>
                <a:lnTo>
                  <a:pt x="1278683" y="43600"/>
                </a:lnTo>
                <a:lnTo>
                  <a:pt x="1291170" y="41135"/>
                </a:lnTo>
                <a:lnTo>
                  <a:pt x="1288757" y="28676"/>
                </a:lnTo>
                <a:close/>
              </a:path>
              <a:path w="1352550" h="295910">
                <a:moveTo>
                  <a:pt x="1270088" y="0"/>
                </a:moveTo>
                <a:lnTo>
                  <a:pt x="1276228" y="31149"/>
                </a:lnTo>
                <a:lnTo>
                  <a:pt x="1288757" y="28676"/>
                </a:lnTo>
                <a:lnTo>
                  <a:pt x="1344405" y="28676"/>
                </a:lnTo>
                <a:lnTo>
                  <a:pt x="1352257" y="22606"/>
                </a:lnTo>
                <a:lnTo>
                  <a:pt x="12700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9700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3863" y="5583935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4" h="271779">
                <a:moveTo>
                  <a:pt x="284292" y="41657"/>
                </a:moveTo>
                <a:lnTo>
                  <a:pt x="0" y="261683"/>
                </a:lnTo>
                <a:lnTo>
                  <a:pt x="7874" y="271716"/>
                </a:lnTo>
                <a:lnTo>
                  <a:pt x="292069" y="51682"/>
                </a:lnTo>
                <a:lnTo>
                  <a:pt x="284292" y="41657"/>
                </a:lnTo>
                <a:close/>
              </a:path>
              <a:path w="348614" h="271779">
                <a:moveTo>
                  <a:pt x="332195" y="33845"/>
                </a:moveTo>
                <a:lnTo>
                  <a:pt x="294386" y="33845"/>
                </a:lnTo>
                <a:lnTo>
                  <a:pt x="302132" y="43891"/>
                </a:lnTo>
                <a:lnTo>
                  <a:pt x="292069" y="51682"/>
                </a:lnTo>
                <a:lnTo>
                  <a:pt x="311531" y="76771"/>
                </a:lnTo>
                <a:lnTo>
                  <a:pt x="332195" y="33845"/>
                </a:lnTo>
                <a:close/>
              </a:path>
              <a:path w="348614" h="271779">
                <a:moveTo>
                  <a:pt x="294386" y="33845"/>
                </a:moveTo>
                <a:lnTo>
                  <a:pt x="284292" y="41657"/>
                </a:lnTo>
                <a:lnTo>
                  <a:pt x="292069" y="51682"/>
                </a:lnTo>
                <a:lnTo>
                  <a:pt x="302132" y="43891"/>
                </a:lnTo>
                <a:lnTo>
                  <a:pt x="294386" y="33845"/>
                </a:lnTo>
                <a:close/>
              </a:path>
              <a:path w="348614" h="271779">
                <a:moveTo>
                  <a:pt x="348488" y="0"/>
                </a:moveTo>
                <a:lnTo>
                  <a:pt x="264794" y="16522"/>
                </a:lnTo>
                <a:lnTo>
                  <a:pt x="284292" y="41657"/>
                </a:lnTo>
                <a:lnTo>
                  <a:pt x="294386" y="33845"/>
                </a:lnTo>
                <a:lnTo>
                  <a:pt x="332195" y="33845"/>
                </a:lnTo>
                <a:lnTo>
                  <a:pt x="348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5513" y="5575934"/>
            <a:ext cx="691515" cy="280670"/>
          </a:xfrm>
          <a:custGeom>
            <a:avLst/>
            <a:gdLst/>
            <a:ahLst/>
            <a:cxnLst/>
            <a:rect l="l" t="t" r="r" b="b"/>
            <a:pathLst>
              <a:path w="691514" h="280670">
                <a:moveTo>
                  <a:pt x="617909" y="29606"/>
                </a:moveTo>
                <a:lnTo>
                  <a:pt x="0" y="268782"/>
                </a:lnTo>
                <a:lnTo>
                  <a:pt x="4572" y="280619"/>
                </a:lnTo>
                <a:lnTo>
                  <a:pt x="622498" y="41435"/>
                </a:lnTo>
                <a:lnTo>
                  <a:pt x="617909" y="29606"/>
                </a:lnTo>
                <a:close/>
              </a:path>
              <a:path w="691514" h="280670">
                <a:moveTo>
                  <a:pt x="675810" y="25006"/>
                </a:moveTo>
                <a:lnTo>
                  <a:pt x="629793" y="25006"/>
                </a:lnTo>
                <a:lnTo>
                  <a:pt x="634365" y="36842"/>
                </a:lnTo>
                <a:lnTo>
                  <a:pt x="622498" y="41435"/>
                </a:lnTo>
                <a:lnTo>
                  <a:pt x="633984" y="71043"/>
                </a:lnTo>
                <a:lnTo>
                  <a:pt x="675810" y="25006"/>
                </a:lnTo>
                <a:close/>
              </a:path>
              <a:path w="691514" h="280670">
                <a:moveTo>
                  <a:pt x="629793" y="25006"/>
                </a:moveTo>
                <a:lnTo>
                  <a:pt x="617909" y="29606"/>
                </a:lnTo>
                <a:lnTo>
                  <a:pt x="622498" y="41435"/>
                </a:lnTo>
                <a:lnTo>
                  <a:pt x="634365" y="36842"/>
                </a:lnTo>
                <a:lnTo>
                  <a:pt x="629793" y="25006"/>
                </a:lnTo>
                <a:close/>
              </a:path>
              <a:path w="691514" h="280670">
                <a:moveTo>
                  <a:pt x="606425" y="0"/>
                </a:moveTo>
                <a:lnTo>
                  <a:pt x="617909" y="29606"/>
                </a:lnTo>
                <a:lnTo>
                  <a:pt x="629793" y="25006"/>
                </a:lnTo>
                <a:lnTo>
                  <a:pt x="675810" y="25006"/>
                </a:lnTo>
                <a:lnTo>
                  <a:pt x="691261" y="8000"/>
                </a:lnTo>
                <a:lnTo>
                  <a:pt x="60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6149" y="5566664"/>
            <a:ext cx="1008380" cy="290195"/>
          </a:xfrm>
          <a:custGeom>
            <a:avLst/>
            <a:gdLst/>
            <a:ahLst/>
            <a:cxnLst/>
            <a:rect l="l" t="t" r="r" b="b"/>
            <a:pathLst>
              <a:path w="1008380" h="290195">
                <a:moveTo>
                  <a:pt x="932830" y="30654"/>
                </a:moveTo>
                <a:lnTo>
                  <a:pt x="0" y="277837"/>
                </a:lnTo>
                <a:lnTo>
                  <a:pt x="3301" y="290106"/>
                </a:lnTo>
                <a:lnTo>
                  <a:pt x="936095" y="42944"/>
                </a:lnTo>
                <a:lnTo>
                  <a:pt x="932830" y="30654"/>
                </a:lnTo>
                <a:close/>
              </a:path>
              <a:path w="1008380" h="290195">
                <a:moveTo>
                  <a:pt x="996651" y="27393"/>
                </a:moveTo>
                <a:lnTo>
                  <a:pt x="945133" y="27393"/>
                </a:lnTo>
                <a:lnTo>
                  <a:pt x="948436" y="39674"/>
                </a:lnTo>
                <a:lnTo>
                  <a:pt x="936095" y="42944"/>
                </a:lnTo>
                <a:lnTo>
                  <a:pt x="944244" y="73621"/>
                </a:lnTo>
                <a:lnTo>
                  <a:pt x="996651" y="27393"/>
                </a:lnTo>
                <a:close/>
              </a:path>
              <a:path w="1008380" h="290195">
                <a:moveTo>
                  <a:pt x="945133" y="27393"/>
                </a:moveTo>
                <a:lnTo>
                  <a:pt x="932830" y="30654"/>
                </a:lnTo>
                <a:lnTo>
                  <a:pt x="936095" y="42944"/>
                </a:lnTo>
                <a:lnTo>
                  <a:pt x="948436" y="39674"/>
                </a:lnTo>
                <a:lnTo>
                  <a:pt x="945133" y="27393"/>
                </a:lnTo>
                <a:close/>
              </a:path>
              <a:path w="1008380" h="290195">
                <a:moveTo>
                  <a:pt x="924687" y="0"/>
                </a:moveTo>
                <a:lnTo>
                  <a:pt x="932830" y="30654"/>
                </a:lnTo>
                <a:lnTo>
                  <a:pt x="945133" y="27393"/>
                </a:lnTo>
                <a:lnTo>
                  <a:pt x="996651" y="27393"/>
                </a:lnTo>
                <a:lnTo>
                  <a:pt x="1008126" y="17272"/>
                </a:lnTo>
                <a:lnTo>
                  <a:pt x="924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4123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88286" y="5583935"/>
            <a:ext cx="348615" cy="271780"/>
          </a:xfrm>
          <a:custGeom>
            <a:avLst/>
            <a:gdLst/>
            <a:ahLst/>
            <a:cxnLst/>
            <a:rect l="l" t="t" r="r" b="b"/>
            <a:pathLst>
              <a:path w="348614" h="271779">
                <a:moveTo>
                  <a:pt x="284292" y="41657"/>
                </a:moveTo>
                <a:lnTo>
                  <a:pt x="0" y="261683"/>
                </a:lnTo>
                <a:lnTo>
                  <a:pt x="7874" y="271716"/>
                </a:lnTo>
                <a:lnTo>
                  <a:pt x="292069" y="51682"/>
                </a:lnTo>
                <a:lnTo>
                  <a:pt x="284292" y="41657"/>
                </a:lnTo>
                <a:close/>
              </a:path>
              <a:path w="348614" h="271779">
                <a:moveTo>
                  <a:pt x="332195" y="33845"/>
                </a:moveTo>
                <a:lnTo>
                  <a:pt x="294386" y="33845"/>
                </a:lnTo>
                <a:lnTo>
                  <a:pt x="302132" y="43891"/>
                </a:lnTo>
                <a:lnTo>
                  <a:pt x="292069" y="51682"/>
                </a:lnTo>
                <a:lnTo>
                  <a:pt x="311531" y="76771"/>
                </a:lnTo>
                <a:lnTo>
                  <a:pt x="332195" y="33845"/>
                </a:lnTo>
                <a:close/>
              </a:path>
              <a:path w="348614" h="271779">
                <a:moveTo>
                  <a:pt x="294386" y="33845"/>
                </a:moveTo>
                <a:lnTo>
                  <a:pt x="284292" y="41657"/>
                </a:lnTo>
                <a:lnTo>
                  <a:pt x="292069" y="51682"/>
                </a:lnTo>
                <a:lnTo>
                  <a:pt x="302132" y="43891"/>
                </a:lnTo>
                <a:lnTo>
                  <a:pt x="294386" y="33845"/>
                </a:lnTo>
                <a:close/>
              </a:path>
              <a:path w="348614" h="271779">
                <a:moveTo>
                  <a:pt x="348488" y="0"/>
                </a:moveTo>
                <a:lnTo>
                  <a:pt x="264794" y="16522"/>
                </a:lnTo>
                <a:lnTo>
                  <a:pt x="284292" y="41657"/>
                </a:lnTo>
                <a:lnTo>
                  <a:pt x="294386" y="33845"/>
                </a:lnTo>
                <a:lnTo>
                  <a:pt x="332195" y="33845"/>
                </a:lnTo>
                <a:lnTo>
                  <a:pt x="348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9810" y="5577078"/>
            <a:ext cx="664845" cy="280035"/>
          </a:xfrm>
          <a:custGeom>
            <a:avLst/>
            <a:gdLst/>
            <a:ahLst/>
            <a:cxnLst/>
            <a:rect l="l" t="t" r="r" b="b"/>
            <a:pathLst>
              <a:path w="664844" h="280035">
                <a:moveTo>
                  <a:pt x="591352" y="29443"/>
                </a:moveTo>
                <a:lnTo>
                  <a:pt x="0" y="267665"/>
                </a:lnTo>
                <a:lnTo>
                  <a:pt x="4825" y="279450"/>
                </a:lnTo>
                <a:lnTo>
                  <a:pt x="596103" y="41246"/>
                </a:lnTo>
                <a:lnTo>
                  <a:pt x="591352" y="29443"/>
                </a:lnTo>
                <a:close/>
              </a:path>
              <a:path w="664844" h="280035">
                <a:moveTo>
                  <a:pt x="648662" y="24701"/>
                </a:moveTo>
                <a:lnTo>
                  <a:pt x="603122" y="24701"/>
                </a:lnTo>
                <a:lnTo>
                  <a:pt x="607949" y="36474"/>
                </a:lnTo>
                <a:lnTo>
                  <a:pt x="596103" y="41246"/>
                </a:lnTo>
                <a:lnTo>
                  <a:pt x="607949" y="70675"/>
                </a:lnTo>
                <a:lnTo>
                  <a:pt x="648662" y="24701"/>
                </a:lnTo>
                <a:close/>
              </a:path>
              <a:path w="664844" h="280035">
                <a:moveTo>
                  <a:pt x="603122" y="24701"/>
                </a:moveTo>
                <a:lnTo>
                  <a:pt x="591352" y="29443"/>
                </a:lnTo>
                <a:lnTo>
                  <a:pt x="596103" y="41246"/>
                </a:lnTo>
                <a:lnTo>
                  <a:pt x="607949" y="36474"/>
                </a:lnTo>
                <a:lnTo>
                  <a:pt x="603122" y="24701"/>
                </a:lnTo>
                <a:close/>
              </a:path>
              <a:path w="664844" h="280035">
                <a:moveTo>
                  <a:pt x="579501" y="0"/>
                </a:moveTo>
                <a:lnTo>
                  <a:pt x="591352" y="29443"/>
                </a:lnTo>
                <a:lnTo>
                  <a:pt x="603122" y="24701"/>
                </a:lnTo>
                <a:lnTo>
                  <a:pt x="648662" y="24701"/>
                </a:lnTo>
                <a:lnTo>
                  <a:pt x="664463" y="6858"/>
                </a:lnTo>
                <a:lnTo>
                  <a:pt x="579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98548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2583" y="5583935"/>
            <a:ext cx="321945" cy="271780"/>
          </a:xfrm>
          <a:custGeom>
            <a:avLst/>
            <a:gdLst/>
            <a:ahLst/>
            <a:cxnLst/>
            <a:rect l="l" t="t" r="r" b="b"/>
            <a:pathLst>
              <a:path w="321944" h="271779">
                <a:moveTo>
                  <a:pt x="259165" y="44122"/>
                </a:moveTo>
                <a:lnTo>
                  <a:pt x="0" y="261835"/>
                </a:lnTo>
                <a:lnTo>
                  <a:pt x="8128" y="271564"/>
                </a:lnTo>
                <a:lnTo>
                  <a:pt x="267319" y="53828"/>
                </a:lnTo>
                <a:lnTo>
                  <a:pt x="259165" y="44122"/>
                </a:lnTo>
                <a:close/>
              </a:path>
              <a:path w="321944" h="271779">
                <a:moveTo>
                  <a:pt x="306017" y="35979"/>
                </a:moveTo>
                <a:lnTo>
                  <a:pt x="268859" y="35979"/>
                </a:lnTo>
                <a:lnTo>
                  <a:pt x="276987" y="45707"/>
                </a:lnTo>
                <a:lnTo>
                  <a:pt x="267319" y="53828"/>
                </a:lnTo>
                <a:lnTo>
                  <a:pt x="287782" y="78181"/>
                </a:lnTo>
                <a:lnTo>
                  <a:pt x="306017" y="35979"/>
                </a:lnTo>
                <a:close/>
              </a:path>
              <a:path w="321944" h="271779">
                <a:moveTo>
                  <a:pt x="268859" y="35979"/>
                </a:moveTo>
                <a:lnTo>
                  <a:pt x="259165" y="44122"/>
                </a:lnTo>
                <a:lnTo>
                  <a:pt x="267319" y="53828"/>
                </a:lnTo>
                <a:lnTo>
                  <a:pt x="276987" y="45707"/>
                </a:lnTo>
                <a:lnTo>
                  <a:pt x="268859" y="35979"/>
                </a:lnTo>
                <a:close/>
              </a:path>
              <a:path w="321944" h="271779">
                <a:moveTo>
                  <a:pt x="321564" y="0"/>
                </a:moveTo>
                <a:lnTo>
                  <a:pt x="238760" y="19837"/>
                </a:lnTo>
                <a:lnTo>
                  <a:pt x="259165" y="44122"/>
                </a:lnTo>
                <a:lnTo>
                  <a:pt x="268859" y="35979"/>
                </a:lnTo>
                <a:lnTo>
                  <a:pt x="306017" y="35979"/>
                </a:lnTo>
                <a:lnTo>
                  <a:pt x="321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5539" y="5583935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44450" y="63500"/>
                </a:moveTo>
                <a:lnTo>
                  <a:pt x="31750" y="63500"/>
                </a:lnTo>
                <a:lnTo>
                  <a:pt x="31750" y="266700"/>
                </a:lnTo>
                <a:lnTo>
                  <a:pt x="44450" y="266700"/>
                </a:lnTo>
                <a:lnTo>
                  <a:pt x="44450" y="63500"/>
                </a:lnTo>
                <a:close/>
              </a:path>
              <a:path w="76200" h="2667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67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70657" y="5603544"/>
            <a:ext cx="116332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5" dirty="0">
                <a:latin typeface="Calibri"/>
                <a:cs typeface="Calibri"/>
              </a:rPr>
              <a:t>D</a:t>
            </a:r>
            <a:r>
              <a:rPr sz="2300" b="1" spc="5" dirty="0">
                <a:latin typeface="Calibri"/>
                <a:cs typeface="Calibri"/>
              </a:rPr>
              <a:t>e</a:t>
            </a:r>
            <a:r>
              <a:rPr sz="2300" b="1" spc="-5" dirty="0">
                <a:latin typeface="Calibri"/>
                <a:cs typeface="Calibri"/>
              </a:rPr>
              <a:t>code</a:t>
            </a:r>
            <a:r>
              <a:rPr sz="2300" b="1" spc="5" dirty="0">
                <a:latin typeface="Calibri"/>
                <a:cs typeface="Calibri"/>
              </a:rPr>
              <a:t>r</a:t>
            </a:r>
            <a:r>
              <a:rPr sz="2300" b="1" dirty="0">
                <a:latin typeface="Calibri"/>
                <a:cs typeface="Calibri"/>
              </a:rPr>
              <a:t>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55363" y="5369614"/>
            <a:ext cx="6904990" cy="117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Langua</a:t>
            </a:r>
            <a:r>
              <a:rPr sz="2300" spc="-1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e 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dels!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 </a:t>
            </a:r>
            <a:r>
              <a:rPr sz="2300" spc="-10" dirty="0">
                <a:latin typeface="Calibri"/>
                <a:cs typeface="Calibri"/>
              </a:rPr>
              <a:t>w</a:t>
            </a:r>
            <a:r>
              <a:rPr sz="2300" dirty="0">
                <a:latin typeface="Calibri"/>
                <a:cs typeface="Calibri"/>
              </a:rPr>
              <a:t>e’ve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n so far.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Nice to generate </a:t>
            </a:r>
            <a:r>
              <a:rPr sz="2300" spc="-5" dirty="0">
                <a:latin typeface="Calibri"/>
                <a:cs typeface="Calibri"/>
              </a:rPr>
              <a:t>from</a:t>
            </a:r>
            <a:r>
              <a:rPr sz="2300" dirty="0">
                <a:latin typeface="Calibri"/>
                <a:cs typeface="Calibri"/>
              </a:rPr>
              <a:t>; can’t condit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uture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words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spc="-5" dirty="0">
                <a:latin typeface="Calibri"/>
                <a:cs typeface="Calibri"/>
              </a:rPr>
              <a:t>Al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big</a:t>
            </a:r>
            <a:r>
              <a:rPr sz="2300" dirty="0">
                <a:latin typeface="Calibri"/>
                <a:cs typeface="Calibri"/>
              </a:rPr>
              <a:t>gest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pretraine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del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Decoder</a:t>
            </a:r>
            <a:r>
              <a:rPr sz="2300" dirty="0">
                <a:latin typeface="Calibri"/>
                <a:cs typeface="Calibri"/>
              </a:rPr>
              <a:t>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18515" y="2990088"/>
            <a:ext cx="11582400" cy="1906905"/>
          </a:xfrm>
          <a:custGeom>
            <a:avLst/>
            <a:gdLst/>
            <a:ahLst/>
            <a:cxnLst/>
            <a:rect l="l" t="t" r="r" b="b"/>
            <a:pathLst>
              <a:path w="11582400" h="1906904">
                <a:moveTo>
                  <a:pt x="0" y="1906524"/>
                </a:moveTo>
                <a:lnTo>
                  <a:pt x="11582400" y="1906524"/>
                </a:lnTo>
                <a:lnTo>
                  <a:pt x="11582400" y="0"/>
                </a:lnTo>
                <a:lnTo>
                  <a:pt x="0" y="0"/>
                </a:lnTo>
                <a:lnTo>
                  <a:pt x="0" y="190652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0616" y="1802892"/>
            <a:ext cx="76200" cy="983615"/>
          </a:xfrm>
          <a:custGeom>
            <a:avLst/>
            <a:gdLst/>
            <a:ahLst/>
            <a:cxnLst/>
            <a:rect l="l" t="t" r="r" b="b"/>
            <a:pathLst>
              <a:path w="76200" h="983614">
                <a:moveTo>
                  <a:pt x="44450" y="63500"/>
                </a:moveTo>
                <a:lnTo>
                  <a:pt x="31750" y="63500"/>
                </a:lnTo>
                <a:lnTo>
                  <a:pt x="31750" y="983234"/>
                </a:lnTo>
                <a:lnTo>
                  <a:pt x="44450" y="983234"/>
                </a:lnTo>
                <a:lnTo>
                  <a:pt x="44450" y="63500"/>
                </a:lnTo>
                <a:close/>
              </a:path>
              <a:path w="76200" h="98361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361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2114" y="2962146"/>
            <a:ext cx="119697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latin typeface="Cambria Math"/>
                <a:cs typeface="Cambria Math"/>
              </a:rPr>
              <a:t>ℎ</a:t>
            </a:r>
            <a:r>
              <a:rPr sz="2700" spc="225" baseline="-15432" dirty="0">
                <a:latin typeface="Cambria Math"/>
                <a:cs typeface="Cambria Math"/>
              </a:rPr>
              <a:t>1</a:t>
            </a:r>
            <a:r>
              <a:rPr sz="2500" spc="-10" dirty="0">
                <a:latin typeface="Cambria Math"/>
                <a:cs typeface="Cambria Math"/>
              </a:rPr>
              <a:t>,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20" dirty="0">
                <a:latin typeface="Cambria Math"/>
                <a:cs typeface="Cambria Math"/>
              </a:rPr>
              <a:t>…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,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60" dirty="0">
                <a:latin typeface="Cambria Math"/>
                <a:cs typeface="Cambria Math"/>
              </a:rPr>
              <a:t>ℎ</a:t>
            </a:r>
            <a:r>
              <a:rPr sz="2700" spc="104" baseline="-15432" dirty="0">
                <a:latin typeface="Cambria Math"/>
                <a:cs typeface="Cambria Math"/>
              </a:rPr>
              <a:t>𝑇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Pre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decoders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366013" y="1097643"/>
                <a:ext cx="7689850" cy="81753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20400"/>
                  </a:lnSpc>
                </a:pPr>
                <a:r>
                  <a:rPr lang="en-US" sz="2300" dirty="0">
                    <a:latin typeface="Calibri"/>
                    <a:cs typeface="Calibri"/>
                  </a:rPr>
                  <a:t>Wh</a:t>
                </a:r>
                <a:r>
                  <a:rPr lang="en-US" sz="2300" spc="5" dirty="0">
                    <a:latin typeface="Calibri"/>
                    <a:cs typeface="Calibri"/>
                  </a:rPr>
                  <a:t>e</a:t>
                </a:r>
                <a:r>
                  <a:rPr lang="en-US" sz="2300" dirty="0">
                    <a:latin typeface="Calibri"/>
                    <a:cs typeface="Calibri"/>
                  </a:rPr>
                  <a:t>n </a:t>
                </a:r>
                <a:r>
                  <a:rPr lang="en-US" sz="2300" spc="-5" dirty="0">
                    <a:latin typeface="Calibri"/>
                    <a:cs typeface="Calibri"/>
                  </a:rPr>
                  <a:t>usin</a:t>
                </a:r>
                <a:r>
                  <a:rPr lang="en-US" sz="2300" dirty="0">
                    <a:latin typeface="Calibri"/>
                    <a:cs typeface="Calibri"/>
                  </a:rPr>
                  <a:t>g</a:t>
                </a:r>
                <a:r>
                  <a:rPr lang="en-US" sz="2300" spc="1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language</a:t>
                </a:r>
                <a:r>
                  <a:rPr lang="en-US" sz="2300" spc="-1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model</a:t>
                </a:r>
                <a:r>
                  <a:rPr lang="en-US" sz="2300" spc="-5" dirty="0">
                    <a:latin typeface="Calibri"/>
                    <a:cs typeface="Calibri"/>
                  </a:rPr>
                  <a:t> pretrain</a:t>
                </a:r>
                <a:r>
                  <a:rPr lang="en-US" sz="2300" spc="15" dirty="0">
                    <a:latin typeface="Calibri"/>
                    <a:cs typeface="Calibri"/>
                  </a:rPr>
                  <a:t>e</a:t>
                </a:r>
                <a:r>
                  <a:rPr lang="en-US" sz="2300" dirty="0">
                    <a:latin typeface="Calibri"/>
                    <a:cs typeface="Calibri"/>
                  </a:rPr>
                  <a:t>d </a:t>
                </a:r>
                <a:r>
                  <a:rPr lang="en-US" sz="2300" spc="-5" dirty="0">
                    <a:latin typeface="Calibri"/>
                    <a:cs typeface="Calibri"/>
                  </a:rPr>
                  <a:t>decod</a:t>
                </a:r>
                <a:r>
                  <a:rPr lang="en-US" sz="2300" spc="5" dirty="0">
                    <a:latin typeface="Calibri"/>
                    <a:cs typeface="Calibri"/>
                  </a:rPr>
                  <a:t>e</a:t>
                </a:r>
                <a:r>
                  <a:rPr lang="en-US" sz="2300" dirty="0">
                    <a:latin typeface="Calibri"/>
                    <a:cs typeface="Calibri"/>
                  </a:rPr>
                  <a:t>rs,</a:t>
                </a:r>
                <a:r>
                  <a:rPr lang="en-US" sz="2300" spc="-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we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can</a:t>
                </a:r>
                <a:r>
                  <a:rPr lang="en-US" sz="2300" spc="-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i</a:t>
                </a:r>
                <a:r>
                  <a:rPr lang="en-US" sz="2300" spc="-15" dirty="0">
                    <a:latin typeface="Calibri"/>
                    <a:cs typeface="Calibri"/>
                  </a:rPr>
                  <a:t>g</a:t>
                </a:r>
                <a:r>
                  <a:rPr lang="en-US" sz="2300" spc="-5" dirty="0">
                    <a:latin typeface="Calibri"/>
                    <a:cs typeface="Calibri"/>
                  </a:rPr>
                  <a:t>nore </a:t>
                </a:r>
                <a:r>
                  <a:rPr lang="en-US" sz="2300" dirty="0">
                    <a:latin typeface="Calibri"/>
                    <a:cs typeface="Calibri"/>
                  </a:rPr>
                  <a:t>that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they were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trained to</a:t>
                </a:r>
                <a:r>
                  <a:rPr lang="en-US" sz="2300" spc="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m</a:t>
                </a:r>
                <a:r>
                  <a:rPr lang="en-US" sz="2300" spc="-10" dirty="0">
                    <a:latin typeface="Calibri"/>
                    <a:cs typeface="Calibri"/>
                  </a:rPr>
                  <a:t>o</a:t>
                </a:r>
                <a:r>
                  <a:rPr lang="en-US" sz="2300" spc="-5" dirty="0">
                    <a:latin typeface="Calibri"/>
                    <a:cs typeface="Calibri"/>
                  </a:rPr>
                  <a:t>d</a:t>
                </a:r>
                <a:r>
                  <a:rPr lang="en-US" sz="2300" spc="5" dirty="0">
                    <a:latin typeface="Calibri"/>
                    <a:cs typeface="Calibri"/>
                  </a:rPr>
                  <a:t>e</a:t>
                </a:r>
                <a:r>
                  <a:rPr lang="en-US" sz="2300" dirty="0">
                    <a:latin typeface="Calibri"/>
                    <a:cs typeface="Calibri"/>
                  </a:rPr>
                  <a:t>l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pc="10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  <m:d>
                      <m:dPr>
                        <m:ctrlPr>
                          <a:rPr lang="en-US" sz="2300" b="0" i="1" spc="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en-US" sz="2300" b="0" i="1" spc="10" smtClean="0">
                            <a:latin typeface="Cambria Math" panose="02040503050406030204" pitchFamily="18" charset="0"/>
                            <a:cs typeface="Calibri"/>
                          </a:rPr>
                          <m:t>|</m:t>
                        </m:r>
                        <m:sSub>
                          <m:sSubPr>
                            <m:ctrlP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  <m: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  <m:t>:</m:t>
                            </m:r>
                            <m: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  <m: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300" b="0" i="1" spc="10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latin typeface="Calibri"/>
                    <a:cs typeface="Calibri"/>
                  </a:rPr>
                  <a:t>.</a:t>
                </a:r>
                <a:endParaRPr sz="23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13" y="1097643"/>
                <a:ext cx="7689850" cy="817531"/>
              </a:xfrm>
              <a:prstGeom prst="rect">
                <a:avLst/>
              </a:prstGeom>
              <a:blipFill>
                <a:blip r:embed="rId3"/>
                <a:stretch>
                  <a:fillRect l="-2141" t="-5970" r="-2617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7182611" y="2785872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7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2611" y="2785872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7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69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2611" y="3904488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6278"/>
                </a:lnTo>
                <a:lnTo>
                  <a:pt x="25013" y="649243"/>
                </a:lnTo>
                <a:lnTo>
                  <a:pt x="52070" y="656844"/>
                </a:lnTo>
                <a:lnTo>
                  <a:pt x="271854" y="655562"/>
                </a:lnTo>
                <a:lnTo>
                  <a:pt x="304819" y="631830"/>
                </a:lnTo>
                <a:lnTo>
                  <a:pt x="312420" y="604774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82611" y="3904488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4774"/>
                </a:lnTo>
                <a:lnTo>
                  <a:pt x="310427" y="619055"/>
                </a:lnTo>
                <a:lnTo>
                  <a:pt x="284977" y="650638"/>
                </a:lnTo>
                <a:lnTo>
                  <a:pt x="52070" y="656844"/>
                </a:lnTo>
                <a:lnTo>
                  <a:pt x="37788" y="654851"/>
                </a:lnTo>
                <a:lnTo>
                  <a:pt x="6205" y="629401"/>
                </a:lnTo>
                <a:lnTo>
                  <a:pt x="0" y="52069"/>
                </a:lnTo>
                <a:close/>
              </a:path>
            </a:pathLst>
          </a:custGeom>
          <a:ln w="9524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3443" y="2785872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7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3443" y="2785872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7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69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3443" y="3904488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6278"/>
                </a:lnTo>
                <a:lnTo>
                  <a:pt x="25013" y="649243"/>
                </a:lnTo>
                <a:lnTo>
                  <a:pt x="52070" y="656844"/>
                </a:lnTo>
                <a:lnTo>
                  <a:pt x="271854" y="655562"/>
                </a:lnTo>
                <a:lnTo>
                  <a:pt x="304819" y="631830"/>
                </a:lnTo>
                <a:lnTo>
                  <a:pt x="312420" y="604774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43443" y="3904488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4774"/>
                </a:lnTo>
                <a:lnTo>
                  <a:pt x="310427" y="619055"/>
                </a:lnTo>
                <a:lnTo>
                  <a:pt x="284977" y="650638"/>
                </a:lnTo>
                <a:lnTo>
                  <a:pt x="52070" y="656844"/>
                </a:lnTo>
                <a:lnTo>
                  <a:pt x="37788" y="654851"/>
                </a:lnTo>
                <a:lnTo>
                  <a:pt x="6205" y="629401"/>
                </a:lnTo>
                <a:lnTo>
                  <a:pt x="0" y="52069"/>
                </a:lnTo>
                <a:close/>
              </a:path>
            </a:pathLst>
          </a:custGeom>
          <a:ln w="9524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04276" y="2785872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7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04276" y="2785872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7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69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04276" y="3904488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6278"/>
                </a:lnTo>
                <a:lnTo>
                  <a:pt x="25013" y="649243"/>
                </a:lnTo>
                <a:lnTo>
                  <a:pt x="52070" y="656844"/>
                </a:lnTo>
                <a:lnTo>
                  <a:pt x="271854" y="655562"/>
                </a:lnTo>
                <a:lnTo>
                  <a:pt x="304819" y="631830"/>
                </a:lnTo>
                <a:lnTo>
                  <a:pt x="312420" y="604774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04276" y="3904488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4774"/>
                </a:lnTo>
                <a:lnTo>
                  <a:pt x="310427" y="619055"/>
                </a:lnTo>
                <a:lnTo>
                  <a:pt x="284977" y="650638"/>
                </a:lnTo>
                <a:lnTo>
                  <a:pt x="52070" y="656844"/>
                </a:lnTo>
                <a:lnTo>
                  <a:pt x="37788" y="654851"/>
                </a:lnTo>
                <a:lnTo>
                  <a:pt x="6205" y="629401"/>
                </a:lnTo>
                <a:lnTo>
                  <a:pt x="0" y="52069"/>
                </a:lnTo>
                <a:close/>
              </a:path>
            </a:pathLst>
          </a:custGeom>
          <a:ln w="9524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65107" y="2785872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261620" y="0"/>
                </a:moveTo>
                <a:lnTo>
                  <a:pt x="40388" y="1360"/>
                </a:lnTo>
                <a:lnTo>
                  <a:pt x="7540" y="25200"/>
                </a:lnTo>
                <a:lnTo>
                  <a:pt x="0" y="52324"/>
                </a:lnTo>
                <a:lnTo>
                  <a:pt x="1360" y="617979"/>
                </a:lnTo>
                <a:lnTo>
                  <a:pt x="25200" y="650827"/>
                </a:lnTo>
                <a:lnTo>
                  <a:pt x="52324" y="658367"/>
                </a:lnTo>
                <a:lnTo>
                  <a:pt x="273555" y="657007"/>
                </a:lnTo>
                <a:lnTo>
                  <a:pt x="306403" y="633167"/>
                </a:lnTo>
                <a:lnTo>
                  <a:pt x="313944" y="606043"/>
                </a:lnTo>
                <a:lnTo>
                  <a:pt x="312583" y="40388"/>
                </a:lnTo>
                <a:lnTo>
                  <a:pt x="288743" y="7540"/>
                </a:lnTo>
                <a:lnTo>
                  <a:pt x="2616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65107" y="2785872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0" y="52324"/>
                </a:moveTo>
                <a:lnTo>
                  <a:pt x="16157" y="14468"/>
                </a:lnTo>
                <a:lnTo>
                  <a:pt x="261620" y="0"/>
                </a:lnTo>
                <a:lnTo>
                  <a:pt x="275945" y="1975"/>
                </a:lnTo>
                <a:lnTo>
                  <a:pt x="307602" y="27287"/>
                </a:lnTo>
                <a:lnTo>
                  <a:pt x="313944" y="606043"/>
                </a:lnTo>
                <a:lnTo>
                  <a:pt x="311968" y="620369"/>
                </a:lnTo>
                <a:lnTo>
                  <a:pt x="286656" y="652026"/>
                </a:lnTo>
                <a:lnTo>
                  <a:pt x="52324" y="658367"/>
                </a:lnTo>
                <a:lnTo>
                  <a:pt x="37998" y="656392"/>
                </a:lnTo>
                <a:lnTo>
                  <a:pt x="6341" y="631080"/>
                </a:lnTo>
                <a:lnTo>
                  <a:pt x="0" y="52324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65107" y="3904488"/>
            <a:ext cx="314325" cy="657225"/>
          </a:xfrm>
          <a:custGeom>
            <a:avLst/>
            <a:gdLst/>
            <a:ahLst/>
            <a:cxnLst/>
            <a:rect l="l" t="t" r="r" b="b"/>
            <a:pathLst>
              <a:path w="314325" h="657225">
                <a:moveTo>
                  <a:pt x="261620" y="0"/>
                </a:moveTo>
                <a:lnTo>
                  <a:pt x="40388" y="1360"/>
                </a:lnTo>
                <a:lnTo>
                  <a:pt x="7540" y="25200"/>
                </a:lnTo>
                <a:lnTo>
                  <a:pt x="0" y="52324"/>
                </a:lnTo>
                <a:lnTo>
                  <a:pt x="1360" y="616455"/>
                </a:lnTo>
                <a:lnTo>
                  <a:pt x="25200" y="649303"/>
                </a:lnTo>
                <a:lnTo>
                  <a:pt x="52324" y="656844"/>
                </a:lnTo>
                <a:lnTo>
                  <a:pt x="273555" y="655483"/>
                </a:lnTo>
                <a:lnTo>
                  <a:pt x="306403" y="631643"/>
                </a:lnTo>
                <a:lnTo>
                  <a:pt x="313944" y="604519"/>
                </a:lnTo>
                <a:lnTo>
                  <a:pt x="312583" y="40388"/>
                </a:lnTo>
                <a:lnTo>
                  <a:pt x="288743" y="7540"/>
                </a:lnTo>
                <a:lnTo>
                  <a:pt x="2616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5107" y="3904488"/>
            <a:ext cx="314325" cy="657225"/>
          </a:xfrm>
          <a:custGeom>
            <a:avLst/>
            <a:gdLst/>
            <a:ahLst/>
            <a:cxnLst/>
            <a:rect l="l" t="t" r="r" b="b"/>
            <a:pathLst>
              <a:path w="314325" h="657225">
                <a:moveTo>
                  <a:pt x="0" y="52324"/>
                </a:moveTo>
                <a:lnTo>
                  <a:pt x="16157" y="14468"/>
                </a:lnTo>
                <a:lnTo>
                  <a:pt x="261620" y="0"/>
                </a:lnTo>
                <a:lnTo>
                  <a:pt x="275945" y="1975"/>
                </a:lnTo>
                <a:lnTo>
                  <a:pt x="307602" y="27287"/>
                </a:lnTo>
                <a:lnTo>
                  <a:pt x="313944" y="604519"/>
                </a:lnTo>
                <a:lnTo>
                  <a:pt x="311968" y="618845"/>
                </a:lnTo>
                <a:lnTo>
                  <a:pt x="286656" y="650502"/>
                </a:lnTo>
                <a:lnTo>
                  <a:pt x="52324" y="656844"/>
                </a:lnTo>
                <a:lnTo>
                  <a:pt x="37998" y="654868"/>
                </a:lnTo>
                <a:lnTo>
                  <a:pt x="6341" y="629556"/>
                </a:lnTo>
                <a:lnTo>
                  <a:pt x="0" y="52324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83268" y="2785872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7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83268" y="2785872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7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69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83268" y="3904488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6278"/>
                </a:lnTo>
                <a:lnTo>
                  <a:pt x="25013" y="649243"/>
                </a:lnTo>
                <a:lnTo>
                  <a:pt x="52070" y="656844"/>
                </a:lnTo>
                <a:lnTo>
                  <a:pt x="271854" y="655562"/>
                </a:lnTo>
                <a:lnTo>
                  <a:pt x="304819" y="631830"/>
                </a:lnTo>
                <a:lnTo>
                  <a:pt x="312420" y="604774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83268" y="3904488"/>
            <a:ext cx="312420" cy="657225"/>
          </a:xfrm>
          <a:custGeom>
            <a:avLst/>
            <a:gdLst/>
            <a:ahLst/>
            <a:cxnLst/>
            <a:rect l="l" t="t" r="r" b="b"/>
            <a:pathLst>
              <a:path w="312420" h="65722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4774"/>
                </a:lnTo>
                <a:lnTo>
                  <a:pt x="310427" y="619055"/>
                </a:lnTo>
                <a:lnTo>
                  <a:pt x="284977" y="650638"/>
                </a:lnTo>
                <a:lnTo>
                  <a:pt x="52070" y="656844"/>
                </a:lnTo>
                <a:lnTo>
                  <a:pt x="37788" y="654851"/>
                </a:lnTo>
                <a:lnTo>
                  <a:pt x="6205" y="629401"/>
                </a:lnTo>
                <a:lnTo>
                  <a:pt x="0" y="52069"/>
                </a:lnTo>
                <a:close/>
              </a:path>
            </a:pathLst>
          </a:custGeom>
          <a:ln w="9524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99959" y="3444240"/>
            <a:ext cx="76200" cy="461009"/>
          </a:xfrm>
          <a:custGeom>
            <a:avLst/>
            <a:gdLst/>
            <a:ahLst/>
            <a:cxnLst/>
            <a:rect l="l" t="t" r="r" b="b"/>
            <a:pathLst>
              <a:path w="76200" h="461010">
                <a:moveTo>
                  <a:pt x="44450" y="63500"/>
                </a:moveTo>
                <a:lnTo>
                  <a:pt x="31750" y="63500"/>
                </a:lnTo>
                <a:lnTo>
                  <a:pt x="31750" y="460375"/>
                </a:lnTo>
                <a:lnTo>
                  <a:pt x="44450" y="460502"/>
                </a:lnTo>
                <a:lnTo>
                  <a:pt x="44450" y="63500"/>
                </a:lnTo>
                <a:close/>
              </a:path>
              <a:path w="76200" h="46101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6101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3995" y="3444240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502256" y="43479"/>
                </a:moveTo>
                <a:lnTo>
                  <a:pt x="0" y="455549"/>
                </a:lnTo>
                <a:lnTo>
                  <a:pt x="8127" y="465328"/>
                </a:lnTo>
                <a:lnTo>
                  <a:pt x="510325" y="53306"/>
                </a:lnTo>
                <a:lnTo>
                  <a:pt x="502256" y="43479"/>
                </a:lnTo>
                <a:close/>
              </a:path>
              <a:path w="565150" h="465454">
                <a:moveTo>
                  <a:pt x="549369" y="35433"/>
                </a:moveTo>
                <a:lnTo>
                  <a:pt x="512063" y="35433"/>
                </a:lnTo>
                <a:lnTo>
                  <a:pt x="520192" y="45212"/>
                </a:lnTo>
                <a:lnTo>
                  <a:pt x="510325" y="53306"/>
                </a:lnTo>
                <a:lnTo>
                  <a:pt x="530478" y="77850"/>
                </a:lnTo>
                <a:lnTo>
                  <a:pt x="549369" y="35433"/>
                </a:lnTo>
                <a:close/>
              </a:path>
              <a:path w="565150" h="465454">
                <a:moveTo>
                  <a:pt x="512063" y="35433"/>
                </a:moveTo>
                <a:lnTo>
                  <a:pt x="502256" y="43479"/>
                </a:lnTo>
                <a:lnTo>
                  <a:pt x="510325" y="53306"/>
                </a:lnTo>
                <a:lnTo>
                  <a:pt x="520192" y="45212"/>
                </a:lnTo>
                <a:lnTo>
                  <a:pt x="512063" y="35433"/>
                </a:lnTo>
                <a:close/>
              </a:path>
              <a:path w="565150" h="465454">
                <a:moveTo>
                  <a:pt x="565150" y="0"/>
                </a:moveTo>
                <a:lnTo>
                  <a:pt x="482092" y="18923"/>
                </a:lnTo>
                <a:lnTo>
                  <a:pt x="502256" y="43479"/>
                </a:lnTo>
                <a:lnTo>
                  <a:pt x="512063" y="35433"/>
                </a:lnTo>
                <a:lnTo>
                  <a:pt x="549369" y="35433"/>
                </a:lnTo>
                <a:lnTo>
                  <a:pt x="56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5646" y="3437890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1051835" y="29421"/>
                </a:moveTo>
                <a:lnTo>
                  <a:pt x="0" y="460883"/>
                </a:lnTo>
                <a:lnTo>
                  <a:pt x="4825" y="472694"/>
                </a:lnTo>
                <a:lnTo>
                  <a:pt x="1056639" y="41116"/>
                </a:lnTo>
                <a:lnTo>
                  <a:pt x="1051835" y="29421"/>
                </a:lnTo>
                <a:close/>
              </a:path>
              <a:path w="1125220" h="473075">
                <a:moveTo>
                  <a:pt x="1108741" y="24637"/>
                </a:moveTo>
                <a:lnTo>
                  <a:pt x="1063498" y="24637"/>
                </a:lnTo>
                <a:lnTo>
                  <a:pt x="1068324" y="36322"/>
                </a:lnTo>
                <a:lnTo>
                  <a:pt x="1056639" y="41116"/>
                </a:lnTo>
                <a:lnTo>
                  <a:pt x="1068704" y="70485"/>
                </a:lnTo>
                <a:lnTo>
                  <a:pt x="1108741" y="24637"/>
                </a:lnTo>
                <a:close/>
              </a:path>
              <a:path w="1125220" h="473075">
                <a:moveTo>
                  <a:pt x="1063498" y="24637"/>
                </a:moveTo>
                <a:lnTo>
                  <a:pt x="1051835" y="29421"/>
                </a:lnTo>
                <a:lnTo>
                  <a:pt x="1056639" y="41116"/>
                </a:lnTo>
                <a:lnTo>
                  <a:pt x="1068324" y="36322"/>
                </a:lnTo>
                <a:lnTo>
                  <a:pt x="1063498" y="24637"/>
                </a:lnTo>
                <a:close/>
              </a:path>
              <a:path w="1125220" h="473075">
                <a:moveTo>
                  <a:pt x="1039749" y="0"/>
                </a:moveTo>
                <a:lnTo>
                  <a:pt x="1051835" y="29421"/>
                </a:lnTo>
                <a:lnTo>
                  <a:pt x="1063498" y="24637"/>
                </a:lnTo>
                <a:lnTo>
                  <a:pt x="1108741" y="24637"/>
                </a:lnTo>
                <a:lnTo>
                  <a:pt x="1124711" y="6350"/>
                </a:lnTo>
                <a:lnTo>
                  <a:pt x="1039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98003" y="3437890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1051835" y="29421"/>
                </a:moveTo>
                <a:lnTo>
                  <a:pt x="0" y="460883"/>
                </a:lnTo>
                <a:lnTo>
                  <a:pt x="4825" y="472694"/>
                </a:lnTo>
                <a:lnTo>
                  <a:pt x="1056639" y="41116"/>
                </a:lnTo>
                <a:lnTo>
                  <a:pt x="1051835" y="29421"/>
                </a:lnTo>
                <a:close/>
              </a:path>
              <a:path w="1125220" h="473075">
                <a:moveTo>
                  <a:pt x="1108741" y="24637"/>
                </a:moveTo>
                <a:lnTo>
                  <a:pt x="1063498" y="24637"/>
                </a:lnTo>
                <a:lnTo>
                  <a:pt x="1068324" y="36322"/>
                </a:lnTo>
                <a:lnTo>
                  <a:pt x="1056639" y="41116"/>
                </a:lnTo>
                <a:lnTo>
                  <a:pt x="1068704" y="70485"/>
                </a:lnTo>
                <a:lnTo>
                  <a:pt x="1108741" y="24637"/>
                </a:lnTo>
                <a:close/>
              </a:path>
              <a:path w="1125220" h="473075">
                <a:moveTo>
                  <a:pt x="1063498" y="24637"/>
                </a:moveTo>
                <a:lnTo>
                  <a:pt x="1051835" y="29421"/>
                </a:lnTo>
                <a:lnTo>
                  <a:pt x="1056639" y="41116"/>
                </a:lnTo>
                <a:lnTo>
                  <a:pt x="1068324" y="36322"/>
                </a:lnTo>
                <a:lnTo>
                  <a:pt x="1063498" y="24637"/>
                </a:lnTo>
                <a:close/>
              </a:path>
              <a:path w="1125220" h="473075">
                <a:moveTo>
                  <a:pt x="1039749" y="0"/>
                </a:moveTo>
                <a:lnTo>
                  <a:pt x="1051835" y="29421"/>
                </a:lnTo>
                <a:lnTo>
                  <a:pt x="1063498" y="24637"/>
                </a:lnTo>
                <a:lnTo>
                  <a:pt x="1108741" y="24637"/>
                </a:lnTo>
                <a:lnTo>
                  <a:pt x="1124712" y="6350"/>
                </a:lnTo>
                <a:lnTo>
                  <a:pt x="1039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36790" y="3422522"/>
            <a:ext cx="2202180" cy="488315"/>
          </a:xfrm>
          <a:custGeom>
            <a:avLst/>
            <a:gdLst/>
            <a:ahLst/>
            <a:cxnLst/>
            <a:rect l="l" t="t" r="r" b="b"/>
            <a:pathLst>
              <a:path w="2202179" h="488314">
                <a:moveTo>
                  <a:pt x="2125997" y="31049"/>
                </a:moveTo>
                <a:lnTo>
                  <a:pt x="0" y="475995"/>
                </a:lnTo>
                <a:lnTo>
                  <a:pt x="2539" y="488314"/>
                </a:lnTo>
                <a:lnTo>
                  <a:pt x="2128603" y="43506"/>
                </a:lnTo>
                <a:lnTo>
                  <a:pt x="2125997" y="31049"/>
                </a:lnTo>
                <a:close/>
              </a:path>
              <a:path w="2202179" h="488314">
                <a:moveTo>
                  <a:pt x="2193435" y="28448"/>
                </a:moveTo>
                <a:lnTo>
                  <a:pt x="2138426" y="28448"/>
                </a:lnTo>
                <a:lnTo>
                  <a:pt x="2141092" y="40893"/>
                </a:lnTo>
                <a:lnTo>
                  <a:pt x="2128603" y="43506"/>
                </a:lnTo>
                <a:lnTo>
                  <a:pt x="2135124" y="74675"/>
                </a:lnTo>
                <a:lnTo>
                  <a:pt x="2193435" y="28448"/>
                </a:lnTo>
                <a:close/>
              </a:path>
              <a:path w="2202179" h="488314">
                <a:moveTo>
                  <a:pt x="2138426" y="28448"/>
                </a:moveTo>
                <a:lnTo>
                  <a:pt x="2125997" y="31049"/>
                </a:lnTo>
                <a:lnTo>
                  <a:pt x="2128603" y="43506"/>
                </a:lnTo>
                <a:lnTo>
                  <a:pt x="2141092" y="40893"/>
                </a:lnTo>
                <a:lnTo>
                  <a:pt x="2138426" y="28448"/>
                </a:lnTo>
                <a:close/>
              </a:path>
              <a:path w="2202179" h="488314">
                <a:moveTo>
                  <a:pt x="2119503" y="0"/>
                </a:moveTo>
                <a:lnTo>
                  <a:pt x="2125997" y="31049"/>
                </a:lnTo>
                <a:lnTo>
                  <a:pt x="2138426" y="28448"/>
                </a:lnTo>
                <a:lnTo>
                  <a:pt x="2193435" y="28448"/>
                </a:lnTo>
                <a:lnTo>
                  <a:pt x="2201926" y="21716"/>
                </a:lnTo>
                <a:lnTo>
                  <a:pt x="211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62316" y="3444240"/>
            <a:ext cx="76200" cy="461009"/>
          </a:xfrm>
          <a:custGeom>
            <a:avLst/>
            <a:gdLst/>
            <a:ahLst/>
            <a:cxnLst/>
            <a:rect l="l" t="t" r="r" b="b"/>
            <a:pathLst>
              <a:path w="76200" h="461010">
                <a:moveTo>
                  <a:pt x="44450" y="63500"/>
                </a:moveTo>
                <a:lnTo>
                  <a:pt x="31750" y="63500"/>
                </a:lnTo>
                <a:lnTo>
                  <a:pt x="31750" y="460375"/>
                </a:lnTo>
                <a:lnTo>
                  <a:pt x="44450" y="460502"/>
                </a:lnTo>
                <a:lnTo>
                  <a:pt x="44450" y="63500"/>
                </a:lnTo>
                <a:close/>
              </a:path>
              <a:path w="76200" h="46101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6101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96352" y="3444240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502256" y="43479"/>
                </a:moveTo>
                <a:lnTo>
                  <a:pt x="0" y="455549"/>
                </a:lnTo>
                <a:lnTo>
                  <a:pt x="8127" y="465328"/>
                </a:lnTo>
                <a:lnTo>
                  <a:pt x="510325" y="53306"/>
                </a:lnTo>
                <a:lnTo>
                  <a:pt x="502256" y="43479"/>
                </a:lnTo>
                <a:close/>
              </a:path>
              <a:path w="565150" h="465454">
                <a:moveTo>
                  <a:pt x="549369" y="35433"/>
                </a:moveTo>
                <a:lnTo>
                  <a:pt x="512064" y="35433"/>
                </a:lnTo>
                <a:lnTo>
                  <a:pt x="520192" y="45212"/>
                </a:lnTo>
                <a:lnTo>
                  <a:pt x="510325" y="53306"/>
                </a:lnTo>
                <a:lnTo>
                  <a:pt x="530478" y="77850"/>
                </a:lnTo>
                <a:lnTo>
                  <a:pt x="549369" y="35433"/>
                </a:lnTo>
                <a:close/>
              </a:path>
              <a:path w="565150" h="465454">
                <a:moveTo>
                  <a:pt x="512064" y="35433"/>
                </a:moveTo>
                <a:lnTo>
                  <a:pt x="502256" y="43479"/>
                </a:lnTo>
                <a:lnTo>
                  <a:pt x="510325" y="53306"/>
                </a:lnTo>
                <a:lnTo>
                  <a:pt x="520192" y="45212"/>
                </a:lnTo>
                <a:lnTo>
                  <a:pt x="512064" y="35433"/>
                </a:lnTo>
                <a:close/>
              </a:path>
              <a:path w="565150" h="465454">
                <a:moveTo>
                  <a:pt x="565150" y="0"/>
                </a:moveTo>
                <a:lnTo>
                  <a:pt x="482092" y="18923"/>
                </a:lnTo>
                <a:lnTo>
                  <a:pt x="502256" y="43479"/>
                </a:lnTo>
                <a:lnTo>
                  <a:pt x="512064" y="35433"/>
                </a:lnTo>
                <a:lnTo>
                  <a:pt x="549369" y="35433"/>
                </a:lnTo>
                <a:lnTo>
                  <a:pt x="56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98003" y="3437890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1051835" y="29421"/>
                </a:moveTo>
                <a:lnTo>
                  <a:pt x="0" y="460883"/>
                </a:lnTo>
                <a:lnTo>
                  <a:pt x="4825" y="472694"/>
                </a:lnTo>
                <a:lnTo>
                  <a:pt x="1056639" y="41116"/>
                </a:lnTo>
                <a:lnTo>
                  <a:pt x="1051835" y="29421"/>
                </a:lnTo>
                <a:close/>
              </a:path>
              <a:path w="1125220" h="473075">
                <a:moveTo>
                  <a:pt x="1108741" y="24637"/>
                </a:moveTo>
                <a:lnTo>
                  <a:pt x="1063498" y="24637"/>
                </a:lnTo>
                <a:lnTo>
                  <a:pt x="1068324" y="36322"/>
                </a:lnTo>
                <a:lnTo>
                  <a:pt x="1056639" y="41116"/>
                </a:lnTo>
                <a:lnTo>
                  <a:pt x="1068704" y="70485"/>
                </a:lnTo>
                <a:lnTo>
                  <a:pt x="1108741" y="24637"/>
                </a:lnTo>
                <a:close/>
              </a:path>
              <a:path w="1125220" h="473075">
                <a:moveTo>
                  <a:pt x="1063498" y="24637"/>
                </a:moveTo>
                <a:lnTo>
                  <a:pt x="1051835" y="29421"/>
                </a:lnTo>
                <a:lnTo>
                  <a:pt x="1056639" y="41116"/>
                </a:lnTo>
                <a:lnTo>
                  <a:pt x="1068324" y="36322"/>
                </a:lnTo>
                <a:lnTo>
                  <a:pt x="1063498" y="24637"/>
                </a:lnTo>
                <a:close/>
              </a:path>
              <a:path w="1125220" h="473075">
                <a:moveTo>
                  <a:pt x="1039749" y="0"/>
                </a:moveTo>
                <a:lnTo>
                  <a:pt x="1051835" y="29421"/>
                </a:lnTo>
                <a:lnTo>
                  <a:pt x="1063498" y="24637"/>
                </a:lnTo>
                <a:lnTo>
                  <a:pt x="1108741" y="24637"/>
                </a:lnTo>
                <a:lnTo>
                  <a:pt x="1124712" y="6350"/>
                </a:lnTo>
                <a:lnTo>
                  <a:pt x="1039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98638" y="3428110"/>
            <a:ext cx="1641475" cy="483234"/>
          </a:xfrm>
          <a:custGeom>
            <a:avLst/>
            <a:gdLst/>
            <a:ahLst/>
            <a:cxnLst/>
            <a:rect l="l" t="t" r="r" b="b"/>
            <a:pathLst>
              <a:path w="1641475" h="483235">
                <a:moveTo>
                  <a:pt x="1566158" y="30603"/>
                </a:moveTo>
                <a:lnTo>
                  <a:pt x="0" y="470407"/>
                </a:lnTo>
                <a:lnTo>
                  <a:pt x="3428" y="482726"/>
                </a:lnTo>
                <a:lnTo>
                  <a:pt x="1569596" y="42793"/>
                </a:lnTo>
                <a:lnTo>
                  <a:pt x="1566158" y="30603"/>
                </a:lnTo>
                <a:close/>
              </a:path>
              <a:path w="1641475" h="483235">
                <a:moveTo>
                  <a:pt x="1629069" y="27177"/>
                </a:moveTo>
                <a:lnTo>
                  <a:pt x="1578355" y="27177"/>
                </a:lnTo>
                <a:lnTo>
                  <a:pt x="1581784" y="39369"/>
                </a:lnTo>
                <a:lnTo>
                  <a:pt x="1569596" y="42793"/>
                </a:lnTo>
                <a:lnTo>
                  <a:pt x="1578228" y="73405"/>
                </a:lnTo>
                <a:lnTo>
                  <a:pt x="1629069" y="27177"/>
                </a:lnTo>
                <a:close/>
              </a:path>
              <a:path w="1641475" h="483235">
                <a:moveTo>
                  <a:pt x="1578355" y="27177"/>
                </a:moveTo>
                <a:lnTo>
                  <a:pt x="1566158" y="30603"/>
                </a:lnTo>
                <a:lnTo>
                  <a:pt x="1569596" y="42793"/>
                </a:lnTo>
                <a:lnTo>
                  <a:pt x="1581784" y="39369"/>
                </a:lnTo>
                <a:lnTo>
                  <a:pt x="1578355" y="27177"/>
                </a:lnTo>
                <a:close/>
              </a:path>
              <a:path w="1641475" h="483235">
                <a:moveTo>
                  <a:pt x="1557527" y="0"/>
                </a:moveTo>
                <a:lnTo>
                  <a:pt x="1566158" y="30603"/>
                </a:lnTo>
                <a:lnTo>
                  <a:pt x="1578355" y="27177"/>
                </a:lnTo>
                <a:lnTo>
                  <a:pt x="1629069" y="27177"/>
                </a:lnTo>
                <a:lnTo>
                  <a:pt x="1641220" y="16128"/>
                </a:lnTo>
                <a:lnTo>
                  <a:pt x="1557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23147" y="3444240"/>
            <a:ext cx="76200" cy="461009"/>
          </a:xfrm>
          <a:custGeom>
            <a:avLst/>
            <a:gdLst/>
            <a:ahLst/>
            <a:cxnLst/>
            <a:rect l="l" t="t" r="r" b="b"/>
            <a:pathLst>
              <a:path w="76200" h="461010">
                <a:moveTo>
                  <a:pt x="44450" y="63500"/>
                </a:moveTo>
                <a:lnTo>
                  <a:pt x="31750" y="63500"/>
                </a:lnTo>
                <a:lnTo>
                  <a:pt x="31750" y="460375"/>
                </a:lnTo>
                <a:lnTo>
                  <a:pt x="44450" y="460502"/>
                </a:lnTo>
                <a:lnTo>
                  <a:pt x="44450" y="63500"/>
                </a:lnTo>
                <a:close/>
              </a:path>
              <a:path w="76200" h="46101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6101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57183" y="3444240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502256" y="43479"/>
                </a:moveTo>
                <a:lnTo>
                  <a:pt x="0" y="455549"/>
                </a:lnTo>
                <a:lnTo>
                  <a:pt x="8127" y="465328"/>
                </a:lnTo>
                <a:lnTo>
                  <a:pt x="510325" y="53306"/>
                </a:lnTo>
                <a:lnTo>
                  <a:pt x="502256" y="43479"/>
                </a:lnTo>
                <a:close/>
              </a:path>
              <a:path w="565150" h="465454">
                <a:moveTo>
                  <a:pt x="549369" y="35433"/>
                </a:moveTo>
                <a:lnTo>
                  <a:pt x="512064" y="35433"/>
                </a:lnTo>
                <a:lnTo>
                  <a:pt x="520192" y="45212"/>
                </a:lnTo>
                <a:lnTo>
                  <a:pt x="510325" y="53306"/>
                </a:lnTo>
                <a:lnTo>
                  <a:pt x="530479" y="77850"/>
                </a:lnTo>
                <a:lnTo>
                  <a:pt x="549369" y="35433"/>
                </a:lnTo>
                <a:close/>
              </a:path>
              <a:path w="565150" h="465454">
                <a:moveTo>
                  <a:pt x="512064" y="35433"/>
                </a:moveTo>
                <a:lnTo>
                  <a:pt x="502256" y="43479"/>
                </a:lnTo>
                <a:lnTo>
                  <a:pt x="510325" y="53306"/>
                </a:lnTo>
                <a:lnTo>
                  <a:pt x="520192" y="45212"/>
                </a:lnTo>
                <a:lnTo>
                  <a:pt x="512064" y="35433"/>
                </a:lnTo>
                <a:close/>
              </a:path>
              <a:path w="565150" h="465454">
                <a:moveTo>
                  <a:pt x="565150" y="0"/>
                </a:moveTo>
                <a:lnTo>
                  <a:pt x="482092" y="18923"/>
                </a:lnTo>
                <a:lnTo>
                  <a:pt x="502256" y="43479"/>
                </a:lnTo>
                <a:lnTo>
                  <a:pt x="512064" y="35433"/>
                </a:lnTo>
                <a:lnTo>
                  <a:pt x="549369" y="35433"/>
                </a:lnTo>
                <a:lnTo>
                  <a:pt x="56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58707" y="3439159"/>
            <a:ext cx="1081405" cy="471805"/>
          </a:xfrm>
          <a:custGeom>
            <a:avLst/>
            <a:gdLst/>
            <a:ahLst/>
            <a:cxnLst/>
            <a:rect l="l" t="t" r="r" b="b"/>
            <a:pathLst>
              <a:path w="1081404" h="471804">
                <a:moveTo>
                  <a:pt x="1008256" y="29118"/>
                </a:moveTo>
                <a:lnTo>
                  <a:pt x="0" y="459739"/>
                </a:lnTo>
                <a:lnTo>
                  <a:pt x="5080" y="471296"/>
                </a:lnTo>
                <a:lnTo>
                  <a:pt x="1013264" y="40832"/>
                </a:lnTo>
                <a:lnTo>
                  <a:pt x="1008256" y="29118"/>
                </a:lnTo>
                <a:close/>
              </a:path>
              <a:path w="1081404" h="471804">
                <a:moveTo>
                  <a:pt x="1064749" y="24129"/>
                </a:moveTo>
                <a:lnTo>
                  <a:pt x="1019937" y="24129"/>
                </a:lnTo>
                <a:lnTo>
                  <a:pt x="1025017" y="35813"/>
                </a:lnTo>
                <a:lnTo>
                  <a:pt x="1013264" y="40832"/>
                </a:lnTo>
                <a:lnTo>
                  <a:pt x="1025778" y="70103"/>
                </a:lnTo>
                <a:lnTo>
                  <a:pt x="1064749" y="24129"/>
                </a:lnTo>
                <a:close/>
              </a:path>
              <a:path w="1081404" h="471804">
                <a:moveTo>
                  <a:pt x="1019937" y="24129"/>
                </a:moveTo>
                <a:lnTo>
                  <a:pt x="1008256" y="29118"/>
                </a:lnTo>
                <a:lnTo>
                  <a:pt x="1013264" y="40832"/>
                </a:lnTo>
                <a:lnTo>
                  <a:pt x="1025017" y="35813"/>
                </a:lnTo>
                <a:lnTo>
                  <a:pt x="1019937" y="24129"/>
                </a:lnTo>
                <a:close/>
              </a:path>
              <a:path w="1081404" h="471804">
                <a:moveTo>
                  <a:pt x="995807" y="0"/>
                </a:moveTo>
                <a:lnTo>
                  <a:pt x="1008256" y="29118"/>
                </a:lnTo>
                <a:lnTo>
                  <a:pt x="1019937" y="24129"/>
                </a:lnTo>
                <a:lnTo>
                  <a:pt x="1064749" y="24129"/>
                </a:lnTo>
                <a:lnTo>
                  <a:pt x="1080897" y="5079"/>
                </a:lnTo>
                <a:lnTo>
                  <a:pt x="995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83980" y="3444240"/>
            <a:ext cx="76200" cy="461009"/>
          </a:xfrm>
          <a:custGeom>
            <a:avLst/>
            <a:gdLst/>
            <a:ahLst/>
            <a:cxnLst/>
            <a:rect l="l" t="t" r="r" b="b"/>
            <a:pathLst>
              <a:path w="76200" h="461010">
                <a:moveTo>
                  <a:pt x="44450" y="63500"/>
                </a:moveTo>
                <a:lnTo>
                  <a:pt x="31750" y="63500"/>
                </a:lnTo>
                <a:lnTo>
                  <a:pt x="31750" y="460375"/>
                </a:lnTo>
                <a:lnTo>
                  <a:pt x="44450" y="460502"/>
                </a:lnTo>
                <a:lnTo>
                  <a:pt x="44450" y="63500"/>
                </a:lnTo>
                <a:close/>
              </a:path>
              <a:path w="76200" h="46101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6101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17889" y="3444240"/>
            <a:ext cx="521334" cy="465455"/>
          </a:xfrm>
          <a:custGeom>
            <a:avLst/>
            <a:gdLst/>
            <a:ahLst/>
            <a:cxnLst/>
            <a:rect l="l" t="t" r="r" b="b"/>
            <a:pathLst>
              <a:path w="521334" h="465454">
                <a:moveTo>
                  <a:pt x="460272" y="45923"/>
                </a:moveTo>
                <a:lnTo>
                  <a:pt x="0" y="455676"/>
                </a:lnTo>
                <a:lnTo>
                  <a:pt x="8381" y="465201"/>
                </a:lnTo>
                <a:lnTo>
                  <a:pt x="468710" y="55397"/>
                </a:lnTo>
                <a:lnTo>
                  <a:pt x="460272" y="45923"/>
                </a:lnTo>
                <a:close/>
              </a:path>
              <a:path w="521334" h="465454">
                <a:moveTo>
                  <a:pt x="506421" y="37464"/>
                </a:moveTo>
                <a:lnTo>
                  <a:pt x="469772" y="37464"/>
                </a:lnTo>
                <a:lnTo>
                  <a:pt x="478154" y="46989"/>
                </a:lnTo>
                <a:lnTo>
                  <a:pt x="468710" y="55397"/>
                </a:lnTo>
                <a:lnTo>
                  <a:pt x="489838" y="79121"/>
                </a:lnTo>
                <a:lnTo>
                  <a:pt x="506421" y="37464"/>
                </a:lnTo>
                <a:close/>
              </a:path>
              <a:path w="521334" h="465454">
                <a:moveTo>
                  <a:pt x="469772" y="37464"/>
                </a:moveTo>
                <a:lnTo>
                  <a:pt x="460272" y="45923"/>
                </a:lnTo>
                <a:lnTo>
                  <a:pt x="468710" y="55397"/>
                </a:lnTo>
                <a:lnTo>
                  <a:pt x="478154" y="46989"/>
                </a:lnTo>
                <a:lnTo>
                  <a:pt x="469772" y="37464"/>
                </a:lnTo>
                <a:close/>
              </a:path>
              <a:path w="521334" h="465454">
                <a:moveTo>
                  <a:pt x="521334" y="0"/>
                </a:moveTo>
                <a:lnTo>
                  <a:pt x="439165" y="22225"/>
                </a:lnTo>
                <a:lnTo>
                  <a:pt x="460272" y="45923"/>
                </a:lnTo>
                <a:lnTo>
                  <a:pt x="469772" y="37464"/>
                </a:lnTo>
                <a:lnTo>
                  <a:pt x="506421" y="37464"/>
                </a:lnTo>
                <a:lnTo>
                  <a:pt x="521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00616" y="3444240"/>
            <a:ext cx="76200" cy="461009"/>
          </a:xfrm>
          <a:custGeom>
            <a:avLst/>
            <a:gdLst/>
            <a:ahLst/>
            <a:cxnLst/>
            <a:rect l="l" t="t" r="r" b="b"/>
            <a:pathLst>
              <a:path w="76200" h="461010">
                <a:moveTo>
                  <a:pt x="44450" y="63500"/>
                </a:moveTo>
                <a:lnTo>
                  <a:pt x="31750" y="63500"/>
                </a:lnTo>
                <a:lnTo>
                  <a:pt x="31750" y="460502"/>
                </a:lnTo>
                <a:lnTo>
                  <a:pt x="44450" y="460502"/>
                </a:lnTo>
                <a:lnTo>
                  <a:pt x="44450" y="63500"/>
                </a:lnTo>
                <a:close/>
              </a:path>
              <a:path w="76200" h="46101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6101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18337" y="2044380"/>
            <a:ext cx="533146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We can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fin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tune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them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</a:t>
            </a:r>
            <a:r>
              <a:rPr sz="2300" dirty="0">
                <a:latin typeface="Calibri"/>
                <a:cs typeface="Calibri"/>
              </a:rPr>
              <a:t>y tra</a:t>
            </a:r>
            <a:r>
              <a:rPr sz="2300" spc="-5" dirty="0">
                <a:latin typeface="Calibri"/>
                <a:cs typeface="Calibri"/>
              </a:rPr>
              <a:t>inin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class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fi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</a:t>
            </a:r>
          </a:p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on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last word’s hidden s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47"/>
              <p:cNvSpPr txBox="1"/>
              <p:nvPr/>
            </p:nvSpPr>
            <p:spPr>
              <a:xfrm>
                <a:off x="635444" y="3321762"/>
                <a:ext cx="5213985" cy="15196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791210">
                  <a:lnSpc>
                    <a:spcPct val="100000"/>
                  </a:lnSpc>
                  <a:tabLst>
                    <a:tab pos="2336800" algn="l"/>
                  </a:tabLst>
                </a:pPr>
                <a:r>
                  <a:rPr lang="en-US" sz="2300" kern="0" dirty="0">
                    <a:latin typeface="Cambria Math"/>
                    <a:cs typeface="Cambria Math"/>
                  </a:rPr>
                  <a:t>ℎ</a:t>
                </a:r>
                <a:r>
                  <a:rPr lang="en-US" sz="2475" kern="0" baseline="-15151" dirty="0">
                    <a:latin typeface="Cambria Math"/>
                    <a:cs typeface="Cambria Math"/>
                  </a:rPr>
                  <a:t>1</a:t>
                </a:r>
                <a:r>
                  <a:rPr lang="en-US" sz="2300" kern="0" dirty="0">
                    <a:latin typeface="Cambria Math"/>
                    <a:cs typeface="Cambria Math"/>
                  </a:rPr>
                  <a:t>, … , ℎ</a:t>
                </a:r>
                <a:r>
                  <a:rPr lang="en-US" sz="2475" kern="0" baseline="-15151" dirty="0">
                    <a:latin typeface="Cambria Math"/>
                    <a:cs typeface="Cambria Math"/>
                  </a:rPr>
                  <a:t>𝑇  </a:t>
                </a:r>
                <a:r>
                  <a:rPr lang="en-US" sz="2300" kern="0" dirty="0">
                    <a:latin typeface="Cambria Math"/>
                    <a:cs typeface="Cambria Math"/>
                  </a:rPr>
                  <a:t>=	Decoder  (w</a:t>
                </a:r>
                <a:r>
                  <a:rPr lang="en-US" sz="2475" kern="0" baseline="-15151" dirty="0">
                    <a:latin typeface="Cambria Math"/>
                    <a:cs typeface="Cambria Math"/>
                  </a:rPr>
                  <a:t>1</a:t>
                </a:r>
                <a:r>
                  <a:rPr lang="en-US" sz="2300" kern="0" dirty="0">
                    <a:latin typeface="Cambria Math"/>
                    <a:cs typeface="Cambria Math"/>
                  </a:rPr>
                  <a:t>, … , w</a:t>
                </a:r>
                <a:r>
                  <a:rPr lang="en-US" sz="2475" kern="0" baseline="-15151" dirty="0">
                    <a:latin typeface="Cambria Math"/>
                    <a:cs typeface="Cambria Math"/>
                  </a:rPr>
                  <a:t>𝑇</a:t>
                </a:r>
                <a:r>
                  <a:rPr lang="en-US" sz="2475" kern="0" dirty="0">
                    <a:latin typeface="Cambria Math"/>
                    <a:cs typeface="Cambria Math"/>
                  </a:rPr>
                  <a:t>)</a:t>
                </a:r>
              </a:p>
              <a:p>
                <a:pPr marL="202311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kern="0" smtClean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23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~</m:t>
                      </m:r>
                      <m:r>
                        <a:rPr lang="en-US" sz="23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sz="23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3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3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3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300" kern="0" dirty="0">
                  <a:latin typeface="Cambria Math"/>
                  <a:cs typeface="Cambria Math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550"/>
                  </a:spcBef>
                </a:pPr>
                <a:r>
                  <a:rPr lang="en-US" sz="2300" kern="0" dirty="0">
                    <a:latin typeface="Calibri"/>
                    <a:cs typeface="Calibri"/>
                  </a:rPr>
                  <a:t>Where </a:t>
                </a:r>
                <a:r>
                  <a:rPr lang="en-US" sz="2300" kern="0" dirty="0">
                    <a:latin typeface="Cambria Math"/>
                    <a:cs typeface="Calibri"/>
                  </a:rPr>
                  <a:t>A</a:t>
                </a:r>
                <a:r>
                  <a:rPr lang="en-US" sz="2300" kern="0" dirty="0">
                    <a:latin typeface="Cambria Math"/>
                    <a:cs typeface="Cambria Math"/>
                  </a:rPr>
                  <a:t> </a:t>
                </a:r>
                <a:r>
                  <a:rPr lang="en-US" sz="2300" kern="0" dirty="0">
                    <a:latin typeface="Calibri"/>
                    <a:cs typeface="Calibri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latin typeface="Cambria Math" panose="02040503050406030204" pitchFamily="18" charset="0"/>
                        <a:cs typeface="Calibri"/>
                      </a:rPr>
                      <m:t>𝑏</m:t>
                    </m:r>
                  </m:oMath>
                </a14:m>
                <a:r>
                  <a:rPr lang="en-US" sz="2300" kern="0" dirty="0">
                    <a:latin typeface="Calibri"/>
                    <a:cs typeface="Calibri"/>
                  </a:rPr>
                  <a:t> are randomly initialized and specified by the downstream task.</a:t>
                </a:r>
                <a:endParaRPr sz="2300" kern="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7" name="objec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4" y="3321762"/>
                <a:ext cx="5213985" cy="1519647"/>
              </a:xfrm>
              <a:prstGeom prst="rect">
                <a:avLst/>
              </a:prstGeom>
              <a:blipFill>
                <a:blip r:embed="rId4"/>
                <a:stretch>
                  <a:fillRect l="-3154" t="-6426" r="-432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bject 48"/>
          <p:cNvSpPr txBox="1"/>
          <p:nvPr/>
        </p:nvSpPr>
        <p:spPr>
          <a:xfrm>
            <a:off x="485038" y="5320410"/>
            <a:ext cx="531114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Gradients</a:t>
            </a:r>
            <a:r>
              <a:rPr sz="2300" spc="-5" dirty="0">
                <a:latin typeface="Calibri"/>
                <a:cs typeface="Calibri"/>
              </a:rPr>
              <a:t> backpropagat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whole 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10" dirty="0">
                <a:latin typeface="Calibri"/>
                <a:cs typeface="Calibri"/>
              </a:rPr>
              <a:t>w</a:t>
            </a:r>
            <a:r>
              <a:rPr sz="2300" spc="-5" dirty="0">
                <a:latin typeface="Calibri"/>
                <a:cs typeface="Calibri"/>
              </a:rPr>
              <a:t>ork.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09126" y="1499355"/>
            <a:ext cx="632460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430" dirty="0">
                <a:latin typeface="Arial"/>
                <a:cs typeface="Arial"/>
              </a:rPr>
              <a:t>☺</a:t>
            </a:r>
            <a:r>
              <a:rPr sz="2300" spc="-5" dirty="0">
                <a:latin typeface="Calibri"/>
                <a:cs typeface="Calibri"/>
              </a:rPr>
              <a:t>/</a:t>
            </a:r>
            <a:r>
              <a:rPr sz="2300" spc="-370" dirty="0">
                <a:latin typeface="Arial"/>
                <a:cs typeface="Arial"/>
              </a:rPr>
              <a:t></a:t>
            </a:r>
            <a:endParaRPr sz="2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71220" y="4546852"/>
            <a:ext cx="3971925" cy="384721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304925">
              <a:lnSpc>
                <a:spcPct val="100000"/>
              </a:lnSpc>
            </a:pPr>
            <a:r>
              <a:rPr lang="en-US" sz="2500" spc="155" dirty="0">
                <a:latin typeface="Cambria Math"/>
                <a:cs typeface="Cambria Math"/>
              </a:rPr>
              <a:t>w</a:t>
            </a:r>
            <a:r>
              <a:rPr sz="2700" spc="240" baseline="-15432" dirty="0">
                <a:latin typeface="Cambria Math"/>
                <a:cs typeface="Cambria Math"/>
              </a:rPr>
              <a:t>1</a:t>
            </a:r>
            <a:r>
              <a:rPr sz="2500" spc="-10" dirty="0">
                <a:latin typeface="Cambria Math"/>
                <a:cs typeface="Cambria Math"/>
              </a:rPr>
              <a:t>,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20" dirty="0">
                <a:latin typeface="Cambria Math"/>
                <a:cs typeface="Cambria Math"/>
              </a:rPr>
              <a:t>…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,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lang="en-US" sz="2500" spc="300" dirty="0">
                <a:latin typeface="Cambria Math"/>
                <a:cs typeface="Cambria Math"/>
              </a:rPr>
              <a:t>w</a:t>
            </a:r>
            <a:r>
              <a:rPr sz="2700" spc="104" baseline="-15432" dirty="0">
                <a:latin typeface="Cambria Math"/>
                <a:cs typeface="Cambria Math"/>
              </a:rPr>
              <a:t>𝑇</a:t>
            </a:r>
            <a:endParaRPr sz="2700" baseline="-15432" dirty="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772143" y="2058923"/>
            <a:ext cx="1428115" cy="355600"/>
          </a:xfrm>
          <a:custGeom>
            <a:avLst/>
            <a:gdLst/>
            <a:ahLst/>
            <a:cxnLst/>
            <a:rect l="l" t="t" r="r" b="b"/>
            <a:pathLst>
              <a:path w="1428115" h="355600">
                <a:moveTo>
                  <a:pt x="1368805" y="0"/>
                </a:moveTo>
                <a:lnTo>
                  <a:pt x="50573" y="624"/>
                </a:lnTo>
                <a:lnTo>
                  <a:pt x="14572" y="20326"/>
                </a:lnTo>
                <a:lnTo>
                  <a:pt x="0" y="59181"/>
                </a:lnTo>
                <a:lnTo>
                  <a:pt x="624" y="304518"/>
                </a:lnTo>
                <a:lnTo>
                  <a:pt x="20326" y="340519"/>
                </a:lnTo>
                <a:lnTo>
                  <a:pt x="59181" y="355091"/>
                </a:lnTo>
                <a:lnTo>
                  <a:pt x="1377414" y="354467"/>
                </a:lnTo>
                <a:lnTo>
                  <a:pt x="1413415" y="334765"/>
                </a:lnTo>
                <a:lnTo>
                  <a:pt x="1427987" y="295910"/>
                </a:lnTo>
                <a:lnTo>
                  <a:pt x="1427363" y="50573"/>
                </a:lnTo>
                <a:lnTo>
                  <a:pt x="1407661" y="14572"/>
                </a:lnTo>
                <a:lnTo>
                  <a:pt x="1368805" y="0"/>
                </a:lnTo>
                <a:close/>
              </a:path>
            </a:pathLst>
          </a:custGeom>
          <a:solidFill>
            <a:srgbClr val="D3D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72143" y="2058923"/>
            <a:ext cx="1428115" cy="355600"/>
          </a:xfrm>
          <a:custGeom>
            <a:avLst/>
            <a:gdLst/>
            <a:ahLst/>
            <a:cxnLst/>
            <a:rect l="l" t="t" r="r" b="b"/>
            <a:pathLst>
              <a:path w="1428115" h="355600">
                <a:moveTo>
                  <a:pt x="0" y="59181"/>
                </a:moveTo>
                <a:lnTo>
                  <a:pt x="14572" y="20326"/>
                </a:lnTo>
                <a:lnTo>
                  <a:pt x="50573" y="624"/>
                </a:lnTo>
                <a:lnTo>
                  <a:pt x="1368805" y="0"/>
                </a:lnTo>
                <a:lnTo>
                  <a:pt x="1383171" y="1762"/>
                </a:lnTo>
                <a:lnTo>
                  <a:pt x="1416928" y="24763"/>
                </a:lnTo>
                <a:lnTo>
                  <a:pt x="1427987" y="295910"/>
                </a:lnTo>
                <a:lnTo>
                  <a:pt x="1426225" y="310275"/>
                </a:lnTo>
                <a:lnTo>
                  <a:pt x="1403224" y="344032"/>
                </a:lnTo>
                <a:lnTo>
                  <a:pt x="59181" y="355091"/>
                </a:lnTo>
                <a:lnTo>
                  <a:pt x="44816" y="353329"/>
                </a:lnTo>
                <a:lnTo>
                  <a:pt x="11059" y="330328"/>
                </a:lnTo>
                <a:lnTo>
                  <a:pt x="0" y="59181"/>
                </a:lnTo>
                <a:close/>
              </a:path>
            </a:pathLst>
          </a:custGeom>
          <a:ln w="9525">
            <a:solidFill>
              <a:srgbClr val="D3D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074657" y="2089307"/>
            <a:ext cx="824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0" dirty="0">
                <a:latin typeface="Calibri"/>
                <a:cs typeface="Calibri"/>
              </a:rPr>
              <a:t>Li</a:t>
            </a:r>
            <a:r>
              <a:rPr sz="2400" spc="90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ear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406888" y="2035808"/>
            <a:ext cx="51943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500" dirty="0">
                <a:latin typeface="Cambria Math"/>
                <a:cs typeface="Cambria Math"/>
              </a:rPr>
              <a:t>A, b</a:t>
            </a:r>
            <a:endParaRPr sz="2500" dirty="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64857" y="5374132"/>
            <a:ext cx="35825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li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l</a:t>
            </a:r>
            <a:r>
              <a:rPr sz="1800" spc="-35" dirty="0">
                <a:solidFill>
                  <a:srgbClr val="175E53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175E53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er</a:t>
            </a:r>
            <a:r>
              <a:rPr sz="18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ha</a:t>
            </a:r>
            <a:r>
              <a:rPr sz="1800" spc="5" dirty="0">
                <a:solidFill>
                  <a:srgbClr val="175E53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n’t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b</a:t>
            </a:r>
            <a:r>
              <a:rPr sz="1800" spc="5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175E53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t</a:t>
            </a:r>
            <a:r>
              <a:rPr sz="1800" spc="-55" dirty="0">
                <a:solidFill>
                  <a:srgbClr val="175E53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ained</a:t>
            </a:r>
            <a:r>
              <a:rPr sz="1800" spc="1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mu</a:t>
            </a:r>
            <a:r>
              <a:rPr sz="1800" spc="-20" dirty="0">
                <a:solidFill>
                  <a:srgbClr val="175E53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75E53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earne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d</a:t>
            </a:r>
            <a:r>
              <a:rPr sz="18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75E53"/>
                </a:solidFill>
                <a:latin typeface="Calibri"/>
                <a:cs typeface="Calibri"/>
              </a:rPr>
              <a:t>f</a:t>
            </a:r>
            <a:r>
              <a:rPr sz="1800" spc="-35" dirty="0">
                <a:solidFill>
                  <a:srgbClr val="175E53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75E53"/>
                </a:solidFill>
                <a:latin typeface="Calibri"/>
                <a:cs typeface="Calibri"/>
              </a:rPr>
              <a:t>sc</a:t>
            </a:r>
            <a:r>
              <a:rPr sz="1800" spc="-55" dirty="0">
                <a:solidFill>
                  <a:srgbClr val="175E53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175E53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175E53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175E53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Pre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decoders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724407" y="1256770"/>
                <a:ext cx="7317740" cy="106182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2300" dirty="0">
                    <a:latin typeface="Calibri"/>
                    <a:cs typeface="Calibri"/>
                  </a:rPr>
                  <a:t>I</a:t>
                </a:r>
                <a:r>
                  <a:rPr lang="en-US" sz="2300" spc="-10" dirty="0">
                    <a:latin typeface="Calibri"/>
                    <a:cs typeface="Calibri"/>
                  </a:rPr>
                  <a:t>t</a:t>
                </a:r>
                <a:r>
                  <a:rPr lang="en-US" sz="2300" dirty="0">
                    <a:latin typeface="Calibri"/>
                    <a:cs typeface="Calibri"/>
                  </a:rPr>
                  <a:t>’s </a:t>
                </a:r>
                <a:r>
                  <a:rPr lang="en-US" sz="2300" spc="5" dirty="0">
                    <a:latin typeface="Calibri"/>
                    <a:cs typeface="Calibri"/>
                  </a:rPr>
                  <a:t>n</a:t>
                </a:r>
                <a:r>
                  <a:rPr lang="en-US" sz="2300" dirty="0">
                    <a:latin typeface="Calibri"/>
                    <a:cs typeface="Calibri"/>
                  </a:rPr>
                  <a:t>atural</a:t>
                </a:r>
                <a:r>
                  <a:rPr lang="en-US" sz="2300" spc="-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to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pretrain</a:t>
                </a:r>
                <a:r>
                  <a:rPr lang="en-US" sz="2300" spc="-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decoders as language</a:t>
                </a:r>
                <a:r>
                  <a:rPr lang="en-US" sz="2300" spc="5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m</a:t>
                </a:r>
                <a:r>
                  <a:rPr lang="en-US" sz="2300" spc="-10" dirty="0">
                    <a:latin typeface="Calibri"/>
                    <a:cs typeface="Calibri"/>
                  </a:rPr>
                  <a:t>o</a:t>
                </a:r>
                <a:r>
                  <a:rPr lang="en-US" sz="2300" dirty="0">
                    <a:latin typeface="Calibri"/>
                    <a:cs typeface="Calibri"/>
                  </a:rPr>
                  <a:t>dels</a:t>
                </a:r>
                <a:r>
                  <a:rPr lang="en-US" sz="2300" spc="-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and</a:t>
                </a:r>
                <a:r>
                  <a:rPr lang="en-US" sz="2300" spc="10" dirty="0">
                    <a:latin typeface="Calibri"/>
                    <a:cs typeface="Calibri"/>
                  </a:rPr>
                  <a:t> </a:t>
                </a:r>
                <a:r>
                  <a:rPr lang="en-US" sz="2300" dirty="0">
                    <a:latin typeface="Calibri"/>
                    <a:cs typeface="Calibri"/>
                  </a:rPr>
                  <a:t>then </a:t>
                </a:r>
                <a:r>
                  <a:rPr lang="en-US" sz="2300" spc="-5" dirty="0">
                    <a:cs typeface="Calibri"/>
                  </a:rPr>
                  <a:t>us</a:t>
                </a:r>
                <a:r>
                  <a:rPr lang="en-US" sz="2300" dirty="0">
                    <a:cs typeface="Calibri"/>
                  </a:rPr>
                  <a:t>e</a:t>
                </a:r>
                <a:r>
                  <a:rPr lang="en-US" sz="2300" spc="15" dirty="0">
                    <a:cs typeface="Calibri"/>
                  </a:rPr>
                  <a:t> </a:t>
                </a:r>
                <a:r>
                  <a:rPr lang="en-US" sz="2300" dirty="0">
                    <a:cs typeface="Calibri"/>
                  </a:rPr>
                  <a:t>them as generator</a:t>
                </a:r>
                <a:r>
                  <a:rPr lang="en-US" sz="2300" spc="-10" dirty="0">
                    <a:cs typeface="Calibri"/>
                  </a:rPr>
                  <a:t>s,</a:t>
                </a:r>
                <a:r>
                  <a:rPr lang="en-US" sz="2300" spc="5" dirty="0">
                    <a:cs typeface="Calibri"/>
                  </a:rPr>
                  <a:t> </a:t>
                </a:r>
                <a:r>
                  <a:rPr lang="en-US" sz="2300" spc="-5" dirty="0">
                    <a:cs typeface="Calibri"/>
                  </a:rPr>
                  <a:t>fin</a:t>
                </a:r>
                <a:r>
                  <a:rPr lang="en-US" sz="2300" spc="10" dirty="0">
                    <a:cs typeface="Calibri"/>
                  </a:rPr>
                  <a:t>e</a:t>
                </a:r>
                <a:r>
                  <a:rPr lang="en-US" sz="2300" dirty="0">
                    <a:cs typeface="Calibri"/>
                  </a:rPr>
                  <a:t>tuning</a:t>
                </a:r>
                <a:r>
                  <a:rPr lang="en-US" sz="2300" spc="-5" dirty="0">
                    <a:cs typeface="Calibri"/>
                  </a:rPr>
                  <a:t> </a:t>
                </a:r>
                <a:r>
                  <a:rPr lang="en-US" sz="2300" dirty="0">
                    <a:cs typeface="Calibri"/>
                  </a:rPr>
                  <a:t>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3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2300" b="0" i="1" smtClean="0">
                            <a:latin typeface="Cambria Math" panose="02040503050406030204" pitchFamily="18" charset="0"/>
                            <a:cs typeface="Calibri"/>
                          </a:rPr>
                          <m:t>𝑝</m:t>
                        </m:r>
                      </m:e>
                      <m:sub>
                        <m:r>
                          <a:rPr lang="ar-AE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𝜃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sSub>
                      <m:sSubPr>
                        <m:ctrlP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e>
                      <m:sub>
                        <m: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  <m:r>
                      <a:rPr lang="en-US" sz="2300" i="1" spc="10">
                        <a:latin typeface="Cambria Math" panose="02040503050406030204" pitchFamily="18" charset="0"/>
                        <a:cs typeface="Calibri"/>
                      </a:rPr>
                      <m:t>|</m:t>
                    </m:r>
                    <m:sSub>
                      <m:sSubPr>
                        <m:ctrlP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  <m:t>𝑤</m:t>
                        </m:r>
                      </m:e>
                      <m:sub>
                        <m: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  <m: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  <m:t>:</m:t>
                        </m:r>
                        <m: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300" i="1" spc="1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ar-AE" sz="2475" baseline="-15151" dirty="0">
                  <a:latin typeface="Cambria Math"/>
                  <a:cs typeface="Cambria Math"/>
                </a:endParaRPr>
              </a:p>
              <a:p>
                <a:pPr>
                  <a:lnSpc>
                    <a:spcPct val="100000"/>
                  </a:lnSpc>
                </a:pPr>
                <a:endParaRPr sz="23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7" y="1256770"/>
                <a:ext cx="7317740" cy="1061829"/>
              </a:xfrm>
              <a:prstGeom prst="rect">
                <a:avLst/>
              </a:prstGeom>
              <a:blipFill>
                <a:blip r:embed="rId3"/>
                <a:stretch>
                  <a:fillRect l="-2500" t="-8621" r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732662" y="2330195"/>
            <a:ext cx="5849620" cy="22929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260" marR="410845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helpf</a:t>
            </a:r>
            <a:r>
              <a:rPr sz="2300" spc="-5" dirty="0">
                <a:latin typeface="Calibri"/>
                <a:cs typeface="Calibri"/>
              </a:rPr>
              <a:t>u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 tas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wher</a:t>
            </a:r>
            <a:r>
              <a:rPr sz="2300" b="1" dirty="0">
                <a:latin typeface="Calibri"/>
                <a:cs typeface="Calibri"/>
              </a:rPr>
              <a:t>e the</a:t>
            </a:r>
            <a:r>
              <a:rPr sz="2300" b="1" spc="1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output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is a s</a:t>
            </a:r>
            <a:r>
              <a:rPr sz="2300" b="1" spc="5" dirty="0">
                <a:latin typeface="Calibri"/>
                <a:cs typeface="Calibri"/>
              </a:rPr>
              <a:t>e</a:t>
            </a:r>
            <a:r>
              <a:rPr sz="2300" b="1" dirty="0">
                <a:latin typeface="Calibri"/>
                <a:cs typeface="Calibri"/>
              </a:rPr>
              <a:t>quence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vocabulary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 that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 </a:t>
            </a:r>
            <a:r>
              <a:rPr sz="2300" spc="-5" dirty="0">
                <a:latin typeface="Calibri"/>
                <a:cs typeface="Calibri"/>
              </a:rPr>
              <a:t>pr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training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ime!</a:t>
            </a:r>
          </a:p>
          <a:p>
            <a:pPr marL="861060" indent="-228600">
              <a:lnSpc>
                <a:spcPct val="100000"/>
              </a:lnSpc>
              <a:spcBef>
                <a:spcPts val="550"/>
              </a:spcBef>
              <a:buClr>
                <a:srgbClr val="007B92"/>
              </a:buClr>
              <a:buFont typeface="Times New Roman"/>
              <a:buChar char="•"/>
              <a:tabLst>
                <a:tab pos="861694" algn="l"/>
              </a:tabLst>
            </a:pPr>
            <a:r>
              <a:rPr sz="2300" spc="-5" dirty="0">
                <a:latin typeface="Calibri"/>
                <a:cs typeface="Calibri"/>
              </a:rPr>
              <a:t>Dialogu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(c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nt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xt=dialogu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history)</a:t>
            </a:r>
            <a:endParaRPr sz="2300" dirty="0">
              <a:latin typeface="Calibri"/>
              <a:cs typeface="Calibri"/>
            </a:endParaRPr>
          </a:p>
          <a:p>
            <a:pPr marL="861060" indent="-228600">
              <a:lnSpc>
                <a:spcPct val="100000"/>
              </a:lnSpc>
              <a:spcBef>
                <a:spcPts val="555"/>
              </a:spcBef>
              <a:buClr>
                <a:srgbClr val="007B92"/>
              </a:buClr>
              <a:buFont typeface="Times New Roman"/>
              <a:buChar char="•"/>
              <a:tabLst>
                <a:tab pos="861694" algn="l"/>
              </a:tabLst>
            </a:pPr>
            <a:r>
              <a:rPr sz="2300" spc="-5" dirty="0">
                <a:latin typeface="Calibri"/>
                <a:cs typeface="Calibri"/>
              </a:rPr>
              <a:t>Summari</a:t>
            </a:r>
            <a:r>
              <a:rPr sz="2300" spc="15" dirty="0">
                <a:latin typeface="Calibri"/>
                <a:cs typeface="Calibri"/>
              </a:rPr>
              <a:t>z</a:t>
            </a:r>
            <a:r>
              <a:rPr sz="2300" dirty="0">
                <a:latin typeface="Calibri"/>
                <a:cs typeface="Calibri"/>
              </a:rPr>
              <a:t>ation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(cont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xt=</a:t>
            </a:r>
            <a:r>
              <a:rPr sz="2300" spc="5" dirty="0">
                <a:latin typeface="Calibri"/>
                <a:cs typeface="Calibri"/>
              </a:rPr>
              <a:t>d</a:t>
            </a:r>
            <a:r>
              <a:rPr sz="2300" spc="-5" dirty="0">
                <a:latin typeface="Calibri"/>
                <a:cs typeface="Calibri"/>
              </a:rPr>
              <a:t>ocum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nt)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06283" y="2718816"/>
            <a:ext cx="76200" cy="836294"/>
          </a:xfrm>
          <a:custGeom>
            <a:avLst/>
            <a:gdLst/>
            <a:ahLst/>
            <a:cxnLst/>
            <a:rect l="l" t="t" r="r" b="b"/>
            <a:pathLst>
              <a:path w="76200" h="836295">
                <a:moveTo>
                  <a:pt x="44450" y="63500"/>
                </a:moveTo>
                <a:lnTo>
                  <a:pt x="31750" y="63500"/>
                </a:lnTo>
                <a:lnTo>
                  <a:pt x="31750" y="835913"/>
                </a:lnTo>
                <a:lnTo>
                  <a:pt x="44450" y="835913"/>
                </a:lnTo>
                <a:lnTo>
                  <a:pt x="44450" y="63500"/>
                </a:lnTo>
                <a:close/>
              </a:path>
              <a:path w="76200" h="8362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62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59495" y="2718816"/>
            <a:ext cx="76200" cy="836294"/>
          </a:xfrm>
          <a:custGeom>
            <a:avLst/>
            <a:gdLst/>
            <a:ahLst/>
            <a:cxnLst/>
            <a:rect l="l" t="t" r="r" b="b"/>
            <a:pathLst>
              <a:path w="76200" h="836295">
                <a:moveTo>
                  <a:pt x="44450" y="63500"/>
                </a:moveTo>
                <a:lnTo>
                  <a:pt x="31750" y="63500"/>
                </a:lnTo>
                <a:lnTo>
                  <a:pt x="31750" y="835913"/>
                </a:lnTo>
                <a:lnTo>
                  <a:pt x="44450" y="835913"/>
                </a:lnTo>
                <a:lnTo>
                  <a:pt x="44450" y="63500"/>
                </a:lnTo>
                <a:close/>
              </a:path>
              <a:path w="76200" h="8362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62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4231" y="2718816"/>
            <a:ext cx="76200" cy="836294"/>
          </a:xfrm>
          <a:custGeom>
            <a:avLst/>
            <a:gdLst/>
            <a:ahLst/>
            <a:cxnLst/>
            <a:rect l="l" t="t" r="r" b="b"/>
            <a:pathLst>
              <a:path w="76200" h="836295">
                <a:moveTo>
                  <a:pt x="44450" y="63500"/>
                </a:moveTo>
                <a:lnTo>
                  <a:pt x="31750" y="63500"/>
                </a:lnTo>
                <a:lnTo>
                  <a:pt x="31750" y="835913"/>
                </a:lnTo>
                <a:lnTo>
                  <a:pt x="44450" y="835913"/>
                </a:lnTo>
                <a:lnTo>
                  <a:pt x="44450" y="63500"/>
                </a:lnTo>
                <a:close/>
              </a:path>
              <a:path w="76200" h="8362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62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67443" y="2718816"/>
            <a:ext cx="76200" cy="836294"/>
          </a:xfrm>
          <a:custGeom>
            <a:avLst/>
            <a:gdLst/>
            <a:ahLst/>
            <a:cxnLst/>
            <a:rect l="l" t="t" r="r" b="b"/>
            <a:pathLst>
              <a:path w="76200" h="836295">
                <a:moveTo>
                  <a:pt x="44450" y="63500"/>
                </a:moveTo>
                <a:lnTo>
                  <a:pt x="31750" y="63500"/>
                </a:lnTo>
                <a:lnTo>
                  <a:pt x="31750" y="835913"/>
                </a:lnTo>
                <a:lnTo>
                  <a:pt x="44450" y="835913"/>
                </a:lnTo>
                <a:lnTo>
                  <a:pt x="44450" y="63500"/>
                </a:lnTo>
                <a:close/>
              </a:path>
              <a:path w="76200" h="8362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62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77983" y="2718816"/>
            <a:ext cx="76200" cy="836294"/>
          </a:xfrm>
          <a:custGeom>
            <a:avLst/>
            <a:gdLst/>
            <a:ahLst/>
            <a:cxnLst/>
            <a:rect l="l" t="t" r="r" b="b"/>
            <a:pathLst>
              <a:path w="76200" h="836295">
                <a:moveTo>
                  <a:pt x="44450" y="63500"/>
                </a:moveTo>
                <a:lnTo>
                  <a:pt x="31750" y="63500"/>
                </a:lnTo>
                <a:lnTo>
                  <a:pt x="31750" y="835913"/>
                </a:lnTo>
                <a:lnTo>
                  <a:pt x="44450" y="835913"/>
                </a:lnTo>
                <a:lnTo>
                  <a:pt x="44450" y="63500"/>
                </a:lnTo>
                <a:close/>
              </a:path>
              <a:path w="76200" h="83629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629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1316" y="2862072"/>
            <a:ext cx="342900" cy="192405"/>
          </a:xfrm>
          <a:custGeom>
            <a:avLst/>
            <a:gdLst/>
            <a:ahLst/>
            <a:cxnLst/>
            <a:rect l="l" t="t" r="r" b="b"/>
            <a:pathLst>
              <a:path w="342900" h="192405">
                <a:moveTo>
                  <a:pt x="310895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168106"/>
                </a:lnTo>
                <a:lnTo>
                  <a:pt x="7356" y="180417"/>
                </a:lnTo>
                <a:lnTo>
                  <a:pt x="18167" y="188878"/>
                </a:lnTo>
                <a:lnTo>
                  <a:pt x="32003" y="192024"/>
                </a:lnTo>
                <a:lnTo>
                  <a:pt x="318982" y="190990"/>
                </a:lnTo>
                <a:lnTo>
                  <a:pt x="331293" y="184667"/>
                </a:lnTo>
                <a:lnTo>
                  <a:pt x="339754" y="173856"/>
                </a:lnTo>
                <a:lnTo>
                  <a:pt x="342900" y="160019"/>
                </a:lnTo>
                <a:lnTo>
                  <a:pt x="341866" y="23917"/>
                </a:lnTo>
                <a:lnTo>
                  <a:pt x="335543" y="11606"/>
                </a:lnTo>
                <a:lnTo>
                  <a:pt x="324732" y="3145"/>
                </a:lnTo>
                <a:lnTo>
                  <a:pt x="310895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81316" y="2862072"/>
            <a:ext cx="342900" cy="192405"/>
          </a:xfrm>
          <a:custGeom>
            <a:avLst/>
            <a:gdLst/>
            <a:ahLst/>
            <a:cxnLst/>
            <a:rect l="l" t="t" r="r" b="b"/>
            <a:pathLst>
              <a:path w="342900" h="192405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10895" y="0"/>
                </a:lnTo>
                <a:lnTo>
                  <a:pt x="324732" y="3145"/>
                </a:lnTo>
                <a:lnTo>
                  <a:pt x="335543" y="11606"/>
                </a:lnTo>
                <a:lnTo>
                  <a:pt x="341866" y="23917"/>
                </a:lnTo>
                <a:lnTo>
                  <a:pt x="342900" y="160019"/>
                </a:lnTo>
                <a:lnTo>
                  <a:pt x="339754" y="173856"/>
                </a:lnTo>
                <a:lnTo>
                  <a:pt x="331293" y="184667"/>
                </a:lnTo>
                <a:lnTo>
                  <a:pt x="318982" y="190990"/>
                </a:lnTo>
                <a:lnTo>
                  <a:pt x="32003" y="192024"/>
                </a:lnTo>
                <a:lnTo>
                  <a:pt x="18167" y="188878"/>
                </a:lnTo>
                <a:lnTo>
                  <a:pt x="7356" y="180417"/>
                </a:lnTo>
                <a:lnTo>
                  <a:pt x="1033" y="168106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87588" y="2164765"/>
            <a:ext cx="3412933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215" algn="l"/>
                <a:tab pos="1108075" algn="l"/>
                <a:tab pos="1681480" algn="l"/>
                <a:tab pos="2159000" algn="l"/>
              </a:tabLst>
            </a:pPr>
            <a:r>
              <a:rPr lang="en-US" sz="3450" spc="300" baseline="1207" dirty="0">
                <a:latin typeface="Cambria Math"/>
                <a:cs typeface="Cambria Math"/>
              </a:rPr>
              <a:t>w</a:t>
            </a:r>
            <a:r>
              <a:rPr sz="2475" spc="75" baseline="-13468" dirty="0">
                <a:latin typeface="Cambria Math"/>
                <a:cs typeface="Cambria Math"/>
              </a:rPr>
              <a:t>2</a:t>
            </a:r>
            <a:r>
              <a:rPr sz="2475" baseline="-13468" dirty="0">
                <a:latin typeface="Cambria Math"/>
                <a:cs typeface="Cambria Math"/>
              </a:rPr>
              <a:t>	</a:t>
            </a:r>
            <a:r>
              <a:rPr lang="en-US" sz="2300" spc="200" baseline="-13468" dirty="0">
                <a:latin typeface="Cambria Math"/>
                <a:cs typeface="Cambria Math"/>
              </a:rPr>
              <a:t>w</a:t>
            </a:r>
            <a:r>
              <a:rPr sz="2475" spc="75" baseline="-15151" dirty="0">
                <a:latin typeface="Cambria Math"/>
                <a:cs typeface="Cambria Math"/>
              </a:rPr>
              <a:t>3</a:t>
            </a:r>
            <a:r>
              <a:rPr sz="2475" baseline="-15151" dirty="0">
                <a:latin typeface="Cambria Math"/>
                <a:cs typeface="Cambria Math"/>
              </a:rPr>
              <a:t>	</a:t>
            </a:r>
            <a:r>
              <a:rPr lang="en-US" sz="2300" spc="130" baseline="-15151" dirty="0">
                <a:latin typeface="Cambria Math"/>
                <a:cs typeface="Cambria Math"/>
              </a:rPr>
              <a:t>w</a:t>
            </a:r>
            <a:r>
              <a:rPr sz="2475" spc="75" baseline="-15151" dirty="0">
                <a:latin typeface="Cambria Math"/>
                <a:cs typeface="Cambria Math"/>
              </a:rPr>
              <a:t>4</a:t>
            </a:r>
            <a:r>
              <a:rPr sz="2475" baseline="-15151" dirty="0">
                <a:latin typeface="Cambria Math"/>
                <a:cs typeface="Cambria Math"/>
              </a:rPr>
              <a:t>	</a:t>
            </a:r>
            <a:r>
              <a:rPr lang="en-US" sz="2300" spc="200" baseline="-15151" dirty="0">
                <a:latin typeface="Cambria Math"/>
                <a:cs typeface="Cambria Math"/>
              </a:rPr>
              <a:t>w</a:t>
            </a:r>
            <a:r>
              <a:rPr sz="2475" spc="75" baseline="-15151" dirty="0">
                <a:latin typeface="Cambria Math"/>
                <a:cs typeface="Cambria Math"/>
              </a:rPr>
              <a:t>5</a:t>
            </a:r>
            <a:r>
              <a:rPr sz="2475" baseline="-15151" dirty="0">
                <a:latin typeface="Cambria Math"/>
                <a:cs typeface="Cambria Math"/>
              </a:rPr>
              <a:t>	</a:t>
            </a:r>
            <a:r>
              <a:rPr lang="en-US" sz="2475" baseline="-15151" dirty="0">
                <a:latin typeface="Cambria Math"/>
                <a:cs typeface="Cambria Math"/>
              </a:rPr>
              <a:t>w</a:t>
            </a:r>
            <a:r>
              <a:rPr sz="2475" spc="75" baseline="-13468" dirty="0">
                <a:latin typeface="Cambria Math"/>
                <a:cs typeface="Cambria Math"/>
              </a:rPr>
              <a:t>6</a:t>
            </a:r>
            <a:endParaRPr sz="2475" baseline="-13468" dirty="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96556" y="3121151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70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8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6556" y="3121151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70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8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7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96556" y="4239767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7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7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6556" y="4239767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7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7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69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57388" y="3121151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70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69" y="658368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19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57388" y="3121151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70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19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69" y="658368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7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57388" y="4239767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69" y="658367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19" y="606297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57388" y="4239767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19" y="606297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69" y="658367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69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18219" y="3121151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261620" y="0"/>
                </a:moveTo>
                <a:lnTo>
                  <a:pt x="40388" y="1360"/>
                </a:lnTo>
                <a:lnTo>
                  <a:pt x="7540" y="25200"/>
                </a:lnTo>
                <a:lnTo>
                  <a:pt x="0" y="52324"/>
                </a:lnTo>
                <a:lnTo>
                  <a:pt x="1360" y="617979"/>
                </a:lnTo>
                <a:lnTo>
                  <a:pt x="25200" y="650827"/>
                </a:lnTo>
                <a:lnTo>
                  <a:pt x="52324" y="658368"/>
                </a:lnTo>
                <a:lnTo>
                  <a:pt x="273555" y="657007"/>
                </a:lnTo>
                <a:lnTo>
                  <a:pt x="306403" y="633167"/>
                </a:lnTo>
                <a:lnTo>
                  <a:pt x="313944" y="606044"/>
                </a:lnTo>
                <a:lnTo>
                  <a:pt x="312583" y="40388"/>
                </a:lnTo>
                <a:lnTo>
                  <a:pt x="288743" y="7540"/>
                </a:lnTo>
                <a:lnTo>
                  <a:pt x="2616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8219" y="3121151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0" y="52324"/>
                </a:moveTo>
                <a:lnTo>
                  <a:pt x="16157" y="14468"/>
                </a:lnTo>
                <a:lnTo>
                  <a:pt x="261620" y="0"/>
                </a:lnTo>
                <a:lnTo>
                  <a:pt x="275945" y="1975"/>
                </a:lnTo>
                <a:lnTo>
                  <a:pt x="307602" y="27287"/>
                </a:lnTo>
                <a:lnTo>
                  <a:pt x="313944" y="606044"/>
                </a:lnTo>
                <a:lnTo>
                  <a:pt x="311968" y="620369"/>
                </a:lnTo>
                <a:lnTo>
                  <a:pt x="286656" y="652026"/>
                </a:lnTo>
                <a:lnTo>
                  <a:pt x="52324" y="658368"/>
                </a:lnTo>
                <a:lnTo>
                  <a:pt x="37998" y="656392"/>
                </a:lnTo>
                <a:lnTo>
                  <a:pt x="6341" y="631080"/>
                </a:lnTo>
                <a:lnTo>
                  <a:pt x="0" y="52324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18219" y="4239767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261620" y="0"/>
                </a:moveTo>
                <a:lnTo>
                  <a:pt x="40388" y="1360"/>
                </a:lnTo>
                <a:lnTo>
                  <a:pt x="7540" y="25200"/>
                </a:lnTo>
                <a:lnTo>
                  <a:pt x="0" y="52323"/>
                </a:lnTo>
                <a:lnTo>
                  <a:pt x="1360" y="617979"/>
                </a:lnTo>
                <a:lnTo>
                  <a:pt x="25200" y="650827"/>
                </a:lnTo>
                <a:lnTo>
                  <a:pt x="52324" y="658367"/>
                </a:lnTo>
                <a:lnTo>
                  <a:pt x="273555" y="657007"/>
                </a:lnTo>
                <a:lnTo>
                  <a:pt x="306403" y="633167"/>
                </a:lnTo>
                <a:lnTo>
                  <a:pt x="313944" y="606043"/>
                </a:lnTo>
                <a:lnTo>
                  <a:pt x="312583" y="40388"/>
                </a:lnTo>
                <a:lnTo>
                  <a:pt x="288743" y="7540"/>
                </a:lnTo>
                <a:lnTo>
                  <a:pt x="2616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8219" y="4239767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0" y="52323"/>
                </a:moveTo>
                <a:lnTo>
                  <a:pt x="16157" y="14468"/>
                </a:lnTo>
                <a:lnTo>
                  <a:pt x="261620" y="0"/>
                </a:lnTo>
                <a:lnTo>
                  <a:pt x="275945" y="1975"/>
                </a:lnTo>
                <a:lnTo>
                  <a:pt x="307602" y="27287"/>
                </a:lnTo>
                <a:lnTo>
                  <a:pt x="313944" y="606043"/>
                </a:lnTo>
                <a:lnTo>
                  <a:pt x="311968" y="620369"/>
                </a:lnTo>
                <a:lnTo>
                  <a:pt x="286656" y="652026"/>
                </a:lnTo>
                <a:lnTo>
                  <a:pt x="52324" y="658367"/>
                </a:lnTo>
                <a:lnTo>
                  <a:pt x="37998" y="656392"/>
                </a:lnTo>
                <a:lnTo>
                  <a:pt x="6341" y="631080"/>
                </a:lnTo>
                <a:lnTo>
                  <a:pt x="0" y="5232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79052" y="3121151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261620" y="0"/>
                </a:moveTo>
                <a:lnTo>
                  <a:pt x="40388" y="1360"/>
                </a:lnTo>
                <a:lnTo>
                  <a:pt x="7540" y="25200"/>
                </a:lnTo>
                <a:lnTo>
                  <a:pt x="0" y="52324"/>
                </a:lnTo>
                <a:lnTo>
                  <a:pt x="1360" y="617979"/>
                </a:lnTo>
                <a:lnTo>
                  <a:pt x="25200" y="650827"/>
                </a:lnTo>
                <a:lnTo>
                  <a:pt x="52324" y="658368"/>
                </a:lnTo>
                <a:lnTo>
                  <a:pt x="273555" y="657007"/>
                </a:lnTo>
                <a:lnTo>
                  <a:pt x="306403" y="633167"/>
                </a:lnTo>
                <a:lnTo>
                  <a:pt x="313944" y="606044"/>
                </a:lnTo>
                <a:lnTo>
                  <a:pt x="312583" y="40388"/>
                </a:lnTo>
                <a:lnTo>
                  <a:pt x="288743" y="7540"/>
                </a:lnTo>
                <a:lnTo>
                  <a:pt x="2616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79052" y="3121151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0" y="52324"/>
                </a:moveTo>
                <a:lnTo>
                  <a:pt x="16157" y="14468"/>
                </a:lnTo>
                <a:lnTo>
                  <a:pt x="261620" y="0"/>
                </a:lnTo>
                <a:lnTo>
                  <a:pt x="275945" y="1975"/>
                </a:lnTo>
                <a:lnTo>
                  <a:pt x="307602" y="27287"/>
                </a:lnTo>
                <a:lnTo>
                  <a:pt x="313944" y="606044"/>
                </a:lnTo>
                <a:lnTo>
                  <a:pt x="311968" y="620369"/>
                </a:lnTo>
                <a:lnTo>
                  <a:pt x="286656" y="652026"/>
                </a:lnTo>
                <a:lnTo>
                  <a:pt x="52324" y="658368"/>
                </a:lnTo>
                <a:lnTo>
                  <a:pt x="37998" y="656392"/>
                </a:lnTo>
                <a:lnTo>
                  <a:pt x="6341" y="631080"/>
                </a:lnTo>
                <a:lnTo>
                  <a:pt x="0" y="52324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79052" y="4239767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261620" y="0"/>
                </a:moveTo>
                <a:lnTo>
                  <a:pt x="40388" y="1360"/>
                </a:lnTo>
                <a:lnTo>
                  <a:pt x="7540" y="25200"/>
                </a:lnTo>
                <a:lnTo>
                  <a:pt x="0" y="52323"/>
                </a:lnTo>
                <a:lnTo>
                  <a:pt x="1360" y="617979"/>
                </a:lnTo>
                <a:lnTo>
                  <a:pt x="25200" y="650827"/>
                </a:lnTo>
                <a:lnTo>
                  <a:pt x="52324" y="658367"/>
                </a:lnTo>
                <a:lnTo>
                  <a:pt x="273555" y="657007"/>
                </a:lnTo>
                <a:lnTo>
                  <a:pt x="306403" y="633167"/>
                </a:lnTo>
                <a:lnTo>
                  <a:pt x="313944" y="606043"/>
                </a:lnTo>
                <a:lnTo>
                  <a:pt x="312583" y="40388"/>
                </a:lnTo>
                <a:lnTo>
                  <a:pt x="288743" y="7540"/>
                </a:lnTo>
                <a:lnTo>
                  <a:pt x="26162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79052" y="4239767"/>
            <a:ext cx="314325" cy="658495"/>
          </a:xfrm>
          <a:custGeom>
            <a:avLst/>
            <a:gdLst/>
            <a:ahLst/>
            <a:cxnLst/>
            <a:rect l="l" t="t" r="r" b="b"/>
            <a:pathLst>
              <a:path w="314325" h="658495">
                <a:moveTo>
                  <a:pt x="0" y="52323"/>
                </a:moveTo>
                <a:lnTo>
                  <a:pt x="16157" y="14468"/>
                </a:lnTo>
                <a:lnTo>
                  <a:pt x="261620" y="0"/>
                </a:lnTo>
                <a:lnTo>
                  <a:pt x="275945" y="1975"/>
                </a:lnTo>
                <a:lnTo>
                  <a:pt x="307602" y="27287"/>
                </a:lnTo>
                <a:lnTo>
                  <a:pt x="313944" y="606043"/>
                </a:lnTo>
                <a:lnTo>
                  <a:pt x="311968" y="620369"/>
                </a:lnTo>
                <a:lnTo>
                  <a:pt x="286656" y="652026"/>
                </a:lnTo>
                <a:lnTo>
                  <a:pt x="52324" y="658367"/>
                </a:lnTo>
                <a:lnTo>
                  <a:pt x="37998" y="656392"/>
                </a:lnTo>
                <a:lnTo>
                  <a:pt x="6341" y="631080"/>
                </a:lnTo>
                <a:lnTo>
                  <a:pt x="0" y="5232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97211" y="3121151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70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8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8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97211" y="3121151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70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8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8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70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97211" y="4239767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260350" y="0"/>
                </a:moveTo>
                <a:lnTo>
                  <a:pt x="40565" y="1281"/>
                </a:lnTo>
                <a:lnTo>
                  <a:pt x="7600" y="25013"/>
                </a:lnTo>
                <a:lnTo>
                  <a:pt x="0" y="52069"/>
                </a:lnTo>
                <a:lnTo>
                  <a:pt x="1281" y="617802"/>
                </a:lnTo>
                <a:lnTo>
                  <a:pt x="25013" y="650767"/>
                </a:lnTo>
                <a:lnTo>
                  <a:pt x="52070" y="658367"/>
                </a:lnTo>
                <a:lnTo>
                  <a:pt x="271854" y="657086"/>
                </a:lnTo>
                <a:lnTo>
                  <a:pt x="304819" y="633354"/>
                </a:lnTo>
                <a:lnTo>
                  <a:pt x="312420" y="606297"/>
                </a:lnTo>
                <a:lnTo>
                  <a:pt x="311138" y="40565"/>
                </a:lnTo>
                <a:lnTo>
                  <a:pt x="287406" y="7600"/>
                </a:lnTo>
                <a:lnTo>
                  <a:pt x="260350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97211" y="4239767"/>
            <a:ext cx="312420" cy="658495"/>
          </a:xfrm>
          <a:custGeom>
            <a:avLst/>
            <a:gdLst/>
            <a:ahLst/>
            <a:cxnLst/>
            <a:rect l="l" t="t" r="r" b="b"/>
            <a:pathLst>
              <a:path w="312420" h="658495">
                <a:moveTo>
                  <a:pt x="0" y="52069"/>
                </a:moveTo>
                <a:lnTo>
                  <a:pt x="16268" y="14300"/>
                </a:lnTo>
                <a:lnTo>
                  <a:pt x="260350" y="0"/>
                </a:lnTo>
                <a:lnTo>
                  <a:pt x="274631" y="1992"/>
                </a:lnTo>
                <a:lnTo>
                  <a:pt x="306214" y="27442"/>
                </a:lnTo>
                <a:lnTo>
                  <a:pt x="312420" y="606297"/>
                </a:lnTo>
                <a:lnTo>
                  <a:pt x="310427" y="620579"/>
                </a:lnTo>
                <a:lnTo>
                  <a:pt x="284977" y="652162"/>
                </a:lnTo>
                <a:lnTo>
                  <a:pt x="52070" y="658367"/>
                </a:lnTo>
                <a:lnTo>
                  <a:pt x="37788" y="656375"/>
                </a:lnTo>
                <a:lnTo>
                  <a:pt x="6205" y="630925"/>
                </a:lnTo>
                <a:lnTo>
                  <a:pt x="0" y="52069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13904" y="3779520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47940" y="3779520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502256" y="43479"/>
                </a:moveTo>
                <a:lnTo>
                  <a:pt x="0" y="455548"/>
                </a:lnTo>
                <a:lnTo>
                  <a:pt x="8127" y="465327"/>
                </a:lnTo>
                <a:lnTo>
                  <a:pt x="510325" y="53306"/>
                </a:lnTo>
                <a:lnTo>
                  <a:pt x="502256" y="43479"/>
                </a:lnTo>
                <a:close/>
              </a:path>
              <a:path w="565150" h="465454">
                <a:moveTo>
                  <a:pt x="549369" y="35432"/>
                </a:moveTo>
                <a:lnTo>
                  <a:pt x="512063" y="35432"/>
                </a:lnTo>
                <a:lnTo>
                  <a:pt x="520191" y="45211"/>
                </a:lnTo>
                <a:lnTo>
                  <a:pt x="510325" y="53306"/>
                </a:lnTo>
                <a:lnTo>
                  <a:pt x="530478" y="77850"/>
                </a:lnTo>
                <a:lnTo>
                  <a:pt x="549369" y="35432"/>
                </a:lnTo>
                <a:close/>
              </a:path>
              <a:path w="565150" h="465454">
                <a:moveTo>
                  <a:pt x="512063" y="35432"/>
                </a:moveTo>
                <a:lnTo>
                  <a:pt x="502256" y="43479"/>
                </a:lnTo>
                <a:lnTo>
                  <a:pt x="510325" y="53306"/>
                </a:lnTo>
                <a:lnTo>
                  <a:pt x="520191" y="45211"/>
                </a:lnTo>
                <a:lnTo>
                  <a:pt x="512063" y="35432"/>
                </a:lnTo>
                <a:close/>
              </a:path>
              <a:path w="565150" h="465454">
                <a:moveTo>
                  <a:pt x="565150" y="0"/>
                </a:moveTo>
                <a:lnTo>
                  <a:pt x="482091" y="18922"/>
                </a:lnTo>
                <a:lnTo>
                  <a:pt x="502256" y="43479"/>
                </a:lnTo>
                <a:lnTo>
                  <a:pt x="512063" y="35432"/>
                </a:lnTo>
                <a:lnTo>
                  <a:pt x="549369" y="35432"/>
                </a:lnTo>
                <a:lnTo>
                  <a:pt x="56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49591" y="3773170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1051835" y="29421"/>
                </a:moveTo>
                <a:lnTo>
                  <a:pt x="0" y="460882"/>
                </a:lnTo>
                <a:lnTo>
                  <a:pt x="4825" y="472693"/>
                </a:lnTo>
                <a:lnTo>
                  <a:pt x="1056639" y="41116"/>
                </a:lnTo>
                <a:lnTo>
                  <a:pt x="1051835" y="29421"/>
                </a:lnTo>
                <a:close/>
              </a:path>
              <a:path w="1125220" h="473075">
                <a:moveTo>
                  <a:pt x="1108741" y="24637"/>
                </a:moveTo>
                <a:lnTo>
                  <a:pt x="1063498" y="24637"/>
                </a:lnTo>
                <a:lnTo>
                  <a:pt x="1068324" y="36321"/>
                </a:lnTo>
                <a:lnTo>
                  <a:pt x="1056639" y="41116"/>
                </a:lnTo>
                <a:lnTo>
                  <a:pt x="1068704" y="70484"/>
                </a:lnTo>
                <a:lnTo>
                  <a:pt x="1108741" y="24637"/>
                </a:lnTo>
                <a:close/>
              </a:path>
              <a:path w="1125220" h="473075">
                <a:moveTo>
                  <a:pt x="1063498" y="24637"/>
                </a:moveTo>
                <a:lnTo>
                  <a:pt x="1051835" y="29421"/>
                </a:lnTo>
                <a:lnTo>
                  <a:pt x="1056639" y="41116"/>
                </a:lnTo>
                <a:lnTo>
                  <a:pt x="1068324" y="36321"/>
                </a:lnTo>
                <a:lnTo>
                  <a:pt x="1063498" y="24637"/>
                </a:lnTo>
                <a:close/>
              </a:path>
              <a:path w="1125220" h="473075">
                <a:moveTo>
                  <a:pt x="1039749" y="0"/>
                </a:moveTo>
                <a:lnTo>
                  <a:pt x="1051835" y="29421"/>
                </a:lnTo>
                <a:lnTo>
                  <a:pt x="1063498" y="24637"/>
                </a:lnTo>
                <a:lnTo>
                  <a:pt x="1108741" y="24637"/>
                </a:lnTo>
                <a:lnTo>
                  <a:pt x="1124711" y="6349"/>
                </a:lnTo>
                <a:lnTo>
                  <a:pt x="1039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11946" y="3773170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1051835" y="29421"/>
                </a:moveTo>
                <a:lnTo>
                  <a:pt x="0" y="460882"/>
                </a:lnTo>
                <a:lnTo>
                  <a:pt x="4825" y="472693"/>
                </a:lnTo>
                <a:lnTo>
                  <a:pt x="1056639" y="41116"/>
                </a:lnTo>
                <a:lnTo>
                  <a:pt x="1051835" y="29421"/>
                </a:lnTo>
                <a:close/>
              </a:path>
              <a:path w="1125220" h="473075">
                <a:moveTo>
                  <a:pt x="1108741" y="24637"/>
                </a:moveTo>
                <a:lnTo>
                  <a:pt x="1063498" y="24637"/>
                </a:lnTo>
                <a:lnTo>
                  <a:pt x="1068324" y="36321"/>
                </a:lnTo>
                <a:lnTo>
                  <a:pt x="1056639" y="41116"/>
                </a:lnTo>
                <a:lnTo>
                  <a:pt x="1068704" y="70484"/>
                </a:lnTo>
                <a:lnTo>
                  <a:pt x="1108741" y="24637"/>
                </a:lnTo>
                <a:close/>
              </a:path>
              <a:path w="1125220" h="473075">
                <a:moveTo>
                  <a:pt x="1063498" y="24637"/>
                </a:moveTo>
                <a:lnTo>
                  <a:pt x="1051835" y="29421"/>
                </a:lnTo>
                <a:lnTo>
                  <a:pt x="1056639" y="41116"/>
                </a:lnTo>
                <a:lnTo>
                  <a:pt x="1068324" y="36321"/>
                </a:lnTo>
                <a:lnTo>
                  <a:pt x="1063498" y="24637"/>
                </a:lnTo>
                <a:close/>
              </a:path>
              <a:path w="1125220" h="473075">
                <a:moveTo>
                  <a:pt x="1039749" y="0"/>
                </a:moveTo>
                <a:lnTo>
                  <a:pt x="1051835" y="29421"/>
                </a:lnTo>
                <a:lnTo>
                  <a:pt x="1063498" y="24637"/>
                </a:lnTo>
                <a:lnTo>
                  <a:pt x="1108741" y="24637"/>
                </a:lnTo>
                <a:lnTo>
                  <a:pt x="1124711" y="6349"/>
                </a:lnTo>
                <a:lnTo>
                  <a:pt x="1039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50733" y="3757803"/>
            <a:ext cx="2202180" cy="488315"/>
          </a:xfrm>
          <a:custGeom>
            <a:avLst/>
            <a:gdLst/>
            <a:ahLst/>
            <a:cxnLst/>
            <a:rect l="l" t="t" r="r" b="b"/>
            <a:pathLst>
              <a:path w="2202179" h="488314">
                <a:moveTo>
                  <a:pt x="2125997" y="31049"/>
                </a:moveTo>
                <a:lnTo>
                  <a:pt x="0" y="475996"/>
                </a:lnTo>
                <a:lnTo>
                  <a:pt x="2540" y="488315"/>
                </a:lnTo>
                <a:lnTo>
                  <a:pt x="2128603" y="43506"/>
                </a:lnTo>
                <a:lnTo>
                  <a:pt x="2125997" y="31049"/>
                </a:lnTo>
                <a:close/>
              </a:path>
              <a:path w="2202179" h="488314">
                <a:moveTo>
                  <a:pt x="2193435" y="28448"/>
                </a:moveTo>
                <a:lnTo>
                  <a:pt x="2138426" y="28448"/>
                </a:lnTo>
                <a:lnTo>
                  <a:pt x="2141093" y="40894"/>
                </a:lnTo>
                <a:lnTo>
                  <a:pt x="2128603" y="43506"/>
                </a:lnTo>
                <a:lnTo>
                  <a:pt x="2135124" y="74676"/>
                </a:lnTo>
                <a:lnTo>
                  <a:pt x="2193435" y="28448"/>
                </a:lnTo>
                <a:close/>
              </a:path>
              <a:path w="2202179" h="488314">
                <a:moveTo>
                  <a:pt x="2138426" y="28448"/>
                </a:moveTo>
                <a:lnTo>
                  <a:pt x="2125997" y="31049"/>
                </a:lnTo>
                <a:lnTo>
                  <a:pt x="2128603" y="43506"/>
                </a:lnTo>
                <a:lnTo>
                  <a:pt x="2141093" y="40894"/>
                </a:lnTo>
                <a:lnTo>
                  <a:pt x="2138426" y="28448"/>
                </a:lnTo>
                <a:close/>
              </a:path>
              <a:path w="2202179" h="488314">
                <a:moveTo>
                  <a:pt x="2119503" y="0"/>
                </a:moveTo>
                <a:lnTo>
                  <a:pt x="2125997" y="31049"/>
                </a:lnTo>
                <a:lnTo>
                  <a:pt x="2138426" y="28448"/>
                </a:lnTo>
                <a:lnTo>
                  <a:pt x="2193435" y="28448"/>
                </a:lnTo>
                <a:lnTo>
                  <a:pt x="2201926" y="21717"/>
                </a:lnTo>
                <a:lnTo>
                  <a:pt x="211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76259" y="3779520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10295" y="3779520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502256" y="43479"/>
                </a:moveTo>
                <a:lnTo>
                  <a:pt x="0" y="455548"/>
                </a:lnTo>
                <a:lnTo>
                  <a:pt x="8127" y="465327"/>
                </a:lnTo>
                <a:lnTo>
                  <a:pt x="510325" y="53306"/>
                </a:lnTo>
                <a:lnTo>
                  <a:pt x="502256" y="43479"/>
                </a:lnTo>
                <a:close/>
              </a:path>
              <a:path w="565150" h="465454">
                <a:moveTo>
                  <a:pt x="549369" y="35432"/>
                </a:moveTo>
                <a:lnTo>
                  <a:pt x="512063" y="35432"/>
                </a:lnTo>
                <a:lnTo>
                  <a:pt x="520192" y="45211"/>
                </a:lnTo>
                <a:lnTo>
                  <a:pt x="510325" y="53306"/>
                </a:lnTo>
                <a:lnTo>
                  <a:pt x="530478" y="77850"/>
                </a:lnTo>
                <a:lnTo>
                  <a:pt x="549369" y="35432"/>
                </a:lnTo>
                <a:close/>
              </a:path>
              <a:path w="565150" h="465454">
                <a:moveTo>
                  <a:pt x="512063" y="35432"/>
                </a:moveTo>
                <a:lnTo>
                  <a:pt x="502256" y="43479"/>
                </a:lnTo>
                <a:lnTo>
                  <a:pt x="510325" y="53306"/>
                </a:lnTo>
                <a:lnTo>
                  <a:pt x="520192" y="45211"/>
                </a:lnTo>
                <a:lnTo>
                  <a:pt x="512063" y="35432"/>
                </a:lnTo>
                <a:close/>
              </a:path>
              <a:path w="565150" h="465454">
                <a:moveTo>
                  <a:pt x="565150" y="0"/>
                </a:moveTo>
                <a:lnTo>
                  <a:pt x="482092" y="18922"/>
                </a:lnTo>
                <a:lnTo>
                  <a:pt x="502256" y="43479"/>
                </a:lnTo>
                <a:lnTo>
                  <a:pt x="512063" y="35432"/>
                </a:lnTo>
                <a:lnTo>
                  <a:pt x="549369" y="35432"/>
                </a:lnTo>
                <a:lnTo>
                  <a:pt x="56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11946" y="3773170"/>
            <a:ext cx="1125220" cy="473075"/>
          </a:xfrm>
          <a:custGeom>
            <a:avLst/>
            <a:gdLst/>
            <a:ahLst/>
            <a:cxnLst/>
            <a:rect l="l" t="t" r="r" b="b"/>
            <a:pathLst>
              <a:path w="1125220" h="473075">
                <a:moveTo>
                  <a:pt x="1051835" y="29421"/>
                </a:moveTo>
                <a:lnTo>
                  <a:pt x="0" y="460882"/>
                </a:lnTo>
                <a:lnTo>
                  <a:pt x="4825" y="472693"/>
                </a:lnTo>
                <a:lnTo>
                  <a:pt x="1056639" y="41116"/>
                </a:lnTo>
                <a:lnTo>
                  <a:pt x="1051835" y="29421"/>
                </a:lnTo>
                <a:close/>
              </a:path>
              <a:path w="1125220" h="473075">
                <a:moveTo>
                  <a:pt x="1108741" y="24637"/>
                </a:moveTo>
                <a:lnTo>
                  <a:pt x="1063498" y="24637"/>
                </a:lnTo>
                <a:lnTo>
                  <a:pt x="1068324" y="36321"/>
                </a:lnTo>
                <a:lnTo>
                  <a:pt x="1056639" y="41116"/>
                </a:lnTo>
                <a:lnTo>
                  <a:pt x="1068704" y="70484"/>
                </a:lnTo>
                <a:lnTo>
                  <a:pt x="1108741" y="24637"/>
                </a:lnTo>
                <a:close/>
              </a:path>
              <a:path w="1125220" h="473075">
                <a:moveTo>
                  <a:pt x="1063498" y="24637"/>
                </a:moveTo>
                <a:lnTo>
                  <a:pt x="1051835" y="29421"/>
                </a:lnTo>
                <a:lnTo>
                  <a:pt x="1056639" y="41116"/>
                </a:lnTo>
                <a:lnTo>
                  <a:pt x="1068324" y="36321"/>
                </a:lnTo>
                <a:lnTo>
                  <a:pt x="1063498" y="24637"/>
                </a:lnTo>
                <a:close/>
              </a:path>
              <a:path w="1125220" h="473075">
                <a:moveTo>
                  <a:pt x="1039749" y="0"/>
                </a:moveTo>
                <a:lnTo>
                  <a:pt x="1051835" y="29421"/>
                </a:lnTo>
                <a:lnTo>
                  <a:pt x="1063498" y="24637"/>
                </a:lnTo>
                <a:lnTo>
                  <a:pt x="1108741" y="24637"/>
                </a:lnTo>
                <a:lnTo>
                  <a:pt x="1124711" y="6349"/>
                </a:lnTo>
                <a:lnTo>
                  <a:pt x="1039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12581" y="3763390"/>
            <a:ext cx="1641475" cy="483234"/>
          </a:xfrm>
          <a:custGeom>
            <a:avLst/>
            <a:gdLst/>
            <a:ahLst/>
            <a:cxnLst/>
            <a:rect l="l" t="t" r="r" b="b"/>
            <a:pathLst>
              <a:path w="1641475" h="483235">
                <a:moveTo>
                  <a:pt x="1566158" y="30603"/>
                </a:moveTo>
                <a:lnTo>
                  <a:pt x="0" y="470407"/>
                </a:lnTo>
                <a:lnTo>
                  <a:pt x="3556" y="482726"/>
                </a:lnTo>
                <a:lnTo>
                  <a:pt x="1569596" y="42794"/>
                </a:lnTo>
                <a:lnTo>
                  <a:pt x="1566158" y="30603"/>
                </a:lnTo>
                <a:close/>
              </a:path>
              <a:path w="1641475" h="483235">
                <a:moveTo>
                  <a:pt x="1629069" y="27177"/>
                </a:moveTo>
                <a:lnTo>
                  <a:pt x="1578356" y="27177"/>
                </a:lnTo>
                <a:lnTo>
                  <a:pt x="1581785" y="39369"/>
                </a:lnTo>
                <a:lnTo>
                  <a:pt x="1569596" y="42794"/>
                </a:lnTo>
                <a:lnTo>
                  <a:pt x="1578228" y="73405"/>
                </a:lnTo>
                <a:lnTo>
                  <a:pt x="1629069" y="27177"/>
                </a:lnTo>
                <a:close/>
              </a:path>
              <a:path w="1641475" h="483235">
                <a:moveTo>
                  <a:pt x="1578356" y="27177"/>
                </a:moveTo>
                <a:lnTo>
                  <a:pt x="1566158" y="30603"/>
                </a:lnTo>
                <a:lnTo>
                  <a:pt x="1569596" y="42794"/>
                </a:lnTo>
                <a:lnTo>
                  <a:pt x="1581785" y="39369"/>
                </a:lnTo>
                <a:lnTo>
                  <a:pt x="1578356" y="27177"/>
                </a:lnTo>
                <a:close/>
              </a:path>
              <a:path w="1641475" h="483235">
                <a:moveTo>
                  <a:pt x="1557527" y="0"/>
                </a:moveTo>
                <a:lnTo>
                  <a:pt x="1566158" y="30603"/>
                </a:lnTo>
                <a:lnTo>
                  <a:pt x="1578356" y="27177"/>
                </a:lnTo>
                <a:lnTo>
                  <a:pt x="1629069" y="27177"/>
                </a:lnTo>
                <a:lnTo>
                  <a:pt x="1641221" y="16128"/>
                </a:lnTo>
                <a:lnTo>
                  <a:pt x="1557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37092" y="3779520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71128" y="3779520"/>
            <a:ext cx="565150" cy="465455"/>
          </a:xfrm>
          <a:custGeom>
            <a:avLst/>
            <a:gdLst/>
            <a:ahLst/>
            <a:cxnLst/>
            <a:rect l="l" t="t" r="r" b="b"/>
            <a:pathLst>
              <a:path w="565150" h="465454">
                <a:moveTo>
                  <a:pt x="502256" y="43479"/>
                </a:moveTo>
                <a:lnTo>
                  <a:pt x="0" y="455548"/>
                </a:lnTo>
                <a:lnTo>
                  <a:pt x="8127" y="465327"/>
                </a:lnTo>
                <a:lnTo>
                  <a:pt x="510325" y="53306"/>
                </a:lnTo>
                <a:lnTo>
                  <a:pt x="502256" y="43479"/>
                </a:lnTo>
                <a:close/>
              </a:path>
              <a:path w="565150" h="465454">
                <a:moveTo>
                  <a:pt x="549369" y="35432"/>
                </a:moveTo>
                <a:lnTo>
                  <a:pt x="512064" y="35432"/>
                </a:lnTo>
                <a:lnTo>
                  <a:pt x="520192" y="45211"/>
                </a:lnTo>
                <a:lnTo>
                  <a:pt x="510325" y="53306"/>
                </a:lnTo>
                <a:lnTo>
                  <a:pt x="530478" y="77850"/>
                </a:lnTo>
                <a:lnTo>
                  <a:pt x="549369" y="35432"/>
                </a:lnTo>
                <a:close/>
              </a:path>
              <a:path w="565150" h="465454">
                <a:moveTo>
                  <a:pt x="512064" y="35432"/>
                </a:moveTo>
                <a:lnTo>
                  <a:pt x="502256" y="43479"/>
                </a:lnTo>
                <a:lnTo>
                  <a:pt x="510325" y="53306"/>
                </a:lnTo>
                <a:lnTo>
                  <a:pt x="520192" y="45211"/>
                </a:lnTo>
                <a:lnTo>
                  <a:pt x="512064" y="35432"/>
                </a:lnTo>
                <a:close/>
              </a:path>
              <a:path w="565150" h="465454">
                <a:moveTo>
                  <a:pt x="565150" y="0"/>
                </a:moveTo>
                <a:lnTo>
                  <a:pt x="482092" y="18922"/>
                </a:lnTo>
                <a:lnTo>
                  <a:pt x="502256" y="43479"/>
                </a:lnTo>
                <a:lnTo>
                  <a:pt x="512064" y="35432"/>
                </a:lnTo>
                <a:lnTo>
                  <a:pt x="549369" y="35432"/>
                </a:lnTo>
                <a:lnTo>
                  <a:pt x="565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72652" y="3774440"/>
            <a:ext cx="1081405" cy="471805"/>
          </a:xfrm>
          <a:custGeom>
            <a:avLst/>
            <a:gdLst/>
            <a:ahLst/>
            <a:cxnLst/>
            <a:rect l="l" t="t" r="r" b="b"/>
            <a:pathLst>
              <a:path w="1081404" h="471804">
                <a:moveTo>
                  <a:pt x="1008256" y="29118"/>
                </a:moveTo>
                <a:lnTo>
                  <a:pt x="0" y="459740"/>
                </a:lnTo>
                <a:lnTo>
                  <a:pt x="5079" y="471297"/>
                </a:lnTo>
                <a:lnTo>
                  <a:pt x="1013264" y="40832"/>
                </a:lnTo>
                <a:lnTo>
                  <a:pt x="1008256" y="29118"/>
                </a:lnTo>
                <a:close/>
              </a:path>
              <a:path w="1081404" h="471804">
                <a:moveTo>
                  <a:pt x="1064749" y="24130"/>
                </a:moveTo>
                <a:lnTo>
                  <a:pt x="1019937" y="24130"/>
                </a:lnTo>
                <a:lnTo>
                  <a:pt x="1025017" y="35814"/>
                </a:lnTo>
                <a:lnTo>
                  <a:pt x="1013264" y="40832"/>
                </a:lnTo>
                <a:lnTo>
                  <a:pt x="1025778" y="70104"/>
                </a:lnTo>
                <a:lnTo>
                  <a:pt x="1064749" y="24130"/>
                </a:lnTo>
                <a:close/>
              </a:path>
              <a:path w="1081404" h="471804">
                <a:moveTo>
                  <a:pt x="1019937" y="24130"/>
                </a:moveTo>
                <a:lnTo>
                  <a:pt x="1008256" y="29118"/>
                </a:lnTo>
                <a:lnTo>
                  <a:pt x="1013264" y="40832"/>
                </a:lnTo>
                <a:lnTo>
                  <a:pt x="1025017" y="35814"/>
                </a:lnTo>
                <a:lnTo>
                  <a:pt x="1019937" y="24130"/>
                </a:lnTo>
                <a:close/>
              </a:path>
              <a:path w="1081404" h="471804">
                <a:moveTo>
                  <a:pt x="995806" y="0"/>
                </a:moveTo>
                <a:lnTo>
                  <a:pt x="1008256" y="29118"/>
                </a:lnTo>
                <a:lnTo>
                  <a:pt x="1019937" y="24130"/>
                </a:lnTo>
                <a:lnTo>
                  <a:pt x="1064749" y="24130"/>
                </a:lnTo>
                <a:lnTo>
                  <a:pt x="1080897" y="5080"/>
                </a:lnTo>
                <a:lnTo>
                  <a:pt x="995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7923" y="3779520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31832" y="3779520"/>
            <a:ext cx="521334" cy="465455"/>
          </a:xfrm>
          <a:custGeom>
            <a:avLst/>
            <a:gdLst/>
            <a:ahLst/>
            <a:cxnLst/>
            <a:rect l="l" t="t" r="r" b="b"/>
            <a:pathLst>
              <a:path w="521334" h="465454">
                <a:moveTo>
                  <a:pt x="460272" y="45923"/>
                </a:moveTo>
                <a:lnTo>
                  <a:pt x="0" y="455675"/>
                </a:lnTo>
                <a:lnTo>
                  <a:pt x="8382" y="465200"/>
                </a:lnTo>
                <a:lnTo>
                  <a:pt x="468710" y="55397"/>
                </a:lnTo>
                <a:lnTo>
                  <a:pt x="460272" y="45923"/>
                </a:lnTo>
                <a:close/>
              </a:path>
              <a:path w="521334" h="465454">
                <a:moveTo>
                  <a:pt x="506421" y="37464"/>
                </a:moveTo>
                <a:lnTo>
                  <a:pt x="469773" y="37464"/>
                </a:lnTo>
                <a:lnTo>
                  <a:pt x="478155" y="46989"/>
                </a:lnTo>
                <a:lnTo>
                  <a:pt x="468710" y="55397"/>
                </a:lnTo>
                <a:lnTo>
                  <a:pt x="489839" y="79120"/>
                </a:lnTo>
                <a:lnTo>
                  <a:pt x="506421" y="37464"/>
                </a:lnTo>
                <a:close/>
              </a:path>
              <a:path w="521334" h="465454">
                <a:moveTo>
                  <a:pt x="469773" y="37464"/>
                </a:moveTo>
                <a:lnTo>
                  <a:pt x="460272" y="45923"/>
                </a:lnTo>
                <a:lnTo>
                  <a:pt x="468710" y="55397"/>
                </a:lnTo>
                <a:lnTo>
                  <a:pt x="478155" y="46989"/>
                </a:lnTo>
                <a:lnTo>
                  <a:pt x="469773" y="37464"/>
                </a:lnTo>
                <a:close/>
              </a:path>
              <a:path w="521334" h="465454">
                <a:moveTo>
                  <a:pt x="521335" y="0"/>
                </a:moveTo>
                <a:lnTo>
                  <a:pt x="439166" y="22224"/>
                </a:lnTo>
                <a:lnTo>
                  <a:pt x="460272" y="45923"/>
                </a:lnTo>
                <a:lnTo>
                  <a:pt x="469773" y="37464"/>
                </a:lnTo>
                <a:lnTo>
                  <a:pt x="506421" y="37464"/>
                </a:lnTo>
                <a:lnTo>
                  <a:pt x="521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814559" y="3779520"/>
            <a:ext cx="76200" cy="460375"/>
          </a:xfrm>
          <a:custGeom>
            <a:avLst/>
            <a:gdLst/>
            <a:ahLst/>
            <a:cxnLst/>
            <a:rect l="l" t="t" r="r" b="b"/>
            <a:pathLst>
              <a:path w="76200" h="460375">
                <a:moveTo>
                  <a:pt x="44450" y="63499"/>
                </a:moveTo>
                <a:lnTo>
                  <a:pt x="31750" y="63499"/>
                </a:lnTo>
                <a:lnTo>
                  <a:pt x="31750" y="460374"/>
                </a:lnTo>
                <a:lnTo>
                  <a:pt x="44450" y="460374"/>
                </a:lnTo>
                <a:lnTo>
                  <a:pt x="44450" y="63499"/>
                </a:lnTo>
                <a:close/>
              </a:path>
              <a:path w="76200" h="460375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60375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42147" y="2862072"/>
            <a:ext cx="342900" cy="192405"/>
          </a:xfrm>
          <a:custGeom>
            <a:avLst/>
            <a:gdLst/>
            <a:ahLst/>
            <a:cxnLst/>
            <a:rect l="l" t="t" r="r" b="b"/>
            <a:pathLst>
              <a:path w="342900" h="192405">
                <a:moveTo>
                  <a:pt x="310896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3"/>
                </a:lnTo>
                <a:lnTo>
                  <a:pt x="1033" y="168106"/>
                </a:lnTo>
                <a:lnTo>
                  <a:pt x="7356" y="180417"/>
                </a:lnTo>
                <a:lnTo>
                  <a:pt x="18167" y="188878"/>
                </a:lnTo>
                <a:lnTo>
                  <a:pt x="32003" y="192024"/>
                </a:lnTo>
                <a:lnTo>
                  <a:pt x="318982" y="190990"/>
                </a:lnTo>
                <a:lnTo>
                  <a:pt x="331293" y="184667"/>
                </a:lnTo>
                <a:lnTo>
                  <a:pt x="339754" y="173856"/>
                </a:lnTo>
                <a:lnTo>
                  <a:pt x="342900" y="160019"/>
                </a:lnTo>
                <a:lnTo>
                  <a:pt x="341866" y="23917"/>
                </a:lnTo>
                <a:lnTo>
                  <a:pt x="335543" y="11606"/>
                </a:lnTo>
                <a:lnTo>
                  <a:pt x="324732" y="3145"/>
                </a:lnTo>
                <a:lnTo>
                  <a:pt x="310896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42147" y="2862072"/>
            <a:ext cx="342900" cy="192405"/>
          </a:xfrm>
          <a:custGeom>
            <a:avLst/>
            <a:gdLst/>
            <a:ahLst/>
            <a:cxnLst/>
            <a:rect l="l" t="t" r="r" b="b"/>
            <a:pathLst>
              <a:path w="342900" h="192405">
                <a:moveTo>
                  <a:pt x="0" y="32003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10896" y="0"/>
                </a:lnTo>
                <a:lnTo>
                  <a:pt x="324732" y="3145"/>
                </a:lnTo>
                <a:lnTo>
                  <a:pt x="335543" y="11606"/>
                </a:lnTo>
                <a:lnTo>
                  <a:pt x="341866" y="23917"/>
                </a:lnTo>
                <a:lnTo>
                  <a:pt x="342900" y="160019"/>
                </a:lnTo>
                <a:lnTo>
                  <a:pt x="339754" y="173856"/>
                </a:lnTo>
                <a:lnTo>
                  <a:pt x="331293" y="184667"/>
                </a:lnTo>
                <a:lnTo>
                  <a:pt x="318982" y="190990"/>
                </a:lnTo>
                <a:lnTo>
                  <a:pt x="32003" y="192024"/>
                </a:lnTo>
                <a:lnTo>
                  <a:pt x="18167" y="188878"/>
                </a:lnTo>
                <a:lnTo>
                  <a:pt x="7356" y="180417"/>
                </a:lnTo>
                <a:lnTo>
                  <a:pt x="1033" y="168106"/>
                </a:lnTo>
                <a:lnTo>
                  <a:pt x="0" y="32003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87740" y="2868167"/>
            <a:ext cx="344805" cy="192405"/>
          </a:xfrm>
          <a:custGeom>
            <a:avLst/>
            <a:gdLst/>
            <a:ahLst/>
            <a:cxnLst/>
            <a:rect l="l" t="t" r="r" b="b"/>
            <a:pathLst>
              <a:path w="344804" h="192405">
                <a:moveTo>
                  <a:pt x="312419" y="0"/>
                </a:moveTo>
                <a:lnTo>
                  <a:pt x="23917" y="1033"/>
                </a:lnTo>
                <a:lnTo>
                  <a:pt x="11606" y="7356"/>
                </a:lnTo>
                <a:lnTo>
                  <a:pt x="3145" y="18167"/>
                </a:lnTo>
                <a:lnTo>
                  <a:pt x="0" y="32004"/>
                </a:lnTo>
                <a:lnTo>
                  <a:pt x="1033" y="168106"/>
                </a:lnTo>
                <a:lnTo>
                  <a:pt x="7356" y="180417"/>
                </a:lnTo>
                <a:lnTo>
                  <a:pt x="18167" y="188878"/>
                </a:lnTo>
                <a:lnTo>
                  <a:pt x="32003" y="192024"/>
                </a:lnTo>
                <a:lnTo>
                  <a:pt x="320506" y="190990"/>
                </a:lnTo>
                <a:lnTo>
                  <a:pt x="332817" y="184667"/>
                </a:lnTo>
                <a:lnTo>
                  <a:pt x="341278" y="173856"/>
                </a:lnTo>
                <a:lnTo>
                  <a:pt x="344424" y="160020"/>
                </a:lnTo>
                <a:lnTo>
                  <a:pt x="343390" y="23917"/>
                </a:lnTo>
                <a:lnTo>
                  <a:pt x="337067" y="11606"/>
                </a:lnTo>
                <a:lnTo>
                  <a:pt x="326256" y="3145"/>
                </a:lnTo>
                <a:lnTo>
                  <a:pt x="312419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87740" y="2868167"/>
            <a:ext cx="344805" cy="192405"/>
          </a:xfrm>
          <a:custGeom>
            <a:avLst/>
            <a:gdLst/>
            <a:ahLst/>
            <a:cxnLst/>
            <a:rect l="l" t="t" r="r" b="b"/>
            <a:pathLst>
              <a:path w="344804" h="192405">
                <a:moveTo>
                  <a:pt x="0" y="32004"/>
                </a:moveTo>
                <a:lnTo>
                  <a:pt x="3145" y="18167"/>
                </a:lnTo>
                <a:lnTo>
                  <a:pt x="11606" y="7356"/>
                </a:lnTo>
                <a:lnTo>
                  <a:pt x="23917" y="1033"/>
                </a:lnTo>
                <a:lnTo>
                  <a:pt x="312419" y="0"/>
                </a:lnTo>
                <a:lnTo>
                  <a:pt x="326256" y="3145"/>
                </a:lnTo>
                <a:lnTo>
                  <a:pt x="337067" y="11606"/>
                </a:lnTo>
                <a:lnTo>
                  <a:pt x="343390" y="23917"/>
                </a:lnTo>
                <a:lnTo>
                  <a:pt x="344424" y="160020"/>
                </a:lnTo>
                <a:lnTo>
                  <a:pt x="341278" y="173856"/>
                </a:lnTo>
                <a:lnTo>
                  <a:pt x="332817" y="184667"/>
                </a:lnTo>
                <a:lnTo>
                  <a:pt x="320506" y="190990"/>
                </a:lnTo>
                <a:lnTo>
                  <a:pt x="32003" y="192024"/>
                </a:lnTo>
                <a:lnTo>
                  <a:pt x="18167" y="188878"/>
                </a:lnTo>
                <a:lnTo>
                  <a:pt x="7356" y="180417"/>
                </a:lnTo>
                <a:lnTo>
                  <a:pt x="1033" y="168106"/>
                </a:lnTo>
                <a:lnTo>
                  <a:pt x="0" y="32004"/>
                </a:lnTo>
                <a:close/>
              </a:path>
            </a:pathLst>
          </a:custGeom>
          <a:ln w="9524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54668" y="2860548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312165" y="0"/>
                </a:moveTo>
                <a:lnTo>
                  <a:pt x="23784" y="1130"/>
                </a:lnTo>
                <a:lnTo>
                  <a:pt x="11535" y="7559"/>
                </a:lnTo>
                <a:lnTo>
                  <a:pt x="3125" y="18417"/>
                </a:lnTo>
                <a:lnTo>
                  <a:pt x="0" y="32257"/>
                </a:lnTo>
                <a:lnTo>
                  <a:pt x="1130" y="169763"/>
                </a:lnTo>
                <a:lnTo>
                  <a:pt x="7559" y="182012"/>
                </a:lnTo>
                <a:lnTo>
                  <a:pt x="18417" y="190422"/>
                </a:lnTo>
                <a:lnTo>
                  <a:pt x="32257" y="193548"/>
                </a:lnTo>
                <a:lnTo>
                  <a:pt x="320639" y="192417"/>
                </a:lnTo>
                <a:lnTo>
                  <a:pt x="332888" y="185988"/>
                </a:lnTo>
                <a:lnTo>
                  <a:pt x="341298" y="175130"/>
                </a:lnTo>
                <a:lnTo>
                  <a:pt x="344424" y="161289"/>
                </a:lnTo>
                <a:lnTo>
                  <a:pt x="343293" y="23784"/>
                </a:lnTo>
                <a:lnTo>
                  <a:pt x="336864" y="11535"/>
                </a:lnTo>
                <a:lnTo>
                  <a:pt x="326006" y="3125"/>
                </a:lnTo>
                <a:lnTo>
                  <a:pt x="312165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54668" y="2860548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0" y="32257"/>
                </a:moveTo>
                <a:lnTo>
                  <a:pt x="3125" y="18417"/>
                </a:lnTo>
                <a:lnTo>
                  <a:pt x="11535" y="7559"/>
                </a:lnTo>
                <a:lnTo>
                  <a:pt x="23784" y="1130"/>
                </a:lnTo>
                <a:lnTo>
                  <a:pt x="312165" y="0"/>
                </a:lnTo>
                <a:lnTo>
                  <a:pt x="326006" y="3125"/>
                </a:lnTo>
                <a:lnTo>
                  <a:pt x="336864" y="11535"/>
                </a:lnTo>
                <a:lnTo>
                  <a:pt x="343293" y="23784"/>
                </a:lnTo>
                <a:lnTo>
                  <a:pt x="344424" y="161289"/>
                </a:lnTo>
                <a:lnTo>
                  <a:pt x="341298" y="175130"/>
                </a:lnTo>
                <a:lnTo>
                  <a:pt x="332888" y="185988"/>
                </a:lnTo>
                <a:lnTo>
                  <a:pt x="320639" y="192417"/>
                </a:lnTo>
                <a:lnTo>
                  <a:pt x="32257" y="193548"/>
                </a:lnTo>
                <a:lnTo>
                  <a:pt x="18417" y="190422"/>
                </a:lnTo>
                <a:lnTo>
                  <a:pt x="7559" y="182012"/>
                </a:lnTo>
                <a:lnTo>
                  <a:pt x="1130" y="169763"/>
                </a:lnTo>
                <a:lnTo>
                  <a:pt x="0" y="32257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648443" y="2860548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312165" y="0"/>
                </a:moveTo>
                <a:lnTo>
                  <a:pt x="23784" y="1130"/>
                </a:lnTo>
                <a:lnTo>
                  <a:pt x="11535" y="7559"/>
                </a:lnTo>
                <a:lnTo>
                  <a:pt x="3125" y="18417"/>
                </a:lnTo>
                <a:lnTo>
                  <a:pt x="0" y="32257"/>
                </a:lnTo>
                <a:lnTo>
                  <a:pt x="1130" y="169763"/>
                </a:lnTo>
                <a:lnTo>
                  <a:pt x="7559" y="182012"/>
                </a:lnTo>
                <a:lnTo>
                  <a:pt x="18417" y="190422"/>
                </a:lnTo>
                <a:lnTo>
                  <a:pt x="32257" y="193548"/>
                </a:lnTo>
                <a:lnTo>
                  <a:pt x="320639" y="192417"/>
                </a:lnTo>
                <a:lnTo>
                  <a:pt x="332888" y="185988"/>
                </a:lnTo>
                <a:lnTo>
                  <a:pt x="341298" y="175130"/>
                </a:lnTo>
                <a:lnTo>
                  <a:pt x="344424" y="161289"/>
                </a:lnTo>
                <a:lnTo>
                  <a:pt x="343293" y="23784"/>
                </a:lnTo>
                <a:lnTo>
                  <a:pt x="336864" y="11535"/>
                </a:lnTo>
                <a:lnTo>
                  <a:pt x="326006" y="3125"/>
                </a:lnTo>
                <a:lnTo>
                  <a:pt x="312165" y="0"/>
                </a:lnTo>
                <a:close/>
              </a:path>
            </a:pathLst>
          </a:custGeom>
          <a:solidFill>
            <a:srgbClr val="EC8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648443" y="2860548"/>
            <a:ext cx="344805" cy="193675"/>
          </a:xfrm>
          <a:custGeom>
            <a:avLst/>
            <a:gdLst/>
            <a:ahLst/>
            <a:cxnLst/>
            <a:rect l="l" t="t" r="r" b="b"/>
            <a:pathLst>
              <a:path w="344804" h="193675">
                <a:moveTo>
                  <a:pt x="0" y="32257"/>
                </a:moveTo>
                <a:lnTo>
                  <a:pt x="3125" y="18417"/>
                </a:lnTo>
                <a:lnTo>
                  <a:pt x="11535" y="7559"/>
                </a:lnTo>
                <a:lnTo>
                  <a:pt x="23784" y="1130"/>
                </a:lnTo>
                <a:lnTo>
                  <a:pt x="312165" y="0"/>
                </a:lnTo>
                <a:lnTo>
                  <a:pt x="326006" y="3125"/>
                </a:lnTo>
                <a:lnTo>
                  <a:pt x="336864" y="11535"/>
                </a:lnTo>
                <a:lnTo>
                  <a:pt x="343293" y="23784"/>
                </a:lnTo>
                <a:lnTo>
                  <a:pt x="344424" y="161289"/>
                </a:lnTo>
                <a:lnTo>
                  <a:pt x="341298" y="175130"/>
                </a:lnTo>
                <a:lnTo>
                  <a:pt x="332888" y="185988"/>
                </a:lnTo>
                <a:lnTo>
                  <a:pt x="320639" y="192417"/>
                </a:lnTo>
                <a:lnTo>
                  <a:pt x="32257" y="193548"/>
                </a:lnTo>
                <a:lnTo>
                  <a:pt x="18417" y="190422"/>
                </a:lnTo>
                <a:lnTo>
                  <a:pt x="7559" y="182012"/>
                </a:lnTo>
                <a:lnTo>
                  <a:pt x="1130" y="169763"/>
                </a:lnTo>
                <a:lnTo>
                  <a:pt x="0" y="32257"/>
                </a:lnTo>
                <a:close/>
              </a:path>
            </a:pathLst>
          </a:custGeom>
          <a:ln w="9525">
            <a:solidFill>
              <a:srgbClr val="EC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679881" y="4924760"/>
            <a:ext cx="4505325" cy="105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069">
              <a:lnSpc>
                <a:spcPct val="100000"/>
              </a:lnSpc>
              <a:tabLst>
                <a:tab pos="1376045" algn="l"/>
                <a:tab pos="1902460" algn="l"/>
                <a:tab pos="2485390" algn="l"/>
                <a:tab pos="2958465" algn="l"/>
              </a:tabLst>
            </a:pPr>
            <a:r>
              <a:rPr lang="en-US" sz="3450" spc="232" baseline="1207" dirty="0">
                <a:latin typeface="Cambria Math"/>
                <a:cs typeface="Cambria Math"/>
              </a:rPr>
              <a:t>w</a:t>
            </a:r>
            <a:r>
              <a:rPr sz="2475" spc="75" baseline="-13468" dirty="0">
                <a:latin typeface="Cambria Math"/>
                <a:cs typeface="Cambria Math"/>
              </a:rPr>
              <a:t>1</a:t>
            </a:r>
            <a:r>
              <a:rPr sz="2475" baseline="-13468" dirty="0">
                <a:latin typeface="Cambria Math"/>
                <a:cs typeface="Cambria Math"/>
              </a:rPr>
              <a:t>	</a:t>
            </a:r>
            <a:r>
              <a:rPr lang="en-US" sz="2300" spc="200" baseline="-13468" dirty="0">
                <a:latin typeface="Cambria Math"/>
                <a:cs typeface="Cambria Math"/>
              </a:rPr>
              <a:t>w</a:t>
            </a:r>
            <a:r>
              <a:rPr sz="2475" spc="75" baseline="-15151" dirty="0">
                <a:latin typeface="Cambria Math"/>
                <a:cs typeface="Cambria Math"/>
              </a:rPr>
              <a:t>2</a:t>
            </a:r>
            <a:r>
              <a:rPr sz="2475" baseline="-15151" dirty="0">
                <a:latin typeface="Cambria Math"/>
                <a:cs typeface="Cambria Math"/>
              </a:rPr>
              <a:t>	</a:t>
            </a:r>
            <a:r>
              <a:rPr lang="en-US" sz="2300" spc="200" baseline="-15151" dirty="0">
                <a:latin typeface="Cambria Math"/>
                <a:cs typeface="Cambria Math"/>
              </a:rPr>
              <a:t>w</a:t>
            </a:r>
            <a:r>
              <a:rPr sz="2475" spc="75" baseline="-15151" dirty="0">
                <a:latin typeface="Cambria Math"/>
                <a:cs typeface="Cambria Math"/>
              </a:rPr>
              <a:t>3</a:t>
            </a:r>
            <a:r>
              <a:rPr sz="2475" baseline="-15151" dirty="0">
                <a:latin typeface="Cambria Math"/>
                <a:cs typeface="Cambria Math"/>
              </a:rPr>
              <a:t>	</a:t>
            </a:r>
            <a:r>
              <a:rPr lang="en-US" sz="2475" baseline="-15151" dirty="0">
                <a:latin typeface="Cambria Math"/>
                <a:cs typeface="Cambria Math"/>
              </a:rPr>
              <a:t>w</a:t>
            </a:r>
            <a:r>
              <a:rPr sz="2475" spc="75" baseline="-15151" dirty="0">
                <a:latin typeface="Cambria Math"/>
                <a:cs typeface="Cambria Math"/>
              </a:rPr>
              <a:t>4</a:t>
            </a:r>
            <a:r>
              <a:rPr sz="2475" baseline="-15151" dirty="0">
                <a:latin typeface="Cambria Math"/>
                <a:cs typeface="Cambria Math"/>
              </a:rPr>
              <a:t>	</a:t>
            </a:r>
            <a:r>
              <a:rPr lang="en-US" sz="3450" spc="300" baseline="1207" dirty="0">
                <a:latin typeface="Cambria Math"/>
                <a:cs typeface="Cambria Math"/>
              </a:rPr>
              <a:t>w</a:t>
            </a:r>
            <a:r>
              <a:rPr sz="2475" spc="75" baseline="-13468" dirty="0">
                <a:latin typeface="Cambria Math"/>
                <a:cs typeface="Cambria Math"/>
              </a:rPr>
              <a:t>5</a:t>
            </a:r>
            <a:endParaRPr sz="2475" baseline="-13468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[No</a:t>
            </a:r>
            <a:r>
              <a:rPr sz="1800" spc="-40" dirty="0">
                <a:solidFill>
                  <a:srgbClr val="175E53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175E53"/>
                </a:solidFill>
                <a:latin typeface="Calibri"/>
                <a:cs typeface="Calibri"/>
              </a:rPr>
              <a:t>w</a:t>
            </a:r>
            <a:r>
              <a:rPr sz="1800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li</a:t>
            </a:r>
            <a:r>
              <a:rPr sz="1800" spc="-15" dirty="0">
                <a:solidFill>
                  <a:srgbClr val="175E53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l</a:t>
            </a:r>
            <a:r>
              <a:rPr sz="1800" spc="-35" dirty="0">
                <a:solidFill>
                  <a:srgbClr val="175E53"/>
                </a:solidFill>
                <a:latin typeface="Calibri"/>
                <a:cs typeface="Calibri"/>
              </a:rPr>
              <a:t>ay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er</a:t>
            </a:r>
            <a:r>
              <a:rPr sz="18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75E53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75E53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175E53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t</a:t>
            </a:r>
            <a:r>
              <a:rPr sz="1800" spc="-55" dirty="0">
                <a:solidFill>
                  <a:srgbClr val="175E53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75E53"/>
                </a:solidFill>
                <a:latin typeface="Calibri"/>
                <a:cs typeface="Calibri"/>
              </a:rPr>
              <a:t>ained</a:t>
            </a:r>
            <a:r>
              <a:rPr sz="1800" spc="5" dirty="0">
                <a:solidFill>
                  <a:srgbClr val="175E53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106025" y="2767758"/>
            <a:ext cx="910318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300" dirty="0">
                <a:latin typeface="Cambria Math"/>
                <a:cs typeface="Cambria Math"/>
              </a:rPr>
              <a:t>A, b</a:t>
            </a:r>
            <a:endParaRPr sz="2300" dirty="0">
              <a:latin typeface="Cambria Math"/>
              <a:cs typeface="Cambria Math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116439" y="3297680"/>
            <a:ext cx="119634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latin typeface="Cambria Math"/>
                <a:cs typeface="Cambria Math"/>
              </a:rPr>
              <a:t>ℎ</a:t>
            </a:r>
            <a:r>
              <a:rPr sz="2700" spc="225" baseline="-15432" dirty="0">
                <a:latin typeface="Cambria Math"/>
                <a:cs typeface="Cambria Math"/>
              </a:rPr>
              <a:t>1</a:t>
            </a:r>
            <a:r>
              <a:rPr sz="2500" spc="-10" dirty="0">
                <a:latin typeface="Cambria Math"/>
                <a:cs typeface="Cambria Math"/>
              </a:rPr>
              <a:t>,</a:t>
            </a:r>
            <a:r>
              <a:rPr sz="2500" spc="-130" dirty="0">
                <a:latin typeface="Cambria Math"/>
                <a:cs typeface="Cambria Math"/>
              </a:rPr>
              <a:t> </a:t>
            </a:r>
            <a:r>
              <a:rPr sz="2500" spc="-20" dirty="0">
                <a:latin typeface="Cambria Math"/>
                <a:cs typeface="Cambria Math"/>
              </a:rPr>
              <a:t>…</a:t>
            </a:r>
            <a:r>
              <a:rPr sz="2500" spc="-135" dirty="0">
                <a:latin typeface="Cambria Math"/>
                <a:cs typeface="Cambria Math"/>
              </a:rPr>
              <a:t> </a:t>
            </a:r>
            <a:r>
              <a:rPr sz="2500" spc="-10" dirty="0">
                <a:latin typeface="Cambria Math"/>
                <a:cs typeface="Cambria Math"/>
              </a:rPr>
              <a:t>,</a:t>
            </a:r>
            <a:r>
              <a:rPr sz="2500" spc="-140" dirty="0">
                <a:latin typeface="Cambria Math"/>
                <a:cs typeface="Cambria Math"/>
              </a:rPr>
              <a:t> </a:t>
            </a:r>
            <a:r>
              <a:rPr sz="2500" spc="60" dirty="0">
                <a:latin typeface="Cambria Math"/>
                <a:cs typeface="Cambria Math"/>
              </a:rPr>
              <a:t>ℎ</a:t>
            </a:r>
            <a:r>
              <a:rPr sz="2700" spc="104" baseline="-15432" dirty="0">
                <a:latin typeface="Cambria Math"/>
                <a:cs typeface="Cambria Math"/>
              </a:rPr>
              <a:t>𝑇</a:t>
            </a:r>
            <a:endParaRPr sz="2700" baseline="-1543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Ge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era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ive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re</a:t>
            </a:r>
            <a:r>
              <a:rPr b="0" spc="-1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ed</a:t>
            </a:r>
            <a:r>
              <a:rPr b="0" spc="-5" dirty="0">
                <a:latin typeface="Calibri"/>
                <a:cs typeface="Calibri"/>
              </a:rPr>
              <a:t> Tran</a:t>
            </a:r>
            <a:r>
              <a:rPr b="0" spc="-10" dirty="0">
                <a:latin typeface="Calibri"/>
                <a:cs typeface="Calibri"/>
              </a:rPr>
              <a:t>s</a:t>
            </a:r>
            <a:r>
              <a:rPr b="0" spc="-5" dirty="0">
                <a:latin typeface="Calibri"/>
                <a:cs typeface="Calibri"/>
              </a:rPr>
              <a:t>for</a:t>
            </a:r>
            <a:r>
              <a:rPr b="0" spc="-15" dirty="0">
                <a:latin typeface="Calibri"/>
                <a:cs typeface="Calibri"/>
              </a:rPr>
              <a:t>m</a:t>
            </a:r>
            <a:r>
              <a:rPr b="0" dirty="0">
                <a:latin typeface="Calibri"/>
                <a:cs typeface="Calibri"/>
              </a:rPr>
              <a:t>er </a:t>
            </a:r>
            <a:r>
              <a:rPr b="0" spc="-5" dirty="0">
                <a:latin typeface="Calibri"/>
                <a:cs typeface="Calibri"/>
              </a:rPr>
              <a:t>(</a:t>
            </a:r>
            <a:r>
              <a:rPr b="0" spc="-20" dirty="0">
                <a:latin typeface="Calibri"/>
                <a:cs typeface="Calibri"/>
              </a:rPr>
              <a:t>G</a:t>
            </a:r>
            <a:r>
              <a:rPr b="0" dirty="0">
                <a:latin typeface="Calibri"/>
                <a:cs typeface="Calibri"/>
              </a:rPr>
              <a:t>PT)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[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Rad</a:t>
            </a:r>
            <a:r>
              <a:rPr b="0" u="heavy" spc="-1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f</a:t>
            </a:r>
            <a:r>
              <a:rPr b="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ord</a:t>
            </a:r>
            <a:r>
              <a:rPr b="0" u="heavy" spc="1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et</a:t>
            </a:r>
            <a:r>
              <a:rPr b="0" u="heavy" spc="-2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al.,</a:t>
            </a:r>
            <a:r>
              <a:rPr b="0" u="heavy" spc="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2</a:t>
            </a:r>
            <a:r>
              <a:rPr b="0" u="heavy" spc="-1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0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1</a:t>
            </a:r>
            <a:r>
              <a:rPr b="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8</a:t>
            </a:r>
            <a:r>
              <a:rPr b="0" dirty="0">
                <a:latin typeface="Calibri"/>
                <a:cs typeface="Calibri"/>
              </a:rPr>
              <a:t>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38" y="6543623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43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31426" y="6565036"/>
            <a:ext cx="18351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[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De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vl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1800" u="heavy" spc="2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a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.,</a:t>
            </a:r>
            <a:r>
              <a:rPr sz="1800" u="heavy" spc="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2018</a:t>
            </a:r>
            <a:r>
              <a:rPr sz="1800" spc="-10" dirty="0">
                <a:solidFill>
                  <a:srgbClr val="175E53"/>
                </a:solidFill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908" y="1600674"/>
            <a:ext cx="10277475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2</a:t>
            </a:r>
            <a:r>
              <a:rPr sz="2300" spc="-10" dirty="0">
                <a:latin typeface="Calibri"/>
                <a:cs typeface="Calibri"/>
              </a:rPr>
              <a:t>0</a:t>
            </a:r>
            <a:r>
              <a:rPr sz="2300" dirty="0">
                <a:latin typeface="Calibri"/>
                <a:cs typeface="Calibri"/>
              </a:rPr>
              <a:t>1</a:t>
            </a:r>
            <a:r>
              <a:rPr sz="2300" spc="-10" dirty="0">
                <a:latin typeface="Calibri"/>
                <a:cs typeface="Calibri"/>
              </a:rPr>
              <a:t>8</a:t>
            </a:r>
            <a:r>
              <a:rPr sz="2300" dirty="0">
                <a:latin typeface="Calibri"/>
                <a:cs typeface="Calibri"/>
              </a:rPr>
              <a:t>’s </a:t>
            </a:r>
            <a:r>
              <a:rPr sz="2300" spc="-1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PT was 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big success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pretraining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decoder!</a:t>
            </a: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spc="-5" dirty="0">
                <a:latin typeface="Calibri"/>
                <a:cs typeface="Calibri"/>
              </a:rPr>
              <a:t>Tra</a:t>
            </a:r>
            <a:r>
              <a:rPr sz="2300" spc="5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sforme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coder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dirty="0">
                <a:latin typeface="Calibri"/>
                <a:cs typeface="Calibri"/>
              </a:rPr>
              <a:t>th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12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layers,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1</a:t>
            </a:r>
            <a:r>
              <a:rPr sz="2300" spc="-10" dirty="0">
                <a:latin typeface="Calibri"/>
                <a:cs typeface="Calibri"/>
              </a:rPr>
              <a:t>1</a:t>
            </a:r>
            <a:r>
              <a:rPr sz="2300" dirty="0">
                <a:latin typeface="Calibri"/>
                <a:cs typeface="Calibri"/>
              </a:rPr>
              <a:t>7M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parameters.</a:t>
            </a:r>
            <a:endParaRPr sz="23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spc="-5" dirty="0">
                <a:latin typeface="Calibri"/>
                <a:cs typeface="Calibri"/>
              </a:rPr>
              <a:t>768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spc="-5" dirty="0">
                <a:latin typeface="Calibri"/>
                <a:cs typeface="Calibri"/>
              </a:rPr>
              <a:t>dimensiona</a:t>
            </a:r>
            <a:r>
              <a:rPr sz="2300" dirty="0">
                <a:latin typeface="Calibri"/>
                <a:cs typeface="Calibri"/>
              </a:rPr>
              <a:t>l </a:t>
            </a:r>
            <a:r>
              <a:rPr sz="2300" spc="-5" dirty="0">
                <a:latin typeface="Calibri"/>
                <a:cs typeface="Calibri"/>
              </a:rPr>
              <a:t>hidd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n 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ates,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3</a:t>
            </a:r>
            <a:r>
              <a:rPr sz="2300" spc="-10" dirty="0">
                <a:latin typeface="Calibri"/>
                <a:cs typeface="Calibri"/>
              </a:rPr>
              <a:t>0</a:t>
            </a:r>
            <a:r>
              <a:rPr sz="2300" dirty="0">
                <a:latin typeface="Calibri"/>
                <a:cs typeface="Calibri"/>
              </a:rPr>
              <a:t>72-</a:t>
            </a:r>
            <a:r>
              <a:rPr sz="2300" spc="-5" dirty="0">
                <a:latin typeface="Calibri"/>
                <a:cs typeface="Calibri"/>
              </a:rPr>
              <a:t>dimensiona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0" dirty="0">
                <a:latin typeface="Calibri"/>
                <a:cs typeface="Calibri"/>
              </a:rPr>
              <a:t>d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spc="-5" dirty="0">
                <a:latin typeface="Calibri"/>
                <a:cs typeface="Calibri"/>
              </a:rPr>
              <a:t>forwar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hidd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layers.</a:t>
            </a: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By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spc="-5" dirty="0">
                <a:latin typeface="Calibri"/>
                <a:cs typeface="Calibri"/>
              </a:rPr>
              <a:t>pai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encoding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4</a:t>
            </a:r>
            <a:r>
              <a:rPr sz="2300" spc="-10" dirty="0">
                <a:latin typeface="Calibri"/>
                <a:cs typeface="Calibri"/>
              </a:rPr>
              <a:t>0</a:t>
            </a:r>
            <a:r>
              <a:rPr sz="2300" dirty="0">
                <a:latin typeface="Calibri"/>
                <a:cs typeface="Calibri"/>
              </a:rPr>
              <a:t>,0</a:t>
            </a:r>
            <a:r>
              <a:rPr sz="2300" spc="-10" dirty="0">
                <a:latin typeface="Calibri"/>
                <a:cs typeface="Calibri"/>
              </a:rPr>
              <a:t>0</a:t>
            </a:r>
            <a:r>
              <a:rPr sz="2300" dirty="0">
                <a:latin typeface="Calibri"/>
                <a:cs typeface="Calibri"/>
              </a:rPr>
              <a:t>0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merges</a:t>
            </a: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spc="-5" dirty="0">
                <a:latin typeface="Calibri"/>
                <a:cs typeface="Calibri"/>
              </a:rPr>
              <a:t>Train</a:t>
            </a:r>
            <a:r>
              <a:rPr sz="2300" spc="10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ok</a:t>
            </a:r>
            <a:r>
              <a:rPr sz="2300" spc="-10" dirty="0">
                <a:latin typeface="Calibri"/>
                <a:cs typeface="Calibri"/>
              </a:rPr>
              <a:t>s</a:t>
            </a:r>
            <a:r>
              <a:rPr sz="2300" spc="-5" dirty="0">
                <a:latin typeface="Calibri"/>
                <a:cs typeface="Calibri"/>
              </a:rPr>
              <a:t>Corpus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ove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7</a:t>
            </a:r>
            <a:r>
              <a:rPr sz="2300" spc="-10" dirty="0">
                <a:latin typeface="Calibri"/>
                <a:cs typeface="Calibri"/>
              </a:rPr>
              <a:t>0</a:t>
            </a:r>
            <a:r>
              <a:rPr sz="2300" dirty="0">
                <a:latin typeface="Calibri"/>
                <a:cs typeface="Calibri"/>
              </a:rPr>
              <a:t>00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uniqu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boo</a:t>
            </a:r>
            <a:r>
              <a:rPr sz="2300" spc="-15" dirty="0">
                <a:latin typeface="Calibri"/>
                <a:cs typeface="Calibri"/>
              </a:rPr>
              <a:t>k</a:t>
            </a:r>
            <a:r>
              <a:rPr sz="2300" spc="-5" dirty="0">
                <a:latin typeface="Calibri"/>
                <a:cs typeface="Calibri"/>
              </a:rPr>
              <a:t>s.</a:t>
            </a:r>
            <a:endParaRPr sz="23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50"/>
              </a:spcBef>
              <a:buClr>
                <a:srgbClr val="007B92"/>
              </a:buClr>
              <a:buFont typeface="Times New Roman"/>
              <a:buChar char="•"/>
              <a:tabLst>
                <a:tab pos="698500" algn="l"/>
              </a:tabLst>
            </a:pPr>
            <a:r>
              <a:rPr sz="2300" spc="-5" dirty="0">
                <a:latin typeface="Calibri"/>
                <a:cs typeface="Calibri"/>
              </a:rPr>
              <a:t>Contain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pans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 contiguous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text,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r </a:t>
            </a:r>
            <a:r>
              <a:rPr sz="2300" spc="-10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earning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lon</a:t>
            </a:r>
            <a:r>
              <a:rPr sz="2300" spc="-9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spc="-5" dirty="0">
                <a:latin typeface="Calibri"/>
                <a:cs typeface="Calibri"/>
              </a:rPr>
              <a:t>dist</a:t>
            </a:r>
            <a:r>
              <a:rPr sz="2300" dirty="0">
                <a:latin typeface="Calibri"/>
                <a:cs typeface="Calibri"/>
              </a:rPr>
              <a:t>ance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dep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ndencies.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Ge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era</a:t>
            </a:r>
            <a:r>
              <a:rPr b="0" spc="-1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ive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re</a:t>
            </a:r>
            <a:r>
              <a:rPr b="0" spc="-10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rai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ed</a:t>
            </a:r>
            <a:r>
              <a:rPr b="0" spc="-5" dirty="0">
                <a:latin typeface="Calibri"/>
                <a:cs typeface="Calibri"/>
              </a:rPr>
              <a:t> Tran</a:t>
            </a:r>
            <a:r>
              <a:rPr b="0" spc="-10" dirty="0">
                <a:latin typeface="Calibri"/>
                <a:cs typeface="Calibri"/>
              </a:rPr>
              <a:t>s</a:t>
            </a:r>
            <a:r>
              <a:rPr b="0" spc="-5" dirty="0">
                <a:latin typeface="Calibri"/>
                <a:cs typeface="Calibri"/>
              </a:rPr>
              <a:t>for</a:t>
            </a:r>
            <a:r>
              <a:rPr b="0" spc="-15" dirty="0">
                <a:latin typeface="Calibri"/>
                <a:cs typeface="Calibri"/>
              </a:rPr>
              <a:t>m</a:t>
            </a:r>
            <a:r>
              <a:rPr b="0" dirty="0">
                <a:latin typeface="Calibri"/>
                <a:cs typeface="Calibri"/>
              </a:rPr>
              <a:t>er </a:t>
            </a:r>
            <a:r>
              <a:rPr b="0" spc="-5" dirty="0">
                <a:latin typeface="Calibri"/>
                <a:cs typeface="Calibri"/>
              </a:rPr>
              <a:t>(</a:t>
            </a:r>
            <a:r>
              <a:rPr b="0" spc="-20" dirty="0">
                <a:latin typeface="Calibri"/>
                <a:cs typeface="Calibri"/>
              </a:rPr>
              <a:t>G</a:t>
            </a:r>
            <a:r>
              <a:rPr b="0" dirty="0">
                <a:latin typeface="Calibri"/>
                <a:cs typeface="Calibri"/>
              </a:rPr>
              <a:t>PT)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[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Rad</a:t>
            </a:r>
            <a:r>
              <a:rPr b="0" u="heavy" spc="-1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f</a:t>
            </a:r>
            <a:r>
              <a:rPr b="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ord</a:t>
            </a:r>
            <a:r>
              <a:rPr b="0" u="heavy" spc="1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et</a:t>
            </a:r>
            <a:r>
              <a:rPr b="0" u="heavy" spc="-2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al.,</a:t>
            </a:r>
            <a:r>
              <a:rPr b="0" u="heavy" spc="10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 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2</a:t>
            </a:r>
            <a:r>
              <a:rPr b="0" u="heavy" spc="-1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0</a:t>
            </a:r>
            <a:r>
              <a:rPr b="0" u="heavy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1</a:t>
            </a:r>
            <a:r>
              <a:rPr b="0" u="heavy" spc="-5" dirty="0">
                <a:solidFill>
                  <a:srgbClr val="4197B5"/>
                </a:solidFill>
                <a:latin typeface="Calibri"/>
                <a:cs typeface="Calibri"/>
                <a:hlinkClick r:id="rId3"/>
              </a:rPr>
              <a:t>8</a:t>
            </a:r>
            <a:r>
              <a:rPr b="0" dirty="0">
                <a:latin typeface="Calibri"/>
                <a:cs typeface="Calibri"/>
              </a:rPr>
              <a:t>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29613"/>
            <a:ext cx="10473690" cy="116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Ho</a:t>
            </a:r>
            <a:r>
              <a:rPr sz="2300" dirty="0">
                <a:latin typeface="Calibri"/>
                <a:cs typeface="Calibri"/>
              </a:rPr>
              <a:t>w </a:t>
            </a:r>
            <a:r>
              <a:rPr sz="2300" spc="5" dirty="0">
                <a:latin typeface="Calibri"/>
                <a:cs typeface="Calibri"/>
              </a:rPr>
              <a:t>d</a:t>
            </a:r>
            <a:r>
              <a:rPr sz="2300" dirty="0">
                <a:latin typeface="Calibri"/>
                <a:cs typeface="Calibri"/>
              </a:rPr>
              <a:t>o we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forma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ou</a:t>
            </a:r>
            <a:r>
              <a:rPr sz="2300" dirty="0">
                <a:latin typeface="Calibri"/>
                <a:cs typeface="Calibri"/>
              </a:rPr>
              <a:t>r </a:t>
            </a:r>
            <a:r>
              <a:rPr sz="2300" spc="-5" dirty="0">
                <a:latin typeface="Calibri"/>
                <a:cs typeface="Calibri"/>
              </a:rPr>
              <a:t>decode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</a:t>
            </a:r>
            <a:r>
              <a:rPr sz="2300" dirty="0">
                <a:latin typeface="Calibri"/>
                <a:cs typeface="Calibri"/>
              </a:rPr>
              <a:t>r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b="1" spc="-5" dirty="0">
                <a:latin typeface="Calibri"/>
                <a:cs typeface="Calibri"/>
              </a:rPr>
              <a:t>fine</a:t>
            </a:r>
            <a:r>
              <a:rPr sz="2300" b="1" spc="10" dirty="0">
                <a:latin typeface="Calibri"/>
                <a:cs typeface="Calibri"/>
              </a:rPr>
              <a:t>t</a:t>
            </a:r>
            <a:r>
              <a:rPr sz="2300" b="1" dirty="0">
                <a:latin typeface="Calibri"/>
                <a:cs typeface="Calibri"/>
              </a:rPr>
              <a:t>uning</a:t>
            </a:r>
            <a:r>
              <a:rPr sz="2300" b="1" spc="-3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ta</a:t>
            </a:r>
            <a:r>
              <a:rPr sz="2300" b="1" spc="5" dirty="0">
                <a:latin typeface="Calibri"/>
                <a:cs typeface="Calibri"/>
              </a:rPr>
              <a:t>s</a:t>
            </a:r>
            <a:r>
              <a:rPr sz="2300" b="1" dirty="0">
                <a:latin typeface="Calibri"/>
                <a:cs typeface="Calibri"/>
              </a:rPr>
              <a:t>ks?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dirty="0">
                <a:latin typeface="Calibri"/>
                <a:cs typeface="Calibri"/>
              </a:rPr>
              <a:t>Natural</a:t>
            </a:r>
            <a:r>
              <a:rPr sz="2300" b="1" spc="-1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Language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Inferenc</a:t>
            </a:r>
            <a:r>
              <a:rPr sz="2300" b="1" spc="-10" dirty="0">
                <a:latin typeface="Calibri"/>
                <a:cs typeface="Calibri"/>
              </a:rPr>
              <a:t>e</a:t>
            </a:r>
            <a:r>
              <a:rPr sz="2300" b="1" dirty="0">
                <a:latin typeface="Calibri"/>
                <a:cs typeface="Calibri"/>
              </a:rPr>
              <a:t>: </a:t>
            </a:r>
            <a:r>
              <a:rPr sz="2300" spc="-5" dirty="0">
                <a:latin typeface="Calibri"/>
                <a:cs typeface="Calibri"/>
              </a:rPr>
              <a:t>La</a:t>
            </a:r>
            <a:r>
              <a:rPr sz="2300" dirty="0">
                <a:latin typeface="Calibri"/>
                <a:cs typeface="Calibri"/>
              </a:rPr>
              <a:t>bel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pair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 </a:t>
            </a:r>
            <a:r>
              <a:rPr sz="2300" spc="-5" dirty="0">
                <a:latin typeface="Calibri"/>
                <a:cs typeface="Calibri"/>
              </a:rPr>
              <a:t>sent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nce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entailing/contra</a:t>
            </a:r>
            <a:r>
              <a:rPr sz="2300" i="1" spc="-5" dirty="0">
                <a:latin typeface="Calibri"/>
                <a:cs typeface="Calibri"/>
              </a:rPr>
              <a:t>dicto</a:t>
            </a:r>
            <a:r>
              <a:rPr sz="2300" i="1" spc="5" dirty="0">
                <a:latin typeface="Calibri"/>
                <a:cs typeface="Calibri"/>
              </a:rPr>
              <a:t>r</a:t>
            </a:r>
            <a:r>
              <a:rPr sz="2300" i="1" spc="-5" dirty="0">
                <a:latin typeface="Calibri"/>
                <a:cs typeface="Calibri"/>
              </a:rPr>
              <a:t>y/n</a:t>
            </a:r>
            <a:r>
              <a:rPr sz="2300" i="1" spc="-10" dirty="0">
                <a:latin typeface="Calibri"/>
                <a:cs typeface="Calibri"/>
              </a:rPr>
              <a:t>e</a:t>
            </a:r>
            <a:r>
              <a:rPr sz="2300" i="1" spc="-5" dirty="0">
                <a:latin typeface="Calibri"/>
                <a:cs typeface="Calibri"/>
              </a:rPr>
              <a:t>utral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38" y="2491867"/>
            <a:ext cx="471932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007B92"/>
                </a:solidFill>
                <a:latin typeface="Calibri"/>
                <a:cs typeface="Calibri"/>
              </a:rPr>
              <a:t>Premise:</a:t>
            </a:r>
            <a:r>
              <a:rPr sz="2300" spc="-1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T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h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e man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is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in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the</a:t>
            </a:r>
            <a:r>
              <a:rPr sz="2300" i="1" spc="1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d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o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o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r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way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spc="-5" dirty="0">
                <a:solidFill>
                  <a:srgbClr val="007B92"/>
                </a:solidFill>
                <a:latin typeface="Calibri"/>
                <a:cs typeface="Calibri"/>
              </a:rPr>
              <a:t>Hy</a:t>
            </a:r>
            <a:r>
              <a:rPr sz="2300" dirty="0">
                <a:solidFill>
                  <a:srgbClr val="007B92"/>
                </a:solidFill>
                <a:latin typeface="Calibri"/>
                <a:cs typeface="Calibri"/>
              </a:rPr>
              <a:t>p</a:t>
            </a:r>
            <a:r>
              <a:rPr sz="2300" spc="-5" dirty="0">
                <a:solidFill>
                  <a:srgbClr val="007B92"/>
                </a:solidFill>
                <a:latin typeface="Calibri"/>
                <a:cs typeface="Calibri"/>
              </a:rPr>
              <a:t>othesis</a:t>
            </a:r>
            <a:r>
              <a:rPr sz="2300" dirty="0">
                <a:solidFill>
                  <a:srgbClr val="007B92"/>
                </a:solidFill>
                <a:latin typeface="Calibri"/>
                <a:cs typeface="Calibri"/>
              </a:rPr>
              <a:t>: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T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h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e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per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s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o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n</a:t>
            </a:r>
            <a:r>
              <a:rPr sz="2300" i="1" spc="-1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is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ne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a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r the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d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o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or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038" y="3753992"/>
            <a:ext cx="10285730" cy="242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Radford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al.,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2</a:t>
            </a:r>
            <a:r>
              <a:rPr sz="2300" spc="-10" dirty="0">
                <a:latin typeface="Calibri"/>
                <a:cs typeface="Calibri"/>
              </a:rPr>
              <a:t>0</a:t>
            </a:r>
            <a:r>
              <a:rPr sz="2300" dirty="0">
                <a:latin typeface="Calibri"/>
                <a:cs typeface="Calibri"/>
              </a:rPr>
              <a:t>18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evaluate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natura</a:t>
            </a:r>
            <a:r>
              <a:rPr sz="2300" dirty="0">
                <a:latin typeface="Calibri"/>
                <a:cs typeface="Calibri"/>
              </a:rPr>
              <a:t>l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</a:t>
            </a:r>
            <a:r>
              <a:rPr sz="2300" dirty="0">
                <a:latin typeface="Calibri"/>
                <a:cs typeface="Calibri"/>
              </a:rPr>
              <a:t>anguage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inf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rence.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300" dirty="0">
                <a:latin typeface="Calibri"/>
                <a:cs typeface="Calibri"/>
              </a:rPr>
              <a:t>H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re’s roughly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was </a:t>
            </a:r>
            <a:r>
              <a:rPr sz="2300" spc="5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ed, as a sequ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nce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 t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kens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 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decoder.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libri"/>
                <a:cs typeface="Calibri"/>
              </a:rPr>
              <a:t>[START]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T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he man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is </a:t>
            </a:r>
            <a:r>
              <a:rPr sz="2300" i="1" spc="-10" dirty="0">
                <a:solidFill>
                  <a:srgbClr val="007B92"/>
                </a:solidFill>
                <a:latin typeface="Calibri"/>
                <a:cs typeface="Calibri"/>
              </a:rPr>
              <a:t>i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n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the 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d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o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o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rway</a:t>
            </a:r>
            <a:r>
              <a:rPr sz="2300" i="1" spc="-2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[DELIM]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T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he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per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s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o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n</a:t>
            </a:r>
            <a:r>
              <a:rPr sz="2300" i="1" spc="-2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is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nea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r</a:t>
            </a:r>
            <a:r>
              <a:rPr sz="2300" i="1" spc="5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007B92"/>
                </a:solidFill>
                <a:latin typeface="Calibri"/>
                <a:cs typeface="Calibri"/>
              </a:rPr>
              <a:t>t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h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e</a:t>
            </a:r>
            <a:r>
              <a:rPr sz="2300" i="1" spc="10" dirty="0">
                <a:solidFill>
                  <a:srgbClr val="007B92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d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o</a:t>
            </a:r>
            <a:r>
              <a:rPr sz="2300" i="1" spc="-5" dirty="0">
                <a:solidFill>
                  <a:srgbClr val="007B92"/>
                </a:solidFill>
                <a:latin typeface="Calibri"/>
                <a:cs typeface="Calibri"/>
              </a:rPr>
              <a:t>o</a:t>
            </a:r>
            <a:r>
              <a:rPr sz="2300" i="1" dirty="0">
                <a:solidFill>
                  <a:srgbClr val="007B92"/>
                </a:solidFill>
                <a:latin typeface="Calibri"/>
                <a:cs typeface="Calibri"/>
              </a:rPr>
              <a:t>r </a:t>
            </a:r>
            <a:r>
              <a:rPr sz="2300" dirty="0">
                <a:latin typeface="Calibri"/>
                <a:cs typeface="Calibri"/>
              </a:rPr>
              <a:t>[EXTR</a:t>
            </a:r>
            <a:r>
              <a:rPr sz="2300" spc="-1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CT]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e linear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</a:t>
            </a:r>
            <a:r>
              <a:rPr sz="2300" spc="-10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ifier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applied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o 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repres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ntatio</a:t>
            </a:r>
            <a:r>
              <a:rPr sz="2300" dirty="0">
                <a:latin typeface="Calibri"/>
                <a:cs typeface="Calibri"/>
              </a:rPr>
              <a:t>n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[E</a:t>
            </a:r>
            <a:r>
              <a:rPr sz="2300" spc="5" dirty="0">
                <a:latin typeface="Calibri"/>
                <a:cs typeface="Calibri"/>
              </a:rPr>
              <a:t>X</a:t>
            </a:r>
            <a:r>
              <a:rPr sz="2300" spc="-5" dirty="0">
                <a:latin typeface="Calibri"/>
                <a:cs typeface="Calibri"/>
              </a:rPr>
              <a:t>TRACT</a:t>
            </a:r>
            <a:r>
              <a:rPr sz="2300" dirty="0">
                <a:latin typeface="Calibri"/>
                <a:cs typeface="Calibri"/>
              </a:rPr>
              <a:t>]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5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en.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2476" y="2560320"/>
            <a:ext cx="301625" cy="533400"/>
          </a:xfrm>
          <a:custGeom>
            <a:avLst/>
            <a:gdLst/>
            <a:ahLst/>
            <a:cxnLst/>
            <a:rect l="l" t="t" r="r" b="b"/>
            <a:pathLst>
              <a:path w="301625" h="533400">
                <a:moveTo>
                  <a:pt x="0" y="0"/>
                </a:moveTo>
                <a:lnTo>
                  <a:pt x="39998" y="887"/>
                </a:lnTo>
                <a:lnTo>
                  <a:pt x="92086" y="5175"/>
                </a:lnTo>
                <a:lnTo>
                  <a:pt x="130508" y="12300"/>
                </a:lnTo>
                <a:lnTo>
                  <a:pt x="152400" y="241300"/>
                </a:lnTo>
                <a:lnTo>
                  <a:pt x="153753" y="244688"/>
                </a:lnTo>
                <a:lnTo>
                  <a:pt x="195904" y="259049"/>
                </a:lnTo>
                <a:lnTo>
                  <a:pt x="243241" y="264534"/>
                </a:lnTo>
                <a:lnTo>
                  <a:pt x="301372" y="266693"/>
                </a:lnTo>
                <a:lnTo>
                  <a:pt x="281307" y="266932"/>
                </a:lnTo>
                <a:lnTo>
                  <a:pt x="226291" y="270235"/>
                </a:lnTo>
                <a:lnTo>
                  <a:pt x="183202" y="276755"/>
                </a:lnTo>
                <a:lnTo>
                  <a:pt x="152400" y="508000"/>
                </a:lnTo>
                <a:lnTo>
                  <a:pt x="151046" y="511388"/>
                </a:lnTo>
                <a:lnTo>
                  <a:pt x="108895" y="525749"/>
                </a:lnTo>
                <a:lnTo>
                  <a:pt x="61558" y="531234"/>
                </a:lnTo>
                <a:lnTo>
                  <a:pt x="23714" y="533093"/>
                </a:lnTo>
                <a:lnTo>
                  <a:pt x="3427" y="53339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92851" y="2677795"/>
            <a:ext cx="135572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5" dirty="0">
                <a:solidFill>
                  <a:srgbClr val="007B92"/>
                </a:solidFill>
                <a:latin typeface="Calibri"/>
                <a:cs typeface="Calibri"/>
              </a:rPr>
              <a:t>e</a:t>
            </a:r>
            <a:r>
              <a:rPr sz="2300" b="1" spc="-20" dirty="0">
                <a:solidFill>
                  <a:srgbClr val="007B92"/>
                </a:solidFill>
                <a:latin typeface="Calibri"/>
                <a:cs typeface="Calibri"/>
              </a:rPr>
              <a:t>nt</a:t>
            </a:r>
            <a:r>
              <a:rPr sz="2300" b="1" dirty="0">
                <a:solidFill>
                  <a:srgbClr val="007B92"/>
                </a:solidFill>
                <a:latin typeface="Calibri"/>
                <a:cs typeface="Calibri"/>
              </a:rPr>
              <a:t>ailme</a:t>
            </a:r>
            <a:r>
              <a:rPr sz="2300" b="1" spc="-30" dirty="0">
                <a:solidFill>
                  <a:srgbClr val="007B92"/>
                </a:solidFill>
                <a:latin typeface="Calibri"/>
                <a:cs typeface="Calibri"/>
              </a:rPr>
              <a:t>n</a:t>
            </a:r>
            <a:r>
              <a:rPr sz="2300" b="1" dirty="0">
                <a:solidFill>
                  <a:srgbClr val="007B92"/>
                </a:solidFill>
                <a:latin typeface="Calibri"/>
                <a:cs typeface="Calibri"/>
              </a:rPr>
              <a:t>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GPT</a:t>
            </a:r>
            <a:r>
              <a:rPr spc="5" dirty="0"/>
              <a:t>-</a:t>
            </a:r>
            <a:r>
              <a:rPr dirty="0"/>
              <a:t>3,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-</a:t>
            </a:r>
            <a:r>
              <a:rPr spc="-5" dirty="0"/>
              <a:t>contex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learning,</a:t>
            </a:r>
            <a:r>
              <a:rPr spc="-5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ver</a:t>
            </a:r>
            <a:r>
              <a:rPr dirty="0"/>
              <a:t>y</a:t>
            </a:r>
            <a:r>
              <a:rPr spc="-20" dirty="0"/>
              <a:t> </a:t>
            </a:r>
            <a:r>
              <a:rPr dirty="0"/>
              <a:t>large</a:t>
            </a:r>
            <a:r>
              <a:rPr spc="-30" dirty="0"/>
              <a:t> </a:t>
            </a:r>
            <a:r>
              <a:rPr spc="-5" dirty="0"/>
              <a:t>mod</a:t>
            </a:r>
            <a:r>
              <a:rPr spc="-10" dirty="0"/>
              <a:t>e</a:t>
            </a:r>
            <a:r>
              <a:rPr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32661"/>
            <a:ext cx="10772140" cy="376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So far, we’ve inter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pretrain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models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ways: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distribution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they </a:t>
            </a:r>
            <a:r>
              <a:rPr sz="2400" spc="-5" dirty="0">
                <a:latin typeface="Calibri"/>
                <a:cs typeface="Calibri"/>
              </a:rPr>
              <a:t>defin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ayb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prov</a:t>
            </a:r>
            <a:r>
              <a:rPr sz="2400" dirty="0">
                <a:latin typeface="Calibri"/>
                <a:cs typeface="Calibri"/>
              </a:rPr>
              <a:t>iding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mpt)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Fin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tune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them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task</a:t>
            </a:r>
            <a:r>
              <a:rPr sz="2400" spc="-15" dirty="0">
                <a:latin typeface="Calibri"/>
                <a:cs typeface="Calibri"/>
              </a:rPr>
              <a:t> 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Ver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 kind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arning </a:t>
            </a:r>
            <a:r>
              <a:rPr sz="2400" b="1" spc="-20" dirty="0">
                <a:latin typeface="Calibri"/>
                <a:cs typeface="Calibri"/>
              </a:rPr>
              <a:t>wit</a:t>
            </a:r>
            <a:r>
              <a:rPr sz="2400" b="1" spc="-15" dirty="0">
                <a:latin typeface="Calibri"/>
                <a:cs typeface="Calibri"/>
              </a:rPr>
              <a:t>hout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gradient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steps </a:t>
            </a:r>
            <a:r>
              <a:rPr sz="2400" spc="-5" dirty="0">
                <a:latin typeface="Calibri"/>
                <a:cs typeface="Calibri"/>
              </a:rPr>
              <a:t>simpl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</a:t>
            </a:r>
            <a:r>
              <a:rPr sz="2400" dirty="0">
                <a:latin typeface="Calibri"/>
                <a:cs typeface="Calibri"/>
              </a:rPr>
              <a:t>m 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provid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nonica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 e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this.</a:t>
            </a:r>
            <a:r>
              <a:rPr sz="2400" spc="-10" dirty="0">
                <a:latin typeface="Calibri"/>
                <a:cs typeface="Calibri"/>
              </a:rPr>
              <a:t> T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5" dirty="0">
                <a:latin typeface="Calibri"/>
                <a:cs typeface="Calibri"/>
              </a:rPr>
              <a:t> ha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25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billio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met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Calibri"/>
                <a:cs typeface="Calibri"/>
              </a:rPr>
              <a:t>GP</a:t>
            </a:r>
            <a:r>
              <a:rPr sz="2400" b="1" spc="-5" dirty="0">
                <a:latin typeface="Calibri"/>
                <a:cs typeface="Calibri"/>
              </a:rPr>
              <a:t>T-</a:t>
            </a:r>
            <a:r>
              <a:rPr sz="2400" b="1" spc="-15" dirty="0">
                <a:latin typeface="Calibri"/>
                <a:cs typeface="Calibri"/>
              </a:rPr>
              <a:t>3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has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175 </a:t>
            </a:r>
            <a:r>
              <a:rPr sz="2400" b="1" spc="-25" dirty="0">
                <a:latin typeface="Calibri"/>
                <a:cs typeface="Calibri"/>
              </a:rPr>
              <a:t>b</a:t>
            </a:r>
            <a:r>
              <a:rPr sz="2400" b="1" spc="-10" dirty="0">
                <a:latin typeface="Calibri"/>
                <a:cs typeface="Calibri"/>
              </a:rPr>
              <a:t>il</a:t>
            </a: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spc="-15" dirty="0">
                <a:latin typeface="Calibri"/>
                <a:cs typeface="Calibri"/>
              </a:rPr>
              <a:t>ion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parameters.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GPT</a:t>
            </a:r>
            <a:r>
              <a:rPr spc="5" dirty="0"/>
              <a:t>-</a:t>
            </a:r>
            <a:r>
              <a:rPr dirty="0"/>
              <a:t>3,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-</a:t>
            </a:r>
            <a:r>
              <a:rPr spc="-5" dirty="0"/>
              <a:t>contex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learning,</a:t>
            </a:r>
            <a:r>
              <a:rPr spc="-5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ver</a:t>
            </a:r>
            <a:r>
              <a:rPr dirty="0"/>
              <a:t>y</a:t>
            </a:r>
            <a:r>
              <a:rPr spc="-20" dirty="0"/>
              <a:t> </a:t>
            </a:r>
            <a:r>
              <a:rPr dirty="0"/>
              <a:t>large</a:t>
            </a:r>
            <a:r>
              <a:rPr spc="-30" dirty="0"/>
              <a:t> </a:t>
            </a:r>
            <a:r>
              <a:rPr spc="-5" dirty="0"/>
              <a:t>mod</a:t>
            </a:r>
            <a:r>
              <a:rPr spc="-10" dirty="0"/>
              <a:t>e</a:t>
            </a:r>
            <a:r>
              <a:rPr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1232661"/>
            <a:ext cx="10775315" cy="237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622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Ver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 kind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arning </a:t>
            </a:r>
            <a:r>
              <a:rPr sz="2400" b="1" spc="-20" dirty="0">
                <a:latin typeface="Calibri"/>
                <a:cs typeface="Calibri"/>
              </a:rPr>
              <a:t>wit</a:t>
            </a:r>
            <a:r>
              <a:rPr sz="2400" b="1" spc="-15" dirty="0">
                <a:latin typeface="Calibri"/>
                <a:cs typeface="Calibri"/>
              </a:rPr>
              <a:t>hout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gradient</a:t>
            </a:r>
            <a:r>
              <a:rPr sz="2400" b="1" spc="-15" dirty="0">
                <a:latin typeface="Calibri"/>
                <a:cs typeface="Calibri"/>
              </a:rPr>
              <a:t> steps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am</a:t>
            </a:r>
            <a:r>
              <a:rPr sz="2400" spc="-5" dirty="0">
                <a:latin typeface="Calibri"/>
                <a:cs typeface="Calibri"/>
              </a:rPr>
              <a:t>pl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provid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5" dirty="0">
                <a:latin typeface="Calibri"/>
                <a:cs typeface="Calibri"/>
              </a:rPr>
              <a:t> th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in-conte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e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task</a:t>
            </a:r>
            <a:r>
              <a:rPr sz="2400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rforme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conditional </a:t>
            </a:r>
            <a:r>
              <a:rPr sz="2400" spc="-5" dirty="0">
                <a:latin typeface="Calibri"/>
                <a:cs typeface="Calibri"/>
              </a:rPr>
              <a:t>distributio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ocks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rformin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task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certa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spc="-15" dirty="0">
                <a:latin typeface="Calibri"/>
                <a:cs typeface="Calibri"/>
              </a:rPr>
              <a:t>p</a:t>
            </a:r>
            <a:r>
              <a:rPr sz="2400" b="1" spc="-25" dirty="0">
                <a:latin typeface="Calibri"/>
                <a:cs typeface="Calibri"/>
              </a:rPr>
              <a:t>u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refi</a:t>
            </a:r>
            <a:r>
              <a:rPr sz="2400" b="1" dirty="0">
                <a:latin typeface="Calibri"/>
                <a:cs typeface="Calibri"/>
              </a:rPr>
              <a:t>x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wit</a:t>
            </a:r>
            <a:r>
              <a:rPr sz="2400" b="1" spc="-25" dirty="0">
                <a:latin typeface="Calibri"/>
                <a:cs typeface="Calibri"/>
              </a:rPr>
              <a:t>h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single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Transform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decoder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x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)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038" y="3720465"/>
            <a:ext cx="153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“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9794" y="3720465"/>
            <a:ext cx="200088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tabLst>
                <a:tab pos="1840864" algn="l"/>
              </a:tabLst>
            </a:pPr>
            <a:r>
              <a:rPr sz="2400" dirty="0">
                <a:latin typeface="Calibri"/>
                <a:cs typeface="Calibri"/>
              </a:rPr>
              <a:t>thanks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ci </a:t>
            </a:r>
            <a:r>
              <a:rPr sz="2400" spc="-5" dirty="0">
                <a:latin typeface="Calibri"/>
                <a:cs typeface="Calibri"/>
              </a:rPr>
              <a:t>hell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" dirty="0">
                <a:latin typeface="Calibri"/>
                <a:cs typeface="Calibri"/>
              </a:rPr>
              <a:t> bonjour </a:t>
            </a:r>
            <a:r>
              <a:rPr sz="2400" dirty="0">
                <a:latin typeface="Calibri"/>
                <a:cs typeface="Calibri"/>
              </a:rPr>
              <a:t>mint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nthe ot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&gt;	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038" y="5476443"/>
            <a:ext cx="427609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Ou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15" dirty="0">
                <a:latin typeface="Calibri"/>
                <a:cs typeface="Calibri"/>
              </a:rPr>
              <a:t>ut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(cond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spc="-15" dirty="0">
                <a:latin typeface="Calibri"/>
                <a:cs typeface="Calibri"/>
              </a:rPr>
              <a:t>onal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nerations):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loutr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…”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prefix</a:t>
            </a:r>
            <a:r>
              <a:rPr spc="-1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task</a:t>
            </a:r>
            <a:r>
              <a:rPr spc="-15" dirty="0"/>
              <a:t> </a:t>
            </a:r>
            <a:r>
              <a:rPr dirty="0"/>
              <a:t>specification</a:t>
            </a:r>
            <a:r>
              <a:rPr spc="-4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scratch</a:t>
            </a:r>
            <a:r>
              <a:rPr spc="-45" dirty="0"/>
              <a:t> </a:t>
            </a:r>
            <a:r>
              <a:rPr dirty="0"/>
              <a:t>pa</a:t>
            </a:r>
            <a:r>
              <a:rPr spc="-15" dirty="0"/>
              <a:t>d</a:t>
            </a:r>
            <a:r>
              <a:rPr dirty="0"/>
              <a:t>:</a:t>
            </a:r>
            <a:r>
              <a:rPr spc="-15" dirty="0"/>
              <a:t> </a:t>
            </a:r>
            <a:r>
              <a:rPr spc="-5" dirty="0"/>
              <a:t>chai</a:t>
            </a:r>
            <a:r>
              <a:rPr spc="15" dirty="0"/>
              <a:t>n</a:t>
            </a:r>
            <a:r>
              <a:rPr dirty="0"/>
              <a:t>-o</a:t>
            </a:r>
            <a:r>
              <a:rPr spc="-10" dirty="0"/>
              <a:t>f</a:t>
            </a:r>
            <a:r>
              <a:rPr dirty="0"/>
              <a:t>-t</a:t>
            </a:r>
            <a:r>
              <a:rPr spc="-15" dirty="0"/>
              <a:t>h</a:t>
            </a:r>
            <a:r>
              <a:rPr dirty="0"/>
              <a:t>o</a:t>
            </a:r>
            <a:r>
              <a:rPr spc="-15" dirty="0"/>
              <a:t>u</a:t>
            </a:r>
            <a:r>
              <a:rPr spc="-5" dirty="0"/>
              <a:t>g</a:t>
            </a:r>
            <a:r>
              <a:rPr spc="-15" dirty="0"/>
              <a:t>h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104900" y="1173480"/>
            <a:ext cx="9979152" cy="4511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5905" y="6400749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</a:t>
            </a:r>
            <a:r>
              <a:rPr sz="1800" u="heavy" spc="-9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ei</a:t>
            </a:r>
            <a:r>
              <a:rPr sz="1800" u="heavy" spc="-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5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al., </a:t>
            </a:r>
            <a:r>
              <a:rPr sz="1800" u="heavy" spc="-10" dirty="0">
                <a:solidFill>
                  <a:srgbClr val="4197B5"/>
                </a:solidFill>
                <a:latin typeface="Calibri"/>
                <a:cs typeface="Calibri"/>
                <a:hlinkClick r:id="rId4"/>
              </a:rPr>
              <a:t>2023</a:t>
            </a:r>
            <a:r>
              <a:rPr sz="1800" spc="-1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Wha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kin</a:t>
            </a:r>
            <a:r>
              <a:rPr spc="-10" dirty="0"/>
              <a:t>d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does</a:t>
            </a:r>
            <a:r>
              <a:rPr spc="-25" dirty="0"/>
              <a:t> </a:t>
            </a:r>
            <a:r>
              <a:rPr dirty="0"/>
              <a:t>pretraining</a:t>
            </a:r>
            <a:r>
              <a:rPr spc="-25" dirty="0"/>
              <a:t> </a:t>
            </a:r>
            <a:r>
              <a:rPr dirty="0"/>
              <a:t>teac</a:t>
            </a:r>
            <a:r>
              <a:rPr spc="-20" dirty="0"/>
              <a:t>h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38" y="940561"/>
            <a:ext cx="11006455" cy="553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There’s increasing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eviden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 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pretrain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 learn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wide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variety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things about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statistic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properti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aking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 star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lass: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  <a:tab pos="5633085" algn="l"/>
              </a:tabLst>
            </a:pPr>
            <a:r>
              <a:rPr sz="2300" i="1" spc="-5" dirty="0">
                <a:latin typeface="Calibri"/>
                <a:cs typeface="Calibri"/>
              </a:rPr>
              <a:t>Stan</a:t>
            </a:r>
            <a:r>
              <a:rPr sz="2300" i="1" spc="5" dirty="0">
                <a:latin typeface="Calibri"/>
                <a:cs typeface="Calibri"/>
              </a:rPr>
              <a:t>f</a:t>
            </a: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spc="5" dirty="0">
                <a:latin typeface="Calibri"/>
                <a:cs typeface="Calibri"/>
              </a:rPr>
              <a:t>r</a:t>
            </a:r>
            <a:r>
              <a:rPr sz="2300" i="1" dirty="0">
                <a:latin typeface="Calibri"/>
                <a:cs typeface="Calibri"/>
              </a:rPr>
              <a:t>d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Univer</a:t>
            </a:r>
            <a:r>
              <a:rPr sz="2300" i="1" spc="-5" dirty="0">
                <a:latin typeface="Calibri"/>
                <a:cs typeface="Calibri"/>
              </a:rPr>
              <a:t>sit</a:t>
            </a:r>
            <a:r>
              <a:rPr sz="2300" i="1" dirty="0">
                <a:latin typeface="Calibri"/>
                <a:cs typeface="Calibri"/>
              </a:rPr>
              <a:t>y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is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located in </a:t>
            </a:r>
            <a:r>
              <a:rPr sz="2300" i="1" u="heavy" dirty="0">
                <a:latin typeface="Calibri"/>
                <a:cs typeface="Calibri"/>
              </a:rPr>
              <a:t> 	</a:t>
            </a:r>
            <a:r>
              <a:rPr sz="2300" i="1" spc="-10" dirty="0">
                <a:latin typeface="Calibri"/>
                <a:cs typeface="Calibri"/>
              </a:rPr>
              <a:t>,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C</a:t>
            </a:r>
            <a:r>
              <a:rPr sz="2300" i="1" dirty="0">
                <a:latin typeface="Calibri"/>
                <a:cs typeface="Calibri"/>
              </a:rPr>
              <a:t>a</a:t>
            </a:r>
            <a:r>
              <a:rPr sz="2300" i="1" spc="-5" dirty="0">
                <a:latin typeface="Calibri"/>
                <a:cs typeface="Calibri"/>
              </a:rPr>
              <a:t>l</a:t>
            </a:r>
            <a:r>
              <a:rPr sz="2300" i="1" spc="5" dirty="0">
                <a:latin typeface="Calibri"/>
                <a:cs typeface="Calibri"/>
              </a:rPr>
              <a:t>ifo</a:t>
            </a:r>
            <a:r>
              <a:rPr sz="2300" i="1" spc="-5" dirty="0">
                <a:latin typeface="Calibri"/>
                <a:cs typeface="Calibri"/>
              </a:rPr>
              <a:t>r</a:t>
            </a:r>
            <a:r>
              <a:rPr sz="2300" i="1" dirty="0">
                <a:latin typeface="Calibri"/>
                <a:cs typeface="Calibri"/>
              </a:rPr>
              <a:t>n</a:t>
            </a:r>
            <a:r>
              <a:rPr sz="2300" i="1" spc="-5" dirty="0">
                <a:latin typeface="Calibri"/>
                <a:cs typeface="Calibri"/>
              </a:rPr>
              <a:t>i</a:t>
            </a:r>
            <a:r>
              <a:rPr sz="2300" i="1" dirty="0">
                <a:latin typeface="Calibri"/>
                <a:cs typeface="Calibri"/>
              </a:rPr>
              <a:t>a.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[Trivia]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  <a:tab pos="1461770" algn="l"/>
              </a:tabLst>
            </a:pPr>
            <a:r>
              <a:rPr sz="2300" i="1" dirty="0">
                <a:latin typeface="Calibri"/>
                <a:cs typeface="Calibri"/>
              </a:rPr>
              <a:t>I </a:t>
            </a:r>
            <a:r>
              <a:rPr sz="2300" i="1" spc="-5" dirty="0">
                <a:latin typeface="Calibri"/>
                <a:cs typeface="Calibri"/>
              </a:rPr>
              <a:t>p</a:t>
            </a:r>
            <a:r>
              <a:rPr sz="2300" i="1" spc="5" dirty="0">
                <a:latin typeface="Calibri"/>
                <a:cs typeface="Calibri"/>
              </a:rPr>
              <a:t>u</a:t>
            </a:r>
            <a:r>
              <a:rPr sz="2300" i="1" dirty="0">
                <a:latin typeface="Calibri"/>
                <a:cs typeface="Calibri"/>
              </a:rPr>
              <a:t>t </a:t>
            </a:r>
            <a:r>
              <a:rPr sz="2300" i="1" u="heavy" dirty="0">
                <a:latin typeface="Calibri"/>
                <a:cs typeface="Calibri"/>
              </a:rPr>
              <a:t> 	</a:t>
            </a:r>
            <a:r>
              <a:rPr sz="2300" i="1" spc="-5" dirty="0">
                <a:latin typeface="Calibri"/>
                <a:cs typeface="Calibri"/>
              </a:rPr>
              <a:t>fo</a:t>
            </a:r>
            <a:r>
              <a:rPr sz="2300" i="1" spc="5" dirty="0">
                <a:latin typeface="Calibri"/>
                <a:cs typeface="Calibri"/>
              </a:rPr>
              <a:t>r</a:t>
            </a:r>
            <a:r>
              <a:rPr sz="2300" i="1" dirty="0">
                <a:latin typeface="Calibri"/>
                <a:cs typeface="Calibri"/>
              </a:rPr>
              <a:t>k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d</a:t>
            </a:r>
            <a:r>
              <a:rPr sz="2300" i="1" spc="5" dirty="0">
                <a:latin typeface="Calibri"/>
                <a:cs typeface="Calibri"/>
              </a:rPr>
              <a:t>o</a:t>
            </a:r>
            <a:r>
              <a:rPr sz="2300" i="1" dirty="0">
                <a:latin typeface="Calibri"/>
                <a:cs typeface="Calibri"/>
              </a:rPr>
              <a:t>wn </a:t>
            </a: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dirty="0">
                <a:latin typeface="Calibri"/>
                <a:cs typeface="Calibri"/>
              </a:rPr>
              <a:t>n the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table.</a:t>
            </a:r>
            <a:r>
              <a:rPr sz="2300" i="1" spc="25" dirty="0"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[syntax]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  <a:tab pos="8209280" algn="l"/>
              </a:tabLst>
            </a:pPr>
            <a:r>
              <a:rPr sz="2300" i="1" spc="-5" dirty="0">
                <a:latin typeface="Calibri"/>
                <a:cs typeface="Calibri"/>
              </a:rPr>
              <a:t>T</a:t>
            </a:r>
            <a:r>
              <a:rPr sz="2300" i="1" spc="5" dirty="0">
                <a:latin typeface="Calibri"/>
                <a:cs typeface="Calibri"/>
              </a:rPr>
              <a:t>h</a:t>
            </a:r>
            <a:r>
              <a:rPr sz="2300" i="1" dirty="0">
                <a:latin typeface="Calibri"/>
                <a:cs typeface="Calibri"/>
              </a:rPr>
              <a:t>e woman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w</a:t>
            </a:r>
            <a:r>
              <a:rPr sz="2300" i="1" spc="-5" dirty="0">
                <a:latin typeface="Calibri"/>
                <a:cs typeface="Calibri"/>
              </a:rPr>
              <a:t>alke</a:t>
            </a:r>
            <a:r>
              <a:rPr sz="2300" i="1" dirty="0">
                <a:latin typeface="Calibri"/>
                <a:cs typeface="Calibri"/>
              </a:rPr>
              <a:t>d</a:t>
            </a:r>
            <a:r>
              <a:rPr sz="2300" i="1" spc="1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ac</a:t>
            </a:r>
            <a:r>
              <a:rPr sz="2300" i="1" spc="5" dirty="0">
                <a:latin typeface="Calibri"/>
                <a:cs typeface="Calibri"/>
              </a:rPr>
              <a:t>r</a:t>
            </a: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spc="5" dirty="0">
                <a:latin typeface="Calibri"/>
                <a:cs typeface="Calibri"/>
              </a:rPr>
              <a:t>s</a:t>
            </a:r>
            <a:r>
              <a:rPr sz="2300" i="1" dirty="0">
                <a:latin typeface="Calibri"/>
                <a:cs typeface="Calibri"/>
              </a:rPr>
              <a:t>s the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stre</a:t>
            </a:r>
            <a:r>
              <a:rPr sz="2300" i="1" spc="5" dirty="0">
                <a:latin typeface="Calibri"/>
                <a:cs typeface="Calibri"/>
              </a:rPr>
              <a:t>e</a:t>
            </a:r>
            <a:r>
              <a:rPr sz="2300" i="1" dirty="0">
                <a:latin typeface="Calibri"/>
                <a:cs typeface="Calibri"/>
              </a:rPr>
              <a:t>t, c</a:t>
            </a:r>
            <a:r>
              <a:rPr sz="2300" i="1" spc="5" dirty="0">
                <a:latin typeface="Calibri"/>
                <a:cs typeface="Calibri"/>
              </a:rPr>
              <a:t>h</a:t>
            </a:r>
            <a:r>
              <a:rPr sz="2300" i="1" dirty="0">
                <a:latin typeface="Calibri"/>
                <a:cs typeface="Calibri"/>
              </a:rPr>
              <a:t>ecking </a:t>
            </a:r>
            <a:r>
              <a:rPr sz="2300" i="1" spc="-5" dirty="0">
                <a:latin typeface="Calibri"/>
                <a:cs typeface="Calibri"/>
              </a:rPr>
              <a:t>f</a:t>
            </a:r>
            <a:r>
              <a:rPr sz="2300" i="1" spc="5" dirty="0">
                <a:latin typeface="Calibri"/>
                <a:cs typeface="Calibri"/>
              </a:rPr>
              <a:t>o</a:t>
            </a:r>
            <a:r>
              <a:rPr sz="2300" i="1" dirty="0">
                <a:latin typeface="Calibri"/>
                <a:cs typeface="Calibri"/>
              </a:rPr>
              <a:t>r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traf</a:t>
            </a:r>
            <a:r>
              <a:rPr sz="2300" i="1" spc="-5" dirty="0">
                <a:latin typeface="Calibri"/>
                <a:cs typeface="Calibri"/>
              </a:rPr>
              <a:t>fi</a:t>
            </a:r>
            <a:r>
              <a:rPr sz="2300" i="1" dirty="0">
                <a:latin typeface="Calibri"/>
                <a:cs typeface="Calibri"/>
              </a:rPr>
              <a:t>c </a:t>
            </a: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spc="5" dirty="0">
                <a:latin typeface="Calibri"/>
                <a:cs typeface="Calibri"/>
              </a:rPr>
              <a:t>v</a:t>
            </a:r>
            <a:r>
              <a:rPr sz="2300" i="1" dirty="0">
                <a:latin typeface="Calibri"/>
                <a:cs typeface="Calibri"/>
              </a:rPr>
              <a:t>er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u="heavy" dirty="0">
                <a:latin typeface="Calibri"/>
                <a:cs typeface="Calibri"/>
              </a:rPr>
              <a:t> 	</a:t>
            </a:r>
            <a:r>
              <a:rPr sz="2300" i="1" spc="-5" dirty="0">
                <a:latin typeface="Calibri"/>
                <a:cs typeface="Calibri"/>
              </a:rPr>
              <a:t>s</a:t>
            </a:r>
            <a:r>
              <a:rPr sz="2300" i="1" dirty="0">
                <a:latin typeface="Calibri"/>
                <a:cs typeface="Calibri"/>
              </a:rPr>
              <a:t>h</a:t>
            </a: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spc="5" dirty="0">
                <a:latin typeface="Calibri"/>
                <a:cs typeface="Calibri"/>
              </a:rPr>
              <a:t>u</a:t>
            </a:r>
            <a:r>
              <a:rPr sz="2300" i="1" dirty="0">
                <a:latin typeface="Calibri"/>
                <a:cs typeface="Calibri"/>
              </a:rPr>
              <a:t>lder.</a:t>
            </a:r>
            <a:r>
              <a:rPr sz="2300" i="1" spc="25" dirty="0"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[coreference]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  <a:tab pos="7379970" algn="l"/>
                <a:tab pos="7590790" algn="l"/>
              </a:tabLst>
            </a:pPr>
            <a:r>
              <a:rPr sz="2300" i="1" dirty="0">
                <a:latin typeface="Calibri"/>
                <a:cs typeface="Calibri"/>
              </a:rPr>
              <a:t>I went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to the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dirty="0">
                <a:latin typeface="Calibri"/>
                <a:cs typeface="Calibri"/>
              </a:rPr>
              <a:t>cean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t</a:t>
            </a:r>
            <a:r>
              <a:rPr sz="2300" i="1" dirty="0">
                <a:latin typeface="Calibri"/>
                <a:cs typeface="Calibri"/>
              </a:rPr>
              <a:t>o </a:t>
            </a:r>
            <a:r>
              <a:rPr sz="2300" i="1" spc="-5" dirty="0">
                <a:latin typeface="Calibri"/>
                <a:cs typeface="Calibri"/>
              </a:rPr>
              <a:t>s</a:t>
            </a:r>
            <a:r>
              <a:rPr sz="2300" i="1" spc="5" dirty="0">
                <a:latin typeface="Calibri"/>
                <a:cs typeface="Calibri"/>
              </a:rPr>
              <a:t>e</a:t>
            </a:r>
            <a:r>
              <a:rPr sz="2300" i="1" dirty="0">
                <a:latin typeface="Calibri"/>
                <a:cs typeface="Calibri"/>
              </a:rPr>
              <a:t>e the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fi</a:t>
            </a:r>
            <a:r>
              <a:rPr sz="2300" i="1" spc="5" dirty="0">
                <a:latin typeface="Calibri"/>
                <a:cs typeface="Calibri"/>
              </a:rPr>
              <a:t>s</a:t>
            </a:r>
            <a:r>
              <a:rPr sz="2300" i="1" spc="-5" dirty="0">
                <a:latin typeface="Calibri"/>
                <a:cs typeface="Calibri"/>
              </a:rPr>
              <a:t>h</a:t>
            </a:r>
            <a:r>
              <a:rPr sz="2300" i="1" dirty="0">
                <a:latin typeface="Calibri"/>
                <a:cs typeface="Calibri"/>
              </a:rPr>
              <a:t>, turtles,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se</a:t>
            </a:r>
            <a:r>
              <a:rPr sz="2300" i="1" spc="5" dirty="0">
                <a:latin typeface="Calibri"/>
                <a:cs typeface="Calibri"/>
              </a:rPr>
              <a:t>a</a:t>
            </a:r>
            <a:r>
              <a:rPr sz="2300" i="1" dirty="0">
                <a:latin typeface="Calibri"/>
                <a:cs typeface="Calibri"/>
              </a:rPr>
              <a:t>ls,</a:t>
            </a:r>
            <a:r>
              <a:rPr sz="2300" i="1" spc="-5" dirty="0">
                <a:latin typeface="Calibri"/>
                <a:cs typeface="Calibri"/>
              </a:rPr>
              <a:t> an</a:t>
            </a:r>
            <a:r>
              <a:rPr sz="2300" i="1" dirty="0">
                <a:latin typeface="Calibri"/>
                <a:cs typeface="Calibri"/>
              </a:rPr>
              <a:t>d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u="heavy" dirty="0">
                <a:latin typeface="Calibri"/>
                <a:cs typeface="Calibri"/>
              </a:rPr>
              <a:t> 	</a:t>
            </a:r>
            <a:r>
              <a:rPr sz="2300" i="1" dirty="0">
                <a:latin typeface="Calibri"/>
                <a:cs typeface="Calibri"/>
              </a:rPr>
              <a:t>.	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[lexical</a:t>
            </a:r>
            <a:r>
              <a:rPr sz="2300" spc="-3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semantics/t</a:t>
            </a:r>
            <a:r>
              <a:rPr sz="2300" spc="-10" dirty="0">
                <a:solidFill>
                  <a:srgbClr val="175E53"/>
                </a:solidFill>
                <a:latin typeface="Calibri"/>
                <a:cs typeface="Calibri"/>
              </a:rPr>
              <a:t>o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pic]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spc="5" dirty="0">
                <a:latin typeface="Calibri"/>
                <a:cs typeface="Calibri"/>
              </a:rPr>
              <a:t>v</a:t>
            </a:r>
            <a:r>
              <a:rPr sz="2300" i="1" dirty="0">
                <a:latin typeface="Calibri"/>
                <a:cs typeface="Calibri"/>
              </a:rPr>
              <a:t>erall,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the </a:t>
            </a:r>
            <a:r>
              <a:rPr sz="2300" i="1" spc="5" dirty="0">
                <a:latin typeface="Calibri"/>
                <a:cs typeface="Calibri"/>
              </a:rPr>
              <a:t>v</a:t>
            </a:r>
            <a:r>
              <a:rPr sz="2300" i="1" spc="-5" dirty="0">
                <a:latin typeface="Calibri"/>
                <a:cs typeface="Calibri"/>
              </a:rPr>
              <a:t>alu</a:t>
            </a:r>
            <a:r>
              <a:rPr sz="2300" i="1" dirty="0">
                <a:latin typeface="Calibri"/>
                <a:cs typeface="Calibri"/>
              </a:rPr>
              <a:t>e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 </a:t>
            </a:r>
            <a:r>
              <a:rPr sz="2300" i="1" spc="-5" dirty="0">
                <a:latin typeface="Calibri"/>
                <a:cs typeface="Calibri"/>
              </a:rPr>
              <a:t>g</a:t>
            </a:r>
            <a:r>
              <a:rPr sz="2300" i="1" spc="5" dirty="0">
                <a:latin typeface="Calibri"/>
                <a:cs typeface="Calibri"/>
              </a:rPr>
              <a:t>o</a:t>
            </a:r>
            <a:r>
              <a:rPr sz="2300" i="1" dirty="0">
                <a:latin typeface="Calibri"/>
                <a:cs typeface="Calibri"/>
              </a:rPr>
              <a:t>t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fr</a:t>
            </a:r>
            <a:r>
              <a:rPr sz="2300" i="1" spc="5" dirty="0">
                <a:latin typeface="Calibri"/>
                <a:cs typeface="Calibri"/>
              </a:rPr>
              <a:t>o</a:t>
            </a:r>
            <a:r>
              <a:rPr sz="2300" i="1" dirty="0">
                <a:latin typeface="Calibri"/>
                <a:cs typeface="Calibri"/>
              </a:rPr>
              <a:t>m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the two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h</a:t>
            </a:r>
            <a:r>
              <a:rPr sz="2300" i="1" dirty="0">
                <a:latin typeface="Calibri"/>
                <a:cs typeface="Calibri"/>
              </a:rPr>
              <a:t>o</a:t>
            </a:r>
            <a:r>
              <a:rPr sz="2300" i="1" spc="-5" dirty="0">
                <a:latin typeface="Calibri"/>
                <a:cs typeface="Calibri"/>
              </a:rPr>
              <a:t>ur</a:t>
            </a:r>
            <a:r>
              <a:rPr sz="2300" i="1" dirty="0">
                <a:latin typeface="Calibri"/>
                <a:cs typeface="Calibri"/>
              </a:rPr>
              <a:t>s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wa</a:t>
            </a:r>
            <a:r>
              <a:rPr sz="2300" i="1" spc="-10" dirty="0">
                <a:latin typeface="Calibri"/>
                <a:cs typeface="Calibri"/>
              </a:rPr>
              <a:t>t</a:t>
            </a:r>
            <a:r>
              <a:rPr sz="2300" i="1" dirty="0">
                <a:latin typeface="Calibri"/>
                <a:cs typeface="Calibri"/>
              </a:rPr>
              <a:t>ching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it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was the</a:t>
            </a:r>
            <a:r>
              <a:rPr sz="2300" i="1" spc="4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su</a:t>
            </a:r>
            <a:r>
              <a:rPr sz="2300" i="1" dirty="0">
                <a:latin typeface="Calibri"/>
                <a:cs typeface="Calibri"/>
              </a:rPr>
              <a:t>m total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dirty="0">
                <a:latin typeface="Calibri"/>
                <a:cs typeface="Calibri"/>
              </a:rPr>
              <a:t>f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the </a:t>
            </a:r>
            <a:r>
              <a:rPr sz="2300" i="1" spc="5" dirty="0">
                <a:latin typeface="Calibri"/>
                <a:cs typeface="Calibri"/>
              </a:rPr>
              <a:t>p</a:t>
            </a:r>
            <a:r>
              <a:rPr sz="2300" i="1" spc="-5" dirty="0">
                <a:latin typeface="Calibri"/>
                <a:cs typeface="Calibri"/>
              </a:rPr>
              <a:t>o</a:t>
            </a:r>
            <a:r>
              <a:rPr sz="2300" i="1" dirty="0">
                <a:latin typeface="Calibri"/>
                <a:cs typeface="Calibri"/>
              </a:rPr>
              <a:t>pcorn</a:t>
            </a:r>
            <a:endParaRPr sz="23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tabLst>
                <a:tab pos="4187190" algn="l"/>
              </a:tabLst>
            </a:pPr>
            <a:r>
              <a:rPr sz="2300" i="1" spc="-5" dirty="0">
                <a:latin typeface="Calibri"/>
                <a:cs typeface="Calibri"/>
              </a:rPr>
              <a:t>a</a:t>
            </a:r>
            <a:r>
              <a:rPr sz="2300" i="1" dirty="0">
                <a:latin typeface="Calibri"/>
                <a:cs typeface="Calibri"/>
              </a:rPr>
              <a:t>nd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the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dri</a:t>
            </a:r>
            <a:r>
              <a:rPr sz="2300" i="1" spc="5" dirty="0">
                <a:latin typeface="Calibri"/>
                <a:cs typeface="Calibri"/>
              </a:rPr>
              <a:t>n</a:t>
            </a:r>
            <a:r>
              <a:rPr sz="2300" i="1" dirty="0">
                <a:latin typeface="Calibri"/>
                <a:cs typeface="Calibri"/>
              </a:rPr>
              <a:t>k.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Th</a:t>
            </a:r>
            <a:r>
              <a:rPr sz="2300" i="1" dirty="0">
                <a:latin typeface="Calibri"/>
                <a:cs typeface="Calibri"/>
              </a:rPr>
              <a:t>e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movie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was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u="heavy" dirty="0">
                <a:latin typeface="Calibri"/>
                <a:cs typeface="Calibri"/>
              </a:rPr>
              <a:t> 	</a:t>
            </a:r>
            <a:r>
              <a:rPr sz="2300" i="1" spc="-5" dirty="0">
                <a:latin typeface="Calibri"/>
                <a:cs typeface="Calibri"/>
              </a:rPr>
              <a:t>_</a:t>
            </a:r>
            <a:r>
              <a:rPr sz="2300" i="1" dirty="0">
                <a:latin typeface="Calibri"/>
                <a:cs typeface="Calibri"/>
              </a:rPr>
              <a:t>.</a:t>
            </a:r>
            <a:r>
              <a:rPr sz="2300" i="1" spc="20" dirty="0"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[sentiment]</a:t>
            </a:r>
            <a:endParaRPr sz="2300">
              <a:latin typeface="Calibri"/>
              <a:cs typeface="Calibri"/>
            </a:endParaRPr>
          </a:p>
          <a:p>
            <a:pPr marL="355600" marR="34417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  <a:tab pos="3812540" algn="l"/>
              </a:tabLst>
            </a:pPr>
            <a:r>
              <a:rPr sz="2300" dirty="0">
                <a:latin typeface="Calibri"/>
                <a:cs typeface="Calibri"/>
              </a:rPr>
              <a:t>Ir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h went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ki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chen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so</a:t>
            </a:r>
            <a:r>
              <a:rPr sz="2300" spc="-10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e tea. </a:t>
            </a:r>
            <a:r>
              <a:rPr sz="2300" spc="-5" dirty="0">
                <a:latin typeface="Calibri"/>
                <a:cs typeface="Calibri"/>
              </a:rPr>
              <a:t>Standin</a:t>
            </a:r>
            <a:r>
              <a:rPr sz="2300" dirty="0">
                <a:latin typeface="Calibri"/>
                <a:cs typeface="Calibri"/>
              </a:rPr>
              <a:t>g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x</a:t>
            </a:r>
            <a:r>
              <a:rPr sz="2300" dirty="0">
                <a:latin typeface="Calibri"/>
                <a:cs typeface="Calibri"/>
              </a:rPr>
              <a:t>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Ir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h</a:t>
            </a:r>
            <a:r>
              <a:rPr sz="2300" spc="-10" dirty="0">
                <a:latin typeface="Calibri"/>
                <a:cs typeface="Calibri"/>
              </a:rPr>
              <a:t>,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Zuk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 pond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his d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stiny</a:t>
            </a:r>
            <a:r>
              <a:rPr sz="2300" dirty="0">
                <a:latin typeface="Calibri"/>
                <a:cs typeface="Calibri"/>
              </a:rPr>
              <a:t>.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Zuk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left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u="heavy" dirty="0">
                <a:latin typeface="Calibri"/>
                <a:cs typeface="Calibri"/>
              </a:rPr>
              <a:t> 	</a:t>
            </a:r>
            <a:r>
              <a:rPr sz="2300" dirty="0">
                <a:latin typeface="Calibri"/>
                <a:cs typeface="Calibri"/>
              </a:rPr>
              <a:t>.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[so</a:t>
            </a:r>
            <a:r>
              <a:rPr sz="2300" spc="-10" dirty="0">
                <a:solidFill>
                  <a:srgbClr val="175E53"/>
                </a:solidFill>
                <a:latin typeface="Calibri"/>
                <a:cs typeface="Calibri"/>
              </a:rPr>
              <a:t>m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23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reasoning</a:t>
            </a:r>
            <a:r>
              <a:rPr sz="2300" spc="-1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–</a:t>
            </a:r>
            <a:r>
              <a:rPr sz="23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this is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 harder]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  <a:tab pos="8910955" algn="l"/>
              </a:tabLst>
            </a:pPr>
            <a:r>
              <a:rPr sz="2300" dirty="0">
                <a:latin typeface="Calibri"/>
                <a:cs typeface="Calibri"/>
              </a:rPr>
              <a:t>I was thin</a:t>
            </a:r>
            <a:r>
              <a:rPr sz="2300" spc="-10" dirty="0">
                <a:latin typeface="Calibri"/>
                <a:cs typeface="Calibri"/>
              </a:rPr>
              <a:t>k</a:t>
            </a:r>
            <a:r>
              <a:rPr sz="2300" dirty="0">
                <a:latin typeface="Calibri"/>
                <a:cs typeface="Calibri"/>
              </a:rPr>
              <a:t>ing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about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5" dirty="0">
                <a:latin typeface="Calibri"/>
                <a:cs typeface="Calibri"/>
              </a:rPr>
              <a:t>s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spc="-5" dirty="0">
                <a:latin typeface="Calibri"/>
                <a:cs typeface="Calibri"/>
              </a:rPr>
              <a:t>quenc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goes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1,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1, 2,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3, 5,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8, 1</a:t>
            </a:r>
            <a:r>
              <a:rPr sz="2300" spc="-10" dirty="0">
                <a:latin typeface="Calibri"/>
                <a:cs typeface="Calibri"/>
              </a:rPr>
              <a:t>3</a:t>
            </a:r>
            <a:r>
              <a:rPr sz="2300" dirty="0">
                <a:latin typeface="Calibri"/>
                <a:cs typeface="Calibri"/>
              </a:rPr>
              <a:t>, </a:t>
            </a:r>
            <a:r>
              <a:rPr sz="2300" spc="-15" dirty="0">
                <a:latin typeface="Calibri"/>
                <a:cs typeface="Calibri"/>
              </a:rPr>
              <a:t>2</a:t>
            </a:r>
            <a:r>
              <a:rPr sz="2300" dirty="0">
                <a:latin typeface="Calibri"/>
                <a:cs typeface="Calibri"/>
              </a:rPr>
              <a:t>1, </a:t>
            </a:r>
            <a:r>
              <a:rPr sz="2300" u="heavy" dirty="0">
                <a:latin typeface="Calibri"/>
                <a:cs typeface="Calibri"/>
              </a:rPr>
              <a:t> 	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[so</a:t>
            </a:r>
            <a:r>
              <a:rPr sz="2300" spc="-15" dirty="0">
                <a:solidFill>
                  <a:srgbClr val="175E53"/>
                </a:solidFill>
                <a:latin typeface="Calibri"/>
                <a:cs typeface="Calibri"/>
              </a:rPr>
              <a:t>m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2300" spc="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basic</a:t>
            </a:r>
            <a:endParaRPr sz="23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arith</a:t>
            </a:r>
            <a:r>
              <a:rPr sz="2300" spc="-10" dirty="0">
                <a:solidFill>
                  <a:srgbClr val="175E53"/>
                </a:solidFill>
                <a:latin typeface="Calibri"/>
                <a:cs typeface="Calibri"/>
              </a:rPr>
              <a:t>m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etic;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they</a:t>
            </a:r>
            <a:r>
              <a:rPr sz="23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don’t l</a:t>
            </a:r>
            <a:r>
              <a:rPr sz="2300" spc="5" dirty="0">
                <a:solidFill>
                  <a:srgbClr val="175E53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arn the</a:t>
            </a:r>
            <a:r>
              <a:rPr sz="2300" spc="15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Fibonnac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i</a:t>
            </a:r>
            <a:r>
              <a:rPr sz="2300" spc="10" dirty="0">
                <a:solidFill>
                  <a:srgbClr val="175E53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75E53"/>
                </a:solidFill>
                <a:latin typeface="Calibri"/>
                <a:cs typeface="Calibri"/>
              </a:rPr>
              <a:t>seq</a:t>
            </a:r>
            <a:r>
              <a:rPr sz="2300" spc="5" dirty="0">
                <a:solidFill>
                  <a:srgbClr val="175E53"/>
                </a:solidFill>
                <a:latin typeface="Calibri"/>
                <a:cs typeface="Calibri"/>
              </a:rPr>
              <a:t>u</a:t>
            </a:r>
            <a:r>
              <a:rPr sz="2300" dirty="0">
                <a:solidFill>
                  <a:srgbClr val="175E53"/>
                </a:solidFill>
                <a:latin typeface="Calibri"/>
                <a:cs typeface="Calibri"/>
              </a:rPr>
              <a:t>ence]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Models al</a:t>
            </a:r>
            <a:r>
              <a:rPr sz="2300" spc="-10" dirty="0">
                <a:latin typeface="Calibri"/>
                <a:cs typeface="Calibri"/>
              </a:rPr>
              <a:t>s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learn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 and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 exacerbate rac</a:t>
            </a:r>
            <a:r>
              <a:rPr sz="2300" spc="-10" dirty="0">
                <a:latin typeface="Calibri"/>
                <a:cs typeface="Calibri"/>
              </a:rPr>
              <a:t>i</a:t>
            </a:r>
            <a:r>
              <a:rPr sz="2300" spc="-5" dirty="0">
                <a:latin typeface="Calibri"/>
                <a:cs typeface="Calibri"/>
              </a:rPr>
              <a:t>sm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sexism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 </a:t>
            </a:r>
            <a:r>
              <a:rPr sz="2300" spc="-15" dirty="0">
                <a:latin typeface="Calibri"/>
                <a:cs typeface="Calibri"/>
              </a:rPr>
              <a:t>m</a:t>
            </a:r>
            <a:r>
              <a:rPr sz="2300" dirty="0">
                <a:latin typeface="Calibri"/>
                <a:cs typeface="Calibri"/>
              </a:rPr>
              <a:t>ann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r </a:t>
            </a:r>
            <a:r>
              <a:rPr sz="2300" spc="-10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f </a:t>
            </a:r>
            <a:r>
              <a:rPr sz="2300" spc="-5" dirty="0">
                <a:latin typeface="Calibri"/>
                <a:cs typeface="Calibri"/>
              </a:rPr>
              <a:t>ba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biases.</a:t>
            </a: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8B1515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More 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dirty="0">
                <a:latin typeface="Calibri"/>
                <a:cs typeface="Calibri"/>
              </a:rPr>
              <a:t>n all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hi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h</a:t>
            </a:r>
            <a:r>
              <a:rPr sz="2300" dirty="0">
                <a:latin typeface="Calibri"/>
                <a:cs typeface="Calibri"/>
              </a:rPr>
              <a:t>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interpretabili</a:t>
            </a:r>
            <a:r>
              <a:rPr sz="2300" spc="-10" dirty="0">
                <a:latin typeface="Calibri"/>
                <a:cs typeface="Calibri"/>
              </a:rPr>
              <a:t>t</a:t>
            </a:r>
            <a:r>
              <a:rPr sz="2300" dirty="0">
                <a:latin typeface="Calibri"/>
                <a:cs typeface="Calibri"/>
              </a:rPr>
              <a:t>y lec</a:t>
            </a:r>
            <a:r>
              <a:rPr sz="2300" spc="-15" dirty="0">
                <a:latin typeface="Calibri"/>
                <a:cs typeface="Calibri"/>
              </a:rPr>
              <a:t>t</a:t>
            </a:r>
            <a:r>
              <a:rPr sz="2300" spc="-5" dirty="0">
                <a:latin typeface="Calibri"/>
                <a:cs typeface="Calibri"/>
              </a:rPr>
              <a:t>ur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!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1A292455-E704-4FA0-82C0-D17E601A5AFF}"/>
              </a:ext>
            </a:extLst>
          </p:cNvPr>
          <p:cNvSpPr/>
          <p:nvPr/>
        </p:nvSpPr>
        <p:spPr>
          <a:xfrm>
            <a:off x="1987537" y="4446938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money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1A7833C-FC43-4E02-8008-26845C77DC56}"/>
              </a:ext>
            </a:extLst>
          </p:cNvPr>
          <p:cNvSpPr/>
          <p:nvPr/>
        </p:nvSpPr>
        <p:spPr>
          <a:xfrm>
            <a:off x="7133111" y="3119246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03E9F16-6A13-4474-BB65-5A64E7E0A86D}"/>
              </a:ext>
            </a:extLst>
          </p:cNvPr>
          <p:cNvCxnSpPr>
            <a:cxnSpLocks/>
          </p:cNvCxnSpPr>
          <p:nvPr/>
        </p:nvCxnSpPr>
        <p:spPr>
          <a:xfrm flipV="1">
            <a:off x="3606201" y="4187440"/>
            <a:ext cx="0" cy="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B37B9A1-FE00-4C64-B1F0-3302950D242F}"/>
              </a:ext>
            </a:extLst>
          </p:cNvPr>
          <p:cNvCxnSpPr>
            <a:cxnSpLocks/>
          </p:cNvCxnSpPr>
          <p:nvPr/>
        </p:nvCxnSpPr>
        <p:spPr>
          <a:xfrm flipV="1">
            <a:off x="4660419" y="4187440"/>
            <a:ext cx="0" cy="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F1ED39E-7AE0-4951-B11A-612BEC6FC93C}"/>
              </a:ext>
            </a:extLst>
          </p:cNvPr>
          <p:cNvCxnSpPr>
            <a:cxnSpLocks/>
          </p:cNvCxnSpPr>
          <p:nvPr/>
        </p:nvCxnSpPr>
        <p:spPr>
          <a:xfrm flipV="1">
            <a:off x="5681003" y="4187440"/>
            <a:ext cx="0" cy="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85F5DA3B-652C-4FD9-832D-D22F662002B4}"/>
              </a:ext>
            </a:extLst>
          </p:cNvPr>
          <p:cNvSpPr/>
          <p:nvPr/>
        </p:nvSpPr>
        <p:spPr>
          <a:xfrm>
            <a:off x="2099685" y="2995387"/>
            <a:ext cx="3966052" cy="1171047"/>
          </a:xfrm>
          <a:prstGeom prst="roundRect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Contextualized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algn="ctr"/>
            <a:r>
              <a:rPr lang="en-US" altLang="zh-TW" sz="2800" dirty="0"/>
              <a:t>Word Embedding </a:t>
            </a:r>
            <a:endParaRPr lang="zh-TW" altLang="en-US" sz="2800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D40A462-DE14-44D2-B5BD-5E92005CFD8B}"/>
              </a:ext>
            </a:extLst>
          </p:cNvPr>
          <p:cNvCxnSpPr>
            <a:cxnSpLocks/>
          </p:cNvCxnSpPr>
          <p:nvPr/>
        </p:nvCxnSpPr>
        <p:spPr>
          <a:xfrm flipV="1">
            <a:off x="3580801" y="2725387"/>
            <a:ext cx="0" cy="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98732C6-7BB3-4821-BD30-2B79E61F7CB7}"/>
              </a:ext>
            </a:extLst>
          </p:cNvPr>
          <p:cNvCxnSpPr>
            <a:cxnSpLocks/>
          </p:cNvCxnSpPr>
          <p:nvPr/>
        </p:nvCxnSpPr>
        <p:spPr>
          <a:xfrm flipV="1">
            <a:off x="4635019" y="2725387"/>
            <a:ext cx="0" cy="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8AA3349-AFFC-4F22-8A00-1FD90C5537DB}"/>
              </a:ext>
            </a:extLst>
          </p:cNvPr>
          <p:cNvCxnSpPr>
            <a:cxnSpLocks/>
          </p:cNvCxnSpPr>
          <p:nvPr/>
        </p:nvCxnSpPr>
        <p:spPr>
          <a:xfrm flipV="1">
            <a:off x="5655603" y="2725387"/>
            <a:ext cx="0" cy="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2F06C6E4-EC58-48AF-ADBB-AF75FA2765DC}"/>
              </a:ext>
            </a:extLst>
          </p:cNvPr>
          <p:cNvSpPr/>
          <p:nvPr/>
        </p:nvSpPr>
        <p:spPr>
          <a:xfrm>
            <a:off x="3466509" y="2243592"/>
            <a:ext cx="22858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2EE68B2-CE4E-4ADE-A0E8-7EE70A52CF4B}"/>
              </a:ext>
            </a:extLst>
          </p:cNvPr>
          <p:cNvSpPr/>
          <p:nvPr/>
        </p:nvSpPr>
        <p:spPr>
          <a:xfrm>
            <a:off x="4518619" y="2266585"/>
            <a:ext cx="22858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440F9C-46F8-47B5-A781-CC756A500D58}"/>
              </a:ext>
            </a:extLst>
          </p:cNvPr>
          <p:cNvSpPr/>
          <p:nvPr/>
        </p:nvSpPr>
        <p:spPr>
          <a:xfrm>
            <a:off x="5541311" y="2253218"/>
            <a:ext cx="22858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A2F58A5-6427-4484-BDD9-365440021B8E}"/>
              </a:ext>
            </a:extLst>
          </p:cNvPr>
          <p:cNvGrpSpPr/>
          <p:nvPr/>
        </p:nvGrpSpPr>
        <p:grpSpPr>
          <a:xfrm>
            <a:off x="7056705" y="936973"/>
            <a:ext cx="2870195" cy="2213851"/>
            <a:chOff x="5435003" y="3877557"/>
            <a:chExt cx="2870195" cy="2213850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8ED80A40-DEFC-41EC-8DBD-9FFBA8F21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664" y="5821407"/>
              <a:ext cx="0" cy="27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C004D8FD-3035-4763-9C1D-F3344CF3E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9881" y="5821407"/>
              <a:ext cx="0" cy="27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23D20C08-8EBD-4A2B-A15E-19A927CB4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0466" y="5821407"/>
              <a:ext cx="0" cy="27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5FD15C92-934A-4265-85C8-3DD3DF388EC7}"/>
                </a:ext>
              </a:extLst>
            </p:cNvPr>
            <p:cNvSpPr/>
            <p:nvPr/>
          </p:nvSpPr>
          <p:spPr>
            <a:xfrm>
              <a:off x="5435003" y="4629353"/>
              <a:ext cx="2870195" cy="1171047"/>
            </a:xfrm>
            <a:prstGeom prst="round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667" dirty="0"/>
                <a:t>Contextualized</a:t>
              </a:r>
              <a:r>
                <a:rPr lang="zh-TW" altLang="en-US" sz="2667" dirty="0"/>
                <a:t> </a:t>
              </a:r>
              <a:r>
                <a:rPr lang="en-US" altLang="zh-TW" sz="2667" dirty="0"/>
                <a:t>Word Embedding </a:t>
              </a:r>
              <a:endParaRPr lang="zh-TW" altLang="en-US" sz="2667" dirty="0"/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3ABFAAD-4D81-42C6-B382-D43CE36B5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264" y="4359353"/>
              <a:ext cx="0" cy="27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DDAA676E-7F97-4F0D-8295-AF8F924D2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4481" y="4359353"/>
              <a:ext cx="0" cy="27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1309770B-F654-4528-9646-F6073A820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066" y="4359353"/>
              <a:ext cx="0" cy="27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81E3418-64C5-4753-82EB-C2EE37BB0A08}"/>
                </a:ext>
              </a:extLst>
            </p:cNvPr>
            <p:cNvSpPr/>
            <p:nvPr/>
          </p:nvSpPr>
          <p:spPr>
            <a:xfrm>
              <a:off x="5705972" y="3877557"/>
              <a:ext cx="228584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E45F9B8-69CA-4276-964C-8D89862E671D}"/>
                </a:ext>
              </a:extLst>
            </p:cNvPr>
            <p:cNvSpPr/>
            <p:nvPr/>
          </p:nvSpPr>
          <p:spPr>
            <a:xfrm>
              <a:off x="6758082" y="3900550"/>
              <a:ext cx="228584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C91F612-9FE3-445F-891E-4C63130BC365}"/>
                </a:ext>
              </a:extLst>
            </p:cNvPr>
            <p:cNvSpPr/>
            <p:nvPr/>
          </p:nvSpPr>
          <p:spPr>
            <a:xfrm>
              <a:off x="7780774" y="3887184"/>
              <a:ext cx="228584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78E9A41-CA9B-424F-873F-A259E2C0AC69}"/>
              </a:ext>
            </a:extLst>
          </p:cNvPr>
          <p:cNvCxnSpPr>
            <a:cxnSpLocks/>
          </p:cNvCxnSpPr>
          <p:nvPr/>
        </p:nvCxnSpPr>
        <p:spPr>
          <a:xfrm flipV="1">
            <a:off x="2564801" y="4187440"/>
            <a:ext cx="0" cy="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CBB72C7B-421A-4593-9375-19A6DC48CC48}"/>
              </a:ext>
            </a:extLst>
          </p:cNvPr>
          <p:cNvCxnSpPr>
            <a:cxnSpLocks/>
          </p:cNvCxnSpPr>
          <p:nvPr/>
        </p:nvCxnSpPr>
        <p:spPr>
          <a:xfrm flipV="1">
            <a:off x="2573759" y="2725387"/>
            <a:ext cx="0" cy="27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E8A47C56-88AD-47D5-BF0F-E4FE42671591}"/>
              </a:ext>
            </a:extLst>
          </p:cNvPr>
          <p:cNvSpPr/>
          <p:nvPr/>
        </p:nvSpPr>
        <p:spPr>
          <a:xfrm>
            <a:off x="2459467" y="2243592"/>
            <a:ext cx="22858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CBB53F6-494E-498D-B374-493EB68C28C8}"/>
              </a:ext>
            </a:extLst>
          </p:cNvPr>
          <p:cNvSpPr/>
          <p:nvPr/>
        </p:nvSpPr>
        <p:spPr>
          <a:xfrm>
            <a:off x="3378415" y="4478448"/>
            <a:ext cx="45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0156806-5700-4B2D-86B1-690399C6DD6F}"/>
              </a:ext>
            </a:extLst>
          </p:cNvPr>
          <p:cNvSpPr/>
          <p:nvPr/>
        </p:nvSpPr>
        <p:spPr>
          <a:xfrm>
            <a:off x="4300930" y="4478448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F477218-C79B-4171-B089-B27E9ED5E363}"/>
              </a:ext>
            </a:extLst>
          </p:cNvPr>
          <p:cNvSpPr/>
          <p:nvPr/>
        </p:nvSpPr>
        <p:spPr>
          <a:xfrm>
            <a:off x="5238181" y="4478448"/>
            <a:ext cx="904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bank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0CB4868-FF7B-46B9-B2FE-0A319BBFCEDE}"/>
              </a:ext>
            </a:extLst>
          </p:cNvPr>
          <p:cNvSpPr/>
          <p:nvPr/>
        </p:nvSpPr>
        <p:spPr>
          <a:xfrm>
            <a:off x="8131332" y="3121057"/>
            <a:ext cx="83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river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E86814A-FE96-4CD0-AF4F-598CAEB72E0E}"/>
              </a:ext>
            </a:extLst>
          </p:cNvPr>
          <p:cNvSpPr/>
          <p:nvPr/>
        </p:nvSpPr>
        <p:spPr>
          <a:xfrm>
            <a:off x="9156406" y="3113184"/>
            <a:ext cx="904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bank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AA2F446-4076-4DD5-BEB5-AF410AB5EA19}"/>
              </a:ext>
            </a:extLst>
          </p:cNvPr>
          <p:cNvSpPr/>
          <p:nvPr/>
        </p:nvSpPr>
        <p:spPr>
          <a:xfrm>
            <a:off x="7183542" y="6180458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own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6F28EA65-C510-4293-BB11-C1DB58D17D0E}"/>
              </a:ext>
            </a:extLst>
          </p:cNvPr>
          <p:cNvGrpSpPr/>
          <p:nvPr/>
        </p:nvGrpSpPr>
        <p:grpSpPr>
          <a:xfrm>
            <a:off x="7107136" y="3998185"/>
            <a:ext cx="2870195" cy="2213851"/>
            <a:chOff x="5435003" y="3877557"/>
            <a:chExt cx="2870195" cy="2213850"/>
          </a:xfrm>
        </p:grpSpPr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4DEF652D-559E-497B-8035-492CA7E41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664" y="5821407"/>
              <a:ext cx="0" cy="27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38FCC360-616B-4722-AB36-2AF2B7E73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9881" y="5821407"/>
              <a:ext cx="0" cy="27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D32083E5-A6D2-4053-B321-4B541E62F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0466" y="5821407"/>
              <a:ext cx="0" cy="27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F97FD25-6B46-405C-B777-A37E29DD3AA7}"/>
                </a:ext>
              </a:extLst>
            </p:cNvPr>
            <p:cNvSpPr/>
            <p:nvPr/>
          </p:nvSpPr>
          <p:spPr>
            <a:xfrm>
              <a:off x="5435003" y="4629353"/>
              <a:ext cx="2870195" cy="1171047"/>
            </a:xfrm>
            <a:prstGeom prst="roundRect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667" dirty="0"/>
                <a:t>Contextualized</a:t>
              </a:r>
              <a:r>
                <a:rPr lang="zh-TW" altLang="en-US" sz="2667" dirty="0"/>
                <a:t> </a:t>
              </a:r>
              <a:r>
                <a:rPr lang="en-US" altLang="zh-TW" sz="2667" dirty="0"/>
                <a:t>Word Embedding </a:t>
              </a:r>
              <a:endParaRPr lang="zh-TW" altLang="en-US" sz="2667" dirty="0"/>
            </a:p>
          </p:txBody>
        </p: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26CAC79F-FCB8-4B34-A6C4-68473D85F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264" y="4359353"/>
              <a:ext cx="0" cy="27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C1982B8C-B73B-4A4E-B1DE-6F42C5DC2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4481" y="4359353"/>
              <a:ext cx="0" cy="27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D9D89062-CC89-402E-951A-6937A9875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066" y="4359353"/>
              <a:ext cx="0" cy="27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CA2BD31-32E9-4737-B4EB-096BE6DC0125}"/>
                </a:ext>
              </a:extLst>
            </p:cNvPr>
            <p:cNvSpPr/>
            <p:nvPr/>
          </p:nvSpPr>
          <p:spPr>
            <a:xfrm>
              <a:off x="5705972" y="3877557"/>
              <a:ext cx="228584" cy="461665"/>
            </a:xfrm>
            <a:prstGeom prst="rect">
              <a:avLst/>
            </a:prstGeom>
            <a:ln w="12700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9F126A4-B522-4E26-B1C3-417249261E20}"/>
                </a:ext>
              </a:extLst>
            </p:cNvPr>
            <p:cNvSpPr/>
            <p:nvPr/>
          </p:nvSpPr>
          <p:spPr>
            <a:xfrm>
              <a:off x="6758082" y="3900550"/>
              <a:ext cx="228584" cy="461665"/>
            </a:xfrm>
            <a:prstGeom prst="rect">
              <a:avLst/>
            </a:prstGeom>
            <a:ln w="12700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0AAFE4A-D27F-4296-A2AC-FDA939F146AC}"/>
                </a:ext>
              </a:extLst>
            </p:cNvPr>
            <p:cNvSpPr/>
            <p:nvPr/>
          </p:nvSpPr>
          <p:spPr>
            <a:xfrm>
              <a:off x="7780774" y="3887184"/>
              <a:ext cx="228584" cy="461665"/>
            </a:xfrm>
            <a:prstGeom prst="rect">
              <a:avLst/>
            </a:prstGeom>
            <a:ln w="127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50ACFD1D-F01E-46FF-BDAE-B53C47D734DE}"/>
              </a:ext>
            </a:extLst>
          </p:cNvPr>
          <p:cNvSpPr/>
          <p:nvPr/>
        </p:nvSpPr>
        <p:spPr>
          <a:xfrm>
            <a:off x="8181761" y="6182269"/>
            <a:ext cx="1051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blood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8903861-5B91-4D59-BD4C-803896B39DAF}"/>
              </a:ext>
            </a:extLst>
          </p:cNvPr>
          <p:cNvSpPr/>
          <p:nvPr/>
        </p:nvSpPr>
        <p:spPr>
          <a:xfrm>
            <a:off x="9206835" y="6174396"/>
            <a:ext cx="904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bank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16848334-5EFA-4E4D-95E8-1E0EB2BA356E}"/>
              </a:ext>
            </a:extLst>
          </p:cNvPr>
          <p:cNvSpPr txBox="1"/>
          <p:nvPr/>
        </p:nvSpPr>
        <p:spPr>
          <a:xfrm>
            <a:off x="1659747" y="4371449"/>
            <a:ext cx="50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2F3EB36A-9C5F-45DD-9927-240F4EE911A8}"/>
              </a:ext>
            </a:extLst>
          </p:cNvPr>
          <p:cNvSpPr txBox="1"/>
          <p:nvPr/>
        </p:nvSpPr>
        <p:spPr>
          <a:xfrm>
            <a:off x="5965635" y="4384149"/>
            <a:ext cx="50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5848027-1BE0-4240-A685-63DE0B9B00DD}"/>
              </a:ext>
            </a:extLst>
          </p:cNvPr>
          <p:cNvSpPr txBox="1"/>
          <p:nvPr/>
        </p:nvSpPr>
        <p:spPr>
          <a:xfrm>
            <a:off x="6765699" y="3015097"/>
            <a:ext cx="50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E110871-AE2E-44CF-BA64-FC41B3FEAE2A}"/>
              </a:ext>
            </a:extLst>
          </p:cNvPr>
          <p:cNvSpPr txBox="1"/>
          <p:nvPr/>
        </p:nvSpPr>
        <p:spPr>
          <a:xfrm>
            <a:off x="9922611" y="3015097"/>
            <a:ext cx="50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57747391-5D4A-4477-BEE8-BCC0CAB5D516}"/>
              </a:ext>
            </a:extLst>
          </p:cNvPr>
          <p:cNvSpPr txBox="1"/>
          <p:nvPr/>
        </p:nvSpPr>
        <p:spPr>
          <a:xfrm>
            <a:off x="6820419" y="6119184"/>
            <a:ext cx="50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53B013DD-AFBD-4266-94BC-DA9FACDDA3C0}"/>
              </a:ext>
            </a:extLst>
          </p:cNvPr>
          <p:cNvSpPr txBox="1"/>
          <p:nvPr/>
        </p:nvSpPr>
        <p:spPr>
          <a:xfrm>
            <a:off x="9977331" y="6119184"/>
            <a:ext cx="50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522F6-C3B5-4877-9BF9-C748F394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Contextualized Word Embedding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62251-2868-4512-A1F1-BB14419086C9}"/>
              </a:ext>
            </a:extLst>
          </p:cNvPr>
          <p:cNvSpPr/>
          <p:nvPr/>
        </p:nvSpPr>
        <p:spPr>
          <a:xfrm>
            <a:off x="1234942" y="5619764"/>
            <a:ext cx="5427833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133" dirty="0">
                <a:solidFill>
                  <a:srgbClr val="C00000"/>
                </a:solidFill>
                <a:cs typeface="Calibri" panose="020F0502020204030204" pitchFamily="34" charset="0"/>
              </a:rPr>
              <a:t>Train </a:t>
            </a:r>
            <a:r>
              <a:rPr lang="fr-FR" sz="2133" dirty="0" err="1">
                <a:solidFill>
                  <a:srgbClr val="C00000"/>
                </a:solidFill>
                <a:cs typeface="Calibri" panose="020F0502020204030204" pitchFamily="34" charset="0"/>
              </a:rPr>
              <a:t>contextual</a:t>
            </a:r>
            <a:r>
              <a:rPr lang="fr-FR" sz="2133" dirty="0">
                <a:solidFill>
                  <a:srgbClr val="C00000"/>
                </a:solidFill>
                <a:cs typeface="Calibri" panose="020F0502020204030204" pitchFamily="34" charset="0"/>
              </a:rPr>
              <a:t> </a:t>
            </a:r>
            <a:r>
              <a:rPr lang="fr-FR" sz="2133" dirty="0" err="1">
                <a:solidFill>
                  <a:srgbClr val="C00000"/>
                </a:solidFill>
                <a:cs typeface="Calibri" panose="020F0502020204030204" pitchFamily="34" charset="0"/>
              </a:rPr>
              <a:t>representations</a:t>
            </a:r>
            <a:r>
              <a:rPr lang="fr-FR" sz="2133" dirty="0">
                <a:solidFill>
                  <a:srgbClr val="C00000"/>
                </a:solidFill>
                <a:cs typeface="Calibri" panose="020F0502020204030204" pitchFamily="34" charset="0"/>
              </a:rPr>
              <a:t> on </a:t>
            </a:r>
            <a:r>
              <a:rPr lang="fr-FR" sz="2133" dirty="0" err="1">
                <a:solidFill>
                  <a:srgbClr val="C00000"/>
                </a:solidFill>
                <a:cs typeface="Calibri" panose="020F0502020204030204" pitchFamily="34" charset="0"/>
              </a:rPr>
              <a:t>text</a:t>
            </a:r>
            <a:r>
              <a:rPr lang="fr-FR" sz="2133" dirty="0">
                <a:solidFill>
                  <a:srgbClr val="C00000"/>
                </a:solidFill>
                <a:cs typeface="Calibri" panose="020F0502020204030204" pitchFamily="34" charset="0"/>
              </a:rPr>
              <a:t> corpus</a:t>
            </a:r>
            <a:endParaRPr lang="en-IN" sz="2133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62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do with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cannot generate text (at least not in an obvious way)</a:t>
            </a:r>
          </a:p>
          <a:p>
            <a:endParaRPr lang="en-US" dirty="0"/>
          </a:p>
          <a:p>
            <a:r>
              <a:rPr lang="en-US" dirty="0"/>
              <a:t>Masked language models are intended to be used primarily for “analysis”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60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0E611E-B27E-704F-9927-DE5AE5BD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Effects of Model Size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814830-0828-994D-9855-C16AB38E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3414"/>
            <a:ext cx="10515600" cy="1733551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effectLst/>
              </a:rPr>
              <a:t>Big models help </a:t>
            </a:r>
            <a:r>
              <a:rPr lang="en-GB" i="1" dirty="0">
                <a:effectLst/>
              </a:rPr>
              <a:t>a lot 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Going from 110M -&gt; 340M params helps even on datasets with 3,600 labelled examples </a:t>
            </a:r>
          </a:p>
          <a:p>
            <a:r>
              <a:rPr lang="en-GB" dirty="0">
                <a:effectLst/>
              </a:rPr>
              <a:t>Improvements have </a:t>
            </a:r>
            <a:r>
              <a:rPr lang="en-GB" i="1" dirty="0">
                <a:effectLst/>
              </a:rPr>
              <a:t>not </a:t>
            </a:r>
            <a:r>
              <a:rPr lang="en-GB" dirty="0" err="1">
                <a:effectLst/>
              </a:rPr>
              <a:t>asymptoted</a:t>
            </a:r>
            <a:r>
              <a:rPr lang="en-GB" dirty="0">
                <a:effectLst/>
              </a:rPr>
              <a:t> </a:t>
            </a:r>
          </a:p>
          <a:p>
            <a:endParaRPr lang="x-none" dirty="0"/>
          </a:p>
        </p:txBody>
      </p:sp>
      <p:pic>
        <p:nvPicPr>
          <p:cNvPr id="21505" name="Picture 1" descr="page24image1165681744">
            <a:extLst>
              <a:ext uri="{FF2B5EF4-FFF2-40B4-BE49-F238E27FC236}">
                <a16:creationId xmlns:a16="http://schemas.microsoft.com/office/drawing/2014/main" id="{B712F81F-4033-2A48-86BC-C15DC4BF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1228726"/>
            <a:ext cx="4904636" cy="30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FBC2E6-3E8A-9346-BB97-E6F511AADE1B}"/>
              </a:ext>
            </a:extLst>
          </p:cNvPr>
          <p:cNvSpPr txBox="1"/>
          <p:nvPr/>
        </p:nvSpPr>
        <p:spPr>
          <a:xfrm>
            <a:off x="1676399" y="6623825"/>
            <a:ext cx="173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x-none" sz="1200" dirty="0">
                <a:latin typeface="Calibri" panose="020F0502020204030204" pitchFamily="34" charset="0"/>
                <a:cs typeface="Calibri" panose="020F0502020204030204" pitchFamily="34" charset="0"/>
              </a:rPr>
              <a:t>lide from Jacob Delvin</a:t>
            </a:r>
          </a:p>
        </p:txBody>
      </p:sp>
    </p:spTree>
    <p:extLst>
      <p:ext uri="{BB962C8B-B14F-4D97-AF65-F5344CB8AC3E}">
        <p14:creationId xmlns:p14="http://schemas.microsoft.com/office/powerpoint/2010/main" val="2649609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51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1" y="404723"/>
            <a:ext cx="13570856" cy="693268"/>
          </a:xfrm>
          <a:prstGeom prst="rect">
            <a:avLst/>
          </a:prstGeom>
        </p:spPr>
        <p:txBody>
          <a:bodyPr vert="horz" wrap="square" lIns="0" tIns="76963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</a:t>
            </a:r>
            <a:r>
              <a:rPr spc="-15" dirty="0"/>
              <a:t>P</a:t>
            </a:r>
            <a:r>
              <a:rPr dirty="0"/>
              <a:t>T</a:t>
            </a:r>
            <a:r>
              <a:rPr spc="-25" dirty="0"/>
              <a:t> </a:t>
            </a:r>
            <a:r>
              <a:rPr spc="-31" dirty="0"/>
              <a:t>e</a:t>
            </a:r>
            <a:r>
              <a:rPr spc="-20" dirty="0"/>
              <a:t>t</a:t>
            </a:r>
            <a:r>
              <a:rPr spc="-15" dirty="0"/>
              <a:t> </a:t>
            </a:r>
            <a:r>
              <a:rPr spc="-20" dirty="0"/>
              <a:t>al.</a:t>
            </a:r>
          </a:p>
        </p:txBody>
      </p:sp>
      <p:sp>
        <p:nvSpPr>
          <p:cNvPr id="3" name="object 3"/>
          <p:cNvSpPr/>
          <p:nvPr/>
        </p:nvSpPr>
        <p:spPr>
          <a:xfrm>
            <a:off x="880897" y="2921508"/>
            <a:ext cx="2602945" cy="1754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0873" y="2921509"/>
            <a:ext cx="2603500" cy="1754505"/>
          </a:xfrm>
          <a:custGeom>
            <a:avLst/>
            <a:gdLst/>
            <a:ahLst/>
            <a:cxnLst/>
            <a:rect l="l" t="t" r="r" b="b"/>
            <a:pathLst>
              <a:path w="2603500" h="1754504">
                <a:moveTo>
                  <a:pt x="0" y="163321"/>
                </a:moveTo>
                <a:lnTo>
                  <a:pt x="5716" y="120344"/>
                </a:lnTo>
                <a:lnTo>
                  <a:pt x="21862" y="81656"/>
                </a:lnTo>
                <a:lnTo>
                  <a:pt x="46926" y="48768"/>
                </a:lnTo>
                <a:lnTo>
                  <a:pt x="79402" y="23192"/>
                </a:lnTo>
                <a:lnTo>
                  <a:pt x="117780" y="6440"/>
                </a:lnTo>
                <a:lnTo>
                  <a:pt x="160552" y="23"/>
                </a:lnTo>
                <a:lnTo>
                  <a:pt x="2439669" y="0"/>
                </a:lnTo>
                <a:lnTo>
                  <a:pt x="2454380" y="654"/>
                </a:lnTo>
                <a:lnTo>
                  <a:pt x="2496099" y="10018"/>
                </a:lnTo>
                <a:lnTo>
                  <a:pt x="2533023" y="29310"/>
                </a:lnTo>
                <a:lnTo>
                  <a:pt x="2563642" y="57017"/>
                </a:lnTo>
                <a:lnTo>
                  <a:pt x="2586444" y="91628"/>
                </a:lnTo>
                <a:lnTo>
                  <a:pt x="2599916" y="131631"/>
                </a:lnTo>
                <a:lnTo>
                  <a:pt x="2602991" y="1590802"/>
                </a:lnTo>
                <a:lnTo>
                  <a:pt x="2602337" y="1605512"/>
                </a:lnTo>
                <a:lnTo>
                  <a:pt x="2592973" y="1647231"/>
                </a:lnTo>
                <a:lnTo>
                  <a:pt x="2573681" y="1684155"/>
                </a:lnTo>
                <a:lnTo>
                  <a:pt x="2545974" y="1714774"/>
                </a:lnTo>
                <a:lnTo>
                  <a:pt x="2511363" y="1737576"/>
                </a:lnTo>
                <a:lnTo>
                  <a:pt x="2471360" y="1751048"/>
                </a:lnTo>
                <a:lnTo>
                  <a:pt x="163347" y="1754123"/>
                </a:lnTo>
                <a:lnTo>
                  <a:pt x="148630" y="1753469"/>
                </a:lnTo>
                <a:lnTo>
                  <a:pt x="106898" y="1744106"/>
                </a:lnTo>
                <a:lnTo>
                  <a:pt x="69969" y="1724817"/>
                </a:lnTo>
                <a:lnTo>
                  <a:pt x="39349" y="1697114"/>
                </a:lnTo>
                <a:lnTo>
                  <a:pt x="16549" y="1662508"/>
                </a:lnTo>
                <a:lnTo>
                  <a:pt x="3077" y="1622510"/>
                </a:lnTo>
                <a:lnTo>
                  <a:pt x="0" y="163321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1" y="5336285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2795" y="5342383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5151" y="5350003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6945" y="6013705"/>
            <a:ext cx="230124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0028" y="6019802"/>
            <a:ext cx="227075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2384" y="6019800"/>
            <a:ext cx="23012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0987" y="4018025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0987" y="4018025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4075" y="4137915"/>
            <a:ext cx="20415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mas</a:t>
            </a:r>
            <a:r>
              <a:rPr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ed 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6226" y="4853177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6"/>
                </a:moveTo>
                <a:lnTo>
                  <a:pt x="2289048" y="455676"/>
                </a:lnTo>
                <a:lnTo>
                  <a:pt x="2289048" y="0"/>
                </a:lnTo>
                <a:lnTo>
                  <a:pt x="0" y="0"/>
                </a:lnTo>
                <a:lnTo>
                  <a:pt x="0" y="45567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7673" y="4973320"/>
            <a:ext cx="2082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n-w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pc="-3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28167" y="5340858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4485" y="5346954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26843" y="5350002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26820" y="5727192"/>
            <a:ext cx="227075" cy="160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79906" y="5733289"/>
            <a:ext cx="225551" cy="160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42261" y="5733289"/>
            <a:ext cx="227075" cy="160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75233" y="4546092"/>
            <a:ext cx="1382268" cy="193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75233" y="4546092"/>
            <a:ext cx="1382395" cy="193675"/>
          </a:xfrm>
          <a:custGeom>
            <a:avLst/>
            <a:gdLst/>
            <a:ahLst/>
            <a:cxnLst/>
            <a:rect l="l" t="t" r="r" b="b"/>
            <a:pathLst>
              <a:path w="1382395" h="193675">
                <a:moveTo>
                  <a:pt x="0" y="96773"/>
                </a:moveTo>
                <a:lnTo>
                  <a:pt x="691134" y="0"/>
                </a:lnTo>
                <a:lnTo>
                  <a:pt x="1382268" y="96773"/>
                </a:lnTo>
                <a:lnTo>
                  <a:pt x="1036701" y="96773"/>
                </a:lnTo>
                <a:lnTo>
                  <a:pt x="1036701" y="193547"/>
                </a:lnTo>
                <a:lnTo>
                  <a:pt x="345567" y="193547"/>
                </a:lnTo>
                <a:lnTo>
                  <a:pt x="345567" y="96773"/>
                </a:lnTo>
                <a:lnTo>
                  <a:pt x="0" y="9677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30987" y="3091433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30987" y="3091433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2545" y="3124962"/>
            <a:ext cx="1724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21" marR="5080" indent="-547357"/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itio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-w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 </a:t>
            </a:r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rk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30729" y="5336285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82723" y="6013703"/>
            <a:ext cx="222504" cy="149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52423" y="5340858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52600" y="5727192"/>
            <a:ext cx="219456" cy="160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76933" y="3614166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61"/>
                </a:lnTo>
                <a:lnTo>
                  <a:pt x="47625" y="330961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13255" y="3620262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75611" y="3623310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02715" y="3614166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61"/>
                </a:lnTo>
                <a:lnTo>
                  <a:pt x="47625" y="330961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9679" y="3315250"/>
            <a:ext cx="276999" cy="11677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pc="-3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epe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-3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Nx</a:t>
            </a:r>
          </a:p>
        </p:txBody>
      </p:sp>
      <p:sp>
        <p:nvSpPr>
          <p:cNvPr id="36" name="object 36"/>
          <p:cNvSpPr/>
          <p:nvPr/>
        </p:nvSpPr>
        <p:spPr>
          <a:xfrm>
            <a:off x="1346453" y="2513838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39161" y="2519934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31999" y="2524506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01189" y="2513838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06603" y="2145030"/>
            <a:ext cx="2289175" cy="302260"/>
          </a:xfrm>
          <a:custGeom>
            <a:avLst/>
            <a:gdLst/>
            <a:ahLst/>
            <a:cxnLst/>
            <a:rect l="l" t="t" r="r" b="b"/>
            <a:pathLst>
              <a:path w="2289175" h="302260">
                <a:moveTo>
                  <a:pt x="0" y="301751"/>
                </a:moveTo>
                <a:lnTo>
                  <a:pt x="2289048" y="301751"/>
                </a:lnTo>
                <a:lnTo>
                  <a:pt x="2289048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43406" y="2208403"/>
            <a:ext cx="16148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itio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-w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ftm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96925" y="1882140"/>
            <a:ext cx="202692" cy="2270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50008" y="1888236"/>
            <a:ext cx="208787" cy="2270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12365" y="1888236"/>
            <a:ext cx="211836" cy="2270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22706" y="1882140"/>
            <a:ext cx="207263" cy="2270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33653" y="2119376"/>
            <a:ext cx="540385" cy="3769360"/>
          </a:xfrm>
          <a:custGeom>
            <a:avLst/>
            <a:gdLst/>
            <a:ahLst/>
            <a:cxnLst/>
            <a:rect l="l" t="t" r="r" b="b"/>
            <a:pathLst>
              <a:path w="540385" h="3769360">
                <a:moveTo>
                  <a:pt x="18795" y="0"/>
                </a:moveTo>
                <a:lnTo>
                  <a:pt x="0" y="2539"/>
                </a:lnTo>
                <a:lnTo>
                  <a:pt x="7492" y="59182"/>
                </a:lnTo>
                <a:lnTo>
                  <a:pt x="26415" y="56641"/>
                </a:lnTo>
                <a:lnTo>
                  <a:pt x="18795" y="0"/>
                </a:lnTo>
                <a:close/>
              </a:path>
              <a:path w="540385" h="3769360">
                <a:moveTo>
                  <a:pt x="28956" y="75564"/>
                </a:moveTo>
                <a:lnTo>
                  <a:pt x="10032" y="78104"/>
                </a:lnTo>
                <a:lnTo>
                  <a:pt x="17653" y="134747"/>
                </a:lnTo>
                <a:lnTo>
                  <a:pt x="36448" y="132207"/>
                </a:lnTo>
                <a:lnTo>
                  <a:pt x="28956" y="75564"/>
                </a:lnTo>
                <a:close/>
              </a:path>
              <a:path w="540385" h="3769360">
                <a:moveTo>
                  <a:pt x="38988" y="151002"/>
                </a:moveTo>
                <a:lnTo>
                  <a:pt x="20192" y="153543"/>
                </a:lnTo>
                <a:lnTo>
                  <a:pt x="27685" y="210185"/>
                </a:lnTo>
                <a:lnTo>
                  <a:pt x="46609" y="207772"/>
                </a:lnTo>
                <a:lnTo>
                  <a:pt x="38988" y="151002"/>
                </a:lnTo>
                <a:close/>
              </a:path>
              <a:path w="540385" h="3769360">
                <a:moveTo>
                  <a:pt x="49148" y="226568"/>
                </a:moveTo>
                <a:lnTo>
                  <a:pt x="30225" y="229108"/>
                </a:lnTo>
                <a:lnTo>
                  <a:pt x="37845" y="285750"/>
                </a:lnTo>
                <a:lnTo>
                  <a:pt x="56641" y="283210"/>
                </a:lnTo>
                <a:lnTo>
                  <a:pt x="49148" y="226568"/>
                </a:lnTo>
                <a:close/>
              </a:path>
              <a:path w="540385" h="3769360">
                <a:moveTo>
                  <a:pt x="59181" y="302133"/>
                </a:moveTo>
                <a:lnTo>
                  <a:pt x="40259" y="304673"/>
                </a:lnTo>
                <a:lnTo>
                  <a:pt x="47878" y="361314"/>
                </a:lnTo>
                <a:lnTo>
                  <a:pt x="66801" y="358775"/>
                </a:lnTo>
                <a:lnTo>
                  <a:pt x="59181" y="302133"/>
                </a:lnTo>
                <a:close/>
              </a:path>
              <a:path w="540385" h="3769360">
                <a:moveTo>
                  <a:pt x="69341" y="377698"/>
                </a:moveTo>
                <a:lnTo>
                  <a:pt x="50418" y="380238"/>
                </a:lnTo>
                <a:lnTo>
                  <a:pt x="57911" y="436879"/>
                </a:lnTo>
                <a:lnTo>
                  <a:pt x="76834" y="434339"/>
                </a:lnTo>
                <a:lnTo>
                  <a:pt x="69341" y="377698"/>
                </a:lnTo>
                <a:close/>
              </a:path>
              <a:path w="540385" h="3769360">
                <a:moveTo>
                  <a:pt x="79375" y="453136"/>
                </a:moveTo>
                <a:lnTo>
                  <a:pt x="60451" y="455675"/>
                </a:lnTo>
                <a:lnTo>
                  <a:pt x="68072" y="512318"/>
                </a:lnTo>
                <a:lnTo>
                  <a:pt x="86994" y="509777"/>
                </a:lnTo>
                <a:lnTo>
                  <a:pt x="79375" y="453136"/>
                </a:lnTo>
                <a:close/>
              </a:path>
              <a:path w="540385" h="3769360">
                <a:moveTo>
                  <a:pt x="89407" y="528701"/>
                </a:moveTo>
                <a:lnTo>
                  <a:pt x="70611" y="531240"/>
                </a:lnTo>
                <a:lnTo>
                  <a:pt x="78104" y="587883"/>
                </a:lnTo>
                <a:lnTo>
                  <a:pt x="97028" y="585343"/>
                </a:lnTo>
                <a:lnTo>
                  <a:pt x="89407" y="528701"/>
                </a:lnTo>
                <a:close/>
              </a:path>
              <a:path w="540385" h="3769360">
                <a:moveTo>
                  <a:pt x="99567" y="604265"/>
                </a:moveTo>
                <a:lnTo>
                  <a:pt x="80644" y="606806"/>
                </a:lnTo>
                <a:lnTo>
                  <a:pt x="88264" y="663448"/>
                </a:lnTo>
                <a:lnTo>
                  <a:pt x="107187" y="660908"/>
                </a:lnTo>
                <a:lnTo>
                  <a:pt x="99567" y="604265"/>
                </a:lnTo>
                <a:close/>
              </a:path>
              <a:path w="540385" h="3769360">
                <a:moveTo>
                  <a:pt x="109600" y="679831"/>
                </a:moveTo>
                <a:lnTo>
                  <a:pt x="90804" y="682244"/>
                </a:lnTo>
                <a:lnTo>
                  <a:pt x="98297" y="738886"/>
                </a:lnTo>
                <a:lnTo>
                  <a:pt x="117221" y="736473"/>
                </a:lnTo>
                <a:lnTo>
                  <a:pt x="109600" y="679831"/>
                </a:lnTo>
                <a:close/>
              </a:path>
              <a:path w="540385" h="3769360">
                <a:moveTo>
                  <a:pt x="119760" y="755269"/>
                </a:moveTo>
                <a:lnTo>
                  <a:pt x="100837" y="757809"/>
                </a:lnTo>
                <a:lnTo>
                  <a:pt x="108458" y="814451"/>
                </a:lnTo>
                <a:lnTo>
                  <a:pt x="127253" y="811911"/>
                </a:lnTo>
                <a:lnTo>
                  <a:pt x="119760" y="755269"/>
                </a:lnTo>
                <a:close/>
              </a:path>
              <a:path w="540385" h="3769360">
                <a:moveTo>
                  <a:pt x="129793" y="830834"/>
                </a:moveTo>
                <a:lnTo>
                  <a:pt x="110997" y="833374"/>
                </a:lnTo>
                <a:lnTo>
                  <a:pt x="118490" y="890015"/>
                </a:lnTo>
                <a:lnTo>
                  <a:pt x="137414" y="887476"/>
                </a:lnTo>
                <a:lnTo>
                  <a:pt x="129793" y="830834"/>
                </a:lnTo>
                <a:close/>
              </a:path>
              <a:path w="540385" h="3769360">
                <a:moveTo>
                  <a:pt x="139953" y="906399"/>
                </a:moveTo>
                <a:lnTo>
                  <a:pt x="121030" y="908938"/>
                </a:lnTo>
                <a:lnTo>
                  <a:pt x="128650" y="965581"/>
                </a:lnTo>
                <a:lnTo>
                  <a:pt x="147447" y="963040"/>
                </a:lnTo>
                <a:lnTo>
                  <a:pt x="139953" y="906399"/>
                </a:lnTo>
                <a:close/>
              </a:path>
              <a:path w="540385" h="3769360">
                <a:moveTo>
                  <a:pt x="149986" y="981837"/>
                </a:moveTo>
                <a:lnTo>
                  <a:pt x="131064" y="984376"/>
                </a:lnTo>
                <a:lnTo>
                  <a:pt x="138684" y="1041019"/>
                </a:lnTo>
                <a:lnTo>
                  <a:pt x="157606" y="1038478"/>
                </a:lnTo>
                <a:lnTo>
                  <a:pt x="149986" y="981837"/>
                </a:lnTo>
                <a:close/>
              </a:path>
              <a:path w="540385" h="3769360">
                <a:moveTo>
                  <a:pt x="160147" y="1057402"/>
                </a:moveTo>
                <a:lnTo>
                  <a:pt x="141223" y="1059941"/>
                </a:lnTo>
                <a:lnTo>
                  <a:pt x="148843" y="1116584"/>
                </a:lnTo>
                <a:lnTo>
                  <a:pt x="167640" y="1114044"/>
                </a:lnTo>
                <a:lnTo>
                  <a:pt x="160147" y="1057402"/>
                </a:lnTo>
                <a:close/>
              </a:path>
              <a:path w="540385" h="3769360">
                <a:moveTo>
                  <a:pt x="170179" y="1132966"/>
                </a:moveTo>
                <a:lnTo>
                  <a:pt x="151256" y="1135507"/>
                </a:lnTo>
                <a:lnTo>
                  <a:pt x="158877" y="1192149"/>
                </a:lnTo>
                <a:lnTo>
                  <a:pt x="177799" y="1189609"/>
                </a:lnTo>
                <a:lnTo>
                  <a:pt x="170179" y="1132966"/>
                </a:lnTo>
                <a:close/>
              </a:path>
              <a:path w="540385" h="3769360">
                <a:moveTo>
                  <a:pt x="180212" y="1208532"/>
                </a:moveTo>
                <a:lnTo>
                  <a:pt x="161416" y="1210945"/>
                </a:lnTo>
                <a:lnTo>
                  <a:pt x="168909" y="1267587"/>
                </a:lnTo>
                <a:lnTo>
                  <a:pt x="187833" y="1265174"/>
                </a:lnTo>
                <a:lnTo>
                  <a:pt x="180212" y="1208532"/>
                </a:lnTo>
                <a:close/>
              </a:path>
              <a:path w="540385" h="3769360">
                <a:moveTo>
                  <a:pt x="190372" y="1283970"/>
                </a:moveTo>
                <a:lnTo>
                  <a:pt x="171449" y="1286510"/>
                </a:lnTo>
                <a:lnTo>
                  <a:pt x="179070" y="1343152"/>
                </a:lnTo>
                <a:lnTo>
                  <a:pt x="197992" y="1340612"/>
                </a:lnTo>
                <a:lnTo>
                  <a:pt x="190372" y="1283970"/>
                </a:lnTo>
                <a:close/>
              </a:path>
              <a:path w="540385" h="3769360">
                <a:moveTo>
                  <a:pt x="200405" y="1359535"/>
                </a:moveTo>
                <a:lnTo>
                  <a:pt x="181609" y="1362075"/>
                </a:lnTo>
                <a:lnTo>
                  <a:pt x="189103" y="1418716"/>
                </a:lnTo>
                <a:lnTo>
                  <a:pt x="208025" y="1416177"/>
                </a:lnTo>
                <a:lnTo>
                  <a:pt x="200405" y="1359535"/>
                </a:lnTo>
                <a:close/>
              </a:path>
              <a:path w="540385" h="3769360">
                <a:moveTo>
                  <a:pt x="210565" y="1435100"/>
                </a:moveTo>
                <a:lnTo>
                  <a:pt x="191642" y="1437639"/>
                </a:lnTo>
                <a:lnTo>
                  <a:pt x="199262" y="1494282"/>
                </a:lnTo>
                <a:lnTo>
                  <a:pt x="218059" y="1491742"/>
                </a:lnTo>
                <a:lnTo>
                  <a:pt x="210565" y="1435100"/>
                </a:lnTo>
                <a:close/>
              </a:path>
              <a:path w="540385" h="3769360">
                <a:moveTo>
                  <a:pt x="220598" y="1510538"/>
                </a:moveTo>
                <a:lnTo>
                  <a:pt x="201803" y="1513078"/>
                </a:lnTo>
                <a:lnTo>
                  <a:pt x="209296" y="1569720"/>
                </a:lnTo>
                <a:lnTo>
                  <a:pt x="228218" y="1567180"/>
                </a:lnTo>
                <a:lnTo>
                  <a:pt x="220598" y="1510538"/>
                </a:lnTo>
                <a:close/>
              </a:path>
              <a:path w="540385" h="3769360">
                <a:moveTo>
                  <a:pt x="230759" y="1586103"/>
                </a:moveTo>
                <a:lnTo>
                  <a:pt x="211835" y="1588643"/>
                </a:lnTo>
                <a:lnTo>
                  <a:pt x="219455" y="1645285"/>
                </a:lnTo>
                <a:lnTo>
                  <a:pt x="238252" y="1642745"/>
                </a:lnTo>
                <a:lnTo>
                  <a:pt x="230759" y="1586103"/>
                </a:lnTo>
                <a:close/>
              </a:path>
              <a:path w="540385" h="3769360">
                <a:moveTo>
                  <a:pt x="240791" y="1661668"/>
                </a:moveTo>
                <a:lnTo>
                  <a:pt x="221996" y="1664208"/>
                </a:lnTo>
                <a:lnTo>
                  <a:pt x="229489" y="1720850"/>
                </a:lnTo>
                <a:lnTo>
                  <a:pt x="248411" y="1718310"/>
                </a:lnTo>
                <a:lnTo>
                  <a:pt x="240791" y="1661668"/>
                </a:lnTo>
                <a:close/>
              </a:path>
              <a:path w="540385" h="3769360">
                <a:moveTo>
                  <a:pt x="250952" y="1737233"/>
                </a:moveTo>
                <a:lnTo>
                  <a:pt x="232028" y="1739646"/>
                </a:lnTo>
                <a:lnTo>
                  <a:pt x="239648" y="1796288"/>
                </a:lnTo>
                <a:lnTo>
                  <a:pt x="258445" y="1793875"/>
                </a:lnTo>
                <a:lnTo>
                  <a:pt x="250952" y="1737233"/>
                </a:lnTo>
                <a:close/>
              </a:path>
              <a:path w="540385" h="3769360">
                <a:moveTo>
                  <a:pt x="260984" y="1812671"/>
                </a:moveTo>
                <a:lnTo>
                  <a:pt x="242061" y="1815211"/>
                </a:lnTo>
                <a:lnTo>
                  <a:pt x="249681" y="1871853"/>
                </a:lnTo>
                <a:lnTo>
                  <a:pt x="268604" y="1869313"/>
                </a:lnTo>
                <a:lnTo>
                  <a:pt x="260984" y="1812671"/>
                </a:lnTo>
                <a:close/>
              </a:path>
              <a:path w="540385" h="3769360">
                <a:moveTo>
                  <a:pt x="271145" y="1888236"/>
                </a:moveTo>
                <a:lnTo>
                  <a:pt x="252222" y="1890776"/>
                </a:lnTo>
                <a:lnTo>
                  <a:pt x="259715" y="1947418"/>
                </a:lnTo>
                <a:lnTo>
                  <a:pt x="278637" y="1944878"/>
                </a:lnTo>
                <a:lnTo>
                  <a:pt x="271145" y="1888236"/>
                </a:lnTo>
                <a:close/>
              </a:path>
              <a:path w="540385" h="3769360">
                <a:moveTo>
                  <a:pt x="281178" y="1963801"/>
                </a:moveTo>
                <a:lnTo>
                  <a:pt x="262254" y="1966341"/>
                </a:lnTo>
                <a:lnTo>
                  <a:pt x="269874" y="2022983"/>
                </a:lnTo>
                <a:lnTo>
                  <a:pt x="288797" y="2020443"/>
                </a:lnTo>
                <a:lnTo>
                  <a:pt x="281178" y="1963801"/>
                </a:lnTo>
                <a:close/>
              </a:path>
              <a:path w="540385" h="3769360">
                <a:moveTo>
                  <a:pt x="291210" y="2039239"/>
                </a:moveTo>
                <a:lnTo>
                  <a:pt x="272415" y="2041779"/>
                </a:lnTo>
                <a:lnTo>
                  <a:pt x="279908" y="2098421"/>
                </a:lnTo>
                <a:lnTo>
                  <a:pt x="298830" y="2095881"/>
                </a:lnTo>
                <a:lnTo>
                  <a:pt x="291210" y="2039239"/>
                </a:lnTo>
                <a:close/>
              </a:path>
              <a:path w="540385" h="3769360">
                <a:moveTo>
                  <a:pt x="301371" y="2114804"/>
                </a:moveTo>
                <a:lnTo>
                  <a:pt x="282447" y="2117344"/>
                </a:lnTo>
                <a:lnTo>
                  <a:pt x="290067" y="2173986"/>
                </a:lnTo>
                <a:lnTo>
                  <a:pt x="308864" y="2171446"/>
                </a:lnTo>
                <a:lnTo>
                  <a:pt x="301371" y="2114804"/>
                </a:lnTo>
                <a:close/>
              </a:path>
              <a:path w="540385" h="3769360">
                <a:moveTo>
                  <a:pt x="311403" y="2190369"/>
                </a:moveTo>
                <a:lnTo>
                  <a:pt x="292608" y="2192909"/>
                </a:lnTo>
                <a:lnTo>
                  <a:pt x="300100" y="2249551"/>
                </a:lnTo>
                <a:lnTo>
                  <a:pt x="319023" y="2247011"/>
                </a:lnTo>
                <a:lnTo>
                  <a:pt x="311403" y="2190369"/>
                </a:lnTo>
                <a:close/>
              </a:path>
              <a:path w="540385" h="3769360">
                <a:moveTo>
                  <a:pt x="321564" y="2265934"/>
                </a:moveTo>
                <a:lnTo>
                  <a:pt x="302641" y="2268347"/>
                </a:lnTo>
                <a:lnTo>
                  <a:pt x="310260" y="2324989"/>
                </a:lnTo>
                <a:lnTo>
                  <a:pt x="329056" y="2322576"/>
                </a:lnTo>
                <a:lnTo>
                  <a:pt x="321564" y="2265934"/>
                </a:lnTo>
                <a:close/>
              </a:path>
              <a:path w="540385" h="3769360">
                <a:moveTo>
                  <a:pt x="331597" y="2341372"/>
                </a:moveTo>
                <a:lnTo>
                  <a:pt x="312800" y="2343912"/>
                </a:lnTo>
                <a:lnTo>
                  <a:pt x="320293" y="2400554"/>
                </a:lnTo>
                <a:lnTo>
                  <a:pt x="339216" y="2398014"/>
                </a:lnTo>
                <a:lnTo>
                  <a:pt x="331597" y="2341372"/>
                </a:lnTo>
                <a:close/>
              </a:path>
              <a:path w="540385" h="3769360">
                <a:moveTo>
                  <a:pt x="341756" y="2416937"/>
                </a:moveTo>
                <a:lnTo>
                  <a:pt x="322834" y="2419477"/>
                </a:lnTo>
                <a:lnTo>
                  <a:pt x="330453" y="2476119"/>
                </a:lnTo>
                <a:lnTo>
                  <a:pt x="349249" y="2473579"/>
                </a:lnTo>
                <a:lnTo>
                  <a:pt x="341756" y="2416937"/>
                </a:lnTo>
                <a:close/>
              </a:path>
              <a:path w="540385" h="3769360">
                <a:moveTo>
                  <a:pt x="351790" y="2492502"/>
                </a:moveTo>
                <a:lnTo>
                  <a:pt x="332866" y="2495042"/>
                </a:lnTo>
                <a:lnTo>
                  <a:pt x="340486" y="2551684"/>
                </a:lnTo>
                <a:lnTo>
                  <a:pt x="359409" y="2549144"/>
                </a:lnTo>
                <a:lnTo>
                  <a:pt x="351790" y="2492502"/>
                </a:lnTo>
                <a:close/>
              </a:path>
              <a:path w="540385" h="3769360">
                <a:moveTo>
                  <a:pt x="361949" y="2567940"/>
                </a:moveTo>
                <a:lnTo>
                  <a:pt x="343027" y="2570480"/>
                </a:lnTo>
                <a:lnTo>
                  <a:pt x="350520" y="2627122"/>
                </a:lnTo>
                <a:lnTo>
                  <a:pt x="369442" y="2624582"/>
                </a:lnTo>
                <a:lnTo>
                  <a:pt x="361949" y="2567940"/>
                </a:lnTo>
                <a:close/>
              </a:path>
              <a:path w="540385" h="3769360">
                <a:moveTo>
                  <a:pt x="371983" y="2643505"/>
                </a:moveTo>
                <a:lnTo>
                  <a:pt x="353059" y="2646045"/>
                </a:lnTo>
                <a:lnTo>
                  <a:pt x="360679" y="2702687"/>
                </a:lnTo>
                <a:lnTo>
                  <a:pt x="379603" y="2700147"/>
                </a:lnTo>
                <a:lnTo>
                  <a:pt x="371983" y="2643505"/>
                </a:lnTo>
                <a:close/>
              </a:path>
              <a:path w="540385" h="3769360">
                <a:moveTo>
                  <a:pt x="382016" y="2719070"/>
                </a:moveTo>
                <a:lnTo>
                  <a:pt x="363220" y="2721610"/>
                </a:lnTo>
                <a:lnTo>
                  <a:pt x="370712" y="2778252"/>
                </a:lnTo>
                <a:lnTo>
                  <a:pt x="389635" y="2775712"/>
                </a:lnTo>
                <a:lnTo>
                  <a:pt x="382016" y="2719070"/>
                </a:lnTo>
                <a:close/>
              </a:path>
              <a:path w="540385" h="3769360">
                <a:moveTo>
                  <a:pt x="392175" y="2794635"/>
                </a:moveTo>
                <a:lnTo>
                  <a:pt x="373253" y="2797048"/>
                </a:lnTo>
                <a:lnTo>
                  <a:pt x="380872" y="2853690"/>
                </a:lnTo>
                <a:lnTo>
                  <a:pt x="399668" y="2851277"/>
                </a:lnTo>
                <a:lnTo>
                  <a:pt x="392175" y="2794635"/>
                </a:lnTo>
                <a:close/>
              </a:path>
              <a:path w="540385" h="3769360">
                <a:moveTo>
                  <a:pt x="402209" y="2870073"/>
                </a:moveTo>
                <a:lnTo>
                  <a:pt x="383412" y="2872613"/>
                </a:lnTo>
                <a:lnTo>
                  <a:pt x="390905" y="2929255"/>
                </a:lnTo>
                <a:lnTo>
                  <a:pt x="409828" y="2926715"/>
                </a:lnTo>
                <a:lnTo>
                  <a:pt x="402209" y="2870073"/>
                </a:lnTo>
                <a:close/>
              </a:path>
              <a:path w="540385" h="3769360">
                <a:moveTo>
                  <a:pt x="412368" y="2945638"/>
                </a:moveTo>
                <a:lnTo>
                  <a:pt x="393446" y="2948178"/>
                </a:lnTo>
                <a:lnTo>
                  <a:pt x="401066" y="3004820"/>
                </a:lnTo>
                <a:lnTo>
                  <a:pt x="419861" y="3002280"/>
                </a:lnTo>
                <a:lnTo>
                  <a:pt x="412368" y="2945638"/>
                </a:lnTo>
                <a:close/>
              </a:path>
              <a:path w="540385" h="3769360">
                <a:moveTo>
                  <a:pt x="422402" y="3021203"/>
                </a:moveTo>
                <a:lnTo>
                  <a:pt x="403605" y="3023743"/>
                </a:lnTo>
                <a:lnTo>
                  <a:pt x="411098" y="3080385"/>
                </a:lnTo>
                <a:lnTo>
                  <a:pt x="430022" y="3077845"/>
                </a:lnTo>
                <a:lnTo>
                  <a:pt x="422402" y="3021203"/>
                </a:lnTo>
                <a:close/>
              </a:path>
              <a:path w="540385" h="3769360">
                <a:moveTo>
                  <a:pt x="432561" y="3096641"/>
                </a:moveTo>
                <a:lnTo>
                  <a:pt x="413639" y="3099181"/>
                </a:lnTo>
                <a:lnTo>
                  <a:pt x="421259" y="3155823"/>
                </a:lnTo>
                <a:lnTo>
                  <a:pt x="440054" y="3153283"/>
                </a:lnTo>
                <a:lnTo>
                  <a:pt x="432561" y="3096641"/>
                </a:lnTo>
                <a:close/>
              </a:path>
              <a:path w="540385" h="3769360">
                <a:moveTo>
                  <a:pt x="442595" y="3172206"/>
                </a:moveTo>
                <a:lnTo>
                  <a:pt x="423672" y="3174746"/>
                </a:lnTo>
                <a:lnTo>
                  <a:pt x="431291" y="3231388"/>
                </a:lnTo>
                <a:lnTo>
                  <a:pt x="450215" y="3228848"/>
                </a:lnTo>
                <a:lnTo>
                  <a:pt x="442595" y="3172206"/>
                </a:lnTo>
                <a:close/>
              </a:path>
              <a:path w="540385" h="3769360">
                <a:moveTo>
                  <a:pt x="452754" y="3247771"/>
                </a:moveTo>
                <a:lnTo>
                  <a:pt x="433831" y="3250311"/>
                </a:lnTo>
                <a:lnTo>
                  <a:pt x="441324" y="3306953"/>
                </a:lnTo>
                <a:lnTo>
                  <a:pt x="460247" y="3304413"/>
                </a:lnTo>
                <a:lnTo>
                  <a:pt x="452754" y="3247771"/>
                </a:lnTo>
                <a:close/>
              </a:path>
              <a:path w="540385" h="3769360">
                <a:moveTo>
                  <a:pt x="462787" y="3323336"/>
                </a:moveTo>
                <a:lnTo>
                  <a:pt x="443865" y="3325749"/>
                </a:lnTo>
                <a:lnTo>
                  <a:pt x="451484" y="3382391"/>
                </a:lnTo>
                <a:lnTo>
                  <a:pt x="470408" y="3379978"/>
                </a:lnTo>
                <a:lnTo>
                  <a:pt x="462787" y="3323336"/>
                </a:lnTo>
                <a:close/>
              </a:path>
              <a:path w="540385" h="3769360">
                <a:moveTo>
                  <a:pt x="472821" y="3398774"/>
                </a:moveTo>
                <a:lnTo>
                  <a:pt x="454024" y="3401314"/>
                </a:lnTo>
                <a:lnTo>
                  <a:pt x="461517" y="3457955"/>
                </a:lnTo>
                <a:lnTo>
                  <a:pt x="480441" y="3455416"/>
                </a:lnTo>
                <a:lnTo>
                  <a:pt x="472821" y="3398774"/>
                </a:lnTo>
                <a:close/>
              </a:path>
              <a:path w="540385" h="3769360">
                <a:moveTo>
                  <a:pt x="482980" y="3474339"/>
                </a:moveTo>
                <a:lnTo>
                  <a:pt x="464058" y="3476866"/>
                </a:lnTo>
                <a:lnTo>
                  <a:pt x="471678" y="3533508"/>
                </a:lnTo>
                <a:lnTo>
                  <a:pt x="490600" y="3530993"/>
                </a:lnTo>
                <a:lnTo>
                  <a:pt x="482980" y="3474339"/>
                </a:lnTo>
                <a:close/>
              </a:path>
              <a:path w="540385" h="3769360">
                <a:moveTo>
                  <a:pt x="493014" y="3549865"/>
                </a:moveTo>
                <a:lnTo>
                  <a:pt x="474217" y="3552393"/>
                </a:lnTo>
                <a:lnTo>
                  <a:pt x="481710" y="3609035"/>
                </a:lnTo>
                <a:lnTo>
                  <a:pt x="500634" y="3606520"/>
                </a:lnTo>
                <a:lnTo>
                  <a:pt x="493014" y="3549865"/>
                </a:lnTo>
                <a:close/>
              </a:path>
              <a:path w="540385" h="3769360">
                <a:moveTo>
                  <a:pt x="503173" y="3625405"/>
                </a:moveTo>
                <a:lnTo>
                  <a:pt x="484250" y="3627920"/>
                </a:lnTo>
                <a:lnTo>
                  <a:pt x="491871" y="3684574"/>
                </a:lnTo>
                <a:lnTo>
                  <a:pt x="510666" y="3682047"/>
                </a:lnTo>
                <a:lnTo>
                  <a:pt x="503173" y="3625405"/>
                </a:lnTo>
                <a:close/>
              </a:path>
              <a:path w="540385" h="3769360">
                <a:moveTo>
                  <a:pt x="540385" y="3688422"/>
                </a:moveTo>
                <a:lnTo>
                  <a:pt x="464820" y="3698506"/>
                </a:lnTo>
                <a:lnTo>
                  <a:pt x="512698" y="3768991"/>
                </a:lnTo>
                <a:lnTo>
                  <a:pt x="533891" y="3707320"/>
                </a:lnTo>
                <a:lnTo>
                  <a:pt x="494918" y="3707320"/>
                </a:lnTo>
                <a:lnTo>
                  <a:pt x="494410" y="3703447"/>
                </a:lnTo>
                <a:lnTo>
                  <a:pt x="513206" y="3700932"/>
                </a:lnTo>
                <a:lnTo>
                  <a:pt x="536086" y="3700932"/>
                </a:lnTo>
                <a:lnTo>
                  <a:pt x="540385" y="3688422"/>
                </a:lnTo>
                <a:close/>
              </a:path>
              <a:path w="540385" h="3769360">
                <a:moveTo>
                  <a:pt x="513206" y="3700932"/>
                </a:moveTo>
                <a:lnTo>
                  <a:pt x="494410" y="3703447"/>
                </a:lnTo>
                <a:lnTo>
                  <a:pt x="494918" y="3707320"/>
                </a:lnTo>
                <a:lnTo>
                  <a:pt x="513715" y="3704805"/>
                </a:lnTo>
                <a:lnTo>
                  <a:pt x="513206" y="3700932"/>
                </a:lnTo>
                <a:close/>
              </a:path>
              <a:path w="540385" h="3769360">
                <a:moveTo>
                  <a:pt x="536086" y="3700932"/>
                </a:moveTo>
                <a:lnTo>
                  <a:pt x="513206" y="3700932"/>
                </a:lnTo>
                <a:lnTo>
                  <a:pt x="513715" y="3704805"/>
                </a:lnTo>
                <a:lnTo>
                  <a:pt x="494918" y="3707320"/>
                </a:lnTo>
                <a:lnTo>
                  <a:pt x="533891" y="3707320"/>
                </a:lnTo>
                <a:lnTo>
                  <a:pt x="536086" y="370093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48765" y="2098039"/>
            <a:ext cx="540385" cy="3769360"/>
          </a:xfrm>
          <a:custGeom>
            <a:avLst/>
            <a:gdLst/>
            <a:ahLst/>
            <a:cxnLst/>
            <a:rect l="l" t="t" r="r" b="b"/>
            <a:pathLst>
              <a:path w="540385" h="3769360">
                <a:moveTo>
                  <a:pt x="18796" y="0"/>
                </a:moveTo>
                <a:lnTo>
                  <a:pt x="0" y="2539"/>
                </a:lnTo>
                <a:lnTo>
                  <a:pt x="7493" y="59182"/>
                </a:lnTo>
                <a:lnTo>
                  <a:pt x="26416" y="56642"/>
                </a:lnTo>
                <a:lnTo>
                  <a:pt x="18796" y="0"/>
                </a:lnTo>
                <a:close/>
              </a:path>
              <a:path w="540385" h="3769360">
                <a:moveTo>
                  <a:pt x="28956" y="75564"/>
                </a:moveTo>
                <a:lnTo>
                  <a:pt x="10033" y="78105"/>
                </a:lnTo>
                <a:lnTo>
                  <a:pt x="17653" y="134747"/>
                </a:lnTo>
                <a:lnTo>
                  <a:pt x="36449" y="132207"/>
                </a:lnTo>
                <a:lnTo>
                  <a:pt x="28956" y="75564"/>
                </a:lnTo>
                <a:close/>
              </a:path>
              <a:path w="540385" h="3769360">
                <a:moveTo>
                  <a:pt x="38988" y="151002"/>
                </a:moveTo>
                <a:lnTo>
                  <a:pt x="20193" y="153543"/>
                </a:lnTo>
                <a:lnTo>
                  <a:pt x="27686" y="210185"/>
                </a:lnTo>
                <a:lnTo>
                  <a:pt x="46609" y="207772"/>
                </a:lnTo>
                <a:lnTo>
                  <a:pt x="38988" y="151002"/>
                </a:lnTo>
                <a:close/>
              </a:path>
              <a:path w="540385" h="3769360">
                <a:moveTo>
                  <a:pt x="49149" y="226568"/>
                </a:moveTo>
                <a:lnTo>
                  <a:pt x="30225" y="229108"/>
                </a:lnTo>
                <a:lnTo>
                  <a:pt x="37846" y="285750"/>
                </a:lnTo>
                <a:lnTo>
                  <a:pt x="56642" y="283210"/>
                </a:lnTo>
                <a:lnTo>
                  <a:pt x="49149" y="226568"/>
                </a:lnTo>
                <a:close/>
              </a:path>
              <a:path w="540385" h="3769360">
                <a:moveTo>
                  <a:pt x="59181" y="302133"/>
                </a:moveTo>
                <a:lnTo>
                  <a:pt x="40259" y="304673"/>
                </a:lnTo>
                <a:lnTo>
                  <a:pt x="47879" y="361314"/>
                </a:lnTo>
                <a:lnTo>
                  <a:pt x="66802" y="358775"/>
                </a:lnTo>
                <a:lnTo>
                  <a:pt x="59181" y="302133"/>
                </a:lnTo>
                <a:close/>
              </a:path>
              <a:path w="540385" h="3769360">
                <a:moveTo>
                  <a:pt x="69342" y="377698"/>
                </a:moveTo>
                <a:lnTo>
                  <a:pt x="50418" y="380238"/>
                </a:lnTo>
                <a:lnTo>
                  <a:pt x="57912" y="436880"/>
                </a:lnTo>
                <a:lnTo>
                  <a:pt x="76835" y="434339"/>
                </a:lnTo>
                <a:lnTo>
                  <a:pt x="69342" y="377698"/>
                </a:lnTo>
                <a:close/>
              </a:path>
              <a:path w="540385" h="3769360">
                <a:moveTo>
                  <a:pt x="79375" y="453136"/>
                </a:moveTo>
                <a:lnTo>
                  <a:pt x="60452" y="455675"/>
                </a:lnTo>
                <a:lnTo>
                  <a:pt x="68072" y="512318"/>
                </a:lnTo>
                <a:lnTo>
                  <a:pt x="86994" y="509777"/>
                </a:lnTo>
                <a:lnTo>
                  <a:pt x="79375" y="453136"/>
                </a:lnTo>
                <a:close/>
              </a:path>
              <a:path w="540385" h="3769360">
                <a:moveTo>
                  <a:pt x="89408" y="528701"/>
                </a:moveTo>
                <a:lnTo>
                  <a:pt x="70612" y="531240"/>
                </a:lnTo>
                <a:lnTo>
                  <a:pt x="78105" y="587883"/>
                </a:lnTo>
                <a:lnTo>
                  <a:pt x="97028" y="585343"/>
                </a:lnTo>
                <a:lnTo>
                  <a:pt x="89408" y="528701"/>
                </a:lnTo>
                <a:close/>
              </a:path>
              <a:path w="540385" h="3769360">
                <a:moveTo>
                  <a:pt x="99568" y="604265"/>
                </a:moveTo>
                <a:lnTo>
                  <a:pt x="80644" y="606806"/>
                </a:lnTo>
                <a:lnTo>
                  <a:pt x="88265" y="663448"/>
                </a:lnTo>
                <a:lnTo>
                  <a:pt x="107061" y="660908"/>
                </a:lnTo>
                <a:lnTo>
                  <a:pt x="99568" y="604265"/>
                </a:lnTo>
                <a:close/>
              </a:path>
              <a:path w="540385" h="3769360">
                <a:moveTo>
                  <a:pt x="109600" y="679831"/>
                </a:moveTo>
                <a:lnTo>
                  <a:pt x="90805" y="682244"/>
                </a:lnTo>
                <a:lnTo>
                  <a:pt x="98298" y="738886"/>
                </a:lnTo>
                <a:lnTo>
                  <a:pt x="117221" y="736473"/>
                </a:lnTo>
                <a:lnTo>
                  <a:pt x="109600" y="679831"/>
                </a:lnTo>
                <a:close/>
              </a:path>
              <a:path w="540385" h="3769360">
                <a:moveTo>
                  <a:pt x="119761" y="755269"/>
                </a:moveTo>
                <a:lnTo>
                  <a:pt x="100837" y="757809"/>
                </a:lnTo>
                <a:lnTo>
                  <a:pt x="108458" y="814451"/>
                </a:lnTo>
                <a:lnTo>
                  <a:pt x="127254" y="811911"/>
                </a:lnTo>
                <a:lnTo>
                  <a:pt x="119761" y="755269"/>
                </a:lnTo>
                <a:close/>
              </a:path>
              <a:path w="540385" h="3769360">
                <a:moveTo>
                  <a:pt x="129793" y="830834"/>
                </a:moveTo>
                <a:lnTo>
                  <a:pt x="110998" y="833374"/>
                </a:lnTo>
                <a:lnTo>
                  <a:pt x="118491" y="890015"/>
                </a:lnTo>
                <a:lnTo>
                  <a:pt x="137413" y="887476"/>
                </a:lnTo>
                <a:lnTo>
                  <a:pt x="129793" y="830834"/>
                </a:lnTo>
                <a:close/>
              </a:path>
              <a:path w="540385" h="3769360">
                <a:moveTo>
                  <a:pt x="139954" y="906399"/>
                </a:moveTo>
                <a:lnTo>
                  <a:pt x="121031" y="908938"/>
                </a:lnTo>
                <a:lnTo>
                  <a:pt x="128650" y="965581"/>
                </a:lnTo>
                <a:lnTo>
                  <a:pt x="147447" y="963040"/>
                </a:lnTo>
                <a:lnTo>
                  <a:pt x="139954" y="906399"/>
                </a:lnTo>
                <a:close/>
              </a:path>
              <a:path w="540385" h="3769360">
                <a:moveTo>
                  <a:pt x="149987" y="981837"/>
                </a:moveTo>
                <a:lnTo>
                  <a:pt x="131063" y="984376"/>
                </a:lnTo>
                <a:lnTo>
                  <a:pt x="138684" y="1041019"/>
                </a:lnTo>
                <a:lnTo>
                  <a:pt x="157606" y="1038479"/>
                </a:lnTo>
                <a:lnTo>
                  <a:pt x="149987" y="981837"/>
                </a:lnTo>
                <a:close/>
              </a:path>
              <a:path w="540385" h="3769360">
                <a:moveTo>
                  <a:pt x="160147" y="1057402"/>
                </a:moveTo>
                <a:lnTo>
                  <a:pt x="141224" y="1059942"/>
                </a:lnTo>
                <a:lnTo>
                  <a:pt x="148844" y="1116584"/>
                </a:lnTo>
                <a:lnTo>
                  <a:pt x="167640" y="1114044"/>
                </a:lnTo>
                <a:lnTo>
                  <a:pt x="160147" y="1057402"/>
                </a:lnTo>
                <a:close/>
              </a:path>
              <a:path w="540385" h="3769360">
                <a:moveTo>
                  <a:pt x="170180" y="1132967"/>
                </a:moveTo>
                <a:lnTo>
                  <a:pt x="151256" y="1135507"/>
                </a:lnTo>
                <a:lnTo>
                  <a:pt x="158877" y="1192149"/>
                </a:lnTo>
                <a:lnTo>
                  <a:pt x="177800" y="1189609"/>
                </a:lnTo>
                <a:lnTo>
                  <a:pt x="170180" y="1132967"/>
                </a:lnTo>
                <a:close/>
              </a:path>
              <a:path w="540385" h="3769360">
                <a:moveTo>
                  <a:pt x="180212" y="1208532"/>
                </a:moveTo>
                <a:lnTo>
                  <a:pt x="161417" y="1210945"/>
                </a:lnTo>
                <a:lnTo>
                  <a:pt x="168910" y="1267587"/>
                </a:lnTo>
                <a:lnTo>
                  <a:pt x="187833" y="1265174"/>
                </a:lnTo>
                <a:lnTo>
                  <a:pt x="180212" y="1208532"/>
                </a:lnTo>
                <a:close/>
              </a:path>
              <a:path w="540385" h="3769360">
                <a:moveTo>
                  <a:pt x="190373" y="1283970"/>
                </a:moveTo>
                <a:lnTo>
                  <a:pt x="171450" y="1286510"/>
                </a:lnTo>
                <a:lnTo>
                  <a:pt x="179069" y="1343152"/>
                </a:lnTo>
                <a:lnTo>
                  <a:pt x="197993" y="1340612"/>
                </a:lnTo>
                <a:lnTo>
                  <a:pt x="190373" y="1283970"/>
                </a:lnTo>
                <a:close/>
              </a:path>
              <a:path w="540385" h="3769360">
                <a:moveTo>
                  <a:pt x="200406" y="1359535"/>
                </a:moveTo>
                <a:lnTo>
                  <a:pt x="181610" y="1362075"/>
                </a:lnTo>
                <a:lnTo>
                  <a:pt x="189103" y="1418717"/>
                </a:lnTo>
                <a:lnTo>
                  <a:pt x="208025" y="1416177"/>
                </a:lnTo>
                <a:lnTo>
                  <a:pt x="200406" y="1359535"/>
                </a:lnTo>
                <a:close/>
              </a:path>
              <a:path w="540385" h="3769360">
                <a:moveTo>
                  <a:pt x="210566" y="1435100"/>
                </a:moveTo>
                <a:lnTo>
                  <a:pt x="191643" y="1437639"/>
                </a:lnTo>
                <a:lnTo>
                  <a:pt x="199262" y="1494282"/>
                </a:lnTo>
                <a:lnTo>
                  <a:pt x="218059" y="1491742"/>
                </a:lnTo>
                <a:lnTo>
                  <a:pt x="210566" y="1435100"/>
                </a:lnTo>
                <a:close/>
              </a:path>
              <a:path w="540385" h="3769360">
                <a:moveTo>
                  <a:pt x="220599" y="1510538"/>
                </a:moveTo>
                <a:lnTo>
                  <a:pt x="201803" y="1513078"/>
                </a:lnTo>
                <a:lnTo>
                  <a:pt x="209296" y="1569720"/>
                </a:lnTo>
                <a:lnTo>
                  <a:pt x="228219" y="1567180"/>
                </a:lnTo>
                <a:lnTo>
                  <a:pt x="220599" y="1510538"/>
                </a:lnTo>
                <a:close/>
              </a:path>
              <a:path w="540385" h="3769360">
                <a:moveTo>
                  <a:pt x="230759" y="1586103"/>
                </a:moveTo>
                <a:lnTo>
                  <a:pt x="211836" y="1588643"/>
                </a:lnTo>
                <a:lnTo>
                  <a:pt x="219456" y="1645285"/>
                </a:lnTo>
                <a:lnTo>
                  <a:pt x="238252" y="1642745"/>
                </a:lnTo>
                <a:lnTo>
                  <a:pt x="230759" y="1586103"/>
                </a:lnTo>
                <a:close/>
              </a:path>
              <a:path w="540385" h="3769360">
                <a:moveTo>
                  <a:pt x="240792" y="1661668"/>
                </a:moveTo>
                <a:lnTo>
                  <a:pt x="221996" y="1664208"/>
                </a:lnTo>
                <a:lnTo>
                  <a:pt x="229488" y="1720850"/>
                </a:lnTo>
                <a:lnTo>
                  <a:pt x="248412" y="1718310"/>
                </a:lnTo>
                <a:lnTo>
                  <a:pt x="240792" y="1661668"/>
                </a:lnTo>
                <a:close/>
              </a:path>
              <a:path w="540385" h="3769360">
                <a:moveTo>
                  <a:pt x="250952" y="1737233"/>
                </a:moveTo>
                <a:lnTo>
                  <a:pt x="232029" y="1739646"/>
                </a:lnTo>
                <a:lnTo>
                  <a:pt x="239649" y="1796288"/>
                </a:lnTo>
                <a:lnTo>
                  <a:pt x="258444" y="1793875"/>
                </a:lnTo>
                <a:lnTo>
                  <a:pt x="250952" y="1737233"/>
                </a:lnTo>
                <a:close/>
              </a:path>
              <a:path w="540385" h="3769360">
                <a:moveTo>
                  <a:pt x="260985" y="1812671"/>
                </a:moveTo>
                <a:lnTo>
                  <a:pt x="242062" y="1815211"/>
                </a:lnTo>
                <a:lnTo>
                  <a:pt x="249681" y="1871853"/>
                </a:lnTo>
                <a:lnTo>
                  <a:pt x="268605" y="1869313"/>
                </a:lnTo>
                <a:lnTo>
                  <a:pt x="260985" y="1812671"/>
                </a:lnTo>
                <a:close/>
              </a:path>
              <a:path w="540385" h="3769360">
                <a:moveTo>
                  <a:pt x="271144" y="1888236"/>
                </a:moveTo>
                <a:lnTo>
                  <a:pt x="252222" y="1890776"/>
                </a:lnTo>
                <a:lnTo>
                  <a:pt x="259715" y="1947418"/>
                </a:lnTo>
                <a:lnTo>
                  <a:pt x="278638" y="1944878"/>
                </a:lnTo>
                <a:lnTo>
                  <a:pt x="271144" y="1888236"/>
                </a:lnTo>
                <a:close/>
              </a:path>
              <a:path w="540385" h="3769360">
                <a:moveTo>
                  <a:pt x="281178" y="1963801"/>
                </a:moveTo>
                <a:lnTo>
                  <a:pt x="262255" y="1966341"/>
                </a:lnTo>
                <a:lnTo>
                  <a:pt x="269875" y="2022983"/>
                </a:lnTo>
                <a:lnTo>
                  <a:pt x="288798" y="2020443"/>
                </a:lnTo>
                <a:lnTo>
                  <a:pt x="281178" y="1963801"/>
                </a:lnTo>
                <a:close/>
              </a:path>
              <a:path w="540385" h="3769360">
                <a:moveTo>
                  <a:pt x="291211" y="2039239"/>
                </a:moveTo>
                <a:lnTo>
                  <a:pt x="272415" y="2041779"/>
                </a:lnTo>
                <a:lnTo>
                  <a:pt x="279908" y="2098421"/>
                </a:lnTo>
                <a:lnTo>
                  <a:pt x="298831" y="2095881"/>
                </a:lnTo>
                <a:lnTo>
                  <a:pt x="291211" y="2039239"/>
                </a:lnTo>
                <a:close/>
              </a:path>
              <a:path w="540385" h="3769360">
                <a:moveTo>
                  <a:pt x="301371" y="2114804"/>
                </a:moveTo>
                <a:lnTo>
                  <a:pt x="282448" y="2117344"/>
                </a:lnTo>
                <a:lnTo>
                  <a:pt x="290068" y="2173986"/>
                </a:lnTo>
                <a:lnTo>
                  <a:pt x="308863" y="2171446"/>
                </a:lnTo>
                <a:lnTo>
                  <a:pt x="301371" y="2114804"/>
                </a:lnTo>
                <a:close/>
              </a:path>
              <a:path w="540385" h="3769360">
                <a:moveTo>
                  <a:pt x="311404" y="2190369"/>
                </a:moveTo>
                <a:lnTo>
                  <a:pt x="292608" y="2192909"/>
                </a:lnTo>
                <a:lnTo>
                  <a:pt x="300100" y="2249551"/>
                </a:lnTo>
                <a:lnTo>
                  <a:pt x="319024" y="2247011"/>
                </a:lnTo>
                <a:lnTo>
                  <a:pt x="311404" y="2190369"/>
                </a:lnTo>
                <a:close/>
              </a:path>
              <a:path w="540385" h="3769360">
                <a:moveTo>
                  <a:pt x="321563" y="2265934"/>
                </a:moveTo>
                <a:lnTo>
                  <a:pt x="302641" y="2268347"/>
                </a:lnTo>
                <a:lnTo>
                  <a:pt x="310261" y="2324989"/>
                </a:lnTo>
                <a:lnTo>
                  <a:pt x="329056" y="2322576"/>
                </a:lnTo>
                <a:lnTo>
                  <a:pt x="321563" y="2265934"/>
                </a:lnTo>
                <a:close/>
              </a:path>
              <a:path w="540385" h="3769360">
                <a:moveTo>
                  <a:pt x="331597" y="2341372"/>
                </a:moveTo>
                <a:lnTo>
                  <a:pt x="312800" y="2343912"/>
                </a:lnTo>
                <a:lnTo>
                  <a:pt x="320294" y="2400554"/>
                </a:lnTo>
                <a:lnTo>
                  <a:pt x="339217" y="2398014"/>
                </a:lnTo>
                <a:lnTo>
                  <a:pt x="331597" y="2341372"/>
                </a:lnTo>
                <a:close/>
              </a:path>
              <a:path w="540385" h="3769360">
                <a:moveTo>
                  <a:pt x="341756" y="2416937"/>
                </a:moveTo>
                <a:lnTo>
                  <a:pt x="322834" y="2419477"/>
                </a:lnTo>
                <a:lnTo>
                  <a:pt x="330454" y="2476119"/>
                </a:lnTo>
                <a:lnTo>
                  <a:pt x="349250" y="2473579"/>
                </a:lnTo>
                <a:lnTo>
                  <a:pt x="341756" y="2416937"/>
                </a:lnTo>
                <a:close/>
              </a:path>
              <a:path w="540385" h="3769360">
                <a:moveTo>
                  <a:pt x="351790" y="2492502"/>
                </a:moveTo>
                <a:lnTo>
                  <a:pt x="332867" y="2495042"/>
                </a:lnTo>
                <a:lnTo>
                  <a:pt x="340487" y="2551684"/>
                </a:lnTo>
                <a:lnTo>
                  <a:pt x="359410" y="2549144"/>
                </a:lnTo>
                <a:lnTo>
                  <a:pt x="351790" y="2492502"/>
                </a:lnTo>
                <a:close/>
              </a:path>
              <a:path w="540385" h="3769360">
                <a:moveTo>
                  <a:pt x="361950" y="2567940"/>
                </a:moveTo>
                <a:lnTo>
                  <a:pt x="343027" y="2570480"/>
                </a:lnTo>
                <a:lnTo>
                  <a:pt x="350519" y="2627122"/>
                </a:lnTo>
                <a:lnTo>
                  <a:pt x="369443" y="2624582"/>
                </a:lnTo>
                <a:lnTo>
                  <a:pt x="361950" y="2567940"/>
                </a:lnTo>
                <a:close/>
              </a:path>
              <a:path w="540385" h="3769360">
                <a:moveTo>
                  <a:pt x="371983" y="2643505"/>
                </a:moveTo>
                <a:lnTo>
                  <a:pt x="353060" y="2646045"/>
                </a:lnTo>
                <a:lnTo>
                  <a:pt x="360680" y="2702687"/>
                </a:lnTo>
                <a:lnTo>
                  <a:pt x="379603" y="2700147"/>
                </a:lnTo>
                <a:lnTo>
                  <a:pt x="371983" y="2643505"/>
                </a:lnTo>
                <a:close/>
              </a:path>
              <a:path w="540385" h="3769360">
                <a:moveTo>
                  <a:pt x="382016" y="2719070"/>
                </a:moveTo>
                <a:lnTo>
                  <a:pt x="363219" y="2721610"/>
                </a:lnTo>
                <a:lnTo>
                  <a:pt x="370713" y="2778252"/>
                </a:lnTo>
                <a:lnTo>
                  <a:pt x="389636" y="2775712"/>
                </a:lnTo>
                <a:lnTo>
                  <a:pt x="382016" y="2719070"/>
                </a:lnTo>
                <a:close/>
              </a:path>
              <a:path w="540385" h="3769360">
                <a:moveTo>
                  <a:pt x="392175" y="2794635"/>
                </a:moveTo>
                <a:lnTo>
                  <a:pt x="373253" y="2797048"/>
                </a:lnTo>
                <a:lnTo>
                  <a:pt x="380873" y="2853690"/>
                </a:lnTo>
                <a:lnTo>
                  <a:pt x="399669" y="2851277"/>
                </a:lnTo>
                <a:lnTo>
                  <a:pt x="392175" y="2794635"/>
                </a:lnTo>
                <a:close/>
              </a:path>
              <a:path w="540385" h="3769360">
                <a:moveTo>
                  <a:pt x="402209" y="2870073"/>
                </a:moveTo>
                <a:lnTo>
                  <a:pt x="383413" y="2872613"/>
                </a:lnTo>
                <a:lnTo>
                  <a:pt x="390906" y="2929255"/>
                </a:lnTo>
                <a:lnTo>
                  <a:pt x="409829" y="2926715"/>
                </a:lnTo>
                <a:lnTo>
                  <a:pt x="402209" y="2870073"/>
                </a:lnTo>
                <a:close/>
              </a:path>
              <a:path w="540385" h="3769360">
                <a:moveTo>
                  <a:pt x="412369" y="2945638"/>
                </a:moveTo>
                <a:lnTo>
                  <a:pt x="393446" y="2948178"/>
                </a:lnTo>
                <a:lnTo>
                  <a:pt x="401066" y="3004820"/>
                </a:lnTo>
                <a:lnTo>
                  <a:pt x="419862" y="3002280"/>
                </a:lnTo>
                <a:lnTo>
                  <a:pt x="412369" y="2945638"/>
                </a:lnTo>
                <a:close/>
              </a:path>
              <a:path w="540385" h="3769360">
                <a:moveTo>
                  <a:pt x="422402" y="3021203"/>
                </a:moveTo>
                <a:lnTo>
                  <a:pt x="403606" y="3023743"/>
                </a:lnTo>
                <a:lnTo>
                  <a:pt x="411099" y="3080385"/>
                </a:lnTo>
                <a:lnTo>
                  <a:pt x="430022" y="3077845"/>
                </a:lnTo>
                <a:lnTo>
                  <a:pt x="422402" y="3021203"/>
                </a:lnTo>
                <a:close/>
              </a:path>
              <a:path w="540385" h="3769360">
                <a:moveTo>
                  <a:pt x="432562" y="3096641"/>
                </a:moveTo>
                <a:lnTo>
                  <a:pt x="413638" y="3099181"/>
                </a:lnTo>
                <a:lnTo>
                  <a:pt x="421259" y="3155823"/>
                </a:lnTo>
                <a:lnTo>
                  <a:pt x="440055" y="3153283"/>
                </a:lnTo>
                <a:lnTo>
                  <a:pt x="432562" y="3096641"/>
                </a:lnTo>
                <a:close/>
              </a:path>
              <a:path w="540385" h="3769360">
                <a:moveTo>
                  <a:pt x="442594" y="3172206"/>
                </a:moveTo>
                <a:lnTo>
                  <a:pt x="423672" y="3174746"/>
                </a:lnTo>
                <a:lnTo>
                  <a:pt x="431292" y="3231388"/>
                </a:lnTo>
                <a:lnTo>
                  <a:pt x="450215" y="3228848"/>
                </a:lnTo>
                <a:lnTo>
                  <a:pt x="442594" y="3172206"/>
                </a:lnTo>
                <a:close/>
              </a:path>
              <a:path w="540385" h="3769360">
                <a:moveTo>
                  <a:pt x="452755" y="3247771"/>
                </a:moveTo>
                <a:lnTo>
                  <a:pt x="433831" y="3250311"/>
                </a:lnTo>
                <a:lnTo>
                  <a:pt x="441325" y="3306953"/>
                </a:lnTo>
                <a:lnTo>
                  <a:pt x="460248" y="3304413"/>
                </a:lnTo>
                <a:lnTo>
                  <a:pt x="452755" y="3247771"/>
                </a:lnTo>
                <a:close/>
              </a:path>
              <a:path w="540385" h="3769360">
                <a:moveTo>
                  <a:pt x="462788" y="3323336"/>
                </a:moveTo>
                <a:lnTo>
                  <a:pt x="443865" y="3325749"/>
                </a:lnTo>
                <a:lnTo>
                  <a:pt x="451485" y="3382391"/>
                </a:lnTo>
                <a:lnTo>
                  <a:pt x="470408" y="3379978"/>
                </a:lnTo>
                <a:lnTo>
                  <a:pt x="462788" y="3323336"/>
                </a:lnTo>
                <a:close/>
              </a:path>
              <a:path w="540385" h="3769360">
                <a:moveTo>
                  <a:pt x="472821" y="3398774"/>
                </a:moveTo>
                <a:lnTo>
                  <a:pt x="454025" y="3401314"/>
                </a:lnTo>
                <a:lnTo>
                  <a:pt x="461518" y="3457956"/>
                </a:lnTo>
                <a:lnTo>
                  <a:pt x="480441" y="3455416"/>
                </a:lnTo>
                <a:lnTo>
                  <a:pt x="472821" y="3398774"/>
                </a:lnTo>
                <a:close/>
              </a:path>
              <a:path w="540385" h="3769360">
                <a:moveTo>
                  <a:pt x="482981" y="3474339"/>
                </a:moveTo>
                <a:lnTo>
                  <a:pt x="464058" y="3476879"/>
                </a:lnTo>
                <a:lnTo>
                  <a:pt x="471678" y="3533508"/>
                </a:lnTo>
                <a:lnTo>
                  <a:pt x="490600" y="3530993"/>
                </a:lnTo>
                <a:lnTo>
                  <a:pt x="482981" y="3474339"/>
                </a:lnTo>
                <a:close/>
              </a:path>
              <a:path w="540385" h="3769360">
                <a:moveTo>
                  <a:pt x="493013" y="3549865"/>
                </a:moveTo>
                <a:lnTo>
                  <a:pt x="474218" y="3552393"/>
                </a:lnTo>
                <a:lnTo>
                  <a:pt x="481711" y="3609035"/>
                </a:lnTo>
                <a:lnTo>
                  <a:pt x="500634" y="3606520"/>
                </a:lnTo>
                <a:lnTo>
                  <a:pt x="493013" y="3549865"/>
                </a:lnTo>
                <a:close/>
              </a:path>
              <a:path w="540385" h="3769360">
                <a:moveTo>
                  <a:pt x="503174" y="3625405"/>
                </a:moveTo>
                <a:lnTo>
                  <a:pt x="484250" y="3627920"/>
                </a:lnTo>
                <a:lnTo>
                  <a:pt x="491871" y="3684574"/>
                </a:lnTo>
                <a:lnTo>
                  <a:pt x="510667" y="3682047"/>
                </a:lnTo>
                <a:lnTo>
                  <a:pt x="503174" y="3625405"/>
                </a:lnTo>
                <a:close/>
              </a:path>
              <a:path w="540385" h="3769360">
                <a:moveTo>
                  <a:pt x="540385" y="3688422"/>
                </a:moveTo>
                <a:lnTo>
                  <a:pt x="464819" y="3698506"/>
                </a:lnTo>
                <a:lnTo>
                  <a:pt x="512699" y="3768991"/>
                </a:lnTo>
                <a:lnTo>
                  <a:pt x="533886" y="3707333"/>
                </a:lnTo>
                <a:lnTo>
                  <a:pt x="494919" y="3707333"/>
                </a:lnTo>
                <a:lnTo>
                  <a:pt x="494411" y="3703447"/>
                </a:lnTo>
                <a:lnTo>
                  <a:pt x="513206" y="3700932"/>
                </a:lnTo>
                <a:lnTo>
                  <a:pt x="536086" y="3700932"/>
                </a:lnTo>
                <a:lnTo>
                  <a:pt x="540385" y="3688422"/>
                </a:lnTo>
                <a:close/>
              </a:path>
              <a:path w="540385" h="3769360">
                <a:moveTo>
                  <a:pt x="513206" y="3700932"/>
                </a:moveTo>
                <a:lnTo>
                  <a:pt x="494411" y="3703447"/>
                </a:lnTo>
                <a:lnTo>
                  <a:pt x="494919" y="3707333"/>
                </a:lnTo>
                <a:lnTo>
                  <a:pt x="513715" y="3704805"/>
                </a:lnTo>
                <a:lnTo>
                  <a:pt x="513206" y="3700932"/>
                </a:lnTo>
                <a:close/>
              </a:path>
              <a:path w="540385" h="3769360">
                <a:moveTo>
                  <a:pt x="536086" y="3700932"/>
                </a:moveTo>
                <a:lnTo>
                  <a:pt x="513206" y="3700932"/>
                </a:lnTo>
                <a:lnTo>
                  <a:pt x="513715" y="3704805"/>
                </a:lnTo>
                <a:lnTo>
                  <a:pt x="494919" y="3707333"/>
                </a:lnTo>
                <a:lnTo>
                  <a:pt x="533886" y="3707333"/>
                </a:lnTo>
                <a:lnTo>
                  <a:pt x="536086" y="370093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612645" y="2098039"/>
            <a:ext cx="540385" cy="3769360"/>
          </a:xfrm>
          <a:custGeom>
            <a:avLst/>
            <a:gdLst/>
            <a:ahLst/>
            <a:cxnLst/>
            <a:rect l="l" t="t" r="r" b="b"/>
            <a:pathLst>
              <a:path w="540385" h="3769360">
                <a:moveTo>
                  <a:pt x="18795" y="0"/>
                </a:moveTo>
                <a:lnTo>
                  <a:pt x="0" y="2539"/>
                </a:lnTo>
                <a:lnTo>
                  <a:pt x="7493" y="59182"/>
                </a:lnTo>
                <a:lnTo>
                  <a:pt x="26416" y="56642"/>
                </a:lnTo>
                <a:lnTo>
                  <a:pt x="18795" y="0"/>
                </a:lnTo>
                <a:close/>
              </a:path>
              <a:path w="540385" h="3769360">
                <a:moveTo>
                  <a:pt x="28956" y="75564"/>
                </a:moveTo>
                <a:lnTo>
                  <a:pt x="10032" y="78105"/>
                </a:lnTo>
                <a:lnTo>
                  <a:pt x="17653" y="134747"/>
                </a:lnTo>
                <a:lnTo>
                  <a:pt x="36449" y="132207"/>
                </a:lnTo>
                <a:lnTo>
                  <a:pt x="28956" y="75564"/>
                </a:lnTo>
                <a:close/>
              </a:path>
              <a:path w="540385" h="3769360">
                <a:moveTo>
                  <a:pt x="38988" y="151002"/>
                </a:moveTo>
                <a:lnTo>
                  <a:pt x="20193" y="153543"/>
                </a:lnTo>
                <a:lnTo>
                  <a:pt x="27686" y="210185"/>
                </a:lnTo>
                <a:lnTo>
                  <a:pt x="46608" y="207772"/>
                </a:lnTo>
                <a:lnTo>
                  <a:pt x="38988" y="151002"/>
                </a:lnTo>
                <a:close/>
              </a:path>
              <a:path w="540385" h="3769360">
                <a:moveTo>
                  <a:pt x="49149" y="226568"/>
                </a:moveTo>
                <a:lnTo>
                  <a:pt x="30225" y="229108"/>
                </a:lnTo>
                <a:lnTo>
                  <a:pt x="37845" y="285750"/>
                </a:lnTo>
                <a:lnTo>
                  <a:pt x="56642" y="283210"/>
                </a:lnTo>
                <a:lnTo>
                  <a:pt x="49149" y="226568"/>
                </a:lnTo>
                <a:close/>
              </a:path>
              <a:path w="540385" h="3769360">
                <a:moveTo>
                  <a:pt x="59181" y="302133"/>
                </a:moveTo>
                <a:lnTo>
                  <a:pt x="40258" y="304673"/>
                </a:lnTo>
                <a:lnTo>
                  <a:pt x="47879" y="361314"/>
                </a:lnTo>
                <a:lnTo>
                  <a:pt x="66801" y="358775"/>
                </a:lnTo>
                <a:lnTo>
                  <a:pt x="59181" y="302133"/>
                </a:lnTo>
                <a:close/>
              </a:path>
              <a:path w="540385" h="3769360">
                <a:moveTo>
                  <a:pt x="69342" y="377698"/>
                </a:moveTo>
                <a:lnTo>
                  <a:pt x="50418" y="380238"/>
                </a:lnTo>
                <a:lnTo>
                  <a:pt x="57912" y="436880"/>
                </a:lnTo>
                <a:lnTo>
                  <a:pt x="76835" y="434339"/>
                </a:lnTo>
                <a:lnTo>
                  <a:pt x="69342" y="377698"/>
                </a:lnTo>
                <a:close/>
              </a:path>
              <a:path w="540385" h="3769360">
                <a:moveTo>
                  <a:pt x="79375" y="453136"/>
                </a:moveTo>
                <a:lnTo>
                  <a:pt x="60451" y="455675"/>
                </a:lnTo>
                <a:lnTo>
                  <a:pt x="68072" y="512318"/>
                </a:lnTo>
                <a:lnTo>
                  <a:pt x="86994" y="509777"/>
                </a:lnTo>
                <a:lnTo>
                  <a:pt x="79375" y="453136"/>
                </a:lnTo>
                <a:close/>
              </a:path>
              <a:path w="540385" h="3769360">
                <a:moveTo>
                  <a:pt x="89407" y="528701"/>
                </a:moveTo>
                <a:lnTo>
                  <a:pt x="70612" y="531240"/>
                </a:lnTo>
                <a:lnTo>
                  <a:pt x="78105" y="587883"/>
                </a:lnTo>
                <a:lnTo>
                  <a:pt x="97028" y="585343"/>
                </a:lnTo>
                <a:lnTo>
                  <a:pt x="89407" y="528701"/>
                </a:lnTo>
                <a:close/>
              </a:path>
              <a:path w="540385" h="3769360">
                <a:moveTo>
                  <a:pt x="99568" y="604265"/>
                </a:moveTo>
                <a:lnTo>
                  <a:pt x="80644" y="606806"/>
                </a:lnTo>
                <a:lnTo>
                  <a:pt x="88264" y="663448"/>
                </a:lnTo>
                <a:lnTo>
                  <a:pt x="107187" y="660908"/>
                </a:lnTo>
                <a:lnTo>
                  <a:pt x="99568" y="604265"/>
                </a:lnTo>
                <a:close/>
              </a:path>
              <a:path w="540385" h="3769360">
                <a:moveTo>
                  <a:pt x="109600" y="679831"/>
                </a:moveTo>
                <a:lnTo>
                  <a:pt x="90805" y="682244"/>
                </a:lnTo>
                <a:lnTo>
                  <a:pt x="98298" y="738886"/>
                </a:lnTo>
                <a:lnTo>
                  <a:pt x="117220" y="736473"/>
                </a:lnTo>
                <a:lnTo>
                  <a:pt x="109600" y="679831"/>
                </a:lnTo>
                <a:close/>
              </a:path>
              <a:path w="540385" h="3769360">
                <a:moveTo>
                  <a:pt x="119761" y="755269"/>
                </a:moveTo>
                <a:lnTo>
                  <a:pt x="100837" y="757809"/>
                </a:lnTo>
                <a:lnTo>
                  <a:pt x="108457" y="814451"/>
                </a:lnTo>
                <a:lnTo>
                  <a:pt x="127254" y="811911"/>
                </a:lnTo>
                <a:lnTo>
                  <a:pt x="119761" y="755269"/>
                </a:lnTo>
                <a:close/>
              </a:path>
              <a:path w="540385" h="3769360">
                <a:moveTo>
                  <a:pt x="129793" y="830834"/>
                </a:moveTo>
                <a:lnTo>
                  <a:pt x="110998" y="833374"/>
                </a:lnTo>
                <a:lnTo>
                  <a:pt x="118491" y="890015"/>
                </a:lnTo>
                <a:lnTo>
                  <a:pt x="137413" y="887476"/>
                </a:lnTo>
                <a:lnTo>
                  <a:pt x="129793" y="830834"/>
                </a:lnTo>
                <a:close/>
              </a:path>
              <a:path w="540385" h="3769360">
                <a:moveTo>
                  <a:pt x="139954" y="906399"/>
                </a:moveTo>
                <a:lnTo>
                  <a:pt x="121031" y="908938"/>
                </a:lnTo>
                <a:lnTo>
                  <a:pt x="128650" y="965581"/>
                </a:lnTo>
                <a:lnTo>
                  <a:pt x="147447" y="963040"/>
                </a:lnTo>
                <a:lnTo>
                  <a:pt x="139954" y="906399"/>
                </a:lnTo>
                <a:close/>
              </a:path>
              <a:path w="540385" h="3769360">
                <a:moveTo>
                  <a:pt x="149987" y="981837"/>
                </a:moveTo>
                <a:lnTo>
                  <a:pt x="131063" y="984376"/>
                </a:lnTo>
                <a:lnTo>
                  <a:pt x="138683" y="1041019"/>
                </a:lnTo>
                <a:lnTo>
                  <a:pt x="157606" y="1038479"/>
                </a:lnTo>
                <a:lnTo>
                  <a:pt x="149987" y="981837"/>
                </a:lnTo>
                <a:close/>
              </a:path>
              <a:path w="540385" h="3769360">
                <a:moveTo>
                  <a:pt x="160147" y="1057402"/>
                </a:moveTo>
                <a:lnTo>
                  <a:pt x="141224" y="1059942"/>
                </a:lnTo>
                <a:lnTo>
                  <a:pt x="148844" y="1116584"/>
                </a:lnTo>
                <a:lnTo>
                  <a:pt x="167639" y="1114044"/>
                </a:lnTo>
                <a:lnTo>
                  <a:pt x="160147" y="1057402"/>
                </a:lnTo>
                <a:close/>
              </a:path>
              <a:path w="540385" h="3769360">
                <a:moveTo>
                  <a:pt x="170180" y="1132967"/>
                </a:moveTo>
                <a:lnTo>
                  <a:pt x="151256" y="1135507"/>
                </a:lnTo>
                <a:lnTo>
                  <a:pt x="158876" y="1192149"/>
                </a:lnTo>
                <a:lnTo>
                  <a:pt x="177800" y="1189609"/>
                </a:lnTo>
                <a:lnTo>
                  <a:pt x="170180" y="1132967"/>
                </a:lnTo>
                <a:close/>
              </a:path>
              <a:path w="540385" h="3769360">
                <a:moveTo>
                  <a:pt x="180212" y="1208532"/>
                </a:moveTo>
                <a:lnTo>
                  <a:pt x="161417" y="1210945"/>
                </a:lnTo>
                <a:lnTo>
                  <a:pt x="168910" y="1267587"/>
                </a:lnTo>
                <a:lnTo>
                  <a:pt x="187832" y="1265174"/>
                </a:lnTo>
                <a:lnTo>
                  <a:pt x="180212" y="1208532"/>
                </a:lnTo>
                <a:close/>
              </a:path>
              <a:path w="540385" h="3769360">
                <a:moveTo>
                  <a:pt x="190373" y="1283970"/>
                </a:moveTo>
                <a:lnTo>
                  <a:pt x="171450" y="1286510"/>
                </a:lnTo>
                <a:lnTo>
                  <a:pt x="179069" y="1343152"/>
                </a:lnTo>
                <a:lnTo>
                  <a:pt x="197993" y="1340612"/>
                </a:lnTo>
                <a:lnTo>
                  <a:pt x="190373" y="1283970"/>
                </a:lnTo>
                <a:close/>
              </a:path>
              <a:path w="540385" h="3769360">
                <a:moveTo>
                  <a:pt x="200406" y="1359535"/>
                </a:moveTo>
                <a:lnTo>
                  <a:pt x="181610" y="1362075"/>
                </a:lnTo>
                <a:lnTo>
                  <a:pt x="189103" y="1418717"/>
                </a:lnTo>
                <a:lnTo>
                  <a:pt x="208025" y="1416177"/>
                </a:lnTo>
                <a:lnTo>
                  <a:pt x="200406" y="1359535"/>
                </a:lnTo>
                <a:close/>
              </a:path>
              <a:path w="540385" h="3769360">
                <a:moveTo>
                  <a:pt x="210566" y="1435100"/>
                </a:moveTo>
                <a:lnTo>
                  <a:pt x="191643" y="1437639"/>
                </a:lnTo>
                <a:lnTo>
                  <a:pt x="199262" y="1494282"/>
                </a:lnTo>
                <a:lnTo>
                  <a:pt x="218058" y="1491742"/>
                </a:lnTo>
                <a:lnTo>
                  <a:pt x="210566" y="1435100"/>
                </a:lnTo>
                <a:close/>
              </a:path>
              <a:path w="540385" h="3769360">
                <a:moveTo>
                  <a:pt x="220599" y="1510538"/>
                </a:moveTo>
                <a:lnTo>
                  <a:pt x="201803" y="1513078"/>
                </a:lnTo>
                <a:lnTo>
                  <a:pt x="209295" y="1569720"/>
                </a:lnTo>
                <a:lnTo>
                  <a:pt x="228219" y="1567180"/>
                </a:lnTo>
                <a:lnTo>
                  <a:pt x="220599" y="1510538"/>
                </a:lnTo>
                <a:close/>
              </a:path>
              <a:path w="540385" h="3769360">
                <a:moveTo>
                  <a:pt x="230758" y="1586103"/>
                </a:moveTo>
                <a:lnTo>
                  <a:pt x="211836" y="1588643"/>
                </a:lnTo>
                <a:lnTo>
                  <a:pt x="219456" y="1645285"/>
                </a:lnTo>
                <a:lnTo>
                  <a:pt x="238251" y="1642745"/>
                </a:lnTo>
                <a:lnTo>
                  <a:pt x="230758" y="1586103"/>
                </a:lnTo>
                <a:close/>
              </a:path>
              <a:path w="540385" h="3769360">
                <a:moveTo>
                  <a:pt x="240792" y="1661668"/>
                </a:moveTo>
                <a:lnTo>
                  <a:pt x="221995" y="1664208"/>
                </a:lnTo>
                <a:lnTo>
                  <a:pt x="229488" y="1720850"/>
                </a:lnTo>
                <a:lnTo>
                  <a:pt x="248412" y="1718310"/>
                </a:lnTo>
                <a:lnTo>
                  <a:pt x="240792" y="1661668"/>
                </a:lnTo>
                <a:close/>
              </a:path>
              <a:path w="540385" h="3769360">
                <a:moveTo>
                  <a:pt x="250951" y="1737233"/>
                </a:moveTo>
                <a:lnTo>
                  <a:pt x="232029" y="1739646"/>
                </a:lnTo>
                <a:lnTo>
                  <a:pt x="239649" y="1796288"/>
                </a:lnTo>
                <a:lnTo>
                  <a:pt x="258444" y="1793875"/>
                </a:lnTo>
                <a:lnTo>
                  <a:pt x="250951" y="1737233"/>
                </a:lnTo>
                <a:close/>
              </a:path>
              <a:path w="540385" h="3769360">
                <a:moveTo>
                  <a:pt x="260985" y="1812671"/>
                </a:moveTo>
                <a:lnTo>
                  <a:pt x="242062" y="1815211"/>
                </a:lnTo>
                <a:lnTo>
                  <a:pt x="249681" y="1871853"/>
                </a:lnTo>
                <a:lnTo>
                  <a:pt x="268605" y="1869313"/>
                </a:lnTo>
                <a:lnTo>
                  <a:pt x="260985" y="1812671"/>
                </a:lnTo>
                <a:close/>
              </a:path>
              <a:path w="540385" h="3769360">
                <a:moveTo>
                  <a:pt x="271144" y="1888236"/>
                </a:moveTo>
                <a:lnTo>
                  <a:pt x="252222" y="1890776"/>
                </a:lnTo>
                <a:lnTo>
                  <a:pt x="259714" y="1947418"/>
                </a:lnTo>
                <a:lnTo>
                  <a:pt x="278638" y="1944878"/>
                </a:lnTo>
                <a:lnTo>
                  <a:pt x="271144" y="1888236"/>
                </a:lnTo>
                <a:close/>
              </a:path>
              <a:path w="540385" h="3769360">
                <a:moveTo>
                  <a:pt x="281178" y="1963801"/>
                </a:moveTo>
                <a:lnTo>
                  <a:pt x="262255" y="1966341"/>
                </a:lnTo>
                <a:lnTo>
                  <a:pt x="269875" y="2022983"/>
                </a:lnTo>
                <a:lnTo>
                  <a:pt x="288798" y="2020443"/>
                </a:lnTo>
                <a:lnTo>
                  <a:pt x="281178" y="1963801"/>
                </a:lnTo>
                <a:close/>
              </a:path>
              <a:path w="540385" h="3769360">
                <a:moveTo>
                  <a:pt x="291211" y="2039239"/>
                </a:moveTo>
                <a:lnTo>
                  <a:pt x="272414" y="2041779"/>
                </a:lnTo>
                <a:lnTo>
                  <a:pt x="279907" y="2098421"/>
                </a:lnTo>
                <a:lnTo>
                  <a:pt x="298831" y="2095881"/>
                </a:lnTo>
                <a:lnTo>
                  <a:pt x="291211" y="2039239"/>
                </a:lnTo>
                <a:close/>
              </a:path>
              <a:path w="540385" h="3769360">
                <a:moveTo>
                  <a:pt x="301370" y="2114804"/>
                </a:moveTo>
                <a:lnTo>
                  <a:pt x="282448" y="2117344"/>
                </a:lnTo>
                <a:lnTo>
                  <a:pt x="290068" y="2173986"/>
                </a:lnTo>
                <a:lnTo>
                  <a:pt x="308863" y="2171446"/>
                </a:lnTo>
                <a:lnTo>
                  <a:pt x="301370" y="2114804"/>
                </a:lnTo>
                <a:close/>
              </a:path>
              <a:path w="540385" h="3769360">
                <a:moveTo>
                  <a:pt x="311404" y="2190369"/>
                </a:moveTo>
                <a:lnTo>
                  <a:pt x="292607" y="2192909"/>
                </a:lnTo>
                <a:lnTo>
                  <a:pt x="300100" y="2249551"/>
                </a:lnTo>
                <a:lnTo>
                  <a:pt x="319024" y="2247011"/>
                </a:lnTo>
                <a:lnTo>
                  <a:pt x="311404" y="2190369"/>
                </a:lnTo>
                <a:close/>
              </a:path>
              <a:path w="540385" h="3769360">
                <a:moveTo>
                  <a:pt x="321563" y="2265934"/>
                </a:moveTo>
                <a:lnTo>
                  <a:pt x="302641" y="2268347"/>
                </a:lnTo>
                <a:lnTo>
                  <a:pt x="310261" y="2324989"/>
                </a:lnTo>
                <a:lnTo>
                  <a:pt x="329056" y="2322576"/>
                </a:lnTo>
                <a:lnTo>
                  <a:pt x="321563" y="2265934"/>
                </a:lnTo>
                <a:close/>
              </a:path>
              <a:path w="540385" h="3769360">
                <a:moveTo>
                  <a:pt x="331597" y="2341372"/>
                </a:moveTo>
                <a:lnTo>
                  <a:pt x="312800" y="2343912"/>
                </a:lnTo>
                <a:lnTo>
                  <a:pt x="320294" y="2400554"/>
                </a:lnTo>
                <a:lnTo>
                  <a:pt x="339217" y="2398014"/>
                </a:lnTo>
                <a:lnTo>
                  <a:pt x="331597" y="2341372"/>
                </a:lnTo>
                <a:close/>
              </a:path>
              <a:path w="540385" h="3769360">
                <a:moveTo>
                  <a:pt x="341756" y="2416937"/>
                </a:moveTo>
                <a:lnTo>
                  <a:pt x="322833" y="2419477"/>
                </a:lnTo>
                <a:lnTo>
                  <a:pt x="330454" y="2476119"/>
                </a:lnTo>
                <a:lnTo>
                  <a:pt x="349250" y="2473579"/>
                </a:lnTo>
                <a:lnTo>
                  <a:pt x="341756" y="2416937"/>
                </a:lnTo>
                <a:close/>
              </a:path>
              <a:path w="540385" h="3769360">
                <a:moveTo>
                  <a:pt x="351789" y="2492502"/>
                </a:moveTo>
                <a:lnTo>
                  <a:pt x="332867" y="2495042"/>
                </a:lnTo>
                <a:lnTo>
                  <a:pt x="340487" y="2551684"/>
                </a:lnTo>
                <a:lnTo>
                  <a:pt x="359410" y="2549144"/>
                </a:lnTo>
                <a:lnTo>
                  <a:pt x="351789" y="2492502"/>
                </a:lnTo>
                <a:close/>
              </a:path>
              <a:path w="540385" h="3769360">
                <a:moveTo>
                  <a:pt x="361950" y="2567940"/>
                </a:moveTo>
                <a:lnTo>
                  <a:pt x="343026" y="2570480"/>
                </a:lnTo>
                <a:lnTo>
                  <a:pt x="350519" y="2627122"/>
                </a:lnTo>
                <a:lnTo>
                  <a:pt x="369443" y="2624582"/>
                </a:lnTo>
                <a:lnTo>
                  <a:pt x="361950" y="2567940"/>
                </a:lnTo>
                <a:close/>
              </a:path>
              <a:path w="540385" h="3769360">
                <a:moveTo>
                  <a:pt x="371982" y="2643505"/>
                </a:moveTo>
                <a:lnTo>
                  <a:pt x="353060" y="2646045"/>
                </a:lnTo>
                <a:lnTo>
                  <a:pt x="360680" y="2702687"/>
                </a:lnTo>
                <a:lnTo>
                  <a:pt x="379603" y="2700147"/>
                </a:lnTo>
                <a:lnTo>
                  <a:pt x="371982" y="2643505"/>
                </a:lnTo>
                <a:close/>
              </a:path>
              <a:path w="540385" h="3769360">
                <a:moveTo>
                  <a:pt x="382016" y="2719070"/>
                </a:moveTo>
                <a:lnTo>
                  <a:pt x="363219" y="2721610"/>
                </a:lnTo>
                <a:lnTo>
                  <a:pt x="370713" y="2778252"/>
                </a:lnTo>
                <a:lnTo>
                  <a:pt x="389636" y="2775712"/>
                </a:lnTo>
                <a:lnTo>
                  <a:pt x="382016" y="2719070"/>
                </a:lnTo>
                <a:close/>
              </a:path>
              <a:path w="540385" h="3769360">
                <a:moveTo>
                  <a:pt x="392175" y="2794635"/>
                </a:moveTo>
                <a:lnTo>
                  <a:pt x="373253" y="2797048"/>
                </a:lnTo>
                <a:lnTo>
                  <a:pt x="380873" y="2853690"/>
                </a:lnTo>
                <a:lnTo>
                  <a:pt x="399669" y="2851277"/>
                </a:lnTo>
                <a:lnTo>
                  <a:pt x="392175" y="2794635"/>
                </a:lnTo>
                <a:close/>
              </a:path>
              <a:path w="540385" h="3769360">
                <a:moveTo>
                  <a:pt x="402208" y="2870073"/>
                </a:moveTo>
                <a:lnTo>
                  <a:pt x="383413" y="2872613"/>
                </a:lnTo>
                <a:lnTo>
                  <a:pt x="390906" y="2929255"/>
                </a:lnTo>
                <a:lnTo>
                  <a:pt x="409829" y="2926715"/>
                </a:lnTo>
                <a:lnTo>
                  <a:pt x="402208" y="2870073"/>
                </a:lnTo>
                <a:close/>
              </a:path>
              <a:path w="540385" h="3769360">
                <a:moveTo>
                  <a:pt x="412369" y="2945638"/>
                </a:moveTo>
                <a:lnTo>
                  <a:pt x="393445" y="2948178"/>
                </a:lnTo>
                <a:lnTo>
                  <a:pt x="401066" y="3004820"/>
                </a:lnTo>
                <a:lnTo>
                  <a:pt x="419862" y="3002280"/>
                </a:lnTo>
                <a:lnTo>
                  <a:pt x="412369" y="2945638"/>
                </a:lnTo>
                <a:close/>
              </a:path>
              <a:path w="540385" h="3769360">
                <a:moveTo>
                  <a:pt x="422401" y="3021203"/>
                </a:moveTo>
                <a:lnTo>
                  <a:pt x="403606" y="3023743"/>
                </a:lnTo>
                <a:lnTo>
                  <a:pt x="411099" y="3080385"/>
                </a:lnTo>
                <a:lnTo>
                  <a:pt x="430022" y="3077845"/>
                </a:lnTo>
                <a:lnTo>
                  <a:pt x="422401" y="3021203"/>
                </a:lnTo>
                <a:close/>
              </a:path>
              <a:path w="540385" h="3769360">
                <a:moveTo>
                  <a:pt x="432562" y="3096641"/>
                </a:moveTo>
                <a:lnTo>
                  <a:pt x="413638" y="3099181"/>
                </a:lnTo>
                <a:lnTo>
                  <a:pt x="421258" y="3155823"/>
                </a:lnTo>
                <a:lnTo>
                  <a:pt x="440055" y="3153283"/>
                </a:lnTo>
                <a:lnTo>
                  <a:pt x="432562" y="3096641"/>
                </a:lnTo>
                <a:close/>
              </a:path>
              <a:path w="540385" h="3769360">
                <a:moveTo>
                  <a:pt x="442594" y="3172206"/>
                </a:moveTo>
                <a:lnTo>
                  <a:pt x="423672" y="3174746"/>
                </a:lnTo>
                <a:lnTo>
                  <a:pt x="431292" y="3231388"/>
                </a:lnTo>
                <a:lnTo>
                  <a:pt x="450214" y="3228848"/>
                </a:lnTo>
                <a:lnTo>
                  <a:pt x="442594" y="3172206"/>
                </a:lnTo>
                <a:close/>
              </a:path>
              <a:path w="540385" h="3769360">
                <a:moveTo>
                  <a:pt x="452755" y="3247771"/>
                </a:moveTo>
                <a:lnTo>
                  <a:pt x="433831" y="3250311"/>
                </a:lnTo>
                <a:lnTo>
                  <a:pt x="441325" y="3306953"/>
                </a:lnTo>
                <a:lnTo>
                  <a:pt x="460248" y="3304413"/>
                </a:lnTo>
                <a:lnTo>
                  <a:pt x="452755" y="3247771"/>
                </a:lnTo>
                <a:close/>
              </a:path>
              <a:path w="540385" h="3769360">
                <a:moveTo>
                  <a:pt x="462788" y="3323336"/>
                </a:moveTo>
                <a:lnTo>
                  <a:pt x="443864" y="3325749"/>
                </a:lnTo>
                <a:lnTo>
                  <a:pt x="451485" y="3382391"/>
                </a:lnTo>
                <a:lnTo>
                  <a:pt x="470407" y="3379978"/>
                </a:lnTo>
                <a:lnTo>
                  <a:pt x="462788" y="3323336"/>
                </a:lnTo>
                <a:close/>
              </a:path>
              <a:path w="540385" h="3769360">
                <a:moveTo>
                  <a:pt x="472820" y="3398774"/>
                </a:moveTo>
                <a:lnTo>
                  <a:pt x="454025" y="3401314"/>
                </a:lnTo>
                <a:lnTo>
                  <a:pt x="461518" y="3457956"/>
                </a:lnTo>
                <a:lnTo>
                  <a:pt x="480441" y="3455416"/>
                </a:lnTo>
                <a:lnTo>
                  <a:pt x="472820" y="3398774"/>
                </a:lnTo>
                <a:close/>
              </a:path>
              <a:path w="540385" h="3769360">
                <a:moveTo>
                  <a:pt x="482981" y="3474339"/>
                </a:moveTo>
                <a:lnTo>
                  <a:pt x="464057" y="3476879"/>
                </a:lnTo>
                <a:lnTo>
                  <a:pt x="471678" y="3533508"/>
                </a:lnTo>
                <a:lnTo>
                  <a:pt x="490600" y="3530993"/>
                </a:lnTo>
                <a:lnTo>
                  <a:pt x="482981" y="3474339"/>
                </a:lnTo>
                <a:close/>
              </a:path>
              <a:path w="540385" h="3769360">
                <a:moveTo>
                  <a:pt x="493013" y="3549865"/>
                </a:moveTo>
                <a:lnTo>
                  <a:pt x="474218" y="3552393"/>
                </a:lnTo>
                <a:lnTo>
                  <a:pt x="481711" y="3609035"/>
                </a:lnTo>
                <a:lnTo>
                  <a:pt x="500633" y="3606520"/>
                </a:lnTo>
                <a:lnTo>
                  <a:pt x="493013" y="3549865"/>
                </a:lnTo>
                <a:close/>
              </a:path>
              <a:path w="540385" h="3769360">
                <a:moveTo>
                  <a:pt x="503174" y="3625405"/>
                </a:moveTo>
                <a:lnTo>
                  <a:pt x="484250" y="3627920"/>
                </a:lnTo>
                <a:lnTo>
                  <a:pt x="491870" y="3684574"/>
                </a:lnTo>
                <a:lnTo>
                  <a:pt x="510667" y="3682047"/>
                </a:lnTo>
                <a:lnTo>
                  <a:pt x="503174" y="3625405"/>
                </a:lnTo>
                <a:close/>
              </a:path>
              <a:path w="540385" h="3769360">
                <a:moveTo>
                  <a:pt x="540385" y="3688422"/>
                </a:moveTo>
                <a:lnTo>
                  <a:pt x="464819" y="3698506"/>
                </a:lnTo>
                <a:lnTo>
                  <a:pt x="512699" y="3768991"/>
                </a:lnTo>
                <a:lnTo>
                  <a:pt x="533886" y="3707333"/>
                </a:lnTo>
                <a:lnTo>
                  <a:pt x="494919" y="3707333"/>
                </a:lnTo>
                <a:lnTo>
                  <a:pt x="494411" y="3703447"/>
                </a:lnTo>
                <a:lnTo>
                  <a:pt x="513206" y="3700932"/>
                </a:lnTo>
                <a:lnTo>
                  <a:pt x="536086" y="3700932"/>
                </a:lnTo>
                <a:lnTo>
                  <a:pt x="540385" y="3688422"/>
                </a:lnTo>
                <a:close/>
              </a:path>
              <a:path w="540385" h="3769360">
                <a:moveTo>
                  <a:pt x="513206" y="3700932"/>
                </a:moveTo>
                <a:lnTo>
                  <a:pt x="494411" y="3703447"/>
                </a:lnTo>
                <a:lnTo>
                  <a:pt x="494919" y="3707333"/>
                </a:lnTo>
                <a:lnTo>
                  <a:pt x="513714" y="3704805"/>
                </a:lnTo>
                <a:lnTo>
                  <a:pt x="513206" y="3700932"/>
                </a:lnTo>
                <a:close/>
              </a:path>
              <a:path w="540385" h="3769360">
                <a:moveTo>
                  <a:pt x="536086" y="3700932"/>
                </a:moveTo>
                <a:lnTo>
                  <a:pt x="513206" y="3700932"/>
                </a:lnTo>
                <a:lnTo>
                  <a:pt x="513714" y="3704805"/>
                </a:lnTo>
                <a:lnTo>
                  <a:pt x="494919" y="3707333"/>
                </a:lnTo>
                <a:lnTo>
                  <a:pt x="533886" y="3707333"/>
                </a:lnTo>
                <a:lnTo>
                  <a:pt x="536086" y="370093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24733" y="1552552"/>
            <a:ext cx="4243071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690" marR="5080" indent="-380990">
              <a:buFont typeface="Arial" panose="020B0604020202020204" pitchFamily="34" charset="0"/>
              <a:buChar char="•"/>
              <a:tabLst>
                <a:tab pos="299713" algn="l"/>
              </a:tabLst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-di</a:t>
            </a:r>
            <a:r>
              <a:rPr sz="2000" spc="-31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ectional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spc="-31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1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er mode</a:t>
            </a:r>
            <a:r>
              <a:rPr sz="2000" spc="-11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40" dirty="0">
                <a:latin typeface="Calibri"/>
                <a:cs typeface="Calibri"/>
              </a:rPr>
              <a:t>a</a:t>
            </a:r>
            <a:r>
              <a:rPr sz="2000" spc="-31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big</a:t>
            </a:r>
            <a:r>
              <a:rPr sz="2000" b="1" spc="-1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</a:t>
            </a:r>
            <a:r>
              <a:rPr sz="2000" spc="-31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1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 BE</a:t>
            </a:r>
            <a:r>
              <a:rPr sz="2000" spc="-15" dirty="0">
                <a:latin typeface="Calibri"/>
                <a:cs typeface="Calibri"/>
              </a:rPr>
              <a:t>R</a:t>
            </a:r>
            <a:r>
              <a:rPr sz="2000" spc="-20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25" dirty="0">
                <a:latin typeface="Calibri"/>
                <a:cs typeface="Calibri"/>
              </a:rPr>
              <a:t> </a:t>
            </a:r>
            <a:endParaRPr lang="en-US" sz="2000" spc="-25" dirty="0">
              <a:latin typeface="Calibri"/>
              <a:cs typeface="Calibri"/>
            </a:endParaRPr>
          </a:p>
          <a:p>
            <a:pPr marL="393690" marR="5080" indent="-380990">
              <a:buFont typeface="Arial" panose="020B0604020202020204" pitchFamily="34" charset="0"/>
              <a:buChar char="•"/>
              <a:tabLst>
                <a:tab pos="299713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393690" marR="5080" indent="-380990">
              <a:buFont typeface="Arial" panose="020B0604020202020204" pitchFamily="34" charset="0"/>
              <a:buChar char="•"/>
              <a:tabLst>
                <a:tab pos="299713" algn="l"/>
              </a:tabLst>
            </a:pPr>
            <a:r>
              <a:rPr lang="en-US" sz="2000" dirty="0">
                <a:latin typeface="Calibri"/>
                <a:cs typeface="Calibri"/>
              </a:rPr>
              <a:t>Generation is not really possible with BERT, but a forward (masked attention) model can do it!</a:t>
            </a:r>
          </a:p>
          <a:p>
            <a:pPr marL="393690" marR="5080" indent="-380990">
              <a:buFont typeface="Arial" panose="020B0604020202020204" pitchFamily="34" charset="0"/>
              <a:buChar char="•"/>
              <a:tabLst>
                <a:tab pos="299713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393690" marR="5080" indent="-380990">
              <a:buFont typeface="Arial" panose="020B0604020202020204" pitchFamily="34" charset="0"/>
              <a:buChar char="•"/>
              <a:tabLst>
                <a:tab pos="299713" algn="l"/>
              </a:tabLst>
            </a:pPr>
            <a:r>
              <a:rPr lang="en-US" sz="2000" dirty="0">
                <a:latin typeface="Calibri"/>
                <a:cs typeface="Calibri"/>
              </a:rPr>
              <a:t>GPT (GPT-2, GPT-3, etc.) is a classic example of this</a:t>
            </a:r>
          </a:p>
          <a:p>
            <a:pPr marL="393690" marR="5080" indent="-380990">
              <a:buFont typeface="Arial" panose="020B0604020202020204" pitchFamily="34" charset="0"/>
              <a:buChar char="•"/>
              <a:tabLst>
                <a:tab pos="299713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1" y="404723"/>
            <a:ext cx="13570856" cy="693268"/>
          </a:xfrm>
          <a:prstGeom prst="rect">
            <a:avLst/>
          </a:prstGeom>
        </p:spPr>
        <p:txBody>
          <a:bodyPr vert="horz" wrap="square" lIns="0" tIns="76963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G</a:t>
            </a:r>
            <a:r>
              <a:rPr spc="-15" dirty="0"/>
              <a:t>P</a:t>
            </a:r>
            <a:r>
              <a:rPr dirty="0"/>
              <a:t>T</a:t>
            </a:r>
            <a:r>
              <a:rPr spc="-25" dirty="0"/>
              <a:t> </a:t>
            </a:r>
            <a:r>
              <a:rPr spc="-31" dirty="0"/>
              <a:t>e</a:t>
            </a:r>
            <a:r>
              <a:rPr spc="-20" dirty="0"/>
              <a:t>t</a:t>
            </a:r>
            <a:r>
              <a:rPr spc="-15" dirty="0"/>
              <a:t> </a:t>
            </a:r>
            <a:r>
              <a:rPr spc="-20" dirty="0"/>
              <a:t>al.</a:t>
            </a:r>
          </a:p>
        </p:txBody>
      </p:sp>
      <p:sp>
        <p:nvSpPr>
          <p:cNvPr id="3" name="object 3"/>
          <p:cNvSpPr/>
          <p:nvPr/>
        </p:nvSpPr>
        <p:spPr>
          <a:xfrm>
            <a:off x="880897" y="2921508"/>
            <a:ext cx="2602945" cy="1754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0873" y="2921509"/>
            <a:ext cx="2603500" cy="1754505"/>
          </a:xfrm>
          <a:custGeom>
            <a:avLst/>
            <a:gdLst/>
            <a:ahLst/>
            <a:cxnLst/>
            <a:rect l="l" t="t" r="r" b="b"/>
            <a:pathLst>
              <a:path w="2603500" h="1754504">
                <a:moveTo>
                  <a:pt x="0" y="163321"/>
                </a:moveTo>
                <a:lnTo>
                  <a:pt x="5716" y="120344"/>
                </a:lnTo>
                <a:lnTo>
                  <a:pt x="21862" y="81656"/>
                </a:lnTo>
                <a:lnTo>
                  <a:pt x="46926" y="48768"/>
                </a:lnTo>
                <a:lnTo>
                  <a:pt x="79402" y="23192"/>
                </a:lnTo>
                <a:lnTo>
                  <a:pt x="117780" y="6440"/>
                </a:lnTo>
                <a:lnTo>
                  <a:pt x="160552" y="23"/>
                </a:lnTo>
                <a:lnTo>
                  <a:pt x="2439669" y="0"/>
                </a:lnTo>
                <a:lnTo>
                  <a:pt x="2454380" y="654"/>
                </a:lnTo>
                <a:lnTo>
                  <a:pt x="2496099" y="10018"/>
                </a:lnTo>
                <a:lnTo>
                  <a:pt x="2533023" y="29310"/>
                </a:lnTo>
                <a:lnTo>
                  <a:pt x="2563642" y="57017"/>
                </a:lnTo>
                <a:lnTo>
                  <a:pt x="2586444" y="91628"/>
                </a:lnTo>
                <a:lnTo>
                  <a:pt x="2599916" y="131631"/>
                </a:lnTo>
                <a:lnTo>
                  <a:pt x="2602991" y="1590802"/>
                </a:lnTo>
                <a:lnTo>
                  <a:pt x="2602337" y="1605512"/>
                </a:lnTo>
                <a:lnTo>
                  <a:pt x="2592973" y="1647231"/>
                </a:lnTo>
                <a:lnTo>
                  <a:pt x="2573681" y="1684155"/>
                </a:lnTo>
                <a:lnTo>
                  <a:pt x="2545974" y="1714774"/>
                </a:lnTo>
                <a:lnTo>
                  <a:pt x="2511363" y="1737576"/>
                </a:lnTo>
                <a:lnTo>
                  <a:pt x="2471360" y="1751048"/>
                </a:lnTo>
                <a:lnTo>
                  <a:pt x="163347" y="1754123"/>
                </a:lnTo>
                <a:lnTo>
                  <a:pt x="148630" y="1753469"/>
                </a:lnTo>
                <a:lnTo>
                  <a:pt x="106898" y="1744106"/>
                </a:lnTo>
                <a:lnTo>
                  <a:pt x="69969" y="1724817"/>
                </a:lnTo>
                <a:lnTo>
                  <a:pt x="39349" y="1697114"/>
                </a:lnTo>
                <a:lnTo>
                  <a:pt x="16549" y="1662508"/>
                </a:lnTo>
                <a:lnTo>
                  <a:pt x="3077" y="1622510"/>
                </a:lnTo>
                <a:lnTo>
                  <a:pt x="0" y="163321"/>
                </a:lnTo>
                <a:close/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1" y="5336285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2795" y="5342383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5151" y="5350003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6945" y="6013705"/>
            <a:ext cx="230124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0028" y="6019802"/>
            <a:ext cx="227075" cy="149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2384" y="6019800"/>
            <a:ext cx="23012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0987" y="4018025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0987" y="4018025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6226" y="4853177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6"/>
                </a:moveTo>
                <a:lnTo>
                  <a:pt x="2289048" y="455676"/>
                </a:lnTo>
                <a:lnTo>
                  <a:pt x="2289048" y="0"/>
                </a:lnTo>
                <a:lnTo>
                  <a:pt x="0" y="0"/>
                </a:lnTo>
                <a:lnTo>
                  <a:pt x="0" y="45567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7673" y="4137915"/>
            <a:ext cx="2082800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6351"/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mas</a:t>
            </a:r>
            <a:r>
              <a:rPr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ed 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8"/>
              </a:spcBef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n-w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pc="-3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-1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28167" y="5340858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64485" y="5346954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26843" y="5350002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26820" y="5727192"/>
            <a:ext cx="227075" cy="160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79906" y="5733289"/>
            <a:ext cx="225551" cy="160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42261" y="5733289"/>
            <a:ext cx="227075" cy="160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5233" y="4546092"/>
            <a:ext cx="1382268" cy="193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75233" y="4546092"/>
            <a:ext cx="1382395" cy="193675"/>
          </a:xfrm>
          <a:custGeom>
            <a:avLst/>
            <a:gdLst/>
            <a:ahLst/>
            <a:cxnLst/>
            <a:rect l="l" t="t" r="r" b="b"/>
            <a:pathLst>
              <a:path w="1382395" h="193675">
                <a:moveTo>
                  <a:pt x="0" y="96773"/>
                </a:moveTo>
                <a:lnTo>
                  <a:pt x="691134" y="0"/>
                </a:lnTo>
                <a:lnTo>
                  <a:pt x="1382268" y="96773"/>
                </a:lnTo>
                <a:lnTo>
                  <a:pt x="1036701" y="96773"/>
                </a:lnTo>
                <a:lnTo>
                  <a:pt x="1036701" y="193547"/>
                </a:lnTo>
                <a:lnTo>
                  <a:pt x="345567" y="193547"/>
                </a:lnTo>
                <a:lnTo>
                  <a:pt x="345567" y="96773"/>
                </a:lnTo>
                <a:lnTo>
                  <a:pt x="0" y="96773"/>
                </a:lnTo>
                <a:close/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30987" y="3091433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30987" y="3091433"/>
            <a:ext cx="2289175" cy="455931"/>
          </a:xfrm>
          <a:custGeom>
            <a:avLst/>
            <a:gdLst/>
            <a:ahLst/>
            <a:cxnLst/>
            <a:rect l="l" t="t" r="r" b="b"/>
            <a:pathLst>
              <a:path w="2289175" h="455929">
                <a:moveTo>
                  <a:pt x="0" y="455675"/>
                </a:moveTo>
                <a:lnTo>
                  <a:pt x="2289048" y="455675"/>
                </a:lnTo>
                <a:lnTo>
                  <a:pt x="2289048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2545" y="3124962"/>
            <a:ext cx="1724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21" marR="5080" indent="-547357"/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itio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-w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 </a:t>
            </a:r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rk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30729" y="5336285"/>
            <a:ext cx="76200" cy="605155"/>
          </a:xfrm>
          <a:custGeom>
            <a:avLst/>
            <a:gdLst/>
            <a:ahLst/>
            <a:cxnLst/>
            <a:rect l="l" t="t" r="r" b="b"/>
            <a:pathLst>
              <a:path w="76200" h="605154">
                <a:moveTo>
                  <a:pt x="47625" y="63500"/>
                </a:moveTo>
                <a:lnTo>
                  <a:pt x="28575" y="63500"/>
                </a:lnTo>
                <a:lnTo>
                  <a:pt x="28575" y="605078"/>
                </a:lnTo>
                <a:lnTo>
                  <a:pt x="47625" y="605078"/>
                </a:lnTo>
                <a:lnTo>
                  <a:pt x="47625" y="63500"/>
                </a:lnTo>
                <a:close/>
              </a:path>
              <a:path w="76200" h="60515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0515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82723" y="6013703"/>
            <a:ext cx="222504" cy="1493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52423" y="5340858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74"/>
                </a:lnTo>
                <a:lnTo>
                  <a:pt x="47625" y="330974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52600" y="5727192"/>
            <a:ext cx="219456" cy="160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76933" y="3614166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61"/>
                </a:lnTo>
                <a:lnTo>
                  <a:pt x="47625" y="330961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13255" y="3620262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75611" y="3623310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02715" y="3614166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70">
                <a:moveTo>
                  <a:pt x="47625" y="63499"/>
                </a:moveTo>
                <a:lnTo>
                  <a:pt x="28575" y="63499"/>
                </a:lnTo>
                <a:lnTo>
                  <a:pt x="28575" y="330961"/>
                </a:lnTo>
                <a:lnTo>
                  <a:pt x="47625" y="330961"/>
                </a:lnTo>
                <a:lnTo>
                  <a:pt x="47625" y="63499"/>
                </a:lnTo>
                <a:close/>
              </a:path>
              <a:path w="76200" h="331470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1470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9679" y="3315250"/>
            <a:ext cx="276999" cy="11677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pc="-3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epe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-3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Nx</a:t>
            </a:r>
          </a:p>
        </p:txBody>
      </p:sp>
      <p:sp>
        <p:nvSpPr>
          <p:cNvPr id="35" name="object 35"/>
          <p:cNvSpPr/>
          <p:nvPr/>
        </p:nvSpPr>
        <p:spPr>
          <a:xfrm>
            <a:off x="1346453" y="2513838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39161" y="2519934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31999" y="2524506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01189" y="2513838"/>
            <a:ext cx="76200" cy="331471"/>
          </a:xfrm>
          <a:custGeom>
            <a:avLst/>
            <a:gdLst/>
            <a:ahLst/>
            <a:cxnLst/>
            <a:rect l="l" t="t" r="r" b="b"/>
            <a:pathLst>
              <a:path w="76200" h="331469">
                <a:moveTo>
                  <a:pt x="47625" y="63500"/>
                </a:moveTo>
                <a:lnTo>
                  <a:pt x="28575" y="63500"/>
                </a:lnTo>
                <a:lnTo>
                  <a:pt x="28575" y="330962"/>
                </a:lnTo>
                <a:lnTo>
                  <a:pt x="47625" y="330962"/>
                </a:lnTo>
                <a:lnTo>
                  <a:pt x="47625" y="63500"/>
                </a:lnTo>
                <a:close/>
              </a:path>
              <a:path w="76200" h="33146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3146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06603" y="2145030"/>
            <a:ext cx="2289175" cy="302260"/>
          </a:xfrm>
          <a:custGeom>
            <a:avLst/>
            <a:gdLst/>
            <a:ahLst/>
            <a:cxnLst/>
            <a:rect l="l" t="t" r="r" b="b"/>
            <a:pathLst>
              <a:path w="2289175" h="302260">
                <a:moveTo>
                  <a:pt x="0" y="301751"/>
                </a:moveTo>
                <a:lnTo>
                  <a:pt x="2289048" y="301751"/>
                </a:lnTo>
                <a:lnTo>
                  <a:pt x="2289048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43406" y="2208403"/>
            <a:ext cx="16148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itio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-w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ftm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96925" y="1882140"/>
            <a:ext cx="202692" cy="2270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50008" y="1888236"/>
            <a:ext cx="208787" cy="2270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12365" y="1888236"/>
            <a:ext cx="211836" cy="2270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22706" y="1882140"/>
            <a:ext cx="207263" cy="2270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33653" y="2119376"/>
            <a:ext cx="540385" cy="3769360"/>
          </a:xfrm>
          <a:custGeom>
            <a:avLst/>
            <a:gdLst/>
            <a:ahLst/>
            <a:cxnLst/>
            <a:rect l="l" t="t" r="r" b="b"/>
            <a:pathLst>
              <a:path w="540385" h="3769360">
                <a:moveTo>
                  <a:pt x="18795" y="0"/>
                </a:moveTo>
                <a:lnTo>
                  <a:pt x="0" y="2539"/>
                </a:lnTo>
                <a:lnTo>
                  <a:pt x="7492" y="59182"/>
                </a:lnTo>
                <a:lnTo>
                  <a:pt x="26415" y="56641"/>
                </a:lnTo>
                <a:lnTo>
                  <a:pt x="18795" y="0"/>
                </a:lnTo>
                <a:close/>
              </a:path>
              <a:path w="540385" h="3769360">
                <a:moveTo>
                  <a:pt x="28956" y="75564"/>
                </a:moveTo>
                <a:lnTo>
                  <a:pt x="10032" y="78104"/>
                </a:lnTo>
                <a:lnTo>
                  <a:pt x="17653" y="134747"/>
                </a:lnTo>
                <a:lnTo>
                  <a:pt x="36448" y="132207"/>
                </a:lnTo>
                <a:lnTo>
                  <a:pt x="28956" y="75564"/>
                </a:lnTo>
                <a:close/>
              </a:path>
              <a:path w="540385" h="3769360">
                <a:moveTo>
                  <a:pt x="38988" y="151002"/>
                </a:moveTo>
                <a:lnTo>
                  <a:pt x="20192" y="153543"/>
                </a:lnTo>
                <a:lnTo>
                  <a:pt x="27685" y="210185"/>
                </a:lnTo>
                <a:lnTo>
                  <a:pt x="46609" y="207772"/>
                </a:lnTo>
                <a:lnTo>
                  <a:pt x="38988" y="151002"/>
                </a:lnTo>
                <a:close/>
              </a:path>
              <a:path w="540385" h="3769360">
                <a:moveTo>
                  <a:pt x="49148" y="226568"/>
                </a:moveTo>
                <a:lnTo>
                  <a:pt x="30225" y="229108"/>
                </a:lnTo>
                <a:lnTo>
                  <a:pt x="37845" y="285750"/>
                </a:lnTo>
                <a:lnTo>
                  <a:pt x="56641" y="283210"/>
                </a:lnTo>
                <a:lnTo>
                  <a:pt x="49148" y="226568"/>
                </a:lnTo>
                <a:close/>
              </a:path>
              <a:path w="540385" h="3769360">
                <a:moveTo>
                  <a:pt x="59181" y="302133"/>
                </a:moveTo>
                <a:lnTo>
                  <a:pt x="40259" y="304673"/>
                </a:lnTo>
                <a:lnTo>
                  <a:pt x="47878" y="361314"/>
                </a:lnTo>
                <a:lnTo>
                  <a:pt x="66801" y="358775"/>
                </a:lnTo>
                <a:lnTo>
                  <a:pt x="59181" y="302133"/>
                </a:lnTo>
                <a:close/>
              </a:path>
              <a:path w="540385" h="3769360">
                <a:moveTo>
                  <a:pt x="69341" y="377698"/>
                </a:moveTo>
                <a:lnTo>
                  <a:pt x="50418" y="380238"/>
                </a:lnTo>
                <a:lnTo>
                  <a:pt x="57911" y="436879"/>
                </a:lnTo>
                <a:lnTo>
                  <a:pt x="76834" y="434339"/>
                </a:lnTo>
                <a:lnTo>
                  <a:pt x="69341" y="377698"/>
                </a:lnTo>
                <a:close/>
              </a:path>
              <a:path w="540385" h="3769360">
                <a:moveTo>
                  <a:pt x="79375" y="453136"/>
                </a:moveTo>
                <a:lnTo>
                  <a:pt x="60451" y="455675"/>
                </a:lnTo>
                <a:lnTo>
                  <a:pt x="68072" y="512318"/>
                </a:lnTo>
                <a:lnTo>
                  <a:pt x="86994" y="509777"/>
                </a:lnTo>
                <a:lnTo>
                  <a:pt x="79375" y="453136"/>
                </a:lnTo>
                <a:close/>
              </a:path>
              <a:path w="540385" h="3769360">
                <a:moveTo>
                  <a:pt x="89407" y="528701"/>
                </a:moveTo>
                <a:lnTo>
                  <a:pt x="70611" y="531240"/>
                </a:lnTo>
                <a:lnTo>
                  <a:pt x="78104" y="587883"/>
                </a:lnTo>
                <a:lnTo>
                  <a:pt x="97028" y="585343"/>
                </a:lnTo>
                <a:lnTo>
                  <a:pt x="89407" y="528701"/>
                </a:lnTo>
                <a:close/>
              </a:path>
              <a:path w="540385" h="3769360">
                <a:moveTo>
                  <a:pt x="99567" y="604265"/>
                </a:moveTo>
                <a:lnTo>
                  <a:pt x="80644" y="606806"/>
                </a:lnTo>
                <a:lnTo>
                  <a:pt x="88264" y="663448"/>
                </a:lnTo>
                <a:lnTo>
                  <a:pt x="107187" y="660908"/>
                </a:lnTo>
                <a:lnTo>
                  <a:pt x="99567" y="604265"/>
                </a:lnTo>
                <a:close/>
              </a:path>
              <a:path w="540385" h="3769360">
                <a:moveTo>
                  <a:pt x="109600" y="679831"/>
                </a:moveTo>
                <a:lnTo>
                  <a:pt x="90804" y="682244"/>
                </a:lnTo>
                <a:lnTo>
                  <a:pt x="98297" y="738886"/>
                </a:lnTo>
                <a:lnTo>
                  <a:pt x="117221" y="736473"/>
                </a:lnTo>
                <a:lnTo>
                  <a:pt x="109600" y="679831"/>
                </a:lnTo>
                <a:close/>
              </a:path>
              <a:path w="540385" h="3769360">
                <a:moveTo>
                  <a:pt x="119760" y="755269"/>
                </a:moveTo>
                <a:lnTo>
                  <a:pt x="100837" y="757809"/>
                </a:lnTo>
                <a:lnTo>
                  <a:pt x="108458" y="814451"/>
                </a:lnTo>
                <a:lnTo>
                  <a:pt x="127253" y="811911"/>
                </a:lnTo>
                <a:lnTo>
                  <a:pt x="119760" y="755269"/>
                </a:lnTo>
                <a:close/>
              </a:path>
              <a:path w="540385" h="3769360">
                <a:moveTo>
                  <a:pt x="129793" y="830834"/>
                </a:moveTo>
                <a:lnTo>
                  <a:pt x="110997" y="833374"/>
                </a:lnTo>
                <a:lnTo>
                  <a:pt x="118490" y="890015"/>
                </a:lnTo>
                <a:lnTo>
                  <a:pt x="137414" y="887476"/>
                </a:lnTo>
                <a:lnTo>
                  <a:pt x="129793" y="830834"/>
                </a:lnTo>
                <a:close/>
              </a:path>
              <a:path w="540385" h="3769360">
                <a:moveTo>
                  <a:pt x="139953" y="906399"/>
                </a:moveTo>
                <a:lnTo>
                  <a:pt x="121030" y="908938"/>
                </a:lnTo>
                <a:lnTo>
                  <a:pt x="128650" y="965581"/>
                </a:lnTo>
                <a:lnTo>
                  <a:pt x="147447" y="963040"/>
                </a:lnTo>
                <a:lnTo>
                  <a:pt x="139953" y="906399"/>
                </a:lnTo>
                <a:close/>
              </a:path>
              <a:path w="540385" h="3769360">
                <a:moveTo>
                  <a:pt x="149986" y="981837"/>
                </a:moveTo>
                <a:lnTo>
                  <a:pt x="131064" y="984376"/>
                </a:lnTo>
                <a:lnTo>
                  <a:pt x="138684" y="1041019"/>
                </a:lnTo>
                <a:lnTo>
                  <a:pt x="157606" y="1038478"/>
                </a:lnTo>
                <a:lnTo>
                  <a:pt x="149986" y="981837"/>
                </a:lnTo>
                <a:close/>
              </a:path>
              <a:path w="540385" h="3769360">
                <a:moveTo>
                  <a:pt x="160147" y="1057402"/>
                </a:moveTo>
                <a:lnTo>
                  <a:pt x="141223" y="1059941"/>
                </a:lnTo>
                <a:lnTo>
                  <a:pt x="148843" y="1116584"/>
                </a:lnTo>
                <a:lnTo>
                  <a:pt x="167640" y="1114044"/>
                </a:lnTo>
                <a:lnTo>
                  <a:pt x="160147" y="1057402"/>
                </a:lnTo>
                <a:close/>
              </a:path>
              <a:path w="540385" h="3769360">
                <a:moveTo>
                  <a:pt x="170179" y="1132966"/>
                </a:moveTo>
                <a:lnTo>
                  <a:pt x="151256" y="1135507"/>
                </a:lnTo>
                <a:lnTo>
                  <a:pt x="158877" y="1192149"/>
                </a:lnTo>
                <a:lnTo>
                  <a:pt x="177799" y="1189609"/>
                </a:lnTo>
                <a:lnTo>
                  <a:pt x="170179" y="1132966"/>
                </a:lnTo>
                <a:close/>
              </a:path>
              <a:path w="540385" h="3769360">
                <a:moveTo>
                  <a:pt x="180212" y="1208532"/>
                </a:moveTo>
                <a:lnTo>
                  <a:pt x="161416" y="1210945"/>
                </a:lnTo>
                <a:lnTo>
                  <a:pt x="168909" y="1267587"/>
                </a:lnTo>
                <a:lnTo>
                  <a:pt x="187833" y="1265174"/>
                </a:lnTo>
                <a:lnTo>
                  <a:pt x="180212" y="1208532"/>
                </a:lnTo>
                <a:close/>
              </a:path>
              <a:path w="540385" h="3769360">
                <a:moveTo>
                  <a:pt x="190372" y="1283970"/>
                </a:moveTo>
                <a:lnTo>
                  <a:pt x="171449" y="1286510"/>
                </a:lnTo>
                <a:lnTo>
                  <a:pt x="179070" y="1343152"/>
                </a:lnTo>
                <a:lnTo>
                  <a:pt x="197992" y="1340612"/>
                </a:lnTo>
                <a:lnTo>
                  <a:pt x="190372" y="1283970"/>
                </a:lnTo>
                <a:close/>
              </a:path>
              <a:path w="540385" h="3769360">
                <a:moveTo>
                  <a:pt x="200405" y="1359535"/>
                </a:moveTo>
                <a:lnTo>
                  <a:pt x="181609" y="1362075"/>
                </a:lnTo>
                <a:lnTo>
                  <a:pt x="189103" y="1418716"/>
                </a:lnTo>
                <a:lnTo>
                  <a:pt x="208025" y="1416177"/>
                </a:lnTo>
                <a:lnTo>
                  <a:pt x="200405" y="1359535"/>
                </a:lnTo>
                <a:close/>
              </a:path>
              <a:path w="540385" h="3769360">
                <a:moveTo>
                  <a:pt x="210565" y="1435100"/>
                </a:moveTo>
                <a:lnTo>
                  <a:pt x="191642" y="1437639"/>
                </a:lnTo>
                <a:lnTo>
                  <a:pt x="199262" y="1494282"/>
                </a:lnTo>
                <a:lnTo>
                  <a:pt x="218059" y="1491742"/>
                </a:lnTo>
                <a:lnTo>
                  <a:pt x="210565" y="1435100"/>
                </a:lnTo>
                <a:close/>
              </a:path>
              <a:path w="540385" h="3769360">
                <a:moveTo>
                  <a:pt x="220598" y="1510538"/>
                </a:moveTo>
                <a:lnTo>
                  <a:pt x="201803" y="1513078"/>
                </a:lnTo>
                <a:lnTo>
                  <a:pt x="209296" y="1569720"/>
                </a:lnTo>
                <a:lnTo>
                  <a:pt x="228218" y="1567180"/>
                </a:lnTo>
                <a:lnTo>
                  <a:pt x="220598" y="1510538"/>
                </a:lnTo>
                <a:close/>
              </a:path>
              <a:path w="540385" h="3769360">
                <a:moveTo>
                  <a:pt x="230759" y="1586103"/>
                </a:moveTo>
                <a:lnTo>
                  <a:pt x="211835" y="1588643"/>
                </a:lnTo>
                <a:lnTo>
                  <a:pt x="219455" y="1645285"/>
                </a:lnTo>
                <a:lnTo>
                  <a:pt x="238252" y="1642745"/>
                </a:lnTo>
                <a:lnTo>
                  <a:pt x="230759" y="1586103"/>
                </a:lnTo>
                <a:close/>
              </a:path>
              <a:path w="540385" h="3769360">
                <a:moveTo>
                  <a:pt x="240791" y="1661668"/>
                </a:moveTo>
                <a:lnTo>
                  <a:pt x="221996" y="1664208"/>
                </a:lnTo>
                <a:lnTo>
                  <a:pt x="229489" y="1720850"/>
                </a:lnTo>
                <a:lnTo>
                  <a:pt x="248411" y="1718310"/>
                </a:lnTo>
                <a:lnTo>
                  <a:pt x="240791" y="1661668"/>
                </a:lnTo>
                <a:close/>
              </a:path>
              <a:path w="540385" h="3769360">
                <a:moveTo>
                  <a:pt x="250952" y="1737233"/>
                </a:moveTo>
                <a:lnTo>
                  <a:pt x="232028" y="1739646"/>
                </a:lnTo>
                <a:lnTo>
                  <a:pt x="239648" y="1796288"/>
                </a:lnTo>
                <a:lnTo>
                  <a:pt x="258445" y="1793875"/>
                </a:lnTo>
                <a:lnTo>
                  <a:pt x="250952" y="1737233"/>
                </a:lnTo>
                <a:close/>
              </a:path>
              <a:path w="540385" h="3769360">
                <a:moveTo>
                  <a:pt x="260984" y="1812671"/>
                </a:moveTo>
                <a:lnTo>
                  <a:pt x="242061" y="1815211"/>
                </a:lnTo>
                <a:lnTo>
                  <a:pt x="249681" y="1871853"/>
                </a:lnTo>
                <a:lnTo>
                  <a:pt x="268604" y="1869313"/>
                </a:lnTo>
                <a:lnTo>
                  <a:pt x="260984" y="1812671"/>
                </a:lnTo>
                <a:close/>
              </a:path>
              <a:path w="540385" h="3769360">
                <a:moveTo>
                  <a:pt x="271145" y="1888236"/>
                </a:moveTo>
                <a:lnTo>
                  <a:pt x="252222" y="1890776"/>
                </a:lnTo>
                <a:lnTo>
                  <a:pt x="259715" y="1947418"/>
                </a:lnTo>
                <a:lnTo>
                  <a:pt x="278637" y="1944878"/>
                </a:lnTo>
                <a:lnTo>
                  <a:pt x="271145" y="1888236"/>
                </a:lnTo>
                <a:close/>
              </a:path>
              <a:path w="540385" h="3769360">
                <a:moveTo>
                  <a:pt x="281178" y="1963801"/>
                </a:moveTo>
                <a:lnTo>
                  <a:pt x="262254" y="1966341"/>
                </a:lnTo>
                <a:lnTo>
                  <a:pt x="269874" y="2022983"/>
                </a:lnTo>
                <a:lnTo>
                  <a:pt x="288797" y="2020443"/>
                </a:lnTo>
                <a:lnTo>
                  <a:pt x="281178" y="1963801"/>
                </a:lnTo>
                <a:close/>
              </a:path>
              <a:path w="540385" h="3769360">
                <a:moveTo>
                  <a:pt x="291210" y="2039239"/>
                </a:moveTo>
                <a:lnTo>
                  <a:pt x="272415" y="2041779"/>
                </a:lnTo>
                <a:lnTo>
                  <a:pt x="279908" y="2098421"/>
                </a:lnTo>
                <a:lnTo>
                  <a:pt x="298830" y="2095881"/>
                </a:lnTo>
                <a:lnTo>
                  <a:pt x="291210" y="2039239"/>
                </a:lnTo>
                <a:close/>
              </a:path>
              <a:path w="540385" h="3769360">
                <a:moveTo>
                  <a:pt x="301371" y="2114804"/>
                </a:moveTo>
                <a:lnTo>
                  <a:pt x="282447" y="2117344"/>
                </a:lnTo>
                <a:lnTo>
                  <a:pt x="290067" y="2173986"/>
                </a:lnTo>
                <a:lnTo>
                  <a:pt x="308864" y="2171446"/>
                </a:lnTo>
                <a:lnTo>
                  <a:pt x="301371" y="2114804"/>
                </a:lnTo>
                <a:close/>
              </a:path>
              <a:path w="540385" h="3769360">
                <a:moveTo>
                  <a:pt x="311403" y="2190369"/>
                </a:moveTo>
                <a:lnTo>
                  <a:pt x="292608" y="2192909"/>
                </a:lnTo>
                <a:lnTo>
                  <a:pt x="300100" y="2249551"/>
                </a:lnTo>
                <a:lnTo>
                  <a:pt x="319023" y="2247011"/>
                </a:lnTo>
                <a:lnTo>
                  <a:pt x="311403" y="2190369"/>
                </a:lnTo>
                <a:close/>
              </a:path>
              <a:path w="540385" h="3769360">
                <a:moveTo>
                  <a:pt x="321564" y="2265934"/>
                </a:moveTo>
                <a:lnTo>
                  <a:pt x="302641" y="2268347"/>
                </a:lnTo>
                <a:lnTo>
                  <a:pt x="310260" y="2324989"/>
                </a:lnTo>
                <a:lnTo>
                  <a:pt x="329056" y="2322576"/>
                </a:lnTo>
                <a:lnTo>
                  <a:pt x="321564" y="2265934"/>
                </a:lnTo>
                <a:close/>
              </a:path>
              <a:path w="540385" h="3769360">
                <a:moveTo>
                  <a:pt x="331597" y="2341372"/>
                </a:moveTo>
                <a:lnTo>
                  <a:pt x="312800" y="2343912"/>
                </a:lnTo>
                <a:lnTo>
                  <a:pt x="320293" y="2400554"/>
                </a:lnTo>
                <a:lnTo>
                  <a:pt x="339216" y="2398014"/>
                </a:lnTo>
                <a:lnTo>
                  <a:pt x="331597" y="2341372"/>
                </a:lnTo>
                <a:close/>
              </a:path>
              <a:path w="540385" h="3769360">
                <a:moveTo>
                  <a:pt x="341756" y="2416937"/>
                </a:moveTo>
                <a:lnTo>
                  <a:pt x="322834" y="2419477"/>
                </a:lnTo>
                <a:lnTo>
                  <a:pt x="330453" y="2476119"/>
                </a:lnTo>
                <a:lnTo>
                  <a:pt x="349249" y="2473579"/>
                </a:lnTo>
                <a:lnTo>
                  <a:pt x="341756" y="2416937"/>
                </a:lnTo>
                <a:close/>
              </a:path>
              <a:path w="540385" h="3769360">
                <a:moveTo>
                  <a:pt x="351790" y="2492502"/>
                </a:moveTo>
                <a:lnTo>
                  <a:pt x="332866" y="2495042"/>
                </a:lnTo>
                <a:lnTo>
                  <a:pt x="340486" y="2551684"/>
                </a:lnTo>
                <a:lnTo>
                  <a:pt x="359409" y="2549144"/>
                </a:lnTo>
                <a:lnTo>
                  <a:pt x="351790" y="2492502"/>
                </a:lnTo>
                <a:close/>
              </a:path>
              <a:path w="540385" h="3769360">
                <a:moveTo>
                  <a:pt x="361949" y="2567940"/>
                </a:moveTo>
                <a:lnTo>
                  <a:pt x="343027" y="2570480"/>
                </a:lnTo>
                <a:lnTo>
                  <a:pt x="350520" y="2627122"/>
                </a:lnTo>
                <a:lnTo>
                  <a:pt x="369442" y="2624582"/>
                </a:lnTo>
                <a:lnTo>
                  <a:pt x="361949" y="2567940"/>
                </a:lnTo>
                <a:close/>
              </a:path>
              <a:path w="540385" h="3769360">
                <a:moveTo>
                  <a:pt x="371983" y="2643505"/>
                </a:moveTo>
                <a:lnTo>
                  <a:pt x="353059" y="2646045"/>
                </a:lnTo>
                <a:lnTo>
                  <a:pt x="360679" y="2702687"/>
                </a:lnTo>
                <a:lnTo>
                  <a:pt x="379603" y="2700147"/>
                </a:lnTo>
                <a:lnTo>
                  <a:pt x="371983" y="2643505"/>
                </a:lnTo>
                <a:close/>
              </a:path>
              <a:path w="540385" h="3769360">
                <a:moveTo>
                  <a:pt x="382016" y="2719070"/>
                </a:moveTo>
                <a:lnTo>
                  <a:pt x="363220" y="2721610"/>
                </a:lnTo>
                <a:lnTo>
                  <a:pt x="370712" y="2778252"/>
                </a:lnTo>
                <a:lnTo>
                  <a:pt x="389635" y="2775712"/>
                </a:lnTo>
                <a:lnTo>
                  <a:pt x="382016" y="2719070"/>
                </a:lnTo>
                <a:close/>
              </a:path>
              <a:path w="540385" h="3769360">
                <a:moveTo>
                  <a:pt x="392175" y="2794635"/>
                </a:moveTo>
                <a:lnTo>
                  <a:pt x="373253" y="2797048"/>
                </a:lnTo>
                <a:lnTo>
                  <a:pt x="380872" y="2853690"/>
                </a:lnTo>
                <a:lnTo>
                  <a:pt x="399668" y="2851277"/>
                </a:lnTo>
                <a:lnTo>
                  <a:pt x="392175" y="2794635"/>
                </a:lnTo>
                <a:close/>
              </a:path>
              <a:path w="540385" h="3769360">
                <a:moveTo>
                  <a:pt x="402209" y="2870073"/>
                </a:moveTo>
                <a:lnTo>
                  <a:pt x="383412" y="2872613"/>
                </a:lnTo>
                <a:lnTo>
                  <a:pt x="390905" y="2929255"/>
                </a:lnTo>
                <a:lnTo>
                  <a:pt x="409828" y="2926715"/>
                </a:lnTo>
                <a:lnTo>
                  <a:pt x="402209" y="2870073"/>
                </a:lnTo>
                <a:close/>
              </a:path>
              <a:path w="540385" h="3769360">
                <a:moveTo>
                  <a:pt x="412368" y="2945638"/>
                </a:moveTo>
                <a:lnTo>
                  <a:pt x="393446" y="2948178"/>
                </a:lnTo>
                <a:lnTo>
                  <a:pt x="401066" y="3004820"/>
                </a:lnTo>
                <a:lnTo>
                  <a:pt x="419861" y="3002280"/>
                </a:lnTo>
                <a:lnTo>
                  <a:pt x="412368" y="2945638"/>
                </a:lnTo>
                <a:close/>
              </a:path>
              <a:path w="540385" h="3769360">
                <a:moveTo>
                  <a:pt x="422402" y="3021203"/>
                </a:moveTo>
                <a:lnTo>
                  <a:pt x="403605" y="3023743"/>
                </a:lnTo>
                <a:lnTo>
                  <a:pt x="411098" y="3080385"/>
                </a:lnTo>
                <a:lnTo>
                  <a:pt x="430022" y="3077845"/>
                </a:lnTo>
                <a:lnTo>
                  <a:pt x="422402" y="3021203"/>
                </a:lnTo>
                <a:close/>
              </a:path>
              <a:path w="540385" h="3769360">
                <a:moveTo>
                  <a:pt x="432561" y="3096641"/>
                </a:moveTo>
                <a:lnTo>
                  <a:pt x="413639" y="3099181"/>
                </a:lnTo>
                <a:lnTo>
                  <a:pt x="421259" y="3155823"/>
                </a:lnTo>
                <a:lnTo>
                  <a:pt x="440054" y="3153283"/>
                </a:lnTo>
                <a:lnTo>
                  <a:pt x="432561" y="3096641"/>
                </a:lnTo>
                <a:close/>
              </a:path>
              <a:path w="540385" h="3769360">
                <a:moveTo>
                  <a:pt x="442595" y="3172206"/>
                </a:moveTo>
                <a:lnTo>
                  <a:pt x="423672" y="3174746"/>
                </a:lnTo>
                <a:lnTo>
                  <a:pt x="431291" y="3231388"/>
                </a:lnTo>
                <a:lnTo>
                  <a:pt x="450215" y="3228848"/>
                </a:lnTo>
                <a:lnTo>
                  <a:pt x="442595" y="3172206"/>
                </a:lnTo>
                <a:close/>
              </a:path>
              <a:path w="540385" h="3769360">
                <a:moveTo>
                  <a:pt x="452754" y="3247771"/>
                </a:moveTo>
                <a:lnTo>
                  <a:pt x="433831" y="3250311"/>
                </a:lnTo>
                <a:lnTo>
                  <a:pt x="441324" y="3306953"/>
                </a:lnTo>
                <a:lnTo>
                  <a:pt x="460247" y="3304413"/>
                </a:lnTo>
                <a:lnTo>
                  <a:pt x="452754" y="3247771"/>
                </a:lnTo>
                <a:close/>
              </a:path>
              <a:path w="540385" h="3769360">
                <a:moveTo>
                  <a:pt x="462787" y="3323336"/>
                </a:moveTo>
                <a:lnTo>
                  <a:pt x="443865" y="3325749"/>
                </a:lnTo>
                <a:lnTo>
                  <a:pt x="451484" y="3382391"/>
                </a:lnTo>
                <a:lnTo>
                  <a:pt x="470408" y="3379978"/>
                </a:lnTo>
                <a:lnTo>
                  <a:pt x="462787" y="3323336"/>
                </a:lnTo>
                <a:close/>
              </a:path>
              <a:path w="540385" h="3769360">
                <a:moveTo>
                  <a:pt x="472821" y="3398774"/>
                </a:moveTo>
                <a:lnTo>
                  <a:pt x="454024" y="3401314"/>
                </a:lnTo>
                <a:lnTo>
                  <a:pt x="461517" y="3457955"/>
                </a:lnTo>
                <a:lnTo>
                  <a:pt x="480441" y="3455416"/>
                </a:lnTo>
                <a:lnTo>
                  <a:pt x="472821" y="3398774"/>
                </a:lnTo>
                <a:close/>
              </a:path>
              <a:path w="540385" h="3769360">
                <a:moveTo>
                  <a:pt x="482980" y="3474339"/>
                </a:moveTo>
                <a:lnTo>
                  <a:pt x="464058" y="3476866"/>
                </a:lnTo>
                <a:lnTo>
                  <a:pt x="471678" y="3533508"/>
                </a:lnTo>
                <a:lnTo>
                  <a:pt x="490600" y="3530993"/>
                </a:lnTo>
                <a:lnTo>
                  <a:pt x="482980" y="3474339"/>
                </a:lnTo>
                <a:close/>
              </a:path>
              <a:path w="540385" h="3769360">
                <a:moveTo>
                  <a:pt x="493014" y="3549865"/>
                </a:moveTo>
                <a:lnTo>
                  <a:pt x="474217" y="3552393"/>
                </a:lnTo>
                <a:lnTo>
                  <a:pt x="481710" y="3609035"/>
                </a:lnTo>
                <a:lnTo>
                  <a:pt x="500634" y="3606520"/>
                </a:lnTo>
                <a:lnTo>
                  <a:pt x="493014" y="3549865"/>
                </a:lnTo>
                <a:close/>
              </a:path>
              <a:path w="540385" h="3769360">
                <a:moveTo>
                  <a:pt x="503173" y="3625405"/>
                </a:moveTo>
                <a:lnTo>
                  <a:pt x="484250" y="3627920"/>
                </a:lnTo>
                <a:lnTo>
                  <a:pt x="491871" y="3684574"/>
                </a:lnTo>
                <a:lnTo>
                  <a:pt x="510666" y="3682047"/>
                </a:lnTo>
                <a:lnTo>
                  <a:pt x="503173" y="3625405"/>
                </a:lnTo>
                <a:close/>
              </a:path>
              <a:path w="540385" h="3769360">
                <a:moveTo>
                  <a:pt x="540385" y="3688422"/>
                </a:moveTo>
                <a:lnTo>
                  <a:pt x="464820" y="3698506"/>
                </a:lnTo>
                <a:lnTo>
                  <a:pt x="512698" y="3768991"/>
                </a:lnTo>
                <a:lnTo>
                  <a:pt x="533891" y="3707320"/>
                </a:lnTo>
                <a:lnTo>
                  <a:pt x="494918" y="3707320"/>
                </a:lnTo>
                <a:lnTo>
                  <a:pt x="494410" y="3703447"/>
                </a:lnTo>
                <a:lnTo>
                  <a:pt x="513206" y="3700932"/>
                </a:lnTo>
                <a:lnTo>
                  <a:pt x="536086" y="3700932"/>
                </a:lnTo>
                <a:lnTo>
                  <a:pt x="540385" y="3688422"/>
                </a:lnTo>
                <a:close/>
              </a:path>
              <a:path w="540385" h="3769360">
                <a:moveTo>
                  <a:pt x="513206" y="3700932"/>
                </a:moveTo>
                <a:lnTo>
                  <a:pt x="494410" y="3703447"/>
                </a:lnTo>
                <a:lnTo>
                  <a:pt x="494918" y="3707320"/>
                </a:lnTo>
                <a:lnTo>
                  <a:pt x="513715" y="3704805"/>
                </a:lnTo>
                <a:lnTo>
                  <a:pt x="513206" y="3700932"/>
                </a:lnTo>
                <a:close/>
              </a:path>
              <a:path w="540385" h="3769360">
                <a:moveTo>
                  <a:pt x="536086" y="3700932"/>
                </a:moveTo>
                <a:lnTo>
                  <a:pt x="513206" y="3700932"/>
                </a:lnTo>
                <a:lnTo>
                  <a:pt x="513715" y="3704805"/>
                </a:lnTo>
                <a:lnTo>
                  <a:pt x="494918" y="3707320"/>
                </a:lnTo>
                <a:lnTo>
                  <a:pt x="533891" y="3707320"/>
                </a:lnTo>
                <a:lnTo>
                  <a:pt x="536086" y="370093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48765" y="2098039"/>
            <a:ext cx="540385" cy="3769360"/>
          </a:xfrm>
          <a:custGeom>
            <a:avLst/>
            <a:gdLst/>
            <a:ahLst/>
            <a:cxnLst/>
            <a:rect l="l" t="t" r="r" b="b"/>
            <a:pathLst>
              <a:path w="540385" h="3769360">
                <a:moveTo>
                  <a:pt x="18796" y="0"/>
                </a:moveTo>
                <a:lnTo>
                  <a:pt x="0" y="2539"/>
                </a:lnTo>
                <a:lnTo>
                  <a:pt x="7493" y="59182"/>
                </a:lnTo>
                <a:lnTo>
                  <a:pt x="26416" y="56642"/>
                </a:lnTo>
                <a:lnTo>
                  <a:pt x="18796" y="0"/>
                </a:lnTo>
                <a:close/>
              </a:path>
              <a:path w="540385" h="3769360">
                <a:moveTo>
                  <a:pt x="28956" y="75564"/>
                </a:moveTo>
                <a:lnTo>
                  <a:pt x="10033" y="78105"/>
                </a:lnTo>
                <a:lnTo>
                  <a:pt x="17653" y="134747"/>
                </a:lnTo>
                <a:lnTo>
                  <a:pt x="36449" y="132207"/>
                </a:lnTo>
                <a:lnTo>
                  <a:pt x="28956" y="75564"/>
                </a:lnTo>
                <a:close/>
              </a:path>
              <a:path w="540385" h="3769360">
                <a:moveTo>
                  <a:pt x="38988" y="151002"/>
                </a:moveTo>
                <a:lnTo>
                  <a:pt x="20193" y="153543"/>
                </a:lnTo>
                <a:lnTo>
                  <a:pt x="27686" y="210185"/>
                </a:lnTo>
                <a:lnTo>
                  <a:pt x="46609" y="207772"/>
                </a:lnTo>
                <a:lnTo>
                  <a:pt x="38988" y="151002"/>
                </a:lnTo>
                <a:close/>
              </a:path>
              <a:path w="540385" h="3769360">
                <a:moveTo>
                  <a:pt x="49149" y="226568"/>
                </a:moveTo>
                <a:lnTo>
                  <a:pt x="30225" y="229108"/>
                </a:lnTo>
                <a:lnTo>
                  <a:pt x="37846" y="285750"/>
                </a:lnTo>
                <a:lnTo>
                  <a:pt x="56642" y="283210"/>
                </a:lnTo>
                <a:lnTo>
                  <a:pt x="49149" y="226568"/>
                </a:lnTo>
                <a:close/>
              </a:path>
              <a:path w="540385" h="3769360">
                <a:moveTo>
                  <a:pt x="59181" y="302133"/>
                </a:moveTo>
                <a:lnTo>
                  <a:pt x="40259" y="304673"/>
                </a:lnTo>
                <a:lnTo>
                  <a:pt x="47879" y="361314"/>
                </a:lnTo>
                <a:lnTo>
                  <a:pt x="66802" y="358775"/>
                </a:lnTo>
                <a:lnTo>
                  <a:pt x="59181" y="302133"/>
                </a:lnTo>
                <a:close/>
              </a:path>
              <a:path w="540385" h="3769360">
                <a:moveTo>
                  <a:pt x="69342" y="377698"/>
                </a:moveTo>
                <a:lnTo>
                  <a:pt x="50418" y="380238"/>
                </a:lnTo>
                <a:lnTo>
                  <a:pt x="57912" y="436880"/>
                </a:lnTo>
                <a:lnTo>
                  <a:pt x="76835" y="434339"/>
                </a:lnTo>
                <a:lnTo>
                  <a:pt x="69342" y="377698"/>
                </a:lnTo>
                <a:close/>
              </a:path>
              <a:path w="540385" h="3769360">
                <a:moveTo>
                  <a:pt x="79375" y="453136"/>
                </a:moveTo>
                <a:lnTo>
                  <a:pt x="60452" y="455675"/>
                </a:lnTo>
                <a:lnTo>
                  <a:pt x="68072" y="512318"/>
                </a:lnTo>
                <a:lnTo>
                  <a:pt x="86994" y="509777"/>
                </a:lnTo>
                <a:lnTo>
                  <a:pt x="79375" y="453136"/>
                </a:lnTo>
                <a:close/>
              </a:path>
              <a:path w="540385" h="3769360">
                <a:moveTo>
                  <a:pt x="89408" y="528701"/>
                </a:moveTo>
                <a:lnTo>
                  <a:pt x="70612" y="531240"/>
                </a:lnTo>
                <a:lnTo>
                  <a:pt x="78105" y="587883"/>
                </a:lnTo>
                <a:lnTo>
                  <a:pt x="97028" y="585343"/>
                </a:lnTo>
                <a:lnTo>
                  <a:pt x="89408" y="528701"/>
                </a:lnTo>
                <a:close/>
              </a:path>
              <a:path w="540385" h="3769360">
                <a:moveTo>
                  <a:pt x="99568" y="604265"/>
                </a:moveTo>
                <a:lnTo>
                  <a:pt x="80644" y="606806"/>
                </a:lnTo>
                <a:lnTo>
                  <a:pt x="88265" y="663448"/>
                </a:lnTo>
                <a:lnTo>
                  <a:pt x="107061" y="660908"/>
                </a:lnTo>
                <a:lnTo>
                  <a:pt x="99568" y="604265"/>
                </a:lnTo>
                <a:close/>
              </a:path>
              <a:path w="540385" h="3769360">
                <a:moveTo>
                  <a:pt x="109600" y="679831"/>
                </a:moveTo>
                <a:lnTo>
                  <a:pt x="90805" y="682244"/>
                </a:lnTo>
                <a:lnTo>
                  <a:pt x="98298" y="738886"/>
                </a:lnTo>
                <a:lnTo>
                  <a:pt x="117221" y="736473"/>
                </a:lnTo>
                <a:lnTo>
                  <a:pt x="109600" y="679831"/>
                </a:lnTo>
                <a:close/>
              </a:path>
              <a:path w="540385" h="3769360">
                <a:moveTo>
                  <a:pt x="119761" y="755269"/>
                </a:moveTo>
                <a:lnTo>
                  <a:pt x="100837" y="757809"/>
                </a:lnTo>
                <a:lnTo>
                  <a:pt x="108458" y="814451"/>
                </a:lnTo>
                <a:lnTo>
                  <a:pt x="127254" y="811911"/>
                </a:lnTo>
                <a:lnTo>
                  <a:pt x="119761" y="755269"/>
                </a:lnTo>
                <a:close/>
              </a:path>
              <a:path w="540385" h="3769360">
                <a:moveTo>
                  <a:pt x="129793" y="830834"/>
                </a:moveTo>
                <a:lnTo>
                  <a:pt x="110998" y="833374"/>
                </a:lnTo>
                <a:lnTo>
                  <a:pt x="118491" y="890015"/>
                </a:lnTo>
                <a:lnTo>
                  <a:pt x="137413" y="887476"/>
                </a:lnTo>
                <a:lnTo>
                  <a:pt x="129793" y="830834"/>
                </a:lnTo>
                <a:close/>
              </a:path>
              <a:path w="540385" h="3769360">
                <a:moveTo>
                  <a:pt x="139954" y="906399"/>
                </a:moveTo>
                <a:lnTo>
                  <a:pt x="121031" y="908938"/>
                </a:lnTo>
                <a:lnTo>
                  <a:pt x="128650" y="965581"/>
                </a:lnTo>
                <a:lnTo>
                  <a:pt x="147447" y="963040"/>
                </a:lnTo>
                <a:lnTo>
                  <a:pt x="139954" y="906399"/>
                </a:lnTo>
                <a:close/>
              </a:path>
              <a:path w="540385" h="3769360">
                <a:moveTo>
                  <a:pt x="149987" y="981837"/>
                </a:moveTo>
                <a:lnTo>
                  <a:pt x="131063" y="984376"/>
                </a:lnTo>
                <a:lnTo>
                  <a:pt x="138684" y="1041019"/>
                </a:lnTo>
                <a:lnTo>
                  <a:pt x="157606" y="1038479"/>
                </a:lnTo>
                <a:lnTo>
                  <a:pt x="149987" y="981837"/>
                </a:lnTo>
                <a:close/>
              </a:path>
              <a:path w="540385" h="3769360">
                <a:moveTo>
                  <a:pt x="160147" y="1057402"/>
                </a:moveTo>
                <a:lnTo>
                  <a:pt x="141224" y="1059942"/>
                </a:lnTo>
                <a:lnTo>
                  <a:pt x="148844" y="1116584"/>
                </a:lnTo>
                <a:lnTo>
                  <a:pt x="167640" y="1114044"/>
                </a:lnTo>
                <a:lnTo>
                  <a:pt x="160147" y="1057402"/>
                </a:lnTo>
                <a:close/>
              </a:path>
              <a:path w="540385" h="3769360">
                <a:moveTo>
                  <a:pt x="170180" y="1132967"/>
                </a:moveTo>
                <a:lnTo>
                  <a:pt x="151256" y="1135507"/>
                </a:lnTo>
                <a:lnTo>
                  <a:pt x="158877" y="1192149"/>
                </a:lnTo>
                <a:lnTo>
                  <a:pt x="177800" y="1189609"/>
                </a:lnTo>
                <a:lnTo>
                  <a:pt x="170180" y="1132967"/>
                </a:lnTo>
                <a:close/>
              </a:path>
              <a:path w="540385" h="3769360">
                <a:moveTo>
                  <a:pt x="180212" y="1208532"/>
                </a:moveTo>
                <a:lnTo>
                  <a:pt x="161417" y="1210945"/>
                </a:lnTo>
                <a:lnTo>
                  <a:pt x="168910" y="1267587"/>
                </a:lnTo>
                <a:lnTo>
                  <a:pt x="187833" y="1265174"/>
                </a:lnTo>
                <a:lnTo>
                  <a:pt x="180212" y="1208532"/>
                </a:lnTo>
                <a:close/>
              </a:path>
              <a:path w="540385" h="3769360">
                <a:moveTo>
                  <a:pt x="190373" y="1283970"/>
                </a:moveTo>
                <a:lnTo>
                  <a:pt x="171450" y="1286510"/>
                </a:lnTo>
                <a:lnTo>
                  <a:pt x="179069" y="1343152"/>
                </a:lnTo>
                <a:lnTo>
                  <a:pt x="197993" y="1340612"/>
                </a:lnTo>
                <a:lnTo>
                  <a:pt x="190373" y="1283970"/>
                </a:lnTo>
                <a:close/>
              </a:path>
              <a:path w="540385" h="3769360">
                <a:moveTo>
                  <a:pt x="200406" y="1359535"/>
                </a:moveTo>
                <a:lnTo>
                  <a:pt x="181610" y="1362075"/>
                </a:lnTo>
                <a:lnTo>
                  <a:pt x="189103" y="1418717"/>
                </a:lnTo>
                <a:lnTo>
                  <a:pt x="208025" y="1416177"/>
                </a:lnTo>
                <a:lnTo>
                  <a:pt x="200406" y="1359535"/>
                </a:lnTo>
                <a:close/>
              </a:path>
              <a:path w="540385" h="3769360">
                <a:moveTo>
                  <a:pt x="210566" y="1435100"/>
                </a:moveTo>
                <a:lnTo>
                  <a:pt x="191643" y="1437639"/>
                </a:lnTo>
                <a:lnTo>
                  <a:pt x="199262" y="1494282"/>
                </a:lnTo>
                <a:lnTo>
                  <a:pt x="218059" y="1491742"/>
                </a:lnTo>
                <a:lnTo>
                  <a:pt x="210566" y="1435100"/>
                </a:lnTo>
                <a:close/>
              </a:path>
              <a:path w="540385" h="3769360">
                <a:moveTo>
                  <a:pt x="220599" y="1510538"/>
                </a:moveTo>
                <a:lnTo>
                  <a:pt x="201803" y="1513078"/>
                </a:lnTo>
                <a:lnTo>
                  <a:pt x="209296" y="1569720"/>
                </a:lnTo>
                <a:lnTo>
                  <a:pt x="228219" y="1567180"/>
                </a:lnTo>
                <a:lnTo>
                  <a:pt x="220599" y="1510538"/>
                </a:lnTo>
                <a:close/>
              </a:path>
              <a:path w="540385" h="3769360">
                <a:moveTo>
                  <a:pt x="230759" y="1586103"/>
                </a:moveTo>
                <a:lnTo>
                  <a:pt x="211836" y="1588643"/>
                </a:lnTo>
                <a:lnTo>
                  <a:pt x="219456" y="1645285"/>
                </a:lnTo>
                <a:lnTo>
                  <a:pt x="238252" y="1642745"/>
                </a:lnTo>
                <a:lnTo>
                  <a:pt x="230759" y="1586103"/>
                </a:lnTo>
                <a:close/>
              </a:path>
              <a:path w="540385" h="3769360">
                <a:moveTo>
                  <a:pt x="240792" y="1661668"/>
                </a:moveTo>
                <a:lnTo>
                  <a:pt x="221996" y="1664208"/>
                </a:lnTo>
                <a:lnTo>
                  <a:pt x="229488" y="1720850"/>
                </a:lnTo>
                <a:lnTo>
                  <a:pt x="248412" y="1718310"/>
                </a:lnTo>
                <a:lnTo>
                  <a:pt x="240792" y="1661668"/>
                </a:lnTo>
                <a:close/>
              </a:path>
              <a:path w="540385" h="3769360">
                <a:moveTo>
                  <a:pt x="250952" y="1737233"/>
                </a:moveTo>
                <a:lnTo>
                  <a:pt x="232029" y="1739646"/>
                </a:lnTo>
                <a:lnTo>
                  <a:pt x="239649" y="1796288"/>
                </a:lnTo>
                <a:lnTo>
                  <a:pt x="258444" y="1793875"/>
                </a:lnTo>
                <a:lnTo>
                  <a:pt x="250952" y="1737233"/>
                </a:lnTo>
                <a:close/>
              </a:path>
              <a:path w="540385" h="3769360">
                <a:moveTo>
                  <a:pt x="260985" y="1812671"/>
                </a:moveTo>
                <a:lnTo>
                  <a:pt x="242062" y="1815211"/>
                </a:lnTo>
                <a:lnTo>
                  <a:pt x="249681" y="1871853"/>
                </a:lnTo>
                <a:lnTo>
                  <a:pt x="268605" y="1869313"/>
                </a:lnTo>
                <a:lnTo>
                  <a:pt x="260985" y="1812671"/>
                </a:lnTo>
                <a:close/>
              </a:path>
              <a:path w="540385" h="3769360">
                <a:moveTo>
                  <a:pt x="271144" y="1888236"/>
                </a:moveTo>
                <a:lnTo>
                  <a:pt x="252222" y="1890776"/>
                </a:lnTo>
                <a:lnTo>
                  <a:pt x="259715" y="1947418"/>
                </a:lnTo>
                <a:lnTo>
                  <a:pt x="278638" y="1944878"/>
                </a:lnTo>
                <a:lnTo>
                  <a:pt x="271144" y="1888236"/>
                </a:lnTo>
                <a:close/>
              </a:path>
              <a:path w="540385" h="3769360">
                <a:moveTo>
                  <a:pt x="281178" y="1963801"/>
                </a:moveTo>
                <a:lnTo>
                  <a:pt x="262255" y="1966341"/>
                </a:lnTo>
                <a:lnTo>
                  <a:pt x="269875" y="2022983"/>
                </a:lnTo>
                <a:lnTo>
                  <a:pt x="288798" y="2020443"/>
                </a:lnTo>
                <a:lnTo>
                  <a:pt x="281178" y="1963801"/>
                </a:lnTo>
                <a:close/>
              </a:path>
              <a:path w="540385" h="3769360">
                <a:moveTo>
                  <a:pt x="291211" y="2039239"/>
                </a:moveTo>
                <a:lnTo>
                  <a:pt x="272415" y="2041779"/>
                </a:lnTo>
                <a:lnTo>
                  <a:pt x="279908" y="2098421"/>
                </a:lnTo>
                <a:lnTo>
                  <a:pt x="298831" y="2095881"/>
                </a:lnTo>
                <a:lnTo>
                  <a:pt x="291211" y="2039239"/>
                </a:lnTo>
                <a:close/>
              </a:path>
              <a:path w="540385" h="3769360">
                <a:moveTo>
                  <a:pt x="301371" y="2114804"/>
                </a:moveTo>
                <a:lnTo>
                  <a:pt x="282448" y="2117344"/>
                </a:lnTo>
                <a:lnTo>
                  <a:pt x="290068" y="2173986"/>
                </a:lnTo>
                <a:lnTo>
                  <a:pt x="308863" y="2171446"/>
                </a:lnTo>
                <a:lnTo>
                  <a:pt x="301371" y="2114804"/>
                </a:lnTo>
                <a:close/>
              </a:path>
              <a:path w="540385" h="3769360">
                <a:moveTo>
                  <a:pt x="311404" y="2190369"/>
                </a:moveTo>
                <a:lnTo>
                  <a:pt x="292608" y="2192909"/>
                </a:lnTo>
                <a:lnTo>
                  <a:pt x="300100" y="2249551"/>
                </a:lnTo>
                <a:lnTo>
                  <a:pt x="319024" y="2247011"/>
                </a:lnTo>
                <a:lnTo>
                  <a:pt x="311404" y="2190369"/>
                </a:lnTo>
                <a:close/>
              </a:path>
              <a:path w="540385" h="3769360">
                <a:moveTo>
                  <a:pt x="321563" y="2265934"/>
                </a:moveTo>
                <a:lnTo>
                  <a:pt x="302641" y="2268347"/>
                </a:lnTo>
                <a:lnTo>
                  <a:pt x="310261" y="2324989"/>
                </a:lnTo>
                <a:lnTo>
                  <a:pt x="329056" y="2322576"/>
                </a:lnTo>
                <a:lnTo>
                  <a:pt x="321563" y="2265934"/>
                </a:lnTo>
                <a:close/>
              </a:path>
              <a:path w="540385" h="3769360">
                <a:moveTo>
                  <a:pt x="331597" y="2341372"/>
                </a:moveTo>
                <a:lnTo>
                  <a:pt x="312800" y="2343912"/>
                </a:lnTo>
                <a:lnTo>
                  <a:pt x="320294" y="2400554"/>
                </a:lnTo>
                <a:lnTo>
                  <a:pt x="339217" y="2398014"/>
                </a:lnTo>
                <a:lnTo>
                  <a:pt x="331597" y="2341372"/>
                </a:lnTo>
                <a:close/>
              </a:path>
              <a:path w="540385" h="3769360">
                <a:moveTo>
                  <a:pt x="341756" y="2416937"/>
                </a:moveTo>
                <a:lnTo>
                  <a:pt x="322834" y="2419477"/>
                </a:lnTo>
                <a:lnTo>
                  <a:pt x="330454" y="2476119"/>
                </a:lnTo>
                <a:lnTo>
                  <a:pt x="349250" y="2473579"/>
                </a:lnTo>
                <a:lnTo>
                  <a:pt x="341756" y="2416937"/>
                </a:lnTo>
                <a:close/>
              </a:path>
              <a:path w="540385" h="3769360">
                <a:moveTo>
                  <a:pt x="351790" y="2492502"/>
                </a:moveTo>
                <a:lnTo>
                  <a:pt x="332867" y="2495042"/>
                </a:lnTo>
                <a:lnTo>
                  <a:pt x="340487" y="2551684"/>
                </a:lnTo>
                <a:lnTo>
                  <a:pt x="359410" y="2549144"/>
                </a:lnTo>
                <a:lnTo>
                  <a:pt x="351790" y="2492502"/>
                </a:lnTo>
                <a:close/>
              </a:path>
              <a:path w="540385" h="3769360">
                <a:moveTo>
                  <a:pt x="361950" y="2567940"/>
                </a:moveTo>
                <a:lnTo>
                  <a:pt x="343027" y="2570480"/>
                </a:lnTo>
                <a:lnTo>
                  <a:pt x="350519" y="2627122"/>
                </a:lnTo>
                <a:lnTo>
                  <a:pt x="369443" y="2624582"/>
                </a:lnTo>
                <a:lnTo>
                  <a:pt x="361950" y="2567940"/>
                </a:lnTo>
                <a:close/>
              </a:path>
              <a:path w="540385" h="3769360">
                <a:moveTo>
                  <a:pt x="371983" y="2643505"/>
                </a:moveTo>
                <a:lnTo>
                  <a:pt x="353060" y="2646045"/>
                </a:lnTo>
                <a:lnTo>
                  <a:pt x="360680" y="2702687"/>
                </a:lnTo>
                <a:lnTo>
                  <a:pt x="379603" y="2700147"/>
                </a:lnTo>
                <a:lnTo>
                  <a:pt x="371983" y="2643505"/>
                </a:lnTo>
                <a:close/>
              </a:path>
              <a:path w="540385" h="3769360">
                <a:moveTo>
                  <a:pt x="382016" y="2719070"/>
                </a:moveTo>
                <a:lnTo>
                  <a:pt x="363219" y="2721610"/>
                </a:lnTo>
                <a:lnTo>
                  <a:pt x="370713" y="2778252"/>
                </a:lnTo>
                <a:lnTo>
                  <a:pt x="389636" y="2775712"/>
                </a:lnTo>
                <a:lnTo>
                  <a:pt x="382016" y="2719070"/>
                </a:lnTo>
                <a:close/>
              </a:path>
              <a:path w="540385" h="3769360">
                <a:moveTo>
                  <a:pt x="392175" y="2794635"/>
                </a:moveTo>
                <a:lnTo>
                  <a:pt x="373253" y="2797048"/>
                </a:lnTo>
                <a:lnTo>
                  <a:pt x="380873" y="2853690"/>
                </a:lnTo>
                <a:lnTo>
                  <a:pt x="399669" y="2851277"/>
                </a:lnTo>
                <a:lnTo>
                  <a:pt x="392175" y="2794635"/>
                </a:lnTo>
                <a:close/>
              </a:path>
              <a:path w="540385" h="3769360">
                <a:moveTo>
                  <a:pt x="402209" y="2870073"/>
                </a:moveTo>
                <a:lnTo>
                  <a:pt x="383413" y="2872613"/>
                </a:lnTo>
                <a:lnTo>
                  <a:pt x="390906" y="2929255"/>
                </a:lnTo>
                <a:lnTo>
                  <a:pt x="409829" y="2926715"/>
                </a:lnTo>
                <a:lnTo>
                  <a:pt x="402209" y="2870073"/>
                </a:lnTo>
                <a:close/>
              </a:path>
              <a:path w="540385" h="3769360">
                <a:moveTo>
                  <a:pt x="412369" y="2945638"/>
                </a:moveTo>
                <a:lnTo>
                  <a:pt x="393446" y="2948178"/>
                </a:lnTo>
                <a:lnTo>
                  <a:pt x="401066" y="3004820"/>
                </a:lnTo>
                <a:lnTo>
                  <a:pt x="419862" y="3002280"/>
                </a:lnTo>
                <a:lnTo>
                  <a:pt x="412369" y="2945638"/>
                </a:lnTo>
                <a:close/>
              </a:path>
              <a:path w="540385" h="3769360">
                <a:moveTo>
                  <a:pt x="422402" y="3021203"/>
                </a:moveTo>
                <a:lnTo>
                  <a:pt x="403606" y="3023743"/>
                </a:lnTo>
                <a:lnTo>
                  <a:pt x="411099" y="3080385"/>
                </a:lnTo>
                <a:lnTo>
                  <a:pt x="430022" y="3077845"/>
                </a:lnTo>
                <a:lnTo>
                  <a:pt x="422402" y="3021203"/>
                </a:lnTo>
                <a:close/>
              </a:path>
              <a:path w="540385" h="3769360">
                <a:moveTo>
                  <a:pt x="432562" y="3096641"/>
                </a:moveTo>
                <a:lnTo>
                  <a:pt x="413638" y="3099181"/>
                </a:lnTo>
                <a:lnTo>
                  <a:pt x="421259" y="3155823"/>
                </a:lnTo>
                <a:lnTo>
                  <a:pt x="440055" y="3153283"/>
                </a:lnTo>
                <a:lnTo>
                  <a:pt x="432562" y="3096641"/>
                </a:lnTo>
                <a:close/>
              </a:path>
              <a:path w="540385" h="3769360">
                <a:moveTo>
                  <a:pt x="442594" y="3172206"/>
                </a:moveTo>
                <a:lnTo>
                  <a:pt x="423672" y="3174746"/>
                </a:lnTo>
                <a:lnTo>
                  <a:pt x="431292" y="3231388"/>
                </a:lnTo>
                <a:lnTo>
                  <a:pt x="450215" y="3228848"/>
                </a:lnTo>
                <a:lnTo>
                  <a:pt x="442594" y="3172206"/>
                </a:lnTo>
                <a:close/>
              </a:path>
              <a:path w="540385" h="3769360">
                <a:moveTo>
                  <a:pt x="452755" y="3247771"/>
                </a:moveTo>
                <a:lnTo>
                  <a:pt x="433831" y="3250311"/>
                </a:lnTo>
                <a:lnTo>
                  <a:pt x="441325" y="3306953"/>
                </a:lnTo>
                <a:lnTo>
                  <a:pt x="460248" y="3304413"/>
                </a:lnTo>
                <a:lnTo>
                  <a:pt x="452755" y="3247771"/>
                </a:lnTo>
                <a:close/>
              </a:path>
              <a:path w="540385" h="3769360">
                <a:moveTo>
                  <a:pt x="462788" y="3323336"/>
                </a:moveTo>
                <a:lnTo>
                  <a:pt x="443865" y="3325749"/>
                </a:lnTo>
                <a:lnTo>
                  <a:pt x="451485" y="3382391"/>
                </a:lnTo>
                <a:lnTo>
                  <a:pt x="470408" y="3379978"/>
                </a:lnTo>
                <a:lnTo>
                  <a:pt x="462788" y="3323336"/>
                </a:lnTo>
                <a:close/>
              </a:path>
              <a:path w="540385" h="3769360">
                <a:moveTo>
                  <a:pt x="472821" y="3398774"/>
                </a:moveTo>
                <a:lnTo>
                  <a:pt x="454025" y="3401314"/>
                </a:lnTo>
                <a:lnTo>
                  <a:pt x="461518" y="3457956"/>
                </a:lnTo>
                <a:lnTo>
                  <a:pt x="480441" y="3455416"/>
                </a:lnTo>
                <a:lnTo>
                  <a:pt x="472821" y="3398774"/>
                </a:lnTo>
                <a:close/>
              </a:path>
              <a:path w="540385" h="3769360">
                <a:moveTo>
                  <a:pt x="482981" y="3474339"/>
                </a:moveTo>
                <a:lnTo>
                  <a:pt x="464058" y="3476879"/>
                </a:lnTo>
                <a:lnTo>
                  <a:pt x="471678" y="3533508"/>
                </a:lnTo>
                <a:lnTo>
                  <a:pt x="490600" y="3530993"/>
                </a:lnTo>
                <a:lnTo>
                  <a:pt x="482981" y="3474339"/>
                </a:lnTo>
                <a:close/>
              </a:path>
              <a:path w="540385" h="3769360">
                <a:moveTo>
                  <a:pt x="493013" y="3549865"/>
                </a:moveTo>
                <a:lnTo>
                  <a:pt x="474218" y="3552393"/>
                </a:lnTo>
                <a:lnTo>
                  <a:pt x="481711" y="3609035"/>
                </a:lnTo>
                <a:lnTo>
                  <a:pt x="500634" y="3606520"/>
                </a:lnTo>
                <a:lnTo>
                  <a:pt x="493013" y="3549865"/>
                </a:lnTo>
                <a:close/>
              </a:path>
              <a:path w="540385" h="3769360">
                <a:moveTo>
                  <a:pt x="503174" y="3625405"/>
                </a:moveTo>
                <a:lnTo>
                  <a:pt x="484250" y="3627920"/>
                </a:lnTo>
                <a:lnTo>
                  <a:pt x="491871" y="3684574"/>
                </a:lnTo>
                <a:lnTo>
                  <a:pt x="510667" y="3682047"/>
                </a:lnTo>
                <a:lnTo>
                  <a:pt x="503174" y="3625405"/>
                </a:lnTo>
                <a:close/>
              </a:path>
              <a:path w="540385" h="3769360">
                <a:moveTo>
                  <a:pt x="540385" y="3688422"/>
                </a:moveTo>
                <a:lnTo>
                  <a:pt x="464819" y="3698506"/>
                </a:lnTo>
                <a:lnTo>
                  <a:pt x="512699" y="3768991"/>
                </a:lnTo>
                <a:lnTo>
                  <a:pt x="533886" y="3707333"/>
                </a:lnTo>
                <a:lnTo>
                  <a:pt x="494919" y="3707333"/>
                </a:lnTo>
                <a:lnTo>
                  <a:pt x="494411" y="3703447"/>
                </a:lnTo>
                <a:lnTo>
                  <a:pt x="513206" y="3700932"/>
                </a:lnTo>
                <a:lnTo>
                  <a:pt x="536086" y="3700932"/>
                </a:lnTo>
                <a:lnTo>
                  <a:pt x="540385" y="3688422"/>
                </a:lnTo>
                <a:close/>
              </a:path>
              <a:path w="540385" h="3769360">
                <a:moveTo>
                  <a:pt x="513206" y="3700932"/>
                </a:moveTo>
                <a:lnTo>
                  <a:pt x="494411" y="3703447"/>
                </a:lnTo>
                <a:lnTo>
                  <a:pt x="494919" y="3707333"/>
                </a:lnTo>
                <a:lnTo>
                  <a:pt x="513715" y="3704805"/>
                </a:lnTo>
                <a:lnTo>
                  <a:pt x="513206" y="3700932"/>
                </a:lnTo>
                <a:close/>
              </a:path>
              <a:path w="540385" h="3769360">
                <a:moveTo>
                  <a:pt x="536086" y="3700932"/>
                </a:moveTo>
                <a:lnTo>
                  <a:pt x="513206" y="3700932"/>
                </a:lnTo>
                <a:lnTo>
                  <a:pt x="513715" y="3704805"/>
                </a:lnTo>
                <a:lnTo>
                  <a:pt x="494919" y="3707333"/>
                </a:lnTo>
                <a:lnTo>
                  <a:pt x="533886" y="3707333"/>
                </a:lnTo>
                <a:lnTo>
                  <a:pt x="536086" y="370093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12645" y="2098039"/>
            <a:ext cx="540385" cy="3769360"/>
          </a:xfrm>
          <a:custGeom>
            <a:avLst/>
            <a:gdLst/>
            <a:ahLst/>
            <a:cxnLst/>
            <a:rect l="l" t="t" r="r" b="b"/>
            <a:pathLst>
              <a:path w="540385" h="3769360">
                <a:moveTo>
                  <a:pt x="18795" y="0"/>
                </a:moveTo>
                <a:lnTo>
                  <a:pt x="0" y="2539"/>
                </a:lnTo>
                <a:lnTo>
                  <a:pt x="7493" y="59182"/>
                </a:lnTo>
                <a:lnTo>
                  <a:pt x="26416" y="56642"/>
                </a:lnTo>
                <a:lnTo>
                  <a:pt x="18795" y="0"/>
                </a:lnTo>
                <a:close/>
              </a:path>
              <a:path w="540385" h="3769360">
                <a:moveTo>
                  <a:pt x="28956" y="75564"/>
                </a:moveTo>
                <a:lnTo>
                  <a:pt x="10032" y="78105"/>
                </a:lnTo>
                <a:lnTo>
                  <a:pt x="17653" y="134747"/>
                </a:lnTo>
                <a:lnTo>
                  <a:pt x="36449" y="132207"/>
                </a:lnTo>
                <a:lnTo>
                  <a:pt x="28956" y="75564"/>
                </a:lnTo>
                <a:close/>
              </a:path>
              <a:path w="540385" h="3769360">
                <a:moveTo>
                  <a:pt x="38988" y="151002"/>
                </a:moveTo>
                <a:lnTo>
                  <a:pt x="20193" y="153543"/>
                </a:lnTo>
                <a:lnTo>
                  <a:pt x="27686" y="210185"/>
                </a:lnTo>
                <a:lnTo>
                  <a:pt x="46608" y="207772"/>
                </a:lnTo>
                <a:lnTo>
                  <a:pt x="38988" y="151002"/>
                </a:lnTo>
                <a:close/>
              </a:path>
              <a:path w="540385" h="3769360">
                <a:moveTo>
                  <a:pt x="49149" y="226568"/>
                </a:moveTo>
                <a:lnTo>
                  <a:pt x="30225" y="229108"/>
                </a:lnTo>
                <a:lnTo>
                  <a:pt x="37845" y="285750"/>
                </a:lnTo>
                <a:lnTo>
                  <a:pt x="56642" y="283210"/>
                </a:lnTo>
                <a:lnTo>
                  <a:pt x="49149" y="226568"/>
                </a:lnTo>
                <a:close/>
              </a:path>
              <a:path w="540385" h="3769360">
                <a:moveTo>
                  <a:pt x="59181" y="302133"/>
                </a:moveTo>
                <a:lnTo>
                  <a:pt x="40258" y="304673"/>
                </a:lnTo>
                <a:lnTo>
                  <a:pt x="47879" y="361314"/>
                </a:lnTo>
                <a:lnTo>
                  <a:pt x="66801" y="358775"/>
                </a:lnTo>
                <a:lnTo>
                  <a:pt x="59181" y="302133"/>
                </a:lnTo>
                <a:close/>
              </a:path>
              <a:path w="540385" h="3769360">
                <a:moveTo>
                  <a:pt x="69342" y="377698"/>
                </a:moveTo>
                <a:lnTo>
                  <a:pt x="50418" y="380238"/>
                </a:lnTo>
                <a:lnTo>
                  <a:pt x="57912" y="436880"/>
                </a:lnTo>
                <a:lnTo>
                  <a:pt x="76835" y="434339"/>
                </a:lnTo>
                <a:lnTo>
                  <a:pt x="69342" y="377698"/>
                </a:lnTo>
                <a:close/>
              </a:path>
              <a:path w="540385" h="3769360">
                <a:moveTo>
                  <a:pt x="79375" y="453136"/>
                </a:moveTo>
                <a:lnTo>
                  <a:pt x="60451" y="455675"/>
                </a:lnTo>
                <a:lnTo>
                  <a:pt x="68072" y="512318"/>
                </a:lnTo>
                <a:lnTo>
                  <a:pt x="86994" y="509777"/>
                </a:lnTo>
                <a:lnTo>
                  <a:pt x="79375" y="453136"/>
                </a:lnTo>
                <a:close/>
              </a:path>
              <a:path w="540385" h="3769360">
                <a:moveTo>
                  <a:pt x="89407" y="528701"/>
                </a:moveTo>
                <a:lnTo>
                  <a:pt x="70612" y="531240"/>
                </a:lnTo>
                <a:lnTo>
                  <a:pt x="78105" y="587883"/>
                </a:lnTo>
                <a:lnTo>
                  <a:pt x="97028" y="585343"/>
                </a:lnTo>
                <a:lnTo>
                  <a:pt x="89407" y="528701"/>
                </a:lnTo>
                <a:close/>
              </a:path>
              <a:path w="540385" h="3769360">
                <a:moveTo>
                  <a:pt x="99568" y="604265"/>
                </a:moveTo>
                <a:lnTo>
                  <a:pt x="80644" y="606806"/>
                </a:lnTo>
                <a:lnTo>
                  <a:pt x="88264" y="663448"/>
                </a:lnTo>
                <a:lnTo>
                  <a:pt x="107187" y="660908"/>
                </a:lnTo>
                <a:lnTo>
                  <a:pt x="99568" y="604265"/>
                </a:lnTo>
                <a:close/>
              </a:path>
              <a:path w="540385" h="3769360">
                <a:moveTo>
                  <a:pt x="109600" y="679831"/>
                </a:moveTo>
                <a:lnTo>
                  <a:pt x="90805" y="682244"/>
                </a:lnTo>
                <a:lnTo>
                  <a:pt x="98298" y="738886"/>
                </a:lnTo>
                <a:lnTo>
                  <a:pt x="117220" y="736473"/>
                </a:lnTo>
                <a:lnTo>
                  <a:pt x="109600" y="679831"/>
                </a:lnTo>
                <a:close/>
              </a:path>
              <a:path w="540385" h="3769360">
                <a:moveTo>
                  <a:pt x="119761" y="755269"/>
                </a:moveTo>
                <a:lnTo>
                  <a:pt x="100837" y="757809"/>
                </a:lnTo>
                <a:lnTo>
                  <a:pt x="108457" y="814451"/>
                </a:lnTo>
                <a:lnTo>
                  <a:pt x="127254" y="811911"/>
                </a:lnTo>
                <a:lnTo>
                  <a:pt x="119761" y="755269"/>
                </a:lnTo>
                <a:close/>
              </a:path>
              <a:path w="540385" h="3769360">
                <a:moveTo>
                  <a:pt x="129793" y="830834"/>
                </a:moveTo>
                <a:lnTo>
                  <a:pt x="110998" y="833374"/>
                </a:lnTo>
                <a:lnTo>
                  <a:pt x="118491" y="890015"/>
                </a:lnTo>
                <a:lnTo>
                  <a:pt x="137413" y="887476"/>
                </a:lnTo>
                <a:lnTo>
                  <a:pt x="129793" y="830834"/>
                </a:lnTo>
                <a:close/>
              </a:path>
              <a:path w="540385" h="3769360">
                <a:moveTo>
                  <a:pt x="139954" y="906399"/>
                </a:moveTo>
                <a:lnTo>
                  <a:pt x="121031" y="908938"/>
                </a:lnTo>
                <a:lnTo>
                  <a:pt x="128650" y="965581"/>
                </a:lnTo>
                <a:lnTo>
                  <a:pt x="147447" y="963040"/>
                </a:lnTo>
                <a:lnTo>
                  <a:pt x="139954" y="906399"/>
                </a:lnTo>
                <a:close/>
              </a:path>
              <a:path w="540385" h="3769360">
                <a:moveTo>
                  <a:pt x="149987" y="981837"/>
                </a:moveTo>
                <a:lnTo>
                  <a:pt x="131063" y="984376"/>
                </a:lnTo>
                <a:lnTo>
                  <a:pt x="138683" y="1041019"/>
                </a:lnTo>
                <a:lnTo>
                  <a:pt x="157606" y="1038479"/>
                </a:lnTo>
                <a:lnTo>
                  <a:pt x="149987" y="981837"/>
                </a:lnTo>
                <a:close/>
              </a:path>
              <a:path w="540385" h="3769360">
                <a:moveTo>
                  <a:pt x="160147" y="1057402"/>
                </a:moveTo>
                <a:lnTo>
                  <a:pt x="141224" y="1059942"/>
                </a:lnTo>
                <a:lnTo>
                  <a:pt x="148844" y="1116584"/>
                </a:lnTo>
                <a:lnTo>
                  <a:pt x="167639" y="1114044"/>
                </a:lnTo>
                <a:lnTo>
                  <a:pt x="160147" y="1057402"/>
                </a:lnTo>
                <a:close/>
              </a:path>
              <a:path w="540385" h="3769360">
                <a:moveTo>
                  <a:pt x="170180" y="1132967"/>
                </a:moveTo>
                <a:lnTo>
                  <a:pt x="151256" y="1135507"/>
                </a:lnTo>
                <a:lnTo>
                  <a:pt x="158876" y="1192149"/>
                </a:lnTo>
                <a:lnTo>
                  <a:pt x="177800" y="1189609"/>
                </a:lnTo>
                <a:lnTo>
                  <a:pt x="170180" y="1132967"/>
                </a:lnTo>
                <a:close/>
              </a:path>
              <a:path w="540385" h="3769360">
                <a:moveTo>
                  <a:pt x="180212" y="1208532"/>
                </a:moveTo>
                <a:lnTo>
                  <a:pt x="161417" y="1210945"/>
                </a:lnTo>
                <a:lnTo>
                  <a:pt x="168910" y="1267587"/>
                </a:lnTo>
                <a:lnTo>
                  <a:pt x="187832" y="1265174"/>
                </a:lnTo>
                <a:lnTo>
                  <a:pt x="180212" y="1208532"/>
                </a:lnTo>
                <a:close/>
              </a:path>
              <a:path w="540385" h="3769360">
                <a:moveTo>
                  <a:pt x="190373" y="1283970"/>
                </a:moveTo>
                <a:lnTo>
                  <a:pt x="171450" y="1286510"/>
                </a:lnTo>
                <a:lnTo>
                  <a:pt x="179069" y="1343152"/>
                </a:lnTo>
                <a:lnTo>
                  <a:pt x="197993" y="1340612"/>
                </a:lnTo>
                <a:lnTo>
                  <a:pt x="190373" y="1283970"/>
                </a:lnTo>
                <a:close/>
              </a:path>
              <a:path w="540385" h="3769360">
                <a:moveTo>
                  <a:pt x="200406" y="1359535"/>
                </a:moveTo>
                <a:lnTo>
                  <a:pt x="181610" y="1362075"/>
                </a:lnTo>
                <a:lnTo>
                  <a:pt x="189103" y="1418717"/>
                </a:lnTo>
                <a:lnTo>
                  <a:pt x="208025" y="1416177"/>
                </a:lnTo>
                <a:lnTo>
                  <a:pt x="200406" y="1359535"/>
                </a:lnTo>
                <a:close/>
              </a:path>
              <a:path w="540385" h="3769360">
                <a:moveTo>
                  <a:pt x="210566" y="1435100"/>
                </a:moveTo>
                <a:lnTo>
                  <a:pt x="191643" y="1437639"/>
                </a:lnTo>
                <a:lnTo>
                  <a:pt x="199262" y="1494282"/>
                </a:lnTo>
                <a:lnTo>
                  <a:pt x="218058" y="1491742"/>
                </a:lnTo>
                <a:lnTo>
                  <a:pt x="210566" y="1435100"/>
                </a:lnTo>
                <a:close/>
              </a:path>
              <a:path w="540385" h="3769360">
                <a:moveTo>
                  <a:pt x="220599" y="1510538"/>
                </a:moveTo>
                <a:lnTo>
                  <a:pt x="201803" y="1513078"/>
                </a:lnTo>
                <a:lnTo>
                  <a:pt x="209295" y="1569720"/>
                </a:lnTo>
                <a:lnTo>
                  <a:pt x="228219" y="1567180"/>
                </a:lnTo>
                <a:lnTo>
                  <a:pt x="220599" y="1510538"/>
                </a:lnTo>
                <a:close/>
              </a:path>
              <a:path w="540385" h="3769360">
                <a:moveTo>
                  <a:pt x="230758" y="1586103"/>
                </a:moveTo>
                <a:lnTo>
                  <a:pt x="211836" y="1588643"/>
                </a:lnTo>
                <a:lnTo>
                  <a:pt x="219456" y="1645285"/>
                </a:lnTo>
                <a:lnTo>
                  <a:pt x="238251" y="1642745"/>
                </a:lnTo>
                <a:lnTo>
                  <a:pt x="230758" y="1586103"/>
                </a:lnTo>
                <a:close/>
              </a:path>
              <a:path w="540385" h="3769360">
                <a:moveTo>
                  <a:pt x="240792" y="1661668"/>
                </a:moveTo>
                <a:lnTo>
                  <a:pt x="221995" y="1664208"/>
                </a:lnTo>
                <a:lnTo>
                  <a:pt x="229488" y="1720850"/>
                </a:lnTo>
                <a:lnTo>
                  <a:pt x="248412" y="1718310"/>
                </a:lnTo>
                <a:lnTo>
                  <a:pt x="240792" y="1661668"/>
                </a:lnTo>
                <a:close/>
              </a:path>
              <a:path w="540385" h="3769360">
                <a:moveTo>
                  <a:pt x="250951" y="1737233"/>
                </a:moveTo>
                <a:lnTo>
                  <a:pt x="232029" y="1739646"/>
                </a:lnTo>
                <a:lnTo>
                  <a:pt x="239649" y="1796288"/>
                </a:lnTo>
                <a:lnTo>
                  <a:pt x="258444" y="1793875"/>
                </a:lnTo>
                <a:lnTo>
                  <a:pt x="250951" y="1737233"/>
                </a:lnTo>
                <a:close/>
              </a:path>
              <a:path w="540385" h="3769360">
                <a:moveTo>
                  <a:pt x="260985" y="1812671"/>
                </a:moveTo>
                <a:lnTo>
                  <a:pt x="242062" y="1815211"/>
                </a:lnTo>
                <a:lnTo>
                  <a:pt x="249681" y="1871853"/>
                </a:lnTo>
                <a:lnTo>
                  <a:pt x="268605" y="1869313"/>
                </a:lnTo>
                <a:lnTo>
                  <a:pt x="260985" y="1812671"/>
                </a:lnTo>
                <a:close/>
              </a:path>
              <a:path w="540385" h="3769360">
                <a:moveTo>
                  <a:pt x="271144" y="1888236"/>
                </a:moveTo>
                <a:lnTo>
                  <a:pt x="252222" y="1890776"/>
                </a:lnTo>
                <a:lnTo>
                  <a:pt x="259714" y="1947418"/>
                </a:lnTo>
                <a:lnTo>
                  <a:pt x="278638" y="1944878"/>
                </a:lnTo>
                <a:lnTo>
                  <a:pt x="271144" y="1888236"/>
                </a:lnTo>
                <a:close/>
              </a:path>
              <a:path w="540385" h="3769360">
                <a:moveTo>
                  <a:pt x="281178" y="1963801"/>
                </a:moveTo>
                <a:lnTo>
                  <a:pt x="262255" y="1966341"/>
                </a:lnTo>
                <a:lnTo>
                  <a:pt x="269875" y="2022983"/>
                </a:lnTo>
                <a:lnTo>
                  <a:pt x="288798" y="2020443"/>
                </a:lnTo>
                <a:lnTo>
                  <a:pt x="281178" y="1963801"/>
                </a:lnTo>
                <a:close/>
              </a:path>
              <a:path w="540385" h="3769360">
                <a:moveTo>
                  <a:pt x="291211" y="2039239"/>
                </a:moveTo>
                <a:lnTo>
                  <a:pt x="272414" y="2041779"/>
                </a:lnTo>
                <a:lnTo>
                  <a:pt x="279907" y="2098421"/>
                </a:lnTo>
                <a:lnTo>
                  <a:pt x="298831" y="2095881"/>
                </a:lnTo>
                <a:lnTo>
                  <a:pt x="291211" y="2039239"/>
                </a:lnTo>
                <a:close/>
              </a:path>
              <a:path w="540385" h="3769360">
                <a:moveTo>
                  <a:pt x="301370" y="2114804"/>
                </a:moveTo>
                <a:lnTo>
                  <a:pt x="282448" y="2117344"/>
                </a:lnTo>
                <a:lnTo>
                  <a:pt x="290068" y="2173986"/>
                </a:lnTo>
                <a:lnTo>
                  <a:pt x="308863" y="2171446"/>
                </a:lnTo>
                <a:lnTo>
                  <a:pt x="301370" y="2114804"/>
                </a:lnTo>
                <a:close/>
              </a:path>
              <a:path w="540385" h="3769360">
                <a:moveTo>
                  <a:pt x="311404" y="2190369"/>
                </a:moveTo>
                <a:lnTo>
                  <a:pt x="292607" y="2192909"/>
                </a:lnTo>
                <a:lnTo>
                  <a:pt x="300100" y="2249551"/>
                </a:lnTo>
                <a:lnTo>
                  <a:pt x="319024" y="2247011"/>
                </a:lnTo>
                <a:lnTo>
                  <a:pt x="311404" y="2190369"/>
                </a:lnTo>
                <a:close/>
              </a:path>
              <a:path w="540385" h="3769360">
                <a:moveTo>
                  <a:pt x="321563" y="2265934"/>
                </a:moveTo>
                <a:lnTo>
                  <a:pt x="302641" y="2268347"/>
                </a:lnTo>
                <a:lnTo>
                  <a:pt x="310261" y="2324989"/>
                </a:lnTo>
                <a:lnTo>
                  <a:pt x="329056" y="2322576"/>
                </a:lnTo>
                <a:lnTo>
                  <a:pt x="321563" y="2265934"/>
                </a:lnTo>
                <a:close/>
              </a:path>
              <a:path w="540385" h="3769360">
                <a:moveTo>
                  <a:pt x="331597" y="2341372"/>
                </a:moveTo>
                <a:lnTo>
                  <a:pt x="312800" y="2343912"/>
                </a:lnTo>
                <a:lnTo>
                  <a:pt x="320294" y="2400554"/>
                </a:lnTo>
                <a:lnTo>
                  <a:pt x="339217" y="2398014"/>
                </a:lnTo>
                <a:lnTo>
                  <a:pt x="331597" y="2341372"/>
                </a:lnTo>
                <a:close/>
              </a:path>
              <a:path w="540385" h="3769360">
                <a:moveTo>
                  <a:pt x="341756" y="2416937"/>
                </a:moveTo>
                <a:lnTo>
                  <a:pt x="322833" y="2419477"/>
                </a:lnTo>
                <a:lnTo>
                  <a:pt x="330454" y="2476119"/>
                </a:lnTo>
                <a:lnTo>
                  <a:pt x="349250" y="2473579"/>
                </a:lnTo>
                <a:lnTo>
                  <a:pt x="341756" y="2416937"/>
                </a:lnTo>
                <a:close/>
              </a:path>
              <a:path w="540385" h="3769360">
                <a:moveTo>
                  <a:pt x="351789" y="2492502"/>
                </a:moveTo>
                <a:lnTo>
                  <a:pt x="332867" y="2495042"/>
                </a:lnTo>
                <a:lnTo>
                  <a:pt x="340487" y="2551684"/>
                </a:lnTo>
                <a:lnTo>
                  <a:pt x="359410" y="2549144"/>
                </a:lnTo>
                <a:lnTo>
                  <a:pt x="351789" y="2492502"/>
                </a:lnTo>
                <a:close/>
              </a:path>
              <a:path w="540385" h="3769360">
                <a:moveTo>
                  <a:pt x="361950" y="2567940"/>
                </a:moveTo>
                <a:lnTo>
                  <a:pt x="343026" y="2570480"/>
                </a:lnTo>
                <a:lnTo>
                  <a:pt x="350519" y="2627122"/>
                </a:lnTo>
                <a:lnTo>
                  <a:pt x="369443" y="2624582"/>
                </a:lnTo>
                <a:lnTo>
                  <a:pt x="361950" y="2567940"/>
                </a:lnTo>
                <a:close/>
              </a:path>
              <a:path w="540385" h="3769360">
                <a:moveTo>
                  <a:pt x="371982" y="2643505"/>
                </a:moveTo>
                <a:lnTo>
                  <a:pt x="353060" y="2646045"/>
                </a:lnTo>
                <a:lnTo>
                  <a:pt x="360680" y="2702687"/>
                </a:lnTo>
                <a:lnTo>
                  <a:pt x="379603" y="2700147"/>
                </a:lnTo>
                <a:lnTo>
                  <a:pt x="371982" y="2643505"/>
                </a:lnTo>
                <a:close/>
              </a:path>
              <a:path w="540385" h="3769360">
                <a:moveTo>
                  <a:pt x="382016" y="2719070"/>
                </a:moveTo>
                <a:lnTo>
                  <a:pt x="363219" y="2721610"/>
                </a:lnTo>
                <a:lnTo>
                  <a:pt x="370713" y="2778252"/>
                </a:lnTo>
                <a:lnTo>
                  <a:pt x="389636" y="2775712"/>
                </a:lnTo>
                <a:lnTo>
                  <a:pt x="382016" y="2719070"/>
                </a:lnTo>
                <a:close/>
              </a:path>
              <a:path w="540385" h="3769360">
                <a:moveTo>
                  <a:pt x="392175" y="2794635"/>
                </a:moveTo>
                <a:lnTo>
                  <a:pt x="373253" y="2797048"/>
                </a:lnTo>
                <a:lnTo>
                  <a:pt x="380873" y="2853690"/>
                </a:lnTo>
                <a:lnTo>
                  <a:pt x="399669" y="2851277"/>
                </a:lnTo>
                <a:lnTo>
                  <a:pt x="392175" y="2794635"/>
                </a:lnTo>
                <a:close/>
              </a:path>
              <a:path w="540385" h="3769360">
                <a:moveTo>
                  <a:pt x="402208" y="2870073"/>
                </a:moveTo>
                <a:lnTo>
                  <a:pt x="383413" y="2872613"/>
                </a:lnTo>
                <a:lnTo>
                  <a:pt x="390906" y="2929255"/>
                </a:lnTo>
                <a:lnTo>
                  <a:pt x="409829" y="2926715"/>
                </a:lnTo>
                <a:lnTo>
                  <a:pt x="402208" y="2870073"/>
                </a:lnTo>
                <a:close/>
              </a:path>
              <a:path w="540385" h="3769360">
                <a:moveTo>
                  <a:pt x="412369" y="2945638"/>
                </a:moveTo>
                <a:lnTo>
                  <a:pt x="393445" y="2948178"/>
                </a:lnTo>
                <a:lnTo>
                  <a:pt x="401066" y="3004820"/>
                </a:lnTo>
                <a:lnTo>
                  <a:pt x="419862" y="3002280"/>
                </a:lnTo>
                <a:lnTo>
                  <a:pt x="412369" y="2945638"/>
                </a:lnTo>
                <a:close/>
              </a:path>
              <a:path w="540385" h="3769360">
                <a:moveTo>
                  <a:pt x="422401" y="3021203"/>
                </a:moveTo>
                <a:lnTo>
                  <a:pt x="403606" y="3023743"/>
                </a:lnTo>
                <a:lnTo>
                  <a:pt x="411099" y="3080385"/>
                </a:lnTo>
                <a:lnTo>
                  <a:pt x="430022" y="3077845"/>
                </a:lnTo>
                <a:lnTo>
                  <a:pt x="422401" y="3021203"/>
                </a:lnTo>
                <a:close/>
              </a:path>
              <a:path w="540385" h="3769360">
                <a:moveTo>
                  <a:pt x="432562" y="3096641"/>
                </a:moveTo>
                <a:lnTo>
                  <a:pt x="413638" y="3099181"/>
                </a:lnTo>
                <a:lnTo>
                  <a:pt x="421258" y="3155823"/>
                </a:lnTo>
                <a:lnTo>
                  <a:pt x="440055" y="3153283"/>
                </a:lnTo>
                <a:lnTo>
                  <a:pt x="432562" y="3096641"/>
                </a:lnTo>
                <a:close/>
              </a:path>
              <a:path w="540385" h="3769360">
                <a:moveTo>
                  <a:pt x="442594" y="3172206"/>
                </a:moveTo>
                <a:lnTo>
                  <a:pt x="423672" y="3174746"/>
                </a:lnTo>
                <a:lnTo>
                  <a:pt x="431292" y="3231388"/>
                </a:lnTo>
                <a:lnTo>
                  <a:pt x="450214" y="3228848"/>
                </a:lnTo>
                <a:lnTo>
                  <a:pt x="442594" y="3172206"/>
                </a:lnTo>
                <a:close/>
              </a:path>
              <a:path w="540385" h="3769360">
                <a:moveTo>
                  <a:pt x="452755" y="3247771"/>
                </a:moveTo>
                <a:lnTo>
                  <a:pt x="433831" y="3250311"/>
                </a:lnTo>
                <a:lnTo>
                  <a:pt x="441325" y="3306953"/>
                </a:lnTo>
                <a:lnTo>
                  <a:pt x="460248" y="3304413"/>
                </a:lnTo>
                <a:lnTo>
                  <a:pt x="452755" y="3247771"/>
                </a:lnTo>
                <a:close/>
              </a:path>
              <a:path w="540385" h="3769360">
                <a:moveTo>
                  <a:pt x="462788" y="3323336"/>
                </a:moveTo>
                <a:lnTo>
                  <a:pt x="443864" y="3325749"/>
                </a:lnTo>
                <a:lnTo>
                  <a:pt x="451485" y="3382391"/>
                </a:lnTo>
                <a:lnTo>
                  <a:pt x="470407" y="3379978"/>
                </a:lnTo>
                <a:lnTo>
                  <a:pt x="462788" y="3323336"/>
                </a:lnTo>
                <a:close/>
              </a:path>
              <a:path w="540385" h="3769360">
                <a:moveTo>
                  <a:pt x="472820" y="3398774"/>
                </a:moveTo>
                <a:lnTo>
                  <a:pt x="454025" y="3401314"/>
                </a:lnTo>
                <a:lnTo>
                  <a:pt x="461518" y="3457956"/>
                </a:lnTo>
                <a:lnTo>
                  <a:pt x="480441" y="3455416"/>
                </a:lnTo>
                <a:lnTo>
                  <a:pt x="472820" y="3398774"/>
                </a:lnTo>
                <a:close/>
              </a:path>
              <a:path w="540385" h="3769360">
                <a:moveTo>
                  <a:pt x="482981" y="3474339"/>
                </a:moveTo>
                <a:lnTo>
                  <a:pt x="464057" y="3476879"/>
                </a:lnTo>
                <a:lnTo>
                  <a:pt x="471678" y="3533508"/>
                </a:lnTo>
                <a:lnTo>
                  <a:pt x="490600" y="3530993"/>
                </a:lnTo>
                <a:lnTo>
                  <a:pt x="482981" y="3474339"/>
                </a:lnTo>
                <a:close/>
              </a:path>
              <a:path w="540385" h="3769360">
                <a:moveTo>
                  <a:pt x="493013" y="3549865"/>
                </a:moveTo>
                <a:lnTo>
                  <a:pt x="474218" y="3552393"/>
                </a:lnTo>
                <a:lnTo>
                  <a:pt x="481711" y="3609035"/>
                </a:lnTo>
                <a:lnTo>
                  <a:pt x="500633" y="3606520"/>
                </a:lnTo>
                <a:lnTo>
                  <a:pt x="493013" y="3549865"/>
                </a:lnTo>
                <a:close/>
              </a:path>
              <a:path w="540385" h="3769360">
                <a:moveTo>
                  <a:pt x="503174" y="3625405"/>
                </a:moveTo>
                <a:lnTo>
                  <a:pt x="484250" y="3627920"/>
                </a:lnTo>
                <a:lnTo>
                  <a:pt x="491870" y="3684574"/>
                </a:lnTo>
                <a:lnTo>
                  <a:pt x="510667" y="3682047"/>
                </a:lnTo>
                <a:lnTo>
                  <a:pt x="503174" y="3625405"/>
                </a:lnTo>
                <a:close/>
              </a:path>
              <a:path w="540385" h="3769360">
                <a:moveTo>
                  <a:pt x="540385" y="3688422"/>
                </a:moveTo>
                <a:lnTo>
                  <a:pt x="464819" y="3698506"/>
                </a:lnTo>
                <a:lnTo>
                  <a:pt x="512699" y="3768991"/>
                </a:lnTo>
                <a:lnTo>
                  <a:pt x="533886" y="3707333"/>
                </a:lnTo>
                <a:lnTo>
                  <a:pt x="494919" y="3707333"/>
                </a:lnTo>
                <a:lnTo>
                  <a:pt x="494411" y="3703447"/>
                </a:lnTo>
                <a:lnTo>
                  <a:pt x="513206" y="3700932"/>
                </a:lnTo>
                <a:lnTo>
                  <a:pt x="536086" y="3700932"/>
                </a:lnTo>
                <a:lnTo>
                  <a:pt x="540385" y="3688422"/>
                </a:lnTo>
                <a:close/>
              </a:path>
              <a:path w="540385" h="3769360">
                <a:moveTo>
                  <a:pt x="513206" y="3700932"/>
                </a:moveTo>
                <a:lnTo>
                  <a:pt x="494411" y="3703447"/>
                </a:lnTo>
                <a:lnTo>
                  <a:pt x="494919" y="3707333"/>
                </a:lnTo>
                <a:lnTo>
                  <a:pt x="513714" y="3704805"/>
                </a:lnTo>
                <a:lnTo>
                  <a:pt x="513206" y="3700932"/>
                </a:lnTo>
                <a:close/>
              </a:path>
              <a:path w="540385" h="3769360">
                <a:moveTo>
                  <a:pt x="536086" y="3700932"/>
                </a:moveTo>
                <a:lnTo>
                  <a:pt x="513206" y="3700932"/>
                </a:lnTo>
                <a:lnTo>
                  <a:pt x="513714" y="3704805"/>
                </a:lnTo>
                <a:lnTo>
                  <a:pt x="494919" y="3707333"/>
                </a:lnTo>
                <a:lnTo>
                  <a:pt x="533886" y="3707333"/>
                </a:lnTo>
                <a:lnTo>
                  <a:pt x="536086" y="370093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23016" y="1612769"/>
            <a:ext cx="6782816" cy="38691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1" y="404723"/>
            <a:ext cx="13570856" cy="693268"/>
          </a:xfrm>
          <a:prstGeom prst="rect">
            <a:avLst/>
          </a:prstGeom>
        </p:spPr>
        <p:txBody>
          <a:bodyPr vert="horz" wrap="square" lIns="0" tIns="76963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P</a:t>
            </a:r>
            <a:r>
              <a:rPr spc="-71" dirty="0"/>
              <a:t>r</a:t>
            </a:r>
            <a:r>
              <a:rPr spc="-31" dirty="0"/>
              <a:t>e</a:t>
            </a:r>
            <a:r>
              <a:rPr spc="-20" dirty="0"/>
              <a:t>t</a:t>
            </a:r>
            <a:r>
              <a:rPr spc="-115" dirty="0"/>
              <a:t>r</a:t>
            </a:r>
            <a:r>
              <a:rPr dirty="0"/>
              <a:t>ained</a:t>
            </a:r>
            <a:r>
              <a:rPr spc="-45" dirty="0"/>
              <a:t> </a:t>
            </a:r>
            <a:r>
              <a:rPr dirty="0"/>
              <a:t>langua</a:t>
            </a:r>
            <a:r>
              <a:rPr spc="-60" dirty="0"/>
              <a:t>g</a:t>
            </a:r>
            <a:r>
              <a:rPr dirty="0"/>
              <a:t>e </a:t>
            </a:r>
            <a:r>
              <a:rPr spc="-5" dirty="0"/>
              <a:t>model</a:t>
            </a:r>
            <a:r>
              <a:rPr dirty="0"/>
              <a:t>s </a:t>
            </a:r>
            <a:r>
              <a:rPr spc="-15" dirty="0"/>
              <a:t>s</a:t>
            </a:r>
            <a:r>
              <a:rPr dirty="0"/>
              <a:t>umma</a:t>
            </a:r>
            <a:r>
              <a:rPr spc="15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1" y="2154935"/>
            <a:ext cx="9953244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0866" y="2231135"/>
            <a:ext cx="734695" cy="280671"/>
          </a:xfrm>
          <a:custGeom>
            <a:avLst/>
            <a:gdLst/>
            <a:ahLst/>
            <a:cxnLst/>
            <a:rect l="l" t="t" r="r" b="b"/>
            <a:pathLst>
              <a:path w="734694" h="280669">
                <a:moveTo>
                  <a:pt x="0" y="280415"/>
                </a:moveTo>
                <a:lnTo>
                  <a:pt x="734568" y="280415"/>
                </a:lnTo>
                <a:lnTo>
                  <a:pt x="734568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0866" y="2231135"/>
            <a:ext cx="734695" cy="280671"/>
          </a:xfrm>
          <a:custGeom>
            <a:avLst/>
            <a:gdLst/>
            <a:ahLst/>
            <a:cxnLst/>
            <a:rect l="l" t="t" r="r" b="b"/>
            <a:pathLst>
              <a:path w="734694" h="280669">
                <a:moveTo>
                  <a:pt x="0" y="280415"/>
                </a:moveTo>
                <a:lnTo>
                  <a:pt x="734568" y="280415"/>
                </a:lnTo>
                <a:lnTo>
                  <a:pt x="734568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1333" y="4499736"/>
            <a:ext cx="2353945" cy="1010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libri"/>
                <a:cs typeface="Calibri"/>
              </a:rPr>
              <a:t>bidi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ect</a:t>
            </a:r>
            <a:r>
              <a:rPr spc="-2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ona</a:t>
            </a:r>
            <a:r>
              <a:rPr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ans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ormer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745"/>
              </a:spcBef>
            </a:pP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+ </a:t>
            </a:r>
            <a:r>
              <a:rPr b="1" spc="-5" dirty="0">
                <a:solidFill>
                  <a:srgbClr val="92D050"/>
                </a:solidFill>
                <a:latin typeface="Calibri"/>
                <a:cs typeface="Calibri"/>
              </a:rPr>
              <a:t>g</a:t>
            </a:r>
            <a:r>
              <a:rPr b="1" spc="-25" dirty="0">
                <a:solidFill>
                  <a:srgbClr val="92D05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e</a:t>
            </a:r>
            <a:r>
              <a:rPr b="1" spc="-25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b="1" spc="-11" dirty="0">
                <a:solidFill>
                  <a:srgbClr val="92D050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b="1" spc="-31" dirty="0">
                <a:solidFill>
                  <a:srgbClr val="92D05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e</a:t>
            </a:r>
            <a:r>
              <a:rPr b="1" spc="-11" dirty="0">
                <a:solidFill>
                  <a:srgbClr val="92D050"/>
                </a:solidFill>
                <a:latin typeface="Calibri"/>
                <a:cs typeface="Calibri"/>
              </a:rPr>
              <a:t>p</a:t>
            </a:r>
            <a:r>
              <a:rPr b="1" spc="-31" dirty="0">
                <a:solidFill>
                  <a:srgbClr val="92D05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e</a:t>
            </a:r>
            <a:r>
              <a:rPr b="1" spc="-11" dirty="0">
                <a:solidFill>
                  <a:srgbClr val="92D050"/>
                </a:solidFill>
                <a:latin typeface="Calibri"/>
                <a:cs typeface="Calibri"/>
              </a:rPr>
              <a:t>se</a:t>
            </a:r>
            <a:r>
              <a:rPr b="1" spc="-35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b="1" spc="-25" dirty="0">
                <a:solidFill>
                  <a:srgbClr val="92D050"/>
                </a:solidFill>
                <a:latin typeface="Calibri"/>
                <a:cs typeface="Calibri"/>
              </a:rPr>
              <a:t>t</a:t>
            </a:r>
            <a:r>
              <a:rPr b="1" spc="-35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b="1" spc="-11" dirty="0">
                <a:solidFill>
                  <a:srgbClr val="92D050"/>
                </a:solidFill>
                <a:latin typeface="Calibri"/>
                <a:cs typeface="Calibri"/>
              </a:rPr>
              <a:t>ti</a:t>
            </a:r>
            <a:r>
              <a:rPr b="1" spc="-20" dirty="0">
                <a:solidFill>
                  <a:srgbClr val="92D050"/>
                </a:solidFill>
                <a:latin typeface="Calibri"/>
                <a:cs typeface="Calibri"/>
              </a:rPr>
              <a:t>on</a:t>
            </a:r>
            <a:r>
              <a:rPr b="1" spc="-11" dirty="0">
                <a:solidFill>
                  <a:srgbClr val="92D050"/>
                </a:solidFill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745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3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3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3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350" y="4499737"/>
            <a:ext cx="2607311" cy="1010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Calibri"/>
                <a:cs typeface="Calibri"/>
              </a:rPr>
              <a:t>on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di</a:t>
            </a:r>
            <a:r>
              <a:rPr spc="-3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ect</a:t>
            </a:r>
            <a:r>
              <a:rPr spc="-2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ona</a:t>
            </a:r>
            <a:r>
              <a:rPr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ans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ormer</a:t>
            </a:r>
            <a:endParaRPr dirty="0">
              <a:latin typeface="Calibri"/>
              <a:cs typeface="Calibri"/>
            </a:endParaRPr>
          </a:p>
          <a:p>
            <a:pPr marL="55879">
              <a:spcBef>
                <a:spcPts val="745"/>
              </a:spcBef>
            </a:pP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+ </a:t>
            </a:r>
            <a:r>
              <a:rPr b="1" spc="-15" dirty="0">
                <a:solidFill>
                  <a:srgbClr val="92D050"/>
                </a:solidFill>
                <a:latin typeface="Calibri"/>
                <a:cs typeface="Calibri"/>
              </a:rPr>
              <a:t>ca</a:t>
            </a:r>
            <a:r>
              <a:rPr b="1" spc="-11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92D050"/>
                </a:solidFill>
                <a:latin typeface="Calibri"/>
                <a:cs typeface="Calibri"/>
              </a:rPr>
              <a:t>g</a:t>
            </a: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e</a:t>
            </a:r>
            <a:r>
              <a:rPr b="1" spc="-11" dirty="0">
                <a:solidFill>
                  <a:srgbClr val="92D050"/>
                </a:solidFill>
                <a:latin typeface="Calibri"/>
                <a:cs typeface="Calibri"/>
              </a:rPr>
              <a:t>n</a:t>
            </a: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e</a:t>
            </a:r>
            <a:r>
              <a:rPr b="1" spc="-45" dirty="0">
                <a:solidFill>
                  <a:srgbClr val="92D050"/>
                </a:solidFill>
                <a:latin typeface="Calibri"/>
                <a:cs typeface="Calibri"/>
              </a:rPr>
              <a:t>r</a:t>
            </a:r>
            <a:r>
              <a:rPr b="1" spc="-35" dirty="0">
                <a:solidFill>
                  <a:srgbClr val="92D050"/>
                </a:solidFill>
                <a:latin typeface="Calibri"/>
                <a:cs typeface="Calibri"/>
              </a:rPr>
              <a:t>at</a:t>
            </a:r>
            <a:r>
              <a:rPr b="1" dirty="0">
                <a:solidFill>
                  <a:srgbClr val="92D050"/>
                </a:solidFill>
                <a:latin typeface="Calibri"/>
                <a:cs typeface="Calibri"/>
              </a:rPr>
              <a:t>e</a:t>
            </a:r>
            <a:r>
              <a:rPr b="1" spc="-31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b="1" spc="-35" dirty="0">
                <a:solidFill>
                  <a:srgbClr val="92D050"/>
                </a:solidFill>
                <a:latin typeface="Calibri"/>
                <a:cs typeface="Calibri"/>
              </a:rPr>
              <a:t>t</a:t>
            </a:r>
            <a:r>
              <a:rPr b="1" spc="-20" dirty="0">
                <a:solidFill>
                  <a:srgbClr val="92D050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92D050"/>
                </a:solidFill>
                <a:latin typeface="Calibri"/>
                <a:cs typeface="Calibri"/>
              </a:rPr>
              <a:t>xt</a:t>
            </a:r>
            <a:endParaRPr dirty="0">
              <a:latin typeface="Calibri"/>
              <a:cs typeface="Calibri"/>
            </a:endParaRPr>
          </a:p>
          <a:p>
            <a:pPr marL="55879">
              <a:spcBef>
                <a:spcPts val="745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3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3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870" y="4499737"/>
            <a:ext cx="2666365" cy="1010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3830" algn="ctr"/>
            <a:r>
              <a:rPr spc="-5" dirty="0">
                <a:latin typeface="Calibri"/>
                <a:cs typeface="Calibri"/>
              </a:rPr>
              <a:t>bidi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ect</a:t>
            </a:r>
            <a:r>
              <a:rPr spc="-2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ona</a:t>
            </a:r>
            <a:r>
              <a:rPr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TM</a:t>
            </a:r>
            <a:endParaRPr dirty="0">
              <a:latin typeface="Calibri"/>
              <a:cs typeface="Calibri"/>
            </a:endParaRPr>
          </a:p>
          <a:p>
            <a:pPr marR="161921" algn="ctr">
              <a:spcBef>
                <a:spcPts val="745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3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b="1" spc="-3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745"/>
              </a:spcBef>
            </a:pPr>
            <a:r>
              <a:rPr spc="-5" dirty="0">
                <a:latin typeface="Calibri"/>
                <a:cs typeface="Calibri"/>
              </a:rPr>
              <a:t>(</a:t>
            </a:r>
            <a:r>
              <a:rPr spc="-11" dirty="0">
                <a:latin typeface="Calibri"/>
                <a:cs typeface="Calibri"/>
              </a:rPr>
              <a:t>la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ely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ed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by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T)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1" y="398311"/>
            <a:ext cx="13570856" cy="706092"/>
          </a:xfrm>
          <a:prstGeom prst="rect">
            <a:avLst/>
          </a:prstGeom>
        </p:spPr>
        <p:txBody>
          <a:bodyPr vert="horz" wrap="square" lIns="0" tIns="89663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P</a:t>
            </a:r>
            <a:r>
              <a:rPr spc="-71" dirty="0"/>
              <a:t>r</a:t>
            </a:r>
            <a:r>
              <a:rPr spc="-31" dirty="0"/>
              <a:t>e</a:t>
            </a:r>
            <a:r>
              <a:rPr spc="-20" dirty="0"/>
              <a:t>t</a:t>
            </a:r>
            <a:r>
              <a:rPr spc="-115" dirty="0"/>
              <a:t>r</a:t>
            </a:r>
            <a:r>
              <a:rPr dirty="0"/>
              <a:t>ained</a:t>
            </a:r>
            <a:r>
              <a:rPr spc="-45" dirty="0"/>
              <a:t> </a:t>
            </a:r>
            <a:r>
              <a:rPr dirty="0"/>
              <a:t>langua</a:t>
            </a:r>
            <a:r>
              <a:rPr spc="-60" dirty="0"/>
              <a:t>g</a:t>
            </a:r>
            <a:r>
              <a:rPr dirty="0"/>
              <a:t>e </a:t>
            </a:r>
            <a:r>
              <a:rPr spc="-5" dirty="0"/>
              <a:t>model</a:t>
            </a:r>
            <a:r>
              <a:rPr dirty="0"/>
              <a:t>s </a:t>
            </a:r>
            <a:r>
              <a:rPr spc="-15" dirty="0"/>
              <a:t>s</a:t>
            </a:r>
            <a:r>
              <a:rPr dirty="0"/>
              <a:t>umma</a:t>
            </a:r>
            <a:r>
              <a:rPr spc="15" dirty="0"/>
              <a:t>r</a:t>
            </a:r>
            <a:r>
              <a:rPr dirty="0"/>
              <a:t>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CC0284-8B34-4DA4-8180-17668532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690" marR="5080" indent="-380990" algn="just">
              <a:tabLst>
                <a:tab pos="299713" algn="l"/>
              </a:tabLst>
            </a:pPr>
            <a:r>
              <a:rPr lang="en-US" sz="2133" spc="-5" dirty="0">
                <a:cs typeface="Calibri"/>
              </a:rPr>
              <a:t>Lan</a:t>
            </a:r>
            <a:r>
              <a:rPr lang="en-US" sz="2133" spc="5" dirty="0">
                <a:cs typeface="Calibri"/>
              </a:rPr>
              <a:t>g</a:t>
            </a:r>
            <a:r>
              <a:rPr lang="en-US" sz="2133" spc="-5" dirty="0">
                <a:cs typeface="Calibri"/>
              </a:rPr>
              <a:t>uag</a:t>
            </a:r>
            <a:r>
              <a:rPr lang="en-US" sz="2133" dirty="0">
                <a:cs typeface="Calibri"/>
              </a:rPr>
              <a:t>e</a:t>
            </a:r>
            <a:r>
              <a:rPr lang="en-US" sz="2133" spc="-35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mode</a:t>
            </a:r>
            <a:r>
              <a:rPr lang="en-US" sz="2133" spc="-11" dirty="0">
                <a:cs typeface="Calibri"/>
              </a:rPr>
              <a:t>l</a:t>
            </a:r>
            <a:r>
              <a:rPr lang="en-US" sz="2133" dirty="0">
                <a:cs typeface="Calibri"/>
              </a:rPr>
              <a:t>s </a:t>
            </a:r>
            <a:r>
              <a:rPr lang="en-US" sz="2133" spc="-11" dirty="0">
                <a:cs typeface="Calibri"/>
              </a:rPr>
              <a:t>c</a:t>
            </a:r>
            <a:r>
              <a:rPr lang="en-US" sz="2133" dirty="0">
                <a:cs typeface="Calibri"/>
              </a:rPr>
              <a:t>an </a:t>
            </a:r>
            <a:r>
              <a:rPr lang="en-US" sz="2133" spc="-5" dirty="0">
                <a:cs typeface="Calibri"/>
              </a:rPr>
              <a:t>b</a:t>
            </a:r>
            <a:r>
              <a:rPr lang="en-US" sz="2133" dirty="0">
                <a:cs typeface="Calibri"/>
              </a:rPr>
              <a:t>e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t</a:t>
            </a:r>
            <a:r>
              <a:rPr lang="en-US" sz="2133" spc="-40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ained </a:t>
            </a:r>
            <a:r>
              <a:rPr lang="en-US" sz="2133" spc="-5" dirty="0">
                <a:cs typeface="Calibri"/>
              </a:rPr>
              <a:t>o</a:t>
            </a:r>
            <a:r>
              <a:rPr lang="en-US" sz="2133" dirty="0">
                <a:cs typeface="Calibri"/>
              </a:rPr>
              <a:t>n </a:t>
            </a:r>
            <a:r>
              <a:rPr lang="en-US" sz="2133" b="1" spc="-25" dirty="0">
                <a:cs typeface="Calibri"/>
              </a:rPr>
              <a:t>v</a:t>
            </a:r>
            <a:r>
              <a:rPr lang="en-US" sz="2133" b="1" spc="-5" dirty="0">
                <a:cs typeface="Calibri"/>
              </a:rPr>
              <a:t>e</a:t>
            </a:r>
            <a:r>
              <a:rPr lang="en-US" sz="2133" b="1" spc="5" dirty="0">
                <a:cs typeface="Calibri"/>
              </a:rPr>
              <a:t>r</a:t>
            </a:r>
            <a:r>
              <a:rPr lang="en-US" sz="2133" b="1" dirty="0">
                <a:cs typeface="Calibri"/>
              </a:rPr>
              <a:t>y la</a:t>
            </a:r>
            <a:r>
              <a:rPr lang="en-US" sz="2133" b="1" spc="-40" dirty="0">
                <a:cs typeface="Calibri"/>
              </a:rPr>
              <a:t>r</a:t>
            </a:r>
            <a:r>
              <a:rPr lang="en-US" sz="2133" b="1" spc="-31" dirty="0">
                <a:cs typeface="Calibri"/>
              </a:rPr>
              <a:t>g</a:t>
            </a:r>
            <a:r>
              <a:rPr lang="en-US" sz="2133" b="1" dirty="0">
                <a:cs typeface="Calibri"/>
              </a:rPr>
              <a:t>e</a:t>
            </a:r>
            <a:r>
              <a:rPr lang="en-US" sz="2133" b="1" spc="11" dirty="0">
                <a:cs typeface="Calibri"/>
              </a:rPr>
              <a:t> </a:t>
            </a:r>
            <a:r>
              <a:rPr lang="en-US" sz="2133" b="1" dirty="0">
                <a:cs typeface="Calibri"/>
              </a:rPr>
              <a:t>and</a:t>
            </a:r>
            <a:r>
              <a:rPr lang="en-US" sz="2133" b="1" spc="-11" dirty="0">
                <a:cs typeface="Calibri"/>
              </a:rPr>
              <a:t> </a:t>
            </a:r>
            <a:r>
              <a:rPr lang="en-US" sz="2133" b="1" dirty="0">
                <a:cs typeface="Calibri"/>
              </a:rPr>
              <a:t>u</a:t>
            </a:r>
            <a:r>
              <a:rPr lang="en-US" sz="2133" b="1" spc="5" dirty="0">
                <a:cs typeface="Calibri"/>
              </a:rPr>
              <a:t>n</a:t>
            </a:r>
            <a:r>
              <a:rPr lang="en-US" sz="2133" b="1" dirty="0">
                <a:cs typeface="Calibri"/>
              </a:rPr>
              <a:t>l</a:t>
            </a:r>
            <a:r>
              <a:rPr lang="en-US" sz="2133" b="1" spc="-11" dirty="0">
                <a:cs typeface="Calibri"/>
              </a:rPr>
              <a:t>a</a:t>
            </a:r>
            <a:r>
              <a:rPr lang="en-US" sz="2133" b="1" dirty="0">
                <a:cs typeface="Calibri"/>
              </a:rPr>
              <a:t>beled </a:t>
            </a:r>
            <a:r>
              <a:rPr lang="en-US" sz="2133" spc="-5" dirty="0">
                <a:cs typeface="Calibri"/>
              </a:rPr>
              <a:t>d</a:t>
            </a:r>
            <a:r>
              <a:rPr lang="en-US" sz="2133" spc="-20" dirty="0">
                <a:cs typeface="Calibri"/>
              </a:rPr>
              <a:t>a</a:t>
            </a:r>
            <a:r>
              <a:rPr lang="en-US" sz="2133" spc="-25" dirty="0">
                <a:cs typeface="Calibri"/>
              </a:rPr>
              <a:t>t</a:t>
            </a:r>
            <a:r>
              <a:rPr lang="en-US" sz="2133" dirty="0">
                <a:cs typeface="Calibri"/>
              </a:rPr>
              <a:t>as</a:t>
            </a:r>
            <a:r>
              <a:rPr lang="en-US" sz="2133" spc="-20" dirty="0">
                <a:cs typeface="Calibri"/>
              </a:rPr>
              <a:t>e</a:t>
            </a:r>
            <a:r>
              <a:rPr lang="en-US" sz="2133" dirty="0">
                <a:cs typeface="Calibri"/>
              </a:rPr>
              <a:t>ts</a:t>
            </a:r>
            <a:r>
              <a:rPr lang="en-US" sz="2133" spc="20" dirty="0">
                <a:cs typeface="Calibri"/>
              </a:rPr>
              <a:t> </a:t>
            </a:r>
            <a:r>
              <a:rPr lang="en-US" sz="2133" spc="-5" dirty="0">
                <a:cs typeface="Calibri"/>
              </a:rPr>
              <a:t>o</a:t>
            </a:r>
            <a:r>
              <a:rPr lang="en-US" sz="2133" dirty="0">
                <a:cs typeface="Calibri"/>
              </a:rPr>
              <a:t>f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spc="-25" dirty="0">
                <a:cs typeface="Calibri"/>
              </a:rPr>
              <a:t>t</a:t>
            </a:r>
            <a:r>
              <a:rPr lang="en-US" sz="2133" spc="-40" dirty="0">
                <a:cs typeface="Calibri"/>
              </a:rPr>
              <a:t>e</a:t>
            </a:r>
            <a:r>
              <a:rPr lang="en-US" sz="2133" spc="-5" dirty="0">
                <a:cs typeface="Calibri"/>
              </a:rPr>
              <a:t>x</a:t>
            </a:r>
            <a:r>
              <a:rPr lang="en-US" sz="2133" dirty="0">
                <a:cs typeface="Calibri"/>
              </a:rPr>
              <a:t>t</a:t>
            </a:r>
            <a:r>
              <a:rPr lang="en-US" sz="2133" spc="11" dirty="0">
                <a:cs typeface="Calibri"/>
              </a:rPr>
              <a:t>.</a:t>
            </a:r>
            <a:endParaRPr lang="en-US" sz="2133" dirty="0">
              <a:cs typeface="Calibri"/>
            </a:endParaRPr>
          </a:p>
          <a:p>
            <a:pPr marL="393690" marR="5080" indent="-380990" algn="just">
              <a:tabLst>
                <a:tab pos="299713" algn="l"/>
              </a:tabLst>
            </a:pPr>
            <a:r>
              <a:rPr lang="en-US" sz="2133" dirty="0">
                <a:cs typeface="Calibri"/>
              </a:rPr>
              <a:t>I</a:t>
            </a:r>
            <a:r>
              <a:rPr lang="en-US" sz="2133" spc="-25" dirty="0">
                <a:cs typeface="Calibri"/>
              </a:rPr>
              <a:t>nt</a:t>
            </a:r>
            <a:r>
              <a:rPr lang="en-US" sz="2133" dirty="0">
                <a:cs typeface="Calibri"/>
              </a:rPr>
              <a:t>ernal</a:t>
            </a:r>
            <a:r>
              <a:rPr lang="en-US" sz="2133" spc="-5" dirty="0">
                <a:cs typeface="Calibri"/>
              </a:rPr>
              <a:t> </a:t>
            </a:r>
            <a:r>
              <a:rPr lang="en-US" sz="2133" b="1" dirty="0">
                <a:cs typeface="Calibri"/>
              </a:rPr>
              <a:t>le</a:t>
            </a:r>
            <a:r>
              <a:rPr lang="en-US" sz="2133" b="1" spc="-11" dirty="0">
                <a:cs typeface="Calibri"/>
              </a:rPr>
              <a:t>a</a:t>
            </a:r>
            <a:r>
              <a:rPr lang="en-US" sz="2133" b="1" spc="-5" dirty="0">
                <a:cs typeface="Calibri"/>
              </a:rPr>
              <a:t>rne</a:t>
            </a:r>
            <a:r>
              <a:rPr lang="en-US" sz="2133" b="1" dirty="0">
                <a:cs typeface="Calibri"/>
              </a:rPr>
              <a:t>d</a:t>
            </a:r>
            <a:r>
              <a:rPr lang="en-US" sz="2133" b="1" spc="11" dirty="0">
                <a:cs typeface="Calibri"/>
              </a:rPr>
              <a:t> </a:t>
            </a:r>
            <a:r>
              <a:rPr lang="en-US" sz="2133" b="1" spc="-31" dirty="0">
                <a:cs typeface="Calibri"/>
              </a:rPr>
              <a:t>r</a:t>
            </a:r>
            <a:r>
              <a:rPr lang="en-US" sz="2133" b="1" spc="-5" dirty="0">
                <a:cs typeface="Calibri"/>
              </a:rPr>
              <a:t>ep</a:t>
            </a:r>
            <a:r>
              <a:rPr lang="en-US" sz="2133" b="1" spc="-25" dirty="0">
                <a:cs typeface="Calibri"/>
              </a:rPr>
              <a:t>r</a:t>
            </a:r>
            <a:r>
              <a:rPr lang="en-US" sz="2133" b="1" spc="-5" dirty="0">
                <a:cs typeface="Calibri"/>
              </a:rPr>
              <a:t>ese</a:t>
            </a:r>
            <a:r>
              <a:rPr lang="en-US" sz="2133" b="1" spc="-15" dirty="0">
                <a:cs typeface="Calibri"/>
              </a:rPr>
              <a:t>n</a:t>
            </a:r>
            <a:r>
              <a:rPr lang="en-US" sz="2133" b="1" spc="-25" dirty="0">
                <a:cs typeface="Calibri"/>
              </a:rPr>
              <a:t>t</a:t>
            </a:r>
            <a:r>
              <a:rPr lang="en-US" sz="2133" b="1" spc="-31" dirty="0">
                <a:cs typeface="Calibri"/>
              </a:rPr>
              <a:t>a</a:t>
            </a:r>
            <a:r>
              <a:rPr lang="en-US" sz="2133" b="1" dirty="0">
                <a:cs typeface="Calibri"/>
              </a:rPr>
              <a:t>tions</a:t>
            </a:r>
            <a:r>
              <a:rPr lang="en-US" sz="2133" b="1" spc="5" dirty="0">
                <a:cs typeface="Calibri"/>
              </a:rPr>
              <a:t> </a:t>
            </a:r>
            <a:r>
              <a:rPr lang="en-US" sz="2133" spc="-5" dirty="0">
                <a:cs typeface="Calibri"/>
              </a:rPr>
              <a:t>depe</a:t>
            </a:r>
            <a:r>
              <a:rPr lang="en-US" sz="2133" spc="5" dirty="0">
                <a:cs typeface="Calibri"/>
              </a:rPr>
              <a:t>n</a:t>
            </a:r>
            <a:r>
              <a:rPr lang="en-US" sz="2133" dirty="0">
                <a:cs typeface="Calibri"/>
              </a:rPr>
              <a:t>d</a:t>
            </a:r>
            <a:r>
              <a:rPr lang="en-US" sz="2133" spc="-20" dirty="0">
                <a:cs typeface="Calibri"/>
              </a:rPr>
              <a:t> </a:t>
            </a:r>
            <a:r>
              <a:rPr lang="en-US" sz="2133" spc="-5" dirty="0">
                <a:cs typeface="Calibri"/>
              </a:rPr>
              <a:t>o</a:t>
            </a:r>
            <a:r>
              <a:rPr lang="en-US" sz="2133" dirty="0">
                <a:cs typeface="Calibri"/>
              </a:rPr>
              <a:t>n </a:t>
            </a:r>
            <a:r>
              <a:rPr lang="en-US" sz="2133" spc="-15" dirty="0">
                <a:cs typeface="Calibri"/>
              </a:rPr>
              <a:t>c</a:t>
            </a:r>
            <a:r>
              <a:rPr lang="en-US" sz="2133" spc="-5" dirty="0">
                <a:cs typeface="Calibri"/>
              </a:rPr>
              <a:t>o</a:t>
            </a:r>
            <a:r>
              <a:rPr lang="en-US" sz="2133" spc="-25" dirty="0">
                <a:cs typeface="Calibri"/>
              </a:rPr>
              <a:t>nt</a:t>
            </a:r>
            <a:r>
              <a:rPr lang="en-US" sz="2133" spc="-40" dirty="0">
                <a:cs typeface="Calibri"/>
              </a:rPr>
              <a:t>e</a:t>
            </a:r>
            <a:r>
              <a:rPr lang="en-US" sz="2133" spc="-5" dirty="0">
                <a:cs typeface="Calibri"/>
              </a:rPr>
              <a:t>xt</a:t>
            </a:r>
            <a:r>
              <a:rPr lang="en-US" sz="2133" dirty="0">
                <a:cs typeface="Calibri"/>
              </a:rPr>
              <a:t>: t</a:t>
            </a:r>
            <a:r>
              <a:rPr lang="en-US" sz="2133" spc="5" dirty="0">
                <a:cs typeface="Calibri"/>
              </a:rPr>
              <a:t>h</a:t>
            </a:r>
            <a:r>
              <a:rPr lang="en-US" sz="2133" dirty="0">
                <a:cs typeface="Calibri"/>
              </a:rPr>
              <a:t>e m</a:t>
            </a:r>
            <a:r>
              <a:rPr lang="en-US" sz="2133" spc="-11" dirty="0">
                <a:cs typeface="Calibri"/>
              </a:rPr>
              <a:t>e</a:t>
            </a:r>
            <a:r>
              <a:rPr lang="en-US" sz="2133" dirty="0">
                <a:cs typeface="Calibri"/>
              </a:rPr>
              <a:t>aning</a:t>
            </a:r>
            <a:r>
              <a:rPr lang="en-US" sz="2133" spc="-5" dirty="0">
                <a:cs typeface="Calibri"/>
              </a:rPr>
              <a:t> o</a:t>
            </a:r>
            <a:r>
              <a:rPr lang="en-US" sz="2133" dirty="0">
                <a:cs typeface="Calibri"/>
              </a:rPr>
              <a:t>f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a </a:t>
            </a:r>
            <a:r>
              <a:rPr lang="en-US" sz="2133" spc="-31" dirty="0">
                <a:cs typeface="Calibri"/>
              </a:rPr>
              <a:t>w</a:t>
            </a:r>
            <a:r>
              <a:rPr lang="en-US" sz="2133" spc="-5" dirty="0">
                <a:cs typeface="Calibri"/>
              </a:rPr>
              <a:t>o</a:t>
            </a:r>
            <a:r>
              <a:rPr lang="en-US" sz="2133" spc="-31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d </a:t>
            </a:r>
            <a:r>
              <a:rPr lang="en-US" sz="2133" spc="-11" dirty="0">
                <a:cs typeface="Calibri"/>
              </a:rPr>
              <a:t>i</a:t>
            </a:r>
            <a:r>
              <a:rPr lang="en-US" sz="2133" dirty="0">
                <a:cs typeface="Calibri"/>
              </a:rPr>
              <a:t>s i</a:t>
            </a:r>
            <a:r>
              <a:rPr lang="en-US" sz="2133" spc="-15" dirty="0">
                <a:cs typeface="Calibri"/>
              </a:rPr>
              <a:t>n</a:t>
            </a:r>
            <a:r>
              <a:rPr lang="en-US" sz="2133" spc="-40" dirty="0">
                <a:cs typeface="Calibri"/>
              </a:rPr>
              <a:t>f</a:t>
            </a:r>
            <a:r>
              <a:rPr lang="en-US" sz="2133" spc="-5" dirty="0">
                <a:cs typeface="Calibri"/>
              </a:rPr>
              <a:t>or</a:t>
            </a:r>
            <a:r>
              <a:rPr lang="en-US" sz="2133" spc="-11" dirty="0">
                <a:cs typeface="Calibri"/>
              </a:rPr>
              <a:t>m</a:t>
            </a:r>
            <a:r>
              <a:rPr lang="en-US" sz="2133" dirty="0">
                <a:cs typeface="Calibri"/>
              </a:rPr>
              <a:t>ed</a:t>
            </a:r>
            <a:r>
              <a:rPr lang="en-US" sz="2133" spc="-11" dirty="0">
                <a:cs typeface="Calibri"/>
              </a:rPr>
              <a:t> b</a:t>
            </a:r>
            <a:r>
              <a:rPr lang="en-US" sz="2133" dirty="0">
                <a:cs typeface="Calibri"/>
              </a:rPr>
              <a:t>y the</a:t>
            </a:r>
            <a:r>
              <a:rPr lang="en-US" sz="2133" spc="-5" dirty="0">
                <a:cs typeface="Calibri"/>
              </a:rPr>
              <a:t> </a:t>
            </a:r>
            <a:r>
              <a:rPr lang="en-US" sz="2133" b="1" spc="-5" dirty="0">
                <a:cs typeface="Calibri"/>
              </a:rPr>
              <a:t>whol</a:t>
            </a:r>
            <a:r>
              <a:rPr lang="en-US" sz="2133" b="1" dirty="0">
                <a:cs typeface="Calibri"/>
              </a:rPr>
              <a:t>e</a:t>
            </a:r>
            <a:r>
              <a:rPr lang="en-US" sz="2133" b="1" spc="-11" dirty="0">
                <a:cs typeface="Calibri"/>
              </a:rPr>
              <a:t> </a:t>
            </a:r>
            <a:r>
              <a:rPr lang="en-US" sz="2133" b="1" dirty="0">
                <a:cs typeface="Calibri"/>
              </a:rPr>
              <a:t>se</a:t>
            </a:r>
            <a:r>
              <a:rPr lang="en-US" sz="2133" b="1" spc="-20" dirty="0">
                <a:cs typeface="Calibri"/>
              </a:rPr>
              <a:t>n</a:t>
            </a:r>
            <a:r>
              <a:rPr lang="en-US" sz="2133" b="1" spc="-25" dirty="0">
                <a:cs typeface="Calibri"/>
              </a:rPr>
              <a:t>t</a:t>
            </a:r>
            <a:r>
              <a:rPr lang="en-US" sz="2133" b="1" spc="-5" dirty="0">
                <a:cs typeface="Calibri"/>
              </a:rPr>
              <a:t>en</a:t>
            </a:r>
            <a:r>
              <a:rPr lang="en-US" sz="2133" b="1" dirty="0">
                <a:cs typeface="Calibri"/>
              </a:rPr>
              <a:t>c</a:t>
            </a:r>
            <a:r>
              <a:rPr lang="en-US" sz="2133" b="1" spc="-5" dirty="0">
                <a:cs typeface="Calibri"/>
              </a:rPr>
              <a:t>e!</a:t>
            </a:r>
          </a:p>
          <a:p>
            <a:pPr marL="393690" marR="5080" indent="-380990" algn="just">
              <a:tabLst>
                <a:tab pos="299713" algn="l"/>
              </a:tabLst>
            </a:pPr>
            <a:r>
              <a:rPr lang="en-US" sz="2133" spc="-5" dirty="0">
                <a:cs typeface="Calibri"/>
              </a:rPr>
              <a:t>Ca</a:t>
            </a:r>
            <a:r>
              <a:rPr lang="en-US" sz="2133" dirty="0">
                <a:cs typeface="Calibri"/>
              </a:rPr>
              <a:t>n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spc="-20" dirty="0">
                <a:cs typeface="Calibri"/>
              </a:rPr>
              <a:t>e</a:t>
            </a:r>
            <a:r>
              <a:rPr lang="en-US" sz="2133" spc="-31" dirty="0">
                <a:cs typeface="Calibri"/>
              </a:rPr>
              <a:t>v</a:t>
            </a:r>
            <a:r>
              <a:rPr lang="en-US" sz="2133" dirty="0">
                <a:cs typeface="Calibri"/>
              </a:rPr>
              <a:t>en</a:t>
            </a:r>
            <a:r>
              <a:rPr lang="en-US" sz="2133" spc="-5" dirty="0">
                <a:cs typeface="Calibri"/>
              </a:rPr>
              <a:t> </a:t>
            </a:r>
            <a:r>
              <a:rPr lang="en-US" sz="2133" spc="-11" dirty="0">
                <a:cs typeface="Calibri"/>
              </a:rPr>
              <a:t>g</a:t>
            </a:r>
            <a:r>
              <a:rPr lang="en-US" sz="2133" spc="-20" dirty="0">
                <a:cs typeface="Calibri"/>
              </a:rPr>
              <a:t>e</a:t>
            </a:r>
            <a:r>
              <a:rPr lang="en-US" sz="2133" dirty="0">
                <a:cs typeface="Calibri"/>
              </a:rPr>
              <a:t>t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spc="-5" dirty="0">
                <a:cs typeface="Calibri"/>
              </a:rPr>
              <a:t>u</a:t>
            </a:r>
            <a:r>
              <a:rPr lang="en-US" sz="2133" dirty="0">
                <a:cs typeface="Calibri"/>
              </a:rPr>
              <a:t>s </a:t>
            </a:r>
            <a:r>
              <a:rPr lang="en-US" sz="2133" spc="-31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ep</a:t>
            </a:r>
            <a:r>
              <a:rPr lang="en-US" sz="2133" spc="-31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e</a:t>
            </a:r>
            <a:r>
              <a:rPr lang="en-US" sz="2133" spc="-11" dirty="0">
                <a:cs typeface="Calibri"/>
              </a:rPr>
              <a:t>s</a:t>
            </a:r>
            <a:r>
              <a:rPr lang="en-US" sz="2133" dirty="0">
                <a:cs typeface="Calibri"/>
              </a:rPr>
              <a:t>e</a:t>
            </a:r>
            <a:r>
              <a:rPr lang="en-US" sz="2133" spc="-25" dirty="0">
                <a:cs typeface="Calibri"/>
              </a:rPr>
              <a:t>nta</a:t>
            </a:r>
            <a:r>
              <a:rPr lang="en-US" sz="2133" dirty="0">
                <a:cs typeface="Calibri"/>
              </a:rPr>
              <a:t>ti</a:t>
            </a:r>
            <a:r>
              <a:rPr lang="en-US" sz="2133" spc="-11" dirty="0">
                <a:cs typeface="Calibri"/>
              </a:rPr>
              <a:t>o</a:t>
            </a:r>
            <a:r>
              <a:rPr lang="en-US" sz="2133" spc="-5" dirty="0">
                <a:cs typeface="Calibri"/>
              </a:rPr>
              <a:t>n</a:t>
            </a:r>
            <a:r>
              <a:rPr lang="en-US" sz="2133" dirty="0">
                <a:cs typeface="Calibri"/>
              </a:rPr>
              <a:t>s</a:t>
            </a:r>
            <a:r>
              <a:rPr lang="en-US" sz="2133" spc="20" dirty="0">
                <a:cs typeface="Calibri"/>
              </a:rPr>
              <a:t> </a:t>
            </a:r>
            <a:r>
              <a:rPr lang="en-US" sz="2133" spc="-5" dirty="0">
                <a:cs typeface="Calibri"/>
              </a:rPr>
              <a:t>o</a:t>
            </a:r>
            <a:r>
              <a:rPr lang="en-US" sz="2133" dirty="0">
                <a:cs typeface="Calibri"/>
              </a:rPr>
              <a:t>f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e</a:t>
            </a:r>
            <a:r>
              <a:rPr lang="en-US" sz="2133" spc="-25" dirty="0">
                <a:cs typeface="Calibri"/>
              </a:rPr>
              <a:t>n</a:t>
            </a:r>
            <a:r>
              <a:rPr lang="en-US" sz="2133" dirty="0">
                <a:cs typeface="Calibri"/>
              </a:rPr>
              <a:t>ti</a:t>
            </a:r>
            <a:r>
              <a:rPr lang="en-US" sz="2133" spc="-35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e</a:t>
            </a:r>
            <a:r>
              <a:rPr lang="en-US" sz="2133" spc="11" dirty="0">
                <a:cs typeface="Calibri"/>
              </a:rPr>
              <a:t> </a:t>
            </a:r>
            <a:r>
              <a:rPr lang="en-US" sz="2133" spc="-5" dirty="0">
                <a:cs typeface="Calibri"/>
              </a:rPr>
              <a:t>s</a:t>
            </a:r>
            <a:r>
              <a:rPr lang="en-US" sz="2133" spc="-11" dirty="0">
                <a:cs typeface="Calibri"/>
              </a:rPr>
              <a:t>e</a:t>
            </a:r>
            <a:r>
              <a:rPr lang="en-US" sz="2133" spc="-25" dirty="0">
                <a:cs typeface="Calibri"/>
              </a:rPr>
              <a:t>nt</a:t>
            </a:r>
            <a:r>
              <a:rPr lang="en-US" sz="2133" dirty="0">
                <a:cs typeface="Calibri"/>
              </a:rPr>
              <a:t>ences </a:t>
            </a:r>
            <a:r>
              <a:rPr lang="en-US" sz="2133" spc="-5" dirty="0">
                <a:cs typeface="Calibri"/>
              </a:rPr>
              <a:t>(e</a:t>
            </a:r>
            <a:r>
              <a:rPr lang="en-US" sz="2133" spc="20" dirty="0">
                <a:cs typeface="Calibri"/>
              </a:rPr>
              <a:t>.</a:t>
            </a:r>
            <a:r>
              <a:rPr lang="en-US" sz="2133" dirty="0">
                <a:cs typeface="Calibri"/>
              </a:rPr>
              <a:t>g.,</a:t>
            </a:r>
            <a:r>
              <a:rPr lang="en-US" sz="2133" spc="-20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the </a:t>
            </a:r>
            <a:r>
              <a:rPr lang="en-US" sz="2133" spc="-5" dirty="0">
                <a:cs typeface="Calibri"/>
              </a:rPr>
              <a:t>fi</a:t>
            </a:r>
            <a:r>
              <a:rPr lang="en-US" sz="2133" spc="-45" dirty="0">
                <a:cs typeface="Calibri"/>
              </a:rPr>
              <a:t>r</a:t>
            </a:r>
            <a:r>
              <a:rPr lang="en-US" sz="2133" spc="-31" dirty="0">
                <a:cs typeface="Calibri"/>
              </a:rPr>
              <a:t>s</a:t>
            </a:r>
            <a:r>
              <a:rPr lang="en-US" sz="2133" dirty="0">
                <a:cs typeface="Calibri"/>
              </a:rPr>
              <a:t>t</a:t>
            </a:r>
            <a:r>
              <a:rPr lang="en-US" sz="2133" spc="25" dirty="0">
                <a:cs typeface="Calibri"/>
              </a:rPr>
              <a:t> </a:t>
            </a:r>
            <a:r>
              <a:rPr lang="en-US" sz="2133" spc="-5" dirty="0">
                <a:cs typeface="Calibri"/>
              </a:rPr>
              <a:t>out</a:t>
            </a:r>
            <a:r>
              <a:rPr lang="en-US" sz="2133" spc="5" dirty="0">
                <a:cs typeface="Calibri"/>
              </a:rPr>
              <a:t>p</a:t>
            </a:r>
            <a:r>
              <a:rPr lang="en-US" sz="2133" spc="-5" dirty="0">
                <a:cs typeface="Calibri"/>
              </a:rPr>
              <a:t>u</a:t>
            </a:r>
            <a:r>
              <a:rPr lang="en-US" sz="2133" dirty="0">
                <a:cs typeface="Calibri"/>
              </a:rPr>
              <a:t>t</a:t>
            </a:r>
            <a:r>
              <a:rPr lang="en-US" sz="2133" spc="-15" dirty="0">
                <a:cs typeface="Calibri"/>
              </a:rPr>
              <a:t> </a:t>
            </a:r>
            <a:r>
              <a:rPr lang="en-US" sz="2133" spc="-25" dirty="0">
                <a:cs typeface="Calibri"/>
              </a:rPr>
              <a:t>t</a:t>
            </a:r>
            <a:r>
              <a:rPr lang="en-US" sz="2133" spc="-5" dirty="0">
                <a:cs typeface="Calibri"/>
              </a:rPr>
              <a:t>o</a:t>
            </a:r>
            <a:r>
              <a:rPr lang="en-US" sz="2133" spc="-60" dirty="0">
                <a:cs typeface="Calibri"/>
              </a:rPr>
              <a:t>k</a:t>
            </a:r>
            <a:r>
              <a:rPr lang="en-US" sz="2133" dirty="0">
                <a:cs typeface="Calibri"/>
              </a:rPr>
              <a:t>en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spc="-40" dirty="0">
                <a:cs typeface="Calibri"/>
              </a:rPr>
              <a:t>f</a:t>
            </a:r>
            <a:r>
              <a:rPr lang="en-US" sz="2133" spc="-5" dirty="0">
                <a:cs typeface="Calibri"/>
              </a:rPr>
              <a:t>o</a:t>
            </a:r>
            <a:r>
              <a:rPr lang="en-US" sz="2133" dirty="0">
                <a:cs typeface="Calibri"/>
              </a:rPr>
              <a:t>r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B</a:t>
            </a:r>
            <a:r>
              <a:rPr lang="en-US" sz="2133" spc="5" dirty="0">
                <a:cs typeface="Calibri"/>
              </a:rPr>
              <a:t>E</a:t>
            </a:r>
            <a:r>
              <a:rPr lang="en-US" sz="2133" spc="-20" dirty="0">
                <a:cs typeface="Calibri"/>
              </a:rPr>
              <a:t>R</a:t>
            </a:r>
            <a:r>
              <a:rPr lang="en-US" sz="2133" spc="-5" dirty="0">
                <a:cs typeface="Calibri"/>
              </a:rPr>
              <a:t>T)</a:t>
            </a:r>
          </a:p>
          <a:p>
            <a:pPr marL="299078"/>
            <a:r>
              <a:rPr lang="en-US" sz="2133" spc="-5" dirty="0">
                <a:cs typeface="Calibri"/>
              </a:rPr>
              <a:t>Ca</a:t>
            </a:r>
            <a:r>
              <a:rPr lang="en-US" sz="2133" dirty="0">
                <a:cs typeface="Calibri"/>
              </a:rPr>
              <a:t>n </a:t>
            </a:r>
            <a:r>
              <a:rPr lang="en-US" sz="2133" spc="-5" dirty="0">
                <a:cs typeface="Calibri"/>
              </a:rPr>
              <a:t>b</a:t>
            </a:r>
            <a:r>
              <a:rPr lang="en-US" sz="2133" dirty="0">
                <a:cs typeface="Calibri"/>
              </a:rPr>
              <a:t>e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spc="-5" dirty="0">
                <a:cs typeface="Calibri"/>
              </a:rPr>
              <a:t>use</a:t>
            </a:r>
            <a:r>
              <a:rPr lang="en-US" sz="2133" dirty="0">
                <a:cs typeface="Calibri"/>
              </a:rPr>
              <a:t>d </a:t>
            </a:r>
            <a:r>
              <a:rPr lang="en-US" sz="2133" spc="-20" dirty="0">
                <a:cs typeface="Calibri"/>
              </a:rPr>
              <a:t>t</a:t>
            </a:r>
            <a:r>
              <a:rPr lang="en-US" sz="2133" dirty="0">
                <a:cs typeface="Calibri"/>
              </a:rPr>
              <a:t>o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e</a:t>
            </a:r>
            <a:r>
              <a:rPr lang="en-US" sz="2133" spc="-5" dirty="0">
                <a:cs typeface="Calibri"/>
              </a:rPr>
              <a:t>i</a:t>
            </a:r>
            <a:r>
              <a:rPr lang="en-US" sz="2133" dirty="0">
                <a:cs typeface="Calibri"/>
              </a:rPr>
              <a:t>ther</a:t>
            </a:r>
            <a:r>
              <a:rPr lang="en-US" sz="2133" spc="15" dirty="0">
                <a:cs typeface="Calibri"/>
              </a:rPr>
              <a:t> </a:t>
            </a:r>
            <a:r>
              <a:rPr lang="en-US" sz="2133" b="1" spc="-40" dirty="0">
                <a:cs typeface="Calibri"/>
              </a:rPr>
              <a:t>e</a:t>
            </a:r>
            <a:r>
              <a:rPr lang="en-US" sz="2133" b="1" spc="-5" dirty="0">
                <a:cs typeface="Calibri"/>
              </a:rPr>
              <a:t>xt</a:t>
            </a:r>
            <a:r>
              <a:rPr lang="en-US" sz="2133" b="1" spc="-51" dirty="0">
                <a:cs typeface="Calibri"/>
              </a:rPr>
              <a:t>r</a:t>
            </a:r>
            <a:r>
              <a:rPr lang="en-US" sz="2133" b="1" dirty="0">
                <a:cs typeface="Calibri"/>
              </a:rPr>
              <a:t>act</a:t>
            </a:r>
            <a:r>
              <a:rPr lang="en-US" sz="2133" b="1" spc="-5" dirty="0">
                <a:cs typeface="Calibri"/>
              </a:rPr>
              <a:t> </a:t>
            </a:r>
            <a:r>
              <a:rPr lang="en-US" sz="2133" b="1" spc="-31" dirty="0">
                <a:cs typeface="Calibri"/>
              </a:rPr>
              <a:t>r</a:t>
            </a:r>
            <a:r>
              <a:rPr lang="en-US" sz="2133" b="1" spc="-5" dirty="0">
                <a:cs typeface="Calibri"/>
              </a:rPr>
              <a:t>ep</a:t>
            </a:r>
            <a:r>
              <a:rPr lang="en-US" sz="2133" b="1" spc="-25" dirty="0">
                <a:cs typeface="Calibri"/>
              </a:rPr>
              <a:t>r</a:t>
            </a:r>
            <a:r>
              <a:rPr lang="en-US" sz="2133" b="1" spc="-5" dirty="0">
                <a:cs typeface="Calibri"/>
              </a:rPr>
              <a:t>ese</a:t>
            </a:r>
            <a:r>
              <a:rPr lang="en-US" sz="2133" b="1" spc="-15" dirty="0">
                <a:cs typeface="Calibri"/>
              </a:rPr>
              <a:t>n</a:t>
            </a:r>
            <a:r>
              <a:rPr lang="en-US" sz="2133" b="1" spc="-25" dirty="0">
                <a:cs typeface="Calibri"/>
              </a:rPr>
              <a:t>t</a:t>
            </a:r>
            <a:r>
              <a:rPr lang="en-US" sz="2133" b="1" spc="-31" dirty="0">
                <a:cs typeface="Calibri"/>
              </a:rPr>
              <a:t>a</a:t>
            </a:r>
            <a:r>
              <a:rPr lang="en-US" sz="2133" b="1" dirty="0">
                <a:cs typeface="Calibri"/>
              </a:rPr>
              <a:t>tions</a:t>
            </a:r>
            <a:r>
              <a:rPr lang="en-US" sz="2133" b="1" spc="5" dirty="0">
                <a:cs typeface="Calibri"/>
              </a:rPr>
              <a:t> </a:t>
            </a:r>
            <a:r>
              <a:rPr lang="en-US" sz="2133" spc="-25" dirty="0">
                <a:cs typeface="Calibri"/>
              </a:rPr>
              <a:t>t</a:t>
            </a:r>
            <a:r>
              <a:rPr lang="en-US" sz="2133" dirty="0">
                <a:cs typeface="Calibri"/>
              </a:rPr>
              <a:t>o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spc="-31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eplace </a:t>
            </a:r>
            <a:r>
              <a:rPr lang="en-US" sz="2133" spc="-31" dirty="0">
                <a:cs typeface="Calibri"/>
              </a:rPr>
              <a:t>s</a:t>
            </a:r>
            <a:r>
              <a:rPr lang="en-US" sz="2133" spc="-25" dirty="0">
                <a:cs typeface="Calibri"/>
              </a:rPr>
              <a:t>t</a:t>
            </a:r>
            <a:r>
              <a:rPr lang="en-US" sz="2133" dirty="0">
                <a:cs typeface="Calibri"/>
              </a:rPr>
              <a:t>anda</a:t>
            </a:r>
            <a:r>
              <a:rPr lang="en-US" sz="2133" spc="-31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d</a:t>
            </a:r>
            <a:r>
              <a:rPr lang="en-US" sz="2133" spc="-5" dirty="0">
                <a:cs typeface="Calibri"/>
              </a:rPr>
              <a:t> </a:t>
            </a:r>
            <a:r>
              <a:rPr lang="en-US" sz="2133" spc="-31" dirty="0">
                <a:cs typeface="Calibri"/>
              </a:rPr>
              <a:t>w</a:t>
            </a:r>
            <a:r>
              <a:rPr lang="en-US" sz="2133" spc="-5" dirty="0">
                <a:cs typeface="Calibri"/>
              </a:rPr>
              <a:t>o</a:t>
            </a:r>
            <a:r>
              <a:rPr lang="en-US" sz="2133" spc="-31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d</a:t>
            </a:r>
            <a:r>
              <a:rPr lang="en-US" sz="2133" spc="-5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e</a:t>
            </a:r>
            <a:r>
              <a:rPr lang="en-US" sz="2133" spc="-11" dirty="0">
                <a:cs typeface="Calibri"/>
              </a:rPr>
              <a:t>m</a:t>
            </a:r>
            <a:r>
              <a:rPr lang="en-US" sz="2133" dirty="0">
                <a:cs typeface="Calibri"/>
              </a:rPr>
              <a:t>bed</a:t>
            </a:r>
            <a:r>
              <a:rPr lang="en-US" sz="2133" spc="5" dirty="0">
                <a:cs typeface="Calibri"/>
              </a:rPr>
              <a:t>d</a:t>
            </a:r>
            <a:r>
              <a:rPr lang="en-US" sz="2133" dirty="0">
                <a:cs typeface="Calibri"/>
              </a:rPr>
              <a:t>ings…</a:t>
            </a:r>
          </a:p>
          <a:p>
            <a:pPr marL="12700" marR="5080">
              <a:tabLst>
                <a:tab pos="299713" algn="l"/>
              </a:tabLst>
            </a:pPr>
            <a:r>
              <a:rPr lang="en-US" sz="2133" dirty="0">
                <a:cs typeface="Calibri"/>
              </a:rPr>
              <a:t>…or</a:t>
            </a:r>
            <a:r>
              <a:rPr lang="en-US" sz="2133" spc="-15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di</a:t>
            </a:r>
            <a:r>
              <a:rPr lang="en-US" sz="2133" spc="-31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ectly fin</a:t>
            </a:r>
            <a:r>
              <a:rPr lang="en-US" sz="2133" spc="-15" dirty="0">
                <a:cs typeface="Calibri"/>
              </a:rPr>
              <a:t>e</a:t>
            </a:r>
            <a:r>
              <a:rPr lang="en-US" sz="2133" dirty="0">
                <a:cs typeface="Calibri"/>
              </a:rPr>
              <a:t>tu</a:t>
            </a:r>
            <a:r>
              <a:rPr lang="en-US" sz="2133" spc="5" dirty="0">
                <a:cs typeface="Calibri"/>
              </a:rPr>
              <a:t>n</a:t>
            </a:r>
            <a:r>
              <a:rPr lang="en-US" sz="2133" dirty="0">
                <a:cs typeface="Calibri"/>
              </a:rPr>
              <a:t>ed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on</a:t>
            </a:r>
            <a:r>
              <a:rPr lang="en-US" sz="2133" spc="-20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d</a:t>
            </a:r>
            <a:r>
              <a:rPr lang="en-US" sz="2133" spc="-11" dirty="0">
                <a:cs typeface="Calibri"/>
              </a:rPr>
              <a:t>o</a:t>
            </a:r>
            <a:r>
              <a:rPr lang="en-US" sz="2133" dirty="0">
                <a:cs typeface="Calibri"/>
              </a:rPr>
              <a:t>wn</a:t>
            </a:r>
            <a:r>
              <a:rPr lang="en-US" sz="2133" spc="-31" dirty="0">
                <a:cs typeface="Calibri"/>
              </a:rPr>
              <a:t>s</a:t>
            </a:r>
            <a:r>
              <a:rPr lang="en-US" sz="2133" dirty="0">
                <a:cs typeface="Calibri"/>
              </a:rPr>
              <a:t>t</a:t>
            </a:r>
            <a:r>
              <a:rPr lang="en-US" sz="2133" spc="-31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eam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spc="-20" dirty="0">
                <a:cs typeface="Calibri"/>
              </a:rPr>
              <a:t>t</a:t>
            </a:r>
            <a:r>
              <a:rPr lang="en-US" sz="2133" dirty="0">
                <a:cs typeface="Calibri"/>
              </a:rPr>
              <a:t>as</a:t>
            </a:r>
            <a:r>
              <a:rPr lang="en-US" sz="2133" spc="-31" dirty="0">
                <a:cs typeface="Calibri"/>
              </a:rPr>
              <a:t>k</a:t>
            </a:r>
            <a:r>
              <a:rPr lang="en-US" sz="2133" dirty="0">
                <a:cs typeface="Calibri"/>
              </a:rPr>
              <a:t>s</a:t>
            </a:r>
            <a:r>
              <a:rPr lang="en-US" sz="2133" spc="20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(which</a:t>
            </a:r>
            <a:r>
              <a:rPr lang="en-US" sz="2133" spc="-5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m</a:t>
            </a:r>
            <a:r>
              <a:rPr lang="en-US" sz="2133" spc="-11" dirty="0">
                <a:cs typeface="Calibri"/>
              </a:rPr>
              <a:t>e</a:t>
            </a:r>
            <a:r>
              <a:rPr lang="en-US" sz="2133" dirty="0">
                <a:cs typeface="Calibri"/>
              </a:rPr>
              <a:t>ans </a:t>
            </a:r>
            <a:r>
              <a:rPr lang="en-US" sz="2133" spc="-15" dirty="0">
                <a:cs typeface="Calibri"/>
              </a:rPr>
              <a:t>w</a:t>
            </a:r>
            <a:r>
              <a:rPr lang="en-US" sz="2133" dirty="0">
                <a:cs typeface="Calibri"/>
              </a:rPr>
              <a:t>e mod</a:t>
            </a:r>
            <a:r>
              <a:rPr lang="en-US" sz="2133" spc="-11" dirty="0">
                <a:cs typeface="Calibri"/>
              </a:rPr>
              <a:t>i</a:t>
            </a:r>
            <a:r>
              <a:rPr lang="en-US" sz="2133" spc="5" dirty="0">
                <a:cs typeface="Calibri"/>
              </a:rPr>
              <a:t>f</a:t>
            </a:r>
            <a:r>
              <a:rPr lang="en-US" sz="2133" dirty="0">
                <a:cs typeface="Calibri"/>
              </a:rPr>
              <a:t>y</a:t>
            </a:r>
            <a:r>
              <a:rPr lang="en-US" sz="2133" spc="-15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all</a:t>
            </a:r>
            <a:r>
              <a:rPr lang="en-US" sz="2133" spc="5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the </a:t>
            </a:r>
            <a:r>
              <a:rPr lang="en-US" sz="2133" spc="-15" dirty="0">
                <a:cs typeface="Calibri"/>
              </a:rPr>
              <a:t>w</a:t>
            </a:r>
            <a:r>
              <a:rPr lang="en-US" sz="2133" dirty="0">
                <a:cs typeface="Calibri"/>
              </a:rPr>
              <a:t>e</a:t>
            </a:r>
            <a:r>
              <a:rPr lang="en-US" sz="2133" spc="-5" dirty="0">
                <a:cs typeface="Calibri"/>
              </a:rPr>
              <a:t>i</a:t>
            </a:r>
            <a:r>
              <a:rPr lang="en-US" sz="2133" dirty="0">
                <a:cs typeface="Calibri"/>
              </a:rPr>
              <a:t>g</a:t>
            </a:r>
            <a:r>
              <a:rPr lang="en-US" sz="2133" spc="-20" dirty="0">
                <a:cs typeface="Calibri"/>
              </a:rPr>
              <a:t>h</a:t>
            </a:r>
            <a:r>
              <a:rPr lang="en-US" sz="2133" dirty="0">
                <a:cs typeface="Calibri"/>
              </a:rPr>
              <a:t>ts</a:t>
            </a:r>
            <a:r>
              <a:rPr lang="en-US" sz="2133" spc="-15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in</a:t>
            </a:r>
            <a:r>
              <a:rPr lang="en-US" sz="2133" spc="-5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the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whole</a:t>
            </a:r>
            <a:r>
              <a:rPr lang="en-US" sz="2133" spc="-11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lang</a:t>
            </a:r>
            <a:r>
              <a:rPr lang="en-US" sz="2133" spc="-5" dirty="0">
                <a:cs typeface="Calibri"/>
              </a:rPr>
              <a:t>uag</a:t>
            </a:r>
            <a:r>
              <a:rPr lang="en-US" sz="2133" dirty="0">
                <a:cs typeface="Calibri"/>
              </a:rPr>
              <a:t>e</a:t>
            </a:r>
            <a:r>
              <a:rPr lang="en-US" sz="2133" spc="-35" dirty="0">
                <a:cs typeface="Calibri"/>
              </a:rPr>
              <a:t> </a:t>
            </a:r>
            <a:r>
              <a:rPr lang="en-US" sz="2133" dirty="0">
                <a:cs typeface="Calibri"/>
              </a:rPr>
              <a:t>mode</a:t>
            </a:r>
            <a:r>
              <a:rPr lang="en-US" sz="2133" spc="-11" dirty="0">
                <a:cs typeface="Calibri"/>
              </a:rPr>
              <a:t>l</a:t>
            </a:r>
            <a:r>
              <a:rPr lang="en-US" sz="2133" dirty="0">
                <a:cs typeface="Calibri"/>
              </a:rPr>
              <a:t>,</a:t>
            </a:r>
            <a:r>
              <a:rPr lang="en-US" sz="2133" spc="5" dirty="0">
                <a:cs typeface="Calibri"/>
              </a:rPr>
              <a:t> </a:t>
            </a:r>
            <a:r>
              <a:rPr lang="en-US" sz="2133" spc="-40" dirty="0">
                <a:cs typeface="Calibri"/>
              </a:rPr>
              <a:t>r</a:t>
            </a:r>
            <a:r>
              <a:rPr lang="en-US" sz="2133" spc="-25" dirty="0">
                <a:cs typeface="Calibri"/>
              </a:rPr>
              <a:t>a</a:t>
            </a:r>
            <a:r>
              <a:rPr lang="en-US" sz="2133" dirty="0">
                <a:cs typeface="Calibri"/>
              </a:rPr>
              <a:t>ther than</a:t>
            </a:r>
            <a:r>
              <a:rPr lang="en-US" sz="2133" spc="-5" dirty="0">
                <a:cs typeface="Calibri"/>
              </a:rPr>
              <a:t> ju</a:t>
            </a:r>
            <a:r>
              <a:rPr lang="en-US" sz="2133" spc="-25" dirty="0">
                <a:cs typeface="Calibri"/>
              </a:rPr>
              <a:t>s</a:t>
            </a:r>
            <a:r>
              <a:rPr lang="en-US" sz="2133" dirty="0">
                <a:cs typeface="Calibri"/>
              </a:rPr>
              <a:t>t </a:t>
            </a:r>
            <a:r>
              <a:rPr lang="en-US" sz="2133" spc="5" dirty="0">
                <a:cs typeface="Calibri"/>
              </a:rPr>
              <a:t>u</a:t>
            </a:r>
            <a:r>
              <a:rPr lang="en-US" sz="2133" spc="-5" dirty="0">
                <a:cs typeface="Calibri"/>
              </a:rPr>
              <a:t>s</a:t>
            </a:r>
            <a:r>
              <a:rPr lang="en-US" sz="2133" spc="-11" dirty="0">
                <a:cs typeface="Calibri"/>
              </a:rPr>
              <a:t>i</a:t>
            </a:r>
            <a:r>
              <a:rPr lang="en-US" sz="2133" spc="-5" dirty="0">
                <a:cs typeface="Calibri"/>
              </a:rPr>
              <a:t>n</a:t>
            </a:r>
            <a:r>
              <a:rPr lang="en-US" sz="2133" dirty="0">
                <a:cs typeface="Calibri"/>
              </a:rPr>
              <a:t>g</a:t>
            </a:r>
            <a:r>
              <a:rPr lang="en-US" sz="2133" spc="-15" dirty="0">
                <a:cs typeface="Calibri"/>
              </a:rPr>
              <a:t> </a:t>
            </a:r>
            <a:r>
              <a:rPr lang="en-US" sz="2133" spc="-5" dirty="0">
                <a:cs typeface="Calibri"/>
              </a:rPr>
              <a:t>p</a:t>
            </a:r>
            <a:r>
              <a:rPr lang="en-US" sz="2133" spc="-25" dirty="0">
                <a:cs typeface="Calibri"/>
              </a:rPr>
              <a:t>r</a:t>
            </a:r>
            <a:r>
              <a:rPr lang="en-US" sz="2133" spc="-15" dirty="0">
                <a:cs typeface="Calibri"/>
              </a:rPr>
              <a:t>e</a:t>
            </a:r>
            <a:r>
              <a:rPr lang="en-US" sz="2133" dirty="0">
                <a:cs typeface="Calibri"/>
              </a:rPr>
              <a:t>t</a:t>
            </a:r>
            <a:r>
              <a:rPr lang="en-US" sz="2133" spc="-40" dirty="0">
                <a:cs typeface="Calibri"/>
              </a:rPr>
              <a:t>r</a:t>
            </a:r>
            <a:r>
              <a:rPr lang="en-US" sz="2133" dirty="0">
                <a:cs typeface="Calibri"/>
              </a:rPr>
              <a:t>ained model</a:t>
            </a:r>
            <a:r>
              <a:rPr lang="en-US" sz="2133" spc="-5" dirty="0">
                <a:cs typeface="Calibri"/>
              </a:rPr>
              <a:t> hidde</a:t>
            </a:r>
            <a:r>
              <a:rPr lang="en-US" sz="2133" dirty="0">
                <a:cs typeface="Calibri"/>
              </a:rPr>
              <a:t>n</a:t>
            </a:r>
            <a:r>
              <a:rPr lang="en-US" sz="2133" spc="-15" dirty="0">
                <a:cs typeface="Calibri"/>
              </a:rPr>
              <a:t> </a:t>
            </a:r>
            <a:r>
              <a:rPr lang="en-US" sz="2133" spc="-31" dirty="0">
                <a:cs typeface="Calibri"/>
              </a:rPr>
              <a:t>s</a:t>
            </a:r>
            <a:r>
              <a:rPr lang="en-US" sz="2133" spc="-25" dirty="0">
                <a:cs typeface="Calibri"/>
              </a:rPr>
              <a:t>tat</a:t>
            </a:r>
            <a:r>
              <a:rPr lang="en-US" sz="2133" dirty="0">
                <a:cs typeface="Calibri"/>
              </a:rPr>
              <a:t>es)</a:t>
            </a:r>
          </a:p>
          <a:p>
            <a:pPr marL="299078"/>
            <a:endParaRPr lang="en-US" sz="3200" dirty="0">
              <a:cs typeface="Calibri"/>
            </a:endParaRPr>
          </a:p>
          <a:p>
            <a:pPr marL="12700" marR="5080" algn="just">
              <a:tabLst>
                <a:tab pos="299713" algn="l"/>
              </a:tabLst>
            </a:pPr>
            <a:endParaRPr lang="en-US" sz="3200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2389"/>
            <a:ext cx="6057491" cy="757620"/>
          </a:xfrm>
        </p:spPr>
        <p:txBody>
          <a:bodyPr>
            <a:normAutofit/>
          </a:bodyPr>
          <a:lstStyle/>
          <a:p>
            <a:r>
              <a:rPr lang="en-US" dirty="0"/>
              <a:t>Improved variants of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38942"/>
            <a:ext cx="4995607" cy="4861935"/>
          </a:xfrm>
        </p:spPr>
        <p:txBody>
          <a:bodyPr/>
          <a:lstStyle/>
          <a:p>
            <a:pPr marL="0" indent="0">
              <a:buNone/>
            </a:pPr>
            <a:r>
              <a:rPr lang="en-US" sz="3200" kern="0" dirty="0" err="1">
                <a:solidFill>
                  <a:srgbClr val="C00000"/>
                </a:solidFill>
              </a:rPr>
              <a:t>RoBERTa</a:t>
            </a:r>
            <a:endParaRPr lang="en-US" sz="3200" kern="0" dirty="0">
              <a:solidFill>
                <a:srgbClr val="C00000"/>
              </a:solidFill>
            </a:endParaRPr>
          </a:p>
          <a:p>
            <a:r>
              <a:rPr lang="en-US" kern="0" dirty="0"/>
              <a:t>Bigger batch size is better!</a:t>
            </a:r>
          </a:p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Next sentence prediction doesn’t help</a:t>
            </a:r>
          </a:p>
          <a:p>
            <a:r>
              <a:rPr lang="en-US" kern="0" dirty="0"/>
              <a:t>Pretrain on more	data for as long as possible!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90DC5D-40A7-4864-B2F0-E81CBB49E284}"/>
              </a:ext>
            </a:extLst>
          </p:cNvPr>
          <p:cNvSpPr txBox="1">
            <a:spLocks/>
          </p:cNvSpPr>
          <p:nvPr/>
        </p:nvSpPr>
        <p:spPr>
          <a:xfrm>
            <a:off x="6214808" y="1315030"/>
            <a:ext cx="5138992" cy="486193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>
                <a:solidFill>
                  <a:srgbClr val="C00000"/>
                </a:solidFill>
              </a:rPr>
              <a:t>XLNet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400" dirty="0"/>
              <a:t>Key Ideas</a:t>
            </a:r>
            <a:endParaRPr lang="en-US" sz="2400" dirty="0"/>
          </a:p>
          <a:p>
            <a:pPr>
              <a:buClrTx/>
            </a:pPr>
            <a:r>
              <a:rPr lang="en-US" sz="2400" dirty="0"/>
              <a:t>Autoregressive: use context to predict the next word</a:t>
            </a:r>
          </a:p>
          <a:p>
            <a:pPr>
              <a:buClrTx/>
            </a:pPr>
            <a:r>
              <a:rPr lang="en-US" sz="2400" dirty="0"/>
              <a:t>Bidirectional context from permutation language modeling</a:t>
            </a:r>
          </a:p>
          <a:p>
            <a:pPr>
              <a:buClrTx/>
            </a:pPr>
            <a:r>
              <a:rPr lang="en-US" sz="2400" dirty="0"/>
              <a:t>Self-attention mechanisms, uses Transformer-XL backbone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2412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D5B9-EAF0-5148-B86F-4D13A5BA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7477-C519-544B-9CDA-8C0DFF11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6"/>
            <a:ext cx="10515600" cy="3237191"/>
          </a:xfrm>
        </p:spPr>
        <p:txBody>
          <a:bodyPr>
            <a:normAutofit/>
          </a:bodyPr>
          <a:lstStyle/>
          <a:p>
            <a:r>
              <a:rPr lang="en-GB" sz="2000" i="1" dirty="0">
                <a:effectLst/>
              </a:rPr>
              <a:t>ALBERT: A Lite BERT for Self-supervised Learning of Language Representations </a:t>
            </a:r>
            <a:r>
              <a:rPr lang="en-GB" sz="2000" dirty="0">
                <a:effectLst/>
              </a:rPr>
              <a:t>(Lan et al, Google and TTI Chicago, 2019) </a:t>
            </a:r>
          </a:p>
          <a:p>
            <a:r>
              <a:rPr lang="en-GB" sz="2000" dirty="0">
                <a:effectLst/>
              </a:rPr>
              <a:t>Innovation #1: Factorized embedding parameterization </a:t>
            </a:r>
          </a:p>
          <a:p>
            <a:pPr lvl="1"/>
            <a:r>
              <a:rPr lang="en-GB" sz="1600" dirty="0">
                <a:effectLst/>
              </a:rPr>
              <a:t>Use small embedding size (e.g., 128) and then project it to Transformer hidden size (e.g., 1024) with parameter matrix </a:t>
            </a:r>
          </a:p>
          <a:p>
            <a:r>
              <a:rPr lang="en-GB" sz="2000" dirty="0"/>
              <a:t>Innovation #2: Cross-layer parameter sharing</a:t>
            </a:r>
          </a:p>
          <a:p>
            <a:pPr lvl="1"/>
            <a:r>
              <a:rPr lang="en-GB" sz="1600" dirty="0"/>
              <a:t>Share all parameters between Transformer layers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F48153-FE54-401F-BE95-A9014C7ED40D}"/>
              </a:ext>
            </a:extLst>
          </p:cNvPr>
          <p:cNvGrpSpPr/>
          <p:nvPr/>
        </p:nvGrpSpPr>
        <p:grpSpPr>
          <a:xfrm>
            <a:off x="2883931" y="4928051"/>
            <a:ext cx="5978449" cy="1563179"/>
            <a:chOff x="2999678" y="4226312"/>
            <a:chExt cx="5978449" cy="15631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EF9949-DB4C-E34A-94E5-7C610D6D594C}"/>
                </a:ext>
              </a:extLst>
            </p:cNvPr>
            <p:cNvSpPr/>
            <p:nvPr/>
          </p:nvSpPr>
          <p:spPr bwMode="auto">
            <a:xfrm>
              <a:off x="2999678" y="4226312"/>
              <a:ext cx="1821367" cy="1538868"/>
            </a:xfrm>
            <a:prstGeom prst="rect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1024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T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100k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781DDC-8573-7447-8D31-E4486B858CAF}"/>
                </a:ext>
              </a:extLst>
            </p:cNvPr>
            <p:cNvSpPr/>
            <p:nvPr/>
          </p:nvSpPr>
          <p:spPr bwMode="auto">
            <a:xfrm>
              <a:off x="8305800" y="4250623"/>
              <a:ext cx="672327" cy="15388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128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T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100k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E765BA-B455-C34A-AF36-C5B8D948D813}"/>
                </a:ext>
              </a:extLst>
            </p:cNvPr>
            <p:cNvSpPr/>
            <p:nvPr/>
          </p:nvSpPr>
          <p:spPr bwMode="auto">
            <a:xfrm>
              <a:off x="6186138" y="4536128"/>
              <a:ext cx="1821367" cy="819774"/>
            </a:xfrm>
            <a:prstGeom prst="rect">
              <a:avLst/>
            </a:prstGeom>
            <a:solidFill>
              <a:srgbClr val="FFD400"/>
            </a:solidFill>
            <a:ln w="127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1024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T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128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8505B8-516B-4947-A1A0-81F2F7DD3CFE}"/>
                </a:ext>
              </a:extLst>
            </p:cNvPr>
            <p:cNvSpPr txBox="1"/>
            <p:nvPr/>
          </p:nvSpPr>
          <p:spPr>
            <a:xfrm>
              <a:off x="8077200" y="4826469"/>
              <a:ext cx="167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865C1-41C5-EB45-BC95-EA50AE883D9D}"/>
                </a:ext>
              </a:extLst>
            </p:cNvPr>
            <p:cNvSpPr txBox="1"/>
            <p:nvPr/>
          </p:nvSpPr>
          <p:spPr>
            <a:xfrm>
              <a:off x="5507074" y="4776738"/>
              <a:ext cx="3807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T" dirty="0">
                  <a:latin typeface="Calibri" panose="020F0502020204030204" pitchFamily="34" charset="0"/>
                  <a:cs typeface="Calibri" panose="020F0502020204030204" pitchFamily="34" charset="0"/>
                </a:rPr>
                <a:t>vs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4DFA9A-AFA3-7D43-8BDD-F8406E5E4FE6}"/>
              </a:ext>
            </a:extLst>
          </p:cNvPr>
          <p:cNvSpPr txBox="1"/>
          <p:nvPr/>
        </p:nvSpPr>
        <p:spPr>
          <a:xfrm>
            <a:off x="1676399" y="6623824"/>
            <a:ext cx="140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T" sz="1200" dirty="0">
                <a:latin typeface="Calibri" panose="020F0502020204030204" pitchFamily="34" charset="0"/>
                <a:cs typeface="Calibri" panose="020F0502020204030204" pitchFamily="34" charset="0"/>
              </a:rPr>
              <a:t>lide from J. Delvin</a:t>
            </a:r>
          </a:p>
        </p:txBody>
      </p:sp>
    </p:spTree>
    <p:extLst>
      <p:ext uri="{BB962C8B-B14F-4D97-AF65-F5344CB8AC3E}">
        <p14:creationId xmlns:p14="http://schemas.microsoft.com/office/powerpoint/2010/main" val="847353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2797-06CB-45F8-B2BB-31CFB8D6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GPT-2,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F008-35AF-4257-8F13-6ABC87F3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Transformers, GPT-2, and BERT</a:t>
            </a:r>
          </a:p>
          <a:p>
            <a:pPr marL="971526" lvl="1" indent="-514338">
              <a:buFont typeface="+mj-lt"/>
              <a:buAutoNum type="arabicPeriod"/>
            </a:pPr>
            <a:r>
              <a:rPr lang="en-US" dirty="0"/>
              <a:t>A transformer uses Encoder stack to model input, and uses Decoder stack to model output (using input information from encoder side).</a:t>
            </a:r>
          </a:p>
          <a:p>
            <a:pPr marL="971526" lvl="1" indent="-514338">
              <a:buFont typeface="+mj-lt"/>
              <a:buAutoNum type="arabicPeriod"/>
            </a:pPr>
            <a:r>
              <a:rPr lang="en-US" dirty="0"/>
              <a:t>But if we do not have input, we just want to model the “next word”, we can get rid of the Encoder side of a transformer and output “next word” one by one. This gives us GPT.</a:t>
            </a:r>
          </a:p>
          <a:p>
            <a:pPr marL="971526" lvl="1" indent="-514338">
              <a:buFont typeface="+mj-lt"/>
              <a:buAutoNum type="arabicPeriod"/>
            </a:pPr>
            <a:r>
              <a:rPr lang="en-US" dirty="0"/>
              <a:t>If we are only interested in training a language model for the input for some other tasks, then we do not need the Decoder of the transformer, that gives us BERT.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70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534EE7-A93D-5646-82CB-0C1B0092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Uni-directional language models</a:t>
            </a:r>
            <a:endParaRPr lang="x-non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045B99-2E31-2F44-A787-68D340ED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are LMs unidirectional? </a:t>
            </a:r>
          </a:p>
          <a:p>
            <a:pPr lvl="1"/>
            <a:r>
              <a:rPr lang="en-GB" dirty="0"/>
              <a:t>Reason 1: Directionality is needed to generate a well-formed probability distribution. </a:t>
            </a:r>
          </a:p>
          <a:p>
            <a:pPr lvl="1"/>
            <a:r>
              <a:rPr lang="en-GB" dirty="0"/>
              <a:t>Reason 2: Words can “see themselves” in a bidirectional encoder. 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Language models only use left context </a:t>
            </a:r>
            <a:r>
              <a:rPr lang="en-GB" i="1" dirty="0">
                <a:effectLst/>
              </a:rPr>
              <a:t>or </a:t>
            </a:r>
            <a:r>
              <a:rPr lang="en-GB" dirty="0">
                <a:effectLst/>
              </a:rPr>
              <a:t>right context, but language understanding is bidirectional.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31F2C-10C7-BB4A-8031-B00FE0655E17}"/>
              </a:ext>
            </a:extLst>
          </p:cNvPr>
          <p:cNvSpPr txBox="1"/>
          <p:nvPr/>
        </p:nvSpPr>
        <p:spPr>
          <a:xfrm>
            <a:off x="1676399" y="6623825"/>
            <a:ext cx="173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x-none" sz="1200" dirty="0">
                <a:latin typeface="Calibri" panose="020F0502020204030204" pitchFamily="34" charset="0"/>
                <a:cs typeface="Calibri" panose="020F0502020204030204" pitchFamily="34" charset="0"/>
              </a:rPr>
              <a:t>lide from Jacob Delvin</a:t>
            </a:r>
          </a:p>
        </p:txBody>
      </p:sp>
    </p:spTree>
    <p:extLst>
      <p:ext uri="{BB962C8B-B14F-4D97-AF65-F5344CB8AC3E}">
        <p14:creationId xmlns:p14="http://schemas.microsoft.com/office/powerpoint/2010/main" val="209436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6C23-ED0D-4B48-9121-72D099DA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structure and </a:t>
            </a:r>
            <a:r>
              <a:rPr lang="en-US" dirty="0" err="1"/>
              <a:t>subword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9AD1-DCEE-43E3-822D-7EF59AFD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a fixed vocab of tens of thousands of words, built from the training set. </a:t>
            </a:r>
          </a:p>
          <a:p>
            <a:r>
              <a:rPr lang="en-US" dirty="0"/>
              <a:t>All novel words seen at test time are mapped to a single UNK.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taaaasty</a:t>
            </a:r>
            <a:endParaRPr lang="en-US" dirty="0"/>
          </a:p>
          <a:p>
            <a:pPr lvl="1"/>
            <a:r>
              <a:rPr lang="en-US" dirty="0" err="1"/>
              <a:t>laern</a:t>
            </a:r>
            <a:endParaRPr lang="en-US" dirty="0"/>
          </a:p>
          <a:p>
            <a:pPr lvl="1"/>
            <a:r>
              <a:rPr lang="en-US" dirty="0" err="1"/>
              <a:t>tarnsformerify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9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8FA6-41FE-467E-83D4-F2B0848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byte-pair encoding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3202-0123-46BC-B0FF-9F6350EE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>
            <a:normAutofit/>
          </a:bodyPr>
          <a:lstStyle/>
          <a:p>
            <a:pPr marL="527050" indent="-514350">
              <a:lnSpc>
                <a:spcPct val="120000"/>
              </a:lnSpc>
              <a:buClr>
                <a:srgbClr val="8B1515"/>
              </a:buClr>
              <a:buFont typeface="+mj-lt"/>
              <a:buAutoNum type="arabicPeriod"/>
              <a:tabLst>
                <a:tab pos="469900" algn="l"/>
              </a:tabLst>
            </a:pPr>
            <a:r>
              <a:rPr lang="en-US" sz="2000" dirty="0">
                <a:cs typeface="Calibri"/>
              </a:rPr>
              <a:t>Start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</a:t>
            </a:r>
            <a:r>
              <a:rPr lang="en-US" sz="2000" spc="-1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th a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vo</a:t>
            </a:r>
            <a:r>
              <a:rPr lang="en-US" sz="2000" spc="-10" dirty="0">
                <a:cs typeface="Calibri"/>
              </a:rPr>
              <a:t>c</a:t>
            </a:r>
            <a:r>
              <a:rPr lang="en-US" sz="2000" dirty="0">
                <a:cs typeface="Calibri"/>
              </a:rPr>
              <a:t>abulary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containing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only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characters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“end-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10" dirty="0">
                <a:cs typeface="Calibri"/>
              </a:rPr>
              <a:t>f</a:t>
            </a:r>
            <a:r>
              <a:rPr lang="en-US" sz="2000" dirty="0">
                <a:cs typeface="Calibri"/>
              </a:rPr>
              <a:t>-w</a:t>
            </a:r>
            <a:r>
              <a:rPr lang="en-US" sz="2000" spc="-10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rd” s</a:t>
            </a:r>
            <a:r>
              <a:rPr lang="en-US" sz="2000" spc="-15" dirty="0">
                <a:cs typeface="Calibri"/>
              </a:rPr>
              <a:t>y</a:t>
            </a:r>
            <a:r>
              <a:rPr lang="en-US" sz="2000" dirty="0">
                <a:cs typeface="Calibri"/>
              </a:rPr>
              <a:t>mbo</a:t>
            </a:r>
            <a:r>
              <a:rPr lang="en-US" sz="2000" spc="-10" dirty="0">
                <a:cs typeface="Calibri"/>
              </a:rPr>
              <a:t>l</a:t>
            </a:r>
            <a:r>
              <a:rPr lang="en-US" sz="2000" dirty="0">
                <a:cs typeface="Calibri"/>
              </a:rPr>
              <a:t>.</a:t>
            </a:r>
          </a:p>
          <a:p>
            <a:pPr marL="469900" indent="-457200">
              <a:lnSpc>
                <a:spcPct val="120000"/>
              </a:lnSpc>
              <a:buClr>
                <a:srgbClr val="8B1515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lang="en-US" sz="2000" dirty="0">
                <a:cs typeface="Calibri"/>
              </a:rPr>
              <a:t>U</a:t>
            </a:r>
            <a:r>
              <a:rPr lang="en-US" sz="2000" spc="-10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ing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 c</a:t>
            </a:r>
            <a:r>
              <a:rPr lang="en-US" sz="2000" spc="-10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rpus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of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tex</a:t>
            </a:r>
            <a:r>
              <a:rPr lang="en-US" sz="2000" spc="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,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f</a:t>
            </a:r>
            <a:r>
              <a:rPr lang="en-US" sz="2000" spc="-1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nd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 mo</a:t>
            </a:r>
            <a:r>
              <a:rPr lang="en-US" sz="2000" spc="-10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t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common </a:t>
            </a:r>
            <a:r>
              <a:rPr lang="en-US" sz="2000" spc="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djacent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charac</a:t>
            </a:r>
            <a:r>
              <a:rPr lang="en-US" sz="2000" spc="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ers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20" dirty="0">
                <a:cs typeface="Calibri"/>
              </a:rPr>
              <a:t>“</a:t>
            </a:r>
            <a:r>
              <a:rPr lang="en-US" sz="2000" spc="-10" dirty="0" err="1">
                <a:cs typeface="Calibri"/>
              </a:rPr>
              <a:t>a,b</a:t>
            </a:r>
            <a:r>
              <a:rPr lang="en-US" sz="2000" dirty="0">
                <a:cs typeface="Calibri"/>
              </a:rPr>
              <a:t>”;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add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“ab”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as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5" dirty="0" err="1">
                <a:cs typeface="Calibri"/>
              </a:rPr>
              <a:t>subw</a:t>
            </a:r>
            <a:r>
              <a:rPr lang="en-US" sz="2000" spc="-10" dirty="0" err="1">
                <a:cs typeface="Calibri"/>
              </a:rPr>
              <a:t>o</a:t>
            </a:r>
            <a:r>
              <a:rPr lang="en-US" sz="2000" dirty="0" err="1">
                <a:cs typeface="Calibri"/>
              </a:rPr>
              <a:t>r</a:t>
            </a:r>
            <a:r>
              <a:rPr lang="en-US" sz="2000" spc="-5" dirty="0" err="1">
                <a:cs typeface="Calibri"/>
              </a:rPr>
              <a:t>d</a:t>
            </a:r>
            <a:r>
              <a:rPr lang="en-US" sz="2000" dirty="0">
                <a:cs typeface="Calibri"/>
              </a:rPr>
              <a:t>.</a:t>
            </a:r>
          </a:p>
          <a:p>
            <a:pPr marL="469900" indent="-457200">
              <a:lnSpc>
                <a:spcPct val="120000"/>
              </a:lnSpc>
              <a:buClr>
                <a:srgbClr val="8B1515"/>
              </a:buClr>
              <a:buFont typeface="Calibri"/>
              <a:buAutoNum type="arabicPeriod"/>
              <a:tabLst>
                <a:tab pos="469900" algn="l"/>
              </a:tabLst>
            </a:pPr>
            <a:r>
              <a:rPr lang="en-US" sz="2000" spc="-10" dirty="0">
                <a:cs typeface="Calibri"/>
              </a:rPr>
              <a:t>Replace instances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f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the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character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pai</a:t>
            </a:r>
            <a:r>
              <a:rPr lang="en-US" sz="2000" dirty="0">
                <a:cs typeface="Calibri"/>
              </a:rPr>
              <a:t>r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with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the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20" dirty="0">
                <a:cs typeface="Calibri"/>
              </a:rPr>
              <a:t>ne</a:t>
            </a:r>
            <a:r>
              <a:rPr lang="en-US" sz="2000" spc="-15" dirty="0">
                <a:cs typeface="Calibri"/>
              </a:rPr>
              <a:t>w</a:t>
            </a:r>
            <a:r>
              <a:rPr lang="en-US" sz="2000" spc="10" dirty="0">
                <a:cs typeface="Calibri"/>
              </a:rPr>
              <a:t> </a:t>
            </a:r>
            <a:r>
              <a:rPr lang="en-US" sz="2000" spc="-5" dirty="0" err="1">
                <a:cs typeface="Calibri"/>
              </a:rPr>
              <a:t>subw</a:t>
            </a:r>
            <a:r>
              <a:rPr lang="en-US" sz="2000" spc="-10" dirty="0" err="1">
                <a:cs typeface="Calibri"/>
              </a:rPr>
              <a:t>o</a:t>
            </a:r>
            <a:r>
              <a:rPr lang="en-US" sz="2000" dirty="0" err="1">
                <a:cs typeface="Calibri"/>
              </a:rPr>
              <a:t>r</a:t>
            </a:r>
            <a:r>
              <a:rPr lang="en-US" sz="2000" spc="-5" dirty="0" err="1">
                <a:cs typeface="Calibri"/>
              </a:rPr>
              <a:t>d</a:t>
            </a:r>
            <a:r>
              <a:rPr lang="en-US" sz="2000" spc="-10" dirty="0">
                <a:cs typeface="Calibri"/>
              </a:rPr>
              <a:t>;</a:t>
            </a:r>
            <a:r>
              <a:rPr lang="en-US" sz="2000" spc="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repeat</a:t>
            </a:r>
            <a:r>
              <a:rPr lang="en-US" sz="2000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un</a:t>
            </a:r>
            <a:r>
              <a:rPr lang="en-US" sz="2000" spc="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il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desi</a:t>
            </a:r>
            <a:r>
              <a:rPr lang="en-US" sz="2000" spc="-10" dirty="0">
                <a:cs typeface="Calibri"/>
              </a:rPr>
              <a:t>red</a:t>
            </a:r>
            <a:r>
              <a:rPr lang="en-US" sz="2000" spc="2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vocab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5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ze.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Common words end up being a part of the </a:t>
            </a:r>
            <a:r>
              <a:rPr lang="en-US" sz="2000" dirty="0" err="1"/>
              <a:t>subword</a:t>
            </a:r>
            <a:r>
              <a:rPr lang="en-US" sz="2000" dirty="0"/>
              <a:t> vocabulary, while rarer words are split into (sometimes intuitive, sometimes not) components.</a:t>
            </a:r>
          </a:p>
          <a:p>
            <a:pPr marL="0" indent="0">
              <a:buNone/>
            </a:pPr>
            <a:r>
              <a:rPr lang="en-US" sz="2000" dirty="0"/>
              <a:t>In the worst case, words are split into as many </a:t>
            </a:r>
            <a:r>
              <a:rPr lang="en-US" sz="2000" dirty="0" err="1"/>
              <a:t>subwords</a:t>
            </a:r>
            <a:r>
              <a:rPr lang="en-US" sz="2000" dirty="0"/>
              <a:t> as they have characters.</a:t>
            </a:r>
          </a:p>
          <a:p>
            <a:pPr marL="310896" fontAlgn="t">
              <a:spcAft>
                <a:spcPts val="0"/>
              </a:spcAft>
            </a:pPr>
            <a:r>
              <a:rPr lang="en-US" sz="2000" dirty="0" err="1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taa</a:t>
            </a:r>
            <a:r>
              <a:rPr lang="en-US" sz="2000" dirty="0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##</a:t>
            </a:r>
            <a:r>
              <a:rPr lang="en-US" sz="2000" spc="-10" dirty="0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r>
              <a:rPr lang="en-US" sz="2000" dirty="0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##</a:t>
            </a:r>
            <a:r>
              <a:rPr lang="en-US" sz="2000" spc="-10" dirty="0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</a:t>
            </a:r>
            <a:endParaRPr lang="en-US" sz="1600" dirty="0">
              <a:latin typeface="Arial" panose="020B0604020202020204" pitchFamily="34" charset="0"/>
            </a:endParaRPr>
          </a:p>
          <a:p>
            <a:pPr marL="310896" fontAlgn="t">
              <a:spcAft>
                <a:spcPts val="0"/>
              </a:spcAft>
            </a:pPr>
            <a:r>
              <a:rPr lang="en-US" sz="2000" dirty="0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la##</a:t>
            </a:r>
            <a:r>
              <a:rPr lang="en-US" sz="2000" spc="-15" dirty="0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7B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ern##</a:t>
            </a:r>
            <a:endParaRPr lang="en-US" sz="1600" dirty="0">
              <a:latin typeface="Arial" panose="020B0604020202020204" pitchFamily="34" charset="0"/>
            </a:endParaRPr>
          </a:p>
          <a:p>
            <a:pPr marL="310896" fontAlgn="t">
              <a:spcAft>
                <a:spcPts val="0"/>
              </a:spcAft>
            </a:pPr>
            <a:r>
              <a:rPr lang="en-US" sz="2000" spc="-5" dirty="0">
                <a:solidFill>
                  <a:srgbClr val="007B92"/>
                </a:solidFill>
                <a:cs typeface="Calibri"/>
              </a:rPr>
              <a:t>Transf</a:t>
            </a:r>
            <a:r>
              <a:rPr lang="en-US" sz="2000" spc="-10" dirty="0">
                <a:solidFill>
                  <a:srgbClr val="007B92"/>
                </a:solidFill>
                <a:cs typeface="Calibri"/>
              </a:rPr>
              <a:t>o</a:t>
            </a:r>
            <a:r>
              <a:rPr lang="en-US" sz="2000" spc="-15" dirty="0">
                <a:solidFill>
                  <a:srgbClr val="007B92"/>
                </a:solidFill>
                <a:cs typeface="Calibri"/>
              </a:rPr>
              <a:t>rm</a:t>
            </a:r>
            <a:r>
              <a:rPr lang="en-US" sz="2000" spc="-10" dirty="0">
                <a:solidFill>
                  <a:srgbClr val="007B92"/>
                </a:solidFill>
                <a:cs typeface="Calibri"/>
              </a:rPr>
              <a:t>e</a:t>
            </a:r>
            <a:r>
              <a:rPr lang="en-US" sz="2000" spc="-15" dirty="0">
                <a:solidFill>
                  <a:srgbClr val="007B92"/>
                </a:solidFill>
                <a:cs typeface="Calibri"/>
              </a:rPr>
              <a:t>r#</a:t>
            </a:r>
            <a:r>
              <a:rPr lang="en-US" sz="2000" dirty="0">
                <a:solidFill>
                  <a:srgbClr val="007B92"/>
                </a:solidFill>
                <a:cs typeface="Calibri"/>
              </a:rPr>
              <a:t>#</a:t>
            </a:r>
            <a:r>
              <a:rPr lang="en-US" sz="2000" spc="5" dirty="0">
                <a:solidFill>
                  <a:srgbClr val="007B92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rgbClr val="007B92"/>
                </a:solidFill>
                <a:cs typeface="Calibri"/>
              </a:rPr>
              <a:t>ify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1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9EE4-E021-415B-B8DD-5E79C932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6756-A8E4-48E4-ABC9-EF1DF666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887"/>
            <a:ext cx="10515600" cy="53420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pretrained word embeddings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Pretraining whole models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Calibri"/>
              </a:rPr>
              <a:t>In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modern NLP:</a:t>
            </a:r>
          </a:p>
          <a:p>
            <a:pPr marL="812800" lvl="1" indent="-342900">
              <a:lnSpc>
                <a:spcPct val="100000"/>
              </a:lnSpc>
              <a:spcBef>
                <a:spcPts val="550"/>
              </a:spcBef>
              <a:buClr>
                <a:srgbClr val="8B1515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200" dirty="0">
                <a:cs typeface="Calibri"/>
              </a:rPr>
              <a:t>All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(o</a:t>
            </a:r>
            <a:r>
              <a:rPr lang="en-US" sz="2200" dirty="0">
                <a:cs typeface="Calibri"/>
              </a:rPr>
              <a:t>r</a:t>
            </a:r>
            <a:r>
              <a:rPr lang="en-US" sz="2200" spc="-1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alm</a:t>
            </a:r>
            <a:r>
              <a:rPr lang="en-US" sz="2200" spc="-10" dirty="0">
                <a:cs typeface="Calibri"/>
              </a:rPr>
              <a:t>o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dirty="0">
                <a:cs typeface="Calibri"/>
              </a:rPr>
              <a:t>t all) </a:t>
            </a:r>
            <a:r>
              <a:rPr lang="en-US" sz="2200" spc="-5" dirty="0">
                <a:cs typeface="Calibri"/>
              </a:rPr>
              <a:t>p</a:t>
            </a:r>
            <a:r>
              <a:rPr lang="en-US" sz="2200" dirty="0">
                <a:cs typeface="Calibri"/>
              </a:rPr>
              <a:t>arameters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in NLP </a:t>
            </a:r>
            <a:r>
              <a:rPr lang="en-US" sz="2200" spc="-5" dirty="0">
                <a:cs typeface="Calibri"/>
              </a:rPr>
              <a:t>netw</a:t>
            </a:r>
            <a:r>
              <a:rPr lang="en-US" sz="2200" spc="-10" dirty="0">
                <a:cs typeface="Calibri"/>
              </a:rPr>
              <a:t>o</a:t>
            </a:r>
            <a:r>
              <a:rPr lang="en-US" sz="2200" dirty="0">
                <a:cs typeface="Calibri"/>
              </a:rPr>
              <a:t>rks</a:t>
            </a:r>
            <a:r>
              <a:rPr lang="en-US" sz="2200" spc="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are in</a:t>
            </a:r>
            <a:r>
              <a:rPr lang="en-US" sz="2200" spc="-10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t</a:t>
            </a:r>
            <a:r>
              <a:rPr lang="en-US" sz="2200" spc="-10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alized via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pretrain</a:t>
            </a:r>
            <a:r>
              <a:rPr lang="en-US" sz="2200" b="1" spc="-15" dirty="0">
                <a:cs typeface="Calibri"/>
              </a:rPr>
              <a:t>i</a:t>
            </a:r>
            <a:r>
              <a:rPr lang="en-US" sz="2200" b="1" dirty="0">
                <a:cs typeface="Calibri"/>
              </a:rPr>
              <a:t>n</a:t>
            </a:r>
            <a:r>
              <a:rPr lang="en-US" sz="2200" b="1" spc="-5" dirty="0">
                <a:cs typeface="Calibri"/>
              </a:rPr>
              <a:t>g</a:t>
            </a:r>
            <a:r>
              <a:rPr lang="en-US" sz="2200" dirty="0">
                <a:cs typeface="Calibri"/>
              </a:rPr>
              <a:t>.</a:t>
            </a:r>
          </a:p>
          <a:p>
            <a:pPr marL="812800" marR="5080" lvl="1" indent="-342900">
              <a:lnSpc>
                <a:spcPct val="100000"/>
              </a:lnSpc>
              <a:spcBef>
                <a:spcPts val="555"/>
              </a:spcBef>
              <a:buClr>
                <a:srgbClr val="8B1515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200" dirty="0">
                <a:cs typeface="Calibri"/>
              </a:rPr>
              <a:t>Pretraining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methods</a:t>
            </a:r>
            <a:r>
              <a:rPr lang="en-US" sz="2200" spc="5" dirty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hid</a:t>
            </a:r>
            <a:r>
              <a:rPr lang="en-US" sz="2200" dirty="0">
                <a:cs typeface="Calibri"/>
              </a:rPr>
              <a:t>e</a:t>
            </a:r>
            <a:r>
              <a:rPr lang="en-US" sz="2200" spc="5" dirty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part</a:t>
            </a:r>
            <a:r>
              <a:rPr lang="en-US" sz="2200" dirty="0">
                <a:cs typeface="Calibri"/>
              </a:rPr>
              <a:t>s</a:t>
            </a:r>
            <a:r>
              <a:rPr lang="en-US" sz="2200" spc="5" dirty="0">
                <a:cs typeface="Calibri"/>
              </a:rPr>
              <a:t> </a:t>
            </a:r>
            <a:r>
              <a:rPr lang="en-US" sz="2200" spc="-5" dirty="0">
                <a:cs typeface="Calibri"/>
              </a:rPr>
              <a:t>o</a:t>
            </a:r>
            <a:r>
              <a:rPr lang="en-US" sz="2200" dirty="0">
                <a:cs typeface="Calibri"/>
              </a:rPr>
              <a:t>f the</a:t>
            </a:r>
            <a:r>
              <a:rPr lang="en-US" sz="2200" spc="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input </a:t>
            </a:r>
            <a:r>
              <a:rPr lang="en-US" sz="2200" spc="-5" dirty="0">
                <a:cs typeface="Calibri"/>
              </a:rPr>
              <a:t>fro</a:t>
            </a:r>
            <a:r>
              <a:rPr lang="en-US" sz="2200" dirty="0">
                <a:cs typeface="Calibri"/>
              </a:rPr>
              <a:t>m 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spc="-5" dirty="0">
                <a:cs typeface="Calibri"/>
              </a:rPr>
              <a:t>h</a:t>
            </a:r>
            <a:r>
              <a:rPr lang="en-US" sz="2200" dirty="0">
                <a:cs typeface="Calibri"/>
              </a:rPr>
              <a:t>e</a:t>
            </a:r>
            <a:r>
              <a:rPr lang="en-US" sz="2200" spc="2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m</a:t>
            </a:r>
            <a:r>
              <a:rPr lang="en-US" sz="2200" spc="-10" dirty="0">
                <a:cs typeface="Calibri"/>
              </a:rPr>
              <a:t>o</a:t>
            </a:r>
            <a:r>
              <a:rPr lang="en-US" sz="2200" spc="-5" dirty="0">
                <a:cs typeface="Calibri"/>
              </a:rPr>
              <a:t>d</a:t>
            </a:r>
            <a:r>
              <a:rPr lang="en-US" sz="2200" spc="5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l, a</a:t>
            </a:r>
            <a:r>
              <a:rPr lang="en-US" sz="2200" spc="5" dirty="0">
                <a:cs typeface="Calibri"/>
              </a:rPr>
              <a:t>n</a:t>
            </a:r>
            <a:r>
              <a:rPr lang="en-US" sz="2200" dirty="0">
                <a:cs typeface="Calibri"/>
              </a:rPr>
              <a:t>d train the</a:t>
            </a:r>
            <a:r>
              <a:rPr lang="en-US" sz="2200" spc="1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m</a:t>
            </a:r>
            <a:r>
              <a:rPr lang="en-US" sz="2200" spc="-10" dirty="0">
                <a:cs typeface="Calibri"/>
              </a:rPr>
              <a:t>o</a:t>
            </a:r>
            <a:r>
              <a:rPr lang="en-US" sz="2200" spc="-5" dirty="0">
                <a:cs typeface="Calibri"/>
              </a:rPr>
              <a:t>d</a:t>
            </a:r>
            <a:r>
              <a:rPr lang="en-US" sz="2200" spc="5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l 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dirty="0">
                <a:cs typeface="Calibri"/>
              </a:rPr>
              <a:t>o reconstruct</a:t>
            </a:r>
            <a:r>
              <a:rPr lang="en-US" sz="2200" spc="-1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those </a:t>
            </a:r>
            <a:r>
              <a:rPr lang="en-US" sz="2200" spc="-5" dirty="0">
                <a:cs typeface="Calibri"/>
              </a:rPr>
              <a:t>parts.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6730" indent="-342900">
              <a:lnSpc>
                <a:spcPct val="100000"/>
              </a:lnSpc>
              <a:buClr>
                <a:srgbClr val="8B1515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cs typeface="Calibri"/>
              </a:rPr>
              <a:t>T</a:t>
            </a:r>
            <a:r>
              <a:rPr lang="en-US" sz="2400" spc="5" dirty="0">
                <a:cs typeface="Calibri"/>
              </a:rPr>
              <a:t>h</a:t>
            </a:r>
            <a:r>
              <a:rPr lang="en-US" sz="2400" dirty="0">
                <a:cs typeface="Calibri"/>
              </a:rPr>
              <a:t>is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ha</a:t>
            </a:r>
            <a:r>
              <a:rPr lang="en-US" sz="2400" dirty="0">
                <a:cs typeface="Calibri"/>
              </a:rPr>
              <a:t>s</a:t>
            </a:r>
            <a:r>
              <a:rPr lang="en-US" sz="2400" spc="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b</a:t>
            </a:r>
            <a:r>
              <a:rPr lang="en-US" sz="2400" spc="5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en exceptionally</a:t>
            </a:r>
            <a:r>
              <a:rPr lang="en-US" sz="2400" spc="-3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e</a:t>
            </a:r>
            <a:r>
              <a:rPr lang="en-US" sz="2400" spc="5" dirty="0">
                <a:cs typeface="Calibri"/>
              </a:rPr>
              <a:t>f</a:t>
            </a:r>
            <a:r>
              <a:rPr lang="en-US" sz="2400" spc="-5" dirty="0">
                <a:cs typeface="Calibri"/>
              </a:rPr>
              <a:t>f</a:t>
            </a:r>
            <a:r>
              <a:rPr lang="en-US" sz="2400" spc="5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ct</a:t>
            </a:r>
            <a:r>
              <a:rPr lang="en-US" sz="2400" spc="-10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ve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at </a:t>
            </a:r>
            <a:r>
              <a:rPr lang="en-US" sz="2400" spc="-5" dirty="0">
                <a:cs typeface="Calibri"/>
              </a:rPr>
              <a:t>buildin</a:t>
            </a:r>
            <a:r>
              <a:rPr lang="en-US" sz="2400" dirty="0">
                <a:cs typeface="Calibri"/>
              </a:rPr>
              <a:t>g</a:t>
            </a:r>
            <a:r>
              <a:rPr lang="en-US" sz="2400" spc="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strong:</a:t>
            </a:r>
            <a:endParaRPr lang="en-US" sz="2400" dirty="0">
              <a:cs typeface="Calibri"/>
            </a:endParaRPr>
          </a:p>
          <a:p>
            <a:pPr marL="698500" lvl="1">
              <a:lnSpc>
                <a:spcPct val="100000"/>
              </a:lnSpc>
              <a:spcBef>
                <a:spcPts val="520"/>
              </a:spcBef>
              <a:buClr>
                <a:srgbClr val="007B92"/>
              </a:buClr>
              <a:buFont typeface="Arial"/>
              <a:buChar char="•"/>
              <a:tabLst>
                <a:tab pos="698500" algn="l"/>
              </a:tabLst>
            </a:pPr>
            <a:r>
              <a:rPr lang="en-US" b="1" spc="-5" dirty="0">
                <a:cs typeface="Calibri"/>
              </a:rPr>
              <a:t>rep</a:t>
            </a:r>
            <a:r>
              <a:rPr lang="en-US" b="1" spc="5" dirty="0">
                <a:cs typeface="Calibri"/>
              </a:rPr>
              <a:t>r</a:t>
            </a:r>
            <a:r>
              <a:rPr lang="en-US" b="1" spc="-5" dirty="0">
                <a:cs typeface="Calibri"/>
              </a:rPr>
              <a:t>e</a:t>
            </a:r>
            <a:r>
              <a:rPr lang="en-US" b="1" dirty="0">
                <a:cs typeface="Calibri"/>
              </a:rPr>
              <a:t>s</a:t>
            </a:r>
            <a:r>
              <a:rPr lang="en-US" b="1" spc="-20" dirty="0">
                <a:cs typeface="Calibri"/>
              </a:rPr>
              <a:t>en</a:t>
            </a:r>
            <a:r>
              <a:rPr lang="en-US" b="1" dirty="0">
                <a:cs typeface="Calibri"/>
              </a:rPr>
              <a:t>t</a:t>
            </a:r>
            <a:r>
              <a:rPr lang="en-US" b="1" spc="-10" dirty="0">
                <a:cs typeface="Calibri"/>
              </a:rPr>
              <a:t>ations</a:t>
            </a:r>
            <a:r>
              <a:rPr lang="en-US" b="1" spc="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of</a:t>
            </a:r>
            <a:r>
              <a:rPr lang="en-US" b="1" spc="-5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language</a:t>
            </a:r>
            <a:endParaRPr lang="en-US" dirty="0">
              <a:cs typeface="Calibri"/>
            </a:endParaRPr>
          </a:p>
          <a:p>
            <a:pPr marL="698500" lvl="1">
              <a:lnSpc>
                <a:spcPct val="100000"/>
              </a:lnSpc>
              <a:spcBef>
                <a:spcPts val="505"/>
              </a:spcBef>
              <a:buClr>
                <a:srgbClr val="007B92"/>
              </a:buClr>
              <a:buFont typeface="Arial"/>
              <a:buChar char="•"/>
              <a:tabLst>
                <a:tab pos="698500" algn="l"/>
              </a:tabLst>
            </a:pPr>
            <a:r>
              <a:rPr lang="en-US" b="1" dirty="0">
                <a:cs typeface="Calibri"/>
              </a:rPr>
              <a:t>par</a:t>
            </a:r>
            <a:r>
              <a:rPr lang="en-US" b="1" spc="-10" dirty="0">
                <a:cs typeface="Calibri"/>
              </a:rPr>
              <a:t>a</a:t>
            </a:r>
            <a:r>
              <a:rPr lang="en-US" b="1" spc="-5" dirty="0">
                <a:cs typeface="Calibri"/>
              </a:rPr>
              <a:t>mete</a:t>
            </a:r>
            <a:r>
              <a:rPr lang="en-US" b="1" dirty="0">
                <a:cs typeface="Calibri"/>
              </a:rPr>
              <a:t>r</a:t>
            </a:r>
            <a:r>
              <a:rPr lang="en-US" b="1" spc="35" dirty="0">
                <a:cs typeface="Calibri"/>
              </a:rPr>
              <a:t> </a:t>
            </a:r>
            <a:r>
              <a:rPr lang="en-US" b="1" dirty="0">
                <a:cs typeface="Calibri"/>
              </a:rPr>
              <a:t>initializations</a:t>
            </a:r>
            <a:r>
              <a:rPr lang="en-US" b="1" spc="-6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f</a:t>
            </a:r>
            <a:r>
              <a:rPr lang="en-US" spc="-10" dirty="0">
                <a:cs typeface="Calibri"/>
              </a:rPr>
              <a:t>o</a:t>
            </a:r>
            <a:r>
              <a:rPr lang="en-US" dirty="0">
                <a:cs typeface="Calibri"/>
              </a:rPr>
              <a:t>r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str</a:t>
            </a:r>
            <a:r>
              <a:rPr lang="en-US" spc="-10" dirty="0">
                <a:cs typeface="Calibri"/>
              </a:rPr>
              <a:t>o</a:t>
            </a:r>
            <a:r>
              <a:rPr lang="en-US" spc="-5" dirty="0">
                <a:cs typeface="Calibri"/>
              </a:rPr>
              <a:t>n</a:t>
            </a:r>
            <a:r>
              <a:rPr lang="en-US" dirty="0">
                <a:cs typeface="Calibri"/>
              </a:rPr>
              <a:t>g</a:t>
            </a:r>
            <a:r>
              <a:rPr lang="en-US" spc="10" dirty="0">
                <a:cs typeface="Calibri"/>
              </a:rPr>
              <a:t> </a:t>
            </a:r>
            <a:r>
              <a:rPr lang="en-US" dirty="0">
                <a:cs typeface="Calibri"/>
              </a:rPr>
              <a:t>NLP</a:t>
            </a:r>
          </a:p>
          <a:p>
            <a:pPr marL="697865">
              <a:lnSpc>
                <a:spcPct val="100000"/>
              </a:lnSpc>
            </a:pPr>
            <a:r>
              <a:rPr lang="en-US" sz="2400" dirty="0">
                <a:cs typeface="Calibri"/>
              </a:rPr>
              <a:t>models.</a:t>
            </a:r>
          </a:p>
          <a:p>
            <a:pPr marL="698500" marR="57150" lvl="1">
              <a:lnSpc>
                <a:spcPct val="100000"/>
              </a:lnSpc>
              <a:spcBef>
                <a:spcPts val="500"/>
              </a:spcBef>
              <a:buClr>
                <a:srgbClr val="007B92"/>
              </a:buClr>
              <a:buFont typeface="Arial"/>
              <a:buChar char="•"/>
              <a:tabLst>
                <a:tab pos="698500" algn="l"/>
              </a:tabLst>
            </a:pPr>
            <a:r>
              <a:rPr lang="en-US" b="1" spc="-15" dirty="0">
                <a:cs typeface="Calibri"/>
              </a:rPr>
              <a:t>Probabili</a:t>
            </a:r>
            <a:r>
              <a:rPr lang="en-US" b="1" dirty="0">
                <a:cs typeface="Calibri"/>
              </a:rPr>
              <a:t>t</a:t>
            </a:r>
            <a:r>
              <a:rPr lang="en-US" b="1" spc="-10" dirty="0">
                <a:cs typeface="Calibri"/>
              </a:rPr>
              <a:t>y</a:t>
            </a:r>
            <a:r>
              <a:rPr lang="en-US" b="1" spc="-15" dirty="0">
                <a:cs typeface="Calibri"/>
              </a:rPr>
              <a:t> </a:t>
            </a:r>
            <a:r>
              <a:rPr lang="en-US" b="1" spc="-10" dirty="0">
                <a:cs typeface="Calibri"/>
              </a:rPr>
              <a:t>dis</a:t>
            </a:r>
            <a:r>
              <a:rPr lang="en-US" b="1" dirty="0">
                <a:cs typeface="Calibri"/>
              </a:rPr>
              <a:t>tr</a:t>
            </a:r>
            <a:r>
              <a:rPr lang="en-US" b="1" spc="-10" dirty="0">
                <a:cs typeface="Calibri"/>
              </a:rPr>
              <a:t>ibu</a:t>
            </a:r>
            <a:r>
              <a:rPr lang="en-US" b="1" spc="-5" dirty="0">
                <a:cs typeface="Calibri"/>
              </a:rPr>
              <a:t>t</a:t>
            </a:r>
            <a:r>
              <a:rPr lang="en-US" b="1" spc="-10" dirty="0">
                <a:cs typeface="Calibri"/>
              </a:rPr>
              <a:t>ions</a:t>
            </a:r>
            <a:r>
              <a:rPr lang="en-US" b="1" spc="-5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ove</a:t>
            </a:r>
            <a:r>
              <a:rPr lang="en-US" spc="-10" dirty="0">
                <a:cs typeface="Calibri"/>
              </a:rPr>
              <a:t>r</a:t>
            </a:r>
            <a:r>
              <a:rPr lang="en-US" spc="25" dirty="0">
                <a:cs typeface="Calibri"/>
              </a:rPr>
              <a:t> </a:t>
            </a:r>
            <a:r>
              <a:rPr lang="en-US" dirty="0">
                <a:cs typeface="Calibri"/>
              </a:rPr>
              <a:t>langu</a:t>
            </a:r>
            <a:r>
              <a:rPr lang="en-US" spc="-15" dirty="0">
                <a:cs typeface="Calibri"/>
              </a:rPr>
              <a:t>age</a:t>
            </a:r>
            <a:r>
              <a:rPr lang="en-US" dirty="0">
                <a:cs typeface="Calibri"/>
              </a:rPr>
              <a:t> th</a:t>
            </a:r>
            <a:r>
              <a:rPr lang="en-US" spc="-10" dirty="0">
                <a:cs typeface="Calibri"/>
              </a:rPr>
              <a:t>at we</a:t>
            </a:r>
            <a:r>
              <a:rPr lang="en-US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ca</a:t>
            </a:r>
            <a:r>
              <a:rPr lang="en-US" dirty="0">
                <a:cs typeface="Calibri"/>
              </a:rPr>
              <a:t>n</a:t>
            </a:r>
            <a:r>
              <a:rPr lang="en-US" spc="-5" dirty="0">
                <a:cs typeface="Calibri"/>
              </a:rPr>
              <a:t> sam</a:t>
            </a:r>
            <a:r>
              <a:rPr lang="en-US" spc="5" dirty="0">
                <a:cs typeface="Calibri"/>
              </a:rPr>
              <a:t>p</a:t>
            </a:r>
            <a:r>
              <a:rPr lang="en-US" dirty="0">
                <a:cs typeface="Calibri"/>
              </a:rPr>
              <a:t>le</a:t>
            </a:r>
            <a:r>
              <a:rPr lang="en-US" spc="-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from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E2E7EBC6420C44994974E729CA219B" ma:contentTypeVersion="2" ma:contentTypeDescription="Create a new document." ma:contentTypeScope="" ma:versionID="ab7d0aa48fc0c11528b1875ea6f2a4c8">
  <xsd:schema xmlns:xsd="http://www.w3.org/2001/XMLSchema" xmlns:xs="http://www.w3.org/2001/XMLSchema" xmlns:p="http://schemas.microsoft.com/office/2006/metadata/properties" xmlns:ns2="f4c30698-4b01-4561-835e-b9e3bc0108ee" targetNamespace="http://schemas.microsoft.com/office/2006/metadata/properties" ma:root="true" ma:fieldsID="ec72b7298ea3b900df664443de82afac" ns2:_="">
    <xsd:import namespace="f4c30698-4b01-4561-835e-b9e3bc0108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30698-4b01-4561-835e-b9e3bc0108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0979C-A24D-4BAB-8683-12274435ACC1}"/>
</file>

<file path=customXml/itemProps2.xml><?xml version="1.0" encoding="utf-8"?>
<ds:datastoreItem xmlns:ds="http://schemas.openxmlformats.org/officeDocument/2006/customXml" ds:itemID="{17406FD0-028A-4BC5-AA92-5304497F0F67}"/>
</file>

<file path=customXml/itemProps3.xml><?xml version="1.0" encoding="utf-8"?>
<ds:datastoreItem xmlns:ds="http://schemas.openxmlformats.org/officeDocument/2006/customXml" ds:itemID="{ECE47626-9C02-418F-A426-D057B0A93F1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56391</TotalTime>
  <Words>3520</Words>
  <Application>Microsoft Office PowerPoint</Application>
  <PresentationFormat>Widescreen</PresentationFormat>
  <Paragraphs>620</Paragraphs>
  <Slides>59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微軟正黑體</vt:lpstr>
      <vt:lpstr>Microsoft YaHei</vt:lpstr>
      <vt:lpstr>Arial</vt:lpstr>
      <vt:lpstr>Calibri</vt:lpstr>
      <vt:lpstr>Calibri Light</vt:lpstr>
      <vt:lpstr>Cambria Math</vt:lpstr>
      <vt:lpstr>DengXian</vt:lpstr>
      <vt:lpstr>GoogleSans</vt:lpstr>
      <vt:lpstr>Myriad Pro</vt:lpstr>
      <vt:lpstr>新細明體</vt:lpstr>
      <vt:lpstr>Times New Roman</vt:lpstr>
      <vt:lpstr>Wingdings</vt:lpstr>
      <vt:lpstr>Wingdings 2</vt:lpstr>
      <vt:lpstr>Office Theme</vt:lpstr>
      <vt:lpstr>CS60010: Deep Learning Spring 2023  Sudeshna Sarkar</vt:lpstr>
      <vt:lpstr>Pre-training</vt:lpstr>
      <vt:lpstr>CS60010: Deep Learning Spring 2022  Sudeshna Sarkar</vt:lpstr>
      <vt:lpstr>Transfer Learning</vt:lpstr>
      <vt:lpstr>Contextualized Word Embedding </vt:lpstr>
      <vt:lpstr> Uni-directional language models</vt:lpstr>
      <vt:lpstr>Word structure and subword models</vt:lpstr>
      <vt:lpstr>The byte-pair encoding algorithm</vt:lpstr>
      <vt:lpstr>pretraining</vt:lpstr>
      <vt:lpstr>Pretraining through language modeling </vt:lpstr>
      <vt:lpstr>The Pretraining / Finetuning Paradigm</vt:lpstr>
      <vt:lpstr>Pretraining for three types of architectures</vt:lpstr>
      <vt:lpstr>Pretraining encoders: what pretraining objective to use?</vt:lpstr>
      <vt:lpstr>BERT: Bidirectional Encoder Representations from Transformers</vt:lpstr>
      <vt:lpstr>Bidirectional transformer LMs</vt:lpstr>
      <vt:lpstr>Training of BERT</vt:lpstr>
      <vt:lpstr>Training of BERT</vt:lpstr>
      <vt:lpstr>Bidirectional Encoder Representations from Transformers (BERT)</vt:lpstr>
      <vt:lpstr>BERT</vt:lpstr>
      <vt:lpstr>Input Representation</vt:lpstr>
      <vt:lpstr>How to use BERT – Case 1</vt:lpstr>
      <vt:lpstr>Sentence Classification</vt:lpstr>
      <vt:lpstr>How to use BERT – Case 2</vt:lpstr>
      <vt:lpstr>Tagging with BERT</vt:lpstr>
      <vt:lpstr>How to use BERT – Case 3</vt:lpstr>
      <vt:lpstr>Sentence-pair Classification with BERT</vt:lpstr>
      <vt:lpstr>Model Architecture</vt:lpstr>
      <vt:lpstr>Model Details</vt:lpstr>
      <vt:lpstr>Evaluation of BERT</vt:lpstr>
      <vt:lpstr>GLUE Results</vt:lpstr>
      <vt:lpstr>Results</vt:lpstr>
      <vt:lpstr>Limitations of pretrained encoders</vt:lpstr>
      <vt:lpstr>Extensions of BERT</vt:lpstr>
      <vt:lpstr>Extensions of BERT</vt:lpstr>
      <vt:lpstr>Full Finetuning vs. Parameter-Efficient Finetuning</vt:lpstr>
      <vt:lpstr>Parameter-Efficient Finetuning: Prefix-Tuning, Prompt tuning</vt:lpstr>
      <vt:lpstr>Parameter-Efficient Finetuning: Low-Rank Adaptation</vt:lpstr>
      <vt:lpstr>Pretraining encoder-decoders: what pretraining objective to use?</vt:lpstr>
      <vt:lpstr>Pretraining encoder-decoders: what pretraining objective to use?</vt:lpstr>
      <vt:lpstr>Pretraining encoder-decoders: what pretraining objective to use?</vt:lpstr>
      <vt:lpstr>Pretraining for three types of architectures</vt:lpstr>
      <vt:lpstr>Pretraining decoders</vt:lpstr>
      <vt:lpstr>Pretraining decoders</vt:lpstr>
      <vt:lpstr>Generative Pretrained Transformer (GPT) [Radford et al., 2018]</vt:lpstr>
      <vt:lpstr>Generative Pretrained Transformer (GPT) [Radford et al., 2018]</vt:lpstr>
      <vt:lpstr>GPT-3, In-context learning, and very large models</vt:lpstr>
      <vt:lpstr>GPT-3, In-context learning, and very large models</vt:lpstr>
      <vt:lpstr>The prefix as task specification and scratch pad: chain-of-thought</vt:lpstr>
      <vt:lpstr>What kinds of things does pretraining teach?</vt:lpstr>
      <vt:lpstr>Hard to do with BERT</vt:lpstr>
      <vt:lpstr>Effects of Model Size</vt:lpstr>
      <vt:lpstr>PowerPoint Presentation</vt:lpstr>
      <vt:lpstr>GPT et al.</vt:lpstr>
      <vt:lpstr>GPT et al.</vt:lpstr>
      <vt:lpstr>Pretrained language models summary</vt:lpstr>
      <vt:lpstr>Pretrained language models summary</vt:lpstr>
      <vt:lpstr>Improved variants of BERT</vt:lpstr>
      <vt:lpstr>ALBERT</vt:lpstr>
      <vt:lpstr>GPT-2, 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CS60010 DLP Introduction</dc:title>
  <dc:creator>sudeshna@cse.iitkgp.ac.in</dc:creator>
  <cp:lastModifiedBy>Sudeshna</cp:lastModifiedBy>
  <cp:revision>1510</cp:revision>
  <cp:lastPrinted>2013-04-04T21:00:55Z</cp:lastPrinted>
  <dcterms:created xsi:type="dcterms:W3CDTF">2013-04-18T21:29:50Z</dcterms:created>
  <dcterms:modified xsi:type="dcterms:W3CDTF">2023-03-15T17:26:36Z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0x01010067E2E7EBC6420C44994974E729CA219B</vt:lpwstr>
  </property>
</Properties>
</file>