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 id="2147483675" r:id="rId2"/>
    <p:sldMasterId id="2147483648" r:id="rId3"/>
  </p:sldMasterIdLst>
  <p:notesMasterIdLst>
    <p:notesMasterId r:id="rId50"/>
  </p:notesMasterIdLst>
  <p:sldIdLst>
    <p:sldId id="25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FCD4"/>
    <a:srgbClr val="07C9FA"/>
    <a:srgbClr val="07FA40"/>
    <a:srgbClr val="20FA07"/>
    <a:srgbClr val="FA0707"/>
    <a:srgbClr val="09DB09"/>
    <a:srgbClr val="FA020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807B2-AAAB-170A-7A14-DD80285113D5}" v="6517" dt="2021-08-23T13:47:15.553"/>
    <p1510:client id="{2305D645-9B5F-FF43-0143-BE043F587200}" v="501" dt="2021-08-06T06:09:40.698"/>
    <p1510:client id="{287079A8-319A-F773-FDF2-CC4B04067839}" v="14" dt="2023-09-11T13:31:13.213"/>
    <p1510:client id="{36140B17-F16D-43F4-F103-77E5B9735068}" v="763" dt="2023-10-02T18:12:37.583"/>
    <p1510:client id="{4882906D-6C2E-F8B7-3673-8EB4C68A21E7}" v="502" dt="2023-09-11T13:25:09.881"/>
    <p1510:client id="{4B184338-85EF-E507-759F-FB02AAC5D7F2}" v="147" dt="2021-08-31T05:24:51.507"/>
    <p1510:client id="{51758288-EDA9-FA6A-3A24-88A2F1BE97E5}" v="3536" dt="2021-08-23T19:35:35.009"/>
    <p1510:client id="{5ABF2C77-4897-437F-CE8A-11573993F710}" v="3782" dt="2021-08-06T21:30:13.050"/>
    <p1510:client id="{6083E549-F8F1-514D-41F0-D86F20ACED87}" v="6" dt="2022-07-10T15:51:28.603"/>
    <p1510:client id="{641D301F-D067-11B8-5EFA-FBD4C33AABC8}" v="2594" dt="2021-08-06T17:00:19.244"/>
    <p1510:client id="{643E3D11-74E2-CEAF-6D37-4E40FFDA2FCD}" v="4" dt="2022-09-04T18:41:24.567"/>
    <p1510:client id="{68A669F4-C075-6D26-2D33-6FE3C0BA7073}" v="413" dt="2022-09-05T12:45:47.614"/>
    <p1510:client id="{72A83958-520E-D25D-3836-954A5B410577}" v="299" dt="2023-09-11T07:57:01.113"/>
    <p1510:client id="{833B6C71-235A-DE1E-0860-A9799D1E0A4F}" v="285" dt="2022-09-12T04:36:20.501"/>
    <p1510:client id="{85A5C816-20C3-A3A9-FB9D-70C06EEDF95D}" v="2" dt="2021-09-06T12:52:59.170"/>
    <p1510:client id="{92EE095B-DF11-DC5C-5457-EAC1C1A6422D}" v="444" dt="2022-09-13T02:24:43.528"/>
    <p1510:client id="{989CBB53-E8E0-21E2-002E-3C6F4B9AE855}" v="705" dt="2021-08-15T19:43:54.164"/>
    <p1510:client id="{A224BE4C-1520-5A2D-301B-471C8CC5DB00}" v="361" dt="2023-10-01T15:55:33.053"/>
    <p1510:client id="{AB5E732A-5931-D618-1294-0CED148A369E}" v="4" dt="2023-09-10T16:51:08.239"/>
    <p1510:client id="{B7EE700E-A1F5-4BE4-3353-26378A668CE5}" v="2891" dt="2020-08-31T19:00:27.223"/>
    <p1510:client id="{B83F3F6A-E47B-5BB2-609A-EF4B98FEE05B}" v="387" dt="2023-10-09T18:39:57.207"/>
    <p1510:client id="{D2310F56-E8F6-4EE5-C5B9-C9371919B999}" v="182" dt="2021-08-15T07:05:09.441"/>
    <p1510:client id="{E214A928-7CCC-70B9-F4F0-DE204AC85645}" v="7746" dt="2021-08-30T19:54:39.694"/>
    <p1510:client id="{F1B34FA1-93EC-740C-0D8D-EF7D3DE59D27}" v="2" dt="2021-08-23T20:14:59.926"/>
    <p1510:client id="{F691E9BB-36F0-21C3-5CDD-064DE8FA6185}" v="2786" dt="2021-08-16T20:18:37.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F745-46F0-254C-862A-65D38944EC5E}"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73566-276D-324B-B748-BB5B81DD407E}" type="slidenum">
              <a:rPr lang="en-US" smtClean="0"/>
              <a:t>‹#›</a:t>
            </a:fld>
            <a:endParaRPr lang="en-US"/>
          </a:p>
        </p:txBody>
      </p:sp>
    </p:spTree>
    <p:extLst>
      <p:ext uri="{BB962C8B-B14F-4D97-AF65-F5344CB8AC3E}">
        <p14:creationId xmlns:p14="http://schemas.microsoft.com/office/powerpoint/2010/main" val="158361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mailto:sandipc@cse.iitkgp.ac.in"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mailto:sandipc@cse.iitkgp.ac.in"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9144"/>
            <a:ext cx="12192000" cy="122864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5900" y="4559653"/>
            <a:ext cx="974535" cy="1090627"/>
          </a:xfrm>
          <a:prstGeom prst="rect">
            <a:avLst/>
          </a:prstGeom>
        </p:spPr>
      </p:pic>
      <p:sp>
        <p:nvSpPr>
          <p:cNvPr id="9" name="TextBox 8"/>
          <p:cNvSpPr txBox="1"/>
          <p:nvPr userDrawn="1"/>
        </p:nvSpPr>
        <p:spPr>
          <a:xfrm>
            <a:off x="80410" y="5836765"/>
            <a:ext cx="3931334" cy="646331"/>
          </a:xfrm>
          <a:prstGeom prst="rect">
            <a:avLst/>
          </a:prstGeom>
          <a:noFill/>
        </p:spPr>
        <p:txBody>
          <a:bodyPr wrap="square" rtlCol="0">
            <a:spAutoFit/>
          </a:bodyPr>
          <a:lstStyle/>
          <a:p>
            <a:r>
              <a:rPr lang="en-US" b="1" dirty="0">
                <a:latin typeface="Arial Narrow" panose="020B0606020202030204" pitchFamily="34" charset="0"/>
              </a:rPr>
              <a:t>INDIAN INSTITUTE OF TECHNOLOGY </a:t>
            </a:r>
          </a:p>
          <a:p>
            <a:r>
              <a:rPr lang="en-US" b="1" dirty="0">
                <a:latin typeface="Arial Narrow" panose="020B0606020202030204" pitchFamily="34" charset="0"/>
              </a:rPr>
              <a:t>KHARAGPUR</a:t>
            </a:r>
          </a:p>
        </p:txBody>
      </p:sp>
      <p:sp>
        <p:nvSpPr>
          <p:cNvPr id="10" name="Rectangle 9"/>
          <p:cNvSpPr/>
          <p:nvPr userDrawn="1"/>
        </p:nvSpPr>
        <p:spPr>
          <a:xfrm>
            <a:off x="4137152" y="1282388"/>
            <a:ext cx="78009" cy="543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4713463" y="5282767"/>
            <a:ext cx="3272050" cy="1200329"/>
          </a:xfrm>
          <a:prstGeom prst="rect">
            <a:avLst/>
          </a:prstGeom>
          <a:noFill/>
        </p:spPr>
        <p:txBody>
          <a:bodyPr wrap="none" rtlCol="0">
            <a:spAutoFit/>
          </a:bodyPr>
          <a:lstStyle/>
          <a:p>
            <a:r>
              <a:rPr lang="en-US" sz="2400" b="1" dirty="0" err="1">
                <a:solidFill>
                  <a:srgbClr val="800080"/>
                </a:solidFill>
                <a:latin typeface="Arial Narrow" panose="020B0606020202030204" pitchFamily="34" charset="0"/>
              </a:rPr>
              <a:t>Sandip</a:t>
            </a:r>
            <a:r>
              <a:rPr lang="en-US" sz="2400" b="1" dirty="0">
                <a:solidFill>
                  <a:srgbClr val="800080"/>
                </a:solidFill>
                <a:latin typeface="Arial Narrow" panose="020B0606020202030204" pitchFamily="34" charset="0"/>
              </a:rPr>
              <a:t> Chakraborty</a:t>
            </a:r>
          </a:p>
          <a:p>
            <a:r>
              <a:rPr lang="en-US" sz="2400" b="1" dirty="0">
                <a:solidFill>
                  <a:srgbClr val="800080"/>
                </a:solidFill>
                <a:latin typeface="Arial Narrow" panose="020B0606020202030204" pitchFamily="34" charset="0"/>
                <a:hlinkClick r:id="rId3"/>
              </a:rPr>
              <a:t>sandipc@cse.iitkgp.ac.in</a:t>
            </a:r>
            <a:r>
              <a:rPr lang="en-US" sz="2400" b="1" dirty="0">
                <a:solidFill>
                  <a:srgbClr val="800080"/>
                </a:solidFill>
                <a:latin typeface="Arial Narrow" panose="020B0606020202030204" pitchFamily="34" charset="0"/>
              </a:rPr>
              <a:t> </a:t>
            </a:r>
          </a:p>
          <a:p>
            <a:endParaRPr lang="en-US" sz="2400" b="1" dirty="0">
              <a:solidFill>
                <a:srgbClr val="FF0000"/>
              </a:solidFill>
              <a:latin typeface="Arial Narrow" panose="020B0606020202030204" pitchFamily="34" charset="0"/>
            </a:endParaRPr>
          </a:p>
        </p:txBody>
      </p:sp>
      <p:sp>
        <p:nvSpPr>
          <p:cNvPr id="12" name="TextBox 11"/>
          <p:cNvSpPr txBox="1"/>
          <p:nvPr userDrawn="1"/>
        </p:nvSpPr>
        <p:spPr>
          <a:xfrm>
            <a:off x="80410" y="3646351"/>
            <a:ext cx="4056742" cy="707886"/>
          </a:xfrm>
          <a:prstGeom prst="rect">
            <a:avLst/>
          </a:prstGeom>
          <a:noFill/>
        </p:spPr>
        <p:txBody>
          <a:bodyPr wrap="square" rtlCol="0">
            <a:spAutoFit/>
          </a:bodyPr>
          <a:lstStyle/>
          <a:p>
            <a:r>
              <a:rPr lang="en-IN" sz="2000" b="1">
                <a:solidFill>
                  <a:srgbClr val="FF0000"/>
                </a:solidFill>
              </a:rPr>
              <a:t>Department </a:t>
            </a:r>
            <a:r>
              <a:rPr lang="en-IN" sz="2000" b="1" dirty="0">
                <a:solidFill>
                  <a:srgbClr val="FF0000"/>
                </a:solidFill>
              </a:rPr>
              <a:t>of Computer Science and Engineering</a:t>
            </a:r>
          </a:p>
        </p:txBody>
      </p:sp>
      <p:sp>
        <p:nvSpPr>
          <p:cNvPr id="16" name="Title 15"/>
          <p:cNvSpPr>
            <a:spLocks noGrp="1"/>
          </p:cNvSpPr>
          <p:nvPr>
            <p:ph type="title" hasCustomPrompt="1"/>
          </p:nvPr>
        </p:nvSpPr>
        <p:spPr>
          <a:xfrm>
            <a:off x="0" y="9143"/>
            <a:ext cx="12192000" cy="1228641"/>
          </a:xfrm>
          <a:prstGeom prst="rect">
            <a:avLst/>
          </a:prstGeom>
        </p:spPr>
        <p:txBody>
          <a:bodyPr/>
          <a:lstStyle/>
          <a:p>
            <a:r>
              <a:rPr lang="en-US" dirty="0"/>
              <a:t>Title of the Presentation</a:t>
            </a:r>
          </a:p>
        </p:txBody>
      </p:sp>
    </p:spTree>
    <p:extLst>
      <p:ext uri="{BB962C8B-B14F-4D97-AF65-F5344CB8AC3E}">
        <p14:creationId xmlns:p14="http://schemas.microsoft.com/office/powerpoint/2010/main" val="159291762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9" name="Title Placeholder 9"/>
          <p:cNvSpPr txBox="1">
            <a:spLocks/>
          </p:cNvSpPr>
          <p:nvPr userDrawn="1"/>
        </p:nvSpPr>
        <p:spPr>
          <a:xfrm>
            <a:off x="0" y="9145"/>
            <a:ext cx="12192000" cy="8503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a:lstStyle>
          <a:p>
            <a:r>
              <a:rPr lang="en-US"/>
              <a:t>TITLE OF THE SLIDE</a:t>
            </a:r>
          </a:p>
        </p:txBody>
      </p:sp>
    </p:spTree>
    <p:extLst>
      <p:ext uri="{BB962C8B-B14F-4D97-AF65-F5344CB8AC3E}">
        <p14:creationId xmlns:p14="http://schemas.microsoft.com/office/powerpoint/2010/main" val="15258171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78419" y="1037063"/>
            <a:ext cx="11753385" cy="535258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9"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13061406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5554" y="1092820"/>
            <a:ext cx="2628900" cy="516220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68" y="1092819"/>
            <a:ext cx="8742556" cy="5084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Tree>
    <p:extLst>
      <p:ext uri="{BB962C8B-B14F-4D97-AF65-F5344CB8AC3E}">
        <p14:creationId xmlns:p14="http://schemas.microsoft.com/office/powerpoint/2010/main" val="7276783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F324-EC9E-2C4D-8775-11707710D8F1}"/>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DA43FA-ACE5-F545-9676-CFE62EA0C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376265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20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9144"/>
            <a:ext cx="12192000" cy="122864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5900" y="4559653"/>
            <a:ext cx="974535" cy="1090627"/>
          </a:xfrm>
          <a:prstGeom prst="rect">
            <a:avLst/>
          </a:prstGeom>
        </p:spPr>
      </p:pic>
      <p:sp>
        <p:nvSpPr>
          <p:cNvPr id="9" name="TextBox 8"/>
          <p:cNvSpPr txBox="1"/>
          <p:nvPr userDrawn="1"/>
        </p:nvSpPr>
        <p:spPr>
          <a:xfrm>
            <a:off x="80410" y="5836765"/>
            <a:ext cx="3931334" cy="646331"/>
          </a:xfrm>
          <a:prstGeom prst="rect">
            <a:avLst/>
          </a:prstGeom>
          <a:noFill/>
        </p:spPr>
        <p:txBody>
          <a:bodyPr wrap="square" rtlCol="0">
            <a:spAutoFit/>
          </a:bodyPr>
          <a:lstStyle/>
          <a:p>
            <a:r>
              <a:rPr lang="en-US" b="1">
                <a:latin typeface="Arial Narrow" panose="020B0606020202030204" pitchFamily="34" charset="0"/>
              </a:rPr>
              <a:t>INDIAN INSTITUTE OF TECHNOLOGY </a:t>
            </a:r>
          </a:p>
          <a:p>
            <a:r>
              <a:rPr lang="en-US" b="1">
                <a:latin typeface="Arial Narrow" panose="020B0606020202030204" pitchFamily="34" charset="0"/>
              </a:rPr>
              <a:t>KHARAGPUR</a:t>
            </a:r>
          </a:p>
        </p:txBody>
      </p:sp>
      <p:sp>
        <p:nvSpPr>
          <p:cNvPr id="10" name="Rectangle 9"/>
          <p:cNvSpPr/>
          <p:nvPr userDrawn="1"/>
        </p:nvSpPr>
        <p:spPr>
          <a:xfrm>
            <a:off x="4137152" y="1282388"/>
            <a:ext cx="78009" cy="543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4713463" y="5282767"/>
            <a:ext cx="3272050" cy="1200329"/>
          </a:xfrm>
          <a:prstGeom prst="rect">
            <a:avLst/>
          </a:prstGeom>
          <a:noFill/>
        </p:spPr>
        <p:txBody>
          <a:bodyPr wrap="none" rtlCol="0">
            <a:spAutoFit/>
          </a:bodyPr>
          <a:lstStyle/>
          <a:p>
            <a:r>
              <a:rPr lang="en-US" sz="2400" b="1" err="1">
                <a:solidFill>
                  <a:srgbClr val="800080"/>
                </a:solidFill>
                <a:latin typeface="Arial Narrow" panose="020B0606020202030204" pitchFamily="34" charset="0"/>
              </a:rPr>
              <a:t>Sandip</a:t>
            </a:r>
            <a:r>
              <a:rPr lang="en-US" sz="2400" b="1">
                <a:solidFill>
                  <a:srgbClr val="800080"/>
                </a:solidFill>
                <a:latin typeface="Arial Narrow" panose="020B0606020202030204" pitchFamily="34" charset="0"/>
              </a:rPr>
              <a:t> Chakraborty</a:t>
            </a:r>
          </a:p>
          <a:p>
            <a:r>
              <a:rPr lang="en-US" sz="2400" b="1">
                <a:solidFill>
                  <a:srgbClr val="800080"/>
                </a:solidFill>
                <a:latin typeface="Arial Narrow" panose="020B0606020202030204" pitchFamily="34" charset="0"/>
                <a:hlinkClick r:id="rId3"/>
              </a:rPr>
              <a:t>sandipc@cse.iitkgp.ac.in</a:t>
            </a:r>
            <a:r>
              <a:rPr lang="en-US" sz="2400" b="1">
                <a:solidFill>
                  <a:srgbClr val="800080"/>
                </a:solidFill>
                <a:latin typeface="Arial Narrow" panose="020B0606020202030204" pitchFamily="34" charset="0"/>
              </a:rPr>
              <a:t> </a:t>
            </a:r>
          </a:p>
          <a:p>
            <a:endParaRPr lang="en-US" sz="2400" b="1">
              <a:solidFill>
                <a:srgbClr val="FF0000"/>
              </a:solidFill>
              <a:latin typeface="Arial Narrow" panose="020B0606020202030204" pitchFamily="34" charset="0"/>
            </a:endParaRPr>
          </a:p>
        </p:txBody>
      </p:sp>
      <p:sp>
        <p:nvSpPr>
          <p:cNvPr id="12" name="TextBox 11"/>
          <p:cNvSpPr txBox="1"/>
          <p:nvPr userDrawn="1"/>
        </p:nvSpPr>
        <p:spPr>
          <a:xfrm>
            <a:off x="80410" y="3646351"/>
            <a:ext cx="4056742" cy="707886"/>
          </a:xfrm>
          <a:prstGeom prst="rect">
            <a:avLst/>
          </a:prstGeom>
          <a:noFill/>
        </p:spPr>
        <p:txBody>
          <a:bodyPr wrap="square" rtlCol="0">
            <a:spAutoFit/>
          </a:bodyPr>
          <a:lstStyle/>
          <a:p>
            <a:r>
              <a:rPr lang="en-IN" sz="2000" b="1">
                <a:solidFill>
                  <a:srgbClr val="FF0000"/>
                </a:solidFill>
              </a:rPr>
              <a:t>Department of Computer Science and Engineering</a:t>
            </a:r>
          </a:p>
        </p:txBody>
      </p:sp>
      <p:sp>
        <p:nvSpPr>
          <p:cNvPr id="16" name="Title 15"/>
          <p:cNvSpPr>
            <a:spLocks noGrp="1"/>
          </p:cNvSpPr>
          <p:nvPr>
            <p:ph type="title" hasCustomPrompt="1"/>
          </p:nvPr>
        </p:nvSpPr>
        <p:spPr>
          <a:xfrm>
            <a:off x="0" y="9143"/>
            <a:ext cx="12192000" cy="1228641"/>
          </a:xfrm>
          <a:prstGeom prst="rect">
            <a:avLst/>
          </a:prstGeom>
        </p:spPr>
        <p:txBody>
          <a:bodyPr/>
          <a:lstStyle/>
          <a:p>
            <a:r>
              <a:rPr lang="en-US"/>
              <a:t>Title of the Presentation</a:t>
            </a:r>
          </a:p>
        </p:txBody>
      </p:sp>
    </p:spTree>
    <p:extLst>
      <p:ext uri="{BB962C8B-B14F-4D97-AF65-F5344CB8AC3E}">
        <p14:creationId xmlns:p14="http://schemas.microsoft.com/office/powerpoint/2010/main" val="1592917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839" y="1137424"/>
            <a:ext cx="11552663" cy="5349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9" name="TextBox 8"/>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10"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1149092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8" name="Rectangle 7"/>
          <p:cNvSpPr/>
          <p:nvPr userDrawn="1"/>
        </p:nvSpPr>
        <p:spPr>
          <a:xfrm>
            <a:off x="-6350" y="1092820"/>
            <a:ext cx="12192000" cy="278869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9"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484016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7268" y="1037062"/>
            <a:ext cx="5852532" cy="534143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037062"/>
            <a:ext cx="5770756" cy="534143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9" name="TextBox 8"/>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10"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203378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11" name="TextBox 10"/>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12"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153448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9144"/>
            <a:ext cx="12192000" cy="122864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5900" y="4559653"/>
            <a:ext cx="974535" cy="1090627"/>
          </a:xfrm>
          <a:prstGeom prst="rect">
            <a:avLst/>
          </a:prstGeom>
        </p:spPr>
      </p:pic>
      <p:sp>
        <p:nvSpPr>
          <p:cNvPr id="9" name="TextBox 8"/>
          <p:cNvSpPr txBox="1"/>
          <p:nvPr userDrawn="1"/>
        </p:nvSpPr>
        <p:spPr>
          <a:xfrm>
            <a:off x="80410" y="5836765"/>
            <a:ext cx="3931334" cy="646331"/>
          </a:xfrm>
          <a:prstGeom prst="rect">
            <a:avLst/>
          </a:prstGeom>
          <a:noFill/>
        </p:spPr>
        <p:txBody>
          <a:bodyPr wrap="square" rtlCol="0">
            <a:spAutoFit/>
          </a:bodyPr>
          <a:lstStyle/>
          <a:p>
            <a:r>
              <a:rPr lang="en-US" b="1">
                <a:latin typeface="Arial Narrow" panose="020B0606020202030204" pitchFamily="34" charset="0"/>
              </a:rPr>
              <a:t>INDIAN INSTITUTE OF TECHNOLOGY </a:t>
            </a:r>
          </a:p>
          <a:p>
            <a:r>
              <a:rPr lang="en-US" b="1">
                <a:latin typeface="Arial Narrow" panose="020B0606020202030204" pitchFamily="34" charset="0"/>
              </a:rPr>
              <a:t>KHARAGPUR</a:t>
            </a:r>
          </a:p>
        </p:txBody>
      </p:sp>
      <p:sp>
        <p:nvSpPr>
          <p:cNvPr id="10" name="Rectangle 9"/>
          <p:cNvSpPr/>
          <p:nvPr userDrawn="1"/>
        </p:nvSpPr>
        <p:spPr>
          <a:xfrm>
            <a:off x="4137152" y="1282388"/>
            <a:ext cx="78009" cy="543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80410" y="3646351"/>
            <a:ext cx="4056742" cy="707886"/>
          </a:xfrm>
          <a:prstGeom prst="rect">
            <a:avLst/>
          </a:prstGeom>
          <a:noFill/>
        </p:spPr>
        <p:txBody>
          <a:bodyPr wrap="square" rtlCol="0">
            <a:spAutoFit/>
          </a:bodyPr>
          <a:lstStyle/>
          <a:p>
            <a:r>
              <a:rPr lang="en-IN" sz="2000" b="1">
                <a:solidFill>
                  <a:srgbClr val="FF0000"/>
                </a:solidFill>
              </a:rPr>
              <a:t>Department of Computer Science and Engineering</a:t>
            </a:r>
          </a:p>
        </p:txBody>
      </p:sp>
      <p:sp>
        <p:nvSpPr>
          <p:cNvPr id="16" name="Title 15"/>
          <p:cNvSpPr>
            <a:spLocks noGrp="1"/>
          </p:cNvSpPr>
          <p:nvPr>
            <p:ph type="title" hasCustomPrompt="1"/>
          </p:nvPr>
        </p:nvSpPr>
        <p:spPr>
          <a:xfrm>
            <a:off x="0" y="9143"/>
            <a:ext cx="12192000" cy="1228641"/>
          </a:xfrm>
          <a:prstGeom prst="rect">
            <a:avLst/>
          </a:prstGeom>
        </p:spPr>
        <p:txBody>
          <a:bodyPr/>
          <a:lstStyle/>
          <a:p>
            <a:r>
              <a:rPr lang="en-US"/>
              <a:t>Title of the Presentation</a:t>
            </a:r>
          </a:p>
        </p:txBody>
      </p:sp>
    </p:spTree>
    <p:extLst>
      <p:ext uri="{BB962C8B-B14F-4D97-AF65-F5344CB8AC3E}">
        <p14:creationId xmlns:p14="http://schemas.microsoft.com/office/powerpoint/2010/main" val="15929176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8"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1010497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239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9" name="Title Placeholder 9"/>
          <p:cNvSpPr txBox="1">
            <a:spLocks/>
          </p:cNvSpPr>
          <p:nvPr userDrawn="1"/>
        </p:nvSpPr>
        <p:spPr>
          <a:xfrm>
            <a:off x="0" y="9145"/>
            <a:ext cx="12192000" cy="8503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a:lstStyle>
          <a:p>
            <a:r>
              <a:rPr lang="en-US"/>
              <a:t>TITLE OF THE SLIDE</a:t>
            </a:r>
          </a:p>
        </p:txBody>
      </p:sp>
    </p:spTree>
    <p:extLst>
      <p:ext uri="{BB962C8B-B14F-4D97-AF65-F5344CB8AC3E}">
        <p14:creationId xmlns:p14="http://schemas.microsoft.com/office/powerpoint/2010/main" val="1061246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9" name="Title Placeholder 9"/>
          <p:cNvSpPr txBox="1">
            <a:spLocks/>
          </p:cNvSpPr>
          <p:nvPr userDrawn="1"/>
        </p:nvSpPr>
        <p:spPr>
          <a:xfrm>
            <a:off x="0" y="9145"/>
            <a:ext cx="12192000" cy="8503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a:lstStyle>
          <a:p>
            <a:r>
              <a:rPr lang="en-US"/>
              <a:t>TITLE OF THE SLIDE</a:t>
            </a:r>
          </a:p>
        </p:txBody>
      </p:sp>
    </p:spTree>
    <p:extLst>
      <p:ext uri="{BB962C8B-B14F-4D97-AF65-F5344CB8AC3E}">
        <p14:creationId xmlns:p14="http://schemas.microsoft.com/office/powerpoint/2010/main" val="15258171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78419" y="1037063"/>
            <a:ext cx="11753385" cy="535258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9"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13061406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5554" y="1092820"/>
            <a:ext cx="2628900" cy="516220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68" y="1092819"/>
            <a:ext cx="8742556" cy="5084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Tree>
    <p:extLst>
      <p:ext uri="{BB962C8B-B14F-4D97-AF65-F5344CB8AC3E}">
        <p14:creationId xmlns:p14="http://schemas.microsoft.com/office/powerpoint/2010/main" val="727678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F324-EC9E-2C4D-8775-11707710D8F1}"/>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DA43FA-ACE5-F545-9676-CFE62EA0C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37626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550" b="1" i="0">
                <a:solidFill>
                  <a:schemeClr val="bg1"/>
                </a:solidFill>
                <a:latin typeface="Liberation Sans Narrow"/>
                <a:cs typeface="Liberation Sans Narrow"/>
              </a:defRPr>
            </a:lvl1pPr>
          </a:lstStyle>
          <a:p>
            <a:pPr marL="12700">
              <a:lnSpc>
                <a:spcPct val="100000"/>
              </a:lnSpc>
              <a:spcBef>
                <a:spcPts val="20"/>
              </a:spcBef>
            </a:pPr>
            <a:r>
              <a:rPr spc="25"/>
              <a:t>Indian</a:t>
            </a:r>
            <a:r>
              <a:rPr spc="-95"/>
              <a:t> </a:t>
            </a:r>
            <a:r>
              <a:rPr spc="25"/>
              <a:t>Institute</a:t>
            </a:r>
            <a:r>
              <a:rPr spc="-95"/>
              <a:t> </a:t>
            </a:r>
            <a:r>
              <a:rPr spc="25"/>
              <a:t>of</a:t>
            </a:r>
            <a:r>
              <a:rPr spc="-35"/>
              <a:t> </a:t>
            </a:r>
            <a:r>
              <a:rPr spc="25"/>
              <a:t>Technology</a:t>
            </a:r>
            <a:r>
              <a:rPr spc="-95"/>
              <a:t> </a:t>
            </a:r>
            <a:r>
              <a:rPr spc="25"/>
              <a:t>Kharagpur</a:t>
            </a:r>
          </a:p>
        </p:txBody>
      </p:sp>
      <p:sp>
        <p:nvSpPr>
          <p:cNvPr id="5" name="Holder 5"/>
          <p:cNvSpPr>
            <a:spLocks noGrp="1"/>
          </p:cNvSpPr>
          <p:nvPr>
            <p:ph type="dt" sz="half" idx="6"/>
          </p:nvPr>
        </p:nvSpPr>
        <p:spPr/>
        <p:txBody>
          <a:bodyPr lIns="0" tIns="0" rIns="0" bIns="0"/>
          <a:lstStyle>
            <a:lvl1pPr>
              <a:defRPr sz="3200" b="1" i="0">
                <a:solidFill>
                  <a:schemeClr val="tx1"/>
                </a:solidFill>
                <a:latin typeface="Carlito"/>
                <a:cs typeface="Carlito"/>
              </a:defRPr>
            </a:lvl1pPr>
          </a:lstStyle>
          <a:p>
            <a:pPr marL="12700">
              <a:lnSpc>
                <a:spcPts val="3165"/>
              </a:lnSpc>
            </a:pPr>
            <a:r>
              <a:rPr spc="15"/>
              <a:t>8</a:t>
            </a:r>
          </a:p>
        </p:txBody>
      </p:sp>
      <p:sp>
        <p:nvSpPr>
          <p:cNvPr id="6" name="Holder 6"/>
          <p:cNvSpPr>
            <a:spLocks noGrp="1"/>
          </p:cNvSpPr>
          <p:nvPr>
            <p:ph type="sldNum" sz="quarter" idx="7"/>
          </p:nvPr>
        </p:nvSpPr>
        <p:spPr/>
        <p:txBody>
          <a:bodyPr lIns="0" tIns="0" rIns="0" bIns="0"/>
          <a:lstStyle>
            <a:lvl1pPr>
              <a:defRPr sz="3200" b="1" i="0">
                <a:solidFill>
                  <a:schemeClr val="tx1"/>
                </a:solidFill>
                <a:latin typeface="Carlito"/>
                <a:cs typeface="Carlito"/>
              </a:defRPr>
            </a:lvl1pPr>
          </a:lstStyle>
          <a:p>
            <a:pPr marL="38100">
              <a:lnSpc>
                <a:spcPts val="3165"/>
              </a:lnSpc>
            </a:pPr>
            <a:fld id="{81D60167-4931-47E6-BA6A-407CBD079E47}" type="slidenum">
              <a:rPr spc="15" dirty="0"/>
              <a:t>‹#›</a:t>
            </a:fld>
            <a:endParaRPr spc="15"/>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550" b="1" i="0">
                <a:solidFill>
                  <a:schemeClr val="bg1"/>
                </a:solidFill>
                <a:latin typeface="Liberation Sans Narrow"/>
                <a:cs typeface="Liberation Sans Narrow"/>
              </a:defRPr>
            </a:lvl1pPr>
          </a:lstStyle>
          <a:p>
            <a:pPr marL="12700">
              <a:lnSpc>
                <a:spcPct val="100000"/>
              </a:lnSpc>
              <a:spcBef>
                <a:spcPts val="20"/>
              </a:spcBef>
            </a:pPr>
            <a:r>
              <a:rPr spc="25"/>
              <a:t>Indian</a:t>
            </a:r>
            <a:r>
              <a:rPr spc="-95"/>
              <a:t> </a:t>
            </a:r>
            <a:r>
              <a:rPr spc="25"/>
              <a:t>Institute</a:t>
            </a:r>
            <a:r>
              <a:rPr spc="-95"/>
              <a:t> </a:t>
            </a:r>
            <a:r>
              <a:rPr spc="25"/>
              <a:t>of</a:t>
            </a:r>
            <a:r>
              <a:rPr spc="-35"/>
              <a:t> </a:t>
            </a:r>
            <a:r>
              <a:rPr spc="25"/>
              <a:t>Technology</a:t>
            </a:r>
            <a:r>
              <a:rPr spc="-95"/>
              <a:t> </a:t>
            </a:r>
            <a:r>
              <a:rPr spc="25"/>
              <a:t>Kharagpur</a:t>
            </a:r>
          </a:p>
        </p:txBody>
      </p:sp>
      <p:sp>
        <p:nvSpPr>
          <p:cNvPr id="5" name="Holder 5"/>
          <p:cNvSpPr>
            <a:spLocks noGrp="1"/>
          </p:cNvSpPr>
          <p:nvPr>
            <p:ph type="dt" sz="half" idx="6"/>
          </p:nvPr>
        </p:nvSpPr>
        <p:spPr/>
        <p:txBody>
          <a:bodyPr lIns="0" tIns="0" rIns="0" bIns="0"/>
          <a:lstStyle>
            <a:lvl1pPr>
              <a:defRPr sz="3200" b="1" i="0">
                <a:solidFill>
                  <a:schemeClr val="tx1"/>
                </a:solidFill>
                <a:latin typeface="Carlito"/>
                <a:cs typeface="Carlito"/>
              </a:defRPr>
            </a:lvl1pPr>
          </a:lstStyle>
          <a:p>
            <a:pPr marL="12700">
              <a:lnSpc>
                <a:spcPts val="3165"/>
              </a:lnSpc>
            </a:pPr>
            <a:r>
              <a:rPr spc="15"/>
              <a:t>8</a:t>
            </a:r>
          </a:p>
        </p:txBody>
      </p:sp>
      <p:sp>
        <p:nvSpPr>
          <p:cNvPr id="6" name="Holder 6"/>
          <p:cNvSpPr>
            <a:spLocks noGrp="1"/>
          </p:cNvSpPr>
          <p:nvPr>
            <p:ph type="sldNum" sz="quarter" idx="7"/>
          </p:nvPr>
        </p:nvSpPr>
        <p:spPr/>
        <p:txBody>
          <a:bodyPr lIns="0" tIns="0" rIns="0" bIns="0"/>
          <a:lstStyle>
            <a:lvl1pPr>
              <a:defRPr sz="3200" b="1" i="0">
                <a:solidFill>
                  <a:schemeClr val="tx1"/>
                </a:solidFill>
                <a:latin typeface="Carlito"/>
                <a:cs typeface="Carlito"/>
              </a:defRPr>
            </a:lvl1pPr>
          </a:lstStyle>
          <a:p>
            <a:pPr marL="38100">
              <a:lnSpc>
                <a:spcPts val="3165"/>
              </a:lnSpc>
            </a:pPr>
            <a:fld id="{81D60167-4931-47E6-BA6A-407CBD079E47}" type="slidenum">
              <a:rPr spc="15" dirty="0"/>
              <a:t>‹#›</a:t>
            </a:fld>
            <a:endParaRPr spc="15"/>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550" b="1" i="0">
                <a:solidFill>
                  <a:schemeClr val="bg1"/>
                </a:solidFill>
                <a:latin typeface="Liberation Sans Narrow"/>
                <a:cs typeface="Liberation Sans Narrow"/>
              </a:defRPr>
            </a:lvl1pPr>
          </a:lstStyle>
          <a:p>
            <a:pPr marL="12700">
              <a:lnSpc>
                <a:spcPct val="100000"/>
              </a:lnSpc>
              <a:spcBef>
                <a:spcPts val="20"/>
              </a:spcBef>
            </a:pPr>
            <a:r>
              <a:rPr spc="25"/>
              <a:t>Indian</a:t>
            </a:r>
            <a:r>
              <a:rPr spc="-95"/>
              <a:t> </a:t>
            </a:r>
            <a:r>
              <a:rPr spc="25"/>
              <a:t>Institute</a:t>
            </a:r>
            <a:r>
              <a:rPr spc="-95"/>
              <a:t> </a:t>
            </a:r>
            <a:r>
              <a:rPr spc="25"/>
              <a:t>of</a:t>
            </a:r>
            <a:r>
              <a:rPr spc="-35"/>
              <a:t> </a:t>
            </a:r>
            <a:r>
              <a:rPr spc="25"/>
              <a:t>Technology</a:t>
            </a:r>
            <a:r>
              <a:rPr spc="-95"/>
              <a:t> </a:t>
            </a:r>
            <a:r>
              <a:rPr spc="25"/>
              <a:t>Kharagpur</a:t>
            </a:r>
          </a:p>
        </p:txBody>
      </p:sp>
      <p:sp>
        <p:nvSpPr>
          <p:cNvPr id="6" name="Holder 6"/>
          <p:cNvSpPr>
            <a:spLocks noGrp="1"/>
          </p:cNvSpPr>
          <p:nvPr>
            <p:ph type="dt" sz="half" idx="6"/>
          </p:nvPr>
        </p:nvSpPr>
        <p:spPr/>
        <p:txBody>
          <a:bodyPr lIns="0" tIns="0" rIns="0" bIns="0"/>
          <a:lstStyle>
            <a:lvl1pPr>
              <a:defRPr sz="3200" b="1" i="0">
                <a:solidFill>
                  <a:schemeClr val="tx1"/>
                </a:solidFill>
                <a:latin typeface="Carlito"/>
                <a:cs typeface="Carlito"/>
              </a:defRPr>
            </a:lvl1pPr>
          </a:lstStyle>
          <a:p>
            <a:pPr marL="12700">
              <a:lnSpc>
                <a:spcPts val="3165"/>
              </a:lnSpc>
            </a:pPr>
            <a:r>
              <a:rPr spc="15"/>
              <a:t>8</a:t>
            </a:r>
          </a:p>
        </p:txBody>
      </p:sp>
      <p:sp>
        <p:nvSpPr>
          <p:cNvPr id="7" name="Holder 7"/>
          <p:cNvSpPr>
            <a:spLocks noGrp="1"/>
          </p:cNvSpPr>
          <p:nvPr>
            <p:ph type="sldNum" sz="quarter" idx="7"/>
          </p:nvPr>
        </p:nvSpPr>
        <p:spPr/>
        <p:txBody>
          <a:bodyPr lIns="0" tIns="0" rIns="0" bIns="0"/>
          <a:lstStyle>
            <a:lvl1pPr>
              <a:defRPr sz="3200" b="1" i="0">
                <a:solidFill>
                  <a:schemeClr val="tx1"/>
                </a:solidFill>
                <a:latin typeface="Carlito"/>
                <a:cs typeface="Carlito"/>
              </a:defRPr>
            </a:lvl1pPr>
          </a:lstStyle>
          <a:p>
            <a:pPr marL="38100">
              <a:lnSpc>
                <a:spcPts val="3165"/>
              </a:lnSpc>
            </a:pPr>
            <a:fld id="{81D60167-4931-47E6-BA6A-407CBD079E47}" type="slidenum">
              <a:rPr spc="15" dirty="0"/>
              <a:t>‹#›</a:t>
            </a:fld>
            <a:endParaRPr spc="1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839" y="1137424"/>
            <a:ext cx="11552663" cy="5349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9" name="TextBox 8"/>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10"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114909290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763" y="14350"/>
            <a:ext cx="12187555" cy="357505"/>
          </a:xfrm>
          <a:custGeom>
            <a:avLst/>
            <a:gdLst/>
            <a:ahLst/>
            <a:cxnLst/>
            <a:rect l="l" t="t" r="r" b="b"/>
            <a:pathLst>
              <a:path w="12187555" h="357505">
                <a:moveTo>
                  <a:pt x="0" y="357124"/>
                </a:moveTo>
                <a:lnTo>
                  <a:pt x="12187236" y="357124"/>
                </a:lnTo>
                <a:lnTo>
                  <a:pt x="12187236" y="0"/>
                </a:lnTo>
                <a:lnTo>
                  <a:pt x="0" y="0"/>
                </a:lnTo>
                <a:lnTo>
                  <a:pt x="0" y="357124"/>
                </a:lnTo>
                <a:close/>
              </a:path>
            </a:pathLst>
          </a:custGeom>
          <a:solidFill>
            <a:srgbClr val="1F4E79"/>
          </a:solidFill>
        </p:spPr>
        <p:txBody>
          <a:bodyPr wrap="square" lIns="0" tIns="0" rIns="0" bIns="0" rtlCol="0"/>
          <a:lstStyle/>
          <a:p>
            <a:endParaRPr/>
          </a:p>
        </p:txBody>
      </p:sp>
      <p:sp>
        <p:nvSpPr>
          <p:cNvPr id="17" name="bg object 17"/>
          <p:cNvSpPr/>
          <p:nvPr/>
        </p:nvSpPr>
        <p:spPr>
          <a:xfrm>
            <a:off x="4763" y="14350"/>
            <a:ext cx="12187555" cy="847725"/>
          </a:xfrm>
          <a:custGeom>
            <a:avLst/>
            <a:gdLst/>
            <a:ahLst/>
            <a:cxnLst/>
            <a:rect l="l" t="t" r="r" b="b"/>
            <a:pathLst>
              <a:path w="12187555" h="847725">
                <a:moveTo>
                  <a:pt x="12187236" y="0"/>
                </a:moveTo>
                <a:lnTo>
                  <a:pt x="0" y="0"/>
                </a:lnTo>
                <a:lnTo>
                  <a:pt x="0" y="847725"/>
                </a:lnTo>
              </a:path>
            </a:pathLst>
          </a:custGeom>
          <a:ln w="12700">
            <a:solidFill>
              <a:srgbClr val="41709C"/>
            </a:solidFill>
          </a:ln>
        </p:spPr>
        <p:txBody>
          <a:bodyPr wrap="square" lIns="0" tIns="0" rIns="0" bIns="0" rtlCol="0"/>
          <a:lstStyle/>
          <a:p>
            <a:endParaRPr/>
          </a:p>
        </p:txBody>
      </p:sp>
      <p:sp>
        <p:nvSpPr>
          <p:cNvPr id="18" name="bg object 18"/>
          <p:cNvSpPr/>
          <p:nvPr/>
        </p:nvSpPr>
        <p:spPr>
          <a:xfrm>
            <a:off x="0" y="6477000"/>
            <a:ext cx="3510140" cy="381000"/>
          </a:xfrm>
          <a:prstGeom prst="rect">
            <a:avLst/>
          </a:prstGeom>
          <a:blipFill>
            <a:blip r:embed="rId2" cstate="print"/>
            <a:stretch>
              <a:fillRect/>
            </a:stretch>
          </a:blipFill>
        </p:spPr>
        <p:txBody>
          <a:bodyPr wrap="square" lIns="0" tIns="0" rIns="0" bIns="0" rtlCol="0"/>
          <a:lstStyle/>
          <a:p>
            <a:endParaRPr/>
          </a:p>
        </p:txBody>
      </p:sp>
      <p:sp>
        <p:nvSpPr>
          <p:cNvPr id="19" name="bg object 19"/>
          <p:cNvSpPr/>
          <p:nvPr/>
        </p:nvSpPr>
        <p:spPr>
          <a:xfrm>
            <a:off x="0" y="6429375"/>
            <a:ext cx="3567176" cy="428625"/>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0" y="6486525"/>
            <a:ext cx="3448050" cy="342900"/>
          </a:xfrm>
          <a:custGeom>
            <a:avLst/>
            <a:gdLst/>
            <a:ahLst/>
            <a:cxnLst/>
            <a:rect l="l" t="t" r="r" b="b"/>
            <a:pathLst>
              <a:path w="3448050" h="342900">
                <a:moveTo>
                  <a:pt x="3448050" y="0"/>
                </a:moveTo>
                <a:lnTo>
                  <a:pt x="0" y="0"/>
                </a:lnTo>
                <a:lnTo>
                  <a:pt x="0" y="342900"/>
                </a:lnTo>
                <a:lnTo>
                  <a:pt x="3448050" y="342900"/>
                </a:lnTo>
                <a:lnTo>
                  <a:pt x="3448050" y="0"/>
                </a:lnTo>
                <a:close/>
              </a:path>
            </a:pathLst>
          </a:custGeom>
          <a:solidFill>
            <a:srgbClr val="2D75B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5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550" b="1" i="0">
                <a:solidFill>
                  <a:schemeClr val="bg1"/>
                </a:solidFill>
                <a:latin typeface="Liberation Sans Narrow"/>
                <a:cs typeface="Liberation Sans Narrow"/>
              </a:defRPr>
            </a:lvl1pPr>
          </a:lstStyle>
          <a:p>
            <a:pPr marL="12700">
              <a:lnSpc>
                <a:spcPct val="100000"/>
              </a:lnSpc>
              <a:spcBef>
                <a:spcPts val="20"/>
              </a:spcBef>
            </a:pPr>
            <a:r>
              <a:rPr spc="25"/>
              <a:t>Indian</a:t>
            </a:r>
            <a:r>
              <a:rPr spc="-95"/>
              <a:t> </a:t>
            </a:r>
            <a:r>
              <a:rPr spc="25"/>
              <a:t>Institute</a:t>
            </a:r>
            <a:r>
              <a:rPr spc="-95"/>
              <a:t> </a:t>
            </a:r>
            <a:r>
              <a:rPr spc="25"/>
              <a:t>of</a:t>
            </a:r>
            <a:r>
              <a:rPr spc="-35"/>
              <a:t> </a:t>
            </a:r>
            <a:r>
              <a:rPr spc="25"/>
              <a:t>Technology</a:t>
            </a:r>
            <a:r>
              <a:rPr spc="-95"/>
              <a:t> </a:t>
            </a:r>
            <a:r>
              <a:rPr spc="25"/>
              <a:t>Kharagpur</a:t>
            </a:r>
          </a:p>
        </p:txBody>
      </p:sp>
      <p:sp>
        <p:nvSpPr>
          <p:cNvPr id="4" name="Holder 4"/>
          <p:cNvSpPr>
            <a:spLocks noGrp="1"/>
          </p:cNvSpPr>
          <p:nvPr>
            <p:ph type="dt" sz="half" idx="6"/>
          </p:nvPr>
        </p:nvSpPr>
        <p:spPr/>
        <p:txBody>
          <a:bodyPr lIns="0" tIns="0" rIns="0" bIns="0"/>
          <a:lstStyle>
            <a:lvl1pPr>
              <a:defRPr sz="3200" b="1" i="0">
                <a:solidFill>
                  <a:schemeClr val="tx1"/>
                </a:solidFill>
                <a:latin typeface="Carlito"/>
                <a:cs typeface="Carlito"/>
              </a:defRPr>
            </a:lvl1pPr>
          </a:lstStyle>
          <a:p>
            <a:pPr marL="12700">
              <a:lnSpc>
                <a:spcPts val="3165"/>
              </a:lnSpc>
            </a:pPr>
            <a:r>
              <a:rPr spc="15"/>
              <a:t>8</a:t>
            </a:r>
          </a:p>
        </p:txBody>
      </p:sp>
      <p:sp>
        <p:nvSpPr>
          <p:cNvPr id="5" name="Holder 5"/>
          <p:cNvSpPr>
            <a:spLocks noGrp="1"/>
          </p:cNvSpPr>
          <p:nvPr>
            <p:ph type="sldNum" sz="quarter" idx="7"/>
          </p:nvPr>
        </p:nvSpPr>
        <p:spPr/>
        <p:txBody>
          <a:bodyPr lIns="0" tIns="0" rIns="0" bIns="0"/>
          <a:lstStyle>
            <a:lvl1pPr>
              <a:defRPr sz="3200" b="1" i="0">
                <a:solidFill>
                  <a:schemeClr val="tx1"/>
                </a:solidFill>
                <a:latin typeface="Carlito"/>
                <a:cs typeface="Carlito"/>
              </a:defRPr>
            </a:lvl1pPr>
          </a:lstStyle>
          <a:p>
            <a:pPr marL="38100">
              <a:lnSpc>
                <a:spcPts val="3165"/>
              </a:lnSpc>
            </a:pPr>
            <a:fld id="{81D60167-4931-47E6-BA6A-407CBD079E47}" type="slidenum">
              <a:rPr spc="15" dirty="0"/>
              <a:t>‹#›</a:t>
            </a:fld>
            <a:endParaRPr spc="15"/>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550" b="1" i="0">
                <a:solidFill>
                  <a:schemeClr val="bg1"/>
                </a:solidFill>
                <a:latin typeface="Liberation Sans Narrow"/>
                <a:cs typeface="Liberation Sans Narrow"/>
              </a:defRPr>
            </a:lvl1pPr>
          </a:lstStyle>
          <a:p>
            <a:pPr marL="12700">
              <a:lnSpc>
                <a:spcPct val="100000"/>
              </a:lnSpc>
              <a:spcBef>
                <a:spcPts val="20"/>
              </a:spcBef>
            </a:pPr>
            <a:r>
              <a:rPr spc="25"/>
              <a:t>Indian</a:t>
            </a:r>
            <a:r>
              <a:rPr spc="-95"/>
              <a:t> </a:t>
            </a:r>
            <a:r>
              <a:rPr spc="25"/>
              <a:t>Institute</a:t>
            </a:r>
            <a:r>
              <a:rPr spc="-95"/>
              <a:t> </a:t>
            </a:r>
            <a:r>
              <a:rPr spc="25"/>
              <a:t>of</a:t>
            </a:r>
            <a:r>
              <a:rPr spc="-35"/>
              <a:t> </a:t>
            </a:r>
            <a:r>
              <a:rPr spc="25"/>
              <a:t>Technology</a:t>
            </a:r>
            <a:r>
              <a:rPr spc="-95"/>
              <a:t> </a:t>
            </a:r>
            <a:r>
              <a:rPr spc="25"/>
              <a:t>Kharagpur</a:t>
            </a:r>
          </a:p>
        </p:txBody>
      </p:sp>
      <p:sp>
        <p:nvSpPr>
          <p:cNvPr id="3" name="Holder 3"/>
          <p:cNvSpPr>
            <a:spLocks noGrp="1"/>
          </p:cNvSpPr>
          <p:nvPr>
            <p:ph type="dt" sz="half" idx="6"/>
          </p:nvPr>
        </p:nvSpPr>
        <p:spPr/>
        <p:txBody>
          <a:bodyPr lIns="0" tIns="0" rIns="0" bIns="0"/>
          <a:lstStyle>
            <a:lvl1pPr>
              <a:defRPr sz="3200" b="1" i="0">
                <a:solidFill>
                  <a:schemeClr val="tx1"/>
                </a:solidFill>
                <a:latin typeface="Carlito"/>
                <a:cs typeface="Carlito"/>
              </a:defRPr>
            </a:lvl1pPr>
          </a:lstStyle>
          <a:p>
            <a:pPr marL="12700">
              <a:lnSpc>
                <a:spcPts val="3165"/>
              </a:lnSpc>
            </a:pPr>
            <a:r>
              <a:rPr spc="15"/>
              <a:t>8</a:t>
            </a:r>
          </a:p>
        </p:txBody>
      </p:sp>
      <p:sp>
        <p:nvSpPr>
          <p:cNvPr id="4" name="Holder 4"/>
          <p:cNvSpPr>
            <a:spLocks noGrp="1"/>
          </p:cNvSpPr>
          <p:nvPr>
            <p:ph type="sldNum" sz="quarter" idx="7"/>
          </p:nvPr>
        </p:nvSpPr>
        <p:spPr/>
        <p:txBody>
          <a:bodyPr lIns="0" tIns="0" rIns="0" bIns="0"/>
          <a:lstStyle>
            <a:lvl1pPr>
              <a:defRPr sz="3200" b="1" i="0">
                <a:solidFill>
                  <a:schemeClr val="tx1"/>
                </a:solidFill>
                <a:latin typeface="Carlito"/>
                <a:cs typeface="Carlito"/>
              </a:defRPr>
            </a:lvl1pPr>
          </a:lstStyle>
          <a:p>
            <a:pPr marL="38100">
              <a:lnSpc>
                <a:spcPts val="3165"/>
              </a:lnSpc>
            </a:pPr>
            <a:fld id="{81D60167-4931-47E6-BA6A-407CBD079E47}" type="slidenum">
              <a:rPr spc="15" dirty="0"/>
              <a:t>‹#›</a:t>
            </a:fld>
            <a:endParaRPr spc="1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8" name="Rectangle 7"/>
          <p:cNvSpPr/>
          <p:nvPr userDrawn="1"/>
        </p:nvSpPr>
        <p:spPr>
          <a:xfrm>
            <a:off x="-6350" y="1092820"/>
            <a:ext cx="12192000" cy="278869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9"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48401686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7268" y="1037062"/>
            <a:ext cx="5852532" cy="534143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037062"/>
            <a:ext cx="5770756" cy="534143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9" name="TextBox 8"/>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10"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20337841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11" name="TextBox 10"/>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12"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1534488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latin typeface="Arial Narrow" panose="020B0606020202030204" pitchFamily="34" charset="0"/>
            </a:endParaRP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8"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a:p>
        </p:txBody>
      </p:sp>
    </p:spTree>
    <p:extLst>
      <p:ext uri="{BB962C8B-B14F-4D97-AF65-F5344CB8AC3E}">
        <p14:creationId xmlns:p14="http://schemas.microsoft.com/office/powerpoint/2010/main" val="10104975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2390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a:solidFill>
                  <a:schemeClr val="bg1"/>
                </a:solidFill>
                <a:latin typeface="Arial Narrow" panose="020B0606020202030204" pitchFamily="34" charset="0"/>
              </a:rPr>
              <a:t>Indian Institute of Technology Kharagpur</a:t>
            </a:r>
          </a:p>
        </p:txBody>
      </p:sp>
      <p:sp>
        <p:nvSpPr>
          <p:cNvPr id="9" name="Title Placeholder 9"/>
          <p:cNvSpPr txBox="1">
            <a:spLocks/>
          </p:cNvSpPr>
          <p:nvPr userDrawn="1"/>
        </p:nvSpPr>
        <p:spPr>
          <a:xfrm>
            <a:off x="0" y="9145"/>
            <a:ext cx="12192000" cy="8503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a:lstStyle>
          <a:p>
            <a:r>
              <a:rPr lang="en-US"/>
              <a:t>TITLE OF THE SLIDE</a:t>
            </a:r>
          </a:p>
        </p:txBody>
      </p:sp>
    </p:spTree>
    <p:extLst>
      <p:ext uri="{BB962C8B-B14F-4D97-AF65-F5344CB8AC3E}">
        <p14:creationId xmlns:p14="http://schemas.microsoft.com/office/powerpoint/2010/main" val="106124695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9.xml"/><Relationship Id="rId7" Type="http://schemas.openxmlformats.org/officeDocument/2006/relationships/image" Target="../media/image2.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3.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60035"/>
      </p:ext>
    </p:extLst>
  </p:cSld>
  <p:clrMap bg1="lt1" tx1="dk1" bg2="lt2" tx2="dk2" accent1="accent1" accent2="accent2" accent3="accent3" accent4="accent4" accent5="accent5" accent6="accent6" hlink="hlink" folHlink="folHlink"/>
  <p:sldLayoutIdLst>
    <p:sldLayoutId id="214748368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81" r:id="rId14"/>
  </p:sldLayoutIdLst>
  <p:hf hdr="0" ftr="0" dt="0"/>
  <p:txStyles>
    <p:title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6003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763" y="14350"/>
            <a:ext cx="12187555" cy="847725"/>
          </a:xfrm>
          <a:custGeom>
            <a:avLst/>
            <a:gdLst/>
            <a:ahLst/>
            <a:cxnLst/>
            <a:rect l="l" t="t" r="r" b="b"/>
            <a:pathLst>
              <a:path w="12187555" h="847725">
                <a:moveTo>
                  <a:pt x="0" y="847725"/>
                </a:moveTo>
                <a:lnTo>
                  <a:pt x="12187236" y="847725"/>
                </a:lnTo>
                <a:lnTo>
                  <a:pt x="12187236" y="0"/>
                </a:lnTo>
                <a:lnTo>
                  <a:pt x="0" y="0"/>
                </a:lnTo>
                <a:lnTo>
                  <a:pt x="0" y="847725"/>
                </a:lnTo>
                <a:close/>
              </a:path>
            </a:pathLst>
          </a:custGeom>
          <a:solidFill>
            <a:srgbClr val="1F4E79"/>
          </a:solidFill>
        </p:spPr>
        <p:txBody>
          <a:bodyPr wrap="square" lIns="0" tIns="0" rIns="0" bIns="0" rtlCol="0"/>
          <a:lstStyle/>
          <a:p>
            <a:endParaRPr/>
          </a:p>
        </p:txBody>
      </p:sp>
      <p:sp>
        <p:nvSpPr>
          <p:cNvPr id="17" name="bg object 17"/>
          <p:cNvSpPr/>
          <p:nvPr/>
        </p:nvSpPr>
        <p:spPr>
          <a:xfrm>
            <a:off x="4763" y="855725"/>
            <a:ext cx="12187555" cy="12700"/>
          </a:xfrm>
          <a:custGeom>
            <a:avLst/>
            <a:gdLst/>
            <a:ahLst/>
            <a:cxnLst/>
            <a:rect l="l" t="t" r="r" b="b"/>
            <a:pathLst>
              <a:path w="12187555" h="12700">
                <a:moveTo>
                  <a:pt x="0" y="12700"/>
                </a:moveTo>
                <a:lnTo>
                  <a:pt x="12187236" y="12700"/>
                </a:lnTo>
                <a:lnTo>
                  <a:pt x="12187236" y="0"/>
                </a:lnTo>
                <a:lnTo>
                  <a:pt x="0" y="0"/>
                </a:lnTo>
                <a:lnTo>
                  <a:pt x="0" y="12700"/>
                </a:lnTo>
                <a:close/>
              </a:path>
            </a:pathLst>
          </a:custGeom>
          <a:solidFill>
            <a:srgbClr val="41709C"/>
          </a:solidFill>
        </p:spPr>
        <p:txBody>
          <a:bodyPr wrap="square" lIns="0" tIns="0" rIns="0" bIns="0" rtlCol="0"/>
          <a:lstStyle/>
          <a:p>
            <a:endParaRPr/>
          </a:p>
        </p:txBody>
      </p:sp>
      <p:sp>
        <p:nvSpPr>
          <p:cNvPr id="18" name="bg object 18"/>
          <p:cNvSpPr/>
          <p:nvPr/>
        </p:nvSpPr>
        <p:spPr>
          <a:xfrm>
            <a:off x="4763" y="14350"/>
            <a:ext cx="12187555" cy="847725"/>
          </a:xfrm>
          <a:custGeom>
            <a:avLst/>
            <a:gdLst/>
            <a:ahLst/>
            <a:cxnLst/>
            <a:rect l="l" t="t" r="r" b="b"/>
            <a:pathLst>
              <a:path w="12187555" h="847725">
                <a:moveTo>
                  <a:pt x="12187236" y="0"/>
                </a:moveTo>
                <a:lnTo>
                  <a:pt x="0" y="0"/>
                </a:lnTo>
                <a:lnTo>
                  <a:pt x="0" y="847725"/>
                </a:lnTo>
              </a:path>
            </a:pathLst>
          </a:custGeom>
          <a:ln w="12700">
            <a:solidFill>
              <a:srgbClr val="41709C"/>
            </a:solidFill>
          </a:ln>
        </p:spPr>
        <p:txBody>
          <a:bodyPr wrap="square" lIns="0" tIns="0" rIns="0" bIns="0" rtlCol="0"/>
          <a:lstStyle/>
          <a:p>
            <a:endParaRPr/>
          </a:p>
        </p:txBody>
      </p:sp>
      <p:sp>
        <p:nvSpPr>
          <p:cNvPr id="19" name="bg object 19"/>
          <p:cNvSpPr/>
          <p:nvPr/>
        </p:nvSpPr>
        <p:spPr>
          <a:xfrm>
            <a:off x="0" y="6477000"/>
            <a:ext cx="3510140" cy="381000"/>
          </a:xfrm>
          <a:prstGeom prst="rect">
            <a:avLst/>
          </a:prstGeom>
          <a:blipFill>
            <a:blip r:embed="rId7" cstate="print"/>
            <a:stretch>
              <a:fillRect/>
            </a:stretch>
          </a:blipFill>
        </p:spPr>
        <p:txBody>
          <a:bodyPr wrap="square" lIns="0" tIns="0" rIns="0" bIns="0" rtlCol="0"/>
          <a:lstStyle/>
          <a:p>
            <a:endParaRPr/>
          </a:p>
        </p:txBody>
      </p:sp>
      <p:sp>
        <p:nvSpPr>
          <p:cNvPr id="20" name="bg object 20"/>
          <p:cNvSpPr/>
          <p:nvPr/>
        </p:nvSpPr>
        <p:spPr>
          <a:xfrm>
            <a:off x="0" y="6429375"/>
            <a:ext cx="3567176" cy="42862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0" y="6486525"/>
            <a:ext cx="3448050" cy="342900"/>
          </a:xfrm>
          <a:custGeom>
            <a:avLst/>
            <a:gdLst/>
            <a:ahLst/>
            <a:cxnLst/>
            <a:rect l="l" t="t" r="r" b="b"/>
            <a:pathLst>
              <a:path w="3448050" h="342900">
                <a:moveTo>
                  <a:pt x="3448050" y="0"/>
                </a:moveTo>
                <a:lnTo>
                  <a:pt x="0" y="0"/>
                </a:lnTo>
                <a:lnTo>
                  <a:pt x="0" y="342900"/>
                </a:lnTo>
                <a:lnTo>
                  <a:pt x="3448050" y="342900"/>
                </a:lnTo>
                <a:lnTo>
                  <a:pt x="3448050" y="0"/>
                </a:lnTo>
                <a:close/>
              </a:path>
            </a:pathLst>
          </a:custGeom>
          <a:solidFill>
            <a:srgbClr val="2D75B6"/>
          </a:solidFill>
        </p:spPr>
        <p:txBody>
          <a:bodyPr wrap="square" lIns="0" tIns="0" rIns="0" bIns="0" rtlCol="0"/>
          <a:lstStyle/>
          <a:p>
            <a:endParaRPr/>
          </a:p>
        </p:txBody>
      </p:sp>
      <p:sp>
        <p:nvSpPr>
          <p:cNvPr id="2" name="Holder 2"/>
          <p:cNvSpPr>
            <a:spLocks noGrp="1"/>
          </p:cNvSpPr>
          <p:nvPr>
            <p:ph type="title"/>
          </p:nvPr>
        </p:nvSpPr>
        <p:spPr>
          <a:xfrm>
            <a:off x="3096895" y="182562"/>
            <a:ext cx="5998209" cy="448945"/>
          </a:xfrm>
          <a:prstGeom prst="rect">
            <a:avLst/>
          </a:prstGeom>
        </p:spPr>
        <p:txBody>
          <a:bodyPr wrap="square" lIns="0" tIns="0" rIns="0" bIns="0">
            <a:spAutoFit/>
          </a:bodyPr>
          <a:lstStyle>
            <a:lvl1pPr>
              <a:defRPr sz="2750" b="0" i="0">
                <a:solidFill>
                  <a:schemeClr val="bg1"/>
                </a:solidFill>
                <a:latin typeface="Arial"/>
                <a:cs typeface="Arial"/>
              </a:defRPr>
            </a:lvl1pPr>
          </a:lstStyle>
          <a:p>
            <a:endParaRPr/>
          </a:p>
        </p:txBody>
      </p:sp>
      <p:sp>
        <p:nvSpPr>
          <p:cNvPr id="3" name="Holder 3"/>
          <p:cNvSpPr>
            <a:spLocks noGrp="1"/>
          </p:cNvSpPr>
          <p:nvPr>
            <p:ph type="body" idx="1"/>
          </p:nvPr>
        </p:nvSpPr>
        <p:spPr>
          <a:xfrm>
            <a:off x="435927" y="1128585"/>
            <a:ext cx="6871334" cy="234315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79057" y="6542887"/>
            <a:ext cx="3282950" cy="254634"/>
          </a:xfrm>
          <a:prstGeom prst="rect">
            <a:avLst/>
          </a:prstGeom>
        </p:spPr>
        <p:txBody>
          <a:bodyPr wrap="square" lIns="0" tIns="0" rIns="0" bIns="0">
            <a:spAutoFit/>
          </a:bodyPr>
          <a:lstStyle>
            <a:lvl1pPr>
              <a:defRPr sz="1550" b="1" i="0">
                <a:solidFill>
                  <a:schemeClr val="bg1"/>
                </a:solidFill>
                <a:latin typeface="Liberation Sans Narrow"/>
                <a:cs typeface="Liberation Sans Narrow"/>
              </a:defRPr>
            </a:lvl1pPr>
          </a:lstStyle>
          <a:p>
            <a:pPr marL="12700">
              <a:lnSpc>
                <a:spcPct val="100000"/>
              </a:lnSpc>
              <a:spcBef>
                <a:spcPts val="20"/>
              </a:spcBef>
            </a:pPr>
            <a:r>
              <a:rPr spc="25"/>
              <a:t>Indian</a:t>
            </a:r>
            <a:r>
              <a:rPr spc="-95"/>
              <a:t> </a:t>
            </a:r>
            <a:r>
              <a:rPr spc="25"/>
              <a:t>Institute</a:t>
            </a:r>
            <a:r>
              <a:rPr spc="-95"/>
              <a:t> </a:t>
            </a:r>
            <a:r>
              <a:rPr spc="25"/>
              <a:t>of</a:t>
            </a:r>
            <a:r>
              <a:rPr spc="-35"/>
              <a:t> </a:t>
            </a:r>
            <a:r>
              <a:rPr spc="25"/>
              <a:t>Technology</a:t>
            </a:r>
            <a:r>
              <a:rPr spc="-95"/>
              <a:t> </a:t>
            </a:r>
            <a:r>
              <a:rPr spc="25"/>
              <a:t>Kharagpur</a:t>
            </a:r>
          </a:p>
        </p:txBody>
      </p:sp>
      <p:sp>
        <p:nvSpPr>
          <p:cNvPr id="5" name="Holder 5"/>
          <p:cNvSpPr>
            <a:spLocks noGrp="1"/>
          </p:cNvSpPr>
          <p:nvPr>
            <p:ph type="dt" sz="half" idx="6"/>
          </p:nvPr>
        </p:nvSpPr>
        <p:spPr>
          <a:xfrm>
            <a:off x="11295380" y="6310312"/>
            <a:ext cx="233679" cy="435609"/>
          </a:xfrm>
          <a:prstGeom prst="rect">
            <a:avLst/>
          </a:prstGeom>
        </p:spPr>
        <p:txBody>
          <a:bodyPr wrap="square" lIns="0" tIns="0" rIns="0" bIns="0">
            <a:spAutoFit/>
          </a:bodyPr>
          <a:lstStyle>
            <a:lvl1pPr>
              <a:defRPr sz="3200" b="1" i="0">
                <a:solidFill>
                  <a:schemeClr val="tx1"/>
                </a:solidFill>
                <a:latin typeface="Carlito"/>
                <a:cs typeface="Carlito"/>
              </a:defRPr>
            </a:lvl1pPr>
          </a:lstStyle>
          <a:p>
            <a:pPr marL="12700">
              <a:lnSpc>
                <a:spcPts val="3165"/>
              </a:lnSpc>
            </a:pPr>
            <a:r>
              <a:rPr spc="15"/>
              <a:t>8</a:t>
            </a:r>
          </a:p>
        </p:txBody>
      </p:sp>
      <p:sp>
        <p:nvSpPr>
          <p:cNvPr id="6" name="Holder 6"/>
          <p:cNvSpPr>
            <a:spLocks noGrp="1"/>
          </p:cNvSpPr>
          <p:nvPr>
            <p:ph type="sldNum" sz="quarter" idx="7"/>
          </p:nvPr>
        </p:nvSpPr>
        <p:spPr>
          <a:xfrm>
            <a:off x="11269980" y="6310312"/>
            <a:ext cx="284479" cy="435609"/>
          </a:xfrm>
          <a:prstGeom prst="rect">
            <a:avLst/>
          </a:prstGeom>
        </p:spPr>
        <p:txBody>
          <a:bodyPr wrap="square" lIns="0" tIns="0" rIns="0" bIns="0">
            <a:spAutoFit/>
          </a:bodyPr>
          <a:lstStyle>
            <a:lvl1pPr>
              <a:defRPr sz="3200" b="1" i="0">
                <a:solidFill>
                  <a:schemeClr val="tx1"/>
                </a:solidFill>
                <a:latin typeface="Carlito"/>
                <a:cs typeface="Carlito"/>
              </a:defRPr>
            </a:lvl1pPr>
          </a:lstStyle>
          <a:p>
            <a:pPr marL="38100">
              <a:lnSpc>
                <a:spcPts val="3165"/>
              </a:lnSpc>
            </a:pPr>
            <a:fld id="{81D60167-4931-47E6-BA6A-407CBD079E47}" type="slidenum">
              <a:rPr spc="15" dirty="0"/>
              <a:t>‹#›</a:t>
            </a:fld>
            <a:endParaRPr spc="1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hyperlink" Target="https://www.geeksforgeeks.org/difference-between-full-virtualization-and-paravirtualiz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thecustomizewindows.com/2014/09/hardware-assisted-virtualization/" TargetMode="External"/><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699"/>
            <a:ext cx="12192000" cy="675460"/>
          </a:xfrm>
        </p:spPr>
        <p:txBody>
          <a:bodyPr lIns="91440" tIns="45720" rIns="91440" bIns="45720" anchor="t">
            <a:normAutofit/>
          </a:bodyPr>
          <a:lstStyle/>
          <a:p>
            <a:r>
              <a:rPr lang="en-US">
                <a:latin typeface="Arial Rounded MT Bold"/>
              </a:rPr>
              <a:t>CS 60038: Advances in Operating Systems Design</a:t>
            </a:r>
          </a:p>
        </p:txBody>
      </p:sp>
      <p:sp>
        <p:nvSpPr>
          <p:cNvPr id="4" name="TextBox 3">
            <a:extLst>
              <a:ext uri="{FF2B5EF4-FFF2-40B4-BE49-F238E27FC236}">
                <a16:creationId xmlns:a16="http://schemas.microsoft.com/office/drawing/2014/main" id="{C98BAC24-BE64-4398-86A6-815D8C940F4B}"/>
              </a:ext>
            </a:extLst>
          </p:cNvPr>
          <p:cNvSpPr txBox="1"/>
          <p:nvPr/>
        </p:nvSpPr>
        <p:spPr>
          <a:xfrm>
            <a:off x="6098117" y="3081770"/>
            <a:ext cx="538454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Arial Rounded MT Bold"/>
              </a:rPr>
              <a:t>Virtualization</a:t>
            </a:r>
            <a:endParaRPr lang="en-US" dirty="0"/>
          </a:p>
        </p:txBody>
      </p:sp>
    </p:spTree>
    <p:extLst>
      <p:ext uri="{BB962C8B-B14F-4D97-AF65-F5344CB8AC3E}">
        <p14:creationId xmlns:p14="http://schemas.microsoft.com/office/powerpoint/2010/main" val="180998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35B20-B93C-A063-1AB5-D48CB4DFA7AC}"/>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ea typeface="Calibri"/>
                <a:cs typeface="Arial"/>
              </a:rPr>
              <a:t>Hypervisors (also called the Virtual Machine Monitors)</a:t>
            </a:r>
            <a:endParaRPr lang="en-US" dirty="0">
              <a:solidFill>
                <a:srgbClr val="525252"/>
              </a:solidFill>
              <a:latin typeface="Arial"/>
              <a:ea typeface="Calibri"/>
              <a:cs typeface="Arial"/>
            </a:endParaRPr>
          </a:p>
          <a:p>
            <a:pPr lvl="1">
              <a:lnSpc>
                <a:spcPct val="100000"/>
              </a:lnSpc>
              <a:spcBef>
                <a:spcPts val="1200"/>
              </a:spcBef>
            </a:pPr>
            <a:r>
              <a:rPr lang="en-US" dirty="0">
                <a:solidFill>
                  <a:srgbClr val="525252"/>
                </a:solidFill>
                <a:latin typeface="Arial"/>
                <a:ea typeface="Calibri"/>
                <a:cs typeface="Arial"/>
              </a:rPr>
              <a:t>A software component or middleware that provides an abstraction of the physical hardware to the virtual machines. </a:t>
            </a:r>
          </a:p>
          <a:p>
            <a:pPr lvl="1">
              <a:lnSpc>
                <a:spcPct val="100000"/>
              </a:lnSpc>
              <a:spcBef>
                <a:spcPts val="1200"/>
              </a:spcBef>
            </a:pPr>
            <a:r>
              <a:rPr lang="en-US" dirty="0">
                <a:solidFill>
                  <a:srgbClr val="525252"/>
                </a:solidFill>
                <a:latin typeface="Arial"/>
                <a:ea typeface="Calibri"/>
                <a:cs typeface="Arial"/>
              </a:rPr>
              <a:t>Hypervisor manages multiple VMs on a single physical machine</a:t>
            </a:r>
          </a:p>
          <a:p>
            <a:pPr lvl="1">
              <a:lnSpc>
                <a:spcPct val="100000"/>
              </a:lnSpc>
              <a:spcBef>
                <a:spcPts val="1200"/>
              </a:spcBef>
            </a:pPr>
            <a:r>
              <a:rPr lang="en-US" dirty="0">
                <a:solidFill>
                  <a:srgbClr val="525252"/>
                </a:solidFill>
                <a:latin typeface="Arial"/>
                <a:ea typeface="Calibri"/>
                <a:cs typeface="Arial"/>
              </a:rPr>
              <a:t>Ensures that each VM gets the allocated resources and does not interfere with the other VMs running on the same physical machine (</a:t>
            </a:r>
            <a:r>
              <a:rPr lang="en-US" b="1" dirty="0">
                <a:solidFill>
                  <a:srgbClr val="525252"/>
                </a:solidFill>
                <a:latin typeface="Arial"/>
                <a:ea typeface="Calibri"/>
                <a:cs typeface="Arial"/>
              </a:rPr>
              <a:t>provides sandboxing across the VMs</a:t>
            </a:r>
            <a:r>
              <a:rPr lang="en-US" dirty="0">
                <a:solidFill>
                  <a:srgbClr val="525252"/>
                </a:solidFill>
                <a:latin typeface="Arial"/>
                <a:ea typeface="Calibri"/>
                <a:cs typeface="Arial"/>
              </a:rPr>
              <a:t>)</a:t>
            </a:r>
          </a:p>
          <a:p>
            <a:endParaRPr lang="en-US" dirty="0">
              <a:ea typeface="Calibri"/>
              <a:cs typeface="Calibri"/>
            </a:endParaRPr>
          </a:p>
        </p:txBody>
      </p:sp>
      <p:sp>
        <p:nvSpPr>
          <p:cNvPr id="3" name="Title 2">
            <a:extLst>
              <a:ext uri="{FF2B5EF4-FFF2-40B4-BE49-F238E27FC236}">
                <a16:creationId xmlns:a16="http://schemas.microsoft.com/office/drawing/2014/main" id="{D32E9EB2-040C-03B7-7F68-8820DAFEAF2A}"/>
              </a:ext>
            </a:extLst>
          </p:cNvPr>
          <p:cNvSpPr>
            <a:spLocks noGrp="1"/>
          </p:cNvSpPr>
          <p:nvPr>
            <p:ph type="title"/>
          </p:nvPr>
        </p:nvSpPr>
        <p:spPr/>
        <p:txBody>
          <a:bodyPr/>
          <a:lstStyle/>
          <a:p>
            <a:r>
              <a:rPr lang="en-US" dirty="0">
                <a:latin typeface="Arial Rounded MT Bold"/>
              </a:rPr>
              <a:t>Core Concepts</a:t>
            </a:r>
            <a:endParaRPr lang="en-US" dirty="0"/>
          </a:p>
        </p:txBody>
      </p:sp>
    </p:spTree>
    <p:extLst>
      <p:ext uri="{BB962C8B-B14F-4D97-AF65-F5344CB8AC3E}">
        <p14:creationId xmlns:p14="http://schemas.microsoft.com/office/powerpoint/2010/main" val="142531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54A3E1-7894-92D9-4A1D-CFD3F1A4CE4F}"/>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cs typeface="Arial"/>
              </a:rPr>
              <a:t>Type 1 Hypervisor (Bare Metal Hypervisor)</a:t>
            </a:r>
            <a:endParaRPr lang="en-US" dirty="0">
              <a:solidFill>
                <a:srgbClr val="525252"/>
              </a:solidFill>
              <a:latin typeface="Arial"/>
              <a:cs typeface="Arial"/>
            </a:endParaRPr>
          </a:p>
          <a:p>
            <a:pPr lvl="1">
              <a:lnSpc>
                <a:spcPct val="100000"/>
              </a:lnSpc>
              <a:spcBef>
                <a:spcPts val="1200"/>
              </a:spcBef>
            </a:pPr>
            <a:r>
              <a:rPr lang="en-US" dirty="0">
                <a:solidFill>
                  <a:srgbClr val="525252"/>
                </a:solidFill>
                <a:latin typeface="Arial"/>
                <a:cs typeface="Arial"/>
              </a:rPr>
              <a:t>A hypervisor program installed directly on the computer's hardware instead of the operating system</a:t>
            </a:r>
          </a:p>
          <a:p>
            <a:pPr lvl="1">
              <a:lnSpc>
                <a:spcPct val="100000"/>
              </a:lnSpc>
              <a:spcBef>
                <a:spcPts val="1200"/>
              </a:spcBef>
            </a:pPr>
            <a:r>
              <a:rPr lang="en-US" dirty="0">
                <a:solidFill>
                  <a:srgbClr val="525252"/>
                </a:solidFill>
                <a:latin typeface="Arial"/>
                <a:cs typeface="Arial"/>
              </a:rPr>
              <a:t>Have better performance, are typically used by enterprise applications on the servers or data centers</a:t>
            </a:r>
          </a:p>
          <a:p>
            <a:endParaRPr lang="en-US" dirty="0">
              <a:solidFill>
                <a:srgbClr val="000000"/>
              </a:solidFill>
              <a:latin typeface="Calibri" panose="020F0502020204030204"/>
              <a:ea typeface="Calibri"/>
              <a:cs typeface="Calibri"/>
            </a:endParaRPr>
          </a:p>
        </p:txBody>
      </p:sp>
      <p:sp>
        <p:nvSpPr>
          <p:cNvPr id="3" name="Title 2">
            <a:extLst>
              <a:ext uri="{FF2B5EF4-FFF2-40B4-BE49-F238E27FC236}">
                <a16:creationId xmlns:a16="http://schemas.microsoft.com/office/drawing/2014/main" id="{266ED472-6155-F316-CC02-052410CC351F}"/>
              </a:ext>
            </a:extLst>
          </p:cNvPr>
          <p:cNvSpPr>
            <a:spLocks noGrp="1"/>
          </p:cNvSpPr>
          <p:nvPr>
            <p:ph type="title"/>
          </p:nvPr>
        </p:nvSpPr>
        <p:spPr/>
        <p:txBody>
          <a:bodyPr/>
          <a:lstStyle/>
          <a:p>
            <a:r>
              <a:rPr lang="en-US" dirty="0">
                <a:latin typeface="Arial Rounded MT Bold"/>
              </a:rPr>
              <a:t>Type of Hypervisors</a:t>
            </a:r>
            <a:endParaRPr lang="en-US" dirty="0"/>
          </a:p>
        </p:txBody>
      </p:sp>
    </p:spTree>
    <p:extLst>
      <p:ext uri="{BB962C8B-B14F-4D97-AF65-F5344CB8AC3E}">
        <p14:creationId xmlns:p14="http://schemas.microsoft.com/office/powerpoint/2010/main" val="151694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8C2C38-996F-2BF1-D600-6DECF1A45366}"/>
              </a:ext>
            </a:extLst>
          </p:cNvPr>
          <p:cNvSpPr>
            <a:spLocks noGrp="1"/>
          </p:cNvSpPr>
          <p:nvPr>
            <p:ph type="title"/>
          </p:nvPr>
        </p:nvSpPr>
        <p:spPr/>
        <p:txBody>
          <a:bodyPr/>
          <a:lstStyle/>
          <a:p>
            <a:r>
              <a:rPr lang="en-US" dirty="0">
                <a:latin typeface="Arial Rounded MT Bold"/>
              </a:rPr>
              <a:t>Type 1 Hypervisors</a:t>
            </a:r>
            <a:endParaRPr lang="en-US" dirty="0"/>
          </a:p>
        </p:txBody>
      </p:sp>
      <p:sp>
        <p:nvSpPr>
          <p:cNvPr id="4" name="Rectangle 3">
            <a:extLst>
              <a:ext uri="{FF2B5EF4-FFF2-40B4-BE49-F238E27FC236}">
                <a16:creationId xmlns:a16="http://schemas.microsoft.com/office/drawing/2014/main" id="{2CBE5334-8743-33A5-DC13-3813B00B2D5B}"/>
              </a:ext>
            </a:extLst>
          </p:cNvPr>
          <p:cNvSpPr/>
          <p:nvPr/>
        </p:nvSpPr>
        <p:spPr>
          <a:xfrm>
            <a:off x="504336" y="4080634"/>
            <a:ext cx="6890400" cy="59503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3200" b="1">
                <a:solidFill>
                  <a:schemeClr val="tx1"/>
                </a:solidFill>
                <a:latin typeface="Helvetica Neue Medium"/>
                <a:ea typeface="Helvetica Neue Medium"/>
                <a:cs typeface="Helvetica Neue Medium"/>
              </a:rPr>
              <a:t>Host Hardware</a:t>
            </a:r>
            <a:endParaRPr lang="en-US" sz="3200" b="1" i="0" u="none" strike="noStrike" cap="none" spc="0" normalizeH="0" baseline="0">
              <a:ln>
                <a:noFill/>
              </a:ln>
              <a:solidFill>
                <a:schemeClr val="tx1"/>
              </a:solidFill>
              <a:effectLst/>
              <a:uFillTx/>
              <a:latin typeface="Helvetica Neue Medium"/>
              <a:ea typeface="Helvetica Neue Medium"/>
              <a:cs typeface="Helvetica Neue Medium"/>
            </a:endParaRPr>
          </a:p>
        </p:txBody>
      </p:sp>
      <p:sp>
        <p:nvSpPr>
          <p:cNvPr id="5" name="Rectangle 4">
            <a:extLst>
              <a:ext uri="{FF2B5EF4-FFF2-40B4-BE49-F238E27FC236}">
                <a16:creationId xmlns:a16="http://schemas.microsoft.com/office/drawing/2014/main" id="{5A9DFFCC-2CBA-0138-CE60-DBB67A54C849}"/>
              </a:ext>
            </a:extLst>
          </p:cNvPr>
          <p:cNvSpPr/>
          <p:nvPr/>
        </p:nvSpPr>
        <p:spPr>
          <a:xfrm>
            <a:off x="504336" y="3432634"/>
            <a:ext cx="6890400" cy="595035"/>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3200" b="1">
                <a:solidFill>
                  <a:schemeClr val="tx1"/>
                </a:solidFill>
                <a:latin typeface="Helvetica Neue Medium"/>
                <a:ea typeface="Helvetica Neue Medium"/>
                <a:cs typeface="Helvetica Neue Medium"/>
              </a:rPr>
              <a:t>Virtual Machine Monitor (VMM)</a:t>
            </a:r>
            <a:endParaRPr lang="en-US" sz="3200" b="1" i="0" u="none" strike="noStrike" cap="none" spc="0" normalizeH="0" baseline="0">
              <a:ln>
                <a:noFill/>
              </a:ln>
              <a:solidFill>
                <a:schemeClr val="tx1"/>
              </a:solidFill>
              <a:effectLst/>
              <a:uFillTx/>
              <a:latin typeface="Helvetica Neue Medium"/>
              <a:ea typeface="Helvetica Neue Medium"/>
              <a:cs typeface="Helvetica Neue Medium"/>
            </a:endParaRPr>
          </a:p>
        </p:txBody>
      </p:sp>
      <p:sp>
        <p:nvSpPr>
          <p:cNvPr id="6" name="Rectangle 5">
            <a:extLst>
              <a:ext uri="{FF2B5EF4-FFF2-40B4-BE49-F238E27FC236}">
                <a16:creationId xmlns:a16="http://schemas.microsoft.com/office/drawing/2014/main" id="{3987E1A1-73E8-8CA4-1C04-88C3AEAE550E}"/>
              </a:ext>
            </a:extLst>
          </p:cNvPr>
          <p:cNvSpPr/>
          <p:nvPr/>
        </p:nvSpPr>
        <p:spPr>
          <a:xfrm>
            <a:off x="504336" y="2778634"/>
            <a:ext cx="6890400" cy="59503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3200" b="1">
                <a:solidFill>
                  <a:schemeClr val="tx1"/>
                </a:solidFill>
                <a:latin typeface="Helvetica Neue Medium"/>
              </a:rPr>
              <a:t>Guest OS</a:t>
            </a:r>
            <a:endParaRPr lang="en-US"/>
          </a:p>
        </p:txBody>
      </p:sp>
      <p:sp>
        <p:nvSpPr>
          <p:cNvPr id="7" name="Rectangle 6">
            <a:extLst>
              <a:ext uri="{FF2B5EF4-FFF2-40B4-BE49-F238E27FC236}">
                <a16:creationId xmlns:a16="http://schemas.microsoft.com/office/drawing/2014/main" id="{B5CC9877-EC26-DD6E-328C-053FE8DC6F16}"/>
              </a:ext>
            </a:extLst>
          </p:cNvPr>
          <p:cNvSpPr/>
          <p:nvPr/>
        </p:nvSpPr>
        <p:spPr>
          <a:xfrm>
            <a:off x="504336" y="2149412"/>
            <a:ext cx="2198400" cy="53347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2800" b="1">
                <a:solidFill>
                  <a:schemeClr val="tx1"/>
                </a:solidFill>
                <a:latin typeface="Helvetica Neue Medium"/>
              </a:rPr>
              <a:t>Guest App</a:t>
            </a:r>
            <a:endParaRPr lang="en-US" sz="2800">
              <a:solidFill>
                <a:schemeClr val="tx1"/>
              </a:solidFill>
            </a:endParaRPr>
          </a:p>
        </p:txBody>
      </p:sp>
      <p:sp>
        <p:nvSpPr>
          <p:cNvPr id="8" name="Rectangle 7">
            <a:extLst>
              <a:ext uri="{FF2B5EF4-FFF2-40B4-BE49-F238E27FC236}">
                <a16:creationId xmlns:a16="http://schemas.microsoft.com/office/drawing/2014/main" id="{5A232836-11F0-BFDF-5812-7DE0DFB292F6}"/>
              </a:ext>
            </a:extLst>
          </p:cNvPr>
          <p:cNvSpPr/>
          <p:nvPr/>
        </p:nvSpPr>
        <p:spPr>
          <a:xfrm>
            <a:off x="2850336" y="2149411"/>
            <a:ext cx="2198400" cy="53347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2800" b="1">
                <a:solidFill>
                  <a:schemeClr val="tx1"/>
                </a:solidFill>
                <a:latin typeface="Helvetica Neue Medium"/>
              </a:rPr>
              <a:t>Guest App</a:t>
            </a:r>
            <a:endParaRPr lang="en-US" sz="2800">
              <a:solidFill>
                <a:schemeClr val="tx1"/>
              </a:solidFill>
            </a:endParaRPr>
          </a:p>
        </p:txBody>
      </p:sp>
      <p:sp>
        <p:nvSpPr>
          <p:cNvPr id="9" name="Rectangle 8">
            <a:extLst>
              <a:ext uri="{FF2B5EF4-FFF2-40B4-BE49-F238E27FC236}">
                <a16:creationId xmlns:a16="http://schemas.microsoft.com/office/drawing/2014/main" id="{80B53DBB-A25D-2C8A-0977-523C5BC011AB}"/>
              </a:ext>
            </a:extLst>
          </p:cNvPr>
          <p:cNvSpPr/>
          <p:nvPr/>
        </p:nvSpPr>
        <p:spPr>
          <a:xfrm>
            <a:off x="5196336" y="2149411"/>
            <a:ext cx="2198400" cy="533479"/>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2800" b="1">
                <a:solidFill>
                  <a:schemeClr val="tx1"/>
                </a:solidFill>
                <a:latin typeface="Helvetica Neue Medium"/>
              </a:rPr>
              <a:t>Guest App</a:t>
            </a:r>
            <a:endParaRPr lang="en-US" sz="2800">
              <a:solidFill>
                <a:schemeClr val="tx1"/>
              </a:solidFill>
            </a:endParaRPr>
          </a:p>
        </p:txBody>
      </p:sp>
      <p:sp>
        <p:nvSpPr>
          <p:cNvPr id="10" name="TextBox 9">
            <a:extLst>
              <a:ext uri="{FF2B5EF4-FFF2-40B4-BE49-F238E27FC236}">
                <a16:creationId xmlns:a16="http://schemas.microsoft.com/office/drawing/2014/main" id="{B23EA4B0-82C6-6CCD-3768-33735FA0CEE7}"/>
              </a:ext>
            </a:extLst>
          </p:cNvPr>
          <p:cNvSpPr txBox="1"/>
          <p:nvPr/>
        </p:nvSpPr>
        <p:spPr>
          <a:xfrm>
            <a:off x="7693152" y="1719072"/>
            <a:ext cx="399897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Calibri"/>
                <a:cs typeface="Calibri"/>
              </a:rPr>
              <a:t>Examples:</a:t>
            </a:r>
            <a:endParaRPr lang="en-US" sz="3200">
              <a:ea typeface="Calibri"/>
              <a:cs typeface="Calibri"/>
            </a:endParaRPr>
          </a:p>
          <a:p>
            <a:pPr marL="742950" lvl="1" indent="-285750">
              <a:spcBef>
                <a:spcPts val="1200"/>
              </a:spcBef>
              <a:buFont typeface="Arial"/>
              <a:buChar char="•"/>
            </a:pPr>
            <a:r>
              <a:rPr lang="en-US" sz="2400" dirty="0">
                <a:solidFill>
                  <a:srgbClr val="525252"/>
                </a:solidFill>
                <a:latin typeface="Calibri"/>
                <a:ea typeface="Calibri"/>
                <a:cs typeface="Arial"/>
              </a:rPr>
              <a:t>VMware hypervisors like vSphere, </a:t>
            </a:r>
            <a:r>
              <a:rPr lang="en-US" sz="2400" err="1">
                <a:solidFill>
                  <a:srgbClr val="525252"/>
                </a:solidFill>
                <a:latin typeface="Calibri"/>
                <a:ea typeface="Calibri"/>
                <a:cs typeface="Arial"/>
              </a:rPr>
              <a:t>ESXi</a:t>
            </a:r>
            <a:r>
              <a:rPr lang="en-US" sz="2400" dirty="0">
                <a:solidFill>
                  <a:srgbClr val="525252"/>
                </a:solidFill>
                <a:latin typeface="Calibri"/>
                <a:ea typeface="Calibri"/>
                <a:cs typeface="Arial"/>
              </a:rPr>
              <a:t> and ESX</a:t>
            </a:r>
          </a:p>
          <a:p>
            <a:pPr marL="742950" lvl="1" indent="-285750">
              <a:spcBef>
                <a:spcPts val="1200"/>
              </a:spcBef>
              <a:buFont typeface="Arial"/>
              <a:buChar char="•"/>
            </a:pPr>
            <a:r>
              <a:rPr lang="en-US" sz="2400" dirty="0">
                <a:solidFill>
                  <a:srgbClr val="525252"/>
                </a:solidFill>
                <a:latin typeface="Calibri"/>
                <a:ea typeface="Calibri"/>
                <a:cs typeface="Arial"/>
              </a:rPr>
              <a:t>Microsoft Hyper-V</a:t>
            </a:r>
          </a:p>
          <a:p>
            <a:pPr marL="742950" lvl="1" indent="-285750">
              <a:spcBef>
                <a:spcPts val="1200"/>
              </a:spcBef>
              <a:buFont typeface="Arial"/>
              <a:buChar char="•"/>
            </a:pPr>
            <a:r>
              <a:rPr lang="en-US" sz="2400" dirty="0">
                <a:solidFill>
                  <a:srgbClr val="525252"/>
                </a:solidFill>
                <a:latin typeface="Calibri"/>
                <a:ea typeface="Calibri"/>
                <a:cs typeface="Arial"/>
              </a:rPr>
              <a:t>Oracle VM Server</a:t>
            </a:r>
          </a:p>
          <a:p>
            <a:pPr marL="742950" lvl="1" indent="-285750">
              <a:spcBef>
                <a:spcPts val="1200"/>
              </a:spcBef>
              <a:buFont typeface="Arial"/>
              <a:buChar char="•"/>
            </a:pPr>
            <a:r>
              <a:rPr lang="en-US" sz="2400" dirty="0">
                <a:solidFill>
                  <a:srgbClr val="525252"/>
                </a:solidFill>
                <a:latin typeface="Calibri"/>
                <a:ea typeface="Calibri"/>
                <a:cs typeface="Arial"/>
              </a:rPr>
              <a:t>Citrix Hypervisor</a:t>
            </a:r>
          </a:p>
          <a:p>
            <a:pPr marL="285750" indent="-285750" algn="l">
              <a:buFont typeface="Arial"/>
              <a:buChar char="•"/>
            </a:pPr>
            <a:endParaRPr lang="en-US" b="1" dirty="0">
              <a:ea typeface="Calibri"/>
              <a:cs typeface="Calibri"/>
            </a:endParaRPr>
          </a:p>
        </p:txBody>
      </p:sp>
    </p:spTree>
    <p:extLst>
      <p:ext uri="{BB962C8B-B14F-4D97-AF65-F5344CB8AC3E}">
        <p14:creationId xmlns:p14="http://schemas.microsoft.com/office/powerpoint/2010/main" val="277450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4DE45E-9024-4305-A964-09FC79F00F75}"/>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chemeClr val="bg2">
                    <a:lumMod val="90000"/>
                  </a:schemeClr>
                </a:solidFill>
                <a:latin typeface="Arial"/>
                <a:cs typeface="Arial"/>
              </a:rPr>
              <a:t>Type 1 Hypervisor (Bare Metal Hypervisor)</a:t>
            </a:r>
            <a:endParaRPr lang="en-US" dirty="0">
              <a:solidFill>
                <a:schemeClr val="bg2">
                  <a:lumMod val="90000"/>
                </a:schemeClr>
              </a:solidFill>
              <a:latin typeface="Arial"/>
              <a:cs typeface="Arial"/>
            </a:endParaRPr>
          </a:p>
          <a:p>
            <a:pPr lvl="1">
              <a:lnSpc>
                <a:spcPct val="100000"/>
              </a:lnSpc>
              <a:spcBef>
                <a:spcPts val="1200"/>
              </a:spcBef>
            </a:pPr>
            <a:r>
              <a:rPr lang="en-US" dirty="0">
                <a:solidFill>
                  <a:schemeClr val="bg2">
                    <a:lumMod val="90000"/>
                  </a:schemeClr>
                </a:solidFill>
                <a:latin typeface="Arial"/>
                <a:cs typeface="Arial"/>
              </a:rPr>
              <a:t>A hypervisor program installed directly on the computer's hardware instead of the operating system</a:t>
            </a:r>
          </a:p>
          <a:p>
            <a:pPr lvl="1">
              <a:lnSpc>
                <a:spcPct val="100000"/>
              </a:lnSpc>
              <a:spcBef>
                <a:spcPts val="1200"/>
              </a:spcBef>
            </a:pPr>
            <a:r>
              <a:rPr lang="en-US" dirty="0">
                <a:solidFill>
                  <a:schemeClr val="bg2">
                    <a:lumMod val="90000"/>
                  </a:schemeClr>
                </a:solidFill>
                <a:latin typeface="Arial"/>
                <a:cs typeface="Arial"/>
              </a:rPr>
              <a:t>Have better performance, are typically used by enterprise applications on the servers or data centers</a:t>
            </a:r>
          </a:p>
          <a:p>
            <a:pPr>
              <a:lnSpc>
                <a:spcPct val="100000"/>
              </a:lnSpc>
              <a:spcBef>
                <a:spcPts val="1200"/>
              </a:spcBef>
              <a:buFont typeface="Wingdings,Sans-Serif"/>
              <a:buChar char="§"/>
            </a:pPr>
            <a:r>
              <a:rPr lang="en-US" b="1" dirty="0">
                <a:solidFill>
                  <a:srgbClr val="525252"/>
                </a:solidFill>
                <a:latin typeface="Arial"/>
                <a:cs typeface="Arial"/>
              </a:rPr>
              <a:t>Type 2 Hypervisor (Hosted Hypervisor)</a:t>
            </a:r>
            <a:endParaRPr lang="en-US" dirty="0">
              <a:solidFill>
                <a:srgbClr val="525252"/>
              </a:solidFill>
              <a:latin typeface="Arial"/>
              <a:cs typeface="Arial"/>
            </a:endParaRPr>
          </a:p>
          <a:p>
            <a:pPr lvl="1">
              <a:lnSpc>
                <a:spcPct val="100000"/>
              </a:lnSpc>
              <a:spcBef>
                <a:spcPts val="1200"/>
              </a:spcBef>
              <a:buFont typeface="Wingdings,Sans-Serif"/>
              <a:buChar char="§"/>
            </a:pPr>
            <a:r>
              <a:rPr lang="en-US" dirty="0">
                <a:solidFill>
                  <a:srgbClr val="525252"/>
                </a:solidFill>
                <a:latin typeface="Arial"/>
                <a:cs typeface="Arial"/>
              </a:rPr>
              <a:t>A </a:t>
            </a:r>
            <a:r>
              <a:rPr lang="en-US" dirty="0" err="1">
                <a:solidFill>
                  <a:srgbClr val="525252"/>
                </a:solidFill>
                <a:latin typeface="Arial"/>
                <a:cs typeface="Arial"/>
              </a:rPr>
              <a:t>hyperviosr</a:t>
            </a:r>
            <a:r>
              <a:rPr lang="en-US" dirty="0">
                <a:solidFill>
                  <a:srgbClr val="525252"/>
                </a:solidFill>
                <a:latin typeface="Arial"/>
                <a:cs typeface="Arial"/>
              </a:rPr>
              <a:t> program installed on a host OS</a:t>
            </a:r>
          </a:p>
          <a:p>
            <a:pPr lvl="1">
              <a:lnSpc>
                <a:spcPct val="100000"/>
              </a:lnSpc>
              <a:spcBef>
                <a:spcPts val="1200"/>
              </a:spcBef>
              <a:buFont typeface="Wingdings,Sans-Serif"/>
              <a:buChar char="§"/>
            </a:pPr>
            <a:r>
              <a:rPr lang="en-US" dirty="0">
                <a:solidFill>
                  <a:srgbClr val="525252"/>
                </a:solidFill>
                <a:latin typeface="Arial"/>
                <a:cs typeface="Arial"/>
              </a:rPr>
              <a:t>Suitable for end-user computing </a:t>
            </a:r>
          </a:p>
          <a:p>
            <a:endParaRPr lang="en-US" dirty="0">
              <a:ea typeface="Calibri"/>
              <a:cs typeface="Calibri"/>
            </a:endParaRPr>
          </a:p>
        </p:txBody>
      </p:sp>
      <p:sp>
        <p:nvSpPr>
          <p:cNvPr id="3" name="Title 2">
            <a:extLst>
              <a:ext uri="{FF2B5EF4-FFF2-40B4-BE49-F238E27FC236}">
                <a16:creationId xmlns:a16="http://schemas.microsoft.com/office/drawing/2014/main" id="{54F1A0AC-4035-5CCE-7892-A3322C6F793D}"/>
              </a:ext>
            </a:extLst>
          </p:cNvPr>
          <p:cNvSpPr>
            <a:spLocks noGrp="1"/>
          </p:cNvSpPr>
          <p:nvPr>
            <p:ph type="title"/>
          </p:nvPr>
        </p:nvSpPr>
        <p:spPr/>
        <p:txBody>
          <a:bodyPr/>
          <a:lstStyle/>
          <a:p>
            <a:r>
              <a:rPr lang="en-US" dirty="0">
                <a:latin typeface="Arial Rounded MT Bold"/>
              </a:rPr>
              <a:t>Type of </a:t>
            </a:r>
            <a:r>
              <a:rPr lang="en-US" dirty="0" err="1">
                <a:latin typeface="Arial Rounded MT Bold"/>
              </a:rPr>
              <a:t>Hypervisoprs</a:t>
            </a:r>
            <a:endParaRPr lang="en-US" dirty="0" err="1"/>
          </a:p>
        </p:txBody>
      </p:sp>
    </p:spTree>
    <p:extLst>
      <p:ext uri="{BB962C8B-B14F-4D97-AF65-F5344CB8AC3E}">
        <p14:creationId xmlns:p14="http://schemas.microsoft.com/office/powerpoint/2010/main" val="114071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96928A-6B3E-52F0-2FA9-D39C90C333ED}"/>
              </a:ext>
            </a:extLst>
          </p:cNvPr>
          <p:cNvSpPr>
            <a:spLocks noGrp="1"/>
          </p:cNvSpPr>
          <p:nvPr>
            <p:ph type="title"/>
          </p:nvPr>
        </p:nvSpPr>
        <p:spPr/>
        <p:txBody>
          <a:bodyPr/>
          <a:lstStyle/>
          <a:p>
            <a:r>
              <a:rPr lang="en-US" dirty="0">
                <a:latin typeface="Arial Rounded MT Bold"/>
              </a:rPr>
              <a:t>Type 2 Hypervisors</a:t>
            </a:r>
            <a:endParaRPr lang="en-US" dirty="0"/>
          </a:p>
        </p:txBody>
      </p:sp>
      <p:sp>
        <p:nvSpPr>
          <p:cNvPr id="4" name="Rectangle 3">
            <a:extLst>
              <a:ext uri="{FF2B5EF4-FFF2-40B4-BE49-F238E27FC236}">
                <a16:creationId xmlns:a16="http://schemas.microsoft.com/office/drawing/2014/main" id="{C2F23CCE-3C1F-8AD8-3BF8-4E307BF1A4C3}"/>
              </a:ext>
            </a:extLst>
          </p:cNvPr>
          <p:cNvSpPr/>
          <p:nvPr/>
        </p:nvSpPr>
        <p:spPr>
          <a:xfrm>
            <a:off x="236112" y="4447258"/>
            <a:ext cx="6890400" cy="59503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3200" b="1">
                <a:solidFill>
                  <a:schemeClr val="tx1"/>
                </a:solidFill>
                <a:latin typeface="Helvetica Neue Medium"/>
                <a:ea typeface="Helvetica Neue Medium"/>
                <a:cs typeface="Helvetica Neue Medium"/>
              </a:rPr>
              <a:t>Host Hardware</a:t>
            </a:r>
            <a:endParaRPr lang="en-US" sz="3200" b="1" i="0" u="none" strike="noStrike" cap="none" spc="0" normalizeH="0" baseline="0">
              <a:ln>
                <a:noFill/>
              </a:ln>
              <a:solidFill>
                <a:schemeClr val="tx1"/>
              </a:solidFill>
              <a:effectLst/>
              <a:uFillTx/>
              <a:latin typeface="Helvetica Neue Medium"/>
              <a:ea typeface="Helvetica Neue Medium"/>
              <a:cs typeface="Helvetica Neue Medium"/>
            </a:endParaRPr>
          </a:p>
        </p:txBody>
      </p:sp>
      <p:sp>
        <p:nvSpPr>
          <p:cNvPr id="5" name="Rectangle 4">
            <a:extLst>
              <a:ext uri="{FF2B5EF4-FFF2-40B4-BE49-F238E27FC236}">
                <a16:creationId xmlns:a16="http://schemas.microsoft.com/office/drawing/2014/main" id="{E02C9D6A-6408-92E9-854C-1EACA9F216E4}"/>
              </a:ext>
            </a:extLst>
          </p:cNvPr>
          <p:cNvSpPr/>
          <p:nvPr/>
        </p:nvSpPr>
        <p:spPr>
          <a:xfrm>
            <a:off x="236112" y="3091258"/>
            <a:ext cx="6890400" cy="595035"/>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3200" b="1">
                <a:solidFill>
                  <a:schemeClr val="tx1"/>
                </a:solidFill>
                <a:latin typeface="Helvetica Neue Medium"/>
                <a:ea typeface="Helvetica Neue Medium"/>
                <a:cs typeface="Helvetica Neue Medium"/>
              </a:rPr>
              <a:t>Virtual Machine Monitor (VMM)</a:t>
            </a:r>
            <a:endParaRPr lang="en-US" sz="3200" b="1" i="0" u="none" strike="noStrike" cap="none" spc="0" normalizeH="0" baseline="0">
              <a:ln>
                <a:noFill/>
              </a:ln>
              <a:solidFill>
                <a:schemeClr val="tx1"/>
              </a:solidFill>
              <a:effectLst/>
              <a:uFillTx/>
              <a:latin typeface="Helvetica Neue Medium"/>
              <a:ea typeface="Helvetica Neue Medium"/>
              <a:cs typeface="Helvetica Neue Medium"/>
            </a:endParaRPr>
          </a:p>
        </p:txBody>
      </p:sp>
      <p:sp>
        <p:nvSpPr>
          <p:cNvPr id="6" name="Rectangle 5">
            <a:extLst>
              <a:ext uri="{FF2B5EF4-FFF2-40B4-BE49-F238E27FC236}">
                <a16:creationId xmlns:a16="http://schemas.microsoft.com/office/drawing/2014/main" id="{017E7FED-1EF2-509F-BEF3-C26754DA2594}"/>
              </a:ext>
            </a:extLst>
          </p:cNvPr>
          <p:cNvSpPr/>
          <p:nvPr/>
        </p:nvSpPr>
        <p:spPr>
          <a:xfrm>
            <a:off x="236112" y="2437258"/>
            <a:ext cx="6890400" cy="595035"/>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3200" b="1">
                <a:solidFill>
                  <a:schemeClr val="tx1"/>
                </a:solidFill>
                <a:latin typeface="Helvetica Neue Medium"/>
              </a:rPr>
              <a:t>Guest OS</a:t>
            </a:r>
            <a:endParaRPr lang="en-US"/>
          </a:p>
        </p:txBody>
      </p:sp>
      <p:sp>
        <p:nvSpPr>
          <p:cNvPr id="7" name="Rectangle 6">
            <a:extLst>
              <a:ext uri="{FF2B5EF4-FFF2-40B4-BE49-F238E27FC236}">
                <a16:creationId xmlns:a16="http://schemas.microsoft.com/office/drawing/2014/main" id="{35CEB1D5-A4C9-E45C-7360-472121F1A38A}"/>
              </a:ext>
            </a:extLst>
          </p:cNvPr>
          <p:cNvSpPr/>
          <p:nvPr/>
        </p:nvSpPr>
        <p:spPr>
          <a:xfrm>
            <a:off x="236112" y="1808036"/>
            <a:ext cx="2198400" cy="53347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2800" b="1">
                <a:solidFill>
                  <a:schemeClr val="tx1"/>
                </a:solidFill>
                <a:latin typeface="Helvetica Neue Medium"/>
              </a:rPr>
              <a:t>Guest App</a:t>
            </a:r>
            <a:endParaRPr lang="en-US" sz="2800">
              <a:solidFill>
                <a:schemeClr val="tx1"/>
              </a:solidFill>
            </a:endParaRPr>
          </a:p>
        </p:txBody>
      </p:sp>
      <p:sp>
        <p:nvSpPr>
          <p:cNvPr id="8" name="Rectangle 7">
            <a:extLst>
              <a:ext uri="{FF2B5EF4-FFF2-40B4-BE49-F238E27FC236}">
                <a16:creationId xmlns:a16="http://schemas.microsoft.com/office/drawing/2014/main" id="{133CAF43-4119-EA7E-AF9B-24647E05F34F}"/>
              </a:ext>
            </a:extLst>
          </p:cNvPr>
          <p:cNvSpPr/>
          <p:nvPr/>
        </p:nvSpPr>
        <p:spPr>
          <a:xfrm>
            <a:off x="2582112" y="1808035"/>
            <a:ext cx="2198400" cy="53347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2800" b="1">
                <a:solidFill>
                  <a:schemeClr val="tx1"/>
                </a:solidFill>
                <a:latin typeface="Helvetica Neue Medium"/>
              </a:rPr>
              <a:t>Guest App</a:t>
            </a:r>
            <a:endParaRPr lang="en-US" sz="2800">
              <a:solidFill>
                <a:schemeClr val="tx1"/>
              </a:solidFill>
            </a:endParaRPr>
          </a:p>
        </p:txBody>
      </p:sp>
      <p:sp>
        <p:nvSpPr>
          <p:cNvPr id="9" name="Rectangle 8">
            <a:extLst>
              <a:ext uri="{FF2B5EF4-FFF2-40B4-BE49-F238E27FC236}">
                <a16:creationId xmlns:a16="http://schemas.microsoft.com/office/drawing/2014/main" id="{638B2250-975C-8D29-E790-8C0A9DEC12F7}"/>
              </a:ext>
            </a:extLst>
          </p:cNvPr>
          <p:cNvSpPr/>
          <p:nvPr/>
        </p:nvSpPr>
        <p:spPr>
          <a:xfrm>
            <a:off x="4928112" y="1808035"/>
            <a:ext cx="2198400" cy="533479"/>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2800" b="1">
                <a:solidFill>
                  <a:schemeClr val="tx1"/>
                </a:solidFill>
                <a:latin typeface="Helvetica Neue Medium"/>
              </a:rPr>
              <a:t>Guest App</a:t>
            </a:r>
            <a:endParaRPr lang="en-US" sz="2800">
              <a:solidFill>
                <a:schemeClr val="tx1"/>
              </a:solidFill>
            </a:endParaRPr>
          </a:p>
        </p:txBody>
      </p:sp>
      <p:sp>
        <p:nvSpPr>
          <p:cNvPr id="10" name="Rectangle 9">
            <a:extLst>
              <a:ext uri="{FF2B5EF4-FFF2-40B4-BE49-F238E27FC236}">
                <a16:creationId xmlns:a16="http://schemas.microsoft.com/office/drawing/2014/main" id="{2C65D17D-53C7-B617-4999-E81700C0B419}"/>
              </a:ext>
            </a:extLst>
          </p:cNvPr>
          <p:cNvSpPr/>
          <p:nvPr/>
        </p:nvSpPr>
        <p:spPr>
          <a:xfrm>
            <a:off x="236111" y="3763258"/>
            <a:ext cx="6890400" cy="595035"/>
          </a:xfrm>
          <a:prstGeom prst="rect">
            <a:avLst/>
          </a:prstGeom>
          <a:ln/>
        </p:spPr>
        <p:style>
          <a:lnRef idx="1">
            <a:schemeClr val="dk1"/>
          </a:lnRef>
          <a:fillRef idx="2">
            <a:schemeClr val="dk1"/>
          </a:fillRef>
          <a:effectRef idx="1">
            <a:schemeClr val="dk1"/>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sz="3200" b="1">
                <a:solidFill>
                  <a:schemeClr val="tx1"/>
                </a:solidFill>
                <a:latin typeface="Helvetica Neue Medium"/>
                <a:ea typeface="Helvetica Neue Medium"/>
                <a:cs typeface="Helvetica Neue Medium"/>
              </a:rPr>
              <a:t>Host OS</a:t>
            </a:r>
            <a:endParaRPr lang="en-US" sz="3200" b="1" i="0" u="none" strike="noStrike" cap="none" spc="0" normalizeH="0" baseline="0">
              <a:ln>
                <a:noFill/>
              </a:ln>
              <a:solidFill>
                <a:schemeClr val="tx1"/>
              </a:solidFill>
              <a:effectLst/>
              <a:uFillTx/>
              <a:latin typeface="Helvetica Neue Medium"/>
              <a:ea typeface="Helvetica Neue Medium"/>
              <a:cs typeface="Helvetica Neue Medium"/>
            </a:endParaRPr>
          </a:p>
        </p:txBody>
      </p:sp>
      <p:sp>
        <p:nvSpPr>
          <p:cNvPr id="12" name="TextBox 11">
            <a:extLst>
              <a:ext uri="{FF2B5EF4-FFF2-40B4-BE49-F238E27FC236}">
                <a16:creationId xmlns:a16="http://schemas.microsoft.com/office/drawing/2014/main" id="{2DA6706B-647C-B6DA-29AE-937A398DFC1A}"/>
              </a:ext>
            </a:extLst>
          </p:cNvPr>
          <p:cNvSpPr txBox="1"/>
          <p:nvPr/>
        </p:nvSpPr>
        <p:spPr>
          <a:xfrm>
            <a:off x="7693152" y="1719072"/>
            <a:ext cx="3998976"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Calibri"/>
                <a:cs typeface="Calibri"/>
              </a:rPr>
              <a:t>Examples:</a:t>
            </a:r>
            <a:endParaRPr lang="en-US" sz="3200">
              <a:ea typeface="Calibri"/>
              <a:cs typeface="Calibri"/>
            </a:endParaRPr>
          </a:p>
          <a:p>
            <a:pPr marL="742950" lvl="1" indent="-285750">
              <a:spcBef>
                <a:spcPts val="1200"/>
              </a:spcBef>
              <a:buFont typeface="Arial"/>
              <a:buChar char="•"/>
            </a:pPr>
            <a:r>
              <a:rPr lang="en-US" sz="2400" dirty="0">
                <a:solidFill>
                  <a:srgbClr val="525252"/>
                </a:solidFill>
                <a:latin typeface="Arial"/>
                <a:ea typeface="Calibri"/>
                <a:cs typeface="Arial"/>
              </a:rPr>
              <a:t>VMware Fusion</a:t>
            </a:r>
          </a:p>
          <a:p>
            <a:pPr marL="742950" lvl="1" indent="-285750">
              <a:spcBef>
                <a:spcPts val="1200"/>
              </a:spcBef>
              <a:buFont typeface="Arial"/>
              <a:buChar char="•"/>
            </a:pPr>
            <a:r>
              <a:rPr lang="en-US" sz="2400" dirty="0">
                <a:solidFill>
                  <a:srgbClr val="525252"/>
                </a:solidFill>
                <a:latin typeface="Arial"/>
                <a:ea typeface="Calibri"/>
                <a:cs typeface="Arial"/>
              </a:rPr>
              <a:t>Oracle VirtualBox</a:t>
            </a:r>
            <a:endParaRPr lang="en-US" dirty="0"/>
          </a:p>
          <a:p>
            <a:pPr marL="285750" indent="-285750" algn="l">
              <a:buFont typeface="Arial"/>
              <a:buChar char="•"/>
            </a:pPr>
            <a:endParaRPr lang="en-US" b="1" dirty="0">
              <a:ea typeface="Calibri"/>
              <a:cs typeface="Calibri"/>
            </a:endParaRPr>
          </a:p>
        </p:txBody>
      </p:sp>
    </p:spTree>
    <p:extLst>
      <p:ext uri="{BB962C8B-B14F-4D97-AF65-F5344CB8AC3E}">
        <p14:creationId xmlns:p14="http://schemas.microsoft.com/office/powerpoint/2010/main" val="263686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814EA7-C352-6E02-E8D6-9979AC008F15}"/>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An interface between two binary program modules </a:t>
            </a:r>
          </a:p>
          <a:p>
            <a:pPr lvl="1">
              <a:lnSpc>
                <a:spcPct val="100000"/>
              </a:lnSpc>
              <a:spcBef>
                <a:spcPts val="1200"/>
              </a:spcBef>
            </a:pPr>
            <a:r>
              <a:rPr lang="en-US" dirty="0">
                <a:solidFill>
                  <a:srgbClr val="525252"/>
                </a:solidFill>
                <a:latin typeface="Arial"/>
                <a:cs typeface="Arial"/>
              </a:rPr>
              <a:t>One of these modules is often a library or the OS facility</a:t>
            </a:r>
          </a:p>
          <a:p>
            <a:pPr>
              <a:lnSpc>
                <a:spcPct val="100000"/>
              </a:lnSpc>
              <a:spcBef>
                <a:spcPts val="1200"/>
              </a:spcBef>
              <a:buFont typeface="Wingdings,Sans-Serif"/>
              <a:buChar char="§"/>
            </a:pPr>
            <a:r>
              <a:rPr lang="en-US" dirty="0">
                <a:solidFill>
                  <a:srgbClr val="525252"/>
                </a:solidFill>
                <a:latin typeface="Arial"/>
                <a:cs typeface="Arial"/>
              </a:rPr>
              <a:t>Defines how data structures or computational routines are accessed in machine code</a:t>
            </a:r>
          </a:p>
          <a:p>
            <a:pPr lvl="1">
              <a:lnSpc>
                <a:spcPct val="100000"/>
              </a:lnSpc>
              <a:spcBef>
                <a:spcPts val="1200"/>
              </a:spcBef>
              <a:buFont typeface="Wingdings,Sans-Serif"/>
              <a:buChar char="§"/>
            </a:pPr>
            <a:r>
              <a:rPr lang="en-US" dirty="0">
                <a:solidFill>
                  <a:srgbClr val="525252"/>
                </a:solidFill>
                <a:latin typeface="Arial"/>
                <a:cs typeface="Arial"/>
              </a:rPr>
              <a:t>API defines this access in source code, which is a relatively high-level, hardware-independent, often human-readable format</a:t>
            </a:r>
          </a:p>
          <a:p>
            <a:endParaRPr lang="en-US" dirty="0">
              <a:ea typeface="Calibri"/>
              <a:cs typeface="Calibri"/>
            </a:endParaRPr>
          </a:p>
        </p:txBody>
      </p:sp>
      <p:sp>
        <p:nvSpPr>
          <p:cNvPr id="3" name="Title 2">
            <a:extLst>
              <a:ext uri="{FF2B5EF4-FFF2-40B4-BE49-F238E27FC236}">
                <a16:creationId xmlns:a16="http://schemas.microsoft.com/office/drawing/2014/main" id="{7D045885-E49A-36FD-B96B-296929E3C4C4}"/>
              </a:ext>
            </a:extLst>
          </p:cNvPr>
          <p:cNvSpPr>
            <a:spLocks noGrp="1"/>
          </p:cNvSpPr>
          <p:nvPr>
            <p:ph type="title"/>
          </p:nvPr>
        </p:nvSpPr>
        <p:spPr/>
        <p:txBody>
          <a:bodyPr/>
          <a:lstStyle/>
          <a:p>
            <a:r>
              <a:rPr lang="en-US" dirty="0">
                <a:latin typeface="Arial Rounded MT Bold"/>
              </a:rPr>
              <a:t>Application Binary Interface (ABI)</a:t>
            </a:r>
            <a:endParaRPr lang="en-US" dirty="0"/>
          </a:p>
        </p:txBody>
      </p:sp>
    </p:spTree>
    <p:extLst>
      <p:ext uri="{BB962C8B-B14F-4D97-AF65-F5344CB8AC3E}">
        <p14:creationId xmlns:p14="http://schemas.microsoft.com/office/powerpoint/2010/main" val="380560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3E9A95-A1DE-3AE3-5909-6E4173D1BC77}"/>
              </a:ext>
            </a:extLst>
          </p:cNvPr>
          <p:cNvSpPr>
            <a:spLocks noGrp="1"/>
          </p:cNvSpPr>
          <p:nvPr>
            <p:ph idx="1"/>
          </p:nvPr>
        </p:nvSpPr>
        <p:spPr/>
        <p:txBody>
          <a:bodyPr lIns="91440" tIns="45720" rIns="91440" bIns="45720" anchor="t"/>
          <a:lstStyle/>
          <a:p>
            <a:pPr>
              <a:lnSpc>
                <a:spcPct val="100000"/>
              </a:lnSpc>
              <a:spcBef>
                <a:spcPts val="1200"/>
              </a:spcBef>
            </a:pPr>
            <a:r>
              <a:rPr lang="en-US" sz="2000" dirty="0">
                <a:solidFill>
                  <a:srgbClr val="525252"/>
                </a:solidFill>
                <a:latin typeface="Arial"/>
                <a:cs typeface="Arial"/>
              </a:rPr>
              <a:t>Details covered by an ABI include the following:</a:t>
            </a:r>
          </a:p>
          <a:p>
            <a:pPr lvl="1">
              <a:lnSpc>
                <a:spcPct val="100000"/>
              </a:lnSpc>
              <a:spcBef>
                <a:spcPts val="1200"/>
              </a:spcBef>
            </a:pPr>
            <a:r>
              <a:rPr lang="en-US" sz="1700" dirty="0">
                <a:solidFill>
                  <a:srgbClr val="525252"/>
                </a:solidFill>
                <a:latin typeface="Arial"/>
                <a:cs typeface="Arial"/>
              </a:rPr>
              <a:t>Processor instruction set, with details like register file structure, stack organization, memory access types, etc.</a:t>
            </a:r>
          </a:p>
          <a:p>
            <a:pPr lvl="1">
              <a:lnSpc>
                <a:spcPct val="100000"/>
              </a:lnSpc>
              <a:spcBef>
                <a:spcPts val="1200"/>
              </a:spcBef>
            </a:pPr>
            <a:r>
              <a:rPr lang="en-US" sz="1700" dirty="0">
                <a:solidFill>
                  <a:srgbClr val="525252"/>
                </a:solidFill>
                <a:latin typeface="Arial"/>
                <a:cs typeface="Arial"/>
              </a:rPr>
              <a:t>Sizes, layouts, and alignments of basic data types that the processor can directly access</a:t>
            </a:r>
          </a:p>
          <a:p>
            <a:pPr lvl="1">
              <a:lnSpc>
                <a:spcPct val="100000"/>
              </a:lnSpc>
              <a:spcBef>
                <a:spcPts val="1200"/>
              </a:spcBef>
            </a:pPr>
            <a:r>
              <a:rPr lang="en-US" sz="1700" dirty="0">
                <a:solidFill>
                  <a:srgbClr val="525252"/>
                </a:solidFill>
                <a:latin typeface="Arial"/>
                <a:cs typeface="Arial"/>
              </a:rPr>
              <a:t>Calling convention, which controls how the arguments of functions are passed, and return values retrieved; for example, it controls the following:</a:t>
            </a:r>
          </a:p>
          <a:p>
            <a:pPr lvl="1">
              <a:lnSpc>
                <a:spcPct val="100000"/>
              </a:lnSpc>
              <a:spcBef>
                <a:spcPts val="1200"/>
              </a:spcBef>
            </a:pPr>
            <a:r>
              <a:rPr lang="en-US" sz="1700" dirty="0">
                <a:solidFill>
                  <a:srgbClr val="525252"/>
                </a:solidFill>
                <a:latin typeface="Arial"/>
                <a:cs typeface="Arial"/>
              </a:rPr>
              <a:t>Whether all parameters are passed on the stack, or some are passed in registers</a:t>
            </a:r>
          </a:p>
          <a:p>
            <a:pPr lvl="1">
              <a:lnSpc>
                <a:spcPct val="100000"/>
              </a:lnSpc>
              <a:spcBef>
                <a:spcPts val="1200"/>
              </a:spcBef>
            </a:pPr>
            <a:r>
              <a:rPr lang="en-US" sz="1700" dirty="0">
                <a:solidFill>
                  <a:srgbClr val="525252"/>
                </a:solidFill>
                <a:latin typeface="Arial"/>
                <a:cs typeface="Arial"/>
              </a:rPr>
              <a:t>Which registers are used for which function parameters</a:t>
            </a:r>
          </a:p>
          <a:p>
            <a:pPr lvl="1">
              <a:lnSpc>
                <a:spcPct val="100000"/>
              </a:lnSpc>
              <a:spcBef>
                <a:spcPts val="1200"/>
              </a:spcBef>
            </a:pPr>
            <a:r>
              <a:rPr lang="en-US" sz="1700" dirty="0">
                <a:solidFill>
                  <a:srgbClr val="525252"/>
                </a:solidFill>
                <a:latin typeface="Arial"/>
                <a:cs typeface="Arial"/>
              </a:rPr>
              <a:t>Whether the first function parameter passed on the stack is pushed first or last</a:t>
            </a:r>
          </a:p>
          <a:p>
            <a:pPr lvl="1">
              <a:lnSpc>
                <a:spcPct val="100000"/>
              </a:lnSpc>
              <a:spcBef>
                <a:spcPts val="1200"/>
              </a:spcBef>
            </a:pPr>
            <a:r>
              <a:rPr lang="en-US" sz="1700" dirty="0">
                <a:solidFill>
                  <a:srgbClr val="525252"/>
                </a:solidFill>
                <a:latin typeface="Arial"/>
                <a:cs typeface="Arial"/>
              </a:rPr>
              <a:t>Whether the caller or callee is responsible for cleaning up the stack after the function call</a:t>
            </a:r>
          </a:p>
          <a:p>
            <a:pPr lvl="1">
              <a:lnSpc>
                <a:spcPct val="100000"/>
              </a:lnSpc>
              <a:spcBef>
                <a:spcPts val="1200"/>
              </a:spcBef>
            </a:pPr>
            <a:r>
              <a:rPr lang="en-US" sz="1700" dirty="0">
                <a:solidFill>
                  <a:srgbClr val="525252"/>
                </a:solidFill>
                <a:latin typeface="Arial"/>
                <a:cs typeface="Arial"/>
              </a:rPr>
              <a:t>How an application should make system calls to the operating system, and if the ABI specifies direct system calls rather than procedure calls to system call stubs, the system call numbers</a:t>
            </a:r>
          </a:p>
          <a:p>
            <a:pPr lvl="1">
              <a:lnSpc>
                <a:spcPct val="100000"/>
              </a:lnSpc>
              <a:spcBef>
                <a:spcPts val="1200"/>
              </a:spcBef>
            </a:pPr>
            <a:r>
              <a:rPr lang="en-US" sz="1700" dirty="0">
                <a:solidFill>
                  <a:srgbClr val="525252"/>
                </a:solidFill>
                <a:latin typeface="Arial"/>
                <a:cs typeface="Arial"/>
              </a:rPr>
              <a:t>In the case of a complete operating system ABI, the binary format of object files, program </a:t>
            </a:r>
            <a:br>
              <a:rPr lang="en-US" sz="1700" dirty="0">
                <a:solidFill>
                  <a:srgbClr val="525252"/>
                </a:solidFill>
                <a:latin typeface="Arial"/>
                <a:cs typeface="Arial"/>
              </a:rPr>
            </a:br>
            <a:r>
              <a:rPr lang="en-US" sz="1700" dirty="0">
                <a:solidFill>
                  <a:srgbClr val="525252"/>
                </a:solidFill>
                <a:latin typeface="Arial"/>
                <a:cs typeface="Arial"/>
              </a:rPr>
              <a:t>libraries, etc.</a:t>
            </a:r>
          </a:p>
          <a:p>
            <a:endParaRPr lang="en-US" dirty="0">
              <a:ea typeface="Calibri"/>
              <a:cs typeface="Calibri"/>
            </a:endParaRPr>
          </a:p>
        </p:txBody>
      </p:sp>
      <p:sp>
        <p:nvSpPr>
          <p:cNvPr id="3" name="Title 2">
            <a:extLst>
              <a:ext uri="{FF2B5EF4-FFF2-40B4-BE49-F238E27FC236}">
                <a16:creationId xmlns:a16="http://schemas.microsoft.com/office/drawing/2014/main" id="{F4EFA108-36C0-8AED-7807-B699214B191E}"/>
              </a:ext>
            </a:extLst>
          </p:cNvPr>
          <p:cNvSpPr>
            <a:spLocks noGrp="1"/>
          </p:cNvSpPr>
          <p:nvPr>
            <p:ph type="title"/>
          </p:nvPr>
        </p:nvSpPr>
        <p:spPr/>
        <p:txBody>
          <a:bodyPr/>
          <a:lstStyle/>
          <a:p>
            <a:r>
              <a:rPr lang="en-US" dirty="0">
                <a:latin typeface="Arial Rounded MT Bold"/>
              </a:rPr>
              <a:t>Application Binary Interface (ABI)</a:t>
            </a:r>
            <a:endParaRPr lang="en-US" dirty="0"/>
          </a:p>
        </p:txBody>
      </p:sp>
    </p:spTree>
    <p:extLst>
      <p:ext uri="{BB962C8B-B14F-4D97-AF65-F5344CB8AC3E}">
        <p14:creationId xmlns:p14="http://schemas.microsoft.com/office/powerpoint/2010/main" val="2049607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393E5B-6E8A-C11C-BE0E-18B5707B3C26}"/>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A mechanism to protect data from faults and malicious behavior</a:t>
            </a:r>
          </a:p>
          <a:p>
            <a:pPr lvl="1">
              <a:lnSpc>
                <a:spcPct val="100000"/>
              </a:lnSpc>
              <a:spcBef>
                <a:spcPts val="1200"/>
              </a:spcBef>
            </a:pPr>
            <a:r>
              <a:rPr lang="en-US" dirty="0">
                <a:solidFill>
                  <a:srgbClr val="525252"/>
                </a:solidFill>
                <a:latin typeface="Arial"/>
                <a:cs typeface="Arial"/>
              </a:rPr>
              <a:t>Thus supports both fault-tolerance and security</a:t>
            </a:r>
          </a:p>
          <a:p>
            <a:pPr lvl="1">
              <a:lnSpc>
                <a:spcPct val="100000"/>
              </a:lnSpc>
              <a:spcBef>
                <a:spcPts val="1200"/>
              </a:spcBef>
            </a:pPr>
            <a:r>
              <a:rPr lang="en-US" dirty="0">
                <a:solidFill>
                  <a:srgbClr val="525252"/>
                </a:solidFill>
                <a:latin typeface="Arial"/>
                <a:cs typeface="Arial"/>
              </a:rPr>
              <a:t>Supports the layer of privilege within the architecture of an OS</a:t>
            </a:r>
            <a:endParaRPr lang="en-US" dirty="0"/>
          </a:p>
        </p:txBody>
      </p:sp>
      <p:sp>
        <p:nvSpPr>
          <p:cNvPr id="3" name="Title 2">
            <a:extLst>
              <a:ext uri="{FF2B5EF4-FFF2-40B4-BE49-F238E27FC236}">
                <a16:creationId xmlns:a16="http://schemas.microsoft.com/office/drawing/2014/main" id="{230FE147-DB5A-0B57-7F2A-0999BE5D5CED}"/>
              </a:ext>
            </a:extLst>
          </p:cNvPr>
          <p:cNvSpPr>
            <a:spLocks noGrp="1"/>
          </p:cNvSpPr>
          <p:nvPr>
            <p:ph type="title"/>
          </p:nvPr>
        </p:nvSpPr>
        <p:spPr/>
        <p:txBody>
          <a:bodyPr/>
          <a:lstStyle/>
          <a:p>
            <a:r>
              <a:rPr lang="en-US" dirty="0">
                <a:latin typeface="Arial Rounded MT Bold"/>
              </a:rPr>
              <a:t>Protection Rings</a:t>
            </a:r>
            <a:endParaRPr lang="en-US" dirty="0"/>
          </a:p>
        </p:txBody>
      </p:sp>
      <p:pic>
        <p:nvPicPr>
          <p:cNvPr id="4" name="Picture 3" descr="A picture containing text, circle, screenshot, colorfulness&#10;&#10;Description automatically generated">
            <a:extLst>
              <a:ext uri="{FF2B5EF4-FFF2-40B4-BE49-F238E27FC236}">
                <a16:creationId xmlns:a16="http://schemas.microsoft.com/office/drawing/2014/main" id="{8F7D4FF0-D8E3-0ED0-8556-D5025A6DF629}"/>
              </a:ext>
            </a:extLst>
          </p:cNvPr>
          <p:cNvPicPr>
            <a:picLocks noChangeAspect="1"/>
          </p:cNvPicPr>
          <p:nvPr/>
        </p:nvPicPr>
        <p:blipFill>
          <a:blip r:embed="rId2"/>
          <a:stretch>
            <a:fillRect/>
          </a:stretch>
        </p:blipFill>
        <p:spPr>
          <a:xfrm>
            <a:off x="3706368" y="3095640"/>
            <a:ext cx="4899803" cy="3543398"/>
          </a:xfrm>
          <a:prstGeom prst="rect">
            <a:avLst/>
          </a:prstGeom>
        </p:spPr>
      </p:pic>
    </p:spTree>
    <p:extLst>
      <p:ext uri="{BB962C8B-B14F-4D97-AF65-F5344CB8AC3E}">
        <p14:creationId xmlns:p14="http://schemas.microsoft.com/office/powerpoint/2010/main" val="3700664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E9DEB8-5752-74F0-14C0-38E7A9172002}"/>
              </a:ext>
            </a:extLst>
          </p:cNvPr>
          <p:cNvSpPr>
            <a:spLocks noGrp="1"/>
          </p:cNvSpPr>
          <p:nvPr>
            <p:ph idx="1"/>
          </p:nvPr>
        </p:nvSpPr>
        <p:spPr/>
        <p:txBody>
          <a:bodyPr lIns="91440" tIns="45720" rIns="91440" bIns="45720" anchor="t"/>
          <a:lstStyle/>
          <a:p>
            <a:pPr>
              <a:lnSpc>
                <a:spcPct val="100000"/>
              </a:lnSpc>
              <a:spcBef>
                <a:spcPts val="1200"/>
              </a:spcBef>
            </a:pPr>
            <a:r>
              <a:rPr lang="en-US" sz="2600" b="1">
                <a:solidFill>
                  <a:srgbClr val="525252"/>
                </a:solidFill>
                <a:latin typeface="Arial"/>
                <a:cs typeface="Arial"/>
              </a:rPr>
              <a:t>Supervisor Mode</a:t>
            </a:r>
            <a:endParaRPr lang="en-US" sz="2600">
              <a:solidFill>
                <a:srgbClr val="525252"/>
              </a:solidFill>
              <a:latin typeface="Arial"/>
              <a:cs typeface="Arial"/>
            </a:endParaRPr>
          </a:p>
          <a:p>
            <a:pPr lvl="1">
              <a:lnSpc>
                <a:spcPct val="100000"/>
              </a:lnSpc>
              <a:spcBef>
                <a:spcPts val="1200"/>
              </a:spcBef>
            </a:pPr>
            <a:r>
              <a:rPr lang="en-US" sz="2200" dirty="0">
                <a:solidFill>
                  <a:srgbClr val="525252"/>
                </a:solidFill>
                <a:latin typeface="Arial"/>
                <a:cs typeface="Arial"/>
              </a:rPr>
              <a:t>Allows execution of all instructions (including </a:t>
            </a:r>
            <a:r>
              <a:rPr lang="en-US" sz="2200" dirty="0" err="1">
                <a:solidFill>
                  <a:srgbClr val="525252"/>
                </a:solidFill>
                <a:latin typeface="Arial"/>
                <a:cs typeface="Arial"/>
              </a:rPr>
              <a:t>priviledged</a:t>
            </a:r>
            <a:r>
              <a:rPr lang="en-US" sz="2200" dirty="0">
                <a:solidFill>
                  <a:srgbClr val="525252"/>
                </a:solidFill>
                <a:latin typeface="Arial"/>
                <a:cs typeface="Arial"/>
              </a:rPr>
              <a:t> instructions)</a:t>
            </a:r>
          </a:p>
          <a:p>
            <a:pPr lvl="1">
              <a:lnSpc>
                <a:spcPct val="100000"/>
              </a:lnSpc>
              <a:spcBef>
                <a:spcPts val="1200"/>
              </a:spcBef>
            </a:pPr>
            <a:r>
              <a:rPr lang="en-US" sz="2200" dirty="0">
                <a:solidFill>
                  <a:srgbClr val="525252"/>
                </a:solidFill>
                <a:latin typeface="Arial"/>
                <a:cs typeface="Arial"/>
              </a:rPr>
              <a:t>Give access to different address space, memory management hardware and other peripherals</a:t>
            </a:r>
          </a:p>
          <a:p>
            <a:pPr lvl="1">
              <a:lnSpc>
                <a:spcPct val="100000"/>
              </a:lnSpc>
              <a:spcBef>
                <a:spcPts val="1200"/>
              </a:spcBef>
            </a:pPr>
            <a:r>
              <a:rPr lang="en-US" sz="2200" dirty="0">
                <a:solidFill>
                  <a:srgbClr val="525252"/>
                </a:solidFill>
                <a:latin typeface="Arial"/>
                <a:cs typeface="Arial"/>
              </a:rPr>
              <a:t>OS runs in this mode</a:t>
            </a:r>
          </a:p>
          <a:p>
            <a:pPr>
              <a:lnSpc>
                <a:spcPct val="100000"/>
              </a:lnSpc>
              <a:spcBef>
                <a:spcPts val="1200"/>
              </a:spcBef>
            </a:pPr>
            <a:r>
              <a:rPr lang="en-US" sz="2600" b="1" dirty="0">
                <a:solidFill>
                  <a:srgbClr val="525252"/>
                </a:solidFill>
                <a:latin typeface="Arial"/>
                <a:cs typeface="Arial"/>
              </a:rPr>
              <a:t>Hypervisor Mode</a:t>
            </a:r>
            <a:endParaRPr lang="en-US" sz="2600" dirty="0">
              <a:solidFill>
                <a:srgbClr val="525252"/>
              </a:solidFill>
              <a:latin typeface="Arial"/>
              <a:cs typeface="Arial"/>
            </a:endParaRPr>
          </a:p>
          <a:p>
            <a:pPr lvl="1">
              <a:lnSpc>
                <a:spcPct val="100000"/>
              </a:lnSpc>
              <a:spcBef>
                <a:spcPts val="1200"/>
              </a:spcBef>
            </a:pPr>
            <a:r>
              <a:rPr lang="en-US" sz="2200" dirty="0">
                <a:solidFill>
                  <a:srgbClr val="525252"/>
                </a:solidFill>
                <a:latin typeface="Arial"/>
                <a:cs typeface="Arial"/>
              </a:rPr>
              <a:t>Modern CPUs offer x86 virtualization instructions for hypervisor to control Ring 0 hardware access.</a:t>
            </a:r>
          </a:p>
          <a:p>
            <a:pPr lvl="1">
              <a:lnSpc>
                <a:spcPct val="100000"/>
              </a:lnSpc>
              <a:spcBef>
                <a:spcPts val="1200"/>
              </a:spcBef>
            </a:pPr>
            <a:r>
              <a:rPr lang="en-US" sz="2200" dirty="0">
                <a:solidFill>
                  <a:srgbClr val="525252"/>
                </a:solidFill>
                <a:latin typeface="Arial"/>
                <a:cs typeface="Arial"/>
              </a:rPr>
              <a:t>Insert new privilege level below Ring 0, and new machine code instructions </a:t>
            </a:r>
            <a:br>
              <a:rPr lang="en-US" sz="2200" dirty="0">
                <a:solidFill>
                  <a:srgbClr val="525252"/>
                </a:solidFill>
                <a:latin typeface="Arial"/>
                <a:cs typeface="Arial"/>
              </a:rPr>
            </a:br>
            <a:r>
              <a:rPr lang="en-US" sz="2200" dirty="0">
                <a:solidFill>
                  <a:srgbClr val="525252"/>
                </a:solidFill>
                <a:latin typeface="Arial"/>
                <a:cs typeface="Arial"/>
              </a:rPr>
              <a:t>at Ring 1, intended to be executed by the hypervisor </a:t>
            </a:r>
            <a:br>
              <a:rPr lang="en-US" sz="2200" dirty="0">
                <a:solidFill>
                  <a:srgbClr val="525252"/>
                </a:solidFill>
                <a:latin typeface="Arial"/>
                <a:cs typeface="Arial"/>
              </a:rPr>
            </a:br>
            <a:r>
              <a:rPr lang="en-US" sz="2200" dirty="0">
                <a:solidFill>
                  <a:srgbClr val="525252"/>
                </a:solidFill>
                <a:latin typeface="Arial"/>
                <a:cs typeface="Arial"/>
              </a:rPr>
              <a:t>(</a:t>
            </a:r>
            <a:r>
              <a:rPr lang="en-US" sz="2200" b="1" dirty="0">
                <a:solidFill>
                  <a:srgbClr val="525252"/>
                </a:solidFill>
                <a:latin typeface="Arial"/>
                <a:cs typeface="Arial"/>
              </a:rPr>
              <a:t>hardware-assisted virtualization</a:t>
            </a:r>
            <a:r>
              <a:rPr lang="en-US" sz="2200" dirty="0">
                <a:solidFill>
                  <a:srgbClr val="525252"/>
                </a:solidFill>
                <a:latin typeface="Arial"/>
                <a:cs typeface="Arial"/>
              </a:rPr>
              <a:t>)</a:t>
            </a:r>
          </a:p>
          <a:p>
            <a:endParaRPr lang="en-US" dirty="0">
              <a:ea typeface="Calibri"/>
              <a:cs typeface="Calibri"/>
            </a:endParaRPr>
          </a:p>
        </p:txBody>
      </p:sp>
      <p:sp>
        <p:nvSpPr>
          <p:cNvPr id="3" name="Title 2">
            <a:extLst>
              <a:ext uri="{FF2B5EF4-FFF2-40B4-BE49-F238E27FC236}">
                <a16:creationId xmlns:a16="http://schemas.microsoft.com/office/drawing/2014/main" id="{24FA4D79-D4DF-14F6-2F21-81CBB1F2F361}"/>
              </a:ext>
            </a:extLst>
          </p:cNvPr>
          <p:cNvSpPr>
            <a:spLocks noGrp="1"/>
          </p:cNvSpPr>
          <p:nvPr>
            <p:ph type="title"/>
          </p:nvPr>
        </p:nvSpPr>
        <p:spPr/>
        <p:txBody>
          <a:bodyPr/>
          <a:lstStyle/>
          <a:p>
            <a:r>
              <a:rPr lang="en-US" dirty="0">
                <a:latin typeface="Arial Rounded MT Bold"/>
              </a:rPr>
              <a:t>Modes of Protection Ring</a:t>
            </a:r>
            <a:endParaRPr lang="en-US" dirty="0"/>
          </a:p>
        </p:txBody>
      </p:sp>
    </p:spTree>
    <p:extLst>
      <p:ext uri="{BB962C8B-B14F-4D97-AF65-F5344CB8AC3E}">
        <p14:creationId xmlns:p14="http://schemas.microsoft.com/office/powerpoint/2010/main" val="288827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55D3-29D2-B1C7-B59F-AA0EE53211F5}"/>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cs typeface="Arial"/>
              </a:rPr>
              <a:t>Protection Levels</a:t>
            </a:r>
            <a:r>
              <a:rPr lang="en-US" dirty="0">
                <a:solidFill>
                  <a:srgbClr val="525252"/>
                </a:solidFill>
                <a:latin typeface="Arial"/>
                <a:cs typeface="Arial"/>
              </a:rPr>
              <a:t>: Ring 0 (Most privileged, privileged instructions cannot be executed outside Ring 0), Ring 3 (User mode)</a:t>
            </a:r>
          </a:p>
          <a:p>
            <a:pPr>
              <a:lnSpc>
                <a:spcPct val="100000"/>
              </a:lnSpc>
              <a:spcBef>
                <a:spcPts val="1200"/>
              </a:spcBef>
            </a:pPr>
            <a:r>
              <a:rPr lang="en-US" b="1" dirty="0">
                <a:solidFill>
                  <a:srgbClr val="525252"/>
                </a:solidFill>
                <a:latin typeface="Arial"/>
                <a:cs typeface="Arial"/>
              </a:rPr>
              <a:t>Requirements for efficient virtualization:</a:t>
            </a:r>
            <a:endParaRPr lang="en-US" dirty="0">
              <a:solidFill>
                <a:srgbClr val="525252"/>
              </a:solidFill>
              <a:latin typeface="Arial"/>
              <a:cs typeface="Arial"/>
            </a:endParaRPr>
          </a:p>
          <a:p>
            <a:pPr lvl="1">
              <a:lnSpc>
                <a:spcPct val="100000"/>
              </a:lnSpc>
              <a:spcBef>
                <a:spcPts val="1200"/>
              </a:spcBef>
            </a:pPr>
            <a:r>
              <a:rPr lang="en-US" dirty="0">
                <a:solidFill>
                  <a:srgbClr val="525252"/>
                </a:solidFill>
                <a:latin typeface="Arial"/>
                <a:cs typeface="Arial"/>
              </a:rPr>
              <a:t>Privileged Instructions: Trap if executed in user mode</a:t>
            </a:r>
          </a:p>
          <a:p>
            <a:pPr lvl="1">
              <a:lnSpc>
                <a:spcPct val="100000"/>
              </a:lnSpc>
              <a:spcBef>
                <a:spcPts val="1200"/>
              </a:spcBef>
            </a:pPr>
            <a:r>
              <a:rPr lang="en-US" dirty="0">
                <a:solidFill>
                  <a:srgbClr val="525252"/>
                </a:solidFill>
                <a:latin typeface="Arial"/>
                <a:cs typeface="Arial"/>
              </a:rPr>
              <a:t>Sensitive instructions: Those affects important system states</a:t>
            </a:r>
          </a:p>
          <a:p>
            <a:pPr lvl="1">
              <a:lnSpc>
                <a:spcPct val="100000"/>
              </a:lnSpc>
              <a:spcBef>
                <a:spcPts val="1200"/>
              </a:spcBef>
            </a:pPr>
            <a:r>
              <a:rPr lang="en-US" dirty="0">
                <a:solidFill>
                  <a:srgbClr val="525252"/>
                </a:solidFill>
                <a:latin typeface="Arial"/>
                <a:cs typeface="Arial"/>
              </a:rPr>
              <a:t>If a sensitive instruction is privileged, we can support efficient "trap and emulate" approach</a:t>
            </a:r>
          </a:p>
          <a:p>
            <a:pPr marL="686435" lvl="2" indent="-197485">
              <a:lnSpc>
                <a:spcPct val="100000"/>
              </a:lnSpc>
              <a:spcBef>
                <a:spcPts val="1200"/>
              </a:spcBef>
            </a:pPr>
            <a:r>
              <a:rPr lang="en-US" sz="2400" dirty="0">
                <a:solidFill>
                  <a:srgbClr val="525252"/>
                </a:solidFill>
                <a:latin typeface="Arial"/>
                <a:cs typeface="Arial"/>
              </a:rPr>
              <a:t>Virtualized instructions can be emulated as native execution, plus exception handling code that emulates privileged instructions</a:t>
            </a:r>
          </a:p>
          <a:p>
            <a:endParaRPr lang="en-US" dirty="0">
              <a:ea typeface="Calibri"/>
              <a:cs typeface="Calibri"/>
            </a:endParaRPr>
          </a:p>
        </p:txBody>
      </p:sp>
      <p:sp>
        <p:nvSpPr>
          <p:cNvPr id="3" name="Title 2">
            <a:extLst>
              <a:ext uri="{FF2B5EF4-FFF2-40B4-BE49-F238E27FC236}">
                <a16:creationId xmlns:a16="http://schemas.microsoft.com/office/drawing/2014/main" id="{7AE1E507-22DE-D4CE-4BF0-8F5A1D4C7E4E}"/>
              </a:ext>
            </a:extLst>
          </p:cNvPr>
          <p:cNvSpPr>
            <a:spLocks noGrp="1"/>
          </p:cNvSpPr>
          <p:nvPr>
            <p:ph type="title"/>
          </p:nvPr>
        </p:nvSpPr>
        <p:spPr/>
        <p:txBody>
          <a:bodyPr/>
          <a:lstStyle/>
          <a:p>
            <a:r>
              <a:rPr lang="en-US" dirty="0">
                <a:latin typeface="Arial Rounded MT Bold"/>
              </a:rPr>
              <a:t>CPU Virtualization – Key Issues</a:t>
            </a:r>
            <a:endParaRPr lang="en-US" dirty="0"/>
          </a:p>
        </p:txBody>
      </p:sp>
    </p:spTree>
    <p:extLst>
      <p:ext uri="{BB962C8B-B14F-4D97-AF65-F5344CB8AC3E}">
        <p14:creationId xmlns:p14="http://schemas.microsoft.com/office/powerpoint/2010/main" val="67297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069" y="1065809"/>
            <a:ext cx="11526263" cy="4447371"/>
          </a:xfrm>
          <a:prstGeom prst="rect">
            <a:avLst/>
          </a:prstGeom>
        </p:spPr>
        <p:txBody>
          <a:bodyPr vert="horz" wrap="square" lIns="0" tIns="55880" rIns="0" bIns="0" rtlCol="0" anchor="t">
            <a:spAutoFit/>
          </a:bodyPr>
          <a:lstStyle/>
          <a:p>
            <a:pPr marL="285750" indent="-285750">
              <a:spcBef>
                <a:spcPts val="1200"/>
              </a:spcBef>
              <a:buFont typeface="Arial" panose="020B0604020202020204" pitchFamily="34" charset="0"/>
              <a:buChar char="•"/>
              <a:tabLst>
                <a:tab pos="241935" algn="l"/>
              </a:tabLst>
            </a:pPr>
            <a:r>
              <a:rPr lang="en-US" sz="2800" spc="-10" dirty="0">
                <a:solidFill>
                  <a:srgbClr val="525252"/>
                </a:solidFill>
                <a:latin typeface="Arial"/>
                <a:cs typeface="Arial"/>
              </a:rPr>
              <a:t>A technology to create virtual representations of servers, storage, networks, or other physical machines</a:t>
            </a:r>
          </a:p>
          <a:p>
            <a:pPr marL="742950" lvl="1" indent="-285750">
              <a:spcBef>
                <a:spcPts val="1200"/>
              </a:spcBef>
              <a:buFont typeface="Arial" panose="020B0604020202020204" pitchFamily="34" charset="0"/>
              <a:buChar char="•"/>
              <a:tabLst>
                <a:tab pos="241935" algn="l"/>
              </a:tabLst>
            </a:pPr>
            <a:r>
              <a:rPr lang="en-US" sz="2400" spc="-10" dirty="0">
                <a:solidFill>
                  <a:srgbClr val="525252"/>
                </a:solidFill>
                <a:latin typeface="Arial"/>
                <a:cs typeface="Arial"/>
              </a:rPr>
              <a:t>Mimics the function of physical hardware to run multiple virtual machines simultaneously on a single physical machine </a:t>
            </a:r>
          </a:p>
          <a:p>
            <a:pPr marL="742950" lvl="1" indent="-285750">
              <a:spcBef>
                <a:spcPts val="1200"/>
              </a:spcBef>
              <a:buFont typeface="Arial" panose="020B0604020202020204" pitchFamily="34" charset="0"/>
              <a:buChar char="•"/>
              <a:tabLst>
                <a:tab pos="241935" algn="l"/>
              </a:tabLst>
            </a:pPr>
            <a:r>
              <a:rPr lang="en-US" sz="2400" spc="-10" dirty="0">
                <a:solidFill>
                  <a:srgbClr val="525252"/>
                </a:solidFill>
                <a:latin typeface="Arial"/>
                <a:cs typeface="Arial"/>
              </a:rPr>
              <a:t>Efficient use of hardware resources by dividing and distributing the resources across multiple users while maintaining security and confidentiality of individual user's information </a:t>
            </a:r>
          </a:p>
          <a:p>
            <a:pPr marL="742950" lvl="1" indent="-285750">
              <a:spcBef>
                <a:spcPts val="1200"/>
              </a:spcBef>
              <a:buFont typeface="Arial" panose="020B0604020202020204" pitchFamily="34" charset="0"/>
              <a:buChar char="•"/>
              <a:tabLst>
                <a:tab pos="241935" algn="l"/>
              </a:tabLst>
            </a:pPr>
            <a:r>
              <a:rPr lang="en-US" sz="2400" spc="-10" dirty="0">
                <a:solidFill>
                  <a:srgbClr val="525252"/>
                </a:solidFill>
                <a:latin typeface="Arial"/>
                <a:cs typeface="Arial"/>
              </a:rPr>
              <a:t>Provides flexibility of resource usage – creates an abstraction of the physical resources available </a:t>
            </a:r>
          </a:p>
          <a:p>
            <a:pPr marL="469265" indent="-457200">
              <a:spcBef>
                <a:spcPts val="440"/>
              </a:spcBef>
              <a:buFont typeface="Arial" panose="020B0604020202020204" pitchFamily="34" charset="0"/>
              <a:buChar char="•"/>
              <a:tabLst>
                <a:tab pos="241935" algn="l"/>
              </a:tabLst>
            </a:pPr>
            <a:endParaRPr lang="en-US" sz="2800" spc="-10" dirty="0">
              <a:latin typeface="Calibri"/>
              <a:ea typeface="Calibri"/>
              <a:cs typeface="Calibri"/>
            </a:endParaRPr>
          </a:p>
        </p:txBody>
      </p:sp>
      <p:sp>
        <p:nvSpPr>
          <p:cNvPr id="3" name="object 3"/>
          <p:cNvSpPr txBox="1">
            <a:spLocks noGrp="1"/>
          </p:cNvSpPr>
          <p:nvPr>
            <p:ph type="title"/>
          </p:nvPr>
        </p:nvSpPr>
        <p:spPr>
          <a:xfrm>
            <a:off x="39497" y="221705"/>
            <a:ext cx="12100814" cy="446917"/>
          </a:xfrm>
          <a:prstGeom prst="rect">
            <a:avLst/>
          </a:prstGeom>
        </p:spPr>
        <p:txBody>
          <a:bodyPr vert="horz" wrap="square" lIns="0" tIns="15875" rIns="0" bIns="0" rtlCol="0">
            <a:spAutoFit/>
          </a:bodyPr>
          <a:lstStyle/>
          <a:p>
            <a:pPr marL="12700">
              <a:lnSpc>
                <a:spcPct val="100000"/>
              </a:lnSpc>
              <a:spcBef>
                <a:spcPts val="125"/>
              </a:spcBef>
            </a:pPr>
            <a:r>
              <a:rPr lang="en-US" spc="95" dirty="0">
                <a:latin typeface="Arial Rounded MT Bold"/>
              </a:rPr>
              <a:t>What is Virtualization?</a:t>
            </a:r>
            <a:endParaRPr lang="en-US" dirty="0"/>
          </a:p>
        </p:txBody>
      </p:sp>
    </p:spTree>
    <p:extLst>
      <p:ext uri="{BB962C8B-B14F-4D97-AF65-F5344CB8AC3E}">
        <p14:creationId xmlns:p14="http://schemas.microsoft.com/office/powerpoint/2010/main" val="47328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7AA8F7-17A3-F1E0-B31D-B6D3A8C7F436}"/>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For x86 architecture, not all sensitive instructions are privileged</a:t>
            </a:r>
          </a:p>
          <a:p>
            <a:pPr lvl="1">
              <a:lnSpc>
                <a:spcPct val="100000"/>
              </a:lnSpc>
              <a:spcBef>
                <a:spcPts val="1200"/>
              </a:spcBef>
            </a:pPr>
            <a:r>
              <a:rPr lang="en-US" dirty="0">
                <a:solidFill>
                  <a:srgbClr val="525252"/>
                </a:solidFill>
                <a:latin typeface="Arial"/>
                <a:cs typeface="Arial"/>
              </a:rPr>
              <a:t>Some instructions exhibit different behaviors in user and privileged modes</a:t>
            </a:r>
          </a:p>
          <a:p>
            <a:pPr lvl="1">
              <a:lnSpc>
                <a:spcPct val="100000"/>
              </a:lnSpc>
              <a:spcBef>
                <a:spcPts val="1200"/>
              </a:spcBef>
            </a:pPr>
            <a:endParaRPr lang="en-US" dirty="0">
              <a:solidFill>
                <a:srgbClr val="525252"/>
              </a:solidFill>
              <a:latin typeface="Arial"/>
              <a:cs typeface="Arial"/>
            </a:endParaRPr>
          </a:p>
          <a:p>
            <a:pPr>
              <a:lnSpc>
                <a:spcPct val="100000"/>
              </a:lnSpc>
              <a:spcBef>
                <a:spcPts val="1200"/>
              </a:spcBef>
              <a:buFont typeface="Wingdings,Sans-Serif"/>
              <a:buChar char="§"/>
            </a:pPr>
            <a:r>
              <a:rPr lang="en-US" dirty="0">
                <a:solidFill>
                  <a:srgbClr val="525252"/>
                </a:solidFill>
                <a:latin typeface="Arial"/>
                <a:cs typeface="Arial"/>
              </a:rPr>
              <a:t>For example, If </a:t>
            </a:r>
            <a:r>
              <a:rPr lang="en-US" dirty="0">
                <a:solidFill>
                  <a:srgbClr val="525252"/>
                </a:solidFill>
                <a:latin typeface="Consolas"/>
                <a:cs typeface="Arial"/>
              </a:rPr>
              <a:t>CR4.UMIP=1</a:t>
            </a:r>
            <a:r>
              <a:rPr lang="en-US" dirty="0">
                <a:solidFill>
                  <a:srgbClr val="525252"/>
                </a:solidFill>
                <a:latin typeface="Arial"/>
                <a:cs typeface="Arial"/>
              </a:rPr>
              <a:t> is set, then the </a:t>
            </a:r>
            <a:r>
              <a:rPr lang="en-US" dirty="0">
                <a:solidFill>
                  <a:srgbClr val="525252"/>
                </a:solidFill>
                <a:latin typeface="Consolas"/>
                <a:cs typeface="Arial"/>
              </a:rPr>
              <a:t>SGDT, SIDT, SLDT, SMSW</a:t>
            </a:r>
            <a:r>
              <a:rPr lang="en-US" dirty="0">
                <a:solidFill>
                  <a:srgbClr val="525252"/>
                </a:solidFill>
                <a:latin typeface="Arial"/>
                <a:cs typeface="Arial"/>
              </a:rPr>
              <a:t> and </a:t>
            </a:r>
            <a:r>
              <a:rPr lang="en-US" dirty="0">
                <a:solidFill>
                  <a:srgbClr val="525252"/>
                </a:solidFill>
                <a:latin typeface="Consolas"/>
                <a:cs typeface="Arial"/>
              </a:rPr>
              <a:t>STR</a:t>
            </a:r>
            <a:r>
              <a:rPr lang="en-US" dirty="0">
                <a:solidFill>
                  <a:srgbClr val="525252"/>
                </a:solidFill>
                <a:latin typeface="Arial"/>
                <a:cs typeface="Arial"/>
              </a:rPr>
              <a:t> instructions can only run in Ring 0.</a:t>
            </a:r>
          </a:p>
          <a:p>
            <a:endParaRPr lang="en-US" dirty="0">
              <a:ea typeface="Calibri"/>
              <a:cs typeface="Calibri"/>
            </a:endParaRPr>
          </a:p>
        </p:txBody>
      </p:sp>
      <p:sp>
        <p:nvSpPr>
          <p:cNvPr id="3" name="Title 2">
            <a:extLst>
              <a:ext uri="{FF2B5EF4-FFF2-40B4-BE49-F238E27FC236}">
                <a16:creationId xmlns:a16="http://schemas.microsoft.com/office/drawing/2014/main" id="{170999ED-4B99-6CFC-D384-A2DD0806ED31}"/>
              </a:ext>
            </a:extLst>
          </p:cNvPr>
          <p:cNvSpPr>
            <a:spLocks noGrp="1"/>
          </p:cNvSpPr>
          <p:nvPr>
            <p:ph type="title"/>
          </p:nvPr>
        </p:nvSpPr>
        <p:spPr/>
        <p:txBody>
          <a:bodyPr/>
          <a:lstStyle/>
          <a:p>
            <a:r>
              <a:rPr lang="en-US" dirty="0">
                <a:latin typeface="Arial Rounded MT Bold"/>
              </a:rPr>
              <a:t>CPU Virtualization: Key Issues</a:t>
            </a:r>
            <a:endParaRPr lang="en-US" dirty="0"/>
          </a:p>
        </p:txBody>
      </p:sp>
    </p:spTree>
    <p:extLst>
      <p:ext uri="{BB962C8B-B14F-4D97-AF65-F5344CB8AC3E}">
        <p14:creationId xmlns:p14="http://schemas.microsoft.com/office/powerpoint/2010/main" val="2882821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C0DAAB-B243-52B4-C894-999A844D2797}"/>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cs typeface="Arial"/>
              </a:rPr>
              <a:t>Full Virtualization</a:t>
            </a:r>
            <a:endParaRPr lang="en-US" dirty="0">
              <a:solidFill>
                <a:srgbClr val="525252"/>
              </a:solidFill>
              <a:latin typeface="Arial"/>
              <a:cs typeface="Arial"/>
            </a:endParaRPr>
          </a:p>
          <a:p>
            <a:pPr lvl="1">
              <a:lnSpc>
                <a:spcPct val="100000"/>
              </a:lnSpc>
              <a:spcBef>
                <a:spcPts val="1200"/>
              </a:spcBef>
            </a:pPr>
            <a:r>
              <a:rPr lang="en-US" dirty="0">
                <a:solidFill>
                  <a:srgbClr val="525252"/>
                </a:solidFill>
                <a:latin typeface="Arial"/>
                <a:cs typeface="Arial"/>
              </a:rPr>
              <a:t>Application running on the guest OS is completely abstracted from the underlying hardware</a:t>
            </a:r>
          </a:p>
          <a:p>
            <a:pPr lvl="1">
              <a:lnSpc>
                <a:spcPct val="100000"/>
              </a:lnSpc>
              <a:spcBef>
                <a:spcPts val="1200"/>
              </a:spcBef>
            </a:pPr>
            <a:r>
              <a:rPr lang="en-US" dirty="0">
                <a:solidFill>
                  <a:srgbClr val="525252"/>
                </a:solidFill>
                <a:latin typeface="Arial"/>
                <a:cs typeface="Arial"/>
              </a:rPr>
              <a:t>OS is unaware that it is a guest, and the hypervisor translates all OS calls to the actual hardware access</a:t>
            </a:r>
          </a:p>
          <a:p>
            <a:pPr>
              <a:lnSpc>
                <a:spcPct val="100000"/>
              </a:lnSpc>
              <a:spcBef>
                <a:spcPts val="1200"/>
              </a:spcBef>
              <a:buFont typeface="Wingdings,Sans-Serif"/>
              <a:buChar char="§"/>
            </a:pPr>
            <a:r>
              <a:rPr lang="en-US" b="1" dirty="0">
                <a:solidFill>
                  <a:srgbClr val="525252"/>
                </a:solidFill>
                <a:latin typeface="Arial"/>
                <a:cs typeface="Arial"/>
              </a:rPr>
              <a:t>Para-virtualization</a:t>
            </a:r>
            <a:endParaRPr lang="en-US" dirty="0">
              <a:solidFill>
                <a:srgbClr val="525252"/>
              </a:solidFill>
              <a:latin typeface="Arial"/>
              <a:cs typeface="Arial"/>
            </a:endParaRPr>
          </a:p>
          <a:p>
            <a:pPr lvl="1">
              <a:lnSpc>
                <a:spcPct val="100000"/>
              </a:lnSpc>
              <a:spcBef>
                <a:spcPts val="1200"/>
              </a:spcBef>
              <a:buFont typeface="Wingdings,Sans-Serif"/>
              <a:buChar char="§"/>
            </a:pPr>
            <a:r>
              <a:rPr lang="en-US" dirty="0">
                <a:solidFill>
                  <a:srgbClr val="525252"/>
                </a:solidFill>
                <a:latin typeface="Arial"/>
                <a:cs typeface="Arial"/>
              </a:rPr>
              <a:t>The guest OS is recompiled prior to installation inside a VM</a:t>
            </a:r>
          </a:p>
          <a:p>
            <a:pPr lvl="1">
              <a:lnSpc>
                <a:spcPct val="100000"/>
              </a:lnSpc>
              <a:spcBef>
                <a:spcPts val="1200"/>
              </a:spcBef>
              <a:buFont typeface="Wingdings,Sans-Serif"/>
              <a:buChar char="§"/>
            </a:pPr>
            <a:r>
              <a:rPr lang="en-US" dirty="0">
                <a:solidFill>
                  <a:srgbClr val="525252"/>
                </a:solidFill>
                <a:latin typeface="Arial"/>
                <a:cs typeface="Arial"/>
              </a:rPr>
              <a:t>Does not implement full isolation of OS but rather provides a </a:t>
            </a:r>
            <a:br>
              <a:rPr lang="en-US" dirty="0">
                <a:solidFill>
                  <a:srgbClr val="525252"/>
                </a:solidFill>
                <a:latin typeface="Arial"/>
                <a:cs typeface="Arial"/>
              </a:rPr>
            </a:br>
            <a:r>
              <a:rPr lang="en-US" dirty="0">
                <a:solidFill>
                  <a:srgbClr val="525252"/>
                </a:solidFill>
                <a:latin typeface="Arial"/>
                <a:cs typeface="Arial"/>
              </a:rPr>
              <a:t>different API (</a:t>
            </a:r>
            <a:r>
              <a:rPr lang="en-US" dirty="0" err="1">
                <a:solidFill>
                  <a:srgbClr val="525252"/>
                </a:solidFill>
                <a:latin typeface="Arial"/>
                <a:cs typeface="Arial"/>
              </a:rPr>
              <a:t>hypercalls</a:t>
            </a:r>
            <a:r>
              <a:rPr lang="en-US" dirty="0">
                <a:solidFill>
                  <a:srgbClr val="525252"/>
                </a:solidFill>
                <a:latin typeface="Arial"/>
                <a:cs typeface="Arial"/>
              </a:rPr>
              <a:t>) which is utilized for actual hardware access</a:t>
            </a:r>
          </a:p>
          <a:p>
            <a:endParaRPr lang="en-US" dirty="0">
              <a:ea typeface="Calibri"/>
              <a:cs typeface="Calibri"/>
            </a:endParaRPr>
          </a:p>
        </p:txBody>
      </p:sp>
      <p:sp>
        <p:nvSpPr>
          <p:cNvPr id="3" name="Title 2">
            <a:extLst>
              <a:ext uri="{FF2B5EF4-FFF2-40B4-BE49-F238E27FC236}">
                <a16:creationId xmlns:a16="http://schemas.microsoft.com/office/drawing/2014/main" id="{9C07B8A1-7B1D-79F3-54EB-00BCB324ACBB}"/>
              </a:ext>
            </a:extLst>
          </p:cNvPr>
          <p:cNvSpPr>
            <a:spLocks noGrp="1"/>
          </p:cNvSpPr>
          <p:nvPr>
            <p:ph type="title"/>
          </p:nvPr>
        </p:nvSpPr>
        <p:spPr/>
        <p:txBody>
          <a:bodyPr/>
          <a:lstStyle/>
          <a:p>
            <a:r>
              <a:rPr lang="en-US" dirty="0">
                <a:latin typeface="Arial Rounded MT Bold"/>
              </a:rPr>
              <a:t>Full vs Para Virtualization</a:t>
            </a:r>
            <a:endParaRPr lang="en-US" dirty="0"/>
          </a:p>
        </p:txBody>
      </p:sp>
    </p:spTree>
    <p:extLst>
      <p:ext uri="{BB962C8B-B14F-4D97-AF65-F5344CB8AC3E}">
        <p14:creationId xmlns:p14="http://schemas.microsoft.com/office/powerpoint/2010/main" val="3811600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A22496-264D-0D7B-6824-4C49899DC700}"/>
              </a:ext>
            </a:extLst>
          </p:cNvPr>
          <p:cNvSpPr>
            <a:spLocks noGrp="1"/>
          </p:cNvSpPr>
          <p:nvPr>
            <p:ph type="title"/>
          </p:nvPr>
        </p:nvSpPr>
        <p:spPr/>
        <p:txBody>
          <a:bodyPr/>
          <a:lstStyle/>
          <a:p>
            <a:r>
              <a:rPr lang="en-US" dirty="0">
                <a:latin typeface="Arial Rounded MT Bold"/>
              </a:rPr>
              <a:t>Full vs Para Virtualization</a:t>
            </a:r>
            <a:endParaRPr lang="en-US" dirty="0"/>
          </a:p>
        </p:txBody>
      </p:sp>
      <p:pic>
        <p:nvPicPr>
          <p:cNvPr id="4" name="Picture 3" descr="A diagram of a computer system&#10;&#10;Description automatically generated">
            <a:extLst>
              <a:ext uri="{FF2B5EF4-FFF2-40B4-BE49-F238E27FC236}">
                <a16:creationId xmlns:a16="http://schemas.microsoft.com/office/drawing/2014/main" id="{AFDA02A7-10EA-26D2-EFA9-0E4A2455CD88}"/>
              </a:ext>
            </a:extLst>
          </p:cNvPr>
          <p:cNvPicPr>
            <a:picLocks noChangeAspect="1"/>
          </p:cNvPicPr>
          <p:nvPr/>
        </p:nvPicPr>
        <p:blipFill>
          <a:blip r:embed="rId2"/>
          <a:stretch>
            <a:fillRect/>
          </a:stretch>
        </p:blipFill>
        <p:spPr>
          <a:xfrm>
            <a:off x="250706" y="1774705"/>
            <a:ext cx="6409425" cy="4233233"/>
          </a:xfrm>
          <a:prstGeom prst="rect">
            <a:avLst/>
          </a:prstGeom>
        </p:spPr>
      </p:pic>
      <p:pic>
        <p:nvPicPr>
          <p:cNvPr id="5" name="Picture 4" descr="A diagram of a computer system&#10;&#10;Description automatically generated">
            <a:extLst>
              <a:ext uri="{FF2B5EF4-FFF2-40B4-BE49-F238E27FC236}">
                <a16:creationId xmlns:a16="http://schemas.microsoft.com/office/drawing/2014/main" id="{404C416B-0D74-53D8-4DD8-A073CBC0EEAE}"/>
              </a:ext>
            </a:extLst>
          </p:cNvPr>
          <p:cNvPicPr>
            <a:picLocks noChangeAspect="1"/>
          </p:cNvPicPr>
          <p:nvPr/>
        </p:nvPicPr>
        <p:blipFill>
          <a:blip r:embed="rId3"/>
          <a:stretch>
            <a:fillRect/>
          </a:stretch>
        </p:blipFill>
        <p:spPr>
          <a:xfrm>
            <a:off x="6654919" y="1522203"/>
            <a:ext cx="5539597" cy="4416904"/>
          </a:xfrm>
          <a:prstGeom prst="rect">
            <a:avLst/>
          </a:prstGeom>
        </p:spPr>
      </p:pic>
      <p:sp>
        <p:nvSpPr>
          <p:cNvPr id="6" name="TextBox 1">
            <a:extLst>
              <a:ext uri="{FF2B5EF4-FFF2-40B4-BE49-F238E27FC236}">
                <a16:creationId xmlns:a16="http://schemas.microsoft.com/office/drawing/2014/main" id="{05CB599A-D801-B346-CB98-CCEE12D77726}"/>
              </a:ext>
            </a:extLst>
          </p:cNvPr>
          <p:cNvSpPr txBox="1"/>
          <p:nvPr/>
        </p:nvSpPr>
        <p:spPr>
          <a:xfrm>
            <a:off x="3830243" y="6513864"/>
            <a:ext cx="796092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sz="1400" b="1">
                <a:solidFill>
                  <a:schemeClr val="tx2"/>
                </a:solidFill>
              </a:rPr>
              <a:t>Image Source: </a:t>
            </a:r>
            <a:r>
              <a:rPr lang="en-US" sz="1400">
                <a:ea typeface="+mn-lt"/>
                <a:cs typeface="+mn-lt"/>
                <a:hlinkClick r:id="rId4"/>
              </a:rPr>
              <a:t>https://www.geeksforgeeks.org/difference-between-full-virtualization-and-paravirtualization/</a:t>
            </a:r>
            <a:r>
              <a:rPr lang="en-US" sz="1400">
                <a:ea typeface="+mn-lt"/>
                <a:cs typeface="+mn-lt"/>
              </a:rPr>
              <a:t> </a:t>
            </a:r>
            <a:endParaRPr lang="en-US" sz="1400" b="0" i="0" u="none" strike="noStrike" cap="none" spc="0" normalizeH="0" baseline="0">
              <a:ln>
                <a:noFill/>
              </a:ln>
              <a:solidFill>
                <a:schemeClr val="tx2"/>
              </a:solidFill>
              <a:effectLst/>
              <a:uFillTx/>
              <a:latin typeface="+mn-lt"/>
              <a:ea typeface="+mn-ea"/>
              <a:cs typeface="+mn-cs"/>
            </a:endParaRPr>
          </a:p>
        </p:txBody>
      </p:sp>
    </p:spTree>
    <p:extLst>
      <p:ext uri="{BB962C8B-B14F-4D97-AF65-F5344CB8AC3E}">
        <p14:creationId xmlns:p14="http://schemas.microsoft.com/office/powerpoint/2010/main" val="377132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A1FBDC-26F0-663A-E26B-19A85033D4CF}"/>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Not fully interface compatible, but provides better performance</a:t>
            </a:r>
          </a:p>
          <a:p>
            <a:pPr lvl="1">
              <a:lnSpc>
                <a:spcPct val="100000"/>
              </a:lnSpc>
              <a:spcBef>
                <a:spcPts val="1200"/>
              </a:spcBef>
            </a:pPr>
            <a:r>
              <a:rPr lang="en-US" dirty="0">
                <a:solidFill>
                  <a:srgbClr val="525252"/>
                </a:solidFill>
                <a:latin typeface="Arial"/>
                <a:cs typeface="Arial"/>
              </a:rPr>
              <a:t>Guest OSes must be modified to use VMM's interface</a:t>
            </a:r>
          </a:p>
          <a:p>
            <a:pPr lvl="1">
              <a:lnSpc>
                <a:spcPct val="100000"/>
              </a:lnSpc>
              <a:spcBef>
                <a:spcPts val="1200"/>
              </a:spcBef>
            </a:pPr>
            <a:r>
              <a:rPr lang="en-US" dirty="0">
                <a:solidFill>
                  <a:srgbClr val="525252"/>
                </a:solidFill>
                <a:latin typeface="Arial"/>
                <a:cs typeface="Arial"/>
              </a:rPr>
              <a:t>ABI remains unchanged</a:t>
            </a:r>
          </a:p>
          <a:p>
            <a:pPr marL="686435" lvl="2" indent="-197485">
              <a:lnSpc>
                <a:spcPct val="100000"/>
              </a:lnSpc>
              <a:spcBef>
                <a:spcPts val="1200"/>
              </a:spcBef>
            </a:pPr>
            <a:r>
              <a:rPr lang="en-US" sz="2400" dirty="0">
                <a:solidFill>
                  <a:srgbClr val="525252"/>
                </a:solidFill>
                <a:latin typeface="Arial"/>
                <a:cs typeface="Arial"/>
              </a:rPr>
              <a:t>Therefore, applications need not to be modified</a:t>
            </a:r>
            <a:endParaRPr lang="en-US" sz="1800" dirty="0">
              <a:solidFill>
                <a:srgbClr val="525252"/>
              </a:solidFill>
              <a:latin typeface="Arial"/>
              <a:cs typeface="Arial"/>
            </a:endParaRPr>
          </a:p>
          <a:p>
            <a:pPr marL="686435" lvl="2" indent="-197485">
              <a:lnSpc>
                <a:spcPct val="100000"/>
              </a:lnSpc>
              <a:spcBef>
                <a:spcPts val="1200"/>
              </a:spcBef>
            </a:pPr>
            <a:endParaRPr lang="en-US" sz="1800" dirty="0">
              <a:solidFill>
                <a:srgbClr val="525252"/>
              </a:solidFill>
              <a:latin typeface="Arial"/>
              <a:cs typeface="Arial"/>
            </a:endParaRPr>
          </a:p>
          <a:p>
            <a:pPr>
              <a:lnSpc>
                <a:spcPct val="100000"/>
              </a:lnSpc>
              <a:spcBef>
                <a:spcPts val="1200"/>
              </a:spcBef>
              <a:buFont typeface="Wingdings,Sans-Serif"/>
              <a:buChar char="§"/>
            </a:pPr>
            <a:r>
              <a:rPr lang="en-US" dirty="0">
                <a:solidFill>
                  <a:srgbClr val="525252"/>
                </a:solidFill>
                <a:latin typeface="Arial"/>
                <a:cs typeface="Arial"/>
              </a:rPr>
              <a:t>Guest OS is aware of virtualization (not in case of full virtualization)</a:t>
            </a:r>
          </a:p>
          <a:p>
            <a:pPr lvl="1">
              <a:lnSpc>
                <a:spcPct val="100000"/>
              </a:lnSpc>
              <a:spcBef>
                <a:spcPts val="1200"/>
              </a:spcBef>
              <a:buFont typeface="Wingdings,Sans-Serif"/>
              <a:buChar char="§"/>
            </a:pPr>
            <a:r>
              <a:rPr lang="en-US" dirty="0">
                <a:solidFill>
                  <a:srgbClr val="525252"/>
                </a:solidFill>
                <a:latin typeface="Arial"/>
                <a:cs typeface="Arial"/>
              </a:rPr>
              <a:t>Privileged instructions are replaced by hypervisor calls (</a:t>
            </a:r>
            <a:r>
              <a:rPr lang="en-US" dirty="0" err="1">
                <a:solidFill>
                  <a:srgbClr val="525252"/>
                </a:solidFill>
                <a:latin typeface="Arial"/>
                <a:cs typeface="Arial"/>
              </a:rPr>
              <a:t>hypercalls</a:t>
            </a:r>
            <a:r>
              <a:rPr lang="en-US" dirty="0">
                <a:solidFill>
                  <a:srgbClr val="525252"/>
                </a:solidFill>
                <a:latin typeface="Arial"/>
                <a:cs typeface="Arial"/>
              </a:rPr>
              <a:t>)</a:t>
            </a:r>
          </a:p>
          <a:p>
            <a:pPr lvl="1">
              <a:lnSpc>
                <a:spcPct val="100000"/>
              </a:lnSpc>
              <a:spcBef>
                <a:spcPts val="1200"/>
              </a:spcBef>
              <a:buFont typeface="Wingdings,Sans-Serif"/>
              <a:buChar char="§"/>
            </a:pPr>
            <a:r>
              <a:rPr lang="en-US" dirty="0">
                <a:solidFill>
                  <a:srgbClr val="525252"/>
                </a:solidFill>
                <a:latin typeface="Arial"/>
                <a:cs typeface="Arial"/>
              </a:rPr>
              <a:t>No need for binary translations</a:t>
            </a:r>
          </a:p>
          <a:p>
            <a:endParaRPr lang="en-US" dirty="0">
              <a:ea typeface="Calibri"/>
              <a:cs typeface="Calibri"/>
            </a:endParaRPr>
          </a:p>
        </p:txBody>
      </p:sp>
      <p:sp>
        <p:nvSpPr>
          <p:cNvPr id="3" name="Title 2">
            <a:extLst>
              <a:ext uri="{FF2B5EF4-FFF2-40B4-BE49-F238E27FC236}">
                <a16:creationId xmlns:a16="http://schemas.microsoft.com/office/drawing/2014/main" id="{41B6D705-B953-51E9-0F9E-643E06E94F86}"/>
              </a:ext>
            </a:extLst>
          </p:cNvPr>
          <p:cNvSpPr>
            <a:spLocks noGrp="1"/>
          </p:cNvSpPr>
          <p:nvPr>
            <p:ph type="title"/>
          </p:nvPr>
        </p:nvSpPr>
        <p:spPr/>
        <p:txBody>
          <a:bodyPr/>
          <a:lstStyle/>
          <a:p>
            <a:r>
              <a:rPr lang="en-US" dirty="0">
                <a:latin typeface="Arial Rounded MT Bold"/>
              </a:rPr>
              <a:t>Para Virtualization</a:t>
            </a:r>
            <a:endParaRPr lang="en-US" dirty="0"/>
          </a:p>
        </p:txBody>
      </p:sp>
    </p:spTree>
    <p:extLst>
      <p:ext uri="{BB962C8B-B14F-4D97-AF65-F5344CB8AC3E}">
        <p14:creationId xmlns:p14="http://schemas.microsoft.com/office/powerpoint/2010/main" val="91004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E95ECF-0983-2BB2-7BC7-9CD62CF2783F}"/>
              </a:ext>
            </a:extLst>
          </p:cNvPr>
          <p:cNvSpPr>
            <a:spLocks noGrp="1"/>
          </p:cNvSpPr>
          <p:nvPr>
            <p:ph idx="1"/>
          </p:nvPr>
        </p:nvSpPr>
        <p:spPr/>
        <p:txBody>
          <a:bodyPr lIns="91440" tIns="45720" rIns="91440" bIns="45720" anchor="t"/>
          <a:lstStyle/>
          <a:p>
            <a:pPr>
              <a:lnSpc>
                <a:spcPct val="100000"/>
              </a:lnSpc>
              <a:spcBef>
                <a:spcPts val="1200"/>
              </a:spcBef>
            </a:pPr>
            <a:r>
              <a:rPr lang="en-US" sz="2600" dirty="0">
                <a:solidFill>
                  <a:srgbClr val="525252"/>
                </a:solidFill>
                <a:latin typeface="Arial"/>
                <a:cs typeface="Arial"/>
              </a:rPr>
              <a:t>Use of a computer's physical components (hardware) to support the software that creates and manages VMs. </a:t>
            </a:r>
          </a:p>
          <a:p>
            <a:pPr>
              <a:lnSpc>
                <a:spcPct val="100000"/>
              </a:lnSpc>
              <a:spcBef>
                <a:spcPts val="1200"/>
              </a:spcBef>
            </a:pPr>
            <a:r>
              <a:rPr lang="en-US" sz="2600" dirty="0">
                <a:solidFill>
                  <a:srgbClr val="525252"/>
                </a:solidFill>
                <a:latin typeface="Arial"/>
                <a:cs typeface="Arial"/>
              </a:rPr>
              <a:t>Both Intel and AMD support virtualization for their modern processors</a:t>
            </a:r>
          </a:p>
          <a:p>
            <a:pPr lvl="1">
              <a:lnSpc>
                <a:spcPct val="100000"/>
              </a:lnSpc>
              <a:spcBef>
                <a:spcPts val="1200"/>
              </a:spcBef>
            </a:pPr>
            <a:r>
              <a:rPr lang="en-US" sz="2200" dirty="0">
                <a:solidFill>
                  <a:srgbClr val="525252"/>
                </a:solidFill>
                <a:latin typeface="Arial"/>
                <a:cs typeface="Arial"/>
              </a:rPr>
              <a:t>Intel supports virtualization through the VT-x technology; the CPU flag for the VT-x capability is </a:t>
            </a:r>
            <a:r>
              <a:rPr lang="en-US" sz="2200" b="1" dirty="0">
                <a:solidFill>
                  <a:srgbClr val="525252"/>
                </a:solidFill>
                <a:latin typeface="Arial"/>
                <a:cs typeface="Arial"/>
              </a:rPr>
              <a:t>V</a:t>
            </a:r>
            <a:r>
              <a:rPr lang="en-US" sz="2200" dirty="0">
                <a:solidFill>
                  <a:srgbClr val="525252"/>
                </a:solidFill>
                <a:latin typeface="Arial"/>
                <a:cs typeface="Arial"/>
              </a:rPr>
              <a:t>irtual </a:t>
            </a:r>
            <a:r>
              <a:rPr lang="en-US" sz="2200" b="1" dirty="0">
                <a:solidFill>
                  <a:srgbClr val="525252"/>
                </a:solidFill>
                <a:latin typeface="Arial"/>
                <a:cs typeface="Arial"/>
              </a:rPr>
              <a:t>M</a:t>
            </a:r>
            <a:r>
              <a:rPr lang="en-US" sz="2200" dirty="0">
                <a:solidFill>
                  <a:srgbClr val="525252"/>
                </a:solidFill>
                <a:latin typeface="Arial"/>
                <a:cs typeface="Arial"/>
              </a:rPr>
              <a:t>achine </a:t>
            </a:r>
            <a:r>
              <a:rPr lang="en-US" sz="2200" dirty="0" err="1">
                <a:solidFill>
                  <a:srgbClr val="525252"/>
                </a:solidFill>
                <a:latin typeface="Arial"/>
                <a:cs typeface="Arial"/>
              </a:rPr>
              <a:t>e</a:t>
            </a:r>
            <a:r>
              <a:rPr lang="en-US" sz="2200" b="1" dirty="0" err="1">
                <a:solidFill>
                  <a:srgbClr val="525252"/>
                </a:solidFill>
                <a:latin typeface="Arial"/>
                <a:cs typeface="Arial"/>
              </a:rPr>
              <a:t>X</a:t>
            </a:r>
            <a:r>
              <a:rPr lang="en-US" sz="2200" dirty="0" err="1">
                <a:solidFill>
                  <a:srgbClr val="525252"/>
                </a:solidFill>
                <a:latin typeface="Arial"/>
                <a:cs typeface="Arial"/>
              </a:rPr>
              <a:t>tension</a:t>
            </a:r>
            <a:r>
              <a:rPr lang="en-US" sz="2200" dirty="0">
                <a:solidFill>
                  <a:srgbClr val="525252"/>
                </a:solidFill>
                <a:latin typeface="Arial"/>
                <a:cs typeface="Arial"/>
              </a:rPr>
              <a:t> (VMX)</a:t>
            </a:r>
          </a:p>
          <a:p>
            <a:pPr lvl="1">
              <a:lnSpc>
                <a:spcPct val="100000"/>
              </a:lnSpc>
              <a:spcBef>
                <a:spcPts val="1200"/>
              </a:spcBef>
            </a:pPr>
            <a:r>
              <a:rPr lang="en-US" sz="2200" dirty="0">
                <a:solidFill>
                  <a:srgbClr val="525252"/>
                </a:solidFill>
                <a:latin typeface="Arial"/>
                <a:cs typeface="Arial"/>
              </a:rPr>
              <a:t>AMD developed its first generation of virtualization extensions under the codename “</a:t>
            </a:r>
            <a:r>
              <a:rPr lang="en-US" sz="2200" i="1" dirty="0">
                <a:solidFill>
                  <a:srgbClr val="525252"/>
                </a:solidFill>
                <a:latin typeface="Arial"/>
                <a:cs typeface="Arial"/>
              </a:rPr>
              <a:t>Pacifica</a:t>
            </a:r>
            <a:r>
              <a:rPr lang="en-US" sz="2200" dirty="0">
                <a:solidFill>
                  <a:srgbClr val="525252"/>
                </a:solidFill>
                <a:latin typeface="Arial"/>
                <a:cs typeface="Arial"/>
              </a:rPr>
              <a:t>” and initially published them as </a:t>
            </a:r>
            <a:r>
              <a:rPr lang="en-US" sz="2200" i="1" dirty="0">
                <a:solidFill>
                  <a:srgbClr val="525252"/>
                </a:solidFill>
                <a:latin typeface="Arial"/>
                <a:cs typeface="Arial"/>
              </a:rPr>
              <a:t>AMD Secure Virtual Machine (SVM); </a:t>
            </a:r>
            <a:r>
              <a:rPr lang="en-US" sz="2200" dirty="0">
                <a:solidFill>
                  <a:srgbClr val="525252"/>
                </a:solidFill>
                <a:latin typeface="Arial"/>
                <a:cs typeface="Arial"/>
              </a:rPr>
              <a:t>later marketed them under </a:t>
            </a:r>
            <a:r>
              <a:rPr lang="en-US" sz="2200" i="1" dirty="0">
                <a:solidFill>
                  <a:srgbClr val="525252"/>
                </a:solidFill>
                <a:latin typeface="Arial"/>
                <a:cs typeface="Arial"/>
              </a:rPr>
              <a:t>AMD Virtualization</a:t>
            </a:r>
            <a:r>
              <a:rPr lang="en-US" sz="2200" dirty="0">
                <a:solidFill>
                  <a:srgbClr val="525252"/>
                </a:solidFill>
                <a:latin typeface="Arial"/>
                <a:cs typeface="Arial"/>
              </a:rPr>
              <a:t>, abbreviated </a:t>
            </a:r>
            <a:r>
              <a:rPr lang="en-US" sz="2200" b="1" i="1" dirty="0">
                <a:solidFill>
                  <a:srgbClr val="525252"/>
                </a:solidFill>
                <a:latin typeface="Arial"/>
                <a:cs typeface="Arial"/>
              </a:rPr>
              <a:t>AMD-V</a:t>
            </a:r>
            <a:r>
              <a:rPr lang="en-US" sz="2200" dirty="0">
                <a:solidFill>
                  <a:srgbClr val="525252"/>
                </a:solidFill>
                <a:latin typeface="Arial"/>
                <a:cs typeface="Arial"/>
              </a:rPr>
              <a:t>.</a:t>
            </a:r>
          </a:p>
          <a:p>
            <a:pPr>
              <a:lnSpc>
                <a:spcPct val="100000"/>
              </a:lnSpc>
              <a:spcBef>
                <a:spcPts val="1200"/>
              </a:spcBef>
              <a:buFont typeface="Wingdings,Sans-Serif"/>
              <a:buChar char="§"/>
            </a:pPr>
            <a:r>
              <a:rPr lang="en-US" sz="2600" dirty="0">
                <a:solidFill>
                  <a:srgbClr val="525252"/>
                </a:solidFill>
                <a:latin typeface="Arial"/>
                <a:cs typeface="Arial"/>
              </a:rPr>
              <a:t>Notably, Intel and AMD use different instruction sets for virtualization</a:t>
            </a:r>
          </a:p>
        </p:txBody>
      </p:sp>
      <p:sp>
        <p:nvSpPr>
          <p:cNvPr id="3" name="Title 2">
            <a:extLst>
              <a:ext uri="{FF2B5EF4-FFF2-40B4-BE49-F238E27FC236}">
                <a16:creationId xmlns:a16="http://schemas.microsoft.com/office/drawing/2014/main" id="{6A4AC771-5EBB-6409-0072-014B9E5353C1}"/>
              </a:ext>
            </a:extLst>
          </p:cNvPr>
          <p:cNvSpPr>
            <a:spLocks noGrp="1"/>
          </p:cNvSpPr>
          <p:nvPr>
            <p:ph type="title"/>
          </p:nvPr>
        </p:nvSpPr>
        <p:spPr/>
        <p:txBody>
          <a:bodyPr/>
          <a:lstStyle/>
          <a:p>
            <a:r>
              <a:rPr lang="en-US" dirty="0">
                <a:latin typeface="Arial Rounded MT Bold"/>
              </a:rPr>
              <a:t>Hardware Assisted Virtualization</a:t>
            </a:r>
            <a:endParaRPr lang="en-US" dirty="0"/>
          </a:p>
        </p:txBody>
      </p:sp>
    </p:spTree>
    <p:extLst>
      <p:ext uri="{BB962C8B-B14F-4D97-AF65-F5344CB8AC3E}">
        <p14:creationId xmlns:p14="http://schemas.microsoft.com/office/powerpoint/2010/main" val="48266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12A672-D361-4D99-0A2D-881A645AEB69}"/>
              </a:ext>
            </a:extLst>
          </p:cNvPr>
          <p:cNvSpPr>
            <a:spLocks noGrp="1"/>
          </p:cNvSpPr>
          <p:nvPr>
            <p:ph type="title"/>
          </p:nvPr>
        </p:nvSpPr>
        <p:spPr/>
        <p:txBody>
          <a:bodyPr/>
          <a:lstStyle/>
          <a:p>
            <a:r>
              <a:rPr lang="en-US" dirty="0">
                <a:latin typeface="Arial Rounded MT Bold"/>
              </a:rPr>
              <a:t>Hardware Assisted Virtualization</a:t>
            </a:r>
            <a:endParaRPr lang="en-US" dirty="0"/>
          </a:p>
        </p:txBody>
      </p:sp>
      <p:pic>
        <p:nvPicPr>
          <p:cNvPr id="4" name="Picture 3" descr="A diagram of a software application&#10;&#10;Description automatically generated">
            <a:extLst>
              <a:ext uri="{FF2B5EF4-FFF2-40B4-BE49-F238E27FC236}">
                <a16:creationId xmlns:a16="http://schemas.microsoft.com/office/drawing/2014/main" id="{CBA8E0E6-E9FF-127D-D5D4-E39282F6CCA5}"/>
              </a:ext>
            </a:extLst>
          </p:cNvPr>
          <p:cNvPicPr>
            <a:picLocks noChangeAspect="1"/>
          </p:cNvPicPr>
          <p:nvPr/>
        </p:nvPicPr>
        <p:blipFill>
          <a:blip r:embed="rId2"/>
          <a:stretch>
            <a:fillRect/>
          </a:stretch>
        </p:blipFill>
        <p:spPr>
          <a:xfrm>
            <a:off x="2712720" y="1282832"/>
            <a:ext cx="6315456" cy="3938767"/>
          </a:xfrm>
          <a:prstGeom prst="rect">
            <a:avLst/>
          </a:prstGeom>
        </p:spPr>
      </p:pic>
      <p:sp>
        <p:nvSpPr>
          <p:cNvPr id="5" name="TextBox 1">
            <a:extLst>
              <a:ext uri="{FF2B5EF4-FFF2-40B4-BE49-F238E27FC236}">
                <a16:creationId xmlns:a16="http://schemas.microsoft.com/office/drawing/2014/main" id="{28477CDE-1CBB-7CF7-604C-9E050874E9B4}"/>
              </a:ext>
            </a:extLst>
          </p:cNvPr>
          <p:cNvSpPr txBox="1"/>
          <p:nvPr/>
        </p:nvSpPr>
        <p:spPr>
          <a:xfrm>
            <a:off x="1568400" y="5612400"/>
            <a:ext cx="890026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sz="1600" b="1"/>
              <a:t>Image Source: </a:t>
            </a:r>
            <a:r>
              <a:rPr lang="en-US" sz="1600" b="1">
                <a:hlinkClick r:id="rId3"/>
              </a:rPr>
              <a:t>https://thecustomizewindows.com/2014/09/hardware-assisted-virtualization/</a:t>
            </a:r>
            <a:r>
              <a:rPr lang="en-US" sz="1600" b="1"/>
              <a:t> </a:t>
            </a:r>
            <a:endParaRPr lang="en-US"/>
          </a:p>
        </p:txBody>
      </p:sp>
    </p:spTree>
    <p:extLst>
      <p:ext uri="{BB962C8B-B14F-4D97-AF65-F5344CB8AC3E}">
        <p14:creationId xmlns:p14="http://schemas.microsoft.com/office/powerpoint/2010/main" val="4244488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E679F-88BB-0C3F-7A26-C1A5F673F919}"/>
              </a:ext>
            </a:extLst>
          </p:cNvPr>
          <p:cNvSpPr>
            <a:spLocks noGrp="1"/>
          </p:cNvSpPr>
          <p:nvPr>
            <p:ph type="title"/>
          </p:nvPr>
        </p:nvSpPr>
        <p:spPr/>
        <p:txBody>
          <a:bodyPr/>
          <a:lstStyle/>
          <a:p>
            <a:r>
              <a:rPr lang="en-US" dirty="0">
                <a:latin typeface="Arial Rounded MT Bold"/>
              </a:rPr>
              <a:t>Comparing Virtualization Techniques</a:t>
            </a:r>
            <a:endParaRPr lang="en-US" dirty="0"/>
          </a:p>
        </p:txBody>
      </p:sp>
      <p:graphicFrame>
        <p:nvGraphicFramePr>
          <p:cNvPr id="6" name="Table 5">
            <a:extLst>
              <a:ext uri="{FF2B5EF4-FFF2-40B4-BE49-F238E27FC236}">
                <a16:creationId xmlns:a16="http://schemas.microsoft.com/office/drawing/2014/main" id="{5263C33D-82C9-3C04-7A8A-A2DBD38F4648}"/>
              </a:ext>
            </a:extLst>
          </p:cNvPr>
          <p:cNvGraphicFramePr>
            <a:graphicFrameLocks noGrp="1"/>
          </p:cNvGraphicFramePr>
          <p:nvPr>
            <p:extLst>
              <p:ext uri="{D42A27DB-BD31-4B8C-83A1-F6EECF244321}">
                <p14:modId xmlns:p14="http://schemas.microsoft.com/office/powerpoint/2010/main" val="4191971298"/>
              </p:ext>
            </p:extLst>
          </p:nvPr>
        </p:nvGraphicFramePr>
        <p:xfrm>
          <a:off x="591312" y="1712976"/>
          <a:ext cx="10776198" cy="3486150"/>
        </p:xfrm>
        <a:graphic>
          <a:graphicData uri="http://schemas.openxmlformats.org/drawingml/2006/table">
            <a:tbl>
              <a:tblPr firstRow="1" bandRow="1">
                <a:tableStyleId>{5C22544A-7EE6-4342-B048-85BDC9FD1C3A}</a:tableStyleId>
              </a:tblPr>
              <a:tblGrid>
                <a:gridCol w="2340863">
                  <a:extLst>
                    <a:ext uri="{9D8B030D-6E8A-4147-A177-3AD203B41FA5}">
                      <a16:colId xmlns:a16="http://schemas.microsoft.com/office/drawing/2014/main" val="3098703531"/>
                    </a:ext>
                  </a:extLst>
                </a:gridCol>
                <a:gridCol w="2699296">
                  <a:extLst>
                    <a:ext uri="{9D8B030D-6E8A-4147-A177-3AD203B41FA5}">
                      <a16:colId xmlns:a16="http://schemas.microsoft.com/office/drawing/2014/main" val="20393233"/>
                    </a:ext>
                  </a:extLst>
                </a:gridCol>
                <a:gridCol w="2902814">
                  <a:extLst>
                    <a:ext uri="{9D8B030D-6E8A-4147-A177-3AD203B41FA5}">
                      <a16:colId xmlns:a16="http://schemas.microsoft.com/office/drawing/2014/main" val="1334068167"/>
                    </a:ext>
                  </a:extLst>
                </a:gridCol>
                <a:gridCol w="2833225">
                  <a:extLst>
                    <a:ext uri="{9D8B030D-6E8A-4147-A177-3AD203B41FA5}">
                      <a16:colId xmlns:a16="http://schemas.microsoft.com/office/drawing/2014/main" val="1263003795"/>
                    </a:ext>
                  </a:extLst>
                </a:gridCol>
              </a:tblGrid>
              <a:tr h="361950">
                <a:tc>
                  <a:txBody>
                    <a:bodyPr/>
                    <a:lstStyle/>
                    <a:p>
                      <a:pPr algn="ctr" fontAlgn="base"/>
                      <a:r>
                        <a:rPr lang="en-US" sz="1800" b="1" dirty="0">
                          <a:solidFill>
                            <a:schemeClr val="tx1"/>
                          </a:solidFill>
                          <a:effectLst/>
                          <a:latin typeface="Intel Clear"/>
                        </a:rPr>
                        <a:t>Parameter</a:t>
                      </a:r>
                      <a:r>
                        <a:rPr lang="en-US" sz="1800" dirty="0">
                          <a:solidFill>
                            <a:schemeClr val="tx1"/>
                          </a:solidFill>
                          <a:effectLst/>
                          <a:latin typeface="Intel Clear"/>
                        </a:rPr>
                        <a:t>​</a:t>
                      </a:r>
                      <a:endParaRPr lang="en-US" sz="1800">
                        <a:solidFill>
                          <a:schemeClr val="tx1"/>
                        </a:solidFill>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solidFill>
                      <a:srgbClr val="B4DDFF"/>
                    </a:solidFill>
                  </a:tcPr>
                </a:tc>
                <a:tc>
                  <a:txBody>
                    <a:bodyPr/>
                    <a:lstStyle/>
                    <a:p>
                      <a:pPr algn="ctr" fontAlgn="base"/>
                      <a:r>
                        <a:rPr lang="en-US" sz="1800" b="1" dirty="0">
                          <a:solidFill>
                            <a:schemeClr val="tx1"/>
                          </a:solidFill>
                          <a:effectLst/>
                          <a:latin typeface="Intel Clear"/>
                        </a:rPr>
                        <a:t>Full Virtualization</a:t>
                      </a:r>
                      <a:r>
                        <a:rPr lang="en-US" sz="1800" dirty="0">
                          <a:solidFill>
                            <a:schemeClr val="tx1"/>
                          </a:solidFill>
                          <a:effectLst/>
                          <a:latin typeface="Intel Clear"/>
                        </a:rPr>
                        <a:t>​</a:t>
                      </a:r>
                      <a:endParaRPr lang="en-US" sz="1800">
                        <a:solidFill>
                          <a:schemeClr val="tx1"/>
                        </a:solidFill>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solidFill>
                      <a:srgbClr val="B4DDFF"/>
                    </a:solidFill>
                  </a:tcPr>
                </a:tc>
                <a:tc>
                  <a:txBody>
                    <a:bodyPr/>
                    <a:lstStyle/>
                    <a:p>
                      <a:pPr algn="ctr" fontAlgn="base"/>
                      <a:r>
                        <a:rPr lang="en-US" sz="1800" b="1" dirty="0">
                          <a:solidFill>
                            <a:schemeClr val="tx1"/>
                          </a:solidFill>
                          <a:effectLst/>
                          <a:latin typeface="Intel Clear"/>
                        </a:rPr>
                        <a:t>Para-virtualization</a:t>
                      </a:r>
                      <a:r>
                        <a:rPr lang="en-US" sz="1800" dirty="0">
                          <a:solidFill>
                            <a:schemeClr val="tx1"/>
                          </a:solidFill>
                          <a:effectLst/>
                          <a:latin typeface="Intel Clear"/>
                        </a:rPr>
                        <a:t>​</a:t>
                      </a:r>
                      <a:endParaRPr lang="en-US" sz="1800">
                        <a:solidFill>
                          <a:schemeClr val="tx1"/>
                        </a:solidFill>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solidFill>
                      <a:srgbClr val="B4DDFF"/>
                    </a:solidFill>
                  </a:tcPr>
                </a:tc>
                <a:tc>
                  <a:txBody>
                    <a:bodyPr/>
                    <a:lstStyle/>
                    <a:p>
                      <a:pPr algn="ctr" fontAlgn="base"/>
                      <a:r>
                        <a:rPr lang="en-US" sz="1800" b="1" dirty="0">
                          <a:solidFill>
                            <a:schemeClr val="tx1"/>
                          </a:solidFill>
                          <a:effectLst/>
                          <a:latin typeface="Intel Clear"/>
                        </a:rPr>
                        <a:t>Hardware Assisted Virtualization</a:t>
                      </a:r>
                      <a:r>
                        <a:rPr lang="en-US" sz="1800" dirty="0">
                          <a:solidFill>
                            <a:schemeClr val="tx1"/>
                          </a:solidFill>
                          <a:effectLst/>
                          <a:latin typeface="Intel Clear"/>
                        </a:rPr>
                        <a:t>​</a:t>
                      </a:r>
                      <a:endParaRPr lang="en-US" sz="1800">
                        <a:solidFill>
                          <a:schemeClr val="tx1"/>
                        </a:solidFill>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solidFill>
                      <a:srgbClr val="B4DDFF"/>
                    </a:solidFill>
                  </a:tcPr>
                </a:tc>
                <a:extLst>
                  <a:ext uri="{0D108BD9-81ED-4DB2-BD59-A6C34878D82A}">
                    <a16:rowId xmlns:a16="http://schemas.microsoft.com/office/drawing/2014/main" val="476669061"/>
                  </a:ext>
                </a:extLst>
              </a:tr>
              <a:tr h="361950">
                <a:tc>
                  <a:txBody>
                    <a:bodyPr/>
                    <a:lstStyle/>
                    <a:p>
                      <a:pPr fontAlgn="base"/>
                      <a:r>
                        <a:rPr lang="en-US" sz="1400" b="1" dirty="0">
                          <a:effectLst/>
                          <a:latin typeface="Intel Clear"/>
                        </a:rPr>
                        <a:t>Generation</a:t>
                      </a:r>
                      <a:r>
                        <a:rPr lang="en-US" sz="1400" dirty="0">
                          <a:effectLst/>
                          <a:latin typeface="Intel Clear"/>
                        </a:rPr>
                        <a: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1st​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2nd​</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3rd​</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162104"/>
                  </a:ext>
                </a:extLst>
              </a:tr>
              <a:tr h="361950">
                <a:tc>
                  <a:txBody>
                    <a:bodyPr/>
                    <a:lstStyle/>
                    <a:p>
                      <a:pPr fontAlgn="base"/>
                      <a:r>
                        <a:rPr lang="en-US" sz="1400" b="1" dirty="0">
                          <a:effectLst/>
                          <a:latin typeface="Intel Clear"/>
                        </a:rPr>
                        <a:t>Performance</a:t>
                      </a:r>
                      <a:r>
                        <a:rPr lang="en-US" sz="1400" dirty="0">
                          <a:effectLst/>
                          <a:latin typeface="Intel Clear"/>
                        </a:rPr>
                        <a: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Good​</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Better in certain cases​</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Fair​</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0254428"/>
                  </a:ext>
                </a:extLst>
              </a:tr>
              <a:tr h="361950">
                <a:tc>
                  <a:txBody>
                    <a:bodyPr/>
                    <a:lstStyle/>
                    <a:p>
                      <a:pPr fontAlgn="base"/>
                      <a:r>
                        <a:rPr lang="en-US" sz="1400" b="1" dirty="0">
                          <a:effectLst/>
                          <a:latin typeface="Intel Clear"/>
                        </a:rPr>
                        <a:t>Used By</a:t>
                      </a:r>
                      <a:r>
                        <a:rPr lang="en-US" sz="1400" dirty="0">
                          <a:effectLst/>
                          <a:latin typeface="Intel Clear"/>
                        </a:rPr>
                        <a: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VMWare, Microsoft, KVM​</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VMWare, Xen​</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VMware, Xen, Microsoft​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184523"/>
                  </a:ext>
                </a:extLst>
              </a:tr>
              <a:tr h="361950">
                <a:tc>
                  <a:txBody>
                    <a:bodyPr/>
                    <a:lstStyle/>
                    <a:p>
                      <a:pPr fontAlgn="base"/>
                      <a:r>
                        <a:rPr lang="en-US" sz="1400" b="1" dirty="0">
                          <a:effectLst/>
                          <a:latin typeface="Intel Clear"/>
                        </a:rPr>
                        <a:t>Guest OS Modification</a:t>
                      </a:r>
                      <a:r>
                        <a:rPr lang="en-US" sz="1400" dirty="0">
                          <a:effectLst/>
                          <a:latin typeface="Intel Clear"/>
                        </a:rPr>
                        <a: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Not needed​</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Updated to issue </a:t>
                      </a:r>
                      <a:r>
                        <a:rPr lang="en-US" sz="1400" dirty="0" err="1">
                          <a:effectLst/>
                          <a:latin typeface="Intel Clear"/>
                        </a:rPr>
                        <a:t>hypercalls</a:t>
                      </a:r>
                      <a:r>
                        <a:rPr lang="en-US" sz="1400" dirty="0">
                          <a:effectLst/>
                          <a:latin typeface="Intel Clear"/>
                        </a:rPr>
                        <a: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Not needed​</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227186"/>
                  </a:ext>
                </a:extLst>
              </a:tr>
              <a:tr h="361950">
                <a:tc>
                  <a:txBody>
                    <a:bodyPr/>
                    <a:lstStyle/>
                    <a:p>
                      <a:pPr fontAlgn="base"/>
                      <a:r>
                        <a:rPr lang="en-US" sz="1400" b="1" dirty="0">
                          <a:effectLst/>
                          <a:latin typeface="Intel Clear"/>
                        </a:rPr>
                        <a:t>Guest OS hypervisor independent?</a:t>
                      </a:r>
                      <a:r>
                        <a:rPr lang="en-US" sz="1400" dirty="0">
                          <a:effectLst/>
                          <a:latin typeface="Intel Clear"/>
                        </a:rPr>
                        <a: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Yes​</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err="1">
                          <a:effectLst/>
                          <a:latin typeface="Intel Clear"/>
                        </a:rPr>
                        <a:t>XenLinux</a:t>
                      </a:r>
                      <a:r>
                        <a:rPr lang="en-US" sz="1400" dirty="0">
                          <a:effectLst/>
                          <a:latin typeface="Intel Clear"/>
                        </a:rPr>
                        <a:t> runs only on hypervisors​</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Yes​</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724448"/>
                  </a:ext>
                </a:extLst>
              </a:tr>
              <a:tr h="361950">
                <a:tc>
                  <a:txBody>
                    <a:bodyPr/>
                    <a:lstStyle/>
                    <a:p>
                      <a:pPr fontAlgn="base"/>
                      <a:r>
                        <a:rPr lang="en-US" sz="1400" b="1" dirty="0">
                          <a:effectLst/>
                          <a:latin typeface="Intel Clear"/>
                        </a:rPr>
                        <a:t>Technique</a:t>
                      </a:r>
                      <a:r>
                        <a:rPr lang="en-US" sz="1400" dirty="0">
                          <a:effectLst/>
                          <a:latin typeface="Intel Clear"/>
                        </a:rPr>
                        <a: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Direct execution​</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err="1">
                          <a:effectLst/>
                          <a:latin typeface="Intel Clear"/>
                        </a:rPr>
                        <a:t>Hypercalls</a:t>
                      </a:r>
                      <a:r>
                        <a:rPr lang="en-US" sz="1400" dirty="0">
                          <a:effectLst/>
                          <a:latin typeface="Intel Clear"/>
                        </a:rPr>
                        <a: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Exit to root mode on privileged instructions​</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5258339"/>
                  </a:ext>
                </a:extLst>
              </a:tr>
              <a:tr h="361950">
                <a:tc>
                  <a:txBody>
                    <a:bodyPr/>
                    <a:lstStyle/>
                    <a:p>
                      <a:pPr fontAlgn="base"/>
                      <a:r>
                        <a:rPr lang="en-US" sz="1400" b="1" dirty="0">
                          <a:effectLst/>
                          <a:latin typeface="Intel Clear"/>
                        </a:rPr>
                        <a:t>Compatibility</a:t>
                      </a:r>
                      <a:r>
                        <a:rPr lang="en-US" sz="1400" dirty="0">
                          <a:effectLst/>
                          <a:latin typeface="Intel Clear"/>
                        </a:rPr>
                        <a: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Excellent​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Poor​</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tc>
                  <a:txBody>
                    <a:bodyPr/>
                    <a:lstStyle/>
                    <a:p>
                      <a:pPr fontAlgn="base"/>
                      <a:r>
                        <a:rPr lang="en-US" sz="1400" dirty="0">
                          <a:effectLst/>
                          <a:latin typeface="Intel Clear"/>
                        </a:rPr>
                        <a:t>Excellent​</a:t>
                      </a:r>
                      <a:endParaRPr lang="en-US" dirty="0">
                        <a:effectLst/>
                      </a:endParaRPr>
                    </a:p>
                  </a:txBody>
                  <a:tcPr>
                    <a:lnL w="9916" cap="flat" cmpd="sng" algn="ctr">
                      <a:solidFill>
                        <a:srgbClr val="000000"/>
                      </a:solidFill>
                      <a:prstDash val="solid"/>
                      <a:round/>
                      <a:headEnd type="none" w="med" len="med"/>
                      <a:tailEnd type="none" w="med" len="med"/>
                    </a:lnL>
                    <a:lnR w="9916" cap="flat" cmpd="sng" algn="ctr">
                      <a:solidFill>
                        <a:srgbClr val="000000"/>
                      </a:solidFill>
                      <a:prstDash val="solid"/>
                      <a:round/>
                      <a:headEnd type="none" w="med" len="med"/>
                      <a:tailEnd type="none" w="med" len="med"/>
                    </a:lnR>
                    <a:lnT w="9916" cap="flat" cmpd="sng" algn="ctr">
                      <a:solidFill>
                        <a:srgbClr val="000000"/>
                      </a:solidFill>
                      <a:prstDash val="solid"/>
                      <a:round/>
                      <a:headEnd type="none" w="med" len="med"/>
                      <a:tailEnd type="none" w="med" len="med"/>
                    </a:lnT>
                    <a:lnB w="991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1149946"/>
                  </a:ext>
                </a:extLst>
              </a:tr>
            </a:tbl>
          </a:graphicData>
        </a:graphic>
      </p:graphicFrame>
    </p:spTree>
    <p:extLst>
      <p:ext uri="{BB962C8B-B14F-4D97-AF65-F5344CB8AC3E}">
        <p14:creationId xmlns:p14="http://schemas.microsoft.com/office/powerpoint/2010/main" val="2720947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CD5ACE-17BA-D257-6A0A-DF9A8C8992BE}"/>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Intel virtualization technology supports the followings:</a:t>
            </a:r>
          </a:p>
          <a:p>
            <a:pPr lvl="1">
              <a:lnSpc>
                <a:spcPct val="100000"/>
              </a:lnSpc>
              <a:spcBef>
                <a:spcPts val="1200"/>
              </a:spcBef>
              <a:buFont typeface="Arial,Sans-Serif"/>
            </a:pPr>
            <a:r>
              <a:rPr lang="en-US" b="1" dirty="0">
                <a:solidFill>
                  <a:srgbClr val="525252"/>
                </a:solidFill>
                <a:latin typeface="Arial"/>
                <a:cs typeface="Arial"/>
              </a:rPr>
              <a:t>CPU Virtualization</a:t>
            </a:r>
            <a:endParaRPr lang="en-US" dirty="0">
              <a:solidFill>
                <a:srgbClr val="525252"/>
              </a:solidFill>
              <a:latin typeface="Arial"/>
              <a:cs typeface="Arial"/>
            </a:endParaRPr>
          </a:p>
          <a:p>
            <a:pPr marL="686435" lvl="2" indent="-197485">
              <a:lnSpc>
                <a:spcPct val="100000"/>
              </a:lnSpc>
              <a:spcBef>
                <a:spcPts val="1200"/>
              </a:spcBef>
              <a:buFont typeface="Arial,Sans-Serif"/>
            </a:pPr>
            <a:r>
              <a:rPr lang="en-US" sz="1800" dirty="0">
                <a:solidFill>
                  <a:srgbClr val="525252"/>
                </a:solidFill>
                <a:latin typeface="Arial"/>
                <a:cs typeface="Arial"/>
              </a:rPr>
              <a:t>Enables abstraction of the CPU to a VM; supports live migration from one CPU to another, as well as nested virtualization</a:t>
            </a:r>
          </a:p>
          <a:p>
            <a:pPr lvl="1">
              <a:lnSpc>
                <a:spcPct val="100000"/>
              </a:lnSpc>
              <a:spcBef>
                <a:spcPts val="1200"/>
              </a:spcBef>
              <a:buFont typeface="Arial,Sans-Serif"/>
            </a:pPr>
            <a:r>
              <a:rPr lang="en-US" b="1" dirty="0">
                <a:solidFill>
                  <a:srgbClr val="525252"/>
                </a:solidFill>
                <a:latin typeface="Arial"/>
                <a:cs typeface="Arial"/>
              </a:rPr>
              <a:t>Memory Virtualization</a:t>
            </a:r>
            <a:endParaRPr lang="en-US" dirty="0">
              <a:solidFill>
                <a:srgbClr val="525252"/>
              </a:solidFill>
              <a:latin typeface="Arial"/>
              <a:cs typeface="Arial"/>
            </a:endParaRPr>
          </a:p>
          <a:p>
            <a:pPr marL="686435" lvl="2" indent="-197485">
              <a:lnSpc>
                <a:spcPct val="100000"/>
              </a:lnSpc>
              <a:spcBef>
                <a:spcPts val="1200"/>
              </a:spcBef>
              <a:buFont typeface="Arial,Sans-Serif"/>
            </a:pPr>
            <a:r>
              <a:rPr lang="en-US" sz="1800" dirty="0">
                <a:solidFill>
                  <a:srgbClr val="525252"/>
                </a:solidFill>
                <a:latin typeface="Arial"/>
                <a:cs typeface="Arial"/>
              </a:rPr>
              <a:t>Allows abstraction isolation and monitoring of memory on a per virtual machine (VM) basis</a:t>
            </a:r>
          </a:p>
          <a:p>
            <a:pPr marL="686435" lvl="2" indent="-197485">
              <a:lnSpc>
                <a:spcPct val="100000"/>
              </a:lnSpc>
              <a:spcBef>
                <a:spcPts val="1200"/>
              </a:spcBef>
              <a:buFont typeface="Arial,Sans-Serif"/>
            </a:pPr>
            <a:r>
              <a:rPr lang="en-US" sz="1800" dirty="0">
                <a:solidFill>
                  <a:srgbClr val="525252"/>
                </a:solidFill>
                <a:latin typeface="Arial"/>
                <a:cs typeface="Arial"/>
              </a:rPr>
              <a:t>Allows live migration of VMs, fault tolerance</a:t>
            </a:r>
          </a:p>
          <a:p>
            <a:pPr marL="686435" lvl="2" indent="-197485">
              <a:lnSpc>
                <a:spcPct val="100000"/>
              </a:lnSpc>
              <a:spcBef>
                <a:spcPts val="1200"/>
              </a:spcBef>
              <a:buFont typeface="Arial,Sans-Serif"/>
            </a:pPr>
            <a:r>
              <a:rPr lang="en-US" sz="1800" dirty="0">
                <a:solidFill>
                  <a:srgbClr val="525252"/>
                </a:solidFill>
                <a:latin typeface="Arial"/>
                <a:cs typeface="Arial"/>
              </a:rPr>
              <a:t>Supports feature like direct memory access (DMA) remapping and extended page tables</a:t>
            </a:r>
          </a:p>
          <a:p>
            <a:endParaRPr lang="en-US" dirty="0">
              <a:ea typeface="Calibri"/>
              <a:cs typeface="Calibri"/>
            </a:endParaRPr>
          </a:p>
        </p:txBody>
      </p:sp>
      <p:sp>
        <p:nvSpPr>
          <p:cNvPr id="3" name="Title 2">
            <a:extLst>
              <a:ext uri="{FF2B5EF4-FFF2-40B4-BE49-F238E27FC236}">
                <a16:creationId xmlns:a16="http://schemas.microsoft.com/office/drawing/2014/main" id="{3CAAAC7D-D6FF-3596-2859-63AADA404A0B}"/>
              </a:ext>
            </a:extLst>
          </p:cNvPr>
          <p:cNvSpPr>
            <a:spLocks noGrp="1"/>
          </p:cNvSpPr>
          <p:nvPr>
            <p:ph type="title"/>
          </p:nvPr>
        </p:nvSpPr>
        <p:spPr/>
        <p:txBody>
          <a:bodyPr/>
          <a:lstStyle/>
          <a:p>
            <a:r>
              <a:rPr lang="en-US" dirty="0">
                <a:latin typeface="Arial Rounded MT Bold"/>
              </a:rPr>
              <a:t>Intel VT-x</a:t>
            </a:r>
            <a:endParaRPr lang="en-US" dirty="0"/>
          </a:p>
        </p:txBody>
      </p:sp>
    </p:spTree>
    <p:extLst>
      <p:ext uri="{BB962C8B-B14F-4D97-AF65-F5344CB8AC3E}">
        <p14:creationId xmlns:p14="http://schemas.microsoft.com/office/powerpoint/2010/main" val="2325440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F07B89-0AB1-EA25-7FA6-A61F44A82526}"/>
              </a:ext>
            </a:extLst>
          </p:cNvPr>
          <p:cNvSpPr>
            <a:spLocks noGrp="1"/>
          </p:cNvSpPr>
          <p:nvPr>
            <p:ph idx="1"/>
          </p:nvPr>
        </p:nvSpPr>
        <p:spPr/>
        <p:txBody>
          <a:bodyPr lIns="91440" tIns="45720" rIns="91440" bIns="45720" anchor="t"/>
          <a:lstStyle/>
          <a:p>
            <a:pPr>
              <a:lnSpc>
                <a:spcPct val="100000"/>
              </a:lnSpc>
              <a:spcBef>
                <a:spcPts val="1200"/>
              </a:spcBef>
            </a:pPr>
            <a:r>
              <a:rPr lang="en-US">
                <a:solidFill>
                  <a:srgbClr val="525252"/>
                </a:solidFill>
                <a:latin typeface="Arial"/>
                <a:cs typeface="Arial"/>
              </a:rPr>
              <a:t>Intel virtualization technology supports the followings:</a:t>
            </a:r>
          </a:p>
          <a:p>
            <a:pPr lvl="1">
              <a:lnSpc>
                <a:spcPct val="100000"/>
              </a:lnSpc>
              <a:spcBef>
                <a:spcPts val="1200"/>
              </a:spcBef>
              <a:buFont typeface="Arial,Sans-Serif"/>
            </a:pPr>
            <a:r>
              <a:rPr lang="en-US" b="1">
                <a:solidFill>
                  <a:srgbClr val="525252"/>
                </a:solidFill>
                <a:latin typeface="Arial"/>
                <a:cs typeface="Arial"/>
              </a:rPr>
              <a:t>I/O Virtualization</a:t>
            </a:r>
            <a:endParaRPr lang="en-US">
              <a:solidFill>
                <a:srgbClr val="525252"/>
              </a:solidFill>
              <a:latin typeface="Arial"/>
              <a:cs typeface="Arial"/>
            </a:endParaRPr>
          </a:p>
          <a:p>
            <a:pPr marL="686435" lvl="2" indent="-197485">
              <a:lnSpc>
                <a:spcPct val="100000"/>
              </a:lnSpc>
              <a:spcBef>
                <a:spcPts val="1200"/>
              </a:spcBef>
              <a:buFont typeface="Arial,Sans-Serif"/>
            </a:pPr>
            <a:r>
              <a:rPr lang="en-US" sz="1800" dirty="0">
                <a:solidFill>
                  <a:srgbClr val="525252"/>
                </a:solidFill>
                <a:latin typeface="Arial"/>
                <a:cs typeface="Arial"/>
              </a:rPr>
              <a:t>Facilitate offloading of multi-core packet processing to network adapters as well as direct assignment of virtual machines to virtual functions, including disk I/O</a:t>
            </a:r>
          </a:p>
          <a:p>
            <a:pPr marL="686435" lvl="2" indent="-197485">
              <a:lnSpc>
                <a:spcPct val="100000"/>
              </a:lnSpc>
              <a:spcBef>
                <a:spcPts val="1200"/>
              </a:spcBef>
              <a:buFont typeface="Arial,Sans-Serif"/>
            </a:pPr>
            <a:r>
              <a:rPr lang="en-US" sz="1800" dirty="0">
                <a:solidFill>
                  <a:srgbClr val="525252"/>
                </a:solidFill>
                <a:latin typeface="Arial"/>
                <a:cs typeface="Arial"/>
              </a:rPr>
              <a:t>Examples: Intel® Virtualization Technology for Directed I/O (VT-d), Virtual Machine Device Queues (VMDQ), Single Root I/O Virtualization (SR-IOV, a PCI-SIG standard), and Intel® Data Direct I/O Technology (Intel® DDIO) enhancements, etc.</a:t>
            </a:r>
          </a:p>
          <a:p>
            <a:pPr lvl="1">
              <a:lnSpc>
                <a:spcPct val="100000"/>
              </a:lnSpc>
              <a:spcBef>
                <a:spcPts val="1200"/>
              </a:spcBef>
              <a:buFont typeface="Arial,Sans-Serif"/>
            </a:pPr>
            <a:r>
              <a:rPr lang="en-US" b="1" dirty="0">
                <a:solidFill>
                  <a:srgbClr val="525252"/>
                </a:solidFill>
                <a:latin typeface="Arial"/>
                <a:cs typeface="Arial"/>
              </a:rPr>
              <a:t>Graphics Virtualization</a:t>
            </a:r>
            <a:endParaRPr lang="en-US" dirty="0">
              <a:solidFill>
                <a:srgbClr val="525252"/>
              </a:solidFill>
              <a:latin typeface="Arial"/>
              <a:cs typeface="Arial"/>
            </a:endParaRPr>
          </a:p>
          <a:p>
            <a:pPr marL="686435" lvl="2" indent="-197485">
              <a:lnSpc>
                <a:spcPct val="100000"/>
              </a:lnSpc>
              <a:spcBef>
                <a:spcPts val="1200"/>
              </a:spcBef>
              <a:buFont typeface="Arial,Sans-Serif"/>
            </a:pPr>
            <a:r>
              <a:rPr lang="en-US" sz="1800" dirty="0">
                <a:solidFill>
                  <a:srgbClr val="525252"/>
                </a:solidFill>
                <a:latin typeface="Arial"/>
                <a:cs typeface="Arial"/>
              </a:rPr>
              <a:t>Allows VMs to have full and/or shared assignment of the graphics processing units (GPU) </a:t>
            </a:r>
            <a:br>
              <a:rPr lang="en-US" sz="1800" dirty="0">
                <a:solidFill>
                  <a:srgbClr val="525252"/>
                </a:solidFill>
                <a:latin typeface="Arial"/>
                <a:cs typeface="Arial"/>
              </a:rPr>
            </a:br>
            <a:r>
              <a:rPr lang="en-US" sz="1800" dirty="0">
                <a:solidFill>
                  <a:srgbClr val="525252"/>
                </a:solidFill>
                <a:latin typeface="Arial"/>
                <a:cs typeface="Arial"/>
              </a:rPr>
              <a:t>and the video transcode accelerator engines integrated in Intel system-on-chip products.</a:t>
            </a:r>
          </a:p>
          <a:p>
            <a:pPr marL="686435" lvl="2" indent="-197485">
              <a:lnSpc>
                <a:spcPct val="100000"/>
              </a:lnSpc>
              <a:spcBef>
                <a:spcPts val="1200"/>
              </a:spcBef>
              <a:buFont typeface="Arial,Sans-Serif"/>
            </a:pPr>
            <a:r>
              <a:rPr lang="en-US" sz="1800" dirty="0">
                <a:solidFill>
                  <a:srgbClr val="525252"/>
                </a:solidFill>
                <a:latin typeface="Arial"/>
                <a:cs typeface="Arial"/>
              </a:rPr>
              <a:t>Enables usages such as workstation remoting, desktop-as-a-service, media streaming, </a:t>
            </a:r>
            <a:br>
              <a:rPr lang="en-US" sz="1800" dirty="0">
                <a:solidFill>
                  <a:srgbClr val="525252"/>
                </a:solidFill>
                <a:latin typeface="Arial"/>
                <a:cs typeface="Arial"/>
              </a:rPr>
            </a:br>
            <a:r>
              <a:rPr lang="en-US" sz="1800" dirty="0">
                <a:solidFill>
                  <a:srgbClr val="525252"/>
                </a:solidFill>
                <a:latin typeface="Arial"/>
                <a:cs typeface="Arial"/>
              </a:rPr>
              <a:t>and online gaming.</a:t>
            </a:r>
          </a:p>
          <a:p>
            <a:endParaRPr lang="en-US" dirty="0">
              <a:ea typeface="Calibri"/>
              <a:cs typeface="Calibri"/>
            </a:endParaRPr>
          </a:p>
        </p:txBody>
      </p:sp>
      <p:sp>
        <p:nvSpPr>
          <p:cNvPr id="3" name="Title 2">
            <a:extLst>
              <a:ext uri="{FF2B5EF4-FFF2-40B4-BE49-F238E27FC236}">
                <a16:creationId xmlns:a16="http://schemas.microsoft.com/office/drawing/2014/main" id="{EB1FA37C-1D24-FE8F-39CF-02402B07AAAD}"/>
              </a:ext>
            </a:extLst>
          </p:cNvPr>
          <p:cNvSpPr>
            <a:spLocks noGrp="1"/>
          </p:cNvSpPr>
          <p:nvPr>
            <p:ph type="title"/>
          </p:nvPr>
        </p:nvSpPr>
        <p:spPr/>
        <p:txBody>
          <a:bodyPr/>
          <a:lstStyle/>
          <a:p>
            <a:r>
              <a:rPr lang="en-US" dirty="0">
                <a:latin typeface="Arial Rounded MT Bold"/>
              </a:rPr>
              <a:t>Intel VT-x</a:t>
            </a:r>
            <a:endParaRPr lang="en-US" dirty="0"/>
          </a:p>
        </p:txBody>
      </p:sp>
    </p:spTree>
    <p:extLst>
      <p:ext uri="{BB962C8B-B14F-4D97-AF65-F5344CB8AC3E}">
        <p14:creationId xmlns:p14="http://schemas.microsoft.com/office/powerpoint/2010/main" val="322623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77E550-559F-B580-F2FF-634ACA313297}"/>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cs typeface="Arial"/>
              </a:rPr>
              <a:t>Virtual Machine Monitor (VMM)</a:t>
            </a:r>
            <a:r>
              <a:rPr lang="en-US" dirty="0">
                <a:solidFill>
                  <a:srgbClr val="525252"/>
                </a:solidFill>
                <a:latin typeface="Arial"/>
                <a:cs typeface="Arial"/>
              </a:rPr>
              <a:t>: </a:t>
            </a:r>
          </a:p>
          <a:p>
            <a:pPr lvl="1">
              <a:lnSpc>
                <a:spcPct val="100000"/>
              </a:lnSpc>
              <a:spcBef>
                <a:spcPts val="1200"/>
              </a:spcBef>
            </a:pPr>
            <a:r>
              <a:rPr lang="en-US" dirty="0">
                <a:solidFill>
                  <a:srgbClr val="525252"/>
                </a:solidFill>
                <a:latin typeface="Arial"/>
                <a:cs typeface="Arial"/>
              </a:rPr>
              <a:t>VMM acts as a host and has full control of the processor(s) and other platform hardware. </a:t>
            </a:r>
          </a:p>
          <a:p>
            <a:pPr lvl="1">
              <a:lnSpc>
                <a:spcPct val="100000"/>
              </a:lnSpc>
              <a:spcBef>
                <a:spcPts val="1200"/>
              </a:spcBef>
            </a:pPr>
            <a:r>
              <a:rPr lang="en-US" dirty="0">
                <a:solidFill>
                  <a:srgbClr val="525252"/>
                </a:solidFill>
                <a:latin typeface="Arial"/>
                <a:cs typeface="Arial"/>
              </a:rPr>
              <a:t>A VMM is able to retain selective control of processor resources, physical memory, interrupt management, and I/O.</a:t>
            </a:r>
          </a:p>
          <a:p>
            <a:pPr lvl="1">
              <a:lnSpc>
                <a:spcPct val="100000"/>
              </a:lnSpc>
              <a:spcBef>
                <a:spcPts val="1200"/>
              </a:spcBef>
            </a:pPr>
            <a:endParaRPr lang="en-US" dirty="0">
              <a:solidFill>
                <a:srgbClr val="525252"/>
              </a:solidFill>
              <a:latin typeface="Arial"/>
              <a:cs typeface="Arial"/>
            </a:endParaRPr>
          </a:p>
          <a:p>
            <a:pPr>
              <a:lnSpc>
                <a:spcPct val="100000"/>
              </a:lnSpc>
              <a:spcBef>
                <a:spcPts val="1200"/>
              </a:spcBef>
              <a:buFont typeface="Wingdings,Sans-Serif"/>
              <a:buChar char="§"/>
            </a:pPr>
            <a:r>
              <a:rPr lang="en-US" b="1" dirty="0">
                <a:solidFill>
                  <a:srgbClr val="525252"/>
                </a:solidFill>
                <a:latin typeface="Arial"/>
                <a:cs typeface="Arial"/>
              </a:rPr>
              <a:t>Guest Software:</a:t>
            </a:r>
            <a:endParaRPr lang="en-US" dirty="0">
              <a:solidFill>
                <a:srgbClr val="525252"/>
              </a:solidFill>
              <a:latin typeface="Arial"/>
              <a:cs typeface="Arial"/>
            </a:endParaRPr>
          </a:p>
          <a:p>
            <a:pPr lvl="1">
              <a:lnSpc>
                <a:spcPct val="100000"/>
              </a:lnSpc>
              <a:spcBef>
                <a:spcPts val="1200"/>
              </a:spcBef>
              <a:buFont typeface="Wingdings,Sans-Serif"/>
              <a:buChar char="§"/>
            </a:pPr>
            <a:r>
              <a:rPr lang="en-US" dirty="0">
                <a:solidFill>
                  <a:srgbClr val="525252"/>
                </a:solidFill>
                <a:latin typeface="Arial"/>
                <a:cs typeface="Arial"/>
              </a:rPr>
              <a:t>Each virtual machine (VM) is a guest software environment.</a:t>
            </a:r>
            <a:endParaRPr lang="en-US" dirty="0"/>
          </a:p>
        </p:txBody>
      </p:sp>
      <p:sp>
        <p:nvSpPr>
          <p:cNvPr id="3" name="Title 2">
            <a:extLst>
              <a:ext uri="{FF2B5EF4-FFF2-40B4-BE49-F238E27FC236}">
                <a16:creationId xmlns:a16="http://schemas.microsoft.com/office/drawing/2014/main" id="{B95174DC-E736-7E1B-705D-5B8CECE7937A}"/>
              </a:ext>
            </a:extLst>
          </p:cNvPr>
          <p:cNvSpPr>
            <a:spLocks noGrp="1"/>
          </p:cNvSpPr>
          <p:nvPr>
            <p:ph type="title"/>
          </p:nvPr>
        </p:nvSpPr>
        <p:spPr/>
        <p:txBody>
          <a:bodyPr/>
          <a:lstStyle/>
          <a:p>
            <a:r>
              <a:rPr lang="en-US" dirty="0">
                <a:latin typeface="Arial Rounded MT Bold"/>
              </a:rPr>
              <a:t>Basic Concepts in Intel VT-x</a:t>
            </a:r>
            <a:endParaRPr lang="en-US" dirty="0"/>
          </a:p>
        </p:txBody>
      </p:sp>
    </p:spTree>
    <p:extLst>
      <p:ext uri="{BB962C8B-B14F-4D97-AF65-F5344CB8AC3E}">
        <p14:creationId xmlns:p14="http://schemas.microsoft.com/office/powerpoint/2010/main" val="367659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9497" y="221705"/>
            <a:ext cx="12100814" cy="446917"/>
          </a:xfrm>
          <a:prstGeom prst="rect">
            <a:avLst/>
          </a:prstGeom>
        </p:spPr>
        <p:txBody>
          <a:bodyPr vert="horz" wrap="square" lIns="0" tIns="15875" rIns="0" bIns="0" rtlCol="0">
            <a:spAutoFit/>
          </a:bodyPr>
          <a:lstStyle/>
          <a:p>
            <a:pPr marL="12700">
              <a:lnSpc>
                <a:spcPct val="100000"/>
              </a:lnSpc>
              <a:spcBef>
                <a:spcPts val="125"/>
              </a:spcBef>
            </a:pPr>
            <a:r>
              <a:rPr lang="en-US" spc="95" dirty="0">
                <a:latin typeface="Arial Rounded MT Bold"/>
              </a:rPr>
              <a:t>Virtualization on top of Traditional OS</a:t>
            </a:r>
            <a:endParaRPr lang="en-US" dirty="0"/>
          </a:p>
        </p:txBody>
      </p:sp>
      <p:sp>
        <p:nvSpPr>
          <p:cNvPr id="4" name="Rectangle 3">
            <a:extLst>
              <a:ext uri="{FF2B5EF4-FFF2-40B4-BE49-F238E27FC236}">
                <a16:creationId xmlns:a16="http://schemas.microsoft.com/office/drawing/2014/main" id="{926B294D-C069-54A7-560E-701FD3B41DD0}"/>
              </a:ext>
            </a:extLst>
          </p:cNvPr>
          <p:cNvSpPr/>
          <p:nvPr/>
        </p:nvSpPr>
        <p:spPr>
          <a:xfrm>
            <a:off x="2334768" y="4351277"/>
            <a:ext cx="7973568" cy="47192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algn="ctr" defTabSz="825500">
              <a:lnSpc>
                <a:spcPct val="100000"/>
              </a:lnSpc>
              <a:spcBef>
                <a:spcPts val="0"/>
              </a:spcBef>
            </a:pPr>
            <a:r>
              <a:rPr lang="en-US">
                <a:solidFill>
                  <a:srgbClr val="FFFFFF"/>
                </a:solidFill>
                <a:latin typeface="Helvetica Neue Medium"/>
                <a:ea typeface="Helvetica Neue Medium"/>
                <a:cs typeface="Helvetica Neue Medium"/>
              </a:rPr>
              <a:t>Server Hardare</a:t>
            </a:r>
            <a:endParaRPr lang="en-US"/>
          </a:p>
        </p:txBody>
      </p:sp>
      <p:sp>
        <p:nvSpPr>
          <p:cNvPr id="5" name="Rectangle 4">
            <a:extLst>
              <a:ext uri="{FF2B5EF4-FFF2-40B4-BE49-F238E27FC236}">
                <a16:creationId xmlns:a16="http://schemas.microsoft.com/office/drawing/2014/main" id="{2154BFDE-6F88-2931-136F-6B3F3C22C4EB}"/>
              </a:ext>
            </a:extLst>
          </p:cNvPr>
          <p:cNvSpPr/>
          <p:nvPr/>
        </p:nvSpPr>
        <p:spPr>
          <a:xfrm>
            <a:off x="2334767" y="3881884"/>
            <a:ext cx="7973568" cy="471924"/>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defTabSz="825500">
              <a:lnSpc>
                <a:spcPct val="100000"/>
              </a:lnSpc>
              <a:spcBef>
                <a:spcPts val="0"/>
              </a:spcBef>
            </a:pPr>
            <a:r>
              <a:rPr lang="en-US">
                <a:solidFill>
                  <a:srgbClr val="FFFFFF"/>
                </a:solidFill>
                <a:latin typeface="Helvetica Neue Medium"/>
              </a:rPr>
              <a:t>Host OS</a:t>
            </a:r>
            <a:endParaRPr lang="en-US"/>
          </a:p>
        </p:txBody>
      </p:sp>
      <p:sp>
        <p:nvSpPr>
          <p:cNvPr id="6" name="Rectangle 5">
            <a:extLst>
              <a:ext uri="{FF2B5EF4-FFF2-40B4-BE49-F238E27FC236}">
                <a16:creationId xmlns:a16="http://schemas.microsoft.com/office/drawing/2014/main" id="{8B480EBE-DE1B-BDF4-21C9-915B493A6C8E}"/>
              </a:ext>
            </a:extLst>
          </p:cNvPr>
          <p:cNvSpPr/>
          <p:nvPr/>
        </p:nvSpPr>
        <p:spPr>
          <a:xfrm>
            <a:off x="2334767" y="3412491"/>
            <a:ext cx="7973568" cy="471924"/>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Hypervisor</a:t>
            </a:r>
            <a:endParaRPr lang="en-US">
              <a:solidFill>
                <a:schemeClr val="tx1"/>
              </a:solidFill>
            </a:endParaRPr>
          </a:p>
        </p:txBody>
      </p:sp>
      <p:sp>
        <p:nvSpPr>
          <p:cNvPr id="7" name="Rectangle 6">
            <a:extLst>
              <a:ext uri="{FF2B5EF4-FFF2-40B4-BE49-F238E27FC236}">
                <a16:creationId xmlns:a16="http://schemas.microsoft.com/office/drawing/2014/main" id="{0D88E785-1B36-727D-6F53-ED98CF8071DF}"/>
              </a:ext>
            </a:extLst>
          </p:cNvPr>
          <p:cNvSpPr/>
          <p:nvPr/>
        </p:nvSpPr>
        <p:spPr>
          <a:xfrm>
            <a:off x="2334767" y="2857754"/>
            <a:ext cx="2255520" cy="47192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Guest OS</a:t>
            </a:r>
            <a:endParaRPr lang="en-US">
              <a:solidFill>
                <a:schemeClr val="tx1"/>
              </a:solidFill>
            </a:endParaRPr>
          </a:p>
        </p:txBody>
      </p:sp>
      <p:sp>
        <p:nvSpPr>
          <p:cNvPr id="8" name="Rectangle 7">
            <a:extLst>
              <a:ext uri="{FF2B5EF4-FFF2-40B4-BE49-F238E27FC236}">
                <a16:creationId xmlns:a16="http://schemas.microsoft.com/office/drawing/2014/main" id="{97CCFF1A-35C6-B486-A92B-6BF66FA27DDA}"/>
              </a:ext>
            </a:extLst>
          </p:cNvPr>
          <p:cNvSpPr/>
          <p:nvPr/>
        </p:nvSpPr>
        <p:spPr>
          <a:xfrm>
            <a:off x="2334767" y="2339594"/>
            <a:ext cx="2255520" cy="47192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API/Libraries</a:t>
            </a:r>
            <a:endParaRPr lang="en-US">
              <a:solidFill>
                <a:schemeClr val="tx1"/>
              </a:solidFill>
            </a:endParaRPr>
          </a:p>
        </p:txBody>
      </p:sp>
      <p:sp>
        <p:nvSpPr>
          <p:cNvPr id="9" name="Rectangle 8">
            <a:extLst>
              <a:ext uri="{FF2B5EF4-FFF2-40B4-BE49-F238E27FC236}">
                <a16:creationId xmlns:a16="http://schemas.microsoft.com/office/drawing/2014/main" id="{BF58305C-1967-F42F-DF60-43BE4DD801BA}"/>
              </a:ext>
            </a:extLst>
          </p:cNvPr>
          <p:cNvSpPr/>
          <p:nvPr/>
        </p:nvSpPr>
        <p:spPr>
          <a:xfrm>
            <a:off x="2334767" y="1821434"/>
            <a:ext cx="2255520" cy="471924"/>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Application</a:t>
            </a:r>
            <a:endParaRPr lang="en-US">
              <a:solidFill>
                <a:schemeClr val="tx1"/>
              </a:solidFill>
            </a:endParaRPr>
          </a:p>
        </p:txBody>
      </p:sp>
      <p:sp>
        <p:nvSpPr>
          <p:cNvPr id="10" name="Rectangle 9">
            <a:extLst>
              <a:ext uri="{FF2B5EF4-FFF2-40B4-BE49-F238E27FC236}">
                <a16:creationId xmlns:a16="http://schemas.microsoft.com/office/drawing/2014/main" id="{4B97C72A-E98C-0BA3-A857-AD3EBBFBF2F2}"/>
              </a:ext>
            </a:extLst>
          </p:cNvPr>
          <p:cNvSpPr/>
          <p:nvPr/>
        </p:nvSpPr>
        <p:spPr>
          <a:xfrm>
            <a:off x="5193791" y="2851658"/>
            <a:ext cx="2255520" cy="47192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Guest OS</a:t>
            </a:r>
            <a:endParaRPr lang="en-US">
              <a:solidFill>
                <a:schemeClr val="tx1"/>
              </a:solidFill>
            </a:endParaRPr>
          </a:p>
        </p:txBody>
      </p:sp>
      <p:sp>
        <p:nvSpPr>
          <p:cNvPr id="11" name="Rectangle 10">
            <a:extLst>
              <a:ext uri="{FF2B5EF4-FFF2-40B4-BE49-F238E27FC236}">
                <a16:creationId xmlns:a16="http://schemas.microsoft.com/office/drawing/2014/main" id="{5F1DA124-2D9A-3751-8C9C-EBC6A1460291}"/>
              </a:ext>
            </a:extLst>
          </p:cNvPr>
          <p:cNvSpPr/>
          <p:nvPr/>
        </p:nvSpPr>
        <p:spPr>
          <a:xfrm>
            <a:off x="5193791" y="2333498"/>
            <a:ext cx="2255520" cy="47192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API/Libraries</a:t>
            </a:r>
            <a:endParaRPr lang="en-US">
              <a:solidFill>
                <a:schemeClr val="tx1"/>
              </a:solidFill>
            </a:endParaRPr>
          </a:p>
        </p:txBody>
      </p:sp>
      <p:sp>
        <p:nvSpPr>
          <p:cNvPr id="12" name="Rectangle 11">
            <a:extLst>
              <a:ext uri="{FF2B5EF4-FFF2-40B4-BE49-F238E27FC236}">
                <a16:creationId xmlns:a16="http://schemas.microsoft.com/office/drawing/2014/main" id="{770FB93D-A78E-1345-3A4C-F18F99230344}"/>
              </a:ext>
            </a:extLst>
          </p:cNvPr>
          <p:cNvSpPr/>
          <p:nvPr/>
        </p:nvSpPr>
        <p:spPr>
          <a:xfrm>
            <a:off x="5193791" y="1815338"/>
            <a:ext cx="2255520" cy="471924"/>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Application</a:t>
            </a:r>
            <a:endParaRPr lang="en-US">
              <a:solidFill>
                <a:schemeClr val="tx1"/>
              </a:solidFill>
            </a:endParaRPr>
          </a:p>
        </p:txBody>
      </p:sp>
      <p:sp>
        <p:nvSpPr>
          <p:cNvPr id="13" name="Rectangle 12">
            <a:extLst>
              <a:ext uri="{FF2B5EF4-FFF2-40B4-BE49-F238E27FC236}">
                <a16:creationId xmlns:a16="http://schemas.microsoft.com/office/drawing/2014/main" id="{888A6A17-D60E-EAD5-2F44-AC56AEF08829}"/>
              </a:ext>
            </a:extLst>
          </p:cNvPr>
          <p:cNvSpPr/>
          <p:nvPr/>
        </p:nvSpPr>
        <p:spPr>
          <a:xfrm>
            <a:off x="8028431" y="2857754"/>
            <a:ext cx="2255520" cy="47192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Guest OS</a:t>
            </a:r>
            <a:endParaRPr lang="en-US">
              <a:solidFill>
                <a:schemeClr val="tx1"/>
              </a:solidFill>
            </a:endParaRPr>
          </a:p>
        </p:txBody>
      </p:sp>
      <p:sp>
        <p:nvSpPr>
          <p:cNvPr id="14" name="Rectangle 13">
            <a:extLst>
              <a:ext uri="{FF2B5EF4-FFF2-40B4-BE49-F238E27FC236}">
                <a16:creationId xmlns:a16="http://schemas.microsoft.com/office/drawing/2014/main" id="{CE4F8070-5609-B281-D5FA-8B5D4E6C54AA}"/>
              </a:ext>
            </a:extLst>
          </p:cNvPr>
          <p:cNvSpPr/>
          <p:nvPr/>
        </p:nvSpPr>
        <p:spPr>
          <a:xfrm>
            <a:off x="8028431" y="2339594"/>
            <a:ext cx="2255520" cy="47192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API/Libraries</a:t>
            </a:r>
            <a:endParaRPr lang="en-US">
              <a:solidFill>
                <a:schemeClr val="tx1"/>
              </a:solidFill>
            </a:endParaRPr>
          </a:p>
        </p:txBody>
      </p:sp>
      <p:sp>
        <p:nvSpPr>
          <p:cNvPr id="15" name="Rectangle 14">
            <a:extLst>
              <a:ext uri="{FF2B5EF4-FFF2-40B4-BE49-F238E27FC236}">
                <a16:creationId xmlns:a16="http://schemas.microsoft.com/office/drawing/2014/main" id="{42B7DC46-2244-A4AE-599B-F08A2CC7F1C2}"/>
              </a:ext>
            </a:extLst>
          </p:cNvPr>
          <p:cNvSpPr/>
          <p:nvPr/>
        </p:nvSpPr>
        <p:spPr>
          <a:xfrm>
            <a:off x="8028431" y="1821434"/>
            <a:ext cx="2255520" cy="471924"/>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algn="ctr" defTabSz="825500">
              <a:lnSpc>
                <a:spcPct val="100000"/>
              </a:lnSpc>
              <a:spcBef>
                <a:spcPts val="0"/>
              </a:spcBef>
            </a:pPr>
            <a:r>
              <a:rPr lang="en-US">
                <a:solidFill>
                  <a:schemeClr val="tx1"/>
                </a:solidFill>
                <a:latin typeface="Helvetica Neue Medium"/>
              </a:rPr>
              <a:t>Application</a:t>
            </a:r>
            <a:endParaRPr lang="en-US">
              <a:solidFill>
                <a:schemeClr val="tx1"/>
              </a:solidFill>
            </a:endParaRPr>
          </a:p>
        </p:txBody>
      </p:sp>
    </p:spTree>
    <p:extLst>
      <p:ext uri="{BB962C8B-B14F-4D97-AF65-F5344CB8AC3E}">
        <p14:creationId xmlns:p14="http://schemas.microsoft.com/office/powerpoint/2010/main" val="347707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77E550-559F-B580-F2FF-634ACA313297}"/>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cs typeface="Arial"/>
              </a:rPr>
              <a:t>VMX Root/Non-root Operations:</a:t>
            </a:r>
            <a:endParaRPr lang="en-US" dirty="0">
              <a:solidFill>
                <a:srgbClr val="525252"/>
              </a:solidFill>
              <a:latin typeface="Arial"/>
              <a:cs typeface="Arial"/>
            </a:endParaRPr>
          </a:p>
          <a:p>
            <a:pPr lvl="1">
              <a:lnSpc>
                <a:spcPct val="100000"/>
              </a:lnSpc>
              <a:spcBef>
                <a:spcPts val="1200"/>
              </a:spcBef>
            </a:pPr>
            <a:r>
              <a:rPr lang="en-US" dirty="0">
                <a:solidFill>
                  <a:srgbClr val="525252"/>
                </a:solidFill>
                <a:latin typeface="Arial"/>
                <a:cs typeface="Arial"/>
              </a:rPr>
              <a:t>VMM runs in VMX root operation (Similar to the traditional OS with no virtualization – CPU executes </a:t>
            </a:r>
            <a:r>
              <a:rPr lang="en-US" dirty="0" err="1">
                <a:solidFill>
                  <a:srgbClr val="525252"/>
                </a:solidFill>
                <a:latin typeface="Arial"/>
                <a:cs typeface="Arial"/>
              </a:rPr>
              <a:t>priviledged</a:t>
            </a:r>
            <a:r>
              <a:rPr lang="en-US" dirty="0">
                <a:solidFill>
                  <a:srgbClr val="525252"/>
                </a:solidFill>
                <a:latin typeface="Arial"/>
                <a:cs typeface="Arial"/>
              </a:rPr>
              <a:t> instructions from supervisor mode)</a:t>
            </a:r>
          </a:p>
          <a:p>
            <a:pPr lvl="1">
              <a:lnSpc>
                <a:spcPct val="100000"/>
              </a:lnSpc>
              <a:spcBef>
                <a:spcPts val="1200"/>
              </a:spcBef>
            </a:pPr>
            <a:r>
              <a:rPr lang="en-US" dirty="0">
                <a:solidFill>
                  <a:srgbClr val="525252"/>
                </a:solidFill>
                <a:latin typeface="Arial"/>
                <a:cs typeface="Arial"/>
              </a:rPr>
              <a:t>Guest software/OS runs in VMX non-root operation</a:t>
            </a:r>
          </a:p>
          <a:p>
            <a:pPr>
              <a:lnSpc>
                <a:spcPct val="100000"/>
              </a:lnSpc>
              <a:spcBef>
                <a:spcPts val="1200"/>
              </a:spcBef>
              <a:buFont typeface="Wingdings,Sans-Serif"/>
              <a:buChar char="§"/>
            </a:pPr>
            <a:r>
              <a:rPr lang="en-US" b="1" dirty="0">
                <a:solidFill>
                  <a:srgbClr val="525252"/>
                </a:solidFill>
                <a:latin typeface="Arial"/>
                <a:cs typeface="Arial"/>
              </a:rPr>
              <a:t>VMX Transitions:</a:t>
            </a:r>
            <a:endParaRPr lang="en-US" dirty="0">
              <a:solidFill>
                <a:srgbClr val="525252"/>
              </a:solidFill>
              <a:latin typeface="Arial"/>
              <a:cs typeface="Arial"/>
            </a:endParaRPr>
          </a:p>
          <a:p>
            <a:pPr lvl="1">
              <a:lnSpc>
                <a:spcPct val="100000"/>
              </a:lnSpc>
              <a:spcBef>
                <a:spcPts val="1200"/>
              </a:spcBef>
              <a:buFont typeface="Wingdings,Sans-Serif"/>
              <a:buChar char="§"/>
            </a:pPr>
            <a:r>
              <a:rPr lang="en-US" dirty="0">
                <a:solidFill>
                  <a:srgbClr val="525252"/>
                </a:solidFill>
                <a:latin typeface="Arial"/>
                <a:cs typeface="Arial"/>
              </a:rPr>
              <a:t>Transitions between VMX root operations and VMX non-root operations</a:t>
            </a:r>
          </a:p>
          <a:p>
            <a:pPr>
              <a:lnSpc>
                <a:spcPct val="100000"/>
              </a:lnSpc>
              <a:spcBef>
                <a:spcPts val="1200"/>
              </a:spcBef>
            </a:pPr>
            <a:r>
              <a:rPr lang="en-US" b="1" dirty="0">
                <a:solidFill>
                  <a:srgbClr val="525252"/>
                </a:solidFill>
                <a:latin typeface="Arial"/>
                <a:cs typeface="Arial"/>
              </a:rPr>
              <a:t>VM Entries</a:t>
            </a:r>
            <a:endParaRPr lang="en-US" dirty="0">
              <a:solidFill>
                <a:srgbClr val="525252"/>
              </a:solidFill>
              <a:latin typeface="Arial"/>
              <a:cs typeface="Arial"/>
            </a:endParaRPr>
          </a:p>
          <a:p>
            <a:pPr lvl="1">
              <a:lnSpc>
                <a:spcPct val="100000"/>
              </a:lnSpc>
              <a:spcBef>
                <a:spcPts val="1200"/>
              </a:spcBef>
            </a:pPr>
            <a:r>
              <a:rPr lang="en-US" dirty="0">
                <a:solidFill>
                  <a:srgbClr val="525252"/>
                </a:solidFill>
                <a:latin typeface="Arial"/>
                <a:cs typeface="Arial"/>
              </a:rPr>
              <a:t>Transition from VMX root operations to VMX non-root operations</a:t>
            </a:r>
          </a:p>
          <a:p>
            <a:pPr>
              <a:lnSpc>
                <a:spcPct val="100000"/>
              </a:lnSpc>
              <a:spcBef>
                <a:spcPts val="1200"/>
              </a:spcBef>
            </a:pPr>
            <a:r>
              <a:rPr lang="en-US" sz="2600" b="1" dirty="0">
                <a:solidFill>
                  <a:srgbClr val="525252"/>
                </a:solidFill>
                <a:latin typeface="Arial"/>
                <a:cs typeface="Arial"/>
              </a:rPr>
              <a:t>VM Exits:</a:t>
            </a:r>
            <a:endParaRPr lang="en-US" sz="2600" dirty="0">
              <a:solidFill>
                <a:srgbClr val="525252"/>
              </a:solidFill>
              <a:latin typeface="Arial"/>
              <a:cs typeface="Arial"/>
            </a:endParaRPr>
          </a:p>
          <a:p>
            <a:pPr lvl="1">
              <a:lnSpc>
                <a:spcPct val="100000"/>
              </a:lnSpc>
              <a:spcBef>
                <a:spcPts val="1200"/>
              </a:spcBef>
            </a:pPr>
            <a:r>
              <a:rPr lang="en-US" sz="2200" dirty="0">
                <a:solidFill>
                  <a:srgbClr val="525252"/>
                </a:solidFill>
                <a:latin typeface="Arial"/>
                <a:cs typeface="Arial"/>
              </a:rPr>
              <a:t>Transition from VMX non-root operation to VMX root operation</a:t>
            </a:r>
          </a:p>
          <a:p>
            <a:pPr lvl="1">
              <a:lnSpc>
                <a:spcPct val="100000"/>
              </a:lnSpc>
              <a:spcBef>
                <a:spcPts val="1200"/>
              </a:spcBef>
            </a:pPr>
            <a:endParaRPr lang="en-US" sz="2200" dirty="0">
              <a:solidFill>
                <a:srgbClr val="525252"/>
              </a:solidFill>
              <a:latin typeface="Arial"/>
              <a:cs typeface="Arial"/>
            </a:endParaRPr>
          </a:p>
          <a:p>
            <a:pPr>
              <a:lnSpc>
                <a:spcPct val="100000"/>
              </a:lnSpc>
              <a:spcBef>
                <a:spcPts val="1200"/>
              </a:spcBef>
            </a:pPr>
            <a:endParaRPr lang="en-US" dirty="0">
              <a:solidFill>
                <a:srgbClr val="525252"/>
              </a:solidFill>
              <a:latin typeface="Arial"/>
              <a:cs typeface="Arial"/>
            </a:endParaRPr>
          </a:p>
          <a:p>
            <a:pPr>
              <a:lnSpc>
                <a:spcPct val="100000"/>
              </a:lnSpc>
              <a:spcBef>
                <a:spcPts val="1200"/>
              </a:spcBef>
              <a:buFont typeface="Wingdings,Sans-Serif"/>
              <a:buChar char="§"/>
            </a:pPr>
            <a:endParaRPr lang="en-US" dirty="0">
              <a:solidFill>
                <a:srgbClr val="525252"/>
              </a:solidFill>
              <a:latin typeface="Arial"/>
              <a:cs typeface="Arial"/>
            </a:endParaRPr>
          </a:p>
        </p:txBody>
      </p:sp>
      <p:sp>
        <p:nvSpPr>
          <p:cNvPr id="3" name="Title 2">
            <a:extLst>
              <a:ext uri="{FF2B5EF4-FFF2-40B4-BE49-F238E27FC236}">
                <a16:creationId xmlns:a16="http://schemas.microsoft.com/office/drawing/2014/main" id="{B95174DC-E736-7E1B-705D-5B8CECE7937A}"/>
              </a:ext>
            </a:extLst>
          </p:cNvPr>
          <p:cNvSpPr>
            <a:spLocks noGrp="1"/>
          </p:cNvSpPr>
          <p:nvPr>
            <p:ph type="title"/>
          </p:nvPr>
        </p:nvSpPr>
        <p:spPr/>
        <p:txBody>
          <a:bodyPr/>
          <a:lstStyle/>
          <a:p>
            <a:r>
              <a:rPr lang="en-US" dirty="0">
                <a:latin typeface="Arial Rounded MT Bold"/>
              </a:rPr>
              <a:t>Basic Concepts in Intel VT-x</a:t>
            </a:r>
            <a:endParaRPr lang="en-US" dirty="0"/>
          </a:p>
        </p:txBody>
      </p:sp>
    </p:spTree>
    <p:extLst>
      <p:ext uri="{BB962C8B-B14F-4D97-AF65-F5344CB8AC3E}">
        <p14:creationId xmlns:p14="http://schemas.microsoft.com/office/powerpoint/2010/main" val="1841831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77E550-559F-B580-F2FF-634ACA313297}"/>
              </a:ext>
            </a:extLst>
          </p:cNvPr>
          <p:cNvSpPr>
            <a:spLocks noGrp="1"/>
          </p:cNvSpPr>
          <p:nvPr>
            <p:ph idx="1"/>
          </p:nvPr>
        </p:nvSpPr>
        <p:spPr>
          <a:xfrm>
            <a:off x="356839" y="781005"/>
            <a:ext cx="11552663" cy="5706257"/>
          </a:xfrm>
        </p:spPr>
        <p:txBody>
          <a:bodyPr lIns="91440" tIns="45720" rIns="91440" bIns="45720" anchor="t"/>
          <a:lstStyle/>
          <a:p>
            <a:pPr marL="0" indent="0">
              <a:lnSpc>
                <a:spcPct val="100000"/>
              </a:lnSpc>
              <a:spcBef>
                <a:spcPts val="1200"/>
              </a:spcBef>
              <a:buNone/>
            </a:pPr>
            <a:endParaRPr lang="en-US" sz="2600" b="1" dirty="0">
              <a:solidFill>
                <a:srgbClr val="525252"/>
              </a:solidFill>
              <a:latin typeface="Arial"/>
              <a:cs typeface="Arial"/>
            </a:endParaRPr>
          </a:p>
          <a:p>
            <a:pPr>
              <a:lnSpc>
                <a:spcPct val="100000"/>
              </a:lnSpc>
              <a:spcBef>
                <a:spcPts val="1200"/>
              </a:spcBef>
              <a:buFont typeface="Wingdings,Sans-Serif"/>
              <a:buChar char="§"/>
            </a:pPr>
            <a:r>
              <a:rPr lang="en-US" sz="2600" b="1" dirty="0">
                <a:solidFill>
                  <a:srgbClr val="525252"/>
                </a:solidFill>
                <a:latin typeface="Arial"/>
                <a:cs typeface="Arial"/>
              </a:rPr>
              <a:t>Virtual Machine Control Structure (VMCS):</a:t>
            </a:r>
            <a:endParaRPr lang="en-US" sz="2600" dirty="0">
              <a:solidFill>
                <a:srgbClr val="525252"/>
              </a:solidFill>
              <a:latin typeface="Arial"/>
              <a:cs typeface="Arial"/>
            </a:endParaRPr>
          </a:p>
          <a:p>
            <a:pPr lvl="1">
              <a:lnSpc>
                <a:spcPct val="100000"/>
              </a:lnSpc>
              <a:spcBef>
                <a:spcPts val="1200"/>
              </a:spcBef>
              <a:buFont typeface="Wingdings,Sans-Serif"/>
              <a:buChar char="§"/>
            </a:pPr>
            <a:r>
              <a:rPr lang="en-US" sz="2200" dirty="0">
                <a:solidFill>
                  <a:srgbClr val="525252"/>
                </a:solidFill>
                <a:latin typeface="Arial"/>
                <a:cs typeface="Arial"/>
              </a:rPr>
              <a:t>A data structure in memory that exists exactly once per VM (or more precisely one per each VCPU -- Virtual CPU)</a:t>
            </a:r>
          </a:p>
          <a:p>
            <a:pPr lvl="1">
              <a:lnSpc>
                <a:spcPct val="100000"/>
              </a:lnSpc>
              <a:spcBef>
                <a:spcPts val="1200"/>
              </a:spcBef>
              <a:buFont typeface="Wingdings,Sans-Serif"/>
              <a:buChar char="§"/>
            </a:pPr>
            <a:r>
              <a:rPr lang="en-US" sz="2200" dirty="0">
                <a:solidFill>
                  <a:srgbClr val="525252"/>
                </a:solidFill>
                <a:latin typeface="Arial"/>
                <a:cs typeface="Arial"/>
              </a:rPr>
              <a:t>The VMM manages the VMCS for each VM.</a:t>
            </a:r>
          </a:p>
          <a:p>
            <a:pPr lvl="1">
              <a:lnSpc>
                <a:spcPct val="100000"/>
              </a:lnSpc>
              <a:spcBef>
                <a:spcPts val="1200"/>
              </a:spcBef>
              <a:buFont typeface="Wingdings,Sans-Serif"/>
              <a:buChar char="§"/>
            </a:pPr>
            <a:r>
              <a:rPr lang="en-US" sz="2200" dirty="0">
                <a:solidFill>
                  <a:srgbClr val="525252"/>
                </a:solidFill>
                <a:latin typeface="Arial"/>
                <a:cs typeface="Arial"/>
              </a:rPr>
              <a:t>With every change of the execution context between different VMs, VMCS is restored for the current VM </a:t>
            </a:r>
          </a:p>
          <a:p>
            <a:pPr lvl="1">
              <a:lnSpc>
                <a:spcPct val="100000"/>
              </a:lnSpc>
              <a:spcBef>
                <a:spcPts val="1200"/>
              </a:spcBef>
              <a:buFont typeface="Wingdings,Sans-Serif"/>
              <a:buChar char="§"/>
            </a:pPr>
            <a:r>
              <a:rPr lang="en-US" sz="2200" dirty="0">
                <a:solidFill>
                  <a:srgbClr val="525252"/>
                </a:solidFill>
                <a:latin typeface="Arial"/>
                <a:cs typeface="Arial"/>
              </a:rPr>
              <a:t>Defining the state of the VM’s virtual processor and VMM control Guest software using VMCS</a:t>
            </a:r>
            <a:endParaRPr lang="en-US" sz="2200">
              <a:ea typeface="Calibri"/>
              <a:cs typeface="Calibri"/>
            </a:endParaRPr>
          </a:p>
          <a:p>
            <a:pPr>
              <a:lnSpc>
                <a:spcPct val="100000"/>
              </a:lnSpc>
              <a:spcBef>
                <a:spcPts val="1200"/>
              </a:spcBef>
              <a:buFont typeface="Wingdings,Sans-Serif"/>
              <a:buChar char="§"/>
            </a:pPr>
            <a:r>
              <a:rPr lang="en-US" sz="2400" b="1" dirty="0">
                <a:solidFill>
                  <a:srgbClr val="525252"/>
                </a:solidFill>
                <a:latin typeface="Arial"/>
                <a:cs typeface="Arial"/>
              </a:rPr>
              <a:t>Extended Page Table:</a:t>
            </a:r>
            <a:endParaRPr lang="en-US" sz="2400" dirty="0">
              <a:solidFill>
                <a:srgbClr val="525252"/>
              </a:solidFill>
              <a:latin typeface="Arial"/>
              <a:cs typeface="Arial"/>
            </a:endParaRPr>
          </a:p>
          <a:p>
            <a:pPr lvl="1">
              <a:lnSpc>
                <a:spcPct val="100000"/>
              </a:lnSpc>
              <a:spcBef>
                <a:spcPts val="1200"/>
              </a:spcBef>
              <a:buFont typeface="Wingdings,Sans-Serif"/>
              <a:buChar char="§"/>
            </a:pPr>
            <a:r>
              <a:rPr lang="en-US" dirty="0">
                <a:solidFill>
                  <a:srgbClr val="525252"/>
                </a:solidFill>
                <a:latin typeface="Arial"/>
                <a:cs typeface="Arial"/>
              </a:rPr>
              <a:t>A mechanism that uses a second layer to convert the guest's physical address to the host's physical address</a:t>
            </a:r>
          </a:p>
          <a:p>
            <a:pPr marL="229235" lvl="1">
              <a:lnSpc>
                <a:spcPct val="100000"/>
              </a:lnSpc>
              <a:spcBef>
                <a:spcPts val="1200"/>
              </a:spcBef>
              <a:buFont typeface="Wingdings,Sans-Serif"/>
              <a:buChar char="§"/>
            </a:pPr>
            <a:endParaRPr lang="en-US" sz="2100" dirty="0">
              <a:solidFill>
                <a:srgbClr val="525252"/>
              </a:solidFill>
              <a:latin typeface="Arial"/>
              <a:cs typeface="Arial"/>
            </a:endParaRPr>
          </a:p>
        </p:txBody>
      </p:sp>
      <p:sp>
        <p:nvSpPr>
          <p:cNvPr id="3" name="Title 2">
            <a:extLst>
              <a:ext uri="{FF2B5EF4-FFF2-40B4-BE49-F238E27FC236}">
                <a16:creationId xmlns:a16="http://schemas.microsoft.com/office/drawing/2014/main" id="{B95174DC-E736-7E1B-705D-5B8CECE7937A}"/>
              </a:ext>
            </a:extLst>
          </p:cNvPr>
          <p:cNvSpPr>
            <a:spLocks noGrp="1"/>
          </p:cNvSpPr>
          <p:nvPr>
            <p:ph type="title"/>
          </p:nvPr>
        </p:nvSpPr>
        <p:spPr/>
        <p:txBody>
          <a:bodyPr/>
          <a:lstStyle/>
          <a:p>
            <a:r>
              <a:rPr lang="en-US" dirty="0">
                <a:latin typeface="Arial Rounded MT Bold"/>
              </a:rPr>
              <a:t>Basic Concepts in Intel VT-x</a:t>
            </a:r>
            <a:endParaRPr lang="en-US" dirty="0"/>
          </a:p>
        </p:txBody>
      </p:sp>
    </p:spTree>
    <p:extLst>
      <p:ext uri="{BB962C8B-B14F-4D97-AF65-F5344CB8AC3E}">
        <p14:creationId xmlns:p14="http://schemas.microsoft.com/office/powerpoint/2010/main" val="4240423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5F084C-8153-D855-844D-74902723988E}"/>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Instead of fixing the x86 architecture to (optionally) make it Popek-Goldberg compliant and have all critical instructions trap if not run in Ring 0, Intel added the </a:t>
            </a:r>
            <a:r>
              <a:rPr lang="en-US" i="1" dirty="0">
                <a:solidFill>
                  <a:srgbClr val="525252"/>
                </a:solidFill>
                <a:latin typeface="Arial"/>
                <a:cs typeface="Arial"/>
              </a:rPr>
              <a:t>non-root mode</a:t>
            </a:r>
            <a:r>
              <a:rPr lang="en-US" dirty="0">
                <a:solidFill>
                  <a:srgbClr val="525252"/>
                </a:solidFill>
                <a:latin typeface="Arial"/>
                <a:cs typeface="Arial"/>
              </a:rPr>
              <a:t> in the VT-x architecture</a:t>
            </a:r>
          </a:p>
          <a:p>
            <a:pPr lvl="1">
              <a:lnSpc>
                <a:spcPct val="100000"/>
              </a:lnSpc>
              <a:spcBef>
                <a:spcPts val="1200"/>
              </a:spcBef>
            </a:pPr>
            <a:r>
              <a:rPr lang="en-US" dirty="0">
                <a:solidFill>
                  <a:srgbClr val="525252"/>
                </a:solidFill>
                <a:latin typeface="Arial"/>
                <a:cs typeface="Arial"/>
              </a:rPr>
              <a:t>Allows the system to switch the CPU state completely to that of the guest and switches back to the original host state on a certain event in the guest. </a:t>
            </a:r>
          </a:p>
          <a:p>
            <a:pPr lvl="1">
              <a:lnSpc>
                <a:spcPct val="100000"/>
              </a:lnSpc>
              <a:spcBef>
                <a:spcPts val="1200"/>
              </a:spcBef>
            </a:pPr>
            <a:endParaRPr lang="en-US" dirty="0">
              <a:solidFill>
                <a:srgbClr val="525252"/>
              </a:solidFill>
              <a:latin typeface="Arial"/>
              <a:cs typeface="Arial"/>
            </a:endParaRPr>
          </a:p>
          <a:p>
            <a:pPr>
              <a:lnSpc>
                <a:spcPct val="100000"/>
              </a:lnSpc>
              <a:spcBef>
                <a:spcPts val="1200"/>
              </a:spcBef>
            </a:pPr>
            <a:r>
              <a:rPr lang="en-US" dirty="0">
                <a:solidFill>
                  <a:srgbClr val="525252"/>
                </a:solidFill>
                <a:latin typeface="Arial"/>
                <a:ea typeface="Calibri"/>
                <a:cs typeface="Arial"/>
              </a:rPr>
              <a:t>VMCS facilitates this switching in the CPU state from guest to host and vice versa</a:t>
            </a:r>
          </a:p>
          <a:p>
            <a:pPr lvl="1">
              <a:lnSpc>
                <a:spcPct val="100000"/>
              </a:lnSpc>
              <a:spcBef>
                <a:spcPts val="1200"/>
              </a:spcBef>
            </a:pPr>
            <a:r>
              <a:rPr lang="en-US" dirty="0">
                <a:solidFill>
                  <a:srgbClr val="525252"/>
                </a:solidFill>
                <a:latin typeface="Arial"/>
                <a:ea typeface="Calibri"/>
                <a:cs typeface="Arial"/>
              </a:rPr>
              <a:t>4 KB block in memory that holds the complete CPU state of both the </a:t>
            </a:r>
            <a:br>
              <a:rPr lang="en-US" dirty="0">
                <a:solidFill>
                  <a:srgbClr val="525252"/>
                </a:solidFill>
                <a:latin typeface="Arial"/>
                <a:ea typeface="Calibri"/>
                <a:cs typeface="Arial"/>
              </a:rPr>
            </a:br>
            <a:r>
              <a:rPr lang="en-US" dirty="0">
                <a:solidFill>
                  <a:srgbClr val="525252"/>
                </a:solidFill>
                <a:latin typeface="Arial"/>
                <a:ea typeface="Calibri"/>
                <a:cs typeface="Arial"/>
              </a:rPr>
              <a:t>host and the guest (segment registers, GDT and IDT pointers, certain </a:t>
            </a:r>
            <a:br>
              <a:rPr lang="en-US" dirty="0">
                <a:solidFill>
                  <a:srgbClr val="525252"/>
                </a:solidFill>
                <a:latin typeface="Arial"/>
                <a:ea typeface="Calibri"/>
                <a:cs typeface="Arial"/>
              </a:rPr>
            </a:br>
            <a:r>
              <a:rPr lang="en-US" dirty="0">
                <a:solidFill>
                  <a:srgbClr val="525252"/>
                </a:solidFill>
                <a:latin typeface="Arial"/>
                <a:ea typeface="Calibri"/>
                <a:cs typeface="Arial"/>
              </a:rPr>
              <a:t>MSRs etc.) as well as some control bits (for example, when to exit).</a:t>
            </a:r>
          </a:p>
          <a:p>
            <a:pPr>
              <a:lnSpc>
                <a:spcPct val="100000"/>
              </a:lnSpc>
              <a:spcBef>
                <a:spcPts val="1200"/>
              </a:spcBef>
              <a:buFont typeface="Wingdings,Sans-Serif"/>
              <a:buChar char="§"/>
            </a:pPr>
            <a:endParaRPr lang="en-US" dirty="0">
              <a:solidFill>
                <a:srgbClr val="525252"/>
              </a:solidFill>
              <a:latin typeface="Arial"/>
              <a:ea typeface="Calibri"/>
              <a:cs typeface="Arial"/>
            </a:endParaRPr>
          </a:p>
          <a:p>
            <a:endParaRPr lang="en-US" dirty="0">
              <a:ea typeface="Calibri"/>
              <a:cs typeface="Calibri"/>
            </a:endParaRPr>
          </a:p>
        </p:txBody>
      </p:sp>
      <p:sp>
        <p:nvSpPr>
          <p:cNvPr id="3" name="Title 2">
            <a:extLst>
              <a:ext uri="{FF2B5EF4-FFF2-40B4-BE49-F238E27FC236}">
                <a16:creationId xmlns:a16="http://schemas.microsoft.com/office/drawing/2014/main" id="{9B49709D-13D2-62A8-3BBB-8EBC334BDA05}"/>
              </a:ext>
            </a:extLst>
          </p:cNvPr>
          <p:cNvSpPr>
            <a:spLocks noGrp="1"/>
          </p:cNvSpPr>
          <p:nvPr>
            <p:ph type="title"/>
          </p:nvPr>
        </p:nvSpPr>
        <p:spPr/>
        <p:txBody>
          <a:bodyPr/>
          <a:lstStyle/>
          <a:p>
            <a:r>
              <a:rPr lang="en-US" dirty="0">
                <a:latin typeface="Arial Rounded MT Bold"/>
              </a:rPr>
              <a:t>Virtual Machine Control Structure (VMCS)</a:t>
            </a:r>
            <a:endParaRPr lang="en-US" dirty="0"/>
          </a:p>
        </p:txBody>
      </p:sp>
    </p:spTree>
    <p:extLst>
      <p:ext uri="{BB962C8B-B14F-4D97-AF65-F5344CB8AC3E}">
        <p14:creationId xmlns:p14="http://schemas.microsoft.com/office/powerpoint/2010/main" val="1320121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5F084C-8153-D855-844D-74902723988E}"/>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VMCS consists of six logical groups:</a:t>
            </a:r>
          </a:p>
          <a:p>
            <a:pPr lvl="1">
              <a:lnSpc>
                <a:spcPct val="100000"/>
              </a:lnSpc>
              <a:spcBef>
                <a:spcPts val="1200"/>
              </a:spcBef>
            </a:pPr>
            <a:r>
              <a:rPr lang="en-US" b="1" dirty="0">
                <a:solidFill>
                  <a:srgbClr val="525252"/>
                </a:solidFill>
                <a:latin typeface="Arial"/>
                <a:cs typeface="Arial"/>
              </a:rPr>
              <a:t>Guest-state area</a:t>
            </a:r>
            <a:r>
              <a:rPr lang="en-US" dirty="0">
                <a:solidFill>
                  <a:srgbClr val="525252"/>
                </a:solidFill>
                <a:latin typeface="Arial"/>
                <a:cs typeface="Arial"/>
              </a:rPr>
              <a:t>: Processor state saved into the guest state area on VM exits and loaded on VM entries.</a:t>
            </a:r>
          </a:p>
          <a:p>
            <a:pPr lvl="1">
              <a:lnSpc>
                <a:spcPct val="100000"/>
              </a:lnSpc>
              <a:spcBef>
                <a:spcPts val="1200"/>
              </a:spcBef>
            </a:pPr>
            <a:r>
              <a:rPr lang="en-US" b="1" dirty="0">
                <a:solidFill>
                  <a:srgbClr val="525252"/>
                </a:solidFill>
                <a:latin typeface="Arial"/>
                <a:cs typeface="Arial"/>
              </a:rPr>
              <a:t>Host-state area</a:t>
            </a:r>
            <a:r>
              <a:rPr lang="en-US" dirty="0">
                <a:solidFill>
                  <a:srgbClr val="525252"/>
                </a:solidFill>
                <a:latin typeface="Arial"/>
                <a:cs typeface="Arial"/>
              </a:rPr>
              <a:t>: Processor state loaded from the host state area on VM exits.</a:t>
            </a:r>
            <a:endParaRPr lang="en-US">
              <a:solidFill>
                <a:srgbClr val="525252"/>
              </a:solidFill>
              <a:latin typeface="Arial"/>
              <a:cs typeface="Arial"/>
            </a:endParaRPr>
          </a:p>
          <a:p>
            <a:pPr lvl="1">
              <a:lnSpc>
                <a:spcPct val="100000"/>
              </a:lnSpc>
              <a:spcBef>
                <a:spcPts val="1200"/>
              </a:spcBef>
            </a:pPr>
            <a:r>
              <a:rPr lang="en-US" b="1" dirty="0">
                <a:solidFill>
                  <a:srgbClr val="525252"/>
                </a:solidFill>
                <a:latin typeface="Arial"/>
                <a:cs typeface="Arial"/>
              </a:rPr>
              <a:t>VM-execution control fields</a:t>
            </a:r>
            <a:r>
              <a:rPr lang="en-US" dirty="0">
                <a:solidFill>
                  <a:srgbClr val="525252"/>
                </a:solidFill>
                <a:latin typeface="Arial"/>
                <a:cs typeface="Arial"/>
              </a:rPr>
              <a:t>: Fields controlling processor operation in VMX non-root operation.</a:t>
            </a:r>
            <a:endParaRPr lang="en-US">
              <a:solidFill>
                <a:srgbClr val="525252"/>
              </a:solidFill>
              <a:latin typeface="Arial"/>
              <a:cs typeface="Arial"/>
            </a:endParaRPr>
          </a:p>
          <a:p>
            <a:pPr lvl="1">
              <a:lnSpc>
                <a:spcPct val="100000"/>
              </a:lnSpc>
              <a:spcBef>
                <a:spcPts val="1200"/>
              </a:spcBef>
            </a:pPr>
            <a:r>
              <a:rPr lang="en-US" b="1" dirty="0">
                <a:solidFill>
                  <a:srgbClr val="525252"/>
                </a:solidFill>
                <a:latin typeface="Arial"/>
                <a:cs typeface="Arial"/>
              </a:rPr>
              <a:t>VM-exit control fields</a:t>
            </a:r>
            <a:r>
              <a:rPr lang="en-US" dirty="0">
                <a:solidFill>
                  <a:srgbClr val="525252"/>
                </a:solidFill>
                <a:latin typeface="Arial"/>
                <a:cs typeface="Arial"/>
              </a:rPr>
              <a:t>: Fields that</a:t>
            </a:r>
            <a:r>
              <a:rPr lang="en-US" dirty="0">
                <a:solidFill>
                  <a:srgbClr val="525252"/>
                </a:solidFill>
                <a:latin typeface="Arial"/>
                <a:ea typeface="Calibri"/>
                <a:cs typeface="Arial"/>
              </a:rPr>
              <a:t> control VM exits</a:t>
            </a:r>
            <a:r>
              <a:rPr lang="en-US" dirty="0">
                <a:solidFill>
                  <a:srgbClr val="525252"/>
                </a:solidFill>
                <a:latin typeface="Arial"/>
                <a:cs typeface="Arial"/>
              </a:rPr>
              <a:t>.</a:t>
            </a:r>
            <a:endParaRPr lang="en-US">
              <a:solidFill>
                <a:srgbClr val="525252"/>
              </a:solidFill>
              <a:latin typeface="Arial"/>
              <a:cs typeface="Arial"/>
            </a:endParaRPr>
          </a:p>
          <a:p>
            <a:pPr lvl="1">
              <a:lnSpc>
                <a:spcPct val="100000"/>
              </a:lnSpc>
              <a:spcBef>
                <a:spcPts val="1200"/>
              </a:spcBef>
            </a:pPr>
            <a:r>
              <a:rPr lang="en-US" b="1" dirty="0">
                <a:solidFill>
                  <a:srgbClr val="525252"/>
                </a:solidFill>
                <a:latin typeface="Arial"/>
                <a:ea typeface="Calibri"/>
                <a:cs typeface="Arial"/>
              </a:rPr>
              <a:t>VM-entry control fields</a:t>
            </a:r>
            <a:r>
              <a:rPr lang="en-US" dirty="0">
                <a:solidFill>
                  <a:srgbClr val="525252"/>
                </a:solidFill>
                <a:latin typeface="Arial"/>
                <a:ea typeface="Calibri"/>
                <a:cs typeface="Arial"/>
              </a:rPr>
              <a:t>: Fields that control VM entries.</a:t>
            </a:r>
            <a:endParaRPr lang="en-US" dirty="0">
              <a:solidFill>
                <a:srgbClr val="525252"/>
              </a:solidFill>
              <a:latin typeface="Arial"/>
              <a:cs typeface="Arial"/>
            </a:endParaRPr>
          </a:p>
          <a:p>
            <a:pPr lvl="1">
              <a:lnSpc>
                <a:spcPct val="100000"/>
              </a:lnSpc>
              <a:spcBef>
                <a:spcPts val="1200"/>
              </a:spcBef>
            </a:pPr>
            <a:r>
              <a:rPr lang="en-US" b="1" dirty="0">
                <a:solidFill>
                  <a:srgbClr val="525252"/>
                </a:solidFill>
                <a:latin typeface="Arial"/>
                <a:ea typeface="Calibri"/>
                <a:cs typeface="Arial"/>
              </a:rPr>
              <a:t>VM-exit information fields</a:t>
            </a:r>
            <a:r>
              <a:rPr lang="en-US" dirty="0">
                <a:solidFill>
                  <a:srgbClr val="525252"/>
                </a:solidFill>
                <a:latin typeface="Arial"/>
                <a:ea typeface="Calibri"/>
                <a:cs typeface="Arial"/>
              </a:rPr>
              <a:t>: Read-only fields to receive information </a:t>
            </a:r>
            <a:br>
              <a:rPr lang="en-US" dirty="0">
                <a:solidFill>
                  <a:srgbClr val="525252"/>
                </a:solidFill>
                <a:latin typeface="Arial"/>
                <a:ea typeface="Calibri"/>
                <a:cs typeface="Arial"/>
              </a:rPr>
            </a:br>
            <a:r>
              <a:rPr lang="en-US" dirty="0">
                <a:solidFill>
                  <a:srgbClr val="525252"/>
                </a:solidFill>
                <a:latin typeface="Arial"/>
                <a:ea typeface="Calibri"/>
                <a:cs typeface="Arial"/>
              </a:rPr>
              <a:t>on VM exits describing the cause and the nature of the VM exit.</a:t>
            </a:r>
            <a:endParaRPr lang="en-US">
              <a:solidFill>
                <a:srgbClr val="525252"/>
              </a:solidFill>
              <a:latin typeface="Arial"/>
              <a:ea typeface="Calibri"/>
              <a:cs typeface="Arial"/>
            </a:endParaRPr>
          </a:p>
          <a:p>
            <a:pPr>
              <a:lnSpc>
                <a:spcPct val="100000"/>
              </a:lnSpc>
              <a:spcBef>
                <a:spcPts val="1200"/>
              </a:spcBef>
            </a:pPr>
            <a:endParaRPr lang="en-US">
              <a:solidFill>
                <a:srgbClr val="525252"/>
              </a:solidFill>
              <a:latin typeface="Arial"/>
              <a:ea typeface="Calibri"/>
              <a:cs typeface="Arial"/>
            </a:endParaRPr>
          </a:p>
          <a:p>
            <a:pPr>
              <a:lnSpc>
                <a:spcPct val="100000"/>
              </a:lnSpc>
              <a:spcBef>
                <a:spcPts val="1200"/>
              </a:spcBef>
              <a:buFont typeface="Wingdings,Sans-Serif"/>
              <a:buChar char="§"/>
            </a:pPr>
            <a:endParaRPr lang="en-US">
              <a:solidFill>
                <a:srgbClr val="525252"/>
              </a:solidFill>
              <a:latin typeface="Arial"/>
              <a:ea typeface="Calibri"/>
              <a:cs typeface="Arial"/>
            </a:endParaRPr>
          </a:p>
          <a:p>
            <a:endParaRPr lang="en-US">
              <a:ea typeface="Calibri"/>
              <a:cs typeface="Calibri"/>
            </a:endParaRPr>
          </a:p>
        </p:txBody>
      </p:sp>
      <p:sp>
        <p:nvSpPr>
          <p:cNvPr id="3" name="Title 2">
            <a:extLst>
              <a:ext uri="{FF2B5EF4-FFF2-40B4-BE49-F238E27FC236}">
                <a16:creationId xmlns:a16="http://schemas.microsoft.com/office/drawing/2014/main" id="{9B49709D-13D2-62A8-3BBB-8EBC334BDA05}"/>
              </a:ext>
            </a:extLst>
          </p:cNvPr>
          <p:cNvSpPr>
            <a:spLocks noGrp="1"/>
          </p:cNvSpPr>
          <p:nvPr>
            <p:ph type="title"/>
          </p:nvPr>
        </p:nvSpPr>
        <p:spPr/>
        <p:txBody>
          <a:bodyPr/>
          <a:lstStyle/>
          <a:p>
            <a:r>
              <a:rPr lang="en-US" dirty="0">
                <a:latin typeface="Arial Rounded MT Bold"/>
              </a:rPr>
              <a:t>Virtual Machine Control Structure (VMCS)</a:t>
            </a:r>
            <a:endParaRPr lang="en-US" dirty="0"/>
          </a:p>
        </p:txBody>
      </p:sp>
    </p:spTree>
    <p:extLst>
      <p:ext uri="{BB962C8B-B14F-4D97-AF65-F5344CB8AC3E}">
        <p14:creationId xmlns:p14="http://schemas.microsoft.com/office/powerpoint/2010/main" val="1705574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FC1A1B-4447-9A82-991A-DEA770C90F86}"/>
              </a:ext>
            </a:extLst>
          </p:cNvPr>
          <p:cNvSpPr>
            <a:spLocks noGrp="1"/>
          </p:cNvSpPr>
          <p:nvPr>
            <p:ph type="title"/>
          </p:nvPr>
        </p:nvSpPr>
        <p:spPr/>
        <p:txBody>
          <a:bodyPr/>
          <a:lstStyle/>
          <a:p>
            <a:r>
              <a:rPr lang="en-US" dirty="0">
                <a:latin typeface="Arial Rounded MT Bold"/>
              </a:rPr>
              <a:t>VMCS Layout – Guest State Area</a:t>
            </a:r>
            <a:endParaRPr lang="en-US" dirty="0"/>
          </a:p>
        </p:txBody>
      </p:sp>
      <p:pic>
        <p:nvPicPr>
          <p:cNvPr id="4" name="Picture 3">
            <a:extLst>
              <a:ext uri="{FF2B5EF4-FFF2-40B4-BE49-F238E27FC236}">
                <a16:creationId xmlns:a16="http://schemas.microsoft.com/office/drawing/2014/main" id="{D2B5E338-40FA-69BE-885B-64B2B7D4BF57}"/>
              </a:ext>
            </a:extLst>
          </p:cNvPr>
          <p:cNvPicPr>
            <a:picLocks noChangeAspect="1"/>
          </p:cNvPicPr>
          <p:nvPr/>
        </p:nvPicPr>
        <p:blipFill>
          <a:blip r:embed="rId2"/>
          <a:stretch>
            <a:fillRect/>
          </a:stretch>
        </p:blipFill>
        <p:spPr>
          <a:xfrm>
            <a:off x="1480915" y="861198"/>
            <a:ext cx="9428671" cy="5434282"/>
          </a:xfrm>
          <a:prstGeom prst="rect">
            <a:avLst/>
          </a:prstGeom>
        </p:spPr>
      </p:pic>
    </p:spTree>
    <p:extLst>
      <p:ext uri="{BB962C8B-B14F-4D97-AF65-F5344CB8AC3E}">
        <p14:creationId xmlns:p14="http://schemas.microsoft.com/office/powerpoint/2010/main" val="3958390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55E077-92B6-3B84-BDDE-4B05F88F4074}"/>
              </a:ext>
            </a:extLst>
          </p:cNvPr>
          <p:cNvSpPr>
            <a:spLocks noGrp="1"/>
          </p:cNvSpPr>
          <p:nvPr>
            <p:ph type="title"/>
          </p:nvPr>
        </p:nvSpPr>
        <p:spPr/>
        <p:txBody>
          <a:bodyPr/>
          <a:lstStyle/>
          <a:p>
            <a:r>
              <a:rPr lang="en-US" dirty="0">
                <a:latin typeface="Arial Rounded MT Bold"/>
              </a:rPr>
              <a:t>VMCS Layout – Host State Area</a:t>
            </a:r>
            <a:endParaRPr lang="en-US" dirty="0"/>
          </a:p>
        </p:txBody>
      </p:sp>
      <p:pic>
        <p:nvPicPr>
          <p:cNvPr id="4" name="Picture 3" descr="A table with different colors and text&#10;&#10;Description automatically generated">
            <a:extLst>
              <a:ext uri="{FF2B5EF4-FFF2-40B4-BE49-F238E27FC236}">
                <a16:creationId xmlns:a16="http://schemas.microsoft.com/office/drawing/2014/main" id="{9BAA7C14-4D0F-B13A-CC7C-374A760A8574}"/>
              </a:ext>
            </a:extLst>
          </p:cNvPr>
          <p:cNvPicPr>
            <a:picLocks noChangeAspect="1"/>
          </p:cNvPicPr>
          <p:nvPr/>
        </p:nvPicPr>
        <p:blipFill>
          <a:blip r:embed="rId2"/>
          <a:stretch>
            <a:fillRect/>
          </a:stretch>
        </p:blipFill>
        <p:spPr>
          <a:xfrm>
            <a:off x="1000432" y="1436835"/>
            <a:ext cx="11168332" cy="3908268"/>
          </a:xfrm>
          <a:prstGeom prst="rect">
            <a:avLst/>
          </a:prstGeom>
        </p:spPr>
      </p:pic>
    </p:spTree>
    <p:extLst>
      <p:ext uri="{BB962C8B-B14F-4D97-AF65-F5344CB8AC3E}">
        <p14:creationId xmlns:p14="http://schemas.microsoft.com/office/powerpoint/2010/main" val="723702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8BB997-0319-0012-9706-EDDA37C0CA04}"/>
              </a:ext>
            </a:extLst>
          </p:cNvPr>
          <p:cNvSpPr>
            <a:spLocks noGrp="1"/>
          </p:cNvSpPr>
          <p:nvPr>
            <p:ph type="title"/>
          </p:nvPr>
        </p:nvSpPr>
        <p:spPr/>
        <p:txBody>
          <a:bodyPr/>
          <a:lstStyle/>
          <a:p>
            <a:r>
              <a:rPr lang="en-US" dirty="0">
                <a:latin typeface="Arial Rounded MT Bold"/>
              </a:rPr>
              <a:t>VMCS Layout</a:t>
            </a:r>
            <a:endParaRPr lang="en-US" dirty="0"/>
          </a:p>
        </p:txBody>
      </p:sp>
      <p:pic>
        <p:nvPicPr>
          <p:cNvPr id="4" name="Picture 3" descr="A close-up of a chart&#10;&#10;Description automatically generated">
            <a:extLst>
              <a:ext uri="{FF2B5EF4-FFF2-40B4-BE49-F238E27FC236}">
                <a16:creationId xmlns:a16="http://schemas.microsoft.com/office/drawing/2014/main" id="{C2117A82-CEE6-2BA2-B4B2-A7858A59B37A}"/>
              </a:ext>
            </a:extLst>
          </p:cNvPr>
          <p:cNvPicPr>
            <a:picLocks noChangeAspect="1"/>
          </p:cNvPicPr>
          <p:nvPr/>
        </p:nvPicPr>
        <p:blipFill>
          <a:blip r:embed="rId2"/>
          <a:stretch>
            <a:fillRect/>
          </a:stretch>
        </p:blipFill>
        <p:spPr>
          <a:xfrm>
            <a:off x="3789872" y="898872"/>
            <a:ext cx="4871049" cy="5843821"/>
          </a:xfrm>
          <a:prstGeom prst="rect">
            <a:avLst/>
          </a:prstGeom>
        </p:spPr>
      </p:pic>
    </p:spTree>
    <p:extLst>
      <p:ext uri="{BB962C8B-B14F-4D97-AF65-F5344CB8AC3E}">
        <p14:creationId xmlns:p14="http://schemas.microsoft.com/office/powerpoint/2010/main" val="3478917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866BE7-BDEB-5EB4-E08D-7443A7B35F1B}"/>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VM entries load processor state from the guest-state area.</a:t>
            </a:r>
          </a:p>
          <a:p>
            <a:pPr lvl="1">
              <a:lnSpc>
                <a:spcPct val="100000"/>
              </a:lnSpc>
              <a:spcBef>
                <a:spcPts val="1200"/>
              </a:spcBef>
            </a:pPr>
            <a:r>
              <a:rPr lang="en-US" dirty="0">
                <a:solidFill>
                  <a:srgbClr val="525252"/>
                </a:solidFill>
                <a:latin typeface="Arial"/>
                <a:cs typeface="Arial"/>
              </a:rPr>
              <a:t>A VMM can optionally configure VM entry to follow this loading by injecting an interrupt or exception.</a:t>
            </a:r>
          </a:p>
          <a:p>
            <a:pPr lvl="1">
              <a:lnSpc>
                <a:spcPct val="100000"/>
              </a:lnSpc>
              <a:spcBef>
                <a:spcPts val="1200"/>
              </a:spcBef>
            </a:pPr>
            <a:r>
              <a:rPr lang="en-US" dirty="0">
                <a:solidFill>
                  <a:srgbClr val="525252"/>
                </a:solidFill>
                <a:latin typeface="Arial"/>
                <a:cs typeface="Arial"/>
              </a:rPr>
              <a:t>The CPU effects this injection using the guest </a:t>
            </a:r>
            <a:r>
              <a:rPr lang="en-US" i="1" dirty="0">
                <a:solidFill>
                  <a:srgbClr val="525252"/>
                </a:solidFill>
                <a:latin typeface="Arial"/>
                <a:cs typeface="Arial"/>
              </a:rPr>
              <a:t>Interrupt Descriptor Table </a:t>
            </a:r>
            <a:r>
              <a:rPr lang="en-US" dirty="0">
                <a:solidFill>
                  <a:srgbClr val="525252"/>
                </a:solidFill>
                <a:latin typeface="Arial"/>
                <a:cs typeface="Arial"/>
              </a:rPr>
              <a:t>(IDT), just as if the injected event had occurred immediately after VM entry</a:t>
            </a:r>
          </a:p>
          <a:p>
            <a:pPr lvl="1">
              <a:lnSpc>
                <a:spcPct val="100000"/>
              </a:lnSpc>
              <a:spcBef>
                <a:spcPts val="1200"/>
              </a:spcBef>
            </a:pPr>
            <a:r>
              <a:rPr lang="en-US" dirty="0">
                <a:solidFill>
                  <a:srgbClr val="525252"/>
                </a:solidFill>
                <a:latin typeface="Arial"/>
                <a:cs typeface="Arial"/>
              </a:rPr>
              <a:t>This feature removes the need for a VMM to emulate delivery of these events</a:t>
            </a:r>
          </a:p>
          <a:p>
            <a:pPr lvl="1">
              <a:lnSpc>
                <a:spcPct val="100000"/>
              </a:lnSpc>
              <a:spcBef>
                <a:spcPts val="1200"/>
              </a:spcBef>
            </a:pPr>
            <a:endParaRPr lang="en-US" dirty="0">
              <a:solidFill>
                <a:srgbClr val="525252"/>
              </a:solidFill>
              <a:latin typeface="Arial"/>
              <a:cs typeface="Arial"/>
            </a:endParaRPr>
          </a:p>
          <a:p>
            <a:endParaRPr lang="en-US" dirty="0">
              <a:ea typeface="Calibri"/>
              <a:cs typeface="Calibri"/>
            </a:endParaRPr>
          </a:p>
        </p:txBody>
      </p:sp>
      <p:sp>
        <p:nvSpPr>
          <p:cNvPr id="3" name="Title 2">
            <a:extLst>
              <a:ext uri="{FF2B5EF4-FFF2-40B4-BE49-F238E27FC236}">
                <a16:creationId xmlns:a16="http://schemas.microsoft.com/office/drawing/2014/main" id="{B50D7883-313E-E9F7-11C7-5AB99BE20D6E}"/>
              </a:ext>
            </a:extLst>
          </p:cNvPr>
          <p:cNvSpPr>
            <a:spLocks noGrp="1"/>
          </p:cNvSpPr>
          <p:nvPr>
            <p:ph type="title"/>
          </p:nvPr>
        </p:nvSpPr>
        <p:spPr/>
        <p:txBody>
          <a:bodyPr/>
          <a:lstStyle/>
          <a:p>
            <a:r>
              <a:rPr lang="en-US" dirty="0">
                <a:latin typeface="Arial Rounded MT Bold"/>
              </a:rPr>
              <a:t>VMCS Operations</a:t>
            </a:r>
            <a:endParaRPr lang="en-US" dirty="0"/>
          </a:p>
        </p:txBody>
      </p:sp>
    </p:spTree>
    <p:extLst>
      <p:ext uri="{BB962C8B-B14F-4D97-AF65-F5344CB8AC3E}">
        <p14:creationId xmlns:p14="http://schemas.microsoft.com/office/powerpoint/2010/main" val="320218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C7DC55-1011-9112-D927-0A25BF856AAF}"/>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VM exits save processor state to the guest-state area and then load processor state from the host-state area</a:t>
            </a:r>
          </a:p>
          <a:p>
            <a:pPr lvl="1">
              <a:lnSpc>
                <a:spcPct val="100000"/>
              </a:lnSpc>
              <a:spcBef>
                <a:spcPts val="1200"/>
              </a:spcBef>
            </a:pPr>
            <a:r>
              <a:rPr lang="en-US" dirty="0">
                <a:solidFill>
                  <a:srgbClr val="525252"/>
                </a:solidFill>
                <a:latin typeface="Arial"/>
                <a:cs typeface="Arial"/>
              </a:rPr>
              <a:t>All VM exits use a common entry point to the VMM. </a:t>
            </a:r>
          </a:p>
          <a:p>
            <a:pPr lvl="1">
              <a:lnSpc>
                <a:spcPct val="100000"/>
              </a:lnSpc>
              <a:spcBef>
                <a:spcPts val="1200"/>
              </a:spcBef>
            </a:pPr>
            <a:r>
              <a:rPr lang="en-US" dirty="0">
                <a:solidFill>
                  <a:srgbClr val="525252"/>
                </a:solidFill>
                <a:latin typeface="Arial"/>
                <a:cs typeface="Arial"/>
              </a:rPr>
              <a:t>To simplify the design of a VMM, every VM exit saves into the VMCS detailed information specifying the reason for the exit</a:t>
            </a:r>
          </a:p>
          <a:p>
            <a:pPr lvl="1">
              <a:lnSpc>
                <a:spcPct val="100000"/>
              </a:lnSpc>
              <a:spcBef>
                <a:spcPts val="1200"/>
              </a:spcBef>
            </a:pPr>
            <a:r>
              <a:rPr lang="en-US" dirty="0">
                <a:solidFill>
                  <a:srgbClr val="525252"/>
                </a:solidFill>
                <a:latin typeface="Arial"/>
                <a:cs typeface="Arial"/>
              </a:rPr>
              <a:t>Many exits also record an exit qualification, which provides further details</a:t>
            </a:r>
          </a:p>
          <a:p>
            <a:pPr marL="686435" lvl="2" indent="-197485">
              <a:lnSpc>
                <a:spcPct val="100000"/>
              </a:lnSpc>
              <a:spcBef>
                <a:spcPts val="1200"/>
              </a:spcBef>
            </a:pPr>
            <a:r>
              <a:rPr lang="en-US" sz="1800" dirty="0">
                <a:solidFill>
                  <a:srgbClr val="525252"/>
                </a:solidFill>
                <a:latin typeface="Arial"/>
                <a:cs typeface="Arial"/>
              </a:rPr>
              <a:t>Example: if the MOV CR instruction causes a VM exit, the exit reason would indicate “control-register access”; the exit qualification would indicate (1) the identity of the control register (for example, CR0); (2) whether the MOV was to or from the control register; and (3) which general-purpose register was the source or destination of the instruction.</a:t>
            </a:r>
          </a:p>
          <a:p>
            <a:pPr>
              <a:lnSpc>
                <a:spcPct val="100000"/>
              </a:lnSpc>
              <a:spcBef>
                <a:spcPts val="1200"/>
              </a:spcBef>
            </a:pPr>
            <a:endParaRPr lang="en-US" dirty="0">
              <a:solidFill>
                <a:srgbClr val="525252"/>
              </a:solidFill>
              <a:latin typeface="Arial"/>
              <a:cs typeface="Arial"/>
            </a:endParaRPr>
          </a:p>
          <a:p>
            <a:endParaRPr lang="en-US" dirty="0">
              <a:ea typeface="Calibri"/>
              <a:cs typeface="Calibri"/>
            </a:endParaRPr>
          </a:p>
        </p:txBody>
      </p:sp>
      <p:sp>
        <p:nvSpPr>
          <p:cNvPr id="3" name="Title 2">
            <a:extLst>
              <a:ext uri="{FF2B5EF4-FFF2-40B4-BE49-F238E27FC236}">
                <a16:creationId xmlns:a16="http://schemas.microsoft.com/office/drawing/2014/main" id="{70B28354-2313-19D1-BECE-43FE4D121E57}"/>
              </a:ext>
            </a:extLst>
          </p:cNvPr>
          <p:cNvSpPr>
            <a:spLocks noGrp="1"/>
          </p:cNvSpPr>
          <p:nvPr>
            <p:ph type="title"/>
          </p:nvPr>
        </p:nvSpPr>
        <p:spPr/>
        <p:txBody>
          <a:bodyPr/>
          <a:lstStyle/>
          <a:p>
            <a:r>
              <a:rPr lang="en-US" dirty="0">
                <a:latin typeface="Arial Rounded MT Bold"/>
              </a:rPr>
              <a:t>VMCS Operations</a:t>
            </a:r>
            <a:endParaRPr lang="en-US" dirty="0"/>
          </a:p>
        </p:txBody>
      </p:sp>
    </p:spTree>
    <p:extLst>
      <p:ext uri="{BB962C8B-B14F-4D97-AF65-F5344CB8AC3E}">
        <p14:creationId xmlns:p14="http://schemas.microsoft.com/office/powerpoint/2010/main" val="3498731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4CCFBC-D9E6-8EAB-B537-EEB9741972AA}"/>
              </a:ext>
            </a:extLst>
          </p:cNvPr>
          <p:cNvSpPr>
            <a:spLocks noGrp="1"/>
          </p:cNvSpPr>
          <p:nvPr>
            <p:ph type="title"/>
          </p:nvPr>
        </p:nvSpPr>
        <p:spPr/>
        <p:txBody>
          <a:bodyPr/>
          <a:lstStyle/>
          <a:p>
            <a:r>
              <a:rPr lang="en-US" dirty="0">
                <a:latin typeface="Arial Rounded MT Bold"/>
              </a:rPr>
              <a:t>VMX Instructions</a:t>
            </a:r>
            <a:endParaRPr lang="en-US" dirty="0"/>
          </a:p>
        </p:txBody>
      </p:sp>
      <p:pic>
        <p:nvPicPr>
          <p:cNvPr id="4" name="Picture 3" descr="A screenshot of a computer&#10;&#10;Description automatically generated">
            <a:extLst>
              <a:ext uri="{FF2B5EF4-FFF2-40B4-BE49-F238E27FC236}">
                <a16:creationId xmlns:a16="http://schemas.microsoft.com/office/drawing/2014/main" id="{B2225131-96F6-6FE3-26E5-243381B439CB}"/>
              </a:ext>
            </a:extLst>
          </p:cNvPr>
          <p:cNvPicPr>
            <a:picLocks noChangeAspect="1"/>
          </p:cNvPicPr>
          <p:nvPr/>
        </p:nvPicPr>
        <p:blipFill>
          <a:blip r:embed="rId2"/>
          <a:stretch>
            <a:fillRect/>
          </a:stretch>
        </p:blipFill>
        <p:spPr>
          <a:xfrm>
            <a:off x="3636707" y="1043187"/>
            <a:ext cx="6610709" cy="5639832"/>
          </a:xfrm>
          <a:prstGeom prst="rect">
            <a:avLst/>
          </a:prstGeom>
        </p:spPr>
      </p:pic>
    </p:spTree>
    <p:extLst>
      <p:ext uri="{BB962C8B-B14F-4D97-AF65-F5344CB8AC3E}">
        <p14:creationId xmlns:p14="http://schemas.microsoft.com/office/powerpoint/2010/main" val="266746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978496-FD2F-FD85-D864-74FD27E41AA9}"/>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cs typeface="Arial"/>
              </a:rPr>
              <a:t>Process virtualization</a:t>
            </a:r>
            <a:endParaRPr lang="en-US" dirty="0">
              <a:solidFill>
                <a:srgbClr val="525252"/>
              </a:solidFill>
              <a:latin typeface="Arial"/>
              <a:cs typeface="Arial"/>
            </a:endParaRPr>
          </a:p>
          <a:p>
            <a:pPr lvl="1">
              <a:lnSpc>
                <a:spcPct val="100000"/>
              </a:lnSpc>
              <a:spcBef>
                <a:spcPts val="1200"/>
              </a:spcBef>
            </a:pPr>
            <a:r>
              <a:rPr lang="en-US" dirty="0">
                <a:solidFill>
                  <a:srgbClr val="525252"/>
                </a:solidFill>
                <a:latin typeface="Arial"/>
                <a:cs typeface="Arial"/>
              </a:rPr>
              <a:t>The virtual machine supports an application binary interface (ABI) that contains user instructions and system calls – virtualization of a single process</a:t>
            </a:r>
          </a:p>
          <a:p>
            <a:pPr lvl="1">
              <a:lnSpc>
                <a:spcPct val="100000"/>
              </a:lnSpc>
              <a:spcBef>
                <a:spcPts val="1200"/>
              </a:spcBef>
            </a:pPr>
            <a:r>
              <a:rPr lang="en-US" dirty="0">
                <a:solidFill>
                  <a:srgbClr val="525252"/>
                </a:solidFill>
                <a:latin typeface="Arial"/>
                <a:cs typeface="Arial"/>
              </a:rPr>
              <a:t>Examples: Java Virtual Machines, Dynamic translators</a:t>
            </a:r>
          </a:p>
          <a:p>
            <a:pPr lvl="1">
              <a:lnSpc>
                <a:spcPct val="100000"/>
              </a:lnSpc>
              <a:spcBef>
                <a:spcPts val="1200"/>
              </a:spcBef>
            </a:pPr>
            <a:endParaRPr lang="en-US" dirty="0">
              <a:solidFill>
                <a:srgbClr val="525252"/>
              </a:solidFill>
              <a:latin typeface="Arial"/>
              <a:cs typeface="Arial"/>
            </a:endParaRPr>
          </a:p>
          <a:p>
            <a:pPr>
              <a:lnSpc>
                <a:spcPct val="100000"/>
              </a:lnSpc>
              <a:spcBef>
                <a:spcPts val="1200"/>
              </a:spcBef>
              <a:buFont typeface="Wingdings,Sans-Serif"/>
              <a:buChar char="§"/>
            </a:pPr>
            <a:r>
              <a:rPr lang="en-US" b="1" dirty="0">
                <a:solidFill>
                  <a:srgbClr val="525252"/>
                </a:solidFill>
                <a:latin typeface="Arial"/>
                <a:cs typeface="Arial"/>
              </a:rPr>
              <a:t>Namespace Virtualization</a:t>
            </a:r>
            <a:endParaRPr lang="en-US" dirty="0">
              <a:solidFill>
                <a:srgbClr val="525252"/>
              </a:solidFill>
              <a:latin typeface="Arial"/>
              <a:cs typeface="Arial"/>
            </a:endParaRPr>
          </a:p>
          <a:p>
            <a:pPr lvl="1">
              <a:lnSpc>
                <a:spcPct val="100000"/>
              </a:lnSpc>
              <a:spcBef>
                <a:spcPts val="1200"/>
              </a:spcBef>
              <a:buFont typeface="Wingdings,Sans-Serif"/>
              <a:buChar char="§"/>
            </a:pPr>
            <a:r>
              <a:rPr lang="en-US" dirty="0">
                <a:solidFill>
                  <a:srgbClr val="525252"/>
                </a:solidFill>
                <a:latin typeface="Arial"/>
                <a:cs typeface="Arial"/>
              </a:rPr>
              <a:t>Lightweight virtualization, multiple logical VMs that share the same OS kernel</a:t>
            </a:r>
          </a:p>
          <a:p>
            <a:pPr lvl="1">
              <a:lnSpc>
                <a:spcPct val="100000"/>
              </a:lnSpc>
              <a:spcBef>
                <a:spcPts val="1200"/>
              </a:spcBef>
              <a:buFont typeface="Wingdings,Sans-Serif"/>
              <a:buChar char="§"/>
            </a:pPr>
            <a:r>
              <a:rPr lang="en-US" dirty="0">
                <a:solidFill>
                  <a:srgbClr val="525252"/>
                </a:solidFill>
                <a:latin typeface="Arial"/>
                <a:cs typeface="Arial"/>
              </a:rPr>
              <a:t>Example: Chroot++ that isolates VMs by partitioning all objects into</a:t>
            </a:r>
            <a:br>
              <a:rPr lang="en-US" dirty="0">
                <a:solidFill>
                  <a:srgbClr val="525252"/>
                </a:solidFill>
                <a:latin typeface="Arial"/>
                <a:cs typeface="Arial"/>
              </a:rPr>
            </a:br>
            <a:r>
              <a:rPr lang="en-US" dirty="0">
                <a:solidFill>
                  <a:srgbClr val="525252"/>
                </a:solidFill>
                <a:latin typeface="Arial"/>
                <a:cs typeface="Arial"/>
              </a:rPr>
              <a:t>namespaces, Linux containers</a:t>
            </a:r>
          </a:p>
          <a:p>
            <a:endParaRPr lang="en-US" dirty="0">
              <a:ea typeface="Calibri"/>
              <a:cs typeface="Calibri"/>
            </a:endParaRPr>
          </a:p>
        </p:txBody>
      </p:sp>
      <p:sp>
        <p:nvSpPr>
          <p:cNvPr id="3" name="Title 2">
            <a:extLst>
              <a:ext uri="{FF2B5EF4-FFF2-40B4-BE49-F238E27FC236}">
                <a16:creationId xmlns:a16="http://schemas.microsoft.com/office/drawing/2014/main" id="{565319AB-DB13-162B-B85D-68940ED9EA7B}"/>
              </a:ext>
            </a:extLst>
          </p:cNvPr>
          <p:cNvSpPr>
            <a:spLocks noGrp="1"/>
          </p:cNvSpPr>
          <p:nvPr>
            <p:ph type="title"/>
          </p:nvPr>
        </p:nvSpPr>
        <p:spPr/>
        <p:txBody>
          <a:bodyPr/>
          <a:lstStyle/>
          <a:p>
            <a:r>
              <a:rPr lang="en-US" dirty="0">
                <a:latin typeface="Arial Rounded MT Bold"/>
              </a:rPr>
              <a:t>Types of Virtualization</a:t>
            </a:r>
            <a:endParaRPr lang="en-US" dirty="0"/>
          </a:p>
        </p:txBody>
      </p:sp>
    </p:spTree>
    <p:extLst>
      <p:ext uri="{BB962C8B-B14F-4D97-AF65-F5344CB8AC3E}">
        <p14:creationId xmlns:p14="http://schemas.microsoft.com/office/powerpoint/2010/main" val="1349642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2AF72B-7413-6C66-248A-D8500C804232}"/>
              </a:ext>
            </a:extLst>
          </p:cNvPr>
          <p:cNvSpPr>
            <a:spLocks noGrp="1"/>
          </p:cNvSpPr>
          <p:nvPr>
            <p:ph type="title"/>
          </p:nvPr>
        </p:nvSpPr>
        <p:spPr/>
        <p:txBody>
          <a:bodyPr/>
          <a:lstStyle/>
          <a:p>
            <a:r>
              <a:rPr lang="en-US" dirty="0">
                <a:latin typeface="Arial Rounded MT Bold"/>
              </a:rPr>
              <a:t>VMM Life Cycle</a:t>
            </a:r>
            <a:endParaRPr lang="en-US" dirty="0"/>
          </a:p>
        </p:txBody>
      </p:sp>
      <p:pic>
        <p:nvPicPr>
          <p:cNvPr id="4" name="Picture 3" descr="A diagram of a computer system&#10;&#10;Description automatically generated">
            <a:extLst>
              <a:ext uri="{FF2B5EF4-FFF2-40B4-BE49-F238E27FC236}">
                <a16:creationId xmlns:a16="http://schemas.microsoft.com/office/drawing/2014/main" id="{34C8476C-2D5A-6B73-D460-97305E1D023A}"/>
              </a:ext>
            </a:extLst>
          </p:cNvPr>
          <p:cNvPicPr>
            <a:picLocks noChangeAspect="1"/>
          </p:cNvPicPr>
          <p:nvPr/>
        </p:nvPicPr>
        <p:blipFill>
          <a:blip r:embed="rId2"/>
          <a:stretch>
            <a:fillRect/>
          </a:stretch>
        </p:blipFill>
        <p:spPr>
          <a:xfrm>
            <a:off x="2782529" y="1610358"/>
            <a:ext cx="6245941" cy="2684784"/>
          </a:xfrm>
          <a:prstGeom prst="rect">
            <a:avLst/>
          </a:prstGeom>
        </p:spPr>
      </p:pic>
    </p:spTree>
    <p:extLst>
      <p:ext uri="{BB962C8B-B14F-4D97-AF65-F5344CB8AC3E}">
        <p14:creationId xmlns:p14="http://schemas.microsoft.com/office/powerpoint/2010/main" val="1978120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E05DFA-2683-F46D-30AE-FB5CE98AF339}"/>
              </a:ext>
            </a:extLst>
          </p:cNvPr>
          <p:cNvSpPr>
            <a:spLocks noGrp="1"/>
          </p:cNvSpPr>
          <p:nvPr>
            <p:ph idx="1"/>
          </p:nvPr>
        </p:nvSpPr>
        <p:spPr/>
        <p:txBody>
          <a:bodyPr lIns="91440" tIns="45720" rIns="91440" bIns="45720" anchor="t"/>
          <a:lstStyle/>
          <a:p>
            <a:pPr>
              <a:lnSpc>
                <a:spcPct val="100000"/>
              </a:lnSpc>
              <a:spcBef>
                <a:spcPts val="1200"/>
              </a:spcBef>
            </a:pPr>
            <a:r>
              <a:rPr lang="en-US" sz="2600" dirty="0">
                <a:solidFill>
                  <a:srgbClr val="525252"/>
                </a:solidFill>
                <a:latin typeface="Arial"/>
                <a:cs typeface="Arial"/>
              </a:rPr>
              <a:t>Software enters VMX operation by executing a VMXON instruction.</a:t>
            </a:r>
          </a:p>
          <a:p>
            <a:pPr>
              <a:lnSpc>
                <a:spcPct val="100000"/>
              </a:lnSpc>
              <a:spcBef>
                <a:spcPts val="1200"/>
              </a:spcBef>
            </a:pPr>
            <a:r>
              <a:rPr lang="en-US" sz="2600" dirty="0">
                <a:solidFill>
                  <a:srgbClr val="525252"/>
                </a:solidFill>
                <a:latin typeface="Arial"/>
                <a:cs typeface="Arial"/>
              </a:rPr>
              <a:t>Using VM entries, a VMM can then turn guests into VMs (one at a time). </a:t>
            </a:r>
          </a:p>
          <a:p>
            <a:pPr lvl="1">
              <a:lnSpc>
                <a:spcPct val="100000"/>
              </a:lnSpc>
              <a:spcBef>
                <a:spcPts val="1200"/>
              </a:spcBef>
            </a:pPr>
            <a:r>
              <a:rPr lang="en-US" sz="2200" dirty="0">
                <a:solidFill>
                  <a:srgbClr val="525252"/>
                </a:solidFill>
                <a:latin typeface="Arial"/>
                <a:cs typeface="Arial"/>
              </a:rPr>
              <a:t>The VMM effects a VM entry using instructions VMLAUNCH and VMRESUME</a:t>
            </a:r>
          </a:p>
          <a:p>
            <a:pPr lvl="1">
              <a:lnSpc>
                <a:spcPct val="100000"/>
              </a:lnSpc>
              <a:spcBef>
                <a:spcPts val="1200"/>
              </a:spcBef>
            </a:pPr>
            <a:r>
              <a:rPr lang="en-US" sz="2200" dirty="0">
                <a:solidFill>
                  <a:srgbClr val="525252"/>
                </a:solidFill>
                <a:latin typeface="Arial"/>
                <a:cs typeface="Arial"/>
              </a:rPr>
              <a:t>It regains control using VM exits.</a:t>
            </a:r>
          </a:p>
          <a:p>
            <a:pPr>
              <a:lnSpc>
                <a:spcPct val="100000"/>
              </a:lnSpc>
              <a:spcBef>
                <a:spcPts val="1200"/>
              </a:spcBef>
            </a:pPr>
            <a:r>
              <a:rPr lang="en-US" sz="2600" dirty="0">
                <a:solidFill>
                  <a:srgbClr val="525252"/>
                </a:solidFill>
                <a:latin typeface="Arial"/>
                <a:cs typeface="Arial"/>
              </a:rPr>
              <a:t>VM exits transfer control to an entry point specified by the VMM. </a:t>
            </a:r>
          </a:p>
          <a:p>
            <a:pPr lvl="1">
              <a:lnSpc>
                <a:spcPct val="100000"/>
              </a:lnSpc>
              <a:spcBef>
                <a:spcPts val="1200"/>
              </a:spcBef>
            </a:pPr>
            <a:r>
              <a:rPr lang="en-US" sz="2200" dirty="0">
                <a:solidFill>
                  <a:srgbClr val="525252"/>
                </a:solidFill>
                <a:latin typeface="Arial"/>
                <a:cs typeface="Arial"/>
              </a:rPr>
              <a:t>The VMM can act appropriately to the cause of the VM exit and can then return to the VM using a VM entry.</a:t>
            </a:r>
          </a:p>
          <a:p>
            <a:pPr>
              <a:lnSpc>
                <a:spcPct val="100000"/>
              </a:lnSpc>
              <a:spcBef>
                <a:spcPts val="1200"/>
              </a:spcBef>
            </a:pPr>
            <a:r>
              <a:rPr lang="en-US" sz="2600" dirty="0">
                <a:solidFill>
                  <a:srgbClr val="525252"/>
                </a:solidFill>
                <a:latin typeface="Arial"/>
                <a:cs typeface="Arial"/>
              </a:rPr>
              <a:t>Eventually, the VMM may decide to shut itself down and leave VMX operation. </a:t>
            </a:r>
          </a:p>
          <a:p>
            <a:pPr lvl="1">
              <a:lnSpc>
                <a:spcPct val="100000"/>
              </a:lnSpc>
              <a:spcBef>
                <a:spcPts val="1200"/>
              </a:spcBef>
            </a:pPr>
            <a:r>
              <a:rPr lang="en-US" sz="2200" dirty="0">
                <a:solidFill>
                  <a:srgbClr val="525252"/>
                </a:solidFill>
                <a:latin typeface="Arial"/>
                <a:cs typeface="Arial"/>
              </a:rPr>
              <a:t>It does so by executing the VMXOFF instruction.</a:t>
            </a:r>
          </a:p>
          <a:p>
            <a:endParaRPr lang="en-US" dirty="0">
              <a:ea typeface="Calibri"/>
              <a:cs typeface="Calibri"/>
            </a:endParaRPr>
          </a:p>
        </p:txBody>
      </p:sp>
      <p:sp>
        <p:nvSpPr>
          <p:cNvPr id="3" name="Title 2">
            <a:extLst>
              <a:ext uri="{FF2B5EF4-FFF2-40B4-BE49-F238E27FC236}">
                <a16:creationId xmlns:a16="http://schemas.microsoft.com/office/drawing/2014/main" id="{94C44FD0-16F1-DFE9-4ED4-529FADEB4FC7}"/>
              </a:ext>
            </a:extLst>
          </p:cNvPr>
          <p:cNvSpPr>
            <a:spLocks noGrp="1"/>
          </p:cNvSpPr>
          <p:nvPr>
            <p:ph type="title"/>
          </p:nvPr>
        </p:nvSpPr>
        <p:spPr/>
        <p:txBody>
          <a:bodyPr/>
          <a:lstStyle/>
          <a:p>
            <a:r>
              <a:rPr lang="en-US" dirty="0">
                <a:latin typeface="Arial Rounded MT Bold"/>
              </a:rPr>
              <a:t>VMM Life Cycle</a:t>
            </a:r>
            <a:endParaRPr lang="en-US" dirty="0"/>
          </a:p>
        </p:txBody>
      </p:sp>
    </p:spTree>
    <p:extLst>
      <p:ext uri="{BB962C8B-B14F-4D97-AF65-F5344CB8AC3E}">
        <p14:creationId xmlns:p14="http://schemas.microsoft.com/office/powerpoint/2010/main" val="1201142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80DFAF-79AD-B8FB-547F-68A80966F8C4}"/>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Access to the MMU needs to be virtualized</a:t>
            </a:r>
          </a:p>
          <a:p>
            <a:pPr lvl="1">
              <a:lnSpc>
                <a:spcPct val="100000"/>
              </a:lnSpc>
              <a:spcBef>
                <a:spcPts val="1200"/>
              </a:spcBef>
            </a:pPr>
            <a:r>
              <a:rPr lang="en-US" dirty="0">
                <a:solidFill>
                  <a:srgbClr val="525252"/>
                </a:solidFill>
                <a:latin typeface="Arial"/>
                <a:cs typeface="Arial"/>
              </a:rPr>
              <a:t>Otherwise, the guest OS may directly access the physical memory </a:t>
            </a:r>
          </a:p>
          <a:p>
            <a:pPr lvl="1">
              <a:lnSpc>
                <a:spcPct val="100000"/>
              </a:lnSpc>
              <a:spcBef>
                <a:spcPts val="1200"/>
              </a:spcBef>
            </a:pPr>
            <a:endParaRPr lang="en-US" dirty="0">
              <a:solidFill>
                <a:srgbClr val="525252"/>
              </a:solidFill>
              <a:latin typeface="Arial"/>
              <a:cs typeface="Arial"/>
            </a:endParaRPr>
          </a:p>
          <a:p>
            <a:pPr>
              <a:lnSpc>
                <a:spcPct val="100000"/>
              </a:lnSpc>
              <a:spcBef>
                <a:spcPts val="1200"/>
              </a:spcBef>
              <a:buFont typeface="Wingdings,Sans-Serif"/>
              <a:buChar char="§"/>
            </a:pPr>
            <a:r>
              <a:rPr lang="en-US" dirty="0">
                <a:solidFill>
                  <a:srgbClr val="525252"/>
                </a:solidFill>
                <a:latin typeface="Arial"/>
                <a:cs typeface="Arial"/>
              </a:rPr>
              <a:t>Physical memory is divided among multiple VMs</a:t>
            </a:r>
          </a:p>
          <a:p>
            <a:pPr lvl="1">
              <a:lnSpc>
                <a:spcPct val="100000"/>
              </a:lnSpc>
              <a:spcBef>
                <a:spcPts val="1200"/>
              </a:spcBef>
              <a:buFont typeface="Wingdings,Sans-Serif"/>
              <a:buChar char="§"/>
            </a:pPr>
            <a:r>
              <a:rPr lang="en-US" dirty="0">
                <a:solidFill>
                  <a:srgbClr val="525252"/>
                </a:solidFill>
                <a:latin typeface="Arial"/>
                <a:cs typeface="Arial"/>
              </a:rPr>
              <a:t>Two levels of translation required</a:t>
            </a:r>
          </a:p>
          <a:p>
            <a:pPr marL="686435" lvl="2" indent="-197485">
              <a:lnSpc>
                <a:spcPct val="100000"/>
              </a:lnSpc>
              <a:spcBef>
                <a:spcPts val="1200"/>
              </a:spcBef>
              <a:buFont typeface="Wingdings,Sans-Serif"/>
              <a:buChar char="§"/>
            </a:pPr>
            <a:r>
              <a:rPr lang="en-US" sz="1800" b="1" dirty="0">
                <a:solidFill>
                  <a:srgbClr val="525252"/>
                </a:solidFill>
                <a:latin typeface="Arial"/>
                <a:cs typeface="Arial"/>
              </a:rPr>
              <a:t>Guest OS: </a:t>
            </a:r>
            <a:r>
              <a:rPr lang="en-US" sz="1800" dirty="0">
                <a:solidFill>
                  <a:srgbClr val="525252"/>
                </a:solidFill>
                <a:latin typeface="Arial"/>
                <a:cs typeface="Arial"/>
              </a:rPr>
              <a:t>Guest virtual address -&gt; guest physical address</a:t>
            </a:r>
          </a:p>
          <a:p>
            <a:pPr marL="686435" lvl="2" indent="-197485">
              <a:lnSpc>
                <a:spcPct val="100000"/>
              </a:lnSpc>
              <a:spcBef>
                <a:spcPts val="1200"/>
              </a:spcBef>
              <a:buFont typeface="Wingdings,Sans-Serif"/>
              <a:buChar char="§"/>
            </a:pPr>
            <a:r>
              <a:rPr lang="en-US" sz="1800" b="1" dirty="0">
                <a:solidFill>
                  <a:srgbClr val="525252"/>
                </a:solidFill>
                <a:latin typeface="Arial"/>
                <a:cs typeface="Arial"/>
              </a:rPr>
              <a:t>VMM: </a:t>
            </a:r>
            <a:r>
              <a:rPr lang="en-US" sz="1800" dirty="0">
                <a:solidFill>
                  <a:srgbClr val="525252"/>
                </a:solidFill>
                <a:latin typeface="Arial"/>
                <a:cs typeface="Arial"/>
              </a:rPr>
              <a:t>Guest physical address -&gt; Machine address</a:t>
            </a:r>
          </a:p>
          <a:p>
            <a:pPr lvl="1">
              <a:lnSpc>
                <a:spcPct val="100000"/>
              </a:lnSpc>
              <a:spcBef>
                <a:spcPts val="1200"/>
              </a:spcBef>
              <a:buFont typeface="Wingdings,Sans-Serif"/>
              <a:buChar char="§"/>
            </a:pPr>
            <a:r>
              <a:rPr lang="en-US" dirty="0">
                <a:solidFill>
                  <a:srgbClr val="525252"/>
                </a:solidFill>
                <a:latin typeface="Arial"/>
                <a:cs typeface="Arial"/>
              </a:rPr>
              <a:t>Extended page tables (EPT) in VT-x or Nested page table in AMD-v</a:t>
            </a:r>
            <a:br>
              <a:rPr lang="en-US" dirty="0">
                <a:solidFill>
                  <a:srgbClr val="525252"/>
                </a:solidFill>
                <a:latin typeface="Arial"/>
                <a:cs typeface="Arial"/>
              </a:rPr>
            </a:br>
            <a:r>
              <a:rPr lang="en-US" dirty="0">
                <a:solidFill>
                  <a:srgbClr val="525252"/>
                </a:solidFill>
                <a:latin typeface="Arial"/>
                <a:cs typeface="Arial"/>
              </a:rPr>
              <a:t>facilitates this two-level translation</a:t>
            </a:r>
          </a:p>
          <a:p>
            <a:endParaRPr lang="en-US" dirty="0">
              <a:ea typeface="Calibri"/>
              <a:cs typeface="Calibri"/>
            </a:endParaRPr>
          </a:p>
        </p:txBody>
      </p:sp>
      <p:sp>
        <p:nvSpPr>
          <p:cNvPr id="3" name="Title 2">
            <a:extLst>
              <a:ext uri="{FF2B5EF4-FFF2-40B4-BE49-F238E27FC236}">
                <a16:creationId xmlns:a16="http://schemas.microsoft.com/office/drawing/2014/main" id="{E551A6DB-1B46-CA8E-E6A6-79FD2BAC7CB3}"/>
              </a:ext>
            </a:extLst>
          </p:cNvPr>
          <p:cNvSpPr>
            <a:spLocks noGrp="1"/>
          </p:cNvSpPr>
          <p:nvPr>
            <p:ph type="title"/>
          </p:nvPr>
        </p:nvSpPr>
        <p:spPr/>
        <p:txBody>
          <a:bodyPr/>
          <a:lstStyle/>
          <a:p>
            <a:r>
              <a:rPr lang="en-US" dirty="0">
                <a:latin typeface="Arial Rounded MT Bold"/>
              </a:rPr>
              <a:t>Memory Virtualization</a:t>
            </a:r>
            <a:endParaRPr lang="en-US" dirty="0"/>
          </a:p>
        </p:txBody>
      </p:sp>
    </p:spTree>
    <p:extLst>
      <p:ext uri="{BB962C8B-B14F-4D97-AF65-F5344CB8AC3E}">
        <p14:creationId xmlns:p14="http://schemas.microsoft.com/office/powerpoint/2010/main" val="2976405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BE9F8B-9B1A-B7F2-1E41-55ED7887A465}"/>
              </a:ext>
            </a:extLst>
          </p:cNvPr>
          <p:cNvSpPr>
            <a:spLocks noGrp="1"/>
          </p:cNvSpPr>
          <p:nvPr>
            <p:ph type="title"/>
          </p:nvPr>
        </p:nvSpPr>
        <p:spPr/>
        <p:txBody>
          <a:bodyPr/>
          <a:lstStyle/>
          <a:p>
            <a:r>
              <a:rPr lang="en-US" dirty="0">
                <a:latin typeface="Arial Rounded MT Bold"/>
              </a:rPr>
              <a:t>Two Level Paging</a:t>
            </a:r>
            <a:endParaRPr lang="en-US" dirty="0"/>
          </a:p>
        </p:txBody>
      </p:sp>
      <p:sp>
        <p:nvSpPr>
          <p:cNvPr id="4" name="Rectangle 3">
            <a:extLst>
              <a:ext uri="{FF2B5EF4-FFF2-40B4-BE49-F238E27FC236}">
                <a16:creationId xmlns:a16="http://schemas.microsoft.com/office/drawing/2014/main" id="{925E4920-9976-98AC-01A4-C852A65CAB87}"/>
              </a:ext>
            </a:extLst>
          </p:cNvPr>
          <p:cNvSpPr/>
          <p:nvPr/>
        </p:nvSpPr>
        <p:spPr>
          <a:xfrm>
            <a:off x="682800" y="1795800"/>
            <a:ext cx="2198400" cy="914400"/>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5" name="Straight Arrow Connector 4">
            <a:extLst>
              <a:ext uri="{FF2B5EF4-FFF2-40B4-BE49-F238E27FC236}">
                <a16:creationId xmlns:a16="http://schemas.microsoft.com/office/drawing/2014/main" id="{E6C3A7F5-E62B-5981-AC19-DAF687E1755E}"/>
              </a:ext>
            </a:extLst>
          </p:cNvPr>
          <p:cNvCxnSpPr/>
          <p:nvPr/>
        </p:nvCxnSpPr>
        <p:spPr>
          <a:xfrm>
            <a:off x="885675" y="1794675"/>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0EA2A77B-8AF5-A80C-0787-9ACEFB6D6A58}"/>
              </a:ext>
            </a:extLst>
          </p:cNvPr>
          <p:cNvCxnSpPr>
            <a:cxnSpLocks/>
          </p:cNvCxnSpPr>
          <p:nvPr/>
        </p:nvCxnSpPr>
        <p:spPr>
          <a:xfrm>
            <a:off x="1089675" y="1794674"/>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8766F6BE-84E9-CCC1-C2CF-7883E05FE3F6}"/>
              </a:ext>
            </a:extLst>
          </p:cNvPr>
          <p:cNvCxnSpPr>
            <a:cxnSpLocks/>
          </p:cNvCxnSpPr>
          <p:nvPr/>
        </p:nvCxnSpPr>
        <p:spPr>
          <a:xfrm>
            <a:off x="1269674" y="1794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E7EC23C4-7E2D-8392-DF63-30ADA3F2D366}"/>
              </a:ext>
            </a:extLst>
          </p:cNvPr>
          <p:cNvCxnSpPr>
            <a:cxnSpLocks/>
          </p:cNvCxnSpPr>
          <p:nvPr/>
        </p:nvCxnSpPr>
        <p:spPr>
          <a:xfrm>
            <a:off x="1473673" y="1794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41F63AFC-FD16-4B3D-3E9D-63FFB4E06ADD}"/>
              </a:ext>
            </a:extLst>
          </p:cNvPr>
          <p:cNvCxnSpPr>
            <a:cxnSpLocks/>
          </p:cNvCxnSpPr>
          <p:nvPr/>
        </p:nvCxnSpPr>
        <p:spPr>
          <a:xfrm>
            <a:off x="1677675" y="1794674"/>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25D4443B-8981-B72E-B3EC-EE56C9270646}"/>
              </a:ext>
            </a:extLst>
          </p:cNvPr>
          <p:cNvCxnSpPr>
            <a:cxnSpLocks/>
          </p:cNvCxnSpPr>
          <p:nvPr/>
        </p:nvCxnSpPr>
        <p:spPr>
          <a:xfrm>
            <a:off x="1881674" y="1794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A4FDA43D-5D1B-E3AC-9028-99A5B76F39B0}"/>
              </a:ext>
            </a:extLst>
          </p:cNvPr>
          <p:cNvCxnSpPr>
            <a:cxnSpLocks/>
          </p:cNvCxnSpPr>
          <p:nvPr/>
        </p:nvCxnSpPr>
        <p:spPr>
          <a:xfrm>
            <a:off x="2061673" y="1794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5AA568F1-D70E-3C35-4ECD-B70D68B98969}"/>
              </a:ext>
            </a:extLst>
          </p:cNvPr>
          <p:cNvCxnSpPr>
            <a:cxnSpLocks/>
          </p:cNvCxnSpPr>
          <p:nvPr/>
        </p:nvCxnSpPr>
        <p:spPr>
          <a:xfrm>
            <a:off x="2265673" y="1794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0A5867F2-520E-875D-A9C0-4A4C53A7C174}"/>
              </a:ext>
            </a:extLst>
          </p:cNvPr>
          <p:cNvCxnSpPr>
            <a:cxnSpLocks/>
          </p:cNvCxnSpPr>
          <p:nvPr/>
        </p:nvCxnSpPr>
        <p:spPr>
          <a:xfrm>
            <a:off x="2445673" y="1794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09A7C054-6759-1C10-6290-0F04F388F80E}"/>
              </a:ext>
            </a:extLst>
          </p:cNvPr>
          <p:cNvCxnSpPr>
            <a:cxnSpLocks/>
          </p:cNvCxnSpPr>
          <p:nvPr/>
        </p:nvCxnSpPr>
        <p:spPr>
          <a:xfrm>
            <a:off x="2649673" y="1794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66C3C461-8AFC-AF0C-8859-CDF00500E5EA}"/>
              </a:ext>
            </a:extLst>
          </p:cNvPr>
          <p:cNvSpPr/>
          <p:nvPr/>
        </p:nvSpPr>
        <p:spPr>
          <a:xfrm>
            <a:off x="3298799" y="1783799"/>
            <a:ext cx="2198400" cy="914400"/>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6" name="Straight Arrow Connector 15">
            <a:extLst>
              <a:ext uri="{FF2B5EF4-FFF2-40B4-BE49-F238E27FC236}">
                <a16:creationId xmlns:a16="http://schemas.microsoft.com/office/drawing/2014/main" id="{1B53E981-AA78-6420-D8F7-E987A0B94877}"/>
              </a:ext>
            </a:extLst>
          </p:cNvPr>
          <p:cNvCxnSpPr>
            <a:cxnSpLocks/>
          </p:cNvCxnSpPr>
          <p:nvPr/>
        </p:nvCxnSpPr>
        <p:spPr>
          <a:xfrm>
            <a:off x="3501675" y="1782674"/>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55B36994-9EB5-C61E-8836-4611A600AD18}"/>
              </a:ext>
            </a:extLst>
          </p:cNvPr>
          <p:cNvCxnSpPr>
            <a:cxnSpLocks/>
          </p:cNvCxnSpPr>
          <p:nvPr/>
        </p:nvCxnSpPr>
        <p:spPr>
          <a:xfrm>
            <a:off x="3705674" y="17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79E0CD31-ACE7-EF98-B13A-6CA64A7305FA}"/>
              </a:ext>
            </a:extLst>
          </p:cNvPr>
          <p:cNvCxnSpPr>
            <a:cxnSpLocks/>
          </p:cNvCxnSpPr>
          <p:nvPr/>
        </p:nvCxnSpPr>
        <p:spPr>
          <a:xfrm>
            <a:off x="3885673" y="17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16717F41-65A3-85FD-A2BF-3A71481B4107}"/>
              </a:ext>
            </a:extLst>
          </p:cNvPr>
          <p:cNvCxnSpPr>
            <a:cxnSpLocks/>
          </p:cNvCxnSpPr>
          <p:nvPr/>
        </p:nvCxnSpPr>
        <p:spPr>
          <a:xfrm>
            <a:off x="4089673" y="17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1B7DD2D6-5BA6-6317-EDEC-4B42E5902B8B}"/>
              </a:ext>
            </a:extLst>
          </p:cNvPr>
          <p:cNvCxnSpPr>
            <a:cxnSpLocks/>
          </p:cNvCxnSpPr>
          <p:nvPr/>
        </p:nvCxnSpPr>
        <p:spPr>
          <a:xfrm>
            <a:off x="4293675" y="17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0BF63922-43BA-539D-F1C2-BDB310DF4CC1}"/>
              </a:ext>
            </a:extLst>
          </p:cNvPr>
          <p:cNvCxnSpPr>
            <a:cxnSpLocks/>
          </p:cNvCxnSpPr>
          <p:nvPr/>
        </p:nvCxnSpPr>
        <p:spPr>
          <a:xfrm>
            <a:off x="4497673" y="17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A169CECF-3306-FD98-FDCF-C9C3446E35DA}"/>
              </a:ext>
            </a:extLst>
          </p:cNvPr>
          <p:cNvCxnSpPr>
            <a:cxnSpLocks/>
          </p:cNvCxnSpPr>
          <p:nvPr/>
        </p:nvCxnSpPr>
        <p:spPr>
          <a:xfrm>
            <a:off x="4677673" y="17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0C8E7AA9-9E58-96DA-074D-5D80FB80D78B}"/>
              </a:ext>
            </a:extLst>
          </p:cNvPr>
          <p:cNvCxnSpPr>
            <a:cxnSpLocks/>
          </p:cNvCxnSpPr>
          <p:nvPr/>
        </p:nvCxnSpPr>
        <p:spPr>
          <a:xfrm>
            <a:off x="4881673" y="17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C4BC35B5-E091-914E-3770-16C4BEC7280D}"/>
              </a:ext>
            </a:extLst>
          </p:cNvPr>
          <p:cNvCxnSpPr>
            <a:cxnSpLocks/>
          </p:cNvCxnSpPr>
          <p:nvPr/>
        </p:nvCxnSpPr>
        <p:spPr>
          <a:xfrm>
            <a:off x="5061673" y="17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08EF44C7-2190-9959-9185-89D035C270EE}"/>
              </a:ext>
            </a:extLst>
          </p:cNvPr>
          <p:cNvCxnSpPr>
            <a:cxnSpLocks/>
          </p:cNvCxnSpPr>
          <p:nvPr/>
        </p:nvCxnSpPr>
        <p:spPr>
          <a:xfrm>
            <a:off x="5265673" y="17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6" name="Rectangle 25">
            <a:extLst>
              <a:ext uri="{FF2B5EF4-FFF2-40B4-BE49-F238E27FC236}">
                <a16:creationId xmlns:a16="http://schemas.microsoft.com/office/drawing/2014/main" id="{26809095-F551-1EEA-195E-BD8AFF48F08C}"/>
              </a:ext>
            </a:extLst>
          </p:cNvPr>
          <p:cNvSpPr/>
          <p:nvPr/>
        </p:nvSpPr>
        <p:spPr>
          <a:xfrm>
            <a:off x="6898798" y="1759798"/>
            <a:ext cx="2198400" cy="91440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27" name="Straight Arrow Connector 26">
            <a:extLst>
              <a:ext uri="{FF2B5EF4-FFF2-40B4-BE49-F238E27FC236}">
                <a16:creationId xmlns:a16="http://schemas.microsoft.com/office/drawing/2014/main" id="{73E885BA-8E53-5AA0-DD40-686B8A03A581}"/>
              </a:ext>
            </a:extLst>
          </p:cNvPr>
          <p:cNvCxnSpPr>
            <a:cxnSpLocks/>
          </p:cNvCxnSpPr>
          <p:nvPr/>
        </p:nvCxnSpPr>
        <p:spPr>
          <a:xfrm>
            <a:off x="7101675"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34A3F639-E08E-8536-E278-748F628EF308}"/>
              </a:ext>
            </a:extLst>
          </p:cNvPr>
          <p:cNvCxnSpPr>
            <a:cxnSpLocks/>
          </p:cNvCxnSpPr>
          <p:nvPr/>
        </p:nvCxnSpPr>
        <p:spPr>
          <a:xfrm>
            <a:off x="7305673"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08CAD19C-1AAD-7442-C4A2-7D025AB887FD}"/>
              </a:ext>
            </a:extLst>
          </p:cNvPr>
          <p:cNvCxnSpPr>
            <a:cxnSpLocks/>
          </p:cNvCxnSpPr>
          <p:nvPr/>
        </p:nvCxnSpPr>
        <p:spPr>
          <a:xfrm>
            <a:off x="7485673"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1D5C0C5B-CD3C-09A1-A299-655A1F58F40D}"/>
              </a:ext>
            </a:extLst>
          </p:cNvPr>
          <p:cNvCxnSpPr>
            <a:cxnSpLocks/>
          </p:cNvCxnSpPr>
          <p:nvPr/>
        </p:nvCxnSpPr>
        <p:spPr>
          <a:xfrm>
            <a:off x="7689673"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0129D354-4EE2-3836-2C0E-51210CFD08E5}"/>
              </a:ext>
            </a:extLst>
          </p:cNvPr>
          <p:cNvCxnSpPr>
            <a:cxnSpLocks/>
          </p:cNvCxnSpPr>
          <p:nvPr/>
        </p:nvCxnSpPr>
        <p:spPr>
          <a:xfrm>
            <a:off x="7893674"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043B4950-DAFD-AB59-866B-0C5C1C13A8F3}"/>
              </a:ext>
            </a:extLst>
          </p:cNvPr>
          <p:cNvCxnSpPr>
            <a:cxnSpLocks/>
          </p:cNvCxnSpPr>
          <p:nvPr/>
        </p:nvCxnSpPr>
        <p:spPr>
          <a:xfrm>
            <a:off x="8097673"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C8454CF4-047D-9287-DF88-E20D7140D249}"/>
              </a:ext>
            </a:extLst>
          </p:cNvPr>
          <p:cNvCxnSpPr>
            <a:cxnSpLocks/>
          </p:cNvCxnSpPr>
          <p:nvPr/>
        </p:nvCxnSpPr>
        <p:spPr>
          <a:xfrm>
            <a:off x="8277673"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56EFAC9D-D746-1FB1-B1CA-30656E973EA2}"/>
              </a:ext>
            </a:extLst>
          </p:cNvPr>
          <p:cNvCxnSpPr>
            <a:cxnSpLocks/>
          </p:cNvCxnSpPr>
          <p:nvPr/>
        </p:nvCxnSpPr>
        <p:spPr>
          <a:xfrm>
            <a:off x="8481673"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2C4BB0C9-F692-F65A-5FF6-6814A7299925}"/>
              </a:ext>
            </a:extLst>
          </p:cNvPr>
          <p:cNvCxnSpPr>
            <a:cxnSpLocks/>
          </p:cNvCxnSpPr>
          <p:nvPr/>
        </p:nvCxnSpPr>
        <p:spPr>
          <a:xfrm>
            <a:off x="8661673"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21DD2B22-0DC8-D721-1B77-C41D89E49FE7}"/>
              </a:ext>
            </a:extLst>
          </p:cNvPr>
          <p:cNvCxnSpPr>
            <a:cxnSpLocks/>
          </p:cNvCxnSpPr>
          <p:nvPr/>
        </p:nvCxnSpPr>
        <p:spPr>
          <a:xfrm>
            <a:off x="8865673" y="1758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7" name="Rectangle 36">
            <a:extLst>
              <a:ext uri="{FF2B5EF4-FFF2-40B4-BE49-F238E27FC236}">
                <a16:creationId xmlns:a16="http://schemas.microsoft.com/office/drawing/2014/main" id="{46E398DC-9A6C-8711-C7BF-61E1825C436F}"/>
              </a:ext>
            </a:extLst>
          </p:cNvPr>
          <p:cNvSpPr/>
          <p:nvPr/>
        </p:nvSpPr>
        <p:spPr>
          <a:xfrm>
            <a:off x="9418798" y="1747798"/>
            <a:ext cx="2198400" cy="914400"/>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38" name="Straight Arrow Connector 37">
            <a:extLst>
              <a:ext uri="{FF2B5EF4-FFF2-40B4-BE49-F238E27FC236}">
                <a16:creationId xmlns:a16="http://schemas.microsoft.com/office/drawing/2014/main" id="{B12E6319-B9CF-E2C3-ED4D-766A89445752}"/>
              </a:ext>
            </a:extLst>
          </p:cNvPr>
          <p:cNvCxnSpPr>
            <a:cxnSpLocks/>
          </p:cNvCxnSpPr>
          <p:nvPr/>
        </p:nvCxnSpPr>
        <p:spPr>
          <a:xfrm>
            <a:off x="9621675"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9FB85AF0-6144-A40B-128D-DC7695BED14B}"/>
              </a:ext>
            </a:extLst>
          </p:cNvPr>
          <p:cNvCxnSpPr>
            <a:cxnSpLocks/>
          </p:cNvCxnSpPr>
          <p:nvPr/>
        </p:nvCxnSpPr>
        <p:spPr>
          <a:xfrm>
            <a:off x="9825673"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0105317A-49FB-BA4E-21CA-A101A442173A}"/>
              </a:ext>
            </a:extLst>
          </p:cNvPr>
          <p:cNvCxnSpPr>
            <a:cxnSpLocks/>
          </p:cNvCxnSpPr>
          <p:nvPr/>
        </p:nvCxnSpPr>
        <p:spPr>
          <a:xfrm>
            <a:off x="10005673"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4D3435C8-3F3C-C69F-130B-191168F77C22}"/>
              </a:ext>
            </a:extLst>
          </p:cNvPr>
          <p:cNvCxnSpPr>
            <a:cxnSpLocks/>
          </p:cNvCxnSpPr>
          <p:nvPr/>
        </p:nvCxnSpPr>
        <p:spPr>
          <a:xfrm>
            <a:off x="10209673"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57F4A32B-6270-F693-A09C-A553971894CC}"/>
              </a:ext>
            </a:extLst>
          </p:cNvPr>
          <p:cNvCxnSpPr>
            <a:cxnSpLocks/>
          </p:cNvCxnSpPr>
          <p:nvPr/>
        </p:nvCxnSpPr>
        <p:spPr>
          <a:xfrm>
            <a:off x="10413673"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F5643F2C-02C0-1A98-890E-0C2F90CE3D31}"/>
              </a:ext>
            </a:extLst>
          </p:cNvPr>
          <p:cNvCxnSpPr>
            <a:cxnSpLocks/>
          </p:cNvCxnSpPr>
          <p:nvPr/>
        </p:nvCxnSpPr>
        <p:spPr>
          <a:xfrm>
            <a:off x="10617673"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D2106A5-C94F-7928-CD0D-415D1BEF2B3F}"/>
              </a:ext>
            </a:extLst>
          </p:cNvPr>
          <p:cNvCxnSpPr>
            <a:cxnSpLocks/>
          </p:cNvCxnSpPr>
          <p:nvPr/>
        </p:nvCxnSpPr>
        <p:spPr>
          <a:xfrm>
            <a:off x="10797673"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76BBDB8F-D239-DBC9-A802-5F3D63951207}"/>
              </a:ext>
            </a:extLst>
          </p:cNvPr>
          <p:cNvCxnSpPr>
            <a:cxnSpLocks/>
          </p:cNvCxnSpPr>
          <p:nvPr/>
        </p:nvCxnSpPr>
        <p:spPr>
          <a:xfrm>
            <a:off x="11001673"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F3198790-58F7-07C2-7844-C20E266DD934}"/>
              </a:ext>
            </a:extLst>
          </p:cNvPr>
          <p:cNvCxnSpPr>
            <a:cxnSpLocks/>
          </p:cNvCxnSpPr>
          <p:nvPr/>
        </p:nvCxnSpPr>
        <p:spPr>
          <a:xfrm>
            <a:off x="11181673"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7F4CE882-614B-76AF-6636-33391C48A721}"/>
              </a:ext>
            </a:extLst>
          </p:cNvPr>
          <p:cNvCxnSpPr>
            <a:cxnSpLocks/>
          </p:cNvCxnSpPr>
          <p:nvPr/>
        </p:nvCxnSpPr>
        <p:spPr>
          <a:xfrm>
            <a:off x="11385673" y="174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8" name="Rectangle 47">
            <a:extLst>
              <a:ext uri="{FF2B5EF4-FFF2-40B4-BE49-F238E27FC236}">
                <a16:creationId xmlns:a16="http://schemas.microsoft.com/office/drawing/2014/main" id="{2ECA5F7B-5431-7934-9426-98512FBCC259}"/>
              </a:ext>
            </a:extLst>
          </p:cNvPr>
          <p:cNvSpPr/>
          <p:nvPr/>
        </p:nvSpPr>
        <p:spPr>
          <a:xfrm>
            <a:off x="1822798" y="3331798"/>
            <a:ext cx="2198400" cy="914400"/>
          </a:xfrm>
          <a:prstGeom prst="rect">
            <a:avLst/>
          </a:prstGeom>
          <a:ln/>
        </p:spPr>
        <p:style>
          <a:lnRef idx="1">
            <a:schemeClr val="dk1"/>
          </a:lnRef>
          <a:fillRef idx="2">
            <a:schemeClr val="dk1"/>
          </a:fillRef>
          <a:effectRef idx="1">
            <a:schemeClr val="dk1"/>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49" name="Straight Arrow Connector 48">
            <a:extLst>
              <a:ext uri="{FF2B5EF4-FFF2-40B4-BE49-F238E27FC236}">
                <a16:creationId xmlns:a16="http://schemas.microsoft.com/office/drawing/2014/main" id="{EAFA7256-58D1-C8E0-4A35-0AADF62A4317}"/>
              </a:ext>
            </a:extLst>
          </p:cNvPr>
          <p:cNvCxnSpPr>
            <a:cxnSpLocks/>
          </p:cNvCxnSpPr>
          <p:nvPr/>
        </p:nvCxnSpPr>
        <p:spPr>
          <a:xfrm>
            <a:off x="2025675" y="3330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3E929251-8667-CB9D-5739-C7DFC52A76AE}"/>
              </a:ext>
            </a:extLst>
          </p:cNvPr>
          <p:cNvCxnSpPr>
            <a:cxnSpLocks/>
          </p:cNvCxnSpPr>
          <p:nvPr/>
        </p:nvCxnSpPr>
        <p:spPr>
          <a:xfrm>
            <a:off x="2409673" y="3330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819881F2-E41F-1313-D5B7-5F18737CC749}"/>
              </a:ext>
            </a:extLst>
          </p:cNvPr>
          <p:cNvCxnSpPr>
            <a:cxnSpLocks/>
          </p:cNvCxnSpPr>
          <p:nvPr/>
        </p:nvCxnSpPr>
        <p:spPr>
          <a:xfrm>
            <a:off x="2769673" y="3330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A7063957-B9C7-349C-FE37-AD479AF8AA84}"/>
              </a:ext>
            </a:extLst>
          </p:cNvPr>
          <p:cNvCxnSpPr>
            <a:cxnSpLocks/>
          </p:cNvCxnSpPr>
          <p:nvPr/>
        </p:nvCxnSpPr>
        <p:spPr>
          <a:xfrm>
            <a:off x="3075673" y="3330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3" name="Straight Arrow Connector 52">
            <a:extLst>
              <a:ext uri="{FF2B5EF4-FFF2-40B4-BE49-F238E27FC236}">
                <a16:creationId xmlns:a16="http://schemas.microsoft.com/office/drawing/2014/main" id="{E6816965-68FD-0C75-0731-E33CF7310E2D}"/>
              </a:ext>
            </a:extLst>
          </p:cNvPr>
          <p:cNvCxnSpPr>
            <a:cxnSpLocks/>
          </p:cNvCxnSpPr>
          <p:nvPr/>
        </p:nvCxnSpPr>
        <p:spPr>
          <a:xfrm>
            <a:off x="3405673" y="3330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8146CAFE-42F1-699B-E218-702EF033EB66}"/>
              </a:ext>
            </a:extLst>
          </p:cNvPr>
          <p:cNvCxnSpPr>
            <a:cxnSpLocks/>
          </p:cNvCxnSpPr>
          <p:nvPr/>
        </p:nvCxnSpPr>
        <p:spPr>
          <a:xfrm>
            <a:off x="3741673" y="3330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5" name="Rectangle 54">
            <a:extLst>
              <a:ext uri="{FF2B5EF4-FFF2-40B4-BE49-F238E27FC236}">
                <a16:creationId xmlns:a16="http://schemas.microsoft.com/office/drawing/2014/main" id="{E823CC51-CA25-6DFF-D487-37D0CC9D12BB}"/>
              </a:ext>
            </a:extLst>
          </p:cNvPr>
          <p:cNvSpPr/>
          <p:nvPr/>
        </p:nvSpPr>
        <p:spPr>
          <a:xfrm>
            <a:off x="7702798" y="3283798"/>
            <a:ext cx="2198400" cy="914400"/>
          </a:xfrm>
          <a:prstGeom prst="rect">
            <a:avLst/>
          </a:prstGeom>
          <a:ln/>
        </p:spPr>
        <p:style>
          <a:lnRef idx="1">
            <a:schemeClr val="dk1"/>
          </a:lnRef>
          <a:fillRef idx="2">
            <a:schemeClr val="dk1"/>
          </a:fillRef>
          <a:effectRef idx="1">
            <a:schemeClr val="dk1"/>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56" name="Straight Arrow Connector 55">
            <a:extLst>
              <a:ext uri="{FF2B5EF4-FFF2-40B4-BE49-F238E27FC236}">
                <a16:creationId xmlns:a16="http://schemas.microsoft.com/office/drawing/2014/main" id="{EB0EC3AE-E572-1A8D-D861-0AC60F03A4D7}"/>
              </a:ext>
            </a:extLst>
          </p:cNvPr>
          <p:cNvCxnSpPr>
            <a:cxnSpLocks/>
          </p:cNvCxnSpPr>
          <p:nvPr/>
        </p:nvCxnSpPr>
        <p:spPr>
          <a:xfrm>
            <a:off x="7905674" y="32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D78816D2-D610-9B02-66C6-A8D46767F2F6}"/>
              </a:ext>
            </a:extLst>
          </p:cNvPr>
          <p:cNvCxnSpPr>
            <a:cxnSpLocks/>
          </p:cNvCxnSpPr>
          <p:nvPr/>
        </p:nvCxnSpPr>
        <p:spPr>
          <a:xfrm>
            <a:off x="8289673" y="32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8" name="Straight Arrow Connector 57">
            <a:extLst>
              <a:ext uri="{FF2B5EF4-FFF2-40B4-BE49-F238E27FC236}">
                <a16:creationId xmlns:a16="http://schemas.microsoft.com/office/drawing/2014/main" id="{99B93FAD-AF98-FDB3-482E-27DC8CB3F429}"/>
              </a:ext>
            </a:extLst>
          </p:cNvPr>
          <p:cNvCxnSpPr>
            <a:cxnSpLocks/>
          </p:cNvCxnSpPr>
          <p:nvPr/>
        </p:nvCxnSpPr>
        <p:spPr>
          <a:xfrm>
            <a:off x="8649673" y="32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9" name="Straight Arrow Connector 58">
            <a:extLst>
              <a:ext uri="{FF2B5EF4-FFF2-40B4-BE49-F238E27FC236}">
                <a16:creationId xmlns:a16="http://schemas.microsoft.com/office/drawing/2014/main" id="{00978F9C-37FD-C4EF-2DAA-7D86D622E4A4}"/>
              </a:ext>
            </a:extLst>
          </p:cNvPr>
          <p:cNvCxnSpPr>
            <a:cxnSpLocks/>
          </p:cNvCxnSpPr>
          <p:nvPr/>
        </p:nvCxnSpPr>
        <p:spPr>
          <a:xfrm>
            <a:off x="8955673" y="32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0" name="Straight Arrow Connector 59">
            <a:extLst>
              <a:ext uri="{FF2B5EF4-FFF2-40B4-BE49-F238E27FC236}">
                <a16:creationId xmlns:a16="http://schemas.microsoft.com/office/drawing/2014/main" id="{7BD7911C-2568-0F15-A538-E23359DBE5C1}"/>
              </a:ext>
            </a:extLst>
          </p:cNvPr>
          <p:cNvCxnSpPr>
            <a:cxnSpLocks/>
          </p:cNvCxnSpPr>
          <p:nvPr/>
        </p:nvCxnSpPr>
        <p:spPr>
          <a:xfrm>
            <a:off x="9285673" y="32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id="{CD661435-5211-1150-0FE0-21DAA05BAF9D}"/>
              </a:ext>
            </a:extLst>
          </p:cNvPr>
          <p:cNvCxnSpPr>
            <a:cxnSpLocks/>
          </p:cNvCxnSpPr>
          <p:nvPr/>
        </p:nvCxnSpPr>
        <p:spPr>
          <a:xfrm>
            <a:off x="9621673" y="3282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2" name="Rectangle 61">
            <a:extLst>
              <a:ext uri="{FF2B5EF4-FFF2-40B4-BE49-F238E27FC236}">
                <a16:creationId xmlns:a16="http://schemas.microsoft.com/office/drawing/2014/main" id="{5C70508E-215C-0C1E-3015-0F01BA85EBEE}"/>
              </a:ext>
            </a:extLst>
          </p:cNvPr>
          <p:cNvSpPr/>
          <p:nvPr/>
        </p:nvSpPr>
        <p:spPr>
          <a:xfrm>
            <a:off x="3730798" y="5167798"/>
            <a:ext cx="4178400" cy="91440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63" name="Straight Arrow Connector 62">
            <a:extLst>
              <a:ext uri="{FF2B5EF4-FFF2-40B4-BE49-F238E27FC236}">
                <a16:creationId xmlns:a16="http://schemas.microsoft.com/office/drawing/2014/main" id="{12ED6CFD-D9CF-51D6-BBE9-B6028B3192C4}"/>
              </a:ext>
            </a:extLst>
          </p:cNvPr>
          <p:cNvCxnSpPr>
            <a:cxnSpLocks/>
          </p:cNvCxnSpPr>
          <p:nvPr/>
        </p:nvCxnSpPr>
        <p:spPr>
          <a:xfrm>
            <a:off x="4749673" y="516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 name="Straight Arrow Connector 63">
            <a:extLst>
              <a:ext uri="{FF2B5EF4-FFF2-40B4-BE49-F238E27FC236}">
                <a16:creationId xmlns:a16="http://schemas.microsoft.com/office/drawing/2014/main" id="{E2177E4D-0CC5-3AF8-9CE8-408355B97413}"/>
              </a:ext>
            </a:extLst>
          </p:cNvPr>
          <p:cNvCxnSpPr>
            <a:cxnSpLocks/>
          </p:cNvCxnSpPr>
          <p:nvPr/>
        </p:nvCxnSpPr>
        <p:spPr>
          <a:xfrm>
            <a:off x="5301673" y="516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Arrow Connector 64">
            <a:extLst>
              <a:ext uri="{FF2B5EF4-FFF2-40B4-BE49-F238E27FC236}">
                <a16:creationId xmlns:a16="http://schemas.microsoft.com/office/drawing/2014/main" id="{BC3A99E7-75BF-217A-7513-B0CCA8BBA452}"/>
              </a:ext>
            </a:extLst>
          </p:cNvPr>
          <p:cNvCxnSpPr>
            <a:cxnSpLocks/>
          </p:cNvCxnSpPr>
          <p:nvPr/>
        </p:nvCxnSpPr>
        <p:spPr>
          <a:xfrm>
            <a:off x="5811673" y="516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6" name="Straight Arrow Connector 65">
            <a:extLst>
              <a:ext uri="{FF2B5EF4-FFF2-40B4-BE49-F238E27FC236}">
                <a16:creationId xmlns:a16="http://schemas.microsoft.com/office/drawing/2014/main" id="{1F71B8C4-BAF5-5046-5F14-A2CB778E914C}"/>
              </a:ext>
            </a:extLst>
          </p:cNvPr>
          <p:cNvCxnSpPr>
            <a:cxnSpLocks/>
          </p:cNvCxnSpPr>
          <p:nvPr/>
        </p:nvCxnSpPr>
        <p:spPr>
          <a:xfrm>
            <a:off x="6279673" y="516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 name="Straight Arrow Connector 66">
            <a:extLst>
              <a:ext uri="{FF2B5EF4-FFF2-40B4-BE49-F238E27FC236}">
                <a16:creationId xmlns:a16="http://schemas.microsoft.com/office/drawing/2014/main" id="{3B96655D-C24D-7EA9-EC1F-38B40BA3504C}"/>
              </a:ext>
            </a:extLst>
          </p:cNvPr>
          <p:cNvCxnSpPr>
            <a:cxnSpLocks/>
          </p:cNvCxnSpPr>
          <p:nvPr/>
        </p:nvCxnSpPr>
        <p:spPr>
          <a:xfrm>
            <a:off x="6801673" y="516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8" name="Straight Arrow Connector 67">
            <a:extLst>
              <a:ext uri="{FF2B5EF4-FFF2-40B4-BE49-F238E27FC236}">
                <a16:creationId xmlns:a16="http://schemas.microsoft.com/office/drawing/2014/main" id="{7228D989-500A-5309-CC43-E75DCD70397B}"/>
              </a:ext>
            </a:extLst>
          </p:cNvPr>
          <p:cNvCxnSpPr>
            <a:cxnSpLocks/>
          </p:cNvCxnSpPr>
          <p:nvPr/>
        </p:nvCxnSpPr>
        <p:spPr>
          <a:xfrm>
            <a:off x="7377673" y="516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9" name="Straight Arrow Connector 68">
            <a:extLst>
              <a:ext uri="{FF2B5EF4-FFF2-40B4-BE49-F238E27FC236}">
                <a16:creationId xmlns:a16="http://schemas.microsoft.com/office/drawing/2014/main" id="{5C348EA9-698F-8179-4847-2835973D745A}"/>
              </a:ext>
            </a:extLst>
          </p:cNvPr>
          <p:cNvCxnSpPr>
            <a:cxnSpLocks/>
          </p:cNvCxnSpPr>
          <p:nvPr/>
        </p:nvCxnSpPr>
        <p:spPr>
          <a:xfrm>
            <a:off x="4221673" y="5166673"/>
            <a:ext cx="14400" cy="914400"/>
          </a:xfrm>
          <a:prstGeom prst="straightConnector1">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0" name="Rectangle: Rounded Corners 69">
            <a:extLst>
              <a:ext uri="{FF2B5EF4-FFF2-40B4-BE49-F238E27FC236}">
                <a16:creationId xmlns:a16="http://schemas.microsoft.com/office/drawing/2014/main" id="{BD70694D-CADD-78D7-B288-E0906C54EEBE}"/>
              </a:ext>
            </a:extLst>
          </p:cNvPr>
          <p:cNvSpPr/>
          <p:nvPr/>
        </p:nvSpPr>
        <p:spPr>
          <a:xfrm>
            <a:off x="260550" y="1343550"/>
            <a:ext cx="5828400" cy="3590400"/>
          </a:xfrm>
          <a:prstGeom prst="roundRect">
            <a:avLst/>
          </a:prstGeom>
          <a:noFill/>
          <a:ln/>
        </p:spPr>
        <p:style>
          <a:lnRef idx="2">
            <a:schemeClr val="accent2"/>
          </a:lnRef>
          <a:fillRef idx="1">
            <a:schemeClr val="lt1"/>
          </a:fillRef>
          <a:effectRef idx="0">
            <a:schemeClr val="accent2"/>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1" name="Rectangle: Rounded Corners 70">
            <a:extLst>
              <a:ext uri="{FF2B5EF4-FFF2-40B4-BE49-F238E27FC236}">
                <a16:creationId xmlns:a16="http://schemas.microsoft.com/office/drawing/2014/main" id="{600B6704-299C-12B9-2DB5-10027EB105B3}"/>
              </a:ext>
            </a:extLst>
          </p:cNvPr>
          <p:cNvSpPr/>
          <p:nvPr/>
        </p:nvSpPr>
        <p:spPr>
          <a:xfrm>
            <a:off x="6200550" y="1247549"/>
            <a:ext cx="5828400" cy="3590400"/>
          </a:xfrm>
          <a:prstGeom prst="roundRect">
            <a:avLst/>
          </a:prstGeom>
          <a:noFill/>
          <a:ln/>
        </p:spPr>
        <p:style>
          <a:lnRef idx="2">
            <a:schemeClr val="accent4"/>
          </a:lnRef>
          <a:fillRef idx="1">
            <a:schemeClr val="lt1"/>
          </a:fillRef>
          <a:effectRef idx="0">
            <a:schemeClr val="accent4"/>
          </a:effectRef>
          <a:fontRef idx="minor">
            <a:schemeClr val="dk1"/>
          </a:fontRef>
        </p:style>
        <p:txBody>
          <a:bodyPr rot="0" spcFirstLastPara="1"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2" name="TextBox 69">
            <a:extLst>
              <a:ext uri="{FF2B5EF4-FFF2-40B4-BE49-F238E27FC236}">
                <a16:creationId xmlns:a16="http://schemas.microsoft.com/office/drawing/2014/main" id="{21D92707-F909-FA00-4676-E3A0EC54162F}"/>
              </a:ext>
            </a:extLst>
          </p:cNvPr>
          <p:cNvSpPr txBox="1"/>
          <p:nvPr/>
        </p:nvSpPr>
        <p:spPr>
          <a:xfrm>
            <a:off x="762000" y="1410000"/>
            <a:ext cx="176962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b="1">
                <a:solidFill>
                  <a:schemeClr val="tx1"/>
                </a:solidFill>
              </a:rPr>
              <a:t>Process 1</a:t>
            </a:r>
            <a:endParaRPr lang="en-US" b="0" i="0" u="none" strike="noStrike" cap="none" spc="0" normalizeH="0" baseline="0">
              <a:ln>
                <a:noFill/>
              </a:ln>
              <a:solidFill>
                <a:schemeClr val="tx1"/>
              </a:solidFill>
              <a:effectLst/>
              <a:uFillTx/>
              <a:latin typeface="+mn-lt"/>
              <a:ea typeface="+mn-ea"/>
              <a:cs typeface="+mn-cs"/>
            </a:endParaRPr>
          </a:p>
        </p:txBody>
      </p:sp>
      <p:sp>
        <p:nvSpPr>
          <p:cNvPr id="73" name="TextBox 70">
            <a:extLst>
              <a:ext uri="{FF2B5EF4-FFF2-40B4-BE49-F238E27FC236}">
                <a16:creationId xmlns:a16="http://schemas.microsoft.com/office/drawing/2014/main" id="{E549E973-DA5B-C92B-A63E-6AAADFF48070}"/>
              </a:ext>
            </a:extLst>
          </p:cNvPr>
          <p:cNvSpPr txBox="1"/>
          <p:nvPr/>
        </p:nvSpPr>
        <p:spPr>
          <a:xfrm>
            <a:off x="3576000" y="1410000"/>
            <a:ext cx="176962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b="1">
                <a:solidFill>
                  <a:schemeClr val="tx1"/>
                </a:solidFill>
              </a:rPr>
              <a:t>Process 2</a:t>
            </a:r>
            <a:endParaRPr lang="en-US" b="0" i="0" u="none" strike="noStrike" cap="none" spc="0" normalizeH="0" baseline="0">
              <a:ln>
                <a:noFill/>
              </a:ln>
              <a:solidFill>
                <a:schemeClr val="tx1"/>
              </a:solidFill>
              <a:effectLst/>
              <a:uFillTx/>
              <a:latin typeface="+mn-lt"/>
              <a:ea typeface="+mn-ea"/>
              <a:cs typeface="+mn-cs"/>
            </a:endParaRPr>
          </a:p>
        </p:txBody>
      </p:sp>
      <p:sp>
        <p:nvSpPr>
          <p:cNvPr id="74" name="TextBox 71">
            <a:extLst>
              <a:ext uri="{FF2B5EF4-FFF2-40B4-BE49-F238E27FC236}">
                <a16:creationId xmlns:a16="http://schemas.microsoft.com/office/drawing/2014/main" id="{EC80ED99-B08B-8EFA-2AE1-F00F733500DC}"/>
              </a:ext>
            </a:extLst>
          </p:cNvPr>
          <p:cNvSpPr txBox="1"/>
          <p:nvPr/>
        </p:nvSpPr>
        <p:spPr>
          <a:xfrm>
            <a:off x="7278000" y="1386000"/>
            <a:ext cx="176962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b="1">
                <a:solidFill>
                  <a:schemeClr val="tx1"/>
                </a:solidFill>
              </a:rPr>
              <a:t>Process 1</a:t>
            </a:r>
            <a:endParaRPr lang="en-US" b="0" i="0" u="none" strike="noStrike" cap="none" spc="0" normalizeH="0" baseline="0">
              <a:ln>
                <a:noFill/>
              </a:ln>
              <a:solidFill>
                <a:schemeClr val="tx1"/>
              </a:solidFill>
              <a:effectLst/>
              <a:uFillTx/>
              <a:latin typeface="+mn-lt"/>
              <a:ea typeface="+mn-ea"/>
              <a:cs typeface="+mn-cs"/>
            </a:endParaRPr>
          </a:p>
        </p:txBody>
      </p:sp>
      <p:sp>
        <p:nvSpPr>
          <p:cNvPr id="75" name="TextBox 72">
            <a:extLst>
              <a:ext uri="{FF2B5EF4-FFF2-40B4-BE49-F238E27FC236}">
                <a16:creationId xmlns:a16="http://schemas.microsoft.com/office/drawing/2014/main" id="{A426E165-0CAD-ACFF-89B5-D7075BBE4F56}"/>
              </a:ext>
            </a:extLst>
          </p:cNvPr>
          <p:cNvSpPr txBox="1"/>
          <p:nvPr/>
        </p:nvSpPr>
        <p:spPr>
          <a:xfrm>
            <a:off x="9570000" y="1374000"/>
            <a:ext cx="176962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b="1">
                <a:solidFill>
                  <a:schemeClr val="tx1"/>
                </a:solidFill>
              </a:rPr>
              <a:t>Process 2</a:t>
            </a:r>
            <a:endParaRPr lang="en-US" b="0" i="0" u="none" strike="noStrike" cap="none" spc="0" normalizeH="0" baseline="0">
              <a:ln>
                <a:noFill/>
              </a:ln>
              <a:solidFill>
                <a:schemeClr val="tx1"/>
              </a:solidFill>
              <a:effectLst/>
              <a:uFillTx/>
              <a:latin typeface="+mn-lt"/>
              <a:ea typeface="+mn-ea"/>
              <a:cs typeface="+mn-cs"/>
            </a:endParaRPr>
          </a:p>
        </p:txBody>
      </p:sp>
      <p:sp>
        <p:nvSpPr>
          <p:cNvPr id="76" name="TextBox 73">
            <a:extLst>
              <a:ext uri="{FF2B5EF4-FFF2-40B4-BE49-F238E27FC236}">
                <a16:creationId xmlns:a16="http://schemas.microsoft.com/office/drawing/2014/main" id="{FC76B493-92B4-D4C6-301C-A2C238D501EF}"/>
              </a:ext>
            </a:extLst>
          </p:cNvPr>
          <p:cNvSpPr txBox="1"/>
          <p:nvPr/>
        </p:nvSpPr>
        <p:spPr>
          <a:xfrm>
            <a:off x="353999" y="3521999"/>
            <a:ext cx="176962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b="1">
                <a:solidFill>
                  <a:schemeClr val="tx1"/>
                </a:solidFill>
              </a:rPr>
              <a:t>VM 1</a:t>
            </a:r>
            <a:endParaRPr lang="en-US" b="0" i="0" u="none" strike="noStrike" cap="none" spc="0" normalizeH="0" baseline="0">
              <a:ln>
                <a:noFill/>
              </a:ln>
              <a:solidFill>
                <a:schemeClr val="tx1"/>
              </a:solidFill>
              <a:effectLst/>
              <a:uFillTx/>
              <a:latin typeface="+mn-lt"/>
              <a:ea typeface="+mn-ea"/>
              <a:cs typeface="+mn-cs"/>
            </a:endParaRPr>
          </a:p>
        </p:txBody>
      </p:sp>
      <p:sp>
        <p:nvSpPr>
          <p:cNvPr id="77" name="TextBox 74">
            <a:extLst>
              <a:ext uri="{FF2B5EF4-FFF2-40B4-BE49-F238E27FC236}">
                <a16:creationId xmlns:a16="http://schemas.microsoft.com/office/drawing/2014/main" id="{BC45C951-F9CE-2C1B-1976-E0D8B30EDEC6}"/>
              </a:ext>
            </a:extLst>
          </p:cNvPr>
          <p:cNvSpPr txBox="1"/>
          <p:nvPr/>
        </p:nvSpPr>
        <p:spPr>
          <a:xfrm>
            <a:off x="6323998" y="3233998"/>
            <a:ext cx="1769620"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b="1">
                <a:solidFill>
                  <a:schemeClr val="tx1"/>
                </a:solidFill>
              </a:rPr>
              <a:t>Guest Physical Memory</a:t>
            </a:r>
            <a:endParaRPr lang="en-US" b="1" i="0" u="none" strike="noStrike" cap="none" spc="0" normalizeH="0" baseline="0">
              <a:ln>
                <a:noFill/>
              </a:ln>
              <a:solidFill>
                <a:schemeClr val="tx1"/>
              </a:solidFill>
              <a:effectLst/>
              <a:uFillTx/>
              <a:latin typeface="+mn-lt"/>
              <a:ea typeface="+mn-ea"/>
              <a:cs typeface="+mn-cs"/>
            </a:endParaRPr>
          </a:p>
        </p:txBody>
      </p:sp>
      <p:sp>
        <p:nvSpPr>
          <p:cNvPr id="78" name="TextBox 75">
            <a:extLst>
              <a:ext uri="{FF2B5EF4-FFF2-40B4-BE49-F238E27FC236}">
                <a16:creationId xmlns:a16="http://schemas.microsoft.com/office/drawing/2014/main" id="{385EDC77-1143-0C17-2D98-E8531A864D2B}"/>
              </a:ext>
            </a:extLst>
          </p:cNvPr>
          <p:cNvSpPr txBox="1"/>
          <p:nvPr/>
        </p:nvSpPr>
        <p:spPr>
          <a:xfrm>
            <a:off x="4337998" y="3233998"/>
            <a:ext cx="1769620"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b="1">
                <a:solidFill>
                  <a:schemeClr val="tx1"/>
                </a:solidFill>
              </a:rPr>
              <a:t>Guest Physical Memory</a:t>
            </a:r>
            <a:endParaRPr lang="en-US" b="1" i="0" u="none" strike="noStrike" cap="none" spc="0" normalizeH="0" baseline="0">
              <a:ln>
                <a:noFill/>
              </a:ln>
              <a:solidFill>
                <a:schemeClr val="tx1"/>
              </a:solidFill>
              <a:effectLst/>
              <a:uFillTx/>
              <a:latin typeface="+mn-lt"/>
              <a:ea typeface="+mn-ea"/>
              <a:cs typeface="+mn-cs"/>
            </a:endParaRPr>
          </a:p>
        </p:txBody>
      </p:sp>
      <p:sp>
        <p:nvSpPr>
          <p:cNvPr id="79" name="TextBox 76">
            <a:extLst>
              <a:ext uri="{FF2B5EF4-FFF2-40B4-BE49-F238E27FC236}">
                <a16:creationId xmlns:a16="http://schemas.microsoft.com/office/drawing/2014/main" id="{0DBA0583-2496-E973-F8D6-39C40D7BF48B}"/>
              </a:ext>
            </a:extLst>
          </p:cNvPr>
          <p:cNvSpPr txBox="1"/>
          <p:nvPr/>
        </p:nvSpPr>
        <p:spPr>
          <a:xfrm>
            <a:off x="8207998" y="5165998"/>
            <a:ext cx="176962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fromWordArt="0" anchor="t" anchorCtr="0" forceAA="0" compatLnSpc="1">
            <a:prstTxWarp prst="textNoShape">
              <a:avLst/>
            </a:prstTxWarp>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defTabSz="2438338">
              <a:lnSpc>
                <a:spcPct val="100000"/>
              </a:lnSpc>
              <a:spcBef>
                <a:spcPts val="0"/>
              </a:spcBef>
            </a:pPr>
            <a:r>
              <a:rPr lang="en-US" b="1">
                <a:solidFill>
                  <a:schemeClr val="tx1"/>
                </a:solidFill>
              </a:rPr>
              <a:t>Machine Memory</a:t>
            </a:r>
            <a:endParaRPr lang="en-US" b="1" i="0" u="none" strike="noStrike" cap="none" spc="0" normalizeH="0" baseline="0">
              <a:ln>
                <a:noFill/>
              </a:ln>
              <a:solidFill>
                <a:schemeClr val="tx1"/>
              </a:solidFill>
              <a:effectLst/>
              <a:uFillTx/>
              <a:latin typeface="+mn-lt"/>
              <a:ea typeface="+mn-ea"/>
              <a:cs typeface="+mn-cs"/>
            </a:endParaRPr>
          </a:p>
        </p:txBody>
      </p:sp>
      <p:cxnSp>
        <p:nvCxnSpPr>
          <p:cNvPr id="80" name="Straight Arrow Connector 79">
            <a:extLst>
              <a:ext uri="{FF2B5EF4-FFF2-40B4-BE49-F238E27FC236}">
                <a16:creationId xmlns:a16="http://schemas.microsoft.com/office/drawing/2014/main" id="{72C9529F-DDC5-C89C-D362-87DF0D376403}"/>
              </a:ext>
            </a:extLst>
          </p:cNvPr>
          <p:cNvCxnSpPr/>
          <p:nvPr/>
        </p:nvCxnSpPr>
        <p:spPr>
          <a:xfrm>
            <a:off x="1194300" y="2721300"/>
            <a:ext cx="1022400" cy="638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1" name="Straight Arrow Connector 80">
            <a:extLst>
              <a:ext uri="{FF2B5EF4-FFF2-40B4-BE49-F238E27FC236}">
                <a16:creationId xmlns:a16="http://schemas.microsoft.com/office/drawing/2014/main" id="{CA63ACCA-EA40-2C61-D4EC-393BB830DD8D}"/>
              </a:ext>
            </a:extLst>
          </p:cNvPr>
          <p:cNvCxnSpPr>
            <a:cxnSpLocks/>
          </p:cNvCxnSpPr>
          <p:nvPr/>
        </p:nvCxnSpPr>
        <p:spPr>
          <a:xfrm>
            <a:off x="2142300" y="2697300"/>
            <a:ext cx="1082400" cy="620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2" name="Straight Arrow Connector 81">
            <a:extLst>
              <a:ext uri="{FF2B5EF4-FFF2-40B4-BE49-F238E27FC236}">
                <a16:creationId xmlns:a16="http://schemas.microsoft.com/office/drawing/2014/main" id="{DC3D4864-BE5A-4B3E-416A-E23188269BEE}"/>
              </a:ext>
            </a:extLst>
          </p:cNvPr>
          <p:cNvCxnSpPr>
            <a:cxnSpLocks/>
          </p:cNvCxnSpPr>
          <p:nvPr/>
        </p:nvCxnSpPr>
        <p:spPr>
          <a:xfrm flipH="1">
            <a:off x="2528699" y="2703300"/>
            <a:ext cx="1275600" cy="656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3" name="Straight Arrow Connector 82">
            <a:extLst>
              <a:ext uri="{FF2B5EF4-FFF2-40B4-BE49-F238E27FC236}">
                <a16:creationId xmlns:a16="http://schemas.microsoft.com/office/drawing/2014/main" id="{1EEA3F1A-536B-609D-E1DF-526DC597AFB2}"/>
              </a:ext>
            </a:extLst>
          </p:cNvPr>
          <p:cNvCxnSpPr>
            <a:cxnSpLocks/>
          </p:cNvCxnSpPr>
          <p:nvPr/>
        </p:nvCxnSpPr>
        <p:spPr>
          <a:xfrm flipH="1">
            <a:off x="1844698" y="2691300"/>
            <a:ext cx="2397600" cy="662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4" name="Straight Arrow Connector 83">
            <a:extLst>
              <a:ext uri="{FF2B5EF4-FFF2-40B4-BE49-F238E27FC236}">
                <a16:creationId xmlns:a16="http://schemas.microsoft.com/office/drawing/2014/main" id="{6B5EB9E4-9A2A-18BC-3416-06BA66C9E79B}"/>
              </a:ext>
            </a:extLst>
          </p:cNvPr>
          <p:cNvCxnSpPr>
            <a:cxnSpLocks/>
          </p:cNvCxnSpPr>
          <p:nvPr/>
        </p:nvCxnSpPr>
        <p:spPr>
          <a:xfrm flipH="1">
            <a:off x="3596698" y="2691300"/>
            <a:ext cx="1041600" cy="632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5" name="Straight Arrow Connector 84">
            <a:extLst>
              <a:ext uri="{FF2B5EF4-FFF2-40B4-BE49-F238E27FC236}">
                <a16:creationId xmlns:a16="http://schemas.microsoft.com/office/drawing/2014/main" id="{9B164B99-EFF6-651E-7F2F-FA69DBC3732F}"/>
              </a:ext>
            </a:extLst>
          </p:cNvPr>
          <p:cNvCxnSpPr>
            <a:cxnSpLocks/>
          </p:cNvCxnSpPr>
          <p:nvPr/>
        </p:nvCxnSpPr>
        <p:spPr>
          <a:xfrm>
            <a:off x="8058298" y="2679300"/>
            <a:ext cx="1712400" cy="614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6" name="Straight Arrow Connector 85">
            <a:extLst>
              <a:ext uri="{FF2B5EF4-FFF2-40B4-BE49-F238E27FC236}">
                <a16:creationId xmlns:a16="http://schemas.microsoft.com/office/drawing/2014/main" id="{9492214C-09E5-A19D-C3FC-729116F5967A}"/>
              </a:ext>
            </a:extLst>
          </p:cNvPr>
          <p:cNvCxnSpPr>
            <a:cxnSpLocks/>
          </p:cNvCxnSpPr>
          <p:nvPr/>
        </p:nvCxnSpPr>
        <p:spPr>
          <a:xfrm>
            <a:off x="7746298" y="2679300"/>
            <a:ext cx="728400" cy="584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7" name="Straight Arrow Connector 86">
            <a:extLst>
              <a:ext uri="{FF2B5EF4-FFF2-40B4-BE49-F238E27FC236}">
                <a16:creationId xmlns:a16="http://schemas.microsoft.com/office/drawing/2014/main" id="{69B3AF99-8AED-F3FC-1249-906725C9D62C}"/>
              </a:ext>
            </a:extLst>
          </p:cNvPr>
          <p:cNvCxnSpPr>
            <a:cxnSpLocks/>
          </p:cNvCxnSpPr>
          <p:nvPr/>
        </p:nvCxnSpPr>
        <p:spPr>
          <a:xfrm flipH="1">
            <a:off x="8768698" y="2673300"/>
            <a:ext cx="993600" cy="614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8" name="Straight Arrow Connector 87">
            <a:extLst>
              <a:ext uri="{FF2B5EF4-FFF2-40B4-BE49-F238E27FC236}">
                <a16:creationId xmlns:a16="http://schemas.microsoft.com/office/drawing/2014/main" id="{6D3A695D-B0DA-BB48-F1FC-7749F0D01CD9}"/>
              </a:ext>
            </a:extLst>
          </p:cNvPr>
          <p:cNvCxnSpPr>
            <a:cxnSpLocks/>
          </p:cNvCxnSpPr>
          <p:nvPr/>
        </p:nvCxnSpPr>
        <p:spPr>
          <a:xfrm flipH="1">
            <a:off x="9110698" y="2679300"/>
            <a:ext cx="861600" cy="614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9" name="Straight Arrow Connector 88">
            <a:extLst>
              <a:ext uri="{FF2B5EF4-FFF2-40B4-BE49-F238E27FC236}">
                <a16:creationId xmlns:a16="http://schemas.microsoft.com/office/drawing/2014/main" id="{F7E3F375-B1AC-D5C1-C0A0-11D9BA81DA7B}"/>
              </a:ext>
            </a:extLst>
          </p:cNvPr>
          <p:cNvCxnSpPr>
            <a:cxnSpLocks/>
          </p:cNvCxnSpPr>
          <p:nvPr/>
        </p:nvCxnSpPr>
        <p:spPr>
          <a:xfrm>
            <a:off x="2598298" y="4227300"/>
            <a:ext cx="1892400" cy="962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0" name="Straight Arrow Connector 89">
            <a:extLst>
              <a:ext uri="{FF2B5EF4-FFF2-40B4-BE49-F238E27FC236}">
                <a16:creationId xmlns:a16="http://schemas.microsoft.com/office/drawing/2014/main" id="{8AF1755F-684F-0F1C-224D-3DADDE1BC61D}"/>
              </a:ext>
            </a:extLst>
          </p:cNvPr>
          <p:cNvCxnSpPr>
            <a:cxnSpLocks/>
          </p:cNvCxnSpPr>
          <p:nvPr/>
        </p:nvCxnSpPr>
        <p:spPr>
          <a:xfrm>
            <a:off x="2172298" y="4275299"/>
            <a:ext cx="4016400" cy="908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1" name="Straight Arrow Connector 90">
            <a:extLst>
              <a:ext uri="{FF2B5EF4-FFF2-40B4-BE49-F238E27FC236}">
                <a16:creationId xmlns:a16="http://schemas.microsoft.com/office/drawing/2014/main" id="{08BD6276-FE89-9878-C931-4F5932733FF4}"/>
              </a:ext>
            </a:extLst>
          </p:cNvPr>
          <p:cNvCxnSpPr>
            <a:cxnSpLocks/>
          </p:cNvCxnSpPr>
          <p:nvPr/>
        </p:nvCxnSpPr>
        <p:spPr>
          <a:xfrm>
            <a:off x="3252298" y="4233298"/>
            <a:ext cx="1760400" cy="944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2" name="Straight Arrow Connector 91">
            <a:extLst>
              <a:ext uri="{FF2B5EF4-FFF2-40B4-BE49-F238E27FC236}">
                <a16:creationId xmlns:a16="http://schemas.microsoft.com/office/drawing/2014/main" id="{F8B381E3-469F-EB25-3C89-7FE725208C36}"/>
              </a:ext>
            </a:extLst>
          </p:cNvPr>
          <p:cNvCxnSpPr>
            <a:cxnSpLocks/>
          </p:cNvCxnSpPr>
          <p:nvPr/>
        </p:nvCxnSpPr>
        <p:spPr>
          <a:xfrm flipH="1">
            <a:off x="6476698" y="4215298"/>
            <a:ext cx="2025600" cy="980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3" name="Straight Arrow Connector 92">
            <a:extLst>
              <a:ext uri="{FF2B5EF4-FFF2-40B4-BE49-F238E27FC236}">
                <a16:creationId xmlns:a16="http://schemas.microsoft.com/office/drawing/2014/main" id="{7699784C-550A-F924-95C9-1D00EB9CA990}"/>
              </a:ext>
            </a:extLst>
          </p:cNvPr>
          <p:cNvCxnSpPr>
            <a:cxnSpLocks/>
          </p:cNvCxnSpPr>
          <p:nvPr/>
        </p:nvCxnSpPr>
        <p:spPr>
          <a:xfrm flipH="1">
            <a:off x="3884698" y="4209298"/>
            <a:ext cx="4965600" cy="962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4" name="Straight Arrow Connector 93">
            <a:extLst>
              <a:ext uri="{FF2B5EF4-FFF2-40B4-BE49-F238E27FC236}">
                <a16:creationId xmlns:a16="http://schemas.microsoft.com/office/drawing/2014/main" id="{B74A5009-9FF1-3BDC-ACB8-DBB1C5BDA95F}"/>
              </a:ext>
            </a:extLst>
          </p:cNvPr>
          <p:cNvCxnSpPr>
            <a:cxnSpLocks/>
          </p:cNvCxnSpPr>
          <p:nvPr/>
        </p:nvCxnSpPr>
        <p:spPr>
          <a:xfrm flipH="1">
            <a:off x="5444698" y="4215298"/>
            <a:ext cx="4281600" cy="9564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82169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B6CE5-13A9-8E72-0A97-147FCD64000F}"/>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Software-based mechanism to handle two-level paging at the VMM. </a:t>
            </a:r>
          </a:p>
          <a:p>
            <a:pPr>
              <a:lnSpc>
                <a:spcPct val="100000"/>
              </a:lnSpc>
              <a:spcBef>
                <a:spcPts val="1200"/>
              </a:spcBef>
            </a:pPr>
            <a:r>
              <a:rPr lang="en-US" dirty="0">
                <a:solidFill>
                  <a:srgbClr val="525252"/>
                </a:solidFill>
                <a:latin typeface="Arial"/>
                <a:cs typeface="Arial"/>
              </a:rPr>
              <a:t>Shadow page tables provide a map between the guest OS's virtual memory pages and the underlying physical machine pages. </a:t>
            </a:r>
          </a:p>
          <a:p>
            <a:pPr lvl="1">
              <a:lnSpc>
                <a:spcPct val="100000"/>
              </a:lnSpc>
              <a:spcBef>
                <a:spcPts val="1200"/>
              </a:spcBef>
            </a:pPr>
            <a:r>
              <a:rPr lang="en-US" dirty="0">
                <a:solidFill>
                  <a:srgbClr val="525252"/>
                </a:solidFill>
                <a:latin typeface="Arial"/>
                <a:cs typeface="Arial"/>
              </a:rPr>
              <a:t>Deny the guest OS any access to the actual page table entries by trapping access attempts and emulating them in software</a:t>
            </a:r>
          </a:p>
          <a:p>
            <a:pPr lvl="1">
              <a:lnSpc>
                <a:spcPct val="100000"/>
              </a:lnSpc>
              <a:spcBef>
                <a:spcPts val="1200"/>
              </a:spcBef>
            </a:pPr>
            <a:r>
              <a:rPr lang="en-US" dirty="0">
                <a:solidFill>
                  <a:srgbClr val="525252"/>
                </a:solidFill>
                <a:latin typeface="Arial"/>
                <a:cs typeface="Arial"/>
              </a:rPr>
              <a:t>Guest page tables are read-only (maintained for each VM separately). When guest attempts to update, VMM intercepts (traps) and emulate the effects on the corresponding shadow page table</a:t>
            </a:r>
          </a:p>
          <a:p>
            <a:pPr lvl="1">
              <a:lnSpc>
                <a:spcPct val="100000"/>
              </a:lnSpc>
              <a:spcBef>
                <a:spcPts val="1200"/>
              </a:spcBef>
            </a:pPr>
            <a:r>
              <a:rPr lang="en-US" dirty="0">
                <a:solidFill>
                  <a:srgbClr val="525252"/>
                </a:solidFill>
                <a:latin typeface="Arial"/>
                <a:cs typeface="Arial"/>
              </a:rPr>
              <a:t>Avoids the mapping from guest virtual address to guest physical address</a:t>
            </a:r>
          </a:p>
          <a:p>
            <a:endParaRPr lang="en-US" dirty="0">
              <a:ea typeface="Calibri"/>
              <a:cs typeface="Calibri"/>
            </a:endParaRPr>
          </a:p>
        </p:txBody>
      </p:sp>
      <p:sp>
        <p:nvSpPr>
          <p:cNvPr id="3" name="Title 2">
            <a:extLst>
              <a:ext uri="{FF2B5EF4-FFF2-40B4-BE49-F238E27FC236}">
                <a16:creationId xmlns:a16="http://schemas.microsoft.com/office/drawing/2014/main" id="{F95284A4-1CFC-E3C0-0C5C-BF2119921A71}"/>
              </a:ext>
            </a:extLst>
          </p:cNvPr>
          <p:cNvSpPr>
            <a:spLocks noGrp="1"/>
          </p:cNvSpPr>
          <p:nvPr>
            <p:ph type="title"/>
          </p:nvPr>
        </p:nvSpPr>
        <p:spPr/>
        <p:txBody>
          <a:bodyPr/>
          <a:lstStyle/>
          <a:p>
            <a:r>
              <a:rPr lang="en-US" dirty="0">
                <a:latin typeface="Arial Rounded MT Bold"/>
              </a:rPr>
              <a:t>Shadow Page Table</a:t>
            </a:r>
            <a:endParaRPr lang="en-US" dirty="0"/>
          </a:p>
        </p:txBody>
      </p:sp>
    </p:spTree>
    <p:extLst>
      <p:ext uri="{BB962C8B-B14F-4D97-AF65-F5344CB8AC3E}">
        <p14:creationId xmlns:p14="http://schemas.microsoft.com/office/powerpoint/2010/main" val="3043340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392AA-B9CB-7F6D-4650-34C9D946B715}"/>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Also known as nested paging, a mechanism for hardware-assisted virtualization</a:t>
            </a:r>
          </a:p>
          <a:p>
            <a:pPr lvl="1">
              <a:lnSpc>
                <a:spcPct val="100000"/>
              </a:lnSpc>
              <a:spcBef>
                <a:spcPts val="1200"/>
              </a:spcBef>
            </a:pPr>
            <a:r>
              <a:rPr lang="en-US" dirty="0">
                <a:solidFill>
                  <a:srgbClr val="525252"/>
                </a:solidFill>
                <a:latin typeface="Arial"/>
                <a:cs typeface="Arial"/>
              </a:rPr>
              <a:t>Avoid the overhead associated with software-managed shadow page tables</a:t>
            </a:r>
          </a:p>
          <a:p>
            <a:pPr lvl="1">
              <a:lnSpc>
                <a:spcPct val="100000"/>
              </a:lnSpc>
              <a:spcBef>
                <a:spcPts val="1200"/>
              </a:spcBef>
            </a:pPr>
            <a:r>
              <a:rPr lang="en-US" dirty="0">
                <a:solidFill>
                  <a:srgbClr val="525252"/>
                </a:solidFill>
                <a:latin typeface="Arial"/>
                <a:cs typeface="Arial"/>
              </a:rPr>
              <a:t>AMD supports SLAT through Rapid Virtualization Indexing (RVI); Intel uses Extended Page Tables (EPT).  </a:t>
            </a:r>
          </a:p>
          <a:p>
            <a:pPr>
              <a:lnSpc>
                <a:spcPct val="100000"/>
              </a:lnSpc>
              <a:spcBef>
                <a:spcPts val="1200"/>
              </a:spcBef>
              <a:buFont typeface="Wingdings,Sans-Serif"/>
              <a:buChar char="§"/>
            </a:pPr>
            <a:r>
              <a:rPr lang="en-US" dirty="0">
                <a:solidFill>
                  <a:srgbClr val="525252"/>
                </a:solidFill>
                <a:latin typeface="Arial"/>
                <a:cs typeface="Arial"/>
              </a:rPr>
              <a:t>Treat each "guest physical address" as the "host virtual address"</a:t>
            </a:r>
          </a:p>
          <a:p>
            <a:pPr lvl="1">
              <a:lnSpc>
                <a:spcPct val="100000"/>
              </a:lnSpc>
              <a:spcBef>
                <a:spcPts val="1200"/>
              </a:spcBef>
              <a:buFont typeface="Wingdings,Sans-Serif"/>
              <a:buChar char="§"/>
            </a:pPr>
            <a:r>
              <a:rPr lang="en-US" dirty="0">
                <a:solidFill>
                  <a:srgbClr val="525252"/>
                </a:solidFill>
                <a:latin typeface="Arial"/>
                <a:cs typeface="Arial"/>
              </a:rPr>
              <a:t>The host page table can be viewed conceptually as nested within the guest page table</a:t>
            </a:r>
          </a:p>
          <a:p>
            <a:pPr lvl="1">
              <a:lnSpc>
                <a:spcPct val="100000"/>
              </a:lnSpc>
              <a:spcBef>
                <a:spcPts val="1200"/>
              </a:spcBef>
              <a:buFont typeface="Wingdings,Sans-Serif"/>
              <a:buChar char="§"/>
            </a:pPr>
            <a:r>
              <a:rPr lang="en-US" dirty="0">
                <a:solidFill>
                  <a:srgbClr val="525252"/>
                </a:solidFill>
                <a:latin typeface="Arial"/>
                <a:cs typeface="Arial"/>
              </a:rPr>
              <a:t>A hardware page table walker can treat the additional translation </a:t>
            </a:r>
            <a:br>
              <a:rPr lang="en-US" dirty="0">
                <a:solidFill>
                  <a:srgbClr val="525252"/>
                </a:solidFill>
                <a:latin typeface="Arial"/>
                <a:cs typeface="Arial"/>
              </a:rPr>
            </a:br>
            <a:r>
              <a:rPr lang="en-US" dirty="0">
                <a:solidFill>
                  <a:srgbClr val="525252"/>
                </a:solidFill>
                <a:latin typeface="Arial"/>
                <a:cs typeface="Arial"/>
              </a:rPr>
              <a:t>layer almost like adding levels to the page table.</a:t>
            </a:r>
          </a:p>
          <a:p>
            <a:endParaRPr lang="en-US" dirty="0">
              <a:ea typeface="Calibri"/>
              <a:cs typeface="Calibri"/>
            </a:endParaRPr>
          </a:p>
        </p:txBody>
      </p:sp>
      <p:sp>
        <p:nvSpPr>
          <p:cNvPr id="3" name="Title 2">
            <a:extLst>
              <a:ext uri="{FF2B5EF4-FFF2-40B4-BE49-F238E27FC236}">
                <a16:creationId xmlns:a16="http://schemas.microsoft.com/office/drawing/2014/main" id="{9C1F3177-DBCE-2077-B1A8-E944B3620A8A}"/>
              </a:ext>
            </a:extLst>
          </p:cNvPr>
          <p:cNvSpPr>
            <a:spLocks noGrp="1"/>
          </p:cNvSpPr>
          <p:nvPr>
            <p:ph type="title"/>
          </p:nvPr>
        </p:nvSpPr>
        <p:spPr/>
        <p:txBody>
          <a:bodyPr/>
          <a:lstStyle/>
          <a:p>
            <a:r>
              <a:rPr lang="en-US" dirty="0">
                <a:latin typeface="Arial Rounded MT Bold"/>
              </a:rPr>
              <a:t>Second Level Address Translation (SLAT)</a:t>
            </a:r>
            <a:endParaRPr lang="en-US" dirty="0"/>
          </a:p>
        </p:txBody>
      </p:sp>
    </p:spTree>
    <p:extLst>
      <p:ext uri="{BB962C8B-B14F-4D97-AF65-F5344CB8AC3E}">
        <p14:creationId xmlns:p14="http://schemas.microsoft.com/office/powerpoint/2010/main" val="2885274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8CDD76-3E0B-8569-9FA5-1215883C520B}"/>
              </a:ext>
            </a:extLst>
          </p:cNvPr>
          <p:cNvSpPr>
            <a:spLocks noGrp="1"/>
          </p:cNvSpPr>
          <p:nvPr>
            <p:ph idx="1"/>
          </p:nvPr>
        </p:nvSpPr>
        <p:spPr/>
        <p:txBody>
          <a:bodyPr lIns="91440" tIns="45720" rIns="91440" bIns="45720" anchor="t"/>
          <a:lstStyle/>
          <a:p>
            <a:pPr>
              <a:lnSpc>
                <a:spcPct val="100000"/>
              </a:lnSpc>
              <a:spcBef>
                <a:spcPts val="1200"/>
              </a:spcBef>
            </a:pPr>
            <a:r>
              <a:rPr lang="en-US" sz="2600" dirty="0">
                <a:solidFill>
                  <a:srgbClr val="525252"/>
                </a:solidFill>
                <a:latin typeface="Arial"/>
                <a:cs typeface="Arial"/>
              </a:rPr>
              <a:t>Intel second-generation x86 virtualization technology for MMU</a:t>
            </a:r>
          </a:p>
          <a:p>
            <a:pPr lvl="1">
              <a:lnSpc>
                <a:spcPct val="100000"/>
              </a:lnSpc>
              <a:spcBef>
                <a:spcPts val="1200"/>
              </a:spcBef>
            </a:pPr>
            <a:r>
              <a:rPr lang="en-US" sz="2200" dirty="0">
                <a:solidFill>
                  <a:srgbClr val="525252"/>
                </a:solidFill>
                <a:latin typeface="Arial"/>
                <a:cs typeface="Arial"/>
              </a:rPr>
              <a:t>Supports in Intel's Core i3, Core i5, Core i7 and Core i9 CPUs</a:t>
            </a:r>
          </a:p>
          <a:p>
            <a:pPr>
              <a:lnSpc>
                <a:spcPct val="100000"/>
              </a:lnSpc>
              <a:spcBef>
                <a:spcPts val="1200"/>
              </a:spcBef>
              <a:buFont typeface="Wingdings,Sans-Serif"/>
              <a:buChar char="§"/>
            </a:pPr>
            <a:r>
              <a:rPr lang="en-US" sz="2600" dirty="0">
                <a:solidFill>
                  <a:srgbClr val="525252"/>
                </a:solidFill>
                <a:latin typeface="Arial"/>
                <a:cs typeface="Arial"/>
              </a:rPr>
              <a:t>EPT translates addresses as follows:</a:t>
            </a:r>
          </a:p>
          <a:p>
            <a:pPr lvl="1">
              <a:lnSpc>
                <a:spcPct val="100000"/>
              </a:lnSpc>
              <a:spcBef>
                <a:spcPts val="1200"/>
              </a:spcBef>
              <a:buFont typeface="Wingdings,Sans-Serif"/>
              <a:buChar char="§"/>
            </a:pPr>
            <a:r>
              <a:rPr lang="en-US" sz="2200" dirty="0">
                <a:solidFill>
                  <a:srgbClr val="525252"/>
                </a:solidFill>
                <a:latin typeface="Arial"/>
                <a:cs typeface="Arial"/>
              </a:rPr>
              <a:t>One page table is maintained by the guest OS, which is used to generate the guest’s physical address</a:t>
            </a:r>
          </a:p>
          <a:p>
            <a:pPr lvl="1">
              <a:lnSpc>
                <a:spcPct val="100000"/>
              </a:lnSpc>
              <a:spcBef>
                <a:spcPts val="1200"/>
              </a:spcBef>
              <a:buFont typeface="Wingdings,Sans-Serif"/>
              <a:buChar char="§"/>
            </a:pPr>
            <a:r>
              <a:rPr lang="en-US" sz="2200" dirty="0">
                <a:solidFill>
                  <a:srgbClr val="525252"/>
                </a:solidFill>
                <a:latin typeface="Arial"/>
                <a:cs typeface="Arial"/>
              </a:rPr>
              <a:t>The other page table is maintained by VMM, which maps the guest’s physical address to the host’s physical address.</a:t>
            </a:r>
          </a:p>
          <a:p>
            <a:pPr>
              <a:lnSpc>
                <a:spcPct val="100000"/>
              </a:lnSpc>
              <a:spcBef>
                <a:spcPts val="1200"/>
              </a:spcBef>
              <a:buFont typeface="Wingdings,Sans-Serif"/>
              <a:buChar char="§"/>
            </a:pPr>
            <a:r>
              <a:rPr lang="en-US" sz="2600" dirty="0">
                <a:solidFill>
                  <a:srgbClr val="525252"/>
                </a:solidFill>
                <a:latin typeface="Arial"/>
                <a:cs typeface="Arial"/>
              </a:rPr>
              <a:t>For each memory access operation, EPT MMU directly gets the guest’s physical address from the guest page table and then use it to get the host’s physical address from the VMM mapping table.</a:t>
            </a:r>
          </a:p>
          <a:p>
            <a:endParaRPr lang="en-US" dirty="0">
              <a:ea typeface="Calibri"/>
              <a:cs typeface="Calibri"/>
            </a:endParaRPr>
          </a:p>
        </p:txBody>
      </p:sp>
      <p:sp>
        <p:nvSpPr>
          <p:cNvPr id="3" name="Title 2">
            <a:extLst>
              <a:ext uri="{FF2B5EF4-FFF2-40B4-BE49-F238E27FC236}">
                <a16:creationId xmlns:a16="http://schemas.microsoft.com/office/drawing/2014/main" id="{BF067A4B-A2CC-67EC-1E62-E3430AA7DCB7}"/>
              </a:ext>
            </a:extLst>
          </p:cNvPr>
          <p:cNvSpPr>
            <a:spLocks noGrp="1"/>
          </p:cNvSpPr>
          <p:nvPr>
            <p:ph type="title"/>
          </p:nvPr>
        </p:nvSpPr>
        <p:spPr/>
        <p:txBody>
          <a:bodyPr/>
          <a:lstStyle/>
          <a:p>
            <a:r>
              <a:rPr lang="en-US" dirty="0">
                <a:latin typeface="Arial Rounded MT Bold"/>
              </a:rPr>
              <a:t>Extended Page Tables (EPT)</a:t>
            </a:r>
            <a:endParaRPr lang="en-US" dirty="0"/>
          </a:p>
        </p:txBody>
      </p:sp>
    </p:spTree>
    <p:extLst>
      <p:ext uri="{BB962C8B-B14F-4D97-AF65-F5344CB8AC3E}">
        <p14:creationId xmlns:p14="http://schemas.microsoft.com/office/powerpoint/2010/main" val="146641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31EE2D-7841-6F6B-8B1B-CA2DC15FFF92}"/>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cs typeface="Arial"/>
              </a:rPr>
              <a:t>System Virtualization</a:t>
            </a:r>
            <a:endParaRPr lang="en-US" dirty="0">
              <a:solidFill>
                <a:srgbClr val="525252"/>
              </a:solidFill>
              <a:latin typeface="Arial"/>
              <a:cs typeface="Arial"/>
            </a:endParaRPr>
          </a:p>
          <a:p>
            <a:pPr lvl="1">
              <a:lnSpc>
                <a:spcPct val="100000"/>
              </a:lnSpc>
              <a:spcBef>
                <a:spcPts val="1200"/>
              </a:spcBef>
            </a:pPr>
            <a:r>
              <a:rPr lang="en-US" dirty="0">
                <a:solidFill>
                  <a:srgbClr val="525252"/>
                </a:solidFill>
                <a:latin typeface="Arial"/>
                <a:cs typeface="Arial"/>
              </a:rPr>
              <a:t>Virtualizes the OS and the apps</a:t>
            </a:r>
          </a:p>
          <a:p>
            <a:pPr lvl="1">
              <a:lnSpc>
                <a:spcPct val="100000"/>
              </a:lnSpc>
              <a:spcBef>
                <a:spcPts val="1200"/>
              </a:spcBef>
            </a:pPr>
            <a:r>
              <a:rPr lang="en-US" dirty="0">
                <a:solidFill>
                  <a:srgbClr val="525252"/>
                </a:solidFill>
                <a:latin typeface="Arial"/>
                <a:cs typeface="Arial"/>
              </a:rPr>
              <a:t>The VMs support a complete instruction set architecture including user and system instructions</a:t>
            </a:r>
          </a:p>
          <a:p>
            <a:pPr lvl="1">
              <a:lnSpc>
                <a:spcPct val="100000"/>
              </a:lnSpc>
              <a:spcBef>
                <a:spcPts val="1200"/>
              </a:spcBef>
            </a:pPr>
            <a:r>
              <a:rPr lang="en-US" dirty="0">
                <a:solidFill>
                  <a:srgbClr val="525252"/>
                </a:solidFill>
                <a:latin typeface="Arial"/>
                <a:cs typeface="Arial"/>
              </a:rPr>
              <a:t>Example: Classic VMs with a guest OS</a:t>
            </a:r>
          </a:p>
          <a:p>
            <a:endParaRPr lang="en-US" dirty="0">
              <a:ea typeface="Calibri"/>
              <a:cs typeface="Calibri"/>
            </a:endParaRPr>
          </a:p>
        </p:txBody>
      </p:sp>
      <p:sp>
        <p:nvSpPr>
          <p:cNvPr id="3" name="Title 2">
            <a:extLst>
              <a:ext uri="{FF2B5EF4-FFF2-40B4-BE49-F238E27FC236}">
                <a16:creationId xmlns:a16="http://schemas.microsoft.com/office/drawing/2014/main" id="{0C0366AB-76CD-0F75-C354-6A5FE4F82B9F}"/>
              </a:ext>
            </a:extLst>
          </p:cNvPr>
          <p:cNvSpPr>
            <a:spLocks noGrp="1"/>
          </p:cNvSpPr>
          <p:nvPr>
            <p:ph type="title"/>
          </p:nvPr>
        </p:nvSpPr>
        <p:spPr/>
        <p:txBody>
          <a:bodyPr/>
          <a:lstStyle/>
          <a:p>
            <a:r>
              <a:rPr lang="en-US" dirty="0">
                <a:latin typeface="Arial Rounded MT Bold"/>
              </a:rPr>
              <a:t>Types of Virtualization</a:t>
            </a:r>
            <a:endParaRPr lang="en-US" dirty="0"/>
          </a:p>
        </p:txBody>
      </p:sp>
    </p:spTree>
    <p:extLst>
      <p:ext uri="{BB962C8B-B14F-4D97-AF65-F5344CB8AC3E}">
        <p14:creationId xmlns:p14="http://schemas.microsoft.com/office/powerpoint/2010/main" val="374421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EDAA38-E157-B796-CF10-CE707DBCC9ED}"/>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Set of conditions sufficient for a computer architecture to support system virtualization efficiently</a:t>
            </a:r>
          </a:p>
          <a:p>
            <a:pPr>
              <a:lnSpc>
                <a:spcPct val="100000"/>
              </a:lnSpc>
              <a:spcBef>
                <a:spcPts val="1200"/>
              </a:spcBef>
            </a:pPr>
            <a:r>
              <a:rPr lang="en-US" dirty="0">
                <a:solidFill>
                  <a:srgbClr val="525252"/>
                </a:solidFill>
                <a:latin typeface="Arial"/>
                <a:cs typeface="Arial"/>
              </a:rPr>
              <a:t>Introduced by Gerald J. Popek and Robert P. Goldberg in their 1974 article "Formal Requirements for Virtualizable Third Generation Architectures"</a:t>
            </a:r>
          </a:p>
          <a:p>
            <a:pPr>
              <a:lnSpc>
                <a:spcPct val="100000"/>
              </a:lnSpc>
              <a:spcBef>
                <a:spcPts val="1200"/>
              </a:spcBef>
            </a:pPr>
            <a:r>
              <a:rPr lang="en-US" b="1" dirty="0">
                <a:solidFill>
                  <a:srgbClr val="525252"/>
                </a:solidFill>
                <a:latin typeface="Arial"/>
                <a:cs typeface="Arial"/>
              </a:rPr>
              <a:t>Virtual Machine Monitors (VMM): </a:t>
            </a:r>
            <a:r>
              <a:rPr lang="en-US" dirty="0">
                <a:solidFill>
                  <a:srgbClr val="525252"/>
                </a:solidFill>
                <a:latin typeface="Arial"/>
                <a:cs typeface="Arial"/>
              </a:rPr>
              <a:t>Software that creates and runs virtual machines (VMs)</a:t>
            </a:r>
          </a:p>
          <a:p>
            <a:pPr lvl="1">
              <a:lnSpc>
                <a:spcPct val="100000"/>
              </a:lnSpc>
              <a:spcBef>
                <a:spcPts val="1200"/>
              </a:spcBef>
            </a:pPr>
            <a:r>
              <a:rPr lang="en-US" dirty="0">
                <a:solidFill>
                  <a:srgbClr val="525252"/>
                </a:solidFill>
                <a:latin typeface="Arial"/>
                <a:cs typeface="Arial"/>
              </a:rPr>
              <a:t>Also called Hypervisors; we'll discuss in more details later</a:t>
            </a:r>
          </a:p>
          <a:p>
            <a:endParaRPr lang="en-US" dirty="0">
              <a:ea typeface="Calibri"/>
              <a:cs typeface="Calibri"/>
            </a:endParaRPr>
          </a:p>
        </p:txBody>
      </p:sp>
      <p:sp>
        <p:nvSpPr>
          <p:cNvPr id="3" name="Title 2">
            <a:extLst>
              <a:ext uri="{FF2B5EF4-FFF2-40B4-BE49-F238E27FC236}">
                <a16:creationId xmlns:a16="http://schemas.microsoft.com/office/drawing/2014/main" id="{25593C46-D197-C649-6C2F-65D31F557773}"/>
              </a:ext>
            </a:extLst>
          </p:cNvPr>
          <p:cNvSpPr>
            <a:spLocks noGrp="1"/>
          </p:cNvSpPr>
          <p:nvPr>
            <p:ph type="title"/>
          </p:nvPr>
        </p:nvSpPr>
        <p:spPr/>
        <p:txBody>
          <a:bodyPr/>
          <a:lstStyle/>
          <a:p>
            <a:r>
              <a:rPr lang="en-US" dirty="0">
                <a:latin typeface="Arial Rounded MT Bold"/>
              </a:rPr>
              <a:t>Popek and Goldberg Virtualization Requirements</a:t>
            </a:r>
            <a:endParaRPr lang="en-US" dirty="0"/>
          </a:p>
        </p:txBody>
      </p:sp>
    </p:spTree>
    <p:extLst>
      <p:ext uri="{BB962C8B-B14F-4D97-AF65-F5344CB8AC3E}">
        <p14:creationId xmlns:p14="http://schemas.microsoft.com/office/powerpoint/2010/main" val="373765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7AB499-90FB-6A15-4B16-C5A5DEC9B751}"/>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cs typeface="Arial"/>
              </a:rPr>
              <a:t>Equivalence / Fidelity</a:t>
            </a:r>
            <a:endParaRPr lang="en-US" dirty="0">
              <a:solidFill>
                <a:srgbClr val="525252"/>
              </a:solidFill>
              <a:latin typeface="Arial"/>
              <a:cs typeface="Arial"/>
            </a:endParaRPr>
          </a:p>
          <a:p>
            <a:pPr lvl="1">
              <a:lnSpc>
                <a:spcPct val="100000"/>
              </a:lnSpc>
              <a:spcBef>
                <a:spcPts val="1200"/>
              </a:spcBef>
            </a:pPr>
            <a:r>
              <a:rPr lang="en-US" dirty="0">
                <a:solidFill>
                  <a:srgbClr val="525252"/>
                </a:solidFill>
                <a:latin typeface="Arial"/>
                <a:cs typeface="Arial"/>
              </a:rPr>
              <a:t>A program running under the VMM should exhibit a behavior essentially identical to that demonstrated when running on an equivalent machine directly.</a:t>
            </a:r>
          </a:p>
          <a:p>
            <a:pPr>
              <a:lnSpc>
                <a:spcPct val="100000"/>
              </a:lnSpc>
              <a:spcBef>
                <a:spcPts val="1200"/>
              </a:spcBef>
            </a:pPr>
            <a:r>
              <a:rPr lang="en-US" b="1" dirty="0">
                <a:solidFill>
                  <a:srgbClr val="525252"/>
                </a:solidFill>
                <a:latin typeface="Arial"/>
                <a:cs typeface="Arial"/>
              </a:rPr>
              <a:t>Resource control / Safety</a:t>
            </a:r>
            <a:endParaRPr lang="en-US" dirty="0">
              <a:solidFill>
                <a:srgbClr val="525252"/>
              </a:solidFill>
              <a:latin typeface="Arial"/>
              <a:cs typeface="Arial"/>
            </a:endParaRPr>
          </a:p>
          <a:p>
            <a:pPr lvl="1">
              <a:lnSpc>
                <a:spcPct val="100000"/>
              </a:lnSpc>
              <a:spcBef>
                <a:spcPts val="1200"/>
              </a:spcBef>
              <a:buFont typeface="Arial,Sans-Serif"/>
            </a:pPr>
            <a:r>
              <a:rPr lang="en-US" dirty="0">
                <a:solidFill>
                  <a:srgbClr val="525252"/>
                </a:solidFill>
                <a:latin typeface="Arial"/>
                <a:cs typeface="Arial"/>
              </a:rPr>
              <a:t>The VMM must be in complete control of the virtualized resources.</a:t>
            </a:r>
          </a:p>
          <a:p>
            <a:pPr>
              <a:lnSpc>
                <a:spcPct val="100000"/>
              </a:lnSpc>
              <a:spcBef>
                <a:spcPts val="1200"/>
              </a:spcBef>
              <a:buFont typeface="Arial,Sans-Serif"/>
            </a:pPr>
            <a:r>
              <a:rPr lang="en-US" b="1" dirty="0">
                <a:solidFill>
                  <a:srgbClr val="525252"/>
                </a:solidFill>
                <a:latin typeface="Arial"/>
                <a:cs typeface="Arial"/>
              </a:rPr>
              <a:t>Efficiency / Performance</a:t>
            </a:r>
            <a:endParaRPr lang="en-US" dirty="0">
              <a:solidFill>
                <a:srgbClr val="525252"/>
              </a:solidFill>
              <a:latin typeface="Arial"/>
              <a:cs typeface="Arial"/>
            </a:endParaRPr>
          </a:p>
          <a:p>
            <a:pPr lvl="1">
              <a:lnSpc>
                <a:spcPct val="100000"/>
              </a:lnSpc>
              <a:spcBef>
                <a:spcPts val="1200"/>
              </a:spcBef>
              <a:buFont typeface="Arial,Sans-Serif"/>
            </a:pPr>
            <a:r>
              <a:rPr lang="en-US" dirty="0">
                <a:solidFill>
                  <a:srgbClr val="525252"/>
                </a:solidFill>
                <a:latin typeface="Arial"/>
                <a:cs typeface="Arial"/>
              </a:rPr>
              <a:t>A statistically dominant fraction of machine instructions must be </a:t>
            </a:r>
            <a:br>
              <a:rPr lang="en-US" dirty="0">
                <a:solidFill>
                  <a:srgbClr val="525252"/>
                </a:solidFill>
                <a:latin typeface="Arial"/>
                <a:cs typeface="Arial"/>
              </a:rPr>
            </a:br>
            <a:r>
              <a:rPr lang="en-US" dirty="0">
                <a:solidFill>
                  <a:srgbClr val="525252"/>
                </a:solidFill>
                <a:latin typeface="Arial"/>
                <a:cs typeface="Arial"/>
              </a:rPr>
              <a:t>executed without VMM intervention.</a:t>
            </a:r>
          </a:p>
          <a:p>
            <a:endParaRPr lang="en-US" dirty="0">
              <a:ea typeface="Calibri"/>
              <a:cs typeface="Calibri"/>
            </a:endParaRPr>
          </a:p>
        </p:txBody>
      </p:sp>
      <p:sp>
        <p:nvSpPr>
          <p:cNvPr id="3" name="Title 2">
            <a:extLst>
              <a:ext uri="{FF2B5EF4-FFF2-40B4-BE49-F238E27FC236}">
                <a16:creationId xmlns:a16="http://schemas.microsoft.com/office/drawing/2014/main" id="{2D79F1FE-37EF-C05C-AC47-C508E6E5B371}"/>
              </a:ext>
            </a:extLst>
          </p:cNvPr>
          <p:cNvSpPr>
            <a:spLocks noGrp="1"/>
          </p:cNvSpPr>
          <p:nvPr>
            <p:ph type="title"/>
          </p:nvPr>
        </p:nvSpPr>
        <p:spPr/>
        <p:txBody>
          <a:bodyPr/>
          <a:lstStyle/>
          <a:p>
            <a:r>
              <a:rPr lang="en-US" dirty="0">
                <a:latin typeface="Arial Rounded MT Bold"/>
              </a:rPr>
              <a:t>Popek and Goldberg Virtualization Requirements</a:t>
            </a:r>
            <a:endParaRPr lang="en-US" dirty="0"/>
          </a:p>
        </p:txBody>
      </p:sp>
    </p:spTree>
    <p:extLst>
      <p:ext uri="{BB962C8B-B14F-4D97-AF65-F5344CB8AC3E}">
        <p14:creationId xmlns:p14="http://schemas.microsoft.com/office/powerpoint/2010/main" val="68991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640B2-B04A-410F-D9EE-6DBBA38FF399}"/>
              </a:ext>
            </a:extLst>
          </p:cNvPr>
          <p:cNvSpPr>
            <a:spLocks noGrp="1"/>
          </p:cNvSpPr>
          <p:nvPr>
            <p:ph idx="1"/>
          </p:nvPr>
        </p:nvSpPr>
        <p:spPr/>
        <p:txBody>
          <a:bodyPr lIns="91440" tIns="45720" rIns="91440" bIns="45720" anchor="t"/>
          <a:lstStyle/>
          <a:p>
            <a:pPr>
              <a:lnSpc>
                <a:spcPct val="100000"/>
              </a:lnSpc>
              <a:spcBef>
                <a:spcPts val="1200"/>
              </a:spcBef>
            </a:pPr>
            <a:r>
              <a:rPr lang="en-US" dirty="0">
                <a:solidFill>
                  <a:srgbClr val="525252"/>
                </a:solidFill>
                <a:latin typeface="Arial"/>
                <a:cs typeface="Arial"/>
              </a:rPr>
              <a:t>A process that allows a computer to share its hardware resources with multiple digitally separated environments</a:t>
            </a:r>
          </a:p>
          <a:p>
            <a:pPr lvl="1">
              <a:lnSpc>
                <a:spcPct val="100000"/>
              </a:lnSpc>
              <a:spcBef>
                <a:spcPts val="1200"/>
              </a:spcBef>
            </a:pPr>
            <a:r>
              <a:rPr lang="en-US" dirty="0">
                <a:solidFill>
                  <a:srgbClr val="525252"/>
                </a:solidFill>
                <a:latin typeface="Arial"/>
                <a:cs typeface="Arial"/>
              </a:rPr>
              <a:t>Each virtualized environment runs within its allocated memory, processing power and storage</a:t>
            </a:r>
          </a:p>
          <a:p>
            <a:pPr lvl="1">
              <a:lnSpc>
                <a:spcPct val="100000"/>
              </a:lnSpc>
              <a:spcBef>
                <a:spcPts val="1200"/>
              </a:spcBef>
            </a:pPr>
            <a:r>
              <a:rPr lang="en-US" dirty="0">
                <a:solidFill>
                  <a:srgbClr val="525252"/>
                </a:solidFill>
                <a:latin typeface="Arial"/>
                <a:cs typeface="Arial"/>
              </a:rPr>
              <a:t>Each virtual environment is logically separated from the others, and cannot access the resources allocated to other virtual environments – thus, provides an </a:t>
            </a:r>
            <a:r>
              <a:rPr lang="en-US" b="1" dirty="0">
                <a:solidFill>
                  <a:srgbClr val="525252"/>
                </a:solidFill>
                <a:latin typeface="Arial"/>
                <a:cs typeface="Arial"/>
              </a:rPr>
              <a:t>isolated environment</a:t>
            </a:r>
            <a:r>
              <a:rPr lang="en-US" dirty="0">
                <a:solidFill>
                  <a:srgbClr val="525252"/>
                </a:solidFill>
                <a:latin typeface="Arial"/>
                <a:cs typeface="Arial"/>
              </a:rPr>
              <a:t> from other virtual instances (called </a:t>
            </a:r>
            <a:r>
              <a:rPr lang="en-US" b="1" dirty="0">
                <a:solidFill>
                  <a:srgbClr val="525252"/>
                </a:solidFill>
                <a:latin typeface="Arial"/>
                <a:cs typeface="Arial"/>
              </a:rPr>
              <a:t>sandboxing</a:t>
            </a:r>
            <a:r>
              <a:rPr lang="en-US" dirty="0">
                <a:solidFill>
                  <a:srgbClr val="525252"/>
                </a:solidFill>
                <a:latin typeface="Arial"/>
                <a:cs typeface="Arial"/>
              </a:rPr>
              <a:t>)</a:t>
            </a:r>
          </a:p>
          <a:p>
            <a:pPr lvl="1">
              <a:lnSpc>
                <a:spcPct val="100000"/>
              </a:lnSpc>
              <a:spcBef>
                <a:spcPts val="1200"/>
              </a:spcBef>
            </a:pPr>
            <a:r>
              <a:rPr lang="en-US" dirty="0">
                <a:solidFill>
                  <a:srgbClr val="525252"/>
                </a:solidFill>
                <a:latin typeface="Arial"/>
                <a:cs typeface="Arial"/>
              </a:rPr>
              <a:t>Sandboxing helps in providing the security supports for each such</a:t>
            </a:r>
            <a:br>
              <a:rPr lang="en-US" dirty="0">
                <a:solidFill>
                  <a:srgbClr val="525252"/>
                </a:solidFill>
                <a:latin typeface="Arial"/>
                <a:cs typeface="Arial"/>
              </a:rPr>
            </a:br>
            <a:r>
              <a:rPr lang="en-US" dirty="0">
                <a:solidFill>
                  <a:srgbClr val="525252"/>
                </a:solidFill>
                <a:latin typeface="Arial"/>
                <a:cs typeface="Arial"/>
              </a:rPr>
              <a:t>virtual environments (we'll later discuss this in detail)</a:t>
            </a:r>
          </a:p>
          <a:p>
            <a:endParaRPr lang="en-US" dirty="0">
              <a:ea typeface="Calibri"/>
              <a:cs typeface="Calibri"/>
            </a:endParaRPr>
          </a:p>
        </p:txBody>
      </p:sp>
      <p:sp>
        <p:nvSpPr>
          <p:cNvPr id="3" name="Title 2">
            <a:extLst>
              <a:ext uri="{FF2B5EF4-FFF2-40B4-BE49-F238E27FC236}">
                <a16:creationId xmlns:a16="http://schemas.microsoft.com/office/drawing/2014/main" id="{F22F0C0E-E140-E9E6-6045-27806AE4CD28}"/>
              </a:ext>
            </a:extLst>
          </p:cNvPr>
          <p:cNvSpPr>
            <a:spLocks noGrp="1"/>
          </p:cNvSpPr>
          <p:nvPr>
            <p:ph type="title"/>
          </p:nvPr>
        </p:nvSpPr>
        <p:spPr/>
        <p:txBody>
          <a:bodyPr/>
          <a:lstStyle/>
          <a:p>
            <a:r>
              <a:rPr lang="en-US" dirty="0">
                <a:latin typeface="Arial Rounded MT Bold"/>
              </a:rPr>
              <a:t>The Core of Virtualization</a:t>
            </a:r>
            <a:endParaRPr lang="en-US" dirty="0"/>
          </a:p>
        </p:txBody>
      </p:sp>
    </p:spTree>
    <p:extLst>
      <p:ext uri="{BB962C8B-B14F-4D97-AF65-F5344CB8AC3E}">
        <p14:creationId xmlns:p14="http://schemas.microsoft.com/office/powerpoint/2010/main" val="155015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A5FB6F-FB4C-61AC-B704-265031A03AAE}"/>
              </a:ext>
            </a:extLst>
          </p:cNvPr>
          <p:cNvSpPr>
            <a:spLocks noGrp="1"/>
          </p:cNvSpPr>
          <p:nvPr>
            <p:ph idx="1"/>
          </p:nvPr>
        </p:nvSpPr>
        <p:spPr/>
        <p:txBody>
          <a:bodyPr lIns="91440" tIns="45720" rIns="91440" bIns="45720" anchor="t"/>
          <a:lstStyle/>
          <a:p>
            <a:pPr>
              <a:lnSpc>
                <a:spcPct val="100000"/>
              </a:lnSpc>
              <a:spcBef>
                <a:spcPts val="1200"/>
              </a:spcBef>
            </a:pPr>
            <a:r>
              <a:rPr lang="en-US" b="1" dirty="0">
                <a:solidFill>
                  <a:srgbClr val="525252"/>
                </a:solidFill>
                <a:latin typeface="Arial"/>
                <a:cs typeface="Arial"/>
              </a:rPr>
              <a:t>Virtual Machines (VMs)</a:t>
            </a:r>
            <a:endParaRPr lang="en-US" dirty="0">
              <a:solidFill>
                <a:srgbClr val="525252"/>
              </a:solidFill>
              <a:latin typeface="Arial"/>
              <a:cs typeface="Arial"/>
            </a:endParaRPr>
          </a:p>
          <a:p>
            <a:pPr lvl="1">
              <a:lnSpc>
                <a:spcPct val="100000"/>
              </a:lnSpc>
              <a:spcBef>
                <a:spcPts val="1200"/>
              </a:spcBef>
            </a:pPr>
            <a:r>
              <a:rPr lang="en-US" dirty="0">
                <a:solidFill>
                  <a:srgbClr val="525252"/>
                </a:solidFill>
                <a:latin typeface="Arial"/>
                <a:cs typeface="Arial"/>
              </a:rPr>
              <a:t>A software-defined computational environment that runs on a physical computational environment (desktop computers or servers) with a separate operating system and computing resources</a:t>
            </a:r>
          </a:p>
          <a:p>
            <a:pPr lvl="1">
              <a:lnSpc>
                <a:spcPct val="100000"/>
              </a:lnSpc>
              <a:spcBef>
                <a:spcPts val="1200"/>
              </a:spcBef>
            </a:pPr>
            <a:r>
              <a:rPr lang="en-US" dirty="0">
                <a:solidFill>
                  <a:srgbClr val="525252"/>
                </a:solidFill>
                <a:latin typeface="Arial"/>
                <a:cs typeface="Arial"/>
              </a:rPr>
              <a:t>The physical computational environment is called a host machine</a:t>
            </a:r>
          </a:p>
          <a:p>
            <a:pPr lvl="1">
              <a:lnSpc>
                <a:spcPct val="100000"/>
              </a:lnSpc>
              <a:spcBef>
                <a:spcPts val="1200"/>
              </a:spcBef>
            </a:pPr>
            <a:r>
              <a:rPr lang="en-US" dirty="0">
                <a:solidFill>
                  <a:srgbClr val="525252"/>
                </a:solidFill>
                <a:latin typeface="Arial"/>
                <a:cs typeface="Arial"/>
              </a:rPr>
              <a:t>The virtual machines are called the guest machines</a:t>
            </a:r>
          </a:p>
          <a:p>
            <a:pPr lvl="1">
              <a:lnSpc>
                <a:spcPct val="100000"/>
              </a:lnSpc>
              <a:spcBef>
                <a:spcPts val="1200"/>
              </a:spcBef>
            </a:pPr>
            <a:r>
              <a:rPr lang="en-US" dirty="0">
                <a:solidFill>
                  <a:srgbClr val="525252"/>
                </a:solidFill>
                <a:latin typeface="Arial"/>
                <a:cs typeface="Arial"/>
              </a:rPr>
              <a:t>Multiple VMs can run on a single physical machine </a:t>
            </a:r>
          </a:p>
          <a:p>
            <a:endParaRPr lang="en-US" dirty="0">
              <a:ea typeface="Calibri"/>
              <a:cs typeface="Calibri"/>
            </a:endParaRPr>
          </a:p>
        </p:txBody>
      </p:sp>
      <p:sp>
        <p:nvSpPr>
          <p:cNvPr id="3" name="Title 2">
            <a:extLst>
              <a:ext uri="{FF2B5EF4-FFF2-40B4-BE49-F238E27FC236}">
                <a16:creationId xmlns:a16="http://schemas.microsoft.com/office/drawing/2014/main" id="{7D36A2E5-7CB7-FDCE-56D1-BF7C5F2A7BB1}"/>
              </a:ext>
            </a:extLst>
          </p:cNvPr>
          <p:cNvSpPr>
            <a:spLocks noGrp="1"/>
          </p:cNvSpPr>
          <p:nvPr>
            <p:ph type="title"/>
          </p:nvPr>
        </p:nvSpPr>
        <p:spPr/>
        <p:txBody>
          <a:bodyPr/>
          <a:lstStyle/>
          <a:p>
            <a:r>
              <a:rPr lang="en-US" dirty="0">
                <a:latin typeface="Arial Rounded MT Bold"/>
              </a:rPr>
              <a:t>Core Concepts</a:t>
            </a:r>
            <a:endParaRPr lang="en-US" dirty="0"/>
          </a:p>
        </p:txBody>
      </p:sp>
    </p:spTree>
    <p:extLst>
      <p:ext uri="{BB962C8B-B14F-4D97-AF65-F5344CB8AC3E}">
        <p14:creationId xmlns:p14="http://schemas.microsoft.com/office/powerpoint/2010/main" val="1288165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46</Slides>
  <Notes>0</Notes>
  <HiddenSlides>0</HiddenSlides>
  <ScaleCrop>false</ScaleCrop>
  <HeadingPairs>
    <vt:vector size="4" baseType="variant">
      <vt:variant>
        <vt:lpstr>Theme</vt:lpstr>
      </vt:variant>
      <vt:variant>
        <vt:i4>3</vt:i4>
      </vt:variant>
      <vt:variant>
        <vt:lpstr>Slide Titles</vt:lpstr>
      </vt:variant>
      <vt:variant>
        <vt:i4>46</vt:i4>
      </vt:variant>
    </vt:vector>
  </HeadingPairs>
  <TitlesOfParts>
    <vt:vector size="49" baseType="lpstr">
      <vt:lpstr>Office Theme</vt:lpstr>
      <vt:lpstr>Office Theme</vt:lpstr>
      <vt:lpstr>Office Theme</vt:lpstr>
      <vt:lpstr>CS 60038: Advances in Operating Systems Design</vt:lpstr>
      <vt:lpstr>What is Virtualization?</vt:lpstr>
      <vt:lpstr>Virtualization on top of Traditional OS</vt:lpstr>
      <vt:lpstr>Types of Virtualization</vt:lpstr>
      <vt:lpstr>Types of Virtualization</vt:lpstr>
      <vt:lpstr>Popek and Goldberg Virtualization Requirements</vt:lpstr>
      <vt:lpstr>Popek and Goldberg Virtualization Requirements</vt:lpstr>
      <vt:lpstr>The Core of Virtualization</vt:lpstr>
      <vt:lpstr>Core Concepts</vt:lpstr>
      <vt:lpstr>Core Concepts</vt:lpstr>
      <vt:lpstr>Type of Hypervisors</vt:lpstr>
      <vt:lpstr>Type 1 Hypervisors</vt:lpstr>
      <vt:lpstr>Type of Hypervisoprs</vt:lpstr>
      <vt:lpstr>Type 2 Hypervisors</vt:lpstr>
      <vt:lpstr>Application Binary Interface (ABI)</vt:lpstr>
      <vt:lpstr>Application Binary Interface (ABI)</vt:lpstr>
      <vt:lpstr>Protection Rings</vt:lpstr>
      <vt:lpstr>Modes of Protection Ring</vt:lpstr>
      <vt:lpstr>CPU Virtualization – Key Issues</vt:lpstr>
      <vt:lpstr>CPU Virtualization: Key Issues</vt:lpstr>
      <vt:lpstr>Full vs Para Virtualization</vt:lpstr>
      <vt:lpstr>Full vs Para Virtualization</vt:lpstr>
      <vt:lpstr>Para Virtualization</vt:lpstr>
      <vt:lpstr>Hardware Assisted Virtualization</vt:lpstr>
      <vt:lpstr>Hardware Assisted Virtualization</vt:lpstr>
      <vt:lpstr>Comparing Virtualization Techniques</vt:lpstr>
      <vt:lpstr>Intel VT-x</vt:lpstr>
      <vt:lpstr>Intel VT-x</vt:lpstr>
      <vt:lpstr>Basic Concepts in Intel VT-x</vt:lpstr>
      <vt:lpstr>Basic Concepts in Intel VT-x</vt:lpstr>
      <vt:lpstr>Basic Concepts in Intel VT-x</vt:lpstr>
      <vt:lpstr>Virtual Machine Control Structure (VMCS)</vt:lpstr>
      <vt:lpstr>Virtual Machine Control Structure (VMCS)</vt:lpstr>
      <vt:lpstr>VMCS Layout – Guest State Area</vt:lpstr>
      <vt:lpstr>VMCS Layout – Host State Area</vt:lpstr>
      <vt:lpstr>VMCS Layout</vt:lpstr>
      <vt:lpstr>VMCS Operations</vt:lpstr>
      <vt:lpstr>VMCS Operations</vt:lpstr>
      <vt:lpstr>VMX Instructions</vt:lpstr>
      <vt:lpstr>VMM Life Cycle</vt:lpstr>
      <vt:lpstr>VMM Life Cycle</vt:lpstr>
      <vt:lpstr>Memory Virtualization</vt:lpstr>
      <vt:lpstr>Two Level Paging</vt:lpstr>
      <vt:lpstr>Shadow Page Table</vt:lpstr>
      <vt:lpstr>Second Level Address Translation (SLAT)</vt:lpstr>
      <vt:lpstr>Extended Page Tables (EPT)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363</cp:revision>
  <dcterms:created xsi:type="dcterms:W3CDTF">2017-09-14T08:48:41Z</dcterms:created>
  <dcterms:modified xsi:type="dcterms:W3CDTF">2023-12-05T07:36:07Z</dcterms:modified>
</cp:coreProperties>
</file>