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65" r:id="rId3"/>
    <p:sldId id="385" r:id="rId4"/>
    <p:sldId id="362" r:id="rId5"/>
    <p:sldId id="372" r:id="rId6"/>
    <p:sldId id="371" r:id="rId7"/>
    <p:sldId id="363" r:id="rId8"/>
    <p:sldId id="370" r:id="rId9"/>
    <p:sldId id="380" r:id="rId10"/>
    <p:sldId id="381" r:id="rId11"/>
    <p:sldId id="382" r:id="rId12"/>
    <p:sldId id="383" r:id="rId13"/>
    <p:sldId id="386" r:id="rId14"/>
    <p:sldId id="377" r:id="rId15"/>
    <p:sldId id="379" r:id="rId16"/>
    <p:sldId id="368" r:id="rId17"/>
    <p:sldId id="378" r:id="rId18"/>
    <p:sldId id="373" r:id="rId19"/>
    <p:sldId id="387" r:id="rId20"/>
    <p:sldId id="374" r:id="rId21"/>
    <p:sldId id="388" r:id="rId22"/>
    <p:sldId id="389" r:id="rId23"/>
    <p:sldId id="390" r:id="rId24"/>
    <p:sldId id="391" r:id="rId25"/>
    <p:sldId id="376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A4ACA-E683-9FE3-CA5A-441250A83EF0}" v="4" dt="2023-10-09T17:30:11.380"/>
    <p1510:client id="{53919DD7-840D-9F8E-0D8B-D2B74733AAA9}" v="2510" dt="2023-08-08T01:49:33.004"/>
    <p1510:client id="{6A83031F-20F0-949E-FE5A-0115534CEDA1}" v="2" dt="2023-08-19T07:22:44.956"/>
    <p1510:client id="{7ED0F03A-8C34-C9D1-941E-E888E374471E}" v="121" dt="2023-10-09T18:33:36.693"/>
    <p1510:client id="{812AE145-B657-3119-0001-6A24BA0E4B99}" v="14" dt="2020-09-07T16:13:28.292"/>
    <p1510:client id="{9A3120FA-CEE5-D83E-35DF-456C1C827B72}" v="1" dt="2023-08-09T05:04:32.032"/>
    <p1510:client id="{AFF87CBF-4799-D5E3-1955-CBB6805D7E66}" v="2078" dt="2023-08-20T14:01:22.343"/>
    <p1510:client id="{CC677FD3-0A11-6EE9-E561-2325593F98D1}" v="48" dt="2023-08-14T05:19:12.799"/>
    <p1510:client id="{CCCE5209-4CB9-0B9A-7881-33BCAB9A0ADA}" v="1" dt="2023-07-31T10:58:41.194"/>
    <p1510:client id="{EEA6BFE7-C484-A607-125A-66386E129132}" v="986" dt="2023-08-01T02:17:05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F745-46F0-254C-862A-65D38944EC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3566-276D-324B-B748-BB5B81DD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3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5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0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90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6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sandipc@cse.iitkgp.ac.in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144"/>
            <a:ext cx="12192000" cy="12286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00" y="4559653"/>
            <a:ext cx="974535" cy="109062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410" y="5836765"/>
            <a:ext cx="393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anose="020B0606020202030204" pitchFamily="34" charset="0"/>
              </a:rPr>
              <a:t>INDIAN INSTITUTE OF TECHNOLOGY </a:t>
            </a:r>
          </a:p>
          <a:p>
            <a:r>
              <a:rPr lang="en-US" b="1">
                <a:latin typeface="Arial Narrow" panose="020B0606020202030204" pitchFamily="34" charset="0"/>
              </a:rPr>
              <a:t>KHARAGPUR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137152" y="1282388"/>
            <a:ext cx="78009" cy="543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13463" y="5282767"/>
            <a:ext cx="3272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>
                <a:solidFill>
                  <a:srgbClr val="800080"/>
                </a:solidFill>
                <a:latin typeface="Arial Narrow" panose="020B0606020202030204" pitchFamily="34" charset="0"/>
              </a:rPr>
              <a:t>Sandip</a:t>
            </a:r>
            <a:r>
              <a:rPr lang="en-US" sz="2400" b="1">
                <a:solidFill>
                  <a:srgbClr val="800080"/>
                </a:solidFill>
                <a:latin typeface="Arial Narrow" panose="020B0606020202030204" pitchFamily="34" charset="0"/>
              </a:rPr>
              <a:t> Chakraborty</a:t>
            </a:r>
          </a:p>
          <a:p>
            <a:r>
              <a:rPr lang="en-US" sz="2400" b="1">
                <a:solidFill>
                  <a:srgbClr val="800080"/>
                </a:solidFill>
                <a:latin typeface="Arial Narrow" panose="020B0606020202030204" pitchFamily="34" charset="0"/>
                <a:hlinkClick r:id="rId3"/>
              </a:rPr>
              <a:t>sandipc@cse.iitkgp.ac.in</a:t>
            </a:r>
            <a:r>
              <a:rPr lang="en-US" sz="2400" b="1">
                <a:solidFill>
                  <a:srgbClr val="800080"/>
                </a:solidFill>
                <a:latin typeface="Arial Narrow" panose="020B0606020202030204" pitchFamily="34" charset="0"/>
              </a:rPr>
              <a:t> </a:t>
            </a:r>
          </a:p>
          <a:p>
            <a:endParaRPr lang="en-US" sz="2400" b="1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0410" y="3646351"/>
            <a:ext cx="405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Department of Computer Science and Engineering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0" y="9143"/>
            <a:ext cx="12192000" cy="12286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291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 txBox="1">
            <a:spLocks/>
          </p:cNvSpPr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/>
              <a:t>TITLE OF THE SLIDE</a:t>
            </a:r>
          </a:p>
        </p:txBody>
      </p:sp>
    </p:spTree>
    <p:extLst>
      <p:ext uri="{BB962C8B-B14F-4D97-AF65-F5344CB8AC3E}">
        <p14:creationId xmlns:p14="http://schemas.microsoft.com/office/powerpoint/2010/main" val="15258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419" y="1037063"/>
            <a:ext cx="11753385" cy="535258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5554" y="1092820"/>
            <a:ext cx="2628900" cy="516220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68" y="1092819"/>
            <a:ext cx="8742556" cy="5084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</p:spTree>
    <p:extLst>
      <p:ext uri="{BB962C8B-B14F-4D97-AF65-F5344CB8AC3E}">
        <p14:creationId xmlns:p14="http://schemas.microsoft.com/office/powerpoint/2010/main" val="7276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144"/>
            <a:ext cx="12192000" cy="12286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00" y="4559653"/>
            <a:ext cx="974535" cy="109062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410" y="5836765"/>
            <a:ext cx="393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anose="020B0606020202030204" pitchFamily="34" charset="0"/>
              </a:rPr>
              <a:t>INDIAN INSTITUTE OF TECHNOLOGY </a:t>
            </a:r>
          </a:p>
          <a:p>
            <a:r>
              <a:rPr lang="en-US" b="1">
                <a:latin typeface="Arial Narrow" panose="020B0606020202030204" pitchFamily="34" charset="0"/>
              </a:rPr>
              <a:t>KHARAGPUR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137152" y="1282388"/>
            <a:ext cx="78009" cy="543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0410" y="3646351"/>
            <a:ext cx="405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Department of Computer Science and Engineering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0" y="9143"/>
            <a:ext cx="12192000" cy="12286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291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1137424"/>
            <a:ext cx="11552663" cy="5349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6350" y="1092820"/>
            <a:ext cx="12192000" cy="27886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68" y="1037062"/>
            <a:ext cx="5852532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37062"/>
            <a:ext cx="5770756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8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8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9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23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 txBox="1">
            <a:spLocks/>
          </p:cNvSpPr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/>
              <a:t>TITLE OF THE SLIDE</a:t>
            </a:r>
          </a:p>
        </p:txBody>
      </p:sp>
    </p:spTree>
    <p:extLst>
      <p:ext uri="{BB962C8B-B14F-4D97-AF65-F5344CB8AC3E}">
        <p14:creationId xmlns:p14="http://schemas.microsoft.com/office/powerpoint/2010/main" val="106124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6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bg1"/>
          </a:solidFill>
          <a:latin typeface="Arial Rounded MT Bold" charset="0"/>
          <a:ea typeface="Arial Rounded MT Bold" charset="0"/>
          <a:cs typeface="Arial Rounded MT 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/blob/master/include/uapi/linux/bpf.h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/blob/master/include/uapi/linux/bpf.h" TargetMode="External"/><Relationship Id="rId2" Type="http://schemas.openxmlformats.org/officeDocument/2006/relationships/hyperlink" Target="https://github.com/iovisor/bcc/blob/master/docs/reference_guide.md#map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rvalds/linux/blob/master/include/uapi/linux/bpf.h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visor/bc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visor/bcc/blob/master/INSTALL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visor/bcc/tree/master/examples/tracing/hello_fields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tura/ebpf-hello-worl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unzip.dev/0x00c-ebpf/" TargetMode="External"/><Relationship Id="rId3" Type="http://schemas.openxmlformats.org/officeDocument/2006/relationships/hyperlink" Target="https://arthurchiao.art/blog/firewalling-with-bpf-xdp/" TargetMode="External"/><Relationship Id="rId7" Type="http://schemas.openxmlformats.org/officeDocument/2006/relationships/hyperlink" Target="https://github.com/gojue/ebpf-slide" TargetMode="External"/><Relationship Id="rId2" Type="http://schemas.openxmlformats.org/officeDocument/2006/relationships/hyperlink" Target="https://arnold-van-wijnbergen.medium.com/introduction-b914e6e976f3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vamsitalkstech.com/cloud/an-introduction-to-ebpf-architecture-part-2/" TargetMode="External"/><Relationship Id="rId5" Type="http://schemas.openxmlformats.org/officeDocument/2006/relationships/hyperlink" Target="https://www.slideshare.net/RayJenkins1/understanding-ebpf-in-a-hurry-149197981" TargetMode="External"/><Relationship Id="rId4" Type="http://schemas.openxmlformats.org/officeDocument/2006/relationships/hyperlink" Target="https://www.slideshare.net/brendangregg/velocity-2017-performance-analysis-superpowers-with-linux-ebpf" TargetMode="External"/><Relationship Id="rId9" Type="http://schemas.openxmlformats.org/officeDocument/2006/relationships/hyperlink" Target="https://www.sartura.hr/blog/simple-ebpf-core-application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780"/>
            <a:ext cx="12192000" cy="93487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latin typeface="Arial Rounded MT Bold"/>
              </a:rPr>
              <a:t>CS 60038: Advances in Operating Systems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C744B-5A16-D42D-4637-BF65FC59F951}"/>
              </a:ext>
            </a:extLst>
          </p:cNvPr>
          <p:cNvSpPr txBox="1"/>
          <p:nvPr/>
        </p:nvSpPr>
        <p:spPr>
          <a:xfrm>
            <a:off x="4908128" y="3805770"/>
            <a:ext cx="744582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>
                <a:latin typeface="Arial Rounded MT Bold"/>
              </a:rPr>
              <a:t>Extended Berkeley Packet Filter </a:t>
            </a:r>
            <a:r>
              <a:rPr lang="en-US" sz="2800">
                <a:latin typeface="Arial Rounded MT Bold"/>
              </a:rPr>
              <a:t>(</a:t>
            </a:r>
            <a:r>
              <a:rPr lang="en-US" sz="2800" err="1">
                <a:latin typeface="Arial Rounded MT Bold"/>
              </a:rPr>
              <a:t>eBPF</a:t>
            </a:r>
            <a:r>
              <a:rPr lang="en-US" sz="2800">
                <a:latin typeface="Arial Rounded MT Bold"/>
              </a:rPr>
              <a:t>)</a:t>
            </a:r>
            <a:endParaRPr lang="en-US" sz="280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440A80E-F964-BE4C-A96B-83EA508A9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3260"/>
            <a:ext cx="3382884" cy="11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8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 Rounded MT Bold"/>
              </a:rPr>
              <a:t>eBPF</a:t>
            </a:r>
            <a:r>
              <a:rPr lang="en-US">
                <a:latin typeface="Arial Rounded MT Bold"/>
              </a:rPr>
              <a:t> Program Types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97B54-2A08-9849-8E1B-0D12729B9E2A}"/>
              </a:ext>
            </a:extLst>
          </p:cNvPr>
          <p:cNvSpPr txBox="1"/>
          <p:nvPr/>
        </p:nvSpPr>
        <p:spPr>
          <a:xfrm>
            <a:off x="163287" y="1078290"/>
            <a:ext cx="65205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auto">
              <a:buFont typeface="Arial" panose="020B0604020202020204" pitchFamily="34" charset="0"/>
              <a:buChar char="•"/>
            </a:pPr>
            <a:r>
              <a:rPr lang="en-IN" sz="2800">
                <a:latin typeface="-apple-system"/>
                <a:cs typeface="Calibri"/>
              </a:rPr>
              <a:t>An </a:t>
            </a:r>
            <a:r>
              <a:rPr lang="en-IN" sz="2800" err="1">
                <a:latin typeface="-apple-system"/>
                <a:cs typeface="Calibri"/>
              </a:rPr>
              <a:t>eBPF</a:t>
            </a:r>
            <a:r>
              <a:rPr lang="en-IN" sz="2800">
                <a:latin typeface="-apple-system"/>
                <a:cs typeface="Calibri"/>
              </a:rPr>
              <a:t> program can be attached at multiple different places within the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i="0">
                <a:effectLst/>
                <a:latin typeface="-apple-system"/>
                <a:cs typeface="Calibri"/>
              </a:rPr>
              <a:t>For performance engineering, the hooks 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err="1">
                <a:latin typeface="-apple-system"/>
                <a:cs typeface="Calibri"/>
              </a:rPr>
              <a:t>Kprobes</a:t>
            </a:r>
            <a:r>
              <a:rPr lang="en-IN" sz="2400">
                <a:latin typeface="-apple-system"/>
                <a:cs typeface="Calibri"/>
              </a:rPr>
              <a:t>/</a:t>
            </a:r>
            <a:r>
              <a:rPr lang="en-IN" sz="2400" err="1">
                <a:latin typeface="-apple-system"/>
                <a:cs typeface="Calibri"/>
              </a:rPr>
              <a:t>Uprobes</a:t>
            </a:r>
            <a:endParaRPr lang="en-IN" sz="2400">
              <a:latin typeface="-apple-system"/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i="0" err="1">
                <a:effectLst/>
                <a:latin typeface="-apple-system"/>
                <a:cs typeface="Calibri"/>
              </a:rPr>
              <a:t>Tracepoints</a:t>
            </a:r>
            <a:endParaRPr lang="en-IN" sz="2400" i="0">
              <a:effectLst/>
              <a:latin typeface="-apple-system"/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>
                <a:latin typeface="-apple-system"/>
                <a:cs typeface="Calibri"/>
              </a:rPr>
              <a:t>USDT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i="0" err="1">
                <a:effectLst/>
                <a:latin typeface="-apple-system"/>
                <a:cs typeface="Calibri"/>
              </a:rPr>
              <a:t>PerfEvents</a:t>
            </a:r>
            <a:endParaRPr lang="en-IN" sz="2400" i="0"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C334C-1597-1B45-8828-E004C177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466" y="997634"/>
            <a:ext cx="4142527" cy="5421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EBC938-D869-6044-A7FC-050F63DF17E6}"/>
              </a:ext>
            </a:extLst>
          </p:cNvPr>
          <p:cNvSpPr txBox="1"/>
          <p:nvPr/>
        </p:nvSpPr>
        <p:spPr>
          <a:xfrm>
            <a:off x="5165049" y="6452806"/>
            <a:ext cx="702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https://github.com/torvalds/linux/blob/master/include/uapi/linux/bpf.h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 Rounded MT Bold"/>
              </a:rPr>
              <a:t>eBPF</a:t>
            </a:r>
            <a:r>
              <a:rPr lang="en-US">
                <a:latin typeface="Arial Rounded MT Bold"/>
              </a:rPr>
              <a:t> Maps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97B54-2A08-9849-8E1B-0D12729B9E2A}"/>
              </a:ext>
            </a:extLst>
          </p:cNvPr>
          <p:cNvSpPr txBox="1"/>
          <p:nvPr/>
        </p:nvSpPr>
        <p:spPr>
          <a:xfrm>
            <a:off x="163287" y="1078290"/>
            <a:ext cx="61322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auto">
              <a:buFont typeface="Arial" panose="020B0604020202020204" pitchFamily="34" charset="0"/>
              <a:buChar char="•"/>
            </a:pPr>
            <a:r>
              <a:rPr lang="en-IN" sz="2400">
                <a:latin typeface="-apple-system"/>
                <a:cs typeface="Calibri"/>
                <a:hlinkClick r:id="rId2"/>
              </a:rPr>
              <a:t>https://github.com/iovisor/bcc/blob/master/docs/reference_guide.md#maps</a:t>
            </a:r>
            <a:endParaRPr lang="en-IN" sz="2400">
              <a:latin typeface="-apple-system"/>
              <a:cs typeface="Calibri"/>
            </a:endParaRPr>
          </a:p>
          <a:p>
            <a:pPr marL="285750" indent="-285750" algn="l" fontAlgn="auto">
              <a:buFont typeface="Arial" panose="020B0604020202020204" pitchFamily="34" charset="0"/>
              <a:buChar char="•"/>
            </a:pPr>
            <a:endParaRPr lang="en-IN" sz="2400">
              <a:latin typeface="-apple-system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BC938-D869-6044-A7FC-050F63DF17E6}"/>
              </a:ext>
            </a:extLst>
          </p:cNvPr>
          <p:cNvSpPr txBox="1"/>
          <p:nvPr/>
        </p:nvSpPr>
        <p:spPr>
          <a:xfrm>
            <a:off x="5165049" y="6452806"/>
            <a:ext cx="702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https://github.com/torvalds/linux/blob/master/include/uapi/linux/bpf.h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961261-29AC-3341-A813-8871B8D1A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844" y="912662"/>
            <a:ext cx="3885070" cy="5540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270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 Rounded MT Bold"/>
              </a:rPr>
              <a:t>eBPF</a:t>
            </a:r>
            <a:r>
              <a:rPr lang="en-US">
                <a:latin typeface="Arial Rounded MT Bold"/>
              </a:rPr>
              <a:t> Maps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97B54-2A08-9849-8E1B-0D12729B9E2A}"/>
              </a:ext>
            </a:extLst>
          </p:cNvPr>
          <p:cNvSpPr txBox="1"/>
          <p:nvPr/>
        </p:nvSpPr>
        <p:spPr>
          <a:xfrm>
            <a:off x="163287" y="1078290"/>
            <a:ext cx="57585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auto">
              <a:buFont typeface="Arial" panose="020B0604020202020204" pitchFamily="34" charset="0"/>
              <a:buChar char="•"/>
            </a:pPr>
            <a:r>
              <a:rPr lang="en-IN" sz="2800" b="1" i="0">
                <a:solidFill>
                  <a:srgbClr val="3E434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BPF_MAP_CREATE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0" i="0">
                <a:solidFill>
                  <a:srgbClr val="3E434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map with the desired type </a:t>
            </a:r>
          </a:p>
          <a:p>
            <a:pPr lvl="1"/>
            <a:r>
              <a:rPr lang="en-IN" sz="2000" b="0" i="0">
                <a:solidFill>
                  <a:srgbClr val="3E434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attributes in </a:t>
            </a:r>
            <a:r>
              <a:rPr lang="en-IN" sz="200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IN" sz="2000" b="0" i="0">
                <a:solidFill>
                  <a:srgbClr val="3E434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fontAlgn="auto">
              <a:buFont typeface="Arial" panose="020B0604020202020204" pitchFamily="34" charset="0"/>
              <a:buChar char="•"/>
            </a:pPr>
            <a:endParaRPr lang="en-IN" sz="2000" i="0"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BC938-D869-6044-A7FC-050F63DF17E6}"/>
              </a:ext>
            </a:extLst>
          </p:cNvPr>
          <p:cNvSpPr txBox="1"/>
          <p:nvPr/>
        </p:nvSpPr>
        <p:spPr>
          <a:xfrm>
            <a:off x="5165049" y="6452806"/>
            <a:ext cx="702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https://github.com/torvalds/linux/blob/master/include/uapi/linux/bpf.h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E61FF-6B19-584B-8084-293D49463331}"/>
              </a:ext>
            </a:extLst>
          </p:cNvPr>
          <p:cNvSpPr txBox="1"/>
          <p:nvPr/>
        </p:nvSpPr>
        <p:spPr>
          <a:xfrm>
            <a:off x="5417458" y="1078290"/>
            <a:ext cx="661125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IN" b="1"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err="1"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bpf_attr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IN" err="1">
                <a:latin typeface="Consolas" panose="020B0609020204030204" pitchFamily="49" charset="0"/>
                <a:cs typeface="Consolas" panose="020B0609020204030204" pitchFamily="49" charset="0"/>
              </a:rPr>
              <a:t>map_type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BPF_MAP_TYPE_ARRAY;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i="1">
                <a:solidFill>
                  <a:srgbClr val="4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mandatory */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IN" err="1">
                <a:latin typeface="Consolas" panose="020B0609020204030204" pitchFamily="49" charset="0"/>
                <a:cs typeface="Consolas" panose="020B0609020204030204" pitchFamily="49" charset="0"/>
              </a:rPr>
              <a:t>key_size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err="1"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(__u32);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i="1">
                <a:solidFill>
                  <a:srgbClr val="4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mandatory */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IN" err="1">
                <a:latin typeface="Consolas" panose="020B0609020204030204" pitchFamily="49" charset="0"/>
                <a:cs typeface="Consolas" panose="020B0609020204030204" pitchFamily="49" charset="0"/>
              </a:rPr>
              <a:t>value_size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err="1"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(__u32);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i="1">
                <a:solidFill>
                  <a:srgbClr val="4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mandatory */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IN" err="1">
                <a:latin typeface="Consolas" panose="020B0609020204030204" pitchFamily="49" charset="0"/>
                <a:cs typeface="Consolas" panose="020B0609020204030204" pitchFamily="49" charset="0"/>
              </a:rPr>
              <a:t>max_entries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>
                <a:solidFill>
                  <a:srgbClr val="208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256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i="1">
                <a:solidFill>
                  <a:srgbClr val="4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mandatory */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IN" err="1">
                <a:latin typeface="Consolas" panose="020B0609020204030204" pitchFamily="49" charset="0"/>
                <a:cs typeface="Consolas" panose="020B0609020204030204" pitchFamily="49" charset="0"/>
              </a:rPr>
              <a:t>map_flags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BPF_F_MMAPABLE; </a:t>
            </a:r>
          </a:p>
          <a:p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IN" err="1">
                <a:latin typeface="Consolas" panose="020B0609020204030204" pitchFamily="49" charset="0"/>
                <a:cs typeface="Consolas" panose="020B0609020204030204" pitchFamily="49" charset="0"/>
              </a:rPr>
              <a:t>map_name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err="1"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example_array</a:t>
            </a:r>
            <a:r>
              <a:rPr lang="en-IN"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; }; </a:t>
            </a:r>
          </a:p>
          <a:p>
            <a:endParaRPr lang="en-I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err="1">
                <a:latin typeface="Consolas" panose="020B0609020204030204" pitchFamily="49" charset="0"/>
                <a:cs typeface="Consolas" panose="020B0609020204030204" pitchFamily="49" charset="0"/>
              </a:rPr>
              <a:t>bpf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(BPF_MAP_CREATE,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IN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err="1"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9CC12-4775-0845-8EE1-56E8BAB9C8E4}"/>
              </a:ext>
            </a:extLst>
          </p:cNvPr>
          <p:cNvSpPr txBox="1"/>
          <p:nvPr/>
        </p:nvSpPr>
        <p:spPr>
          <a:xfrm>
            <a:off x="163287" y="2417623"/>
            <a:ext cx="510177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>
                <a:solidFill>
                  <a:srgbClr val="3E43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BPF_MAP_LOOKUP_ELEM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3E43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Lookup key in a given map using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 err="1">
                <a:solidFill>
                  <a:srgbClr val="3E43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IN" sz="2000">
                <a:solidFill>
                  <a:srgbClr val="3E43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IN" sz="2000" err="1">
                <a:solidFill>
                  <a:srgbClr val="3E43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map_fd</a:t>
            </a:r>
            <a:r>
              <a:rPr lang="en-IN" sz="2000">
                <a:solidFill>
                  <a:srgbClr val="3E43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IN" sz="2000" err="1">
                <a:solidFill>
                  <a:srgbClr val="3E43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IN" sz="2000">
                <a:solidFill>
                  <a:srgbClr val="3E43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-&gt;key, </a:t>
            </a:r>
          </a:p>
          <a:p>
            <a:pPr lvl="1"/>
            <a:r>
              <a:rPr lang="en-IN" sz="2000">
                <a:solidFill>
                  <a:srgbClr val="3E43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IN" sz="2000" err="1">
                <a:solidFill>
                  <a:srgbClr val="3E43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IN" sz="2000">
                <a:solidFill>
                  <a:srgbClr val="3E43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-&gt;value</a:t>
            </a:r>
            <a:r>
              <a:rPr lang="en-IN" sz="2000">
                <a:solidFill>
                  <a:srgbClr val="3E43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3E43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zero and stores found element into </a:t>
            </a:r>
            <a:r>
              <a:rPr lang="en-IN" sz="2000" err="1">
                <a:solidFill>
                  <a:srgbClr val="3E43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IN" sz="2000">
                <a:solidFill>
                  <a:srgbClr val="3E43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-&gt;value </a:t>
            </a:r>
            <a:r>
              <a:rPr lang="en-IN" sz="2000">
                <a:solidFill>
                  <a:srgbClr val="3E43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success, or negative error on failure.</a:t>
            </a:r>
            <a:endParaRPr lang="en-US" sz="2000">
              <a:solidFill>
                <a:srgbClr val="3E434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0F1D1-219F-5D4E-9B68-8EEAB305B023}"/>
              </a:ext>
            </a:extLst>
          </p:cNvPr>
          <p:cNvSpPr txBox="1"/>
          <p:nvPr/>
        </p:nvSpPr>
        <p:spPr>
          <a:xfrm>
            <a:off x="5417458" y="4550378"/>
            <a:ext cx="661125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902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IN" err="1">
                <a:latin typeface="Consolas" panose="020B0609020204030204" pitchFamily="49" charset="0"/>
                <a:cs typeface="Consolas" panose="020B0609020204030204" pitchFamily="49" charset="0"/>
              </a:rPr>
              <a:t>bpf_map_lookup_elem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IN"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err="1"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example_array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, &amp;value);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EE5BC-9478-B344-9D5B-F1C7D177CEFA}"/>
              </a:ext>
            </a:extLst>
          </p:cNvPr>
          <p:cNvSpPr txBox="1"/>
          <p:nvPr/>
        </p:nvSpPr>
        <p:spPr>
          <a:xfrm>
            <a:off x="195945" y="5012043"/>
            <a:ext cx="61322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3E434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/>
              <a:t>BPF_MAP_UPDATE_ELEM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/>
              <a:t>BPF_MAP_DELETE_ELEM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9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B6BB00-99AD-2CA0-3E24-B2DF2F2A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IN" b="0" i="0" err="1">
                <a:solidFill>
                  <a:srgbClr val="313131"/>
                </a:solidFill>
                <a:effectLst/>
              </a:rPr>
              <a:t>eBPF</a:t>
            </a:r>
            <a:r>
              <a:rPr lang="en-IN" b="0" i="0">
                <a:solidFill>
                  <a:srgbClr val="313131"/>
                </a:solidFill>
                <a:effectLst/>
              </a:rPr>
              <a:t> uses the </a:t>
            </a:r>
            <a:r>
              <a:rPr lang="en-IN" b="1" i="0">
                <a:solidFill>
                  <a:srgbClr val="C00000"/>
                </a:solidFill>
                <a:effectLst/>
              </a:rPr>
              <a:t>BPF Compiler Collection (BCC), </a:t>
            </a:r>
            <a:r>
              <a:rPr lang="en-IN" b="0" i="0">
                <a:solidFill>
                  <a:srgbClr val="313131"/>
                </a:solidFill>
                <a:effectLst/>
              </a:rPr>
              <a:t>a toolkit to create efficient and simple kernel tracing programs. </a:t>
            </a:r>
          </a:p>
          <a:p>
            <a:r>
              <a:rPr lang="en-IN" b="0" i="0">
                <a:solidFill>
                  <a:srgbClr val="313131"/>
                </a:solidFill>
                <a:effectLst/>
              </a:rPr>
              <a:t>A range of useful examples is provided with the BCC, which requires Linux 4.1 or above. BCC provides a C wrapper around LLVM and provides Python and Lua based front ends.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 Rounded MT Bold"/>
              </a:rPr>
              <a:t>eBPF</a:t>
            </a:r>
            <a:r>
              <a:rPr lang="en-US">
                <a:latin typeface="Arial Rounded MT Bold"/>
              </a:rPr>
              <a:t> Development 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B6BB00-99AD-2CA0-3E24-B2DF2F2A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39" y="1137424"/>
            <a:ext cx="5582603" cy="5349838"/>
          </a:xfrm>
        </p:spPr>
        <p:txBody>
          <a:bodyPr lIns="91440" tIns="45720" rIns="91440" bIns="45720" anchor="t"/>
          <a:lstStyle/>
          <a:p>
            <a:r>
              <a:rPr lang="en-IN" b="0" i="0">
                <a:effectLst/>
                <a:latin typeface="-apple-system"/>
              </a:rPr>
              <a:t>BPF Compiler Collection</a:t>
            </a:r>
          </a:p>
          <a:p>
            <a:pPr lvl="1"/>
            <a:r>
              <a:rPr lang="en-IN">
                <a:latin typeface="-apple-system"/>
                <a:cs typeface="Calibri"/>
                <a:hlinkClick r:id="rId3"/>
              </a:rPr>
              <a:t>https://github.com/iovisor/bcc</a:t>
            </a:r>
            <a:endParaRPr lang="en-IN">
              <a:latin typeface="-apple-system"/>
              <a:cs typeface="Calibri"/>
            </a:endParaRPr>
          </a:p>
          <a:p>
            <a:pPr lvl="1"/>
            <a:r>
              <a:rPr lang="en-IN">
                <a:latin typeface="-apple-system"/>
                <a:cs typeface="Calibri"/>
              </a:rPr>
              <a:t>Lead Developer: Brenden Blanco</a:t>
            </a:r>
          </a:p>
          <a:p>
            <a:r>
              <a:rPr lang="en-IN">
                <a:latin typeface="-apple-system"/>
                <a:cs typeface="Calibri"/>
              </a:rPr>
              <a:t>It includes tracing tools</a:t>
            </a:r>
          </a:p>
          <a:p>
            <a:r>
              <a:rPr lang="en-IN">
                <a:latin typeface="-apple-system"/>
                <a:cs typeface="Calibri"/>
              </a:rPr>
              <a:t>Provide BPF Front-ends</a:t>
            </a:r>
            <a:r>
              <a:rPr lang="en-US">
                <a:latin typeface="-apple-system"/>
                <a:cs typeface="Calibri"/>
              </a:rPr>
              <a:t>:</a:t>
            </a:r>
          </a:p>
          <a:p>
            <a:pPr lvl="1"/>
            <a:r>
              <a:rPr lang="en-US">
                <a:latin typeface="-apple-system"/>
                <a:cs typeface="Calibri"/>
              </a:rPr>
              <a:t>Python</a:t>
            </a:r>
          </a:p>
          <a:p>
            <a:pPr lvl="1"/>
            <a:r>
              <a:rPr lang="en-US">
                <a:latin typeface="-apple-system"/>
                <a:cs typeface="Calibri"/>
              </a:rPr>
              <a:t>Lua</a:t>
            </a:r>
          </a:p>
          <a:p>
            <a:pPr lvl="1"/>
            <a:r>
              <a:rPr lang="en-US">
                <a:latin typeface="-apple-system"/>
                <a:cs typeface="Calibri"/>
              </a:rPr>
              <a:t>C++</a:t>
            </a:r>
          </a:p>
          <a:p>
            <a:pPr lvl="1"/>
            <a:r>
              <a:rPr lang="en-US">
                <a:latin typeface="-apple-system"/>
                <a:cs typeface="Calibri"/>
              </a:rPr>
              <a:t>C helper libraries</a:t>
            </a:r>
          </a:p>
          <a:p>
            <a:pPr lvl="1"/>
            <a:r>
              <a:rPr lang="en-US">
                <a:latin typeface="-apple-system"/>
                <a:cs typeface="Calibri"/>
              </a:rPr>
              <a:t>Golang (</a:t>
            </a:r>
            <a:r>
              <a:rPr lang="en-US" err="1">
                <a:latin typeface="-apple-system"/>
                <a:cs typeface="Calibri"/>
              </a:rPr>
              <a:t>gobpf</a:t>
            </a:r>
            <a:r>
              <a:rPr lang="en-US">
                <a:latin typeface="-apple-system"/>
                <a:cs typeface="Calibri"/>
              </a:rPr>
              <a:t>)</a:t>
            </a:r>
            <a:endParaRPr lang="en-IN">
              <a:latin typeface="-apple-system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Rounded MT Bold"/>
              </a:rPr>
              <a:t>bcc tools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9BDA10-1B03-1A42-BD30-A16CC4842AA0}"/>
              </a:ext>
            </a:extLst>
          </p:cNvPr>
          <p:cNvGrpSpPr/>
          <p:nvPr/>
        </p:nvGrpSpPr>
        <p:grpSpPr>
          <a:xfrm>
            <a:off x="5939442" y="1282567"/>
            <a:ext cx="5638800" cy="4795157"/>
            <a:chOff x="5947229" y="1373036"/>
            <a:chExt cx="5638800" cy="47951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1E3515-9D3E-5340-BE8A-E0D36967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7229" y="1456493"/>
              <a:ext cx="5638800" cy="4711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4014F9-E62F-6F46-873E-1AF410B7D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8742" y="1373036"/>
              <a:ext cx="2349500" cy="31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24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B6BB00-99AD-2CA0-3E24-B2DF2F2A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38" y="1549823"/>
            <a:ext cx="5013447" cy="3477871"/>
          </a:xfrm>
        </p:spPr>
        <p:txBody>
          <a:bodyPr lIns="91440" tIns="45720" rIns="91440" bIns="45720" anchor="t"/>
          <a:lstStyle/>
          <a:p>
            <a:r>
              <a:rPr lang="en-IN">
                <a:solidFill>
                  <a:srgbClr val="242424"/>
                </a:solidFill>
                <a:latin typeface="source-serif-pro"/>
              </a:rPr>
              <a:t>Kernel Configuration:</a:t>
            </a:r>
          </a:p>
          <a:p>
            <a:pPr lvl="1"/>
            <a:r>
              <a:rPr lang="en-IN" b="0" i="0">
                <a:solidFill>
                  <a:srgbClr val="1F2328"/>
                </a:solidFill>
                <a:effectLst/>
                <a:latin typeface="-apple-system"/>
              </a:rPr>
              <a:t>In general, to use these features, a Linux kernel version 4.1 or newer is required. </a:t>
            </a:r>
          </a:p>
          <a:p>
            <a:pPr lvl="1"/>
            <a:r>
              <a:rPr lang="en-IN" b="0" i="0">
                <a:solidFill>
                  <a:srgbClr val="1F2328"/>
                </a:solidFill>
                <a:effectLst/>
                <a:latin typeface="-apple-system"/>
              </a:rPr>
              <a:t>In addition, the kernel should have been compiled with the following flags set</a:t>
            </a:r>
          </a:p>
          <a:p>
            <a:pPr lvl="1"/>
            <a:r>
              <a:rPr lang="en-IN" sz="2000" b="1" i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 /boot/config-’</a:t>
            </a:r>
            <a:r>
              <a:rPr lang="en-IN" sz="2000" b="1" i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en-IN" sz="2000" b="1" i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-r’ | grep 'BPF'</a:t>
            </a:r>
            <a:endParaRPr lang="en-IN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IN" b="0" i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Rounded MT Bold"/>
              </a:rPr>
              <a:t>bcc tool Installation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56312-8BE2-7346-B8A4-5F6FE7F3E027}"/>
              </a:ext>
            </a:extLst>
          </p:cNvPr>
          <p:cNvSpPr txBox="1"/>
          <p:nvPr/>
        </p:nvSpPr>
        <p:spPr>
          <a:xfrm>
            <a:off x="356838" y="995821"/>
            <a:ext cx="11478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242424"/>
                </a:solidFill>
              </a:rPr>
              <a:t>Go to: </a:t>
            </a:r>
            <a:r>
              <a:rPr lang="en-IN" sz="2400">
                <a:solidFill>
                  <a:srgbClr val="242424"/>
                </a:solidFill>
                <a:hlinkClick r:id="rId3"/>
              </a:rPr>
              <a:t>https://github.com/iovisor/bcc/blob/master/INSTALL.md</a:t>
            </a:r>
            <a:endParaRPr lang="en-IN" sz="2400">
              <a:solidFill>
                <a:srgbClr val="24242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6FBAE-2F29-D140-B59B-28B98606EC2D}"/>
              </a:ext>
            </a:extLst>
          </p:cNvPr>
          <p:cNvSpPr txBox="1"/>
          <p:nvPr/>
        </p:nvSpPr>
        <p:spPr>
          <a:xfrm>
            <a:off x="356838" y="5687198"/>
            <a:ext cx="11478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1F2328"/>
                </a:solidFill>
              </a:rPr>
              <a:t>Install bcc from package or from the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i="0">
                <a:solidFill>
                  <a:srgbClr val="1F2328"/>
                </a:solidFill>
                <a:effectLst/>
                <a:latin typeface="-apple-system"/>
              </a:rPr>
              <a:t>Tools will be installed under /</a:t>
            </a:r>
            <a:r>
              <a:rPr lang="en-IN" sz="2400" i="0" err="1">
                <a:solidFill>
                  <a:srgbClr val="1F2328"/>
                </a:solidFill>
                <a:effectLst/>
                <a:latin typeface="-apple-system"/>
              </a:rPr>
              <a:t>usr</a:t>
            </a:r>
            <a:r>
              <a:rPr lang="en-IN" sz="2400" i="0">
                <a:solidFill>
                  <a:srgbClr val="1F2328"/>
                </a:solidFill>
                <a:effectLst/>
                <a:latin typeface="-apple-system"/>
              </a:rPr>
              <a:t>/share/bcc/tools.</a:t>
            </a:r>
            <a:endParaRPr lang="en-US" sz="2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CA87E5-14F5-B542-893A-24F4A7187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98" y="1519041"/>
            <a:ext cx="6320160" cy="36406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69B3D9-D4CB-114B-90CD-1EA6ADECFC2B}"/>
              </a:ext>
            </a:extLst>
          </p:cNvPr>
          <p:cNvSpPr txBox="1"/>
          <p:nvPr/>
        </p:nvSpPr>
        <p:spPr>
          <a:xfrm>
            <a:off x="356838" y="5338959"/>
            <a:ext cx="67987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i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 /boot/config-6.2.0-33-generic | grep 'BPF'</a:t>
            </a:r>
          </a:p>
        </p:txBody>
      </p:sp>
    </p:spTree>
    <p:extLst>
      <p:ext uri="{BB962C8B-B14F-4D97-AF65-F5344CB8AC3E}">
        <p14:creationId xmlns:p14="http://schemas.microsoft.com/office/powerpoint/2010/main" val="3394157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Rounded MT Bold"/>
              </a:rPr>
              <a:t>bcc/Python (C &amp; Python)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EDAA3-1906-274A-85BB-D9AA22C509C8}"/>
              </a:ext>
            </a:extLst>
          </p:cNvPr>
          <p:cNvSpPr txBox="1"/>
          <p:nvPr/>
        </p:nvSpPr>
        <p:spPr>
          <a:xfrm>
            <a:off x="482601" y="1028343"/>
            <a:ext cx="525054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#!/</a:t>
            </a:r>
            <a:r>
              <a:rPr lang="en-IN" sz="1600" b="1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usr</a:t>
            </a:r>
            <a:r>
              <a:rPr lang="en-IN" sz="1600" b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/bin/python</a:t>
            </a:r>
            <a:endParaRPr lang="en-IN" sz="1600" b="1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b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</a:t>
            </a:r>
            <a:endParaRPr lang="en-IN" sz="1600" b="1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b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This is a Hello World example that formats output as fields.</a:t>
            </a:r>
            <a:endParaRPr lang="en-IN" sz="1600" b="1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IN" sz="1600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bcc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600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BPF</a:t>
            </a:r>
          </a:p>
          <a:p>
            <a:r>
              <a:rPr lang="en-IN" sz="1600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600" b="1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bcc.utils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IN" sz="1600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600" b="1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printb</a:t>
            </a:r>
            <a:endParaRPr lang="en-IN" sz="1600" b="1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b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IN" sz="1600" b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define BPF program</a:t>
            </a:r>
            <a:endParaRPr lang="en-IN" sz="1600" b="1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b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prog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=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600" b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"""</a:t>
            </a:r>
            <a:endParaRPr lang="en-IN" sz="1600" b="1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b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int hello(void *</a:t>
            </a:r>
            <a:r>
              <a:rPr lang="en-IN" sz="1600" b="1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IN" sz="1600" b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 {</a:t>
            </a:r>
            <a:endParaRPr lang="en-IN" sz="1600" b="1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b="1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bpf_trace_printk</a:t>
            </a:r>
            <a:r>
              <a:rPr lang="en-IN" sz="1600" b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("Hello, World!\\n");</a:t>
            </a:r>
            <a:endParaRPr lang="en-IN" sz="1600" b="1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b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return 0;</a:t>
            </a:r>
            <a:endParaRPr lang="en-IN" sz="1600" b="1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b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</a:t>
            </a:r>
            <a:endParaRPr lang="en-IN" sz="1600" b="1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b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"""</a:t>
            </a:r>
            <a:endParaRPr lang="en-IN" sz="1600" b="1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F5858-285E-1A4D-833C-75BC7B1B0EB7}"/>
              </a:ext>
            </a:extLst>
          </p:cNvPr>
          <p:cNvSpPr txBox="1"/>
          <p:nvPr/>
        </p:nvSpPr>
        <p:spPr>
          <a:xfrm>
            <a:off x="6096000" y="1040686"/>
            <a:ext cx="561339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load BPF program</a:t>
            </a:r>
            <a:endParaRPr lang="en-IN" sz="1600" b="1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b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b </a:t>
            </a:r>
            <a:r>
              <a:rPr lang="en-IN" sz="1600" b="1">
                <a:latin typeface="Menlo" panose="020B0609030804020204" pitchFamily="49" charset="0"/>
              </a:rPr>
              <a:t>=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 BPF(</a:t>
            </a:r>
            <a:r>
              <a:rPr lang="en-IN" sz="1600" b="1">
                <a:effectLst/>
                <a:latin typeface="Menlo" panose="020B0609030804020204" pitchFamily="49" charset="0"/>
              </a:rPr>
              <a:t>text=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prog)</a:t>
            </a:r>
          </a:p>
          <a:p>
            <a:r>
              <a:rPr lang="en-IN" sz="1600" b="1" err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b.attach_kprobe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600" b="1">
                <a:effectLst/>
                <a:latin typeface="Menlo" panose="020B0609030804020204" pitchFamily="49" charset="0"/>
              </a:rPr>
              <a:t>event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600" b="1" err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b.get_syscall_fnname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600" b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"clone"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600" b="1" err="1">
                <a:effectLst/>
                <a:latin typeface="Menlo" panose="020B0609030804020204" pitchFamily="49" charset="0"/>
              </a:rPr>
              <a:t>fn_name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600" b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IN" sz="1600" b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header</a:t>
            </a:r>
            <a:endParaRPr lang="en-IN" sz="1600" b="1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IN" sz="1600" b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"%-18s %-16s %-6s %s"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% (</a:t>
            </a:r>
            <a:r>
              <a:rPr lang="en-IN" sz="1600" b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"TIME(s)"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sz="1600" b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"COMM"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sz="1600" b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"PID"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sz="1600" b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"MESSAGE"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IN" sz="1600" b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format output</a:t>
            </a:r>
            <a:endParaRPr lang="en-IN" sz="1600" b="1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1:</a:t>
            </a:r>
          </a:p>
          <a:p>
            <a:r>
              <a:rPr lang="en-IN" sz="1600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(task, </a:t>
            </a:r>
            <a:r>
              <a:rPr lang="en-IN" sz="1600" b="1" err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pid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sz="1600" b="1" err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cpu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, flags, </a:t>
            </a:r>
            <a:r>
              <a:rPr lang="en-IN" sz="1600" b="1" err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ts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sz="1600" b="1" err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msg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) = </a:t>
            </a:r>
            <a:r>
              <a:rPr lang="en-IN" sz="1600" b="1" err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b.trace_fields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sz="1600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except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600" b="1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ValueError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IN" sz="1600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continue</a:t>
            </a:r>
            <a:endParaRPr lang="en-IN" sz="1600" b="1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except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600" b="1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KeyboardInterrupt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exit()</a:t>
            </a:r>
          </a:p>
          <a:p>
            <a:r>
              <a:rPr lang="en-IN" sz="1600" b="1" err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printb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600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IN" sz="1600" b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"%-18.9f %-16s %-6d %s"</a:t>
            </a:r>
            <a:r>
              <a:rPr lang="en-IN" sz="1600" b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% (</a:t>
            </a:r>
            <a:r>
              <a:rPr lang="en-IN" sz="1600" b="1" err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ts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, task, </a:t>
            </a:r>
            <a:r>
              <a:rPr lang="en-IN" sz="1600" b="1" err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pid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sz="1600" b="1" err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msg</a:t>
            </a:r>
            <a:r>
              <a:rPr lang="en-IN" sz="1600" b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0D4E9-5834-6D45-ACAE-1F6B34FEE7A0}"/>
              </a:ext>
            </a:extLst>
          </p:cNvPr>
          <p:cNvSpPr txBox="1"/>
          <p:nvPr/>
        </p:nvSpPr>
        <p:spPr>
          <a:xfrm>
            <a:off x="3791858" y="6479523"/>
            <a:ext cx="840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Full Code: </a:t>
            </a:r>
            <a:r>
              <a:rPr lang="en-US">
                <a:hlinkClick r:id="rId3"/>
              </a:rPr>
              <a:t>https://github.com/iovisor/bcc/tree/master/examples/tracing/hello_fields.py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7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B6BB00-99AD-2CA0-3E24-B2DF2F2A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IN">
                <a:solidFill>
                  <a:srgbClr val="242424"/>
                </a:solidFill>
              </a:rPr>
              <a:t>Writing </a:t>
            </a:r>
            <a:r>
              <a:rPr lang="en-IN" b="0" i="0" err="1">
                <a:solidFill>
                  <a:srgbClr val="242424"/>
                </a:solidFill>
                <a:effectLst/>
              </a:rPr>
              <a:t>bpf</a:t>
            </a:r>
            <a:r>
              <a:rPr lang="en-IN" b="0" i="0">
                <a:solidFill>
                  <a:srgbClr val="242424"/>
                </a:solidFill>
                <a:effectLst/>
              </a:rPr>
              <a:t> program in C</a:t>
            </a:r>
          </a:p>
          <a:p>
            <a:pPr lvl="1"/>
            <a:r>
              <a:rPr lang="en-IN" b="0" i="0">
                <a:solidFill>
                  <a:srgbClr val="242424"/>
                </a:solidFill>
                <a:effectLst/>
              </a:rPr>
              <a:t>These small programs are portable and also know as BPF CO-RE.</a:t>
            </a:r>
          </a:p>
          <a:p>
            <a:pPr lvl="1"/>
            <a:r>
              <a:rPr lang="en-IN" b="0" i="1">
                <a:solidFill>
                  <a:srgbClr val="242424"/>
                </a:solidFill>
                <a:effectLst/>
              </a:rPr>
              <a:t>Compile Once Run Everywhere</a:t>
            </a:r>
            <a:endParaRPr lang="en-IN" i="1">
              <a:solidFill>
                <a:srgbClr val="242424"/>
              </a:solidFill>
              <a:cs typeface="Calibri"/>
            </a:endParaRPr>
          </a:p>
          <a:p>
            <a:r>
              <a:rPr lang="en-IN" b="0" i="0" err="1">
                <a:solidFill>
                  <a:srgbClr val="242424"/>
                </a:solidFill>
                <a:effectLst/>
              </a:rPr>
              <a:t>Libbpf</a:t>
            </a:r>
            <a:r>
              <a:rPr lang="en-IN" b="0" i="0">
                <a:solidFill>
                  <a:srgbClr val="242424"/>
                </a:solidFill>
                <a:effectLst/>
              </a:rPr>
              <a:t> is a user-space library / API for loading and interacting with </a:t>
            </a:r>
            <a:r>
              <a:rPr lang="en-IN" b="0" i="0" err="1">
                <a:solidFill>
                  <a:srgbClr val="242424"/>
                </a:solidFill>
                <a:effectLst/>
              </a:rPr>
              <a:t>bpf</a:t>
            </a:r>
            <a:r>
              <a:rPr lang="en-IN" b="0" i="0">
                <a:solidFill>
                  <a:srgbClr val="242424"/>
                </a:solidFill>
                <a:effectLst/>
              </a:rPr>
              <a:t> programs. </a:t>
            </a:r>
          </a:p>
          <a:p>
            <a:r>
              <a:rPr lang="en-IN" b="0" i="0" err="1">
                <a:solidFill>
                  <a:srgbClr val="242424"/>
                </a:solidFill>
                <a:effectLst/>
              </a:rPr>
              <a:t>Libbpf</a:t>
            </a:r>
            <a:r>
              <a:rPr lang="en-IN" b="0" i="0">
                <a:solidFill>
                  <a:srgbClr val="242424"/>
                </a:solidFill>
                <a:effectLst/>
              </a:rPr>
              <a:t> handles the execution and is delivered a header files, which contain C function declarations and more. </a:t>
            </a:r>
            <a:endParaRPr lang="en-IN" b="0" i="1">
              <a:solidFill>
                <a:srgbClr val="242424"/>
              </a:solidFill>
              <a:effectLst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 Rounded MT Bold"/>
              </a:rPr>
              <a:t>eBPF</a:t>
            </a:r>
            <a:r>
              <a:rPr lang="en-US">
                <a:latin typeface="Arial Rounded MT Bold"/>
              </a:rPr>
              <a:t> Programs -  BPF CO-RE vs </a:t>
            </a:r>
            <a:r>
              <a:rPr lang="en-US" err="1">
                <a:latin typeface="Arial Rounded MT Bold"/>
              </a:rPr>
              <a:t>libbpf</a:t>
            </a:r>
            <a:r>
              <a:rPr lang="en-US">
                <a:latin typeface="Arial Rounded MT Bold"/>
              </a:rPr>
              <a:t>-bootstrap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4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B6BB00-99AD-2CA0-3E24-B2DF2F2A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40" y="1137424"/>
            <a:ext cx="4705017" cy="5349838"/>
          </a:xfrm>
        </p:spPr>
        <p:txBody>
          <a:bodyPr lIns="91440" tIns="45720" rIns="91440" bIns="45720" anchor="t"/>
          <a:lstStyle/>
          <a:p>
            <a:r>
              <a:rPr lang="en-IN" sz="2000" b="0" i="0">
                <a:solidFill>
                  <a:srgbClr val="242424"/>
                </a:solidFill>
                <a:effectLst/>
              </a:rPr>
              <a:t>Most minimal programs require at least </a:t>
            </a:r>
            <a:r>
              <a:rPr lang="en-IN" sz="2000" b="0" i="0">
                <a:solidFill>
                  <a:srgbClr val="C00000"/>
                </a:solidFill>
                <a:effectLst/>
              </a:rPr>
              <a:t>two pieces of code (A &amp; C), </a:t>
            </a:r>
            <a:r>
              <a:rPr lang="en-IN" sz="2000" b="0" i="0">
                <a:solidFill>
                  <a:srgbClr val="242424"/>
                </a:solidFill>
                <a:effectLst/>
              </a:rPr>
              <a:t>which are actually the code for execution</a:t>
            </a:r>
            <a:r>
              <a:rPr lang="en-IN" sz="2000" b="0" i="0">
                <a:solidFill>
                  <a:srgbClr val="C00000"/>
                </a:solidFill>
                <a:effectLst/>
              </a:rPr>
              <a:t> (B) </a:t>
            </a:r>
            <a:r>
              <a:rPr lang="en-IN" sz="2000" b="0" i="0">
                <a:solidFill>
                  <a:srgbClr val="242424"/>
                </a:solidFill>
                <a:effectLst/>
              </a:rPr>
              <a:t>and the actual </a:t>
            </a:r>
            <a:r>
              <a:rPr lang="en-IN" sz="2000" b="0" i="0" err="1">
                <a:solidFill>
                  <a:srgbClr val="242424"/>
                </a:solidFill>
                <a:effectLst/>
              </a:rPr>
              <a:t>bpf</a:t>
            </a:r>
            <a:r>
              <a:rPr lang="en-IN" sz="2000" b="0" i="0">
                <a:solidFill>
                  <a:srgbClr val="242424"/>
                </a:solidFill>
                <a:effectLst/>
              </a:rPr>
              <a:t> program to execute as </a:t>
            </a:r>
            <a:r>
              <a:rPr lang="en-IN" sz="2000" b="0" i="0">
                <a:solidFill>
                  <a:srgbClr val="C00000"/>
                </a:solidFill>
                <a:effectLst/>
              </a:rPr>
              <a:t>bytecode (D)</a:t>
            </a:r>
            <a:r>
              <a:rPr lang="en-IN" sz="2000" b="0" i="0">
                <a:solidFill>
                  <a:srgbClr val="242424"/>
                </a:solidFill>
                <a:effectLst/>
              </a:rPr>
              <a:t> in the </a:t>
            </a:r>
            <a:r>
              <a:rPr lang="en-IN" sz="2000" b="0" i="0">
                <a:solidFill>
                  <a:srgbClr val="C00000"/>
                </a:solidFill>
                <a:effectLst/>
              </a:rPr>
              <a:t>BPF VM (E), </a:t>
            </a:r>
            <a:r>
              <a:rPr lang="en-IN" sz="2000" b="0" i="0">
                <a:solidFill>
                  <a:srgbClr val="242424"/>
                </a:solidFill>
                <a:effectLst/>
              </a:rPr>
              <a:t>which is actually an in-kernel VM. </a:t>
            </a:r>
          </a:p>
          <a:p>
            <a:r>
              <a:rPr lang="en-IN" sz="2000" b="0" i="0">
                <a:solidFill>
                  <a:srgbClr val="242424"/>
                </a:solidFill>
                <a:effectLst/>
              </a:rPr>
              <a:t>Before execution there is always a validation done by the verifier. </a:t>
            </a:r>
          </a:p>
          <a:p>
            <a:r>
              <a:rPr lang="en-IN" sz="2000" b="0" i="0">
                <a:solidFill>
                  <a:srgbClr val="242424"/>
                </a:solidFill>
                <a:effectLst/>
              </a:rPr>
              <a:t>When the actual </a:t>
            </a:r>
            <a:r>
              <a:rPr lang="en-IN" sz="2000" b="0" i="0" err="1">
                <a:solidFill>
                  <a:srgbClr val="242424"/>
                </a:solidFill>
                <a:effectLst/>
              </a:rPr>
              <a:t>bpf</a:t>
            </a:r>
            <a:r>
              <a:rPr lang="en-IN" sz="2000" b="0" i="0">
                <a:solidFill>
                  <a:srgbClr val="242424"/>
                </a:solidFill>
                <a:effectLst/>
              </a:rPr>
              <a:t> program is executed it will use the </a:t>
            </a:r>
            <a:r>
              <a:rPr lang="en-IN" sz="2000" b="0" i="0">
                <a:solidFill>
                  <a:srgbClr val="C00000"/>
                </a:solidFill>
                <a:effectLst/>
              </a:rPr>
              <a:t>ring buffer (F) </a:t>
            </a:r>
            <a:r>
              <a:rPr lang="en-IN" sz="2000" b="0" i="0">
                <a:solidFill>
                  <a:srgbClr val="242424"/>
                </a:solidFill>
                <a:effectLst/>
              </a:rPr>
              <a:t>to prepare and send data to the execution code. </a:t>
            </a:r>
            <a:endParaRPr lang="en-US" sz="200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 Rounded MT Bold"/>
              </a:rPr>
              <a:t>eBPF</a:t>
            </a:r>
            <a:r>
              <a:rPr lang="en-US">
                <a:latin typeface="Arial Rounded MT Bold"/>
              </a:rPr>
              <a:t> Programs -  BPF CORE vs </a:t>
            </a:r>
            <a:r>
              <a:rPr lang="en-US" err="1">
                <a:latin typeface="Arial Rounded MT Bold"/>
              </a:rPr>
              <a:t>libbpf</a:t>
            </a:r>
            <a:r>
              <a:rPr lang="en-US">
                <a:latin typeface="Arial Rounded MT Bold"/>
              </a:rPr>
              <a:t>-bootstrap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92178-1E28-D240-ABCF-7302FCE9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73" y="1338943"/>
            <a:ext cx="6648448" cy="37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9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B6BB00-99AD-2CA0-3E24-B2DF2F2A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40" y="1137424"/>
            <a:ext cx="4802989" cy="5349838"/>
          </a:xfrm>
        </p:spPr>
        <p:txBody>
          <a:bodyPr lIns="91440" tIns="45720" rIns="91440" bIns="45720" anchor="t"/>
          <a:lstStyle/>
          <a:p>
            <a:r>
              <a:rPr lang="en-IN" sz="2000" b="0" i="0">
                <a:solidFill>
                  <a:srgbClr val="C00000"/>
                </a:solidFill>
                <a:effectLst/>
              </a:rPr>
              <a:t>Maps (G)</a:t>
            </a:r>
            <a:r>
              <a:rPr lang="en-IN" sz="2000" b="0" i="0">
                <a:solidFill>
                  <a:srgbClr val="242424"/>
                </a:solidFill>
                <a:effectLst/>
              </a:rPr>
              <a:t> are the actual storage containers that deliver abstracted data containers </a:t>
            </a:r>
            <a:endParaRPr lang="en-IN" sz="2000">
              <a:solidFill>
                <a:srgbClr val="242424"/>
              </a:solidFill>
            </a:endParaRPr>
          </a:p>
          <a:p>
            <a:pPr lvl="1"/>
            <a:r>
              <a:rPr lang="en-IN" sz="1600">
                <a:solidFill>
                  <a:srgbClr val="242424"/>
                </a:solidFill>
              </a:rPr>
              <a:t>S</a:t>
            </a:r>
            <a:r>
              <a:rPr lang="en-IN" sz="1600" b="0" i="0">
                <a:solidFill>
                  <a:srgbClr val="242424"/>
                </a:solidFill>
                <a:effectLst/>
              </a:rPr>
              <a:t>upport multiple data types and share data with the user space executed program. </a:t>
            </a:r>
          </a:p>
          <a:p>
            <a:r>
              <a:rPr lang="en-IN" sz="2000">
                <a:solidFill>
                  <a:srgbClr val="242424"/>
                </a:solidFill>
              </a:rPr>
              <a:t>T</a:t>
            </a:r>
            <a:r>
              <a:rPr lang="en-IN" sz="2000" b="0" i="0">
                <a:solidFill>
                  <a:srgbClr val="242424"/>
                </a:solidFill>
                <a:effectLst/>
              </a:rPr>
              <a:t>he ring buffer uses the maps to store the prepared data.</a:t>
            </a:r>
            <a:endParaRPr lang="en-US" sz="200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 Rounded MT Bold"/>
              </a:rPr>
              <a:t>eBPF</a:t>
            </a:r>
            <a:r>
              <a:rPr lang="en-US">
                <a:latin typeface="Arial Rounded MT Bold"/>
              </a:rPr>
              <a:t> Programs -  BPF CORE vs </a:t>
            </a:r>
            <a:r>
              <a:rPr lang="en-US" err="1">
                <a:latin typeface="Arial Rounded MT Bold"/>
              </a:rPr>
              <a:t>libbpf</a:t>
            </a:r>
            <a:r>
              <a:rPr lang="en-US">
                <a:latin typeface="Arial Rounded MT Bold"/>
              </a:rPr>
              <a:t>-bootstrap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92178-1E28-D240-ABCF-7302FCE9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23" y="1458687"/>
            <a:ext cx="6438898" cy="367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2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Rounded MT Bold"/>
              </a:rPr>
              <a:t>Introduction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51BD2-BD04-544A-9132-C33FDDCC24E2}"/>
              </a:ext>
            </a:extLst>
          </p:cNvPr>
          <p:cNvSpPr txBox="1"/>
          <p:nvPr/>
        </p:nvSpPr>
        <p:spPr>
          <a:xfrm>
            <a:off x="765968" y="1481566"/>
            <a:ext cx="106589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3200">
                <a:solidFill>
                  <a:srgbClr val="002060"/>
                </a:solidFill>
                <a:latin typeface="Arial Rounded MT Bold"/>
              </a:rPr>
              <a:t>Revolutionizes Production Process across Industries</a:t>
            </a:r>
            <a:endParaRPr lang="en-US" sz="3200">
              <a:solidFill>
                <a:srgbClr val="002060"/>
              </a:solidFill>
              <a:latin typeface="Arial Rounded MT Bold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81F425D-EC0B-CB42-B1A2-A8EB35B67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80" y="859537"/>
            <a:ext cx="1604507" cy="5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E492C49-6D61-B440-A8F0-7DD80C5D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1" t="28148" r="62460" b="55556"/>
          <a:stretch/>
        </p:blipFill>
        <p:spPr bwMode="auto">
          <a:xfrm>
            <a:off x="1061672" y="2044551"/>
            <a:ext cx="2664671" cy="135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8F571AE-6246-EB49-9731-D0527F472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8" t="52275" r="62333" b="31429"/>
          <a:stretch/>
        </p:blipFill>
        <p:spPr bwMode="auto">
          <a:xfrm>
            <a:off x="1061672" y="3393066"/>
            <a:ext cx="2664671" cy="135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8E0A690-B6BD-2744-BAF9-68DEE334D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8" t="28501" r="39688" b="55975"/>
          <a:stretch/>
        </p:blipFill>
        <p:spPr bwMode="auto">
          <a:xfrm>
            <a:off x="4910793" y="2163528"/>
            <a:ext cx="3126536" cy="140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298DFC-39E0-D149-B537-37B8188C2E54}"/>
              </a:ext>
            </a:extLst>
          </p:cNvPr>
          <p:cNvSpPr txBox="1"/>
          <p:nvPr/>
        </p:nvSpPr>
        <p:spPr>
          <a:xfrm>
            <a:off x="1061672" y="4829161"/>
            <a:ext cx="106589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>
                <a:cs typeface="Calibri"/>
              </a:rPr>
              <a:t>GKE </a:t>
            </a:r>
            <a:r>
              <a:rPr lang="en-IN" sz="1600" err="1">
                <a:cs typeface="Calibri"/>
              </a:rPr>
              <a:t>Dataplane</a:t>
            </a:r>
            <a:r>
              <a:rPr lang="en-IN" sz="1600">
                <a:cs typeface="Calibri"/>
              </a:rPr>
              <a:t> V2, an opinionated </a:t>
            </a:r>
            <a:r>
              <a:rPr lang="en-IN" sz="1600" err="1">
                <a:cs typeface="Calibri"/>
              </a:rPr>
              <a:t>dataplane</a:t>
            </a:r>
            <a:r>
              <a:rPr lang="en-IN" sz="1600">
                <a:cs typeface="Calibri"/>
              </a:rPr>
              <a:t>, to make Linux kernel Kubernetes-aware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>
                <a:cs typeface="Calibri"/>
              </a:rPr>
              <a:t>Android to monitor network usage, power, and memory profiling.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>
                <a:cs typeface="Calibri"/>
              </a:rPr>
              <a:t>Cloudflare for Enhanced Network Security, Performance Monitoring, and Observability.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600">
                <a:cs typeface="Calibri"/>
              </a:rPr>
              <a:t>Netflix Unveils Flow Exporter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>
                <a:cs typeface="Calibri"/>
              </a:rPr>
              <a:t>Apple for kernel security monitoring.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>
                <a:cs typeface="Calibri"/>
              </a:rPr>
              <a:t>Facebook for Enforcing encryption at scale, for Traffic Optimization Systems for a Fast and Reliable User Access. 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67BB788D-FEEB-8340-8C49-07C8D451A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2" t="51904" r="40580" b="34633"/>
          <a:stretch/>
        </p:blipFill>
        <p:spPr bwMode="auto">
          <a:xfrm>
            <a:off x="5043459" y="3422747"/>
            <a:ext cx="2861203" cy="117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336AE580-4F45-5649-9B0D-76BD5B798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4" t="28825" r="18190" b="56190"/>
          <a:stretch/>
        </p:blipFill>
        <p:spPr bwMode="auto">
          <a:xfrm>
            <a:off x="8549188" y="2185817"/>
            <a:ext cx="3354892" cy="156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780B6E9C-332E-8940-957D-932D17235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9" t="52331" r="17172" b="30187"/>
          <a:stretch/>
        </p:blipFill>
        <p:spPr bwMode="auto">
          <a:xfrm>
            <a:off x="8549188" y="3557463"/>
            <a:ext cx="3195771" cy="15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134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B6BB00-99AD-2CA0-3E24-B2DF2F2A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242424"/>
                </a:solidFill>
                <a:effectLst/>
              </a:rPr>
              <a:t>Linux Operating system with the latest kernel (</a:t>
            </a:r>
            <a:r>
              <a:rPr lang="en-IN" b="0" i="1" err="1">
                <a:solidFill>
                  <a:srgbClr val="242424"/>
                </a:solidFill>
                <a:effectLst/>
              </a:rPr>
              <a:t>uname</a:t>
            </a:r>
            <a:r>
              <a:rPr lang="en-IN" b="0" i="1">
                <a:solidFill>
                  <a:srgbClr val="242424"/>
                </a:solidFill>
                <a:effectLst/>
              </a:rPr>
              <a:t> -r</a:t>
            </a:r>
            <a:r>
              <a:rPr lang="en-IN" b="0" i="0">
                <a:solidFill>
                  <a:srgbClr val="242424"/>
                </a:solidFill>
                <a:effectLst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242424"/>
                </a:solidFill>
                <a:effectLst/>
              </a:rPr>
              <a:t>Ensure that the Linux kernel headers are installed and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242424"/>
                </a:solidFill>
                <a:effectLst/>
              </a:rPr>
              <a:t>Ensure that you have the latest version of Clang/LLVM installed. Clang will be used by our </a:t>
            </a:r>
            <a:r>
              <a:rPr lang="en-IN" b="0" i="0" err="1">
                <a:solidFill>
                  <a:srgbClr val="242424"/>
                </a:solidFill>
                <a:effectLst/>
              </a:rPr>
              <a:t>Makefile</a:t>
            </a:r>
            <a:r>
              <a:rPr lang="en-IN" b="0" i="0">
                <a:solidFill>
                  <a:srgbClr val="242424"/>
                </a:solidFill>
                <a:effectLst/>
              </a:rPr>
              <a:t> to compile the actual C program.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242424"/>
                </a:solidFill>
                <a:effectLst/>
              </a:rPr>
              <a:t>For compiling everything you must have the </a:t>
            </a:r>
            <a:r>
              <a:rPr lang="en-IN" b="0" i="0" err="1">
                <a:solidFill>
                  <a:srgbClr val="242424"/>
                </a:solidFill>
                <a:effectLst/>
              </a:rPr>
              <a:t>libbpf</a:t>
            </a:r>
            <a:r>
              <a:rPr lang="en-IN" b="0" i="0">
                <a:solidFill>
                  <a:srgbClr val="242424"/>
                </a:solidFill>
                <a:effectLst/>
              </a:rPr>
              <a:t> sources available at </a:t>
            </a:r>
            <a:r>
              <a:rPr lang="en-IN" b="0" i="0" err="1">
                <a:solidFill>
                  <a:srgbClr val="242424"/>
                </a:solidFill>
                <a:effectLst/>
              </a:rPr>
              <a:t>libbpf</a:t>
            </a:r>
            <a:r>
              <a:rPr lang="en-IN" b="0" i="0">
                <a:solidFill>
                  <a:srgbClr val="242424"/>
                </a:solidFill>
                <a:effectLst/>
              </a:rPr>
              <a:t>-bootstrap/</a:t>
            </a:r>
            <a:r>
              <a:rPr lang="en-IN" b="0" i="0" err="1">
                <a:solidFill>
                  <a:srgbClr val="242424"/>
                </a:solidFill>
                <a:effectLst/>
              </a:rPr>
              <a:t>libbpf</a:t>
            </a:r>
            <a:r>
              <a:rPr lang="en-IN" b="0" i="0">
                <a:solidFill>
                  <a:srgbClr val="242424"/>
                </a:solidFill>
                <a:effectLst/>
              </a:rPr>
              <a:t>. Or just customize the </a:t>
            </a:r>
            <a:r>
              <a:rPr lang="en-IN" b="0" i="0" err="1">
                <a:solidFill>
                  <a:srgbClr val="242424"/>
                </a:solidFill>
                <a:effectLst/>
              </a:rPr>
              <a:t>Makefile</a:t>
            </a:r>
            <a:r>
              <a:rPr lang="en-IN" b="0" i="0">
                <a:solidFill>
                  <a:srgbClr val="242424"/>
                </a:solidFill>
                <a:effectLst/>
              </a:rPr>
              <a:t> for this.</a:t>
            </a:r>
          </a:p>
          <a:p>
            <a:endParaRPr lang="en-US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Rounded MT Bold"/>
              </a:rPr>
              <a:t>Installation – Pre-requisites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Arial Rounded MT Bold"/>
              </a:rPr>
              <a:t>eBPF</a:t>
            </a:r>
            <a:r>
              <a:rPr lang="en-IN">
                <a:latin typeface="Arial Rounded MT Bold"/>
              </a:rPr>
              <a:t> CO-RE Application – </a:t>
            </a:r>
            <a:r>
              <a:rPr lang="en-IN" err="1">
                <a:latin typeface="Arial Rounded MT Bold"/>
              </a:rPr>
              <a:t>maps.bpf.c</a:t>
            </a:r>
            <a:endParaRPr lang="en-US">
              <a:latin typeface="Arial Rounded MT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EDAA3-1906-274A-85BB-D9AA22C509C8}"/>
              </a:ext>
            </a:extLst>
          </p:cNvPr>
          <p:cNvSpPr txBox="1"/>
          <p:nvPr/>
        </p:nvSpPr>
        <p:spPr>
          <a:xfrm>
            <a:off x="386443" y="970117"/>
            <a:ext cx="5927271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vmlinux.h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bpf_helpers.h</a:t>
            </a:r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160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maps.h</a:t>
            </a:r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b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struct {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__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(type, BPF_MAP_TYPE_HASH);</a:t>
            </a:r>
          </a:p>
          <a:p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__</a:t>
            </a:r>
            <a:r>
              <a:rPr lang="en-IN" sz="160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max_entries</a:t>
            </a:r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__type(key,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pid_t</a:t>
            </a:r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__type(value,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struct </a:t>
            </a:r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event);</a:t>
            </a:r>
          </a:p>
          <a:p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execs SEC(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".maps"</a:t>
            </a:r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b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SEC(</a:t>
            </a:r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160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tracepoint</a:t>
            </a:r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IN" sz="160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syscalls</a:t>
            </a:r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IN" sz="160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sys_enter_execve</a:t>
            </a:r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tracepoint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syscalls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sys_enter_execve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(struct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trace_event_raw_sys_enter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struct event *event;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pid_t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u64 id;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uid_t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(u32)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bpf_get_current_uid_gid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id =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bpf_get_current_pid_tgid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pid_t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)id;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55752-DE2A-6F49-832D-1B7928F579E2}"/>
              </a:ext>
            </a:extLst>
          </p:cNvPr>
          <p:cNvSpPr txBox="1"/>
          <p:nvPr/>
        </p:nvSpPr>
        <p:spPr>
          <a:xfrm>
            <a:off x="6502400" y="1080730"/>
            <a:ext cx="530315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if (</a:t>
            </a:r>
            <a:r>
              <a:rPr lang="en-I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bpf_map_update_elem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(&amp;execs, &amp;</a:t>
            </a:r>
            <a:r>
              <a:rPr lang="en-I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pid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, &amp;((struct event){}), 1)) {</a:t>
            </a:r>
          </a:p>
          <a:p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    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return 0;</a:t>
            </a:r>
          </a:p>
          <a:p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}</a:t>
            </a:r>
            <a:br>
              <a:rPr lang="en-IN" sz="16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event = </a:t>
            </a:r>
            <a:r>
              <a:rPr lang="en-I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bpf_map_lookup_elem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(&amp;execs, &amp;</a:t>
            </a:r>
            <a:r>
              <a:rPr lang="en-I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pid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if (!event) {</a:t>
            </a:r>
          </a:p>
          <a:p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    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return 0;</a:t>
            </a:r>
          </a:p>
          <a:p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}</a:t>
            </a:r>
            <a:br>
              <a:rPr lang="en-IN" sz="16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event-&gt;</a:t>
            </a:r>
            <a:r>
              <a:rPr lang="en-I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pid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= </a:t>
            </a:r>
            <a:r>
              <a:rPr lang="en-I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pid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event-&gt;</a:t>
            </a:r>
            <a:r>
              <a:rPr lang="en-I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uid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= </a:t>
            </a:r>
            <a:r>
              <a:rPr lang="en-I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uid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bpf_get_current_comm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(&amp;event-&gt;comm,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</a:t>
            </a:r>
            <a:endParaRPr lang="en-IN" sz="16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                     </a:t>
            </a:r>
            <a:r>
              <a:rPr lang="en-I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sizeof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(event-&gt;comm));</a:t>
            </a:r>
            <a:br>
              <a:rPr lang="en-IN" sz="16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return 0;</a:t>
            </a:r>
          </a:p>
          <a:p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}</a:t>
            </a:r>
          </a:p>
          <a:p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 panose="020B0609020204030204" pitchFamily="49" charset="0"/>
            </a:endParaRPr>
          </a:p>
          <a:p>
            <a:r>
              <a:rPr lang="en-IN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char LICENSE[] SEC("license") = "GPL";</a:t>
            </a:r>
          </a:p>
          <a:p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</a:endParaRPr>
          </a:p>
          <a:p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5CD9E-3C6A-3331-33D2-E192B24779B8}"/>
              </a:ext>
            </a:extLst>
          </p:cNvPr>
          <p:cNvSpPr txBox="1"/>
          <p:nvPr/>
        </p:nvSpPr>
        <p:spPr>
          <a:xfrm>
            <a:off x="3846870" y="6280354"/>
            <a:ext cx="60677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Calibri"/>
                <a:cs typeface="Calibri"/>
              </a:rPr>
              <a:t>Check </a:t>
            </a:r>
            <a:r>
              <a:rPr lang="en-US" sz="2000" dirty="0">
                <a:latin typeface="Consolas"/>
                <a:ea typeface="+mn-lt"/>
                <a:cs typeface="+mn-lt"/>
              </a:rPr>
              <a:t>/sys/kernel/debug/tracing/events</a:t>
            </a:r>
            <a:endParaRPr lang="en-US" sz="2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5280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Arial Rounded MT Bold"/>
              </a:rPr>
              <a:t>eBPF</a:t>
            </a:r>
            <a:r>
              <a:rPr lang="en-IN">
                <a:latin typeface="Arial Rounded MT Bold"/>
              </a:rPr>
              <a:t> CO-RE Application – </a:t>
            </a:r>
            <a:r>
              <a:rPr lang="en-IN" err="1">
                <a:latin typeface="Arial Rounded MT Bold"/>
              </a:rPr>
              <a:t>maps.c</a:t>
            </a:r>
            <a:r>
              <a:rPr lang="en-IN">
                <a:latin typeface="Arial Rounded MT Bold"/>
              </a:rPr>
              <a:t> Snippet (loading)</a:t>
            </a:r>
            <a:endParaRPr lang="en-US">
              <a:latin typeface="Arial Rounded MT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EDAA3-1906-274A-85BB-D9AA22C509C8}"/>
              </a:ext>
            </a:extLst>
          </p:cNvPr>
          <p:cNvSpPr txBox="1"/>
          <p:nvPr/>
        </p:nvSpPr>
        <p:spPr>
          <a:xfrm>
            <a:off x="904421" y="1071718"/>
            <a:ext cx="10383157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.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struct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maps_bpf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int err = 0;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struct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rlimit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rlim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rlim_cur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512UL &lt;&lt; 20,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rlim_max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512UL &lt;&lt; 20,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struct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argp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argp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.options = opts,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.parser =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parse_arg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.doc =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argp_program_doc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I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err =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setrlimit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(RLIMIT_MEMLOCK, &amp;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rlim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 (err) {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"failed to change </a:t>
            </a:r>
            <a:r>
              <a:rPr lang="en-IN" sz="1600" b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rlimit</a:t>
            </a:r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\n");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return 1;</a:t>
            </a:r>
          </a:p>
          <a:p>
            <a:r>
              <a:rPr lang="en-I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54035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>
                <a:latin typeface="Arial Rounded MT Bold"/>
              </a:rPr>
              <a:t>eBPF</a:t>
            </a:r>
            <a:r>
              <a:rPr lang="en-IN">
                <a:latin typeface="Arial Rounded MT Bold"/>
              </a:rPr>
              <a:t> CO-RE Application – </a:t>
            </a:r>
            <a:r>
              <a:rPr lang="en-IN" err="1">
                <a:latin typeface="Arial Rounded MT Bold"/>
              </a:rPr>
              <a:t>maps.c</a:t>
            </a:r>
            <a:r>
              <a:rPr lang="en-IN">
                <a:latin typeface="Arial Rounded MT Bold"/>
              </a:rPr>
              <a:t> Snippet (loading)</a:t>
            </a:r>
            <a:endParaRPr lang="en-US">
              <a:latin typeface="Arial Rounded MT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EDAA3-1906-274A-85BB-D9AA22C509C8}"/>
              </a:ext>
            </a:extLst>
          </p:cNvPr>
          <p:cNvSpPr txBox="1"/>
          <p:nvPr/>
        </p:nvSpPr>
        <p:spPr>
          <a:xfrm>
            <a:off x="904421" y="1113560"/>
            <a:ext cx="10383157" cy="5047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. . .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 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= maps_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bpf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__open();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 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if (!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) {</a:t>
            </a:r>
          </a:p>
          <a:p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	 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fprintf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(stderr, "failed to open and/or load BPF object\n");</a:t>
            </a:r>
          </a:p>
          <a:p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	return 1;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 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}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 </a:t>
            </a: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err = maps_</a:t>
            </a:r>
            <a:r>
              <a:rPr lang="en-I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bpf</a:t>
            </a: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__load(</a:t>
            </a:r>
            <a:r>
              <a:rPr lang="en-I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obj</a:t>
            </a:r>
            <a:r>
              <a:rPr lang="en-I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);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 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if (err) {</a:t>
            </a:r>
          </a:p>
          <a:p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fprintf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(stderr, "failed to load BPF object %d\n", err);</a:t>
            </a:r>
          </a:p>
          <a:p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goto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cleanup;</a:t>
            </a:r>
          </a:p>
          <a:p>
            <a:r>
              <a:rPr lang="en-I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   </a:t>
            </a:r>
            <a:r>
              <a:rPr lang="en-IN" sz="14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}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 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err = maps_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bpf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__attach(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);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   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if (err) {</a:t>
            </a:r>
          </a:p>
          <a:p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fprintf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(stderr, "failed to attach BPF programs\n");</a:t>
            </a:r>
          </a:p>
          <a:p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goto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cleanup;</a:t>
            </a:r>
          </a:p>
          <a:p>
            <a:r>
              <a:rPr lang="en-I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   </a:t>
            </a:r>
            <a:r>
              <a:rPr lang="en-IN" sz="14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}</a:t>
            </a:r>
            <a:endParaRPr lang="en-IN" sz="140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   </a:t>
            </a:r>
            <a:r>
              <a:rPr lang="en-I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fd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= bpf_map__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fd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-&gt;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maps.execs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);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("printing executed commands\n");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while (1) {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print_execs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fd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);</a:t>
            </a: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       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fd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 = bpf_map__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fd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-&gt;</a:t>
            </a:r>
            <a:r>
              <a:rPr lang="en-I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maps.execs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);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/>
                <a:cs typeface="Consolas" panose="020B0609020204030204" pitchFamily="49" charset="0"/>
              </a:rPr>
              <a:t>}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 panose="020B0609020204030204" pitchFamily="49" charset="0"/>
              </a:rPr>
              <a:t>. . .</a:t>
            </a:r>
            <a:endParaRPr lang="en-IN" sz="14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38B67-CA73-5749-A158-0CB7D6034423}"/>
              </a:ext>
            </a:extLst>
          </p:cNvPr>
          <p:cNvSpPr txBox="1"/>
          <p:nvPr/>
        </p:nvSpPr>
        <p:spPr>
          <a:xfrm>
            <a:off x="6502400" y="970117"/>
            <a:ext cx="530315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I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51726-4841-0D42-8E14-D36EB48DEF1C}"/>
              </a:ext>
            </a:extLst>
          </p:cNvPr>
          <p:cNvSpPr txBox="1"/>
          <p:nvPr/>
        </p:nvSpPr>
        <p:spPr>
          <a:xfrm>
            <a:off x="5834744" y="6304539"/>
            <a:ext cx="621211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dirty="0"/>
              <a:t>Refer for Full Code </a:t>
            </a:r>
            <a:r>
              <a:rPr lang="en-US" dirty="0">
                <a:hlinkClick r:id="rId3"/>
              </a:rPr>
              <a:t>https://github.com/sartura/ebpf-hello-world/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57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B6BB00-99AD-2CA0-3E24-B2DF2F2A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39" y="1137424"/>
            <a:ext cx="11552663" cy="606469"/>
          </a:xfrm>
        </p:spPr>
        <p:txBody>
          <a:bodyPr lIns="91440" tIns="45720" rIns="91440" bIns="45720" anchor="t"/>
          <a:lstStyle/>
          <a:p>
            <a:r>
              <a:rPr lang="en-IN" b="0" i="0">
                <a:solidFill>
                  <a:srgbClr val="1F2328"/>
                </a:solidFill>
                <a:effectLst/>
                <a:latin typeface="-apple-system"/>
              </a:rPr>
              <a:t>We will need a static version of </a:t>
            </a:r>
            <a:r>
              <a:rPr lang="en-IN" b="0" i="0" err="1">
                <a:solidFill>
                  <a:srgbClr val="1F2328"/>
                </a:solidFill>
                <a:effectLst/>
                <a:latin typeface="-apple-system"/>
              </a:rPr>
              <a:t>libbpf</a:t>
            </a:r>
            <a:r>
              <a:rPr lang="en-IN" b="0" i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Rounded MT Bold"/>
              </a:rPr>
              <a:t>Compilation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AAF4C-1BA3-CE4B-9958-1D19FA70536C}"/>
              </a:ext>
            </a:extLst>
          </p:cNvPr>
          <p:cNvSpPr txBox="1"/>
          <p:nvPr/>
        </p:nvSpPr>
        <p:spPr>
          <a:xfrm>
            <a:off x="555171" y="1743893"/>
            <a:ext cx="1018539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git clone https://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libbpf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libbpf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&amp;&amp; cd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libbpf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make BUILD_STATIC_ONLY=1 OBJDIR=../build/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libbpf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DESTDIR=../build INCLUDEDIR=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LIBDIR= UAPIDIR= install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9DE13-C2C0-F242-A992-3C1CCBD9C66E}"/>
              </a:ext>
            </a:extLst>
          </p:cNvPr>
          <p:cNvSpPr txBox="1"/>
          <p:nvPr/>
        </p:nvSpPr>
        <p:spPr>
          <a:xfrm>
            <a:off x="356839" y="3012082"/>
            <a:ext cx="91064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>
                <a:solidFill>
                  <a:srgbClr val="1F2328"/>
                </a:solidFill>
                <a:effectLst/>
              </a:rPr>
              <a:t>To build steps is provided here</a:t>
            </a:r>
            <a:r>
              <a:rPr lang="en-IN" b="0" i="0">
                <a:solidFill>
                  <a:srgbClr val="1F2328"/>
                </a:solidFill>
                <a:effectLst/>
                <a:latin typeface="-apple-system"/>
              </a:rPr>
              <a:t>: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30A68-8CAA-754F-92E9-C91A0ED12DA9}"/>
              </a:ext>
            </a:extLst>
          </p:cNvPr>
          <p:cNvSpPr txBox="1"/>
          <p:nvPr/>
        </p:nvSpPr>
        <p:spPr>
          <a:xfrm>
            <a:off x="538842" y="3786892"/>
            <a:ext cx="1111431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bpftool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btf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dump file /sys/kernel/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btf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vmlinux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format c &gt;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vmlinux.h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clang -g -O2 -target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bpf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-D__TARGET_ARCH_x86_64 -I . -c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maps.bpf.c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-o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maps.bpf.o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bpftool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gen skeleton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maps.bpf.o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maps.skel.h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clang -g -O2 -Wall -I . -c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maps.c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-o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maps.o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clang -Wall -O2 -g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maps.o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libbpf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/build/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libbpf.a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lelf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-o hello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./maps</a:t>
            </a:r>
          </a:p>
        </p:txBody>
      </p:sp>
    </p:spTree>
    <p:extLst>
      <p:ext uri="{BB962C8B-B14F-4D97-AF65-F5344CB8AC3E}">
        <p14:creationId xmlns:p14="http://schemas.microsoft.com/office/powerpoint/2010/main" val="3623842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B6BB00-99AD-2CA0-3E24-B2DF2F2A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https://arnold-van-wijnbergen.medium.com/introduction-b914e6e976f3</a:t>
            </a:r>
            <a:r>
              <a:rPr lang="en-IN" sz="2000" b="0" i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IN" sz="2000" b="0" i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libbpf</a:t>
            </a:r>
            <a:r>
              <a:rPr lang="en-IN" sz="2000" b="0" i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https://arthurchiao.art/blog/firewalling-with-bpf-xdp/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https://www.slideshare.net/brendangregg/velocity-2017-performance-analysis-superpowers-with-linux-ebpf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https://www.slideshare.net/RayJenkins1/understanding-ebpf-in-a-hurry-149197981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https://www.vamsitalkstech.com/cloud/an-introduction-to-ebpf-architecture-part-2/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https://github.com/gojue/ebpf-slide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https://unzip.dev/0x00c-ebpf/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https://www.sartura.hr/blog/simple-ebpf-core-application/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Arial Rounded MT Bold"/>
              </a:rPr>
              <a:t>Further Readings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9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76795C-367F-5C4F-B099-5A5341E6A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889000"/>
            <a:ext cx="5987011" cy="59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7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B6BB00-99AD-2CA0-3E24-B2DF2F2A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IN" b="0" i="0" dirty="0">
                <a:solidFill>
                  <a:srgbClr val="313131"/>
                </a:solidFill>
                <a:effectLst/>
              </a:rPr>
              <a:t>To overcome the limitation of user space code using system calls to access the kernel, Linux provides </a:t>
            </a:r>
            <a:r>
              <a:rPr lang="en-IN" b="1" i="0" dirty="0">
                <a:solidFill>
                  <a:srgbClr val="C00000"/>
                </a:solidFill>
                <a:effectLst/>
              </a:rPr>
              <a:t>kernel modules (LKM) </a:t>
            </a:r>
            <a:r>
              <a:rPr lang="en-IN" b="0" i="0" dirty="0">
                <a:solidFill>
                  <a:srgbClr val="313131"/>
                </a:solidFill>
                <a:effectLst/>
              </a:rPr>
              <a:t>that can be loaded into the kernel at run time.</a:t>
            </a:r>
            <a:r>
              <a:rPr lang="en-IN" dirty="0">
                <a:solidFill>
                  <a:srgbClr val="313131"/>
                </a:solidFill>
              </a:rPr>
              <a:t> </a:t>
            </a:r>
            <a:endParaRPr lang="en-IN" b="0" i="0" dirty="0">
              <a:solidFill>
                <a:srgbClr val="313131"/>
              </a:solidFill>
              <a:effectLst/>
              <a:ea typeface="Calibri"/>
              <a:cs typeface="Calibri"/>
            </a:endParaRPr>
          </a:p>
          <a:p>
            <a:r>
              <a:rPr lang="en-IN" b="0" i="0" dirty="0">
                <a:solidFill>
                  <a:srgbClr val="313131"/>
                </a:solidFill>
                <a:effectLst/>
              </a:rPr>
              <a:t>To provide sandboxing of these LKMs, Linux provided </a:t>
            </a:r>
            <a:r>
              <a:rPr lang="en-IN" b="1" i="0" dirty="0">
                <a:solidFill>
                  <a:srgbClr val="C00000"/>
                </a:solidFill>
                <a:effectLst/>
              </a:rPr>
              <a:t>BPF (Berkeley Packet Filter), </a:t>
            </a:r>
            <a:r>
              <a:rPr lang="en-IN" b="0" i="0" dirty="0">
                <a:solidFill>
                  <a:srgbClr val="313131"/>
                </a:solidFill>
                <a:effectLst/>
              </a:rPr>
              <a:t>originally in BSD, as a way of running in kernel programs.</a:t>
            </a:r>
            <a:endParaRPr lang="en-IN" dirty="0">
              <a:solidFill>
                <a:srgbClr val="313131"/>
              </a:solidFill>
            </a:endParaRPr>
          </a:p>
          <a:p>
            <a:pPr lvl="1"/>
            <a:r>
              <a:rPr lang="en-IN" b="0" i="0" dirty="0">
                <a:solidFill>
                  <a:srgbClr val="313131"/>
                </a:solidFill>
                <a:effectLst/>
              </a:rPr>
              <a:t>Examples of these include utilities such as </a:t>
            </a:r>
            <a:r>
              <a:rPr lang="en-IN" b="0" i="0" dirty="0" err="1">
                <a:solidFill>
                  <a:srgbClr val="313131"/>
                </a:solidFill>
                <a:effectLst/>
              </a:rPr>
              <a:t>tcpdump</a:t>
            </a:r>
            <a:r>
              <a:rPr lang="en-IN" b="0" i="0" dirty="0">
                <a:solidFill>
                  <a:srgbClr val="313131"/>
                </a:solidFill>
                <a:effectLst/>
              </a:rPr>
              <a:t>.</a:t>
            </a:r>
            <a:endParaRPr lang="en-IN" b="0" i="0">
              <a:solidFill>
                <a:srgbClr val="313131"/>
              </a:solidFill>
              <a:effectLst/>
              <a:ea typeface="Calibri"/>
              <a:cs typeface="Calibri"/>
            </a:endParaRPr>
          </a:p>
          <a:p>
            <a:r>
              <a:rPr lang="en-IN" b="0" i="0" dirty="0">
                <a:effectLst/>
                <a:latin typeface="Calibri"/>
                <a:ea typeface="Calibri"/>
                <a:cs typeface="Calibri"/>
              </a:rPr>
              <a:t>Originally, </a:t>
            </a:r>
            <a:r>
              <a:rPr lang="en-IN" b="1" i="0" dirty="0">
                <a:solidFill>
                  <a:srgbClr val="C00000"/>
                </a:solidFill>
                <a:effectLst/>
                <a:latin typeface="Calibri"/>
                <a:ea typeface="Calibri"/>
                <a:cs typeface="Calibri"/>
              </a:rPr>
              <a:t>Berkeley Packet Filter (BPF) </a:t>
            </a:r>
            <a:r>
              <a:rPr lang="en-IN" b="0" i="0" dirty="0">
                <a:effectLst/>
                <a:latin typeface="Calibri"/>
                <a:ea typeface="Calibri"/>
                <a:cs typeface="Calibri"/>
              </a:rPr>
              <a:t>was designed for capturing and filtering </a:t>
            </a:r>
            <a:r>
              <a:rPr lang="en-IN" b="1" i="0" dirty="0">
                <a:solidFill>
                  <a:srgbClr val="C00000"/>
                </a:solidFill>
                <a:effectLst/>
                <a:latin typeface="Calibri"/>
                <a:ea typeface="Calibri"/>
                <a:cs typeface="Calibri"/>
              </a:rPr>
              <a:t>network packets</a:t>
            </a:r>
            <a:r>
              <a:rPr lang="en-IN" b="0" i="0" dirty="0">
                <a:effectLst/>
                <a:latin typeface="Calibri"/>
                <a:ea typeface="Calibri"/>
                <a:cs typeface="Calibri"/>
              </a:rPr>
              <a:t>. </a:t>
            </a:r>
            <a:endParaRPr lang="en-IN" dirty="0">
              <a:latin typeface="Calibri"/>
              <a:ea typeface="Calibri"/>
              <a:cs typeface="Calibri"/>
            </a:endParaRPr>
          </a:p>
          <a:p>
            <a:pPr lvl="1"/>
            <a:r>
              <a:rPr lang="en-IN" b="0" i="0" dirty="0">
                <a:effectLst/>
                <a:latin typeface="Calibri"/>
                <a:ea typeface="Calibri"/>
                <a:cs typeface="Calibri"/>
              </a:rPr>
              <a:t>However, its scope has vastly expanded, and it now encompasses a wide range of use cases beyond networking.</a:t>
            </a:r>
            <a:endParaRPr lang="en-IN">
              <a:ea typeface="Calibri"/>
              <a:cs typeface="Calibri"/>
            </a:endParaRPr>
          </a:p>
          <a:p>
            <a:r>
              <a:rPr lang="en-IN" b="0" i="0" err="1">
                <a:effectLst/>
                <a:latin typeface="Calibri"/>
                <a:ea typeface="Calibri"/>
                <a:cs typeface="Calibri"/>
              </a:rPr>
              <a:t>eBPF</a:t>
            </a:r>
            <a:r>
              <a:rPr lang="en-IN" b="0" i="0" dirty="0">
                <a:effectLst/>
                <a:latin typeface="Calibri"/>
                <a:ea typeface="Calibri"/>
                <a:cs typeface="Calibri"/>
              </a:rPr>
              <a:t> provides a </a:t>
            </a:r>
            <a:r>
              <a:rPr lang="en-IN" b="1" i="0" dirty="0">
                <a:solidFill>
                  <a:srgbClr val="C00000"/>
                </a:solidFill>
                <a:effectLst/>
                <a:latin typeface="Calibri"/>
                <a:ea typeface="Calibri"/>
                <a:cs typeface="Calibri"/>
              </a:rPr>
              <a:t>virtual machine-like </a:t>
            </a:r>
            <a:r>
              <a:rPr lang="en-IN" b="0" i="0" dirty="0">
                <a:effectLst/>
                <a:latin typeface="Calibri"/>
                <a:ea typeface="Calibri"/>
                <a:cs typeface="Calibri"/>
              </a:rPr>
              <a:t>environment within the Linux kernel, allowing users to write, compile, and run programs that can interact with various kernel subsystems.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IN" b="0" i="0" dirty="0">
              <a:solidFill>
                <a:srgbClr val="313131"/>
              </a:solidFill>
              <a:effectLst/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Rounded MT Bold"/>
              </a:rPr>
              <a:t>LKM vs </a:t>
            </a:r>
            <a:r>
              <a:rPr lang="en-US" err="1">
                <a:latin typeface="Arial Rounded MT Bold"/>
              </a:rPr>
              <a:t>eBPF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 Rounded MT Bold"/>
              </a:rPr>
              <a:t>eBPF</a:t>
            </a:r>
            <a:r>
              <a:rPr lang="en-US">
                <a:latin typeface="Arial Rounded MT Bold"/>
              </a:rPr>
              <a:t> Background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584A8-2486-D145-A3C8-C1894088AB9B}"/>
              </a:ext>
            </a:extLst>
          </p:cNvPr>
          <p:cNvSpPr txBox="1"/>
          <p:nvPr/>
        </p:nvSpPr>
        <p:spPr>
          <a:xfrm>
            <a:off x="209551" y="1040556"/>
            <a:ext cx="3784601" cy="444737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IN" sz="2800" b="1">
                <a:solidFill>
                  <a:srgbClr val="C00000"/>
                </a:solidFill>
                <a:cs typeface="Calibri"/>
              </a:rPr>
              <a:t>What ?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IN" sz="2800" err="1">
                <a:cs typeface="Calibri"/>
              </a:rPr>
              <a:t>eBPF</a:t>
            </a:r>
            <a:r>
              <a:rPr lang="en-IN" sz="2800">
                <a:cs typeface="Calibri"/>
              </a:rPr>
              <a:t> allows developers to safely inject code into a kernel sandbox, functioning as a privileged virtual machine within the kernel space.</a:t>
            </a:r>
          </a:p>
          <a:p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85891-55CA-874C-92AF-0B33A29C2902}"/>
              </a:ext>
            </a:extLst>
          </p:cNvPr>
          <p:cNvSpPr txBox="1"/>
          <p:nvPr/>
        </p:nvSpPr>
        <p:spPr>
          <a:xfrm>
            <a:off x="4203700" y="1041652"/>
            <a:ext cx="3784600" cy="498598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IN" sz="2800" b="1">
                <a:solidFill>
                  <a:srgbClr val="C00000"/>
                </a:solidFill>
                <a:cs typeface="Calibri"/>
              </a:rPr>
              <a:t>Why ?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IN" sz="2800">
                <a:cs typeface="Calibri"/>
              </a:rPr>
              <a:t>By leveraging </a:t>
            </a:r>
            <a:r>
              <a:rPr lang="en-IN" sz="2800" err="1">
                <a:cs typeface="Calibri"/>
              </a:rPr>
              <a:t>eBPF</a:t>
            </a:r>
            <a:r>
              <a:rPr lang="en-IN" sz="2800">
                <a:cs typeface="Calibri"/>
              </a:rPr>
              <a:t>, developers can enhance the functionalities of the OS without the need for modifying kernel code or loading a kernel module.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IN" sz="2800">
                <a:cs typeface="Calibri"/>
              </a:rPr>
              <a:t>Also optimizes current kernel capabilities required for specific business use case.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90BDC-9C59-E848-862D-689B72AEB117}"/>
              </a:ext>
            </a:extLst>
          </p:cNvPr>
          <p:cNvSpPr txBox="1"/>
          <p:nvPr/>
        </p:nvSpPr>
        <p:spPr>
          <a:xfrm>
            <a:off x="8197849" y="1036083"/>
            <a:ext cx="3784600" cy="533992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IN" sz="2800" b="1">
                <a:solidFill>
                  <a:srgbClr val="C00000"/>
                </a:solidFill>
                <a:cs typeface="Calibri"/>
              </a:rPr>
              <a:t>How ?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IN" sz="2800">
                <a:cs typeface="Calibri"/>
              </a:rPr>
              <a:t>The programs are event-driven, executing when the kernel or an application encounters a hook point. Numerous pre-defined hook points are available, including system calls, function entry/exit, kernel </a:t>
            </a:r>
            <a:r>
              <a:rPr lang="en-IN" sz="2800" err="1">
                <a:cs typeface="Calibri"/>
              </a:rPr>
              <a:t>tracepoints</a:t>
            </a:r>
            <a:r>
              <a:rPr lang="en-IN" sz="2800">
                <a:cs typeface="Calibri"/>
              </a:rPr>
              <a:t>, and network</a:t>
            </a:r>
            <a:r>
              <a:rPr lang="en-IN" sz="1800" b="0" i="0" u="none" strike="noStrike">
                <a:solidFill>
                  <a:srgbClr val="07376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sz="2800">
                <a:cs typeface="Calibri"/>
              </a:rPr>
              <a:t>events.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Rounded MT Bold"/>
              </a:rPr>
              <a:t>Usage of </a:t>
            </a:r>
            <a:r>
              <a:rPr lang="en-US" err="1">
                <a:latin typeface="Arial Rounded MT Bold"/>
              </a:rPr>
              <a:t>eBPF</a:t>
            </a:r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4ACDB24-1BEC-6943-920D-B7C1DC83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30" y="2673726"/>
            <a:ext cx="7121064" cy="366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53FEC-C88C-AE42-87E8-583AF0CCD446}"/>
              </a:ext>
            </a:extLst>
          </p:cNvPr>
          <p:cNvSpPr txBox="1"/>
          <p:nvPr/>
        </p:nvSpPr>
        <p:spPr>
          <a:xfrm>
            <a:off x="235856" y="1007422"/>
            <a:ext cx="5729515" cy="101566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IN" sz="2000">
                <a:solidFill>
                  <a:schemeClr val="bg1"/>
                </a:solidFill>
                <a:cs typeface="Calibri"/>
              </a:rPr>
              <a:t>To implement custom network functions such as load balancing, packet filtering, and routing, all within the kernel, providing high performance and flexibility.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D0577-E8C3-C943-B984-006DE06B40F9}"/>
              </a:ext>
            </a:extLst>
          </p:cNvPr>
          <p:cNvSpPr txBox="1"/>
          <p:nvPr/>
        </p:nvSpPr>
        <p:spPr>
          <a:xfrm>
            <a:off x="6226630" y="1007422"/>
            <a:ext cx="5729515" cy="101566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IN" sz="2000" err="1">
                <a:solidFill>
                  <a:schemeClr val="bg1"/>
                </a:solidFill>
                <a:cs typeface="Calibri"/>
              </a:rPr>
              <a:t>Tp</a:t>
            </a:r>
            <a:r>
              <a:rPr lang="en-IN" sz="2000">
                <a:solidFill>
                  <a:schemeClr val="bg1"/>
                </a:solidFill>
                <a:cs typeface="Calibri"/>
              </a:rPr>
              <a:t> enforce security policies by monitoring system calls, network activity, and other kernel events, detecting and preventing unauthorized actions.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6D4192-4254-0B4A-882F-4716918ACE2F}"/>
              </a:ext>
            </a:extLst>
          </p:cNvPr>
          <p:cNvCxnSpPr>
            <a:cxnSpLocks/>
          </p:cNvCxnSpPr>
          <p:nvPr/>
        </p:nvCxnSpPr>
        <p:spPr>
          <a:xfrm flipV="1">
            <a:off x="2148114" y="1886748"/>
            <a:ext cx="246743" cy="10596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54DABF-B740-7D40-9B24-D97EAFAA7E29}"/>
              </a:ext>
            </a:extLst>
          </p:cNvPr>
          <p:cNvCxnSpPr>
            <a:cxnSpLocks/>
          </p:cNvCxnSpPr>
          <p:nvPr/>
        </p:nvCxnSpPr>
        <p:spPr>
          <a:xfrm flipV="1">
            <a:off x="3620860" y="2023085"/>
            <a:ext cx="2765426" cy="923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275DA7-CD9C-0847-915D-40D8AC733EEE}"/>
              </a:ext>
            </a:extLst>
          </p:cNvPr>
          <p:cNvSpPr txBox="1"/>
          <p:nvPr/>
        </p:nvSpPr>
        <p:spPr>
          <a:xfrm>
            <a:off x="7612290" y="2484743"/>
            <a:ext cx="4343856" cy="193899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IN" sz="2000">
                <a:solidFill>
                  <a:schemeClr val="bg1"/>
                </a:solidFill>
                <a:cs typeface="Calibri"/>
              </a:rPr>
              <a:t>Enables system &amp; application monitoring by attaching probes to various kernel subsystems, allowing developers and administrators to gain deep insights into the performance and behaviour of their systems.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0A74D0-F484-6F44-AD26-FC4F2037E880}"/>
              </a:ext>
            </a:extLst>
          </p:cNvPr>
          <p:cNvCxnSpPr>
            <a:cxnSpLocks/>
          </p:cNvCxnSpPr>
          <p:nvPr/>
        </p:nvCxnSpPr>
        <p:spPr>
          <a:xfrm flipV="1">
            <a:off x="5471886" y="3098801"/>
            <a:ext cx="2140403" cy="10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693F97-D0AD-EC4C-A430-06B423FE0B56}"/>
              </a:ext>
            </a:extLst>
          </p:cNvPr>
          <p:cNvSpPr txBox="1"/>
          <p:nvPr/>
        </p:nvSpPr>
        <p:spPr>
          <a:xfrm>
            <a:off x="7612289" y="4885393"/>
            <a:ext cx="4343856" cy="132343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IN" sz="2000">
                <a:solidFill>
                  <a:schemeClr val="bg1"/>
                </a:solidFill>
                <a:cs typeface="Calibri"/>
              </a:rPr>
              <a:t>Help identify performance bottlenecks and optimize system behaviour by modifying kernel data structures and functions on-the-fly.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40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Rounded MT Bold"/>
              </a:rPr>
              <a:t>How </a:t>
            </a:r>
            <a:r>
              <a:rPr lang="en-US" err="1">
                <a:latin typeface="Arial Rounded MT Bold"/>
              </a:rPr>
              <a:t>eBPF</a:t>
            </a:r>
            <a:r>
              <a:rPr lang="en-US">
                <a:latin typeface="Arial Rounded MT Bold"/>
              </a:rPr>
              <a:t> Works</a:t>
            </a: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5D35F8-3774-094B-B91E-E23E80664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56" y="2124762"/>
            <a:ext cx="5214257" cy="32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797B54-2A08-9849-8E1B-0D12729B9E2A}"/>
              </a:ext>
            </a:extLst>
          </p:cNvPr>
          <p:cNvSpPr txBox="1"/>
          <p:nvPr/>
        </p:nvSpPr>
        <p:spPr>
          <a:xfrm>
            <a:off x="163287" y="1078290"/>
            <a:ext cx="653868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auto">
              <a:buFont typeface="+mj-lt"/>
              <a:buAutoNum type="arabicPeriod"/>
            </a:pPr>
            <a:r>
              <a:rPr lang="en-IN" sz="2000" b="1">
                <a:solidFill>
                  <a:srgbClr val="C00000"/>
                </a:solidFill>
                <a:cs typeface="Calibri"/>
              </a:rPr>
              <a:t>Writing </a:t>
            </a:r>
            <a:r>
              <a:rPr lang="en-IN" sz="2000" b="1" err="1">
                <a:solidFill>
                  <a:srgbClr val="C00000"/>
                </a:solidFill>
                <a:cs typeface="Calibri"/>
              </a:rPr>
              <a:t>eBPF</a:t>
            </a:r>
            <a:r>
              <a:rPr lang="en-IN" sz="2000" b="1">
                <a:solidFill>
                  <a:srgbClr val="C00000"/>
                </a:solidFill>
                <a:cs typeface="Calibri"/>
              </a:rPr>
              <a:t> Programs: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>
                <a:cs typeface="Calibri"/>
              </a:rPr>
              <a:t>Users write </a:t>
            </a:r>
            <a:r>
              <a:rPr lang="en-IN" sz="2000" err="1">
                <a:cs typeface="Calibri"/>
              </a:rPr>
              <a:t>eBPF</a:t>
            </a:r>
            <a:r>
              <a:rPr lang="en-IN" sz="2000">
                <a:cs typeface="Calibri"/>
              </a:rPr>
              <a:t> programs using a restricted C-like language.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>
                <a:cs typeface="Calibri"/>
              </a:rPr>
              <a:t>These programs are event-driven and are triggered by specific events such as system calls, network packets, or </a:t>
            </a:r>
            <a:r>
              <a:rPr lang="en-IN" sz="2000" err="1">
                <a:cs typeface="Calibri"/>
              </a:rPr>
              <a:t>tracepoints</a:t>
            </a:r>
            <a:r>
              <a:rPr lang="en-IN" sz="2000">
                <a:cs typeface="Calibri"/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 err="1">
                <a:cs typeface="Calibri"/>
              </a:rPr>
              <a:t>eBPF</a:t>
            </a:r>
            <a:r>
              <a:rPr lang="en-IN" sz="2000">
                <a:cs typeface="Calibri"/>
              </a:rPr>
              <a:t> programs can be written using the LLVM (Low-Level Virtual Machine) compiler collection with the BPF backend, which supports the </a:t>
            </a:r>
            <a:r>
              <a:rPr lang="en-IN" sz="2000" err="1">
                <a:cs typeface="Calibri"/>
              </a:rPr>
              <a:t>eBPF</a:t>
            </a:r>
            <a:r>
              <a:rPr lang="en-IN" sz="2000">
                <a:cs typeface="Calibri"/>
              </a:rPr>
              <a:t> instruction set.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00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b="1">
                <a:solidFill>
                  <a:srgbClr val="C00000"/>
                </a:solidFill>
                <a:cs typeface="Calibri"/>
              </a:rPr>
              <a:t>Compiling and Loading: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>
                <a:cs typeface="Calibri"/>
              </a:rPr>
              <a:t>Once written, the </a:t>
            </a:r>
            <a:r>
              <a:rPr lang="en-IN" sz="2000" err="1">
                <a:cs typeface="Calibri"/>
              </a:rPr>
              <a:t>eBPF</a:t>
            </a:r>
            <a:r>
              <a:rPr lang="en-IN" sz="2000">
                <a:cs typeface="Calibri"/>
              </a:rPr>
              <a:t> program is compiled into bytecode, which can be loaded into the kernel using the </a:t>
            </a:r>
            <a:r>
              <a:rPr lang="en-IN" sz="2000" err="1">
                <a:cs typeface="Calibri"/>
              </a:rPr>
              <a:t>bpf</a:t>
            </a:r>
            <a:r>
              <a:rPr lang="en-IN" sz="2000">
                <a:cs typeface="Calibri"/>
              </a:rPr>
              <a:t>() system call.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>
                <a:cs typeface="Calibri"/>
              </a:rPr>
              <a:t>This bytecode is platform-independent and can be executed on any Linux system with </a:t>
            </a:r>
            <a:r>
              <a:rPr lang="en-IN" sz="2000" err="1">
                <a:cs typeface="Calibri"/>
              </a:rPr>
              <a:t>eBPF</a:t>
            </a:r>
            <a:r>
              <a:rPr lang="en-IN" sz="2000">
                <a:cs typeface="Calibri"/>
              </a:rPr>
              <a:t> support.</a:t>
            </a:r>
          </a:p>
        </p:txBody>
      </p:sp>
    </p:spTree>
    <p:extLst>
      <p:ext uri="{BB962C8B-B14F-4D97-AF65-F5344CB8AC3E}">
        <p14:creationId xmlns:p14="http://schemas.microsoft.com/office/powerpoint/2010/main" val="203406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Rounded MT Bold"/>
              </a:rPr>
              <a:t>How </a:t>
            </a:r>
            <a:r>
              <a:rPr lang="en-US" err="1">
                <a:latin typeface="Arial Rounded MT Bold"/>
              </a:rPr>
              <a:t>eBPF</a:t>
            </a:r>
            <a:r>
              <a:rPr lang="en-US">
                <a:latin typeface="Arial Rounded MT Bold"/>
              </a:rPr>
              <a:t> Works</a:t>
            </a: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5D35F8-3774-094B-B91E-E23E80664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57" y="2059948"/>
            <a:ext cx="5214257" cy="32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797B54-2A08-9849-8E1B-0D12729B9E2A}"/>
              </a:ext>
            </a:extLst>
          </p:cNvPr>
          <p:cNvSpPr txBox="1"/>
          <p:nvPr/>
        </p:nvSpPr>
        <p:spPr>
          <a:xfrm>
            <a:off x="163286" y="1078290"/>
            <a:ext cx="6651169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auto">
              <a:buFont typeface="+mj-lt"/>
              <a:buAutoNum type="arabicPeriod" startAt="3"/>
            </a:pPr>
            <a:r>
              <a:rPr lang="en-IN" sz="2000" b="1">
                <a:solidFill>
                  <a:srgbClr val="C00000"/>
                </a:solidFill>
                <a:cs typeface="Calibri"/>
              </a:rPr>
              <a:t>Verification:</a:t>
            </a:r>
            <a:r>
              <a:rPr lang="en-IN" sz="2000">
                <a:cs typeface="Calibri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>
                <a:cs typeface="Calibri"/>
              </a:rPr>
              <a:t>To ensure safety, the kernel verifies the loaded bytecode using a verifier component.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>
                <a:cs typeface="Calibri"/>
              </a:rPr>
              <a:t>The verifier checks for several conditions, such as illegal memory access, infinite loops, and proper resource usage, preventing potentially harmful or poorly written programs from running.</a:t>
            </a:r>
          </a:p>
          <a:p>
            <a:pPr lvl="1"/>
            <a:endParaRPr lang="en-IN" sz="2000">
              <a:cs typeface="Calibri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000" b="1">
                <a:solidFill>
                  <a:srgbClr val="C00000"/>
                </a:solidFill>
                <a:cs typeface="Calibri"/>
              </a:rPr>
              <a:t>Just-In-Time (JIT) Compilation: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>
                <a:cs typeface="Calibri"/>
              </a:rPr>
              <a:t>After verification, the bytecode is translated into native machine code for the target platform using a Just-In-Time (JIT) compiler.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000">
                <a:cs typeface="Calibri"/>
              </a:rPr>
              <a:t>This step significantly improves performance by avoiding interpretation overhead during execution.</a:t>
            </a:r>
          </a:p>
          <a:p>
            <a:endParaRPr lang="en-IN" b="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2738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Rounded MT Bold"/>
              </a:rPr>
              <a:t>How </a:t>
            </a:r>
            <a:r>
              <a:rPr lang="en-US" err="1">
                <a:latin typeface="Arial Rounded MT Bold"/>
              </a:rPr>
              <a:t>eBPF</a:t>
            </a:r>
            <a:r>
              <a:rPr lang="en-US">
                <a:latin typeface="Arial Rounded MT Bold"/>
              </a:rPr>
              <a:t> Works</a:t>
            </a: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5D35F8-3774-094B-B91E-E23E80664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27" y="1990988"/>
            <a:ext cx="5214257" cy="32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797B54-2A08-9849-8E1B-0D12729B9E2A}"/>
              </a:ext>
            </a:extLst>
          </p:cNvPr>
          <p:cNvSpPr txBox="1"/>
          <p:nvPr/>
        </p:nvSpPr>
        <p:spPr>
          <a:xfrm>
            <a:off x="163287" y="1078290"/>
            <a:ext cx="613228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auto">
              <a:buFont typeface="+mj-lt"/>
              <a:buAutoNum type="arabicPeriod" startAt="5"/>
            </a:pPr>
            <a:r>
              <a:rPr lang="en-IN" sz="2000" b="1">
                <a:solidFill>
                  <a:srgbClr val="C00000"/>
                </a:solidFill>
                <a:cs typeface="Calibri"/>
              </a:rPr>
              <a:t>Execution: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b="0" i="0">
                <a:effectLst/>
              </a:rPr>
              <a:t>The </a:t>
            </a:r>
            <a:r>
              <a:rPr lang="en-IN" b="0" i="0" err="1">
                <a:effectLst/>
              </a:rPr>
              <a:t>eBPF</a:t>
            </a:r>
            <a:r>
              <a:rPr lang="en-IN" b="0" i="0">
                <a:effectLst/>
              </a:rPr>
              <a:t> program is executed by the in-kernel </a:t>
            </a:r>
            <a:r>
              <a:rPr lang="en-IN" b="0" i="0" err="1">
                <a:effectLst/>
              </a:rPr>
              <a:t>eBPF</a:t>
            </a:r>
            <a:r>
              <a:rPr lang="en-IN" b="0" i="0">
                <a:effectLst/>
              </a:rPr>
              <a:t> virtual machine in response to specific events.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b="0" i="0">
                <a:effectLst/>
              </a:rPr>
              <a:t>The </a:t>
            </a:r>
            <a:r>
              <a:rPr lang="en-IN" b="0" i="0" err="1">
                <a:effectLst/>
              </a:rPr>
              <a:t>eBPF</a:t>
            </a:r>
            <a:r>
              <a:rPr lang="en-IN" b="0" i="0">
                <a:effectLst/>
              </a:rPr>
              <a:t> VM ensures isolation and safety while providing kernel data structures and functions access.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b="0" i="0">
              <a:effectLst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IN" sz="2000" b="1">
                <a:solidFill>
                  <a:srgbClr val="C00000"/>
                </a:solidFill>
                <a:cs typeface="Calibri"/>
              </a:rPr>
              <a:t>Interaction with User-space: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b="0" i="0" err="1">
                <a:effectLst/>
              </a:rPr>
              <a:t>eBPF</a:t>
            </a:r>
            <a:r>
              <a:rPr lang="en-IN" b="0" i="0">
                <a:effectLst/>
              </a:rPr>
              <a:t> programs can communicate with user-space applications using </a:t>
            </a:r>
            <a:r>
              <a:rPr lang="en-IN" b="0" i="0" err="1">
                <a:effectLst/>
              </a:rPr>
              <a:t>eBPF</a:t>
            </a:r>
            <a:r>
              <a:rPr lang="en-IN" b="0" i="0">
                <a:effectLst/>
              </a:rPr>
              <a:t> maps, key-value data structures shared between the kernel and User-space.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b="0" i="0">
                <a:effectLst/>
              </a:rPr>
              <a:t>This allows for efficient and flexible data exchange between the two domains.</a:t>
            </a:r>
          </a:p>
          <a:p>
            <a:endParaRPr lang="en-IN" b="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2392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B6BB00-99AD-2CA0-3E24-B2DF2F2A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68" y="1064853"/>
            <a:ext cx="11552663" cy="5349838"/>
          </a:xfrm>
        </p:spPr>
        <p:txBody>
          <a:bodyPr lIns="91440" tIns="45720" rIns="91440" bIns="45720" anchor="t"/>
          <a:lstStyle/>
          <a:p>
            <a:r>
              <a:rPr lang="en-IN" b="0" i="0">
                <a:effectLst/>
                <a:latin typeface="-apple-system"/>
              </a:rPr>
              <a:t>Programs are written in restricted C. </a:t>
            </a:r>
            <a:r>
              <a:rPr lang="en-IN" b="0" i="0" err="1">
                <a:effectLst/>
                <a:latin typeface="-apple-system"/>
              </a:rPr>
              <a:t>eBPF</a:t>
            </a:r>
            <a:r>
              <a:rPr lang="en-IN" b="0" i="0">
                <a:effectLst/>
                <a:latin typeface="-apple-system"/>
              </a:rPr>
              <a:t> backend for LLVM/Clang</a:t>
            </a:r>
          </a:p>
          <a:p>
            <a:pPr lvl="1"/>
            <a:r>
              <a:rPr lang="en-US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clang -g -O2 -emit-</a:t>
            </a:r>
            <a:r>
              <a:rPr lang="en-US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lang="en-US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testProg.bpf.c</a:t>
            </a:r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-o - | </a:t>
            </a:r>
            <a:r>
              <a:rPr lang="en-US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llc</a:t>
            </a:r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-march=</a:t>
            </a:r>
            <a:r>
              <a:rPr lang="en-US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bpf</a:t>
            </a:r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-filetype=obj -o </a:t>
            </a:r>
            <a:r>
              <a:rPr lang="en-US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testProg.o</a:t>
            </a:r>
            <a:endParaRPr lang="en-US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err="1">
                <a:latin typeface="-apple-system"/>
              </a:rPr>
              <a:t>eBPF</a:t>
            </a:r>
            <a:r>
              <a:rPr lang="en-US">
                <a:latin typeface="-apple-system"/>
              </a:rPr>
              <a:t> Verifier</a:t>
            </a:r>
            <a:endParaRPr lang="en-US" sz="2400">
              <a:latin typeface="-apple-system"/>
            </a:endParaRPr>
          </a:p>
          <a:p>
            <a:pPr lvl="1"/>
            <a:r>
              <a:rPr lang="en-US">
                <a:latin typeface="-apple-system"/>
              </a:rPr>
              <a:t>Verified to finish (no loops), no unreachable instructions, reads to uninitialized registers, or memory access to arbitrary pointers restricted kernel function calls and data structure access</a:t>
            </a:r>
          </a:p>
          <a:p>
            <a:r>
              <a:rPr lang="en-US" err="1">
                <a:latin typeface="-apple-system"/>
              </a:rPr>
              <a:t>eBPF</a:t>
            </a:r>
            <a:r>
              <a:rPr lang="en-US">
                <a:latin typeface="-apple-system"/>
              </a:rPr>
              <a:t> Maps / Perf Event Ring Buffer</a:t>
            </a:r>
          </a:p>
          <a:p>
            <a:pPr lvl="1"/>
            <a:r>
              <a:rPr lang="en-US">
                <a:latin typeface="-apple-system"/>
              </a:rPr>
              <a:t>Memory Mapped, bi-directional data structures for storage.</a:t>
            </a:r>
          </a:p>
          <a:p>
            <a:pPr lvl="1"/>
            <a:r>
              <a:rPr lang="en-US">
                <a:latin typeface="-apple-system"/>
              </a:rPr>
              <a:t>Allow sharing of data between </a:t>
            </a:r>
            <a:r>
              <a:rPr lang="en-US" err="1">
                <a:latin typeface="-apple-system"/>
              </a:rPr>
              <a:t>eBPF</a:t>
            </a:r>
            <a:r>
              <a:rPr lang="en-US">
                <a:latin typeface="-apple-system"/>
              </a:rPr>
              <a:t> Kernel programs and also between kernel and use-space program</a:t>
            </a:r>
          </a:p>
          <a:p>
            <a:r>
              <a:rPr lang="en-US">
                <a:latin typeface="-apple-system"/>
              </a:rPr>
              <a:t>Helper Functions</a:t>
            </a:r>
          </a:p>
          <a:p>
            <a:pPr lvl="1"/>
            <a:r>
              <a:rPr lang="en-US">
                <a:latin typeface="-apple-system"/>
              </a:rPr>
              <a:t>Kernel functions exposed to </a:t>
            </a:r>
            <a:r>
              <a:rPr lang="en-US" err="1">
                <a:latin typeface="-apple-system"/>
              </a:rPr>
              <a:t>eBPF</a:t>
            </a:r>
            <a:r>
              <a:rPr lang="en-US">
                <a:latin typeface="-apple-system"/>
              </a:rPr>
              <a:t> Programs</a:t>
            </a:r>
          </a:p>
          <a:p>
            <a:pPr lvl="1"/>
            <a:endParaRPr lang="en-US" sz="2800">
              <a:latin typeface="-apple-syste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812E6-05F8-A74B-9E19-96EB6CB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 Rounded MT Bold"/>
              </a:rPr>
              <a:t>eBPF</a:t>
            </a:r>
            <a:r>
              <a:rPr lang="en-US">
                <a:latin typeface="Arial Rounded MT Bold"/>
              </a:rPr>
              <a:t>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26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CS 60038: Advances in Operating Systems Design</vt:lpstr>
      <vt:lpstr>Introduction</vt:lpstr>
      <vt:lpstr>LKM vs eBPF</vt:lpstr>
      <vt:lpstr>eBPF Background</vt:lpstr>
      <vt:lpstr>Usage of eBPF</vt:lpstr>
      <vt:lpstr>How eBPF Works</vt:lpstr>
      <vt:lpstr>How eBPF Works</vt:lpstr>
      <vt:lpstr>How eBPF Works</vt:lpstr>
      <vt:lpstr>eBPF Components</vt:lpstr>
      <vt:lpstr>eBPF Program Types</vt:lpstr>
      <vt:lpstr>eBPF Maps</vt:lpstr>
      <vt:lpstr>eBPF Maps</vt:lpstr>
      <vt:lpstr>eBPF Development Tools</vt:lpstr>
      <vt:lpstr>bcc tools</vt:lpstr>
      <vt:lpstr>bcc tool Installation</vt:lpstr>
      <vt:lpstr>bcc/Python (C &amp; Python)</vt:lpstr>
      <vt:lpstr>eBPF Programs -  BPF CO-RE vs libbpf-bootstrap</vt:lpstr>
      <vt:lpstr>eBPF Programs -  BPF CORE vs libbpf-bootstrap</vt:lpstr>
      <vt:lpstr>eBPF Programs -  BPF CORE vs libbpf-bootstrap</vt:lpstr>
      <vt:lpstr>Installation – Pre-requisites</vt:lpstr>
      <vt:lpstr>eBPF CO-RE Application – maps.bpf.c</vt:lpstr>
      <vt:lpstr>eBPF CO-RE Application – maps.c Snippet (loading)</vt:lpstr>
      <vt:lpstr>eBPF CO-RE Application – maps.c Snippet (loading)</vt:lpstr>
      <vt:lpstr>Compilation</vt:lpstr>
      <vt:lpstr>Further Readings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36</cp:revision>
  <cp:lastPrinted>2019-07-15T05:19:34Z</cp:lastPrinted>
  <dcterms:created xsi:type="dcterms:W3CDTF">2017-09-14T08:48:41Z</dcterms:created>
  <dcterms:modified xsi:type="dcterms:W3CDTF">2023-12-05T07:36:21Z</dcterms:modified>
</cp:coreProperties>
</file>