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sldIdLst>
    <p:sldId id="948" r:id="rId2"/>
    <p:sldId id="1452" r:id="rId3"/>
    <p:sldId id="1108" r:id="rId4"/>
    <p:sldId id="1109" r:id="rId5"/>
    <p:sldId id="257" r:id="rId6"/>
    <p:sldId id="1116" r:id="rId7"/>
    <p:sldId id="258" r:id="rId8"/>
    <p:sldId id="1050" r:id="rId9"/>
    <p:sldId id="1032" r:id="rId10"/>
    <p:sldId id="1625" r:id="rId11"/>
    <p:sldId id="261" r:id="rId12"/>
    <p:sldId id="1059" r:id="rId13"/>
    <p:sldId id="1580" r:id="rId14"/>
    <p:sldId id="1033" r:id="rId15"/>
    <p:sldId id="1034" r:id="rId16"/>
    <p:sldId id="263" r:id="rId17"/>
    <p:sldId id="1035" r:id="rId18"/>
    <p:sldId id="1581" r:id="rId19"/>
    <p:sldId id="1582" r:id="rId20"/>
    <p:sldId id="1647" r:id="rId21"/>
    <p:sldId id="1583" r:id="rId22"/>
    <p:sldId id="1584" r:id="rId23"/>
    <p:sldId id="1363" r:id="rId24"/>
    <p:sldId id="1364" r:id="rId25"/>
    <p:sldId id="654" r:id="rId26"/>
    <p:sldId id="1585" r:id="rId27"/>
    <p:sldId id="1724" r:id="rId28"/>
    <p:sldId id="267" r:id="rId29"/>
    <p:sldId id="1725" r:id="rId30"/>
    <p:sldId id="1726" r:id="rId31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CCFF99"/>
    <a:srgbClr val="CC99FF"/>
    <a:srgbClr val="CCFFCC"/>
    <a:srgbClr val="0000CC"/>
    <a:srgbClr val="FFFFCC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8" autoAdjust="0"/>
    <p:restoredTop sz="87993" autoAdjust="0"/>
  </p:normalViewPr>
  <p:slideViewPr>
    <p:cSldViewPr>
      <p:cViewPr varScale="1">
        <p:scale>
          <a:sx n="53" d="100"/>
          <a:sy n="53" d="100"/>
        </p:scale>
        <p:origin x="1420" y="4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2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81C6BE90-F440-2E56-E53E-881292465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237360B2-63FE-C024-62EB-676006613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D8A23345-CBFD-E842-1100-7C8F3AF19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2148CAAA-3C86-0885-268A-043DA35F9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DDA4C9C2-7D09-E33B-918E-A99D185FD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3CA8C857-F23C-C031-E212-EA425D984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450568" name="Text Box 7">
            <a:extLst>
              <a:ext uri="{FF2B5EF4-FFF2-40B4-BE49-F238E27FC236}">
                <a16:creationId xmlns:a16="http://schemas.microsoft.com/office/drawing/2014/main" id="{B4C63623-6C46-B1AF-F99C-11E462C43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 i="0">
              <a:latin typeface="Times New Roman" pitchFamily="18" charset="0"/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779A9628-98F5-CD0E-E036-FB00F93662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69EF6ACA-8269-51FD-5C79-F6683155AA52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5D37D158-1F0A-5B69-2DB9-6D972CA2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 i="0">
              <a:solidFill>
                <a:schemeClr val="bg1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B98F8D5-31B5-F5CF-7351-CF85257EED7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CE0D0B1-00FB-07C8-EA3A-E803951345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79A6A2A2-6177-D603-4107-9B52B51B3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26EFA5A2-4202-22E9-EABA-8D98969A6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B7E2777A-2742-399D-38AE-E20A0077B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2379F6F9-E480-595F-D586-E5BA421B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706438"/>
            <a:ext cx="4645025" cy="348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0D4B846-3070-4BD5-5439-9E1E4D381FFB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BE34F9A5-EEB1-D9B4-046E-7599A4787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2B7F40B9-10DC-288B-2F33-116C8788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37892" name="Notes Placeholder 1">
            <a:extLst>
              <a:ext uri="{FF2B5EF4-FFF2-40B4-BE49-F238E27FC236}">
                <a16:creationId xmlns:a16="http://schemas.microsoft.com/office/drawing/2014/main" id="{898C8F61-CC3E-CF10-F98D-A172B2FC1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908C0206-02D9-E67F-1B64-DF5157304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35D77D42-154C-22CC-634B-58D9F0579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E7D51069-C9A4-8D74-4753-4EC357D7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D3D4B0E3-FAFD-7623-D98B-A55F692F1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1C5332D8-C514-5314-FA55-07380272E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7A416330-1390-B28D-7EF6-6618A65D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8BC90BEC-FD31-1630-20CC-7018F30BA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6407FB38-2559-7297-081A-2D2C989AF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DEFDEEBC-BEBB-168A-D613-D6B802F5C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696913"/>
            <a:ext cx="4389437" cy="3292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E7F397CD-61B6-0D0C-E7EF-692EFDEC0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68800"/>
            <a:ext cx="5137150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99ECF702-393C-A95D-3FBA-4088E7D4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B394FF76-C436-F04D-35D5-ECFF5F73F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C529449A-5041-CCD7-8B90-93677E598A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E71F908A-BAAF-81FD-40D9-4FE3DD611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16FA2490-F475-C310-1F68-9317C1AAD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CE796852-7AFA-2E34-F704-FF0D3F51B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51B08B72-2663-3CC2-C3CD-DCB8D82F7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 i="0">
              <a:solidFill>
                <a:schemeClr val="bg1"/>
              </a:solidFill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B423204-C49D-1897-FDF0-142D5A213DF4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C130DDC8-57FD-7655-F8AD-A47C67596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17CA6339-5599-6538-DED7-FC1403E20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C7C538D3-225E-BABF-E556-AD29A122F6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6BCBFA12-A922-0F78-3D86-91C559D66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EE3792EF-65B7-D3DD-6454-20711A1A9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622934EC-52AE-AF09-27BC-7429DC530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213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016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75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4048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9775" y="1924050"/>
            <a:ext cx="8596313" cy="47513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8804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859631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775" y="4375150"/>
            <a:ext cx="859631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399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3338" y="1924050"/>
            <a:ext cx="4222750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13338" y="4375150"/>
            <a:ext cx="422275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2688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64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95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29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66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874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61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8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60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29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62F2F5D-CE65-FFED-25A4-8425E906E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02D2F5A-9B1F-464E-411E-3C8FF42D1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4050"/>
            <a:ext cx="85963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9DD0E92-E0CD-BFD6-F323-5660829F1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EEB18164-B669-4A55-AD4C-36C21AD33A10}" type="slidenum">
              <a:rPr lang="en-GB" altLang="en-US" sz="1400" b="0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lnSpc>
          <a:spcPct val="88000"/>
        </a:lnSpc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lnSpc>
          <a:spcPct val="88000"/>
        </a:lnSpc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lnSpc>
          <a:spcPct val="88000"/>
        </a:lnSpc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3pPr>
      <a:lvl4pPr marL="1717675" indent="-206375" algn="l" defTabSz="457200" rtl="0" eaLnBrk="0" fontAlgn="base" hangingPunct="0">
        <a:lnSpc>
          <a:spcPct val="88000"/>
        </a:lnSpc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>
          <a:solidFill>
            <a:srgbClr val="000000"/>
          </a:solidFill>
          <a:latin typeface="+mn-lt"/>
        </a:defRPr>
      </a:lvl4pPr>
      <a:lvl5pPr marL="2149475" indent="-207963" algn="l" defTabSz="457200" rtl="0" eaLnBrk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wmf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10.wmf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13774A-0106-17C1-9C45-174FF9815E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0213" y="731838"/>
            <a:ext cx="9220200" cy="1955800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/>
          <a:lstStyle/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</a:pPr>
            <a:r>
              <a:rPr lang="en-GB" altLang="en-US" sz="4800">
                <a:solidFill>
                  <a:srgbClr val="0000CC"/>
                </a:solidFill>
              </a:rPr>
              <a:t>Object-Oriented Systems</a:t>
            </a:r>
            <a:br>
              <a:rPr lang="en-GB" altLang="en-US" sz="4800">
                <a:solidFill>
                  <a:srgbClr val="0000CC"/>
                </a:solidFill>
              </a:rPr>
            </a:br>
            <a:r>
              <a:rPr lang="en-GB" altLang="en-US" sz="3600">
                <a:solidFill>
                  <a:srgbClr val="0000CC"/>
                </a:solidFill>
              </a:rPr>
              <a:t>CS60059</a:t>
            </a:r>
            <a:br>
              <a:rPr lang="en-GB" altLang="en-US" sz="4800">
                <a:solidFill>
                  <a:srgbClr val="3366CC"/>
                </a:solidFill>
              </a:rPr>
            </a:br>
            <a:endParaRPr lang="en-GB" altLang="en-US" sz="1400">
              <a:solidFill>
                <a:srgbClr val="3366CC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D4A1F28-5DC8-A175-8007-708D92F93B5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82713" y="3498850"/>
            <a:ext cx="7010400" cy="2490788"/>
          </a:xfrm>
          <a:solidFill>
            <a:srgbClr val="CC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/>
          <a:lstStyle/>
          <a:p>
            <a:pPr marL="0" indent="0" algn="ctr" eaLnBrk="1" hangingPunct="1">
              <a:lnSpc>
                <a:spcPct val="100000"/>
              </a:lnSpc>
              <a:spcBef>
                <a:spcPts val="8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3600" b="1">
                <a:solidFill>
                  <a:srgbClr val="0000FF"/>
                </a:solidFill>
              </a:rPr>
              <a:t>Dr. RAJIB   MALL</a:t>
            </a:r>
          </a:p>
          <a:p>
            <a:pPr marL="0" indent="0" algn="ctr" eaLnBrk="1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2400" b="1"/>
              <a:t>Professor</a:t>
            </a:r>
          </a:p>
          <a:p>
            <a:pPr marL="0" indent="0" algn="ctr" eaLnBrk="1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2400" b="1"/>
              <a:t>Department Of Computer Science &amp; Engineering</a:t>
            </a:r>
          </a:p>
          <a:p>
            <a:pPr marL="0" indent="0" algn="ctr" eaLnBrk="1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2400" b="1"/>
              <a:t>IIT Kharagpur.</a:t>
            </a:r>
          </a:p>
          <a:p>
            <a:pPr marL="0" indent="0" algn="ctr" eaLnBrk="1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endParaRPr lang="en-GB" altLang="en-US" sz="2400" b="1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925A378-1D7D-6461-B98C-B5B24C981B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2789238"/>
            <a:ext cx="8610600" cy="1981200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/>
          <a:lstStyle/>
          <a:p>
            <a:pPr defTabSz="1006475" eaLnBrk="1" hangingPunct="1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</a:pPr>
            <a:r>
              <a:rPr lang="en-GB" altLang="en-US" sz="5400">
                <a:solidFill>
                  <a:srgbClr val="0000CC"/>
                </a:solidFill>
              </a:rPr>
              <a:t>Class Diagram</a:t>
            </a:r>
            <a:br>
              <a:rPr lang="en-GB" altLang="en-US" sz="5400">
                <a:solidFill>
                  <a:srgbClr val="003300"/>
                </a:solidFill>
              </a:rPr>
            </a:br>
            <a:endParaRPr lang="en-GB" altLang="en-US" sz="16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677CF4-0E79-3BF0-E708-C4DCD42B378F}"/>
              </a:ext>
            </a:extLst>
          </p:cNvPr>
          <p:cNvSpPr/>
          <p:nvPr/>
        </p:nvSpPr>
        <p:spPr bwMode="auto">
          <a:xfrm>
            <a:off x="7735888" y="655638"/>
            <a:ext cx="1647825" cy="118586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D1B3CDB8-DB15-6A5A-C75A-F17192CA78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147638" y="884238"/>
            <a:ext cx="9917112" cy="5770562"/>
          </a:xfrm>
        </p:spPr>
        <p:txBody>
          <a:bodyPr lIns="19800" tIns="51480" rIns="19800" bIns="51480" anchor="t"/>
          <a:lstStyle/>
          <a:p>
            <a:pPr marL="338138" indent="-338138" algn="l" eaLnBrk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"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4000" b="0" dirty="0"/>
              <a:t>Template for object creation:</a:t>
            </a:r>
          </a:p>
          <a:p>
            <a:pPr marL="738188" lvl="1" indent="-280988" algn="l" eaLnBrk="1">
              <a:lnSpc>
                <a:spcPct val="120000"/>
              </a:lnSpc>
              <a:spcBef>
                <a:spcPts val="1200"/>
              </a:spcBef>
              <a:spcAft>
                <a:spcPts val="3600"/>
              </a:spcAft>
              <a:buSzPct val="75000"/>
              <a:buFont typeface="Symbol" pitchFamily="18" charset="2"/>
              <a:buChar char=""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600" b="0" dirty="0"/>
              <a:t>Instantiated into objects</a:t>
            </a:r>
          </a:p>
          <a:p>
            <a:pPr marL="338138" indent="-338138" algn="l" eaLnBrk="1">
              <a:lnSpc>
                <a:spcPct val="120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"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4000" b="0" dirty="0"/>
              <a:t>Examples: Employee, Book, etc. </a:t>
            </a:r>
          </a:p>
          <a:p>
            <a:pPr marL="338138" indent="-338138" algn="l" eaLnBrk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4000" b="0" dirty="0"/>
              <a:t>Sometimes not intended to produce instances:</a:t>
            </a:r>
          </a:p>
          <a:p>
            <a:pPr marL="738188" lvl="1" indent="-280988" algn="l" eaLnBrk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ct val="75000"/>
              <a:buFont typeface="Symbol" pitchFamily="18" charset="2"/>
              <a:buChar char=""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4000" b="0" dirty="0">
                <a:solidFill>
                  <a:srgbClr val="0000FF"/>
                </a:solidFill>
              </a:rPr>
              <a:t>Abstract classes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CBDA6F9F-DB9F-0249-0DEF-CC9498F27AC1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501650" y="-85725"/>
            <a:ext cx="8566150" cy="1255713"/>
          </a:xfrm>
        </p:spPr>
        <p:txBody>
          <a:bodyPr lIns="19800" tIns="51480" rIns="19800" bIns="51480" anchor="ctr"/>
          <a:lstStyle/>
          <a:p>
            <a:pPr marL="0" indent="0" algn="ctr" eaLnBrk="1">
              <a:lnSpc>
                <a:spcPct val="94000"/>
              </a:lnSpc>
              <a:spcBef>
                <a:spcPts val="1363"/>
              </a:spcBef>
              <a:spcAft>
                <a:spcPct val="0"/>
              </a:spcAft>
              <a:buFont typeface="Wingdings" panose="05000000000000000000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400" b="1" dirty="0"/>
              <a:t>Class</a:t>
            </a:r>
          </a:p>
        </p:txBody>
      </p:sp>
      <p:pic>
        <p:nvPicPr>
          <p:cNvPr id="19461" name="Picture 4">
            <a:extLst>
              <a:ext uri="{FF2B5EF4-FFF2-40B4-BE49-F238E27FC236}">
                <a16:creationId xmlns:a16="http://schemas.microsoft.com/office/drawing/2014/main" id="{25124304-6552-3022-D9C0-AEC44F624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t="14413" r="8710" b="27928"/>
          <a:stretch>
            <a:fillRect/>
          </a:stretch>
        </p:blipFill>
        <p:spPr bwMode="auto">
          <a:xfrm>
            <a:off x="7735888" y="655638"/>
            <a:ext cx="173037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BD33C-DC1B-9F5A-1EBC-8D2E57EA2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t="14413" r="8710" b="27928"/>
          <a:stretch>
            <a:fillRect/>
          </a:stretch>
        </p:blipFill>
        <p:spPr bwMode="auto">
          <a:xfrm>
            <a:off x="7326313" y="2179638"/>
            <a:ext cx="555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9A93D-C1AC-01B7-C1FC-FAFC1627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t="14413" r="8710" b="27928"/>
          <a:stretch>
            <a:fillRect/>
          </a:stretch>
        </p:blipFill>
        <p:spPr bwMode="auto">
          <a:xfrm>
            <a:off x="7935913" y="2179638"/>
            <a:ext cx="555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CD21A-94EB-EBA4-CEF2-0F85B565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t="14413" r="8710" b="27928"/>
          <a:stretch>
            <a:fillRect/>
          </a:stretch>
        </p:blipFill>
        <p:spPr bwMode="auto">
          <a:xfrm>
            <a:off x="8469313" y="2179638"/>
            <a:ext cx="555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A601F-8709-852A-2B1C-F6C3887F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t="14413" r="8710" b="27928"/>
          <a:stretch>
            <a:fillRect/>
          </a:stretch>
        </p:blipFill>
        <p:spPr bwMode="auto">
          <a:xfrm>
            <a:off x="9067800" y="2179638"/>
            <a:ext cx="555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C39F55-4518-197E-CA1D-F9413E035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t="14413" r="8710" b="27928"/>
          <a:stretch>
            <a:fillRect/>
          </a:stretch>
        </p:blipFill>
        <p:spPr bwMode="auto">
          <a:xfrm>
            <a:off x="6727825" y="2179638"/>
            <a:ext cx="555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06B6DCF-7016-20CE-FF43-D1D221A18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157163"/>
            <a:ext cx="8596312" cy="808037"/>
          </a:xfrm>
        </p:spPr>
        <p:txBody>
          <a:bodyPr/>
          <a:lstStyle/>
          <a:p>
            <a:r>
              <a:rPr lang="en-US" altLang="en-US" sz="3600"/>
              <a:t>UML Class Representation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57EB09A-B428-4086-C7BA-26933990A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1022350"/>
            <a:ext cx="9753600" cy="2087563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400"/>
              </a:spcAft>
            </a:pPr>
            <a:r>
              <a:rPr lang="en-US" altLang="en-US"/>
              <a:t>A class represents a set of objects having similar attributes, operations, relationships and behavior.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4A1F727B-37CE-BBC5-33F1-E3556A9BAAB7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3167063"/>
            <a:ext cx="3106738" cy="3460750"/>
            <a:chOff x="816" y="2640"/>
            <a:chExt cx="1104" cy="1104"/>
          </a:xfrm>
        </p:grpSpPr>
        <p:sp>
          <p:nvSpPr>
            <p:cNvPr id="21515" name="Rectangle 5">
              <a:extLst>
                <a:ext uri="{FF2B5EF4-FFF2-40B4-BE49-F238E27FC236}">
                  <a16:creationId xmlns:a16="http://schemas.microsoft.com/office/drawing/2014/main" id="{4E9DFBD5-365B-086D-8AD2-C1D45F38A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1104" cy="110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21516" name="Line 6">
              <a:extLst>
                <a:ext uri="{FF2B5EF4-FFF2-40B4-BE49-F238E27FC236}">
                  <a16:creationId xmlns:a16="http://schemas.microsoft.com/office/drawing/2014/main" id="{6679C809-30DA-F5C7-6716-EEAEFB278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1104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7" name="Line 7">
              <a:extLst>
                <a:ext uri="{FF2B5EF4-FFF2-40B4-BE49-F238E27FC236}">
                  <a16:creationId xmlns:a16="http://schemas.microsoft.com/office/drawing/2014/main" id="{08F6EB90-9E93-BDC6-39A1-2DE2D2E5B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360"/>
              <a:ext cx="1104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8" name="Text Box 8">
              <a:extLst>
                <a:ext uri="{FF2B5EF4-FFF2-40B4-BE49-F238E27FC236}">
                  <a16:creationId xmlns:a16="http://schemas.microsoft.com/office/drawing/2014/main" id="{D9619933-2C03-9C41-160E-D9EEA0D00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88"/>
              <a:ext cx="1008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3800" i="0">
                  <a:solidFill>
                    <a:schemeClr val="tx1"/>
                  </a:solidFill>
                  <a:cs typeface="Times New Roman" panose="02020603050405020304" pitchFamily="18" charset="0"/>
                </a:rPr>
                <a:t>Window</a:t>
              </a:r>
            </a:p>
          </p:txBody>
        </p:sp>
        <p:sp>
          <p:nvSpPr>
            <p:cNvPr id="21519" name="Text Box 9">
              <a:extLst>
                <a:ext uri="{FF2B5EF4-FFF2-40B4-BE49-F238E27FC236}">
                  <a16:creationId xmlns:a16="http://schemas.microsoft.com/office/drawing/2014/main" id="{21A02C4A-E193-C3CA-E0A5-69A06F9A5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014"/>
              <a:ext cx="10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0">
                  <a:solidFill>
                    <a:schemeClr val="tx1"/>
                  </a:solidFill>
                  <a:cs typeface="Times New Roman" panose="02020603050405020304" pitchFamily="18" charset="0"/>
                </a:rPr>
                <a:t>size: Size</a:t>
              </a:r>
              <a:br>
                <a:rPr lang="en-US" altLang="en-US" sz="2400" i="0">
                  <a:solidFill>
                    <a:schemeClr val="tx1"/>
                  </a:solidFill>
                  <a:cs typeface="Times New Roman" panose="02020603050405020304" pitchFamily="18" charset="0"/>
                </a:rPr>
              </a:br>
              <a:r>
                <a:rPr lang="en-US" altLang="en-US" sz="2400" i="0">
                  <a:solidFill>
                    <a:schemeClr val="tx1"/>
                  </a:solidFill>
                  <a:cs typeface="Times New Roman" panose="02020603050405020304" pitchFamily="18" charset="0"/>
                </a:rPr>
                <a:t>visibility: boolean</a:t>
              </a:r>
            </a:p>
          </p:txBody>
        </p:sp>
        <p:sp>
          <p:nvSpPr>
            <p:cNvPr id="21520" name="Text Box 10">
              <a:extLst>
                <a:ext uri="{FF2B5EF4-FFF2-40B4-BE49-F238E27FC236}">
                  <a16:creationId xmlns:a16="http://schemas.microsoft.com/office/drawing/2014/main" id="{CC3E60EC-188A-C6CA-2F4B-58125B5BE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45"/>
              <a:ext cx="10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0">
                  <a:solidFill>
                    <a:schemeClr val="tx1"/>
                  </a:solidFill>
                  <a:cs typeface="Times New Roman" panose="02020603050405020304" pitchFamily="18" charset="0"/>
                </a:rPr>
                <a:t>display()</a:t>
              </a:r>
              <a:br>
                <a:rPr lang="en-US" altLang="en-US" sz="2400" i="0">
                  <a:solidFill>
                    <a:schemeClr val="tx1"/>
                  </a:solidFill>
                  <a:cs typeface="Times New Roman" panose="02020603050405020304" pitchFamily="18" charset="0"/>
                </a:rPr>
              </a:br>
              <a:r>
                <a:rPr lang="en-US" altLang="en-US" sz="2400" i="0">
                  <a:solidFill>
                    <a:schemeClr val="tx1"/>
                  </a:solidFill>
                  <a:cs typeface="Times New Roman" panose="02020603050405020304" pitchFamily="18" charset="0"/>
                </a:rPr>
                <a:t>hide()</a:t>
              </a:r>
            </a:p>
          </p:txBody>
        </p:sp>
      </p:grpSp>
      <p:sp>
        <p:nvSpPr>
          <p:cNvPr id="21509" name="Text Box 11">
            <a:extLst>
              <a:ext uri="{FF2B5EF4-FFF2-40B4-BE49-F238E27FC236}">
                <a16:creationId xmlns:a16="http://schemas.microsoft.com/office/drawing/2014/main" id="{5470AB9D-FC2F-1FF9-9756-80B7082C3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88" y="5908675"/>
            <a:ext cx="28368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i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88812" name="AutoShape 12">
            <a:extLst>
              <a:ext uri="{FF2B5EF4-FFF2-40B4-BE49-F238E27FC236}">
                <a16:creationId xmlns:a16="http://schemas.microsoft.com/office/drawing/2014/main" id="{18687CAE-D9DB-7A69-8D32-5B4A14EA0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2865438"/>
            <a:ext cx="2408237" cy="638175"/>
          </a:xfrm>
          <a:prstGeom prst="wedgeRectCallout">
            <a:avLst>
              <a:gd name="adj1" fmla="val 86370"/>
              <a:gd name="adj2" fmla="val 81843"/>
            </a:avLst>
          </a:prstGeom>
          <a:solidFill>
            <a:srgbClr val="FFFF99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100794" tIns="50397" rIns="100794" bIns="50397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800" i="0">
                <a:solidFill>
                  <a:srgbClr val="9900CC"/>
                </a:solidFill>
                <a:cs typeface="Times New Roman" panose="02020603050405020304" pitchFamily="18" charset="0"/>
              </a:rPr>
              <a:t>Class Name</a:t>
            </a:r>
          </a:p>
        </p:txBody>
      </p:sp>
      <p:sp>
        <p:nvSpPr>
          <p:cNvPr id="588813" name="AutoShape 13">
            <a:extLst>
              <a:ext uri="{FF2B5EF4-FFF2-40B4-BE49-F238E27FC236}">
                <a16:creationId xmlns:a16="http://schemas.microsoft.com/office/drawing/2014/main" id="{4BE2BD1F-B412-88EA-EDED-CA46679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4521200"/>
            <a:ext cx="1951037" cy="506413"/>
          </a:xfrm>
          <a:prstGeom prst="wedgeRectCallout">
            <a:avLst>
              <a:gd name="adj1" fmla="val 86662"/>
              <a:gd name="adj2" fmla="val 12069"/>
            </a:avLst>
          </a:prstGeom>
          <a:solidFill>
            <a:srgbClr val="FFFF99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100794" tIns="50397" rIns="100794" bIns="50397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400" i="0">
                <a:solidFill>
                  <a:srgbClr val="9900CC"/>
                </a:solidFill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588814" name="AutoShape 14">
            <a:extLst>
              <a:ext uri="{FF2B5EF4-FFF2-40B4-BE49-F238E27FC236}">
                <a16:creationId xmlns:a16="http://schemas.microsoft.com/office/drawing/2014/main" id="{2D38BBF7-C393-7ED1-4395-F8A8DBEE8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5876925"/>
            <a:ext cx="2103437" cy="522288"/>
          </a:xfrm>
          <a:prstGeom prst="wedgeRectCallout">
            <a:avLst>
              <a:gd name="adj1" fmla="val 81639"/>
              <a:gd name="adj2" fmla="val -26157"/>
            </a:avLst>
          </a:prstGeom>
          <a:solidFill>
            <a:srgbClr val="FFFF99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100794" tIns="50397" rIns="100794" bIns="50397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400" i="0">
                <a:solidFill>
                  <a:srgbClr val="9900CC"/>
                </a:solidFill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588816" name="Text Box 16">
            <a:extLst>
              <a:ext uri="{FF2B5EF4-FFF2-40B4-BE49-F238E27FC236}">
                <a16:creationId xmlns:a16="http://schemas.microsoft.com/office/drawing/2014/main" id="{E5E37CF5-A719-7EB6-E04B-21D0CFBEC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513" y="4875213"/>
            <a:ext cx="2209800" cy="15621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Yes. A class implicitly has a few association attributes…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78DDCEBE-DC88-FFD3-2ACE-67C1E32AE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513" y="3046413"/>
            <a:ext cx="2449512" cy="1274762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Can it have any attributes not explicitly declared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12" grpId="0" animBg="1"/>
      <p:bldP spid="588813" grpId="0" animBg="1"/>
      <p:bldP spid="588814" grpId="0" animBg="1"/>
      <p:bldP spid="588816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CD7466F1-C31F-73C0-EF95-FE88F9D471EC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0" y="-182563"/>
            <a:ext cx="10080625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Alternate Representations of a Class in UML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56237FAB-5213-6405-E8FC-59AB3F998D86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1189038"/>
            <a:ext cx="9840912" cy="5462587"/>
            <a:chOff x="370" y="1376"/>
            <a:chExt cx="5541" cy="2379"/>
          </a:xfrm>
        </p:grpSpPr>
        <p:grpSp>
          <p:nvGrpSpPr>
            <p:cNvPr id="23559" name="Group 3">
              <a:extLst>
                <a:ext uri="{FF2B5EF4-FFF2-40B4-BE49-F238E27FC236}">
                  <a16:creationId xmlns:a16="http://schemas.microsoft.com/office/drawing/2014/main" id="{B5969D65-6CF8-B3DD-E92C-8EA99B242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" y="1376"/>
              <a:ext cx="1639" cy="2379"/>
              <a:chOff x="370" y="1376"/>
              <a:chExt cx="1639" cy="2379"/>
            </a:xfrm>
          </p:grpSpPr>
          <p:sp>
            <p:nvSpPr>
              <p:cNvPr id="23563" name="Rectangle 4">
                <a:extLst>
                  <a:ext uri="{FF2B5EF4-FFF2-40B4-BE49-F238E27FC236}">
                    <a16:creationId xmlns:a16="http://schemas.microsoft.com/office/drawing/2014/main" id="{898FB452-6372-9972-92EA-221C81B31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" y="1376"/>
                <a:ext cx="1640" cy="264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00800" tIns="50400" rIns="100800" bIns="504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800" i="0">
                    <a:solidFill>
                      <a:srgbClr val="3333CC"/>
                    </a:solidFill>
                  </a:rPr>
                  <a:t>LibraryMember</a:t>
                </a:r>
              </a:p>
            </p:txBody>
          </p:sp>
          <p:sp>
            <p:nvSpPr>
              <p:cNvPr id="23564" name="Rectangle 5">
                <a:extLst>
                  <a:ext uri="{FF2B5EF4-FFF2-40B4-BE49-F238E27FC236}">
                    <a16:creationId xmlns:a16="http://schemas.microsoft.com/office/drawing/2014/main" id="{86F38601-76D3-E76C-AB12-0E032E2BB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" y="1640"/>
                <a:ext cx="1640" cy="1269"/>
              </a:xfrm>
              <a:prstGeom prst="rect">
                <a:avLst/>
              </a:prstGeom>
              <a:solidFill>
                <a:srgbClr val="FF99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00800" tIns="50400" rIns="100800" bIns="504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900" i="0">
                    <a:solidFill>
                      <a:srgbClr val="003300"/>
                    </a:solidFill>
                  </a:rPr>
                  <a:t>Member Name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900" i="0">
                    <a:solidFill>
                      <a:srgbClr val="003300"/>
                    </a:solidFill>
                  </a:rPr>
                  <a:t>Membership Number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900" i="0">
                    <a:solidFill>
                      <a:srgbClr val="003300"/>
                    </a:solidFill>
                  </a:rPr>
                  <a:t>Address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900" i="0">
                    <a:solidFill>
                      <a:srgbClr val="003300"/>
                    </a:solidFill>
                  </a:rPr>
                  <a:t>Phone Number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900" i="0">
                    <a:solidFill>
                      <a:srgbClr val="003300"/>
                    </a:solidFill>
                  </a:rPr>
                  <a:t>E-Mail Address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500" i="0">
                    <a:solidFill>
                      <a:srgbClr val="003300"/>
                    </a:solidFill>
                  </a:rPr>
                  <a:t>Membership Admission Date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700" i="0">
                    <a:solidFill>
                      <a:srgbClr val="003300"/>
                    </a:solidFill>
                  </a:rPr>
                  <a:t>Membership Expiry Date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900" i="0">
                    <a:solidFill>
                      <a:srgbClr val="003300"/>
                    </a:solidFill>
                  </a:rPr>
                  <a:t>Books Issued</a:t>
                </a:r>
              </a:p>
            </p:txBody>
          </p:sp>
          <p:sp>
            <p:nvSpPr>
              <p:cNvPr id="23565" name="Rectangle 6">
                <a:extLst>
                  <a:ext uri="{FF2B5EF4-FFF2-40B4-BE49-F238E27FC236}">
                    <a16:creationId xmlns:a16="http://schemas.microsoft.com/office/drawing/2014/main" id="{AC4544FB-8FEA-61E8-AC6E-3C751234F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" y="2909"/>
                <a:ext cx="1640" cy="847"/>
              </a:xfrm>
              <a:prstGeom prst="rect">
                <a:avLst/>
              </a:prstGeom>
              <a:solidFill>
                <a:srgbClr val="CCFF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00800" tIns="50400" rIns="100800" bIns="504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900" i="0">
                    <a:solidFill>
                      <a:srgbClr val="0000CC"/>
                    </a:solidFill>
                  </a:rPr>
                  <a:t>issueBook( );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900" i="0">
                    <a:solidFill>
                      <a:srgbClr val="0000CC"/>
                    </a:solidFill>
                  </a:rPr>
                  <a:t>findPendingBooks( );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900" i="0">
                    <a:solidFill>
                      <a:srgbClr val="0000CC"/>
                    </a:solidFill>
                  </a:rPr>
                  <a:t>findOverdueBooks( );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900" i="0">
                    <a:solidFill>
                      <a:srgbClr val="0000CC"/>
                    </a:solidFill>
                  </a:rPr>
                  <a:t>returnBook( );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700" i="0">
                    <a:solidFill>
                      <a:srgbClr val="0000CC"/>
                    </a:solidFill>
                  </a:rPr>
                  <a:t>findMembershipDetails( );</a:t>
                </a:r>
              </a:p>
            </p:txBody>
          </p:sp>
        </p:grpSp>
        <p:sp>
          <p:nvSpPr>
            <p:cNvPr id="23560" name="Rectangle 7">
              <a:extLst>
                <a:ext uri="{FF2B5EF4-FFF2-40B4-BE49-F238E27FC236}">
                  <a16:creationId xmlns:a16="http://schemas.microsoft.com/office/drawing/2014/main" id="{3708FDC8-8E16-A2B6-EFF3-75422E8C6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1376"/>
              <a:ext cx="1753" cy="31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800" i="0">
                  <a:solidFill>
                    <a:srgbClr val="3333CC"/>
                  </a:solidFill>
                </a:rPr>
                <a:t>LibraryMember</a:t>
              </a:r>
            </a:p>
          </p:txBody>
        </p:sp>
        <p:sp>
          <p:nvSpPr>
            <p:cNvPr id="23561" name="Rectangle 8">
              <a:extLst>
                <a:ext uri="{FF2B5EF4-FFF2-40B4-BE49-F238E27FC236}">
                  <a16:creationId xmlns:a16="http://schemas.microsoft.com/office/drawing/2014/main" id="{A0AF72DD-A543-3860-C30E-9723749C9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1688"/>
              <a:ext cx="1753" cy="816"/>
            </a:xfrm>
            <a:prstGeom prst="rect">
              <a:avLst/>
            </a:prstGeom>
            <a:solidFill>
              <a:srgbClr val="CC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i="0">
                  <a:solidFill>
                    <a:srgbClr val="003300"/>
                  </a:solidFill>
                </a:rPr>
                <a:t>issueBook( );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i="0">
                  <a:solidFill>
                    <a:srgbClr val="003300"/>
                  </a:solidFill>
                </a:rPr>
                <a:t>findPendingBooks( );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i="0">
                  <a:solidFill>
                    <a:srgbClr val="003300"/>
                  </a:solidFill>
                </a:rPr>
                <a:t>findOverdueBooks( );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i="0">
                  <a:solidFill>
                    <a:srgbClr val="003300"/>
                  </a:solidFill>
                </a:rPr>
                <a:t>returnBook( );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 i="0">
                  <a:solidFill>
                    <a:srgbClr val="003300"/>
                  </a:solidFill>
                </a:rPr>
                <a:t>findMembershipDetails( );</a:t>
              </a:r>
            </a:p>
          </p:txBody>
        </p:sp>
        <p:sp>
          <p:nvSpPr>
            <p:cNvPr id="23562" name="Rectangle 9">
              <a:extLst>
                <a:ext uri="{FF2B5EF4-FFF2-40B4-BE49-F238E27FC236}">
                  <a16:creationId xmlns:a16="http://schemas.microsoft.com/office/drawing/2014/main" id="{0FCA6CAF-1960-D40F-ECF3-A26A01768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376"/>
              <a:ext cx="1577" cy="264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800" i="0">
                  <a:solidFill>
                    <a:srgbClr val="3333CC"/>
                  </a:solidFill>
                </a:rPr>
                <a:t>LibraryMember</a:t>
              </a:r>
            </a:p>
          </p:txBody>
        </p:sp>
      </p:grpSp>
      <p:sp>
        <p:nvSpPr>
          <p:cNvPr id="12" name="AutoShape 13">
            <a:extLst>
              <a:ext uri="{FF2B5EF4-FFF2-40B4-BE49-F238E27FC236}">
                <a16:creationId xmlns:a16="http://schemas.microsoft.com/office/drawing/2014/main" id="{5B5475F7-C18D-A7F0-FFC5-441789E2850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02113" y="4495800"/>
            <a:ext cx="2338387" cy="606425"/>
          </a:xfrm>
          <a:prstGeom prst="wedgeRectCallout">
            <a:avLst>
              <a:gd name="adj1" fmla="val 95801"/>
              <a:gd name="adj2" fmla="val -148574"/>
            </a:avLst>
          </a:prstGeom>
          <a:solidFill>
            <a:srgbClr val="FFFF99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100794" tIns="50397" rIns="100794" bIns="50397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200" i="0">
                <a:solidFill>
                  <a:srgbClr val="9900CC"/>
                </a:solidFill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68B58-9D49-6CC1-C470-6DF0DD50A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513" y="2865438"/>
            <a:ext cx="2362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IN" altLang="en-US" sz="4800">
                <a:solidFill>
                  <a:srgbClr val="0000CC"/>
                </a:solidFill>
              </a:rPr>
              <a:t>Why?</a:t>
            </a:r>
          </a:p>
        </p:txBody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B91AF9C0-BDF4-27A8-C3AF-AB9833659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25913" y="5916613"/>
            <a:ext cx="2338387" cy="606425"/>
          </a:xfrm>
          <a:prstGeom prst="wedgeRectCallout">
            <a:avLst>
              <a:gd name="adj1" fmla="val 95801"/>
              <a:gd name="adj2" fmla="val -148574"/>
            </a:avLst>
          </a:prstGeom>
          <a:solidFill>
            <a:srgbClr val="FFFF99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100794" tIns="50397" rIns="100794" bIns="50397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200" i="0">
                <a:solidFill>
                  <a:srgbClr val="006600"/>
                </a:solidFill>
                <a:cs typeface="Times New Roman" panose="02020603050405020304" pitchFamily="18" charset="0"/>
              </a:rPr>
              <a:t>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2DF98BE-3F33-5725-0876-A94CA79415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198438"/>
            <a:ext cx="8596312" cy="982662"/>
          </a:xfrm>
        </p:spPr>
        <p:txBody>
          <a:bodyPr/>
          <a:lstStyle/>
          <a:p>
            <a:r>
              <a:rPr lang="en-US" altLang="en-US" sz="4000"/>
              <a:t>Class Attribute Examples</a:t>
            </a:r>
          </a:p>
        </p:txBody>
      </p:sp>
      <p:graphicFrame>
        <p:nvGraphicFramePr>
          <p:cNvPr id="18454" name="Group 22">
            <a:extLst>
              <a:ext uri="{FF2B5EF4-FFF2-40B4-BE49-F238E27FC236}">
                <a16:creationId xmlns:a16="http://schemas.microsoft.com/office/drawing/2014/main" id="{5D4D9770-6D71-E0D9-D36D-81DD856D9FFC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95263" y="1570038"/>
          <a:ext cx="9688512" cy="4876799"/>
        </p:xfrm>
        <a:graphic>
          <a:graphicData uri="http://schemas.openxmlformats.org/drawingml/2006/table">
            <a:tbl>
              <a:tblPr/>
              <a:tblGrid>
                <a:gridCol w="425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29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Java Syntax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UML Syntax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Date birthday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birthday:Date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Public int duration=100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+duration:int = 100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Private Student students[0..MAX_Size]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-students[0..MAX_Size]:Student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4938FDD-2116-7EAF-CE7B-5180C7400E6B}"/>
              </a:ext>
            </a:extLst>
          </p:cNvPr>
          <p:cNvSpPr/>
          <p:nvPr/>
        </p:nvSpPr>
        <p:spPr bwMode="auto">
          <a:xfrm>
            <a:off x="4430713" y="2730500"/>
            <a:ext cx="5453062" cy="1219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6A379-AD30-E867-7EDA-48FB60BA5279}"/>
              </a:ext>
            </a:extLst>
          </p:cNvPr>
          <p:cNvSpPr/>
          <p:nvPr/>
        </p:nvSpPr>
        <p:spPr bwMode="auto">
          <a:xfrm>
            <a:off x="4430713" y="3940175"/>
            <a:ext cx="5453062" cy="128746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524FF5-E1BD-4AB1-7DBF-FC86FDA86BA5}"/>
              </a:ext>
            </a:extLst>
          </p:cNvPr>
          <p:cNvSpPr/>
          <p:nvPr/>
        </p:nvSpPr>
        <p:spPr bwMode="auto">
          <a:xfrm>
            <a:off x="4430713" y="5205413"/>
            <a:ext cx="5453062" cy="128587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114022B-E487-8924-D44B-4186BD1258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r>
              <a:rPr lang="en-US" altLang="en-US" sz="3600"/>
              <a:t>Visibility of Class of Members</a:t>
            </a:r>
          </a:p>
        </p:txBody>
      </p:sp>
      <p:graphicFrame>
        <p:nvGraphicFramePr>
          <p:cNvPr id="556035" name="Group 3">
            <a:extLst>
              <a:ext uri="{FF2B5EF4-FFF2-40B4-BE49-F238E27FC236}">
                <a16:creationId xmlns:a16="http://schemas.microsoft.com/office/drawing/2014/main" id="{3E6A8190-A0E1-3675-A470-0C40961C7CC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315913" y="1265238"/>
          <a:ext cx="9525000" cy="5715001"/>
        </p:xfrm>
        <a:graphic>
          <a:graphicData uri="http://schemas.openxmlformats.org/drawingml/2006/table">
            <a:tbl>
              <a:tblPr/>
              <a:tblGrid>
                <a:gridCol w="26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9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Visibilty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Java Syntax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UML Syntax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2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public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public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+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protected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protected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#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package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~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private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private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Comic Sans MS" pitchFamily="66" charset="0"/>
                        </a:rPr>
                        <a:t>-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5D1E231-CB0D-ADA3-6400-CC0F5026AAA2}"/>
              </a:ext>
            </a:extLst>
          </p:cNvPr>
          <p:cNvSpPr/>
          <p:nvPr/>
        </p:nvSpPr>
        <p:spPr bwMode="auto">
          <a:xfrm>
            <a:off x="392113" y="4618038"/>
            <a:ext cx="2438400" cy="1066800"/>
          </a:xfrm>
          <a:prstGeom prst="rect">
            <a:avLst/>
          </a:pr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6600" i="0" dirty="0">
                <a:solidFill>
                  <a:srgbClr val="FF0000"/>
                </a:solidFill>
                <a:latin typeface="+mj-l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A6D94CEF-3463-5D2E-BB51-12D68345FA3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2863" y="655638"/>
            <a:ext cx="9993312" cy="5673725"/>
          </a:xfrm>
        </p:spPr>
        <p:txBody>
          <a:bodyPr lIns="19800" tIns="51480" rIns="19800" bIns="51480" anchor="t"/>
          <a:lstStyle/>
          <a:p>
            <a:pPr marL="338138" indent="-338138" algn="l" eaLnBrk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"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4000" b="0" dirty="0">
                <a:solidFill>
                  <a:srgbClr val="3333CC"/>
                </a:solidFill>
              </a:rPr>
              <a:t>Methods are the operations supported by an object</a:t>
            </a:r>
            <a:r>
              <a:rPr lang="en-GB" sz="4000" b="0" dirty="0"/>
              <a:t>:</a:t>
            </a:r>
          </a:p>
          <a:p>
            <a:pPr marL="738188" lvl="1" indent="-280988" algn="l" eaLnBrk="1">
              <a:lnSpc>
                <a:spcPct val="125000"/>
              </a:lnSpc>
              <a:spcBef>
                <a:spcPts val="1200"/>
              </a:spcBef>
              <a:spcAft>
                <a:spcPts val="1088"/>
              </a:spcAft>
              <a:buSzPct val="75000"/>
              <a:buFont typeface="Symbol" pitchFamily="18" charset="2"/>
              <a:buChar char=""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600" b="0" dirty="0"/>
              <a:t>Means for manipulating                                         the data of an object.</a:t>
            </a:r>
          </a:p>
          <a:p>
            <a:pPr marL="738188" lvl="1" indent="-280988" algn="l" eaLnBrk="1">
              <a:lnSpc>
                <a:spcPct val="125000"/>
              </a:lnSpc>
              <a:spcBef>
                <a:spcPts val="1200"/>
              </a:spcBef>
              <a:spcAft>
                <a:spcPts val="1088"/>
              </a:spcAft>
              <a:buSzPct val="75000"/>
              <a:buFont typeface="Symbol" pitchFamily="18" charset="2"/>
              <a:buChar char=""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600" b="0" dirty="0"/>
              <a:t>Invoked by sending a                                   message (method call).</a:t>
            </a:r>
          </a:p>
          <a:p>
            <a:pPr marL="738188" lvl="1" indent="-280988" algn="l" eaLnBrk="1">
              <a:lnSpc>
                <a:spcPct val="125000"/>
              </a:lnSpc>
              <a:spcBef>
                <a:spcPts val="1200"/>
              </a:spcBef>
              <a:spcAft>
                <a:spcPts val="1088"/>
              </a:spcAft>
              <a:buSzPct val="75000"/>
              <a:buFont typeface="Symbol" pitchFamily="18" charset="2"/>
              <a:buChar char=""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600" dirty="0">
                <a:solidFill>
                  <a:srgbClr val="0000FF"/>
                </a:solidFill>
              </a:rPr>
              <a:t>Examples:</a:t>
            </a:r>
            <a:r>
              <a:rPr lang="en-GB" sz="3600" dirty="0"/>
              <a:t> </a:t>
            </a:r>
            <a:r>
              <a:rPr lang="en-GB" sz="3600" b="0" dirty="0"/>
              <a:t>display(), </a:t>
            </a:r>
            <a:r>
              <a:rPr lang="en-GB" sz="3600" b="0" dirty="0" err="1"/>
              <a:t>calculate_salary</a:t>
            </a:r>
            <a:r>
              <a:rPr lang="en-GB" sz="3600" b="0" dirty="0"/>
              <a:t>(), issue-book(), </a:t>
            </a:r>
            <a:r>
              <a:rPr lang="en-GB" sz="3600" b="0" dirty="0" err="1"/>
              <a:t>getMemberDetails</a:t>
            </a:r>
            <a:r>
              <a:rPr lang="en-GB" sz="3600" b="0" dirty="0"/>
              <a:t>(), etc.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7EF5A7E9-3521-158F-4B91-6044BA81C63E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757238" y="-190500"/>
            <a:ext cx="8566150" cy="1255713"/>
          </a:xfrm>
        </p:spPr>
        <p:txBody>
          <a:bodyPr lIns="19800" tIns="51480" rIns="19800" bIns="51480" anchor="ctr"/>
          <a:lstStyle/>
          <a:p>
            <a:pPr marL="0" indent="0" algn="ctr" eaLnBrk="1">
              <a:lnSpc>
                <a:spcPct val="94000"/>
              </a:lnSpc>
              <a:spcBef>
                <a:spcPts val="1363"/>
              </a:spcBef>
              <a:spcAft>
                <a:spcPct val="0"/>
              </a:spcAft>
              <a:buFont typeface="Wingdings" panose="05000000000000000000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400" b="1" dirty="0"/>
              <a:t>Methods </a:t>
            </a: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93E6609F-3E2C-A2D2-A67F-1D24EDF0B6A5}"/>
              </a:ext>
            </a:extLst>
          </p:cNvPr>
          <p:cNvGrpSpPr>
            <a:grpSpLocks/>
          </p:cNvGrpSpPr>
          <p:nvPr/>
        </p:nvGrpSpPr>
        <p:grpSpPr bwMode="auto">
          <a:xfrm>
            <a:off x="6411913" y="1798638"/>
            <a:ext cx="3106737" cy="3460750"/>
            <a:chOff x="816" y="2640"/>
            <a:chExt cx="1104" cy="1104"/>
          </a:xfrm>
        </p:grpSpPr>
        <p:sp>
          <p:nvSpPr>
            <p:cNvPr id="28677" name="Rectangle 5">
              <a:extLst>
                <a:ext uri="{FF2B5EF4-FFF2-40B4-BE49-F238E27FC236}">
                  <a16:creationId xmlns:a16="http://schemas.microsoft.com/office/drawing/2014/main" id="{61D1B416-352F-5D29-BE0B-01D332222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1104" cy="110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28678" name="Line 6">
              <a:extLst>
                <a:ext uri="{FF2B5EF4-FFF2-40B4-BE49-F238E27FC236}">
                  <a16:creationId xmlns:a16="http://schemas.microsoft.com/office/drawing/2014/main" id="{E258E150-3C09-8B4F-6F25-07DBC27E8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1104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79" name="Line 7">
              <a:extLst>
                <a:ext uri="{FF2B5EF4-FFF2-40B4-BE49-F238E27FC236}">
                  <a16:creationId xmlns:a16="http://schemas.microsoft.com/office/drawing/2014/main" id="{4EEA4D92-4536-7F53-568F-4EDC2A55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360"/>
              <a:ext cx="1104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80" name="Text Box 8">
              <a:extLst>
                <a:ext uri="{FF2B5EF4-FFF2-40B4-BE49-F238E27FC236}">
                  <a16:creationId xmlns:a16="http://schemas.microsoft.com/office/drawing/2014/main" id="{59B12554-8B3F-D9F2-D21F-41C4F7EE1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88"/>
              <a:ext cx="1008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3800" i="0">
                  <a:solidFill>
                    <a:schemeClr val="tx1"/>
                  </a:solidFill>
                  <a:cs typeface="Times New Roman" panose="02020603050405020304" pitchFamily="18" charset="0"/>
                </a:rPr>
                <a:t>Window</a:t>
              </a:r>
            </a:p>
          </p:txBody>
        </p:sp>
        <p:sp>
          <p:nvSpPr>
            <p:cNvPr id="28681" name="Text Box 9">
              <a:extLst>
                <a:ext uri="{FF2B5EF4-FFF2-40B4-BE49-F238E27FC236}">
                  <a16:creationId xmlns:a16="http://schemas.microsoft.com/office/drawing/2014/main" id="{A9936D8D-CBFD-39C3-4634-D7A004642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014"/>
              <a:ext cx="10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0">
                  <a:solidFill>
                    <a:schemeClr val="tx1"/>
                  </a:solidFill>
                  <a:cs typeface="Times New Roman" panose="02020603050405020304" pitchFamily="18" charset="0"/>
                </a:rPr>
                <a:t>size: Size</a:t>
              </a:r>
              <a:br>
                <a:rPr lang="en-US" altLang="en-US" sz="2400" i="0">
                  <a:solidFill>
                    <a:schemeClr val="tx1"/>
                  </a:solidFill>
                  <a:cs typeface="Times New Roman" panose="02020603050405020304" pitchFamily="18" charset="0"/>
                </a:rPr>
              </a:br>
              <a:r>
                <a:rPr lang="en-US" altLang="en-US" sz="2400" i="0">
                  <a:solidFill>
                    <a:schemeClr val="tx1"/>
                  </a:solidFill>
                  <a:cs typeface="Times New Roman" panose="02020603050405020304" pitchFamily="18" charset="0"/>
                </a:rPr>
                <a:t>visibility: boolean</a:t>
              </a:r>
            </a:p>
          </p:txBody>
        </p:sp>
        <p:sp>
          <p:nvSpPr>
            <p:cNvPr id="28682" name="Text Box 10">
              <a:extLst>
                <a:ext uri="{FF2B5EF4-FFF2-40B4-BE49-F238E27FC236}">
                  <a16:creationId xmlns:a16="http://schemas.microsoft.com/office/drawing/2014/main" id="{50CD79F5-3D55-7882-2C58-B6F2B3BCE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45"/>
              <a:ext cx="10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0">
                  <a:solidFill>
                    <a:schemeClr val="tx1"/>
                  </a:solidFill>
                  <a:cs typeface="Times New Roman" panose="02020603050405020304" pitchFamily="18" charset="0"/>
                </a:rPr>
                <a:t>display()</a:t>
              </a:r>
              <a:br>
                <a:rPr lang="en-US" altLang="en-US" sz="2400" i="0">
                  <a:solidFill>
                    <a:schemeClr val="tx1"/>
                  </a:solidFill>
                  <a:cs typeface="Times New Roman" panose="02020603050405020304" pitchFamily="18" charset="0"/>
                </a:rPr>
              </a:br>
              <a:r>
                <a:rPr lang="en-US" altLang="en-US" sz="2400" i="0">
                  <a:solidFill>
                    <a:schemeClr val="tx1"/>
                  </a:solidFill>
                  <a:cs typeface="Times New Roman" panose="02020603050405020304" pitchFamily="18" charset="0"/>
                </a:rPr>
                <a:t>hide()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F203C49-6FBB-5B73-5367-3039A5C4B6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23813"/>
            <a:ext cx="8596312" cy="1255712"/>
          </a:xfrm>
        </p:spPr>
        <p:txBody>
          <a:bodyPr/>
          <a:lstStyle/>
          <a:p>
            <a:r>
              <a:rPr lang="en-US" altLang="en-US" sz="3600"/>
              <a:t>Method Examples</a:t>
            </a:r>
          </a:p>
        </p:txBody>
      </p:sp>
      <p:graphicFrame>
        <p:nvGraphicFramePr>
          <p:cNvPr id="21528" name="Group 24">
            <a:extLst>
              <a:ext uri="{FF2B5EF4-FFF2-40B4-BE49-F238E27FC236}">
                <a16:creationId xmlns:a16="http://schemas.microsoft.com/office/drawing/2014/main" id="{7A8EB29D-186F-F8A0-9FDE-565E4D140D11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315913" y="1925638"/>
          <a:ext cx="9525000" cy="30861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Java Syntax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UML Syntax?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void move(int dx, int dy)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~move(int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dx,int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dy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public int getSize()</a:t>
                      </a: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+int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getSize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()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100794" marR="100794" marT="50397" marB="503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EAEA528-843B-93C6-BDDF-F6D0D0B4E5D4}"/>
              </a:ext>
            </a:extLst>
          </p:cNvPr>
          <p:cNvSpPr/>
          <p:nvPr/>
        </p:nvSpPr>
        <p:spPr bwMode="auto">
          <a:xfrm>
            <a:off x="5573713" y="2941638"/>
            <a:ext cx="4267200" cy="10302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1F78E-71D1-AED3-3477-07A5E4C8BF98}"/>
              </a:ext>
            </a:extLst>
          </p:cNvPr>
          <p:cNvSpPr/>
          <p:nvPr/>
        </p:nvSpPr>
        <p:spPr bwMode="auto">
          <a:xfrm>
            <a:off x="5573713" y="4008438"/>
            <a:ext cx="4267200" cy="9667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A7578F0-BAFD-E4F0-6571-1E466908A3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133350"/>
            <a:ext cx="9448800" cy="1255713"/>
          </a:xfrm>
        </p:spPr>
        <p:txBody>
          <a:bodyPr/>
          <a:lstStyle/>
          <a:p>
            <a:pPr eaLnBrk="1"/>
            <a:r>
              <a:rPr lang="en-US" altLang="en-US" sz="3600"/>
              <a:t>Are Methods and Messages Synonyms?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4E3D6A18-B641-BA23-C619-BC844E442A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8938" y="1265238"/>
            <a:ext cx="9601200" cy="5181600"/>
          </a:xfrm>
        </p:spPr>
        <p:txBody>
          <a:bodyPr/>
          <a:lstStyle/>
          <a:p>
            <a:pPr eaLnBrk="1">
              <a:lnSpc>
                <a:spcPct val="130000"/>
              </a:lnSpc>
              <a:spcBef>
                <a:spcPct val="20000"/>
              </a:spcBef>
              <a:spcAft>
                <a:spcPts val="1500"/>
              </a:spcAft>
            </a:pPr>
            <a:r>
              <a:rPr lang="en-US" altLang="en-US" sz="4000"/>
              <a:t>No</a:t>
            </a:r>
          </a:p>
          <a:p>
            <a:pPr eaLnBrk="1">
              <a:lnSpc>
                <a:spcPct val="130000"/>
              </a:lnSpc>
              <a:spcBef>
                <a:spcPct val="20000"/>
              </a:spcBef>
              <a:spcAft>
                <a:spcPts val="1500"/>
              </a:spcAft>
            </a:pPr>
            <a:r>
              <a:rPr lang="en-US" altLang="en-US" sz="4000"/>
              <a:t>Message was the original concept in object-orientation…</a:t>
            </a:r>
          </a:p>
          <a:p>
            <a:pPr eaLnBrk="1">
              <a:lnSpc>
                <a:spcPct val="130000"/>
              </a:lnSpc>
              <a:spcBef>
                <a:spcPct val="20000"/>
              </a:spcBef>
              <a:spcAft>
                <a:spcPts val="1500"/>
              </a:spcAft>
            </a:pPr>
            <a:r>
              <a:rPr lang="en-US" altLang="en-US" sz="4000">
                <a:solidFill>
                  <a:srgbClr val="0000FF"/>
                </a:solidFill>
              </a:rPr>
              <a:t>Methods are the later simplifications…</a:t>
            </a:r>
          </a:p>
          <a:p>
            <a:pPr eaLnBrk="1">
              <a:lnSpc>
                <a:spcPct val="130000"/>
              </a:lnSpc>
              <a:spcBef>
                <a:spcPct val="20000"/>
              </a:spcBef>
              <a:spcAft>
                <a:spcPts val="1500"/>
              </a:spcAft>
            </a:pPr>
            <a:r>
              <a:rPr lang="en-US" altLang="en-US" sz="4000">
                <a:solidFill>
                  <a:srgbClr val="0000FF"/>
                </a:solidFill>
              </a:rPr>
              <a:t>Sometimes used as synonyms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7569B70-08D3-AD2E-6FE4-63B0DEAEDA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85725"/>
            <a:ext cx="9205912" cy="1255713"/>
          </a:xfrm>
        </p:spPr>
        <p:txBody>
          <a:bodyPr/>
          <a:lstStyle/>
          <a:p>
            <a:pPr eaLnBrk="1"/>
            <a:r>
              <a:rPr lang="en-US" altLang="en-US" sz="3600"/>
              <a:t>Are Methods and Operations Synonyms?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EA0F294A-97E8-2168-75D2-AC8089CA94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341438"/>
            <a:ext cx="9601200" cy="5181600"/>
          </a:xfrm>
        </p:spPr>
        <p:txBody>
          <a:bodyPr/>
          <a:lstStyle/>
          <a:p>
            <a:pPr eaLnBrk="1">
              <a:lnSpc>
                <a:spcPct val="125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4400"/>
              <a:t>No</a:t>
            </a:r>
          </a:p>
          <a:p>
            <a:pPr eaLnBrk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4000">
                <a:solidFill>
                  <a:srgbClr val="0000FF"/>
                </a:solidFill>
              </a:rPr>
              <a:t>An operation can be implemented by multiple methods.</a:t>
            </a:r>
          </a:p>
          <a:p>
            <a:pPr lvl="1" eaLnBrk="1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600">
                <a:solidFill>
                  <a:srgbClr val="0000FF"/>
                </a:solidFill>
              </a:rPr>
              <a:t>Known as polymorphism</a:t>
            </a:r>
          </a:p>
          <a:p>
            <a:pPr lvl="1" eaLnBrk="1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600">
                <a:solidFill>
                  <a:schemeClr val="tx1"/>
                </a:solidFill>
              </a:rPr>
              <a:t>In the absence of polymorphism-–the two terms are synonyms</a:t>
            </a:r>
            <a:r>
              <a:rPr lang="en-US" altLang="en-US" sz="400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D1F7CFC-80E0-34BF-7EB7-5630AEDDBE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8963" y="-106363"/>
            <a:ext cx="8597900" cy="1373188"/>
          </a:xfrm>
        </p:spPr>
        <p:txBody>
          <a:bodyPr/>
          <a:lstStyle/>
          <a:p>
            <a:r>
              <a:rPr lang="en-US" altLang="en-US" sz="3600"/>
              <a:t>About The Instructor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DC375001-F00C-2381-781B-11B371C8B6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7163" y="1006475"/>
            <a:ext cx="9764712" cy="6400800"/>
          </a:xfrm>
        </p:spPr>
        <p:txBody>
          <a:bodyPr/>
          <a:lstStyle/>
          <a:p>
            <a:pPr marL="425450" indent="-320675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RAJIB  MALL</a:t>
            </a:r>
          </a:p>
          <a:p>
            <a:pPr marL="425450" indent="-320675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B.E. , M.E.,  Ph.D  from  Indian  Institute of Science, Bangalore </a:t>
            </a:r>
          </a:p>
          <a:p>
            <a:pPr marL="425450" indent="-320675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Worked with Motorola (India)</a:t>
            </a:r>
          </a:p>
          <a:p>
            <a:pPr marL="857250" lvl="1" indent="-28575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Senior engineer and later as project manager</a:t>
            </a:r>
          </a:p>
          <a:p>
            <a:pPr marL="425450" indent="-320675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Shifted to IIT, Kharagpur in 1994</a:t>
            </a:r>
          </a:p>
          <a:p>
            <a:pPr marL="857250" lvl="1" indent="-28575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Currently  Professor</a:t>
            </a:r>
          </a:p>
        </p:txBody>
      </p:sp>
      <p:pic>
        <p:nvPicPr>
          <p:cNvPr id="122884" name="Picture 4">
            <a:extLst>
              <a:ext uri="{FF2B5EF4-FFF2-40B4-BE49-F238E27FC236}">
                <a16:creationId xmlns:a16="http://schemas.microsoft.com/office/drawing/2014/main" id="{E15B30D6-D610-5DCC-12E4-B57CDC5F5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2484438"/>
            <a:ext cx="348456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AutoShape 6" descr="2Q==">
            <a:extLst>
              <a:ext uri="{FF2B5EF4-FFF2-40B4-BE49-F238E27FC236}">
                <a16:creationId xmlns:a16="http://schemas.microsoft.com/office/drawing/2014/main" id="{B0654ED0-EB20-09C4-D3A5-DB6FD34A04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0" i="0">
              <a:latin typeface="Times New Roman" panose="02020603050405020304" pitchFamily="18" charset="0"/>
            </a:endParaRPr>
          </a:p>
        </p:txBody>
      </p:sp>
      <p:pic>
        <p:nvPicPr>
          <p:cNvPr id="122887" name="Picture 7">
            <a:extLst>
              <a:ext uri="{FF2B5EF4-FFF2-40B4-BE49-F238E27FC236}">
                <a16:creationId xmlns:a16="http://schemas.microsoft.com/office/drawing/2014/main" id="{31BADDCC-2246-3EE8-D9FA-70FF392A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3" y="5800725"/>
            <a:ext cx="336391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Image result for dilbert shall i show myself out you will understand if i do not shake your hand">
            <a:extLst>
              <a:ext uri="{FF2B5EF4-FFF2-40B4-BE49-F238E27FC236}">
                <a16:creationId xmlns:a16="http://schemas.microsoft.com/office/drawing/2014/main" id="{D65DE05E-8750-EAD0-0EE7-CD3B58018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10080625" cy="736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C9495B69-B6DC-156E-5C79-F2240533565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92113" y="80963"/>
            <a:ext cx="9296400" cy="1851025"/>
          </a:xfrm>
        </p:spPr>
        <p:txBody>
          <a:bodyPr/>
          <a:lstStyle/>
          <a:p>
            <a:pPr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/>
              <a:t>What Are the Different Types of Relationships That May Exist Among the Classes in an OO Program?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8C08356-2831-FB0F-FA80-B158FB59C8C0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239713" y="2103438"/>
            <a:ext cx="10080625" cy="4754562"/>
          </a:xfrm>
        </p:spPr>
        <p:txBody>
          <a:bodyPr/>
          <a:lstStyle/>
          <a:p>
            <a:pPr eaLnBrk="1">
              <a:lnSpc>
                <a:spcPct val="130000"/>
              </a:lnSpc>
              <a:spcBef>
                <a:spcPct val="1500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600"/>
              <a:t>Four types of class </a:t>
            </a:r>
            <a:r>
              <a:rPr lang="en-GB" altLang="en-US"/>
              <a:t>relationships:</a:t>
            </a:r>
          </a:p>
          <a:p>
            <a:pPr lvl="1" eaLnBrk="1">
              <a:lnSpc>
                <a:spcPct val="130000"/>
              </a:lnSpc>
              <a:spcBef>
                <a:spcPct val="15000"/>
              </a:spcBef>
              <a:spcAft>
                <a:spcPct val="250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Inheritance</a:t>
            </a:r>
          </a:p>
          <a:p>
            <a:pPr lvl="1" eaLnBrk="1">
              <a:lnSpc>
                <a:spcPct val="130000"/>
              </a:lnSpc>
              <a:spcBef>
                <a:spcPct val="15000"/>
              </a:spcBef>
              <a:spcAft>
                <a:spcPct val="250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Association</a:t>
            </a:r>
          </a:p>
          <a:p>
            <a:pPr lvl="1" eaLnBrk="1">
              <a:lnSpc>
                <a:spcPct val="130000"/>
              </a:lnSpc>
              <a:spcBef>
                <a:spcPct val="15000"/>
              </a:spcBef>
              <a:spcAft>
                <a:spcPct val="250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Aggregation/Composition</a:t>
            </a:r>
          </a:p>
          <a:p>
            <a:pPr lvl="1" eaLnBrk="1">
              <a:lnSpc>
                <a:spcPct val="130000"/>
              </a:lnSpc>
              <a:spcBef>
                <a:spcPct val="15000"/>
              </a:spcBef>
              <a:spcAft>
                <a:spcPct val="250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Dependency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85882176-F925-F606-AE16-61ADBFFCB7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963" y="882650"/>
            <a:ext cx="9917112" cy="5472113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/>
              <a:t>Allows us to define a new class </a:t>
            </a:r>
            <a:r>
              <a:rPr lang="en-GB" altLang="en-US" sz="3600">
                <a:solidFill>
                  <a:schemeClr val="tx1"/>
                </a:solidFill>
              </a:rPr>
              <a:t>(derived class) </a:t>
            </a:r>
            <a:r>
              <a:rPr lang="en-GB" altLang="en-US" sz="3600"/>
              <a:t>by extending an                             existing class </a:t>
            </a:r>
            <a:r>
              <a:rPr lang="en-GB" altLang="en-US" sz="3600">
                <a:solidFill>
                  <a:schemeClr val="tx1"/>
                </a:solidFill>
              </a:rPr>
              <a:t>(base class).</a:t>
            </a:r>
          </a:p>
          <a:p>
            <a:pPr marL="738188" lvl="1" indent="-280988" eaLnBrk="1">
              <a:lnSpc>
                <a:spcPct val="100000"/>
              </a:lnSpc>
              <a:spcBef>
                <a:spcPts val="1200"/>
              </a:spcBef>
              <a:spcAft>
                <a:spcPts val="24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>
                <a:solidFill>
                  <a:srgbClr val="0000CC"/>
                </a:solidFill>
              </a:rPr>
              <a:t>Represents generalization                                   -specialization relationship.</a:t>
            </a:r>
          </a:p>
          <a:p>
            <a:pPr marL="738188" lvl="1" indent="-280988" eaLnBrk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>
                <a:solidFill>
                  <a:schemeClr val="tx1"/>
                </a:solidFill>
              </a:rPr>
              <a:t>Allows redefinition of the                   existing methods (method                   overriding</a:t>
            </a:r>
            <a:r>
              <a:rPr lang="en-GB" altLang="en-US" sz="3600"/>
              <a:t>).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2B065B8-6DCF-A263-E7E7-41E2AD15CA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0988" y="33338"/>
            <a:ext cx="8566150" cy="1103312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/>
              <a:t>Inheritance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BB66C9D-05A4-DA5F-3713-8963E648B187}"/>
              </a:ext>
            </a:extLst>
          </p:cNvPr>
          <p:cNvGrpSpPr>
            <a:grpSpLocks/>
          </p:cNvGrpSpPr>
          <p:nvPr/>
        </p:nvGrpSpPr>
        <p:grpSpPr bwMode="auto">
          <a:xfrm>
            <a:off x="6792913" y="1722438"/>
            <a:ext cx="3049587" cy="5586412"/>
            <a:chOff x="204" y="1237"/>
            <a:chExt cx="2556" cy="2439"/>
          </a:xfrm>
        </p:grpSpPr>
        <p:sp>
          <p:nvSpPr>
            <p:cNvPr id="36869" name="Rectangle 4">
              <a:extLst>
                <a:ext uri="{FF2B5EF4-FFF2-40B4-BE49-F238E27FC236}">
                  <a16:creationId xmlns:a16="http://schemas.microsoft.com/office/drawing/2014/main" id="{52C19DD3-72B9-7600-7BD8-4D0396C2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237"/>
              <a:ext cx="1071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i="0">
                  <a:solidFill>
                    <a:srgbClr val="000000"/>
                  </a:solidFill>
                </a:rPr>
                <a:t>LibraryMember</a:t>
              </a:r>
            </a:p>
          </p:txBody>
        </p:sp>
        <p:sp>
          <p:nvSpPr>
            <p:cNvPr id="36870" name="Rectangle 5">
              <a:extLst>
                <a:ext uri="{FF2B5EF4-FFF2-40B4-BE49-F238E27FC236}">
                  <a16:creationId xmlns:a16="http://schemas.microsoft.com/office/drawing/2014/main" id="{39E11C17-690E-234C-2E10-E2A3DC460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3379"/>
              <a:ext cx="652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i="0">
                  <a:solidFill>
                    <a:srgbClr val="000000"/>
                  </a:solidFill>
                </a:rPr>
                <a:t>Research</a:t>
              </a:r>
            </a:p>
          </p:txBody>
        </p:sp>
        <p:sp>
          <p:nvSpPr>
            <p:cNvPr id="36871" name="Rectangle 6">
              <a:extLst>
                <a:ext uri="{FF2B5EF4-FFF2-40B4-BE49-F238E27FC236}">
                  <a16:creationId xmlns:a16="http://schemas.microsoft.com/office/drawing/2014/main" id="{2113BD84-6E7D-596D-98E8-6F20B789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3379"/>
              <a:ext cx="652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i="0">
                  <a:solidFill>
                    <a:srgbClr val="000000"/>
                  </a:solidFill>
                </a:rPr>
                <a:t>PostGrad</a:t>
              </a:r>
            </a:p>
          </p:txBody>
        </p:sp>
        <p:sp>
          <p:nvSpPr>
            <p:cNvPr id="36872" name="Rectangle 7">
              <a:extLst>
                <a:ext uri="{FF2B5EF4-FFF2-40B4-BE49-F238E27FC236}">
                  <a16:creationId xmlns:a16="http://schemas.microsoft.com/office/drawing/2014/main" id="{96E02834-9E49-206F-7B24-A7C537431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3379"/>
              <a:ext cx="745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i="0">
                  <a:solidFill>
                    <a:srgbClr val="000000"/>
                  </a:solidFill>
                </a:rPr>
                <a:t>UnderGrad</a:t>
              </a:r>
            </a:p>
          </p:txBody>
        </p:sp>
        <p:sp>
          <p:nvSpPr>
            <p:cNvPr id="36873" name="Rectangle 8">
              <a:extLst>
                <a:ext uri="{FF2B5EF4-FFF2-40B4-BE49-F238E27FC236}">
                  <a16:creationId xmlns:a16="http://schemas.microsoft.com/office/drawing/2014/main" id="{149C353C-9636-C839-F9F3-362934A1D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249"/>
              <a:ext cx="466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i="0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36874" name="Rectangle 9">
              <a:extLst>
                <a:ext uri="{FF2B5EF4-FFF2-40B4-BE49-F238E27FC236}">
                  <a16:creationId xmlns:a16="http://schemas.microsoft.com/office/drawing/2014/main" id="{98777BED-0B22-F05D-1E97-6CAC05CA2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" y="2249"/>
              <a:ext cx="652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i="0">
                  <a:solidFill>
                    <a:srgbClr val="000000"/>
                  </a:solidFill>
                </a:rPr>
                <a:t>Students</a:t>
              </a:r>
            </a:p>
          </p:txBody>
        </p:sp>
        <p:sp>
          <p:nvSpPr>
            <p:cNvPr id="36875" name="Rectangle 10">
              <a:extLst>
                <a:ext uri="{FF2B5EF4-FFF2-40B4-BE49-F238E27FC236}">
                  <a16:creationId xmlns:a16="http://schemas.microsoft.com/office/drawing/2014/main" id="{ECD7E170-32E0-82E7-838A-19B581F9E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249"/>
              <a:ext cx="513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i="0">
                  <a:solidFill>
                    <a:srgbClr val="000000"/>
                  </a:solidFill>
                </a:rPr>
                <a:t>Faculty</a:t>
              </a:r>
            </a:p>
          </p:txBody>
        </p:sp>
        <p:sp>
          <p:nvSpPr>
            <p:cNvPr id="36876" name="Line 11">
              <a:extLst>
                <a:ext uri="{FF2B5EF4-FFF2-40B4-BE49-F238E27FC236}">
                  <a16:creationId xmlns:a16="http://schemas.microsoft.com/office/drawing/2014/main" id="{86DD40AB-B808-E0AA-8BDD-74BCCAF21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2547"/>
              <a:ext cx="1" cy="833"/>
            </a:xfrm>
            <a:prstGeom prst="line">
              <a:avLst/>
            </a:prstGeom>
            <a:noFill/>
            <a:ln w="76200">
              <a:solidFill>
                <a:srgbClr val="0066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7" name="Line 12">
              <a:extLst>
                <a:ext uri="{FF2B5EF4-FFF2-40B4-BE49-F238E27FC236}">
                  <a16:creationId xmlns:a16="http://schemas.microsoft.com/office/drawing/2014/main" id="{6A8B7D53-1734-A1BC-EAF1-0C3CBEDB3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1534"/>
              <a:ext cx="1" cy="714"/>
            </a:xfrm>
            <a:prstGeom prst="line">
              <a:avLst/>
            </a:prstGeom>
            <a:noFill/>
            <a:ln w="76200">
              <a:solidFill>
                <a:srgbClr val="0066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8" name="Line 13">
              <a:extLst>
                <a:ext uri="{FF2B5EF4-FFF2-40B4-BE49-F238E27FC236}">
                  <a16:creationId xmlns:a16="http://schemas.microsoft.com/office/drawing/2014/main" id="{ABE209E0-A699-AD46-F89D-3087B8DAD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" y="1532"/>
              <a:ext cx="698" cy="720"/>
            </a:xfrm>
            <a:prstGeom prst="line">
              <a:avLst/>
            </a:prstGeom>
            <a:noFill/>
            <a:ln w="76200">
              <a:solidFill>
                <a:srgbClr val="0066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9" name="Line 14">
              <a:extLst>
                <a:ext uri="{FF2B5EF4-FFF2-40B4-BE49-F238E27FC236}">
                  <a16:creationId xmlns:a16="http://schemas.microsoft.com/office/drawing/2014/main" id="{EE336AE2-41AC-B145-1E9E-AF59C86E4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" y="2543"/>
              <a:ext cx="652" cy="839"/>
            </a:xfrm>
            <a:prstGeom prst="line">
              <a:avLst/>
            </a:prstGeom>
            <a:noFill/>
            <a:ln w="76200">
              <a:solidFill>
                <a:srgbClr val="0066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0" name="Line 15">
              <a:extLst>
                <a:ext uri="{FF2B5EF4-FFF2-40B4-BE49-F238E27FC236}">
                  <a16:creationId xmlns:a16="http://schemas.microsoft.com/office/drawing/2014/main" id="{6F3CFD9A-2CA5-8E9E-36C0-73BB307E4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1534"/>
              <a:ext cx="652" cy="714"/>
            </a:xfrm>
            <a:prstGeom prst="line">
              <a:avLst/>
            </a:prstGeom>
            <a:noFill/>
            <a:ln w="76200">
              <a:solidFill>
                <a:srgbClr val="0066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1" name="Line 16">
              <a:extLst>
                <a:ext uri="{FF2B5EF4-FFF2-40B4-BE49-F238E27FC236}">
                  <a16:creationId xmlns:a16="http://schemas.microsoft.com/office/drawing/2014/main" id="{2695C627-34DE-B497-EFFE-B55798881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2547"/>
              <a:ext cx="652" cy="833"/>
            </a:xfrm>
            <a:prstGeom prst="line">
              <a:avLst/>
            </a:prstGeom>
            <a:noFill/>
            <a:ln w="76200">
              <a:solidFill>
                <a:srgbClr val="0066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30" name="Rectangle 17">
              <a:extLst>
                <a:ext uri="{FF2B5EF4-FFF2-40B4-BE49-F238E27FC236}">
                  <a16:creationId xmlns:a16="http://schemas.microsoft.com/office/drawing/2014/main" id="{AE884A9B-AEFE-F735-A0D3-855BEB6EA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1237"/>
              <a:ext cx="512" cy="2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  <a:defRPr/>
              </a:pPr>
              <a:r>
                <a:rPr lang="en-GB" altLang="en-US" sz="1050" i="0">
                  <a:solidFill>
                    <a:srgbClr val="000000"/>
                  </a:solidFill>
                </a:rPr>
                <a:t> Base Class</a:t>
              </a:r>
            </a:p>
          </p:txBody>
        </p:sp>
        <p:sp>
          <p:nvSpPr>
            <p:cNvPr id="38931" name="Rectangle 18">
              <a:extLst>
                <a:ext uri="{FF2B5EF4-FFF2-40B4-BE49-F238E27FC236}">
                  <a16:creationId xmlns:a16="http://schemas.microsoft.com/office/drawing/2014/main" id="{ACAA94E3-1A7A-DC38-2611-52B3FDFB9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477"/>
              <a:ext cx="515" cy="2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  <a:defRPr/>
              </a:pPr>
              <a:r>
                <a:rPr lang="en-GB" altLang="en-US" sz="1050" i="0" dirty="0">
                  <a:solidFill>
                    <a:srgbClr val="000000"/>
                  </a:solidFill>
                </a:rPr>
                <a:t>Derived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  <a:defRPr/>
              </a:pPr>
              <a:r>
                <a:rPr lang="en-GB" altLang="en-US" sz="1050" i="0" dirty="0">
                  <a:solidFill>
                    <a:srgbClr val="000000"/>
                  </a:solidFill>
                </a:rPr>
                <a:t> Classes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CDCD23B-97E7-CD2E-7517-D78AF1D6F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-30163"/>
            <a:ext cx="8596313" cy="1255713"/>
          </a:xfrm>
        </p:spPr>
        <p:txBody>
          <a:bodyPr/>
          <a:lstStyle/>
          <a:p>
            <a:r>
              <a:rPr lang="en-US" altLang="en-US" sz="4000"/>
              <a:t>Inheritance Example</a:t>
            </a:r>
          </a:p>
        </p:txBody>
      </p:sp>
      <p:sp>
        <p:nvSpPr>
          <p:cNvPr id="38915" name="Text Box 5" descr="Stationery">
            <a:extLst>
              <a:ext uri="{FF2B5EF4-FFF2-40B4-BE49-F238E27FC236}">
                <a16:creationId xmlns:a16="http://schemas.microsoft.com/office/drawing/2014/main" id="{00E9E058-BB03-D0BF-24E5-791DB1154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3654425"/>
            <a:ext cx="5964237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0">
                <a:solidFill>
                  <a:srgbClr val="0000CC"/>
                </a:solidFill>
              </a:rPr>
              <a:t>“A Dog </a:t>
            </a:r>
            <a:r>
              <a:rPr lang="en-US" altLang="en-US" u="sng">
                <a:solidFill>
                  <a:srgbClr val="0000CC"/>
                </a:solidFill>
              </a:rPr>
              <a:t>ISA</a:t>
            </a:r>
            <a:r>
              <a:rPr lang="en-US" altLang="en-US" i="0">
                <a:solidFill>
                  <a:srgbClr val="0000CC"/>
                </a:solidFill>
              </a:rPr>
              <a:t> Animal”</a:t>
            </a:r>
          </a:p>
        </p:txBody>
      </p:sp>
      <p:grpSp>
        <p:nvGrpSpPr>
          <p:cNvPr id="38916" name="Group 8">
            <a:extLst>
              <a:ext uri="{FF2B5EF4-FFF2-40B4-BE49-F238E27FC236}">
                <a16:creationId xmlns:a16="http://schemas.microsoft.com/office/drawing/2014/main" id="{814CD561-A959-2994-AEB7-22A326361C82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1839913"/>
            <a:ext cx="3581400" cy="4225925"/>
            <a:chOff x="315913" y="1839913"/>
            <a:chExt cx="3581400" cy="4225925"/>
          </a:xfrm>
        </p:grpSpPr>
        <p:sp>
          <p:nvSpPr>
            <p:cNvPr id="38917" name="Rectangle 30">
              <a:extLst>
                <a:ext uri="{FF2B5EF4-FFF2-40B4-BE49-F238E27FC236}">
                  <a16:creationId xmlns:a16="http://schemas.microsoft.com/office/drawing/2014/main" id="{59FE1CFB-8F36-225E-9C6E-559093AED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0" y="1839913"/>
              <a:ext cx="3541713" cy="1177925"/>
            </a:xfrm>
            <a:prstGeom prst="rect">
              <a:avLst/>
            </a:prstGeom>
            <a:solidFill>
              <a:srgbClr val="FF9933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8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Animal</a:t>
              </a:r>
            </a:p>
          </p:txBody>
        </p:sp>
        <p:sp>
          <p:nvSpPr>
            <p:cNvPr id="38918" name="Rectangle 33">
              <a:extLst>
                <a:ext uri="{FF2B5EF4-FFF2-40B4-BE49-F238E27FC236}">
                  <a16:creationId xmlns:a16="http://schemas.microsoft.com/office/drawing/2014/main" id="{DB293103-0BE9-154D-2EC0-13B3122C0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13" y="4887913"/>
              <a:ext cx="3541712" cy="1177925"/>
            </a:xfrm>
            <a:prstGeom prst="rect">
              <a:avLst/>
            </a:prstGeom>
            <a:solidFill>
              <a:srgbClr val="66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8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Dog</a:t>
              </a:r>
            </a:p>
          </p:txBody>
        </p:sp>
        <p:grpSp>
          <p:nvGrpSpPr>
            <p:cNvPr id="38919" name="Group 100">
              <a:extLst>
                <a:ext uri="{FF2B5EF4-FFF2-40B4-BE49-F238E27FC236}">
                  <a16:creationId xmlns:a16="http://schemas.microsoft.com/office/drawing/2014/main" id="{DA3E7F16-4862-3F48-5224-C313113B1B27}"/>
                </a:ext>
              </a:extLst>
            </p:cNvPr>
            <p:cNvGrpSpPr>
              <a:grpSpLocks/>
            </p:cNvGrpSpPr>
            <p:nvPr/>
          </p:nvGrpSpPr>
          <p:grpSpPr bwMode="auto">
            <a:xfrm rot="2477093">
              <a:off x="1447800" y="2967038"/>
              <a:ext cx="1003300" cy="1584325"/>
              <a:chOff x="3979882" y="1865268"/>
              <a:chExt cx="362177" cy="560961"/>
            </a:xfrm>
          </p:grpSpPr>
          <p:cxnSp>
            <p:nvCxnSpPr>
              <p:cNvPr id="38920" name="Straight Arrow Connector 101">
                <a:extLst>
                  <a:ext uri="{FF2B5EF4-FFF2-40B4-BE49-F238E27FC236}">
                    <a16:creationId xmlns:a16="http://schemas.microsoft.com/office/drawing/2014/main" id="{629473C9-FE3D-F801-26C9-1BF35553B3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9122907" flipV="1">
                <a:off x="4338342" y="2024496"/>
                <a:ext cx="1719" cy="403015"/>
              </a:xfrm>
              <a:prstGeom prst="straightConnector1">
                <a:avLst/>
              </a:prstGeom>
              <a:noFill/>
              <a:ln w="5715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21" name="Shape 81">
                <a:extLst>
                  <a:ext uri="{FF2B5EF4-FFF2-40B4-BE49-F238E27FC236}">
                    <a16:creationId xmlns:a16="http://schemas.microsoft.com/office/drawing/2014/main" id="{BBCBD233-3C3B-9C79-E3FD-BAD148605F7B}"/>
                  </a:ext>
                </a:extLst>
              </p:cNvPr>
              <p:cNvSpPr>
                <a:spLocks/>
              </p:cNvSpPr>
              <p:nvPr/>
            </p:nvSpPr>
            <p:spPr bwMode="auto">
              <a:xfrm rot="-7948568">
                <a:off x="4009732" y="1835418"/>
                <a:ext cx="234390" cy="294090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5715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eaVert" lIns="91425" tIns="91425" rIns="91425" bIns="91425" anchor="ctr">
                <a:spAutoFit/>
              </a:bodyPr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>
            <a:extLst>
              <a:ext uri="{FF2B5EF4-FFF2-40B4-BE49-F238E27FC236}">
                <a16:creationId xmlns:a16="http://schemas.microsoft.com/office/drawing/2014/main" id="{A9631294-E1E0-0861-15F2-F1C79006D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9763"/>
            <a:ext cx="10080625" cy="8235951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2">
            <a:extLst>
              <a:ext uri="{FF2B5EF4-FFF2-40B4-BE49-F238E27FC236}">
                <a16:creationId xmlns:a16="http://schemas.microsoft.com/office/drawing/2014/main" id="{1A3C7094-99F4-EDF0-B797-B99B49764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313" y="-182563"/>
            <a:ext cx="8596312" cy="1255713"/>
          </a:xfrm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Hmmm… not really…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71DFB04-530B-6E3A-0349-1016C5879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0288" y="415925"/>
            <a:ext cx="8429625" cy="941388"/>
          </a:xfrm>
        </p:spPr>
        <p:txBody>
          <a:bodyPr/>
          <a:lstStyle/>
          <a:p>
            <a:r>
              <a:rPr lang="en-US" altLang="en-US" sz="3200"/>
              <a:t>Inheritance: One More Example</a:t>
            </a:r>
          </a:p>
        </p:txBody>
      </p:sp>
      <p:sp>
        <p:nvSpPr>
          <p:cNvPr id="28675" name="Text Box 5" descr="Stationery">
            <a:extLst>
              <a:ext uri="{FF2B5EF4-FFF2-40B4-BE49-F238E27FC236}">
                <a16:creationId xmlns:a16="http://schemas.microsoft.com/office/drawing/2014/main" id="{13F66174-521E-1532-97FB-6450743F9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2314575"/>
            <a:ext cx="5711825" cy="484188"/>
          </a:xfrm>
          <a:prstGeom prst="rect">
            <a:avLst/>
          </a:prstGeom>
          <a:noFill/>
          <a:ln>
            <a:noFill/>
          </a:ln>
        </p:spPr>
        <p:txBody>
          <a:bodyPr lIns="75604" tIns="37801" rIns="75604" bIns="37801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646" i="0" dirty="0">
                <a:solidFill>
                  <a:srgbClr val="0000CC"/>
                </a:solidFill>
              </a:rPr>
              <a:t>“A Student </a:t>
            </a:r>
            <a:r>
              <a:rPr lang="en-US" altLang="en-US" sz="2646" u="sng" dirty="0">
                <a:solidFill>
                  <a:srgbClr val="0000CC"/>
                </a:solidFill>
              </a:rPr>
              <a:t>ISA</a:t>
            </a:r>
            <a:r>
              <a:rPr lang="en-US" altLang="en-US" sz="2646" i="0" dirty="0">
                <a:solidFill>
                  <a:srgbClr val="0000CC"/>
                </a:solidFill>
              </a:rPr>
              <a:t> Library Member”</a:t>
            </a:r>
          </a:p>
        </p:txBody>
      </p:sp>
      <p:grpSp>
        <p:nvGrpSpPr>
          <p:cNvPr id="40964" name="Group 8">
            <a:extLst>
              <a:ext uri="{FF2B5EF4-FFF2-40B4-BE49-F238E27FC236}">
                <a16:creationId xmlns:a16="http://schemas.microsoft.com/office/drawing/2014/main" id="{1C027722-628A-D61C-D3F7-AB60AF674C76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2152650"/>
            <a:ext cx="3944938" cy="2997200"/>
            <a:chOff x="-1361356" y="1839913"/>
            <a:chExt cx="5258669" cy="3995136"/>
          </a:xfrm>
        </p:grpSpPr>
        <p:sp>
          <p:nvSpPr>
            <p:cNvPr id="28677" name="Rectangle 30">
              <a:extLst>
                <a:ext uri="{FF2B5EF4-FFF2-40B4-BE49-F238E27FC236}">
                  <a16:creationId xmlns:a16="http://schemas.microsoft.com/office/drawing/2014/main" id="{C3797AFA-8F90-67CD-365D-19A34EA3D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54" y="1839913"/>
              <a:ext cx="3542459" cy="1178650"/>
            </a:xfrm>
            <a:prstGeom prst="rect">
              <a:avLst/>
            </a:prstGeom>
            <a:solidFill>
              <a:srgbClr val="FF9933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5604" tIns="37801" rIns="75604" bIns="37801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altLang="en-US" sz="2851" i="0" dirty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Library Member</a:t>
              </a:r>
            </a:p>
          </p:txBody>
        </p:sp>
        <p:sp>
          <p:nvSpPr>
            <p:cNvPr id="28678" name="Rectangle 33">
              <a:extLst>
                <a:ext uri="{FF2B5EF4-FFF2-40B4-BE49-F238E27FC236}">
                  <a16:creationId xmlns:a16="http://schemas.microsoft.com/office/drawing/2014/main" id="{858A2857-72AD-F265-A349-9838C6128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1356" y="4656400"/>
              <a:ext cx="3542459" cy="1178649"/>
            </a:xfrm>
            <a:prstGeom prst="rect">
              <a:avLst/>
            </a:prstGeom>
            <a:solidFill>
              <a:srgbClr val="66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5604" tIns="37801" rIns="75604" bIns="37801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IN" altLang="en-US" sz="2851" i="0" dirty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Student</a:t>
              </a:r>
              <a:endParaRPr lang="en-US" altLang="en-US" sz="2851" i="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40973" name="Group 100">
              <a:extLst>
                <a:ext uri="{FF2B5EF4-FFF2-40B4-BE49-F238E27FC236}">
                  <a16:creationId xmlns:a16="http://schemas.microsoft.com/office/drawing/2014/main" id="{5ED7F0E9-E723-1107-1D1B-44D5260C3698}"/>
                </a:ext>
              </a:extLst>
            </p:cNvPr>
            <p:cNvGrpSpPr>
              <a:grpSpLocks/>
            </p:cNvGrpSpPr>
            <p:nvPr/>
          </p:nvGrpSpPr>
          <p:grpSpPr bwMode="auto">
            <a:xfrm rot="2477093">
              <a:off x="1576716" y="2951245"/>
              <a:ext cx="814685" cy="1022297"/>
              <a:chOff x="3952625" y="1877712"/>
              <a:chExt cx="294090" cy="361964"/>
            </a:xfrm>
          </p:grpSpPr>
          <p:cxnSp>
            <p:nvCxnSpPr>
              <p:cNvPr id="40974" name="Straight Arrow Connector 101">
                <a:extLst>
                  <a:ext uri="{FF2B5EF4-FFF2-40B4-BE49-F238E27FC236}">
                    <a16:creationId xmlns:a16="http://schemas.microsoft.com/office/drawing/2014/main" id="{D6D5C5E0-5B04-950A-6CCC-A5F794428F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9122907" flipV="1">
                <a:off x="4238969" y="1989768"/>
                <a:ext cx="1718" cy="249908"/>
              </a:xfrm>
              <a:prstGeom prst="straightConnector1">
                <a:avLst/>
              </a:prstGeom>
              <a:noFill/>
              <a:ln w="381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81" name="Shape 81">
                <a:extLst>
                  <a:ext uri="{FF2B5EF4-FFF2-40B4-BE49-F238E27FC236}">
                    <a16:creationId xmlns:a16="http://schemas.microsoft.com/office/drawing/2014/main" id="{5EBDF352-573E-4F2E-E22C-BDA72625EF8B}"/>
                  </a:ext>
                </a:extLst>
              </p:cNvPr>
              <p:cNvSpPr>
                <a:spLocks/>
              </p:cNvSpPr>
              <p:nvPr/>
            </p:nvSpPr>
            <p:spPr bwMode="auto">
              <a:xfrm rot="13651432">
                <a:off x="4016945" y="1812106"/>
                <a:ext cx="163333" cy="294103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3810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eaVert" lIns="68576" tIns="68576" rIns="68576" bIns="68576" anchor="ctr">
                <a:spAutoFit/>
              </a:bodyPr>
              <a:lstStyle/>
              <a:p>
                <a:pPr>
                  <a:defRPr/>
                </a:pPr>
                <a:endParaRPr lang="en-US" sz="1350"/>
              </a:p>
            </p:txBody>
          </p:sp>
        </p:grpSp>
      </p:grpSp>
      <p:sp>
        <p:nvSpPr>
          <p:cNvPr id="11" name="Rectangle 33">
            <a:extLst>
              <a:ext uri="{FF2B5EF4-FFF2-40B4-BE49-F238E27FC236}">
                <a16:creationId xmlns:a16="http://schemas.microsoft.com/office/drawing/2014/main" id="{38818103-CB6F-6015-27B9-9C15967F0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4265613"/>
            <a:ext cx="2657475" cy="884237"/>
          </a:xfrm>
          <a:prstGeom prst="rect">
            <a:avLst/>
          </a:prstGeom>
          <a:solidFill>
            <a:srgbClr val="66FF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lIns="75604" tIns="37801" rIns="75604" bIns="37801" anchor="ctr"/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IN" altLang="en-US" sz="2851" i="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Faculty</a:t>
            </a:r>
            <a:endParaRPr lang="en-US" altLang="en-US" sz="2851" i="0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1BB215-B004-B804-D7D7-0943E186C457}"/>
              </a:ext>
            </a:extLst>
          </p:cNvPr>
          <p:cNvCxnSpPr/>
          <p:nvPr/>
        </p:nvCxnSpPr>
        <p:spPr>
          <a:xfrm>
            <a:off x="1541463" y="3916363"/>
            <a:ext cx="3246437" cy="0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7" name="Straight Arrow Connector 101">
            <a:extLst>
              <a:ext uri="{FF2B5EF4-FFF2-40B4-BE49-F238E27FC236}">
                <a16:creationId xmlns:a16="http://schemas.microsoft.com/office/drawing/2014/main" id="{C67C84F5-F067-EC5F-53B1-020E7FEB7019}"/>
              </a:ext>
            </a:extLst>
          </p:cNvPr>
          <p:cNvCxnSpPr>
            <a:cxnSpLocks noChangeShapeType="1"/>
            <a:stCxn id="11" idx="0"/>
          </p:cNvCxnSpPr>
          <p:nvPr/>
        </p:nvCxnSpPr>
        <p:spPr bwMode="auto">
          <a:xfrm flipV="1">
            <a:off x="4768850" y="3892550"/>
            <a:ext cx="3175" cy="373063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8" name="Straight Arrow Connector 101">
            <a:extLst>
              <a:ext uri="{FF2B5EF4-FFF2-40B4-BE49-F238E27FC236}">
                <a16:creationId xmlns:a16="http://schemas.microsoft.com/office/drawing/2014/main" id="{DBF129B5-12A4-B435-F308-D5C7201EEFA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541463" y="3916363"/>
            <a:ext cx="14287" cy="379412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5" descr="Stationery">
            <a:extLst>
              <a:ext uri="{FF2B5EF4-FFF2-40B4-BE49-F238E27FC236}">
                <a16:creationId xmlns:a16="http://schemas.microsoft.com/office/drawing/2014/main" id="{6BFFE1CA-6BCA-7BBD-6851-FE238E029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2987675"/>
            <a:ext cx="5826125" cy="482600"/>
          </a:xfrm>
          <a:prstGeom prst="rect">
            <a:avLst/>
          </a:prstGeom>
          <a:noFill/>
          <a:ln>
            <a:noFill/>
          </a:ln>
        </p:spPr>
        <p:txBody>
          <a:bodyPr lIns="75604" tIns="37801" rIns="75604" bIns="37801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646" i="0" dirty="0">
                <a:solidFill>
                  <a:srgbClr val="0000CC"/>
                </a:solidFill>
              </a:rPr>
              <a:t>“A Faculty </a:t>
            </a:r>
            <a:r>
              <a:rPr lang="en-US" altLang="en-US" sz="2646" u="sng" dirty="0">
                <a:solidFill>
                  <a:srgbClr val="0000CC"/>
                </a:solidFill>
              </a:rPr>
              <a:t>ISA</a:t>
            </a:r>
            <a:r>
              <a:rPr lang="en-US" altLang="en-US" sz="2646" i="0" dirty="0">
                <a:solidFill>
                  <a:srgbClr val="0000CC"/>
                </a:solidFill>
              </a:rPr>
              <a:t> Library Member”</a:t>
            </a:r>
          </a:p>
        </p:txBody>
      </p:sp>
      <p:sp>
        <p:nvSpPr>
          <p:cNvPr id="40970" name="Slide Number Placeholder 1">
            <a:extLst>
              <a:ext uri="{FF2B5EF4-FFF2-40B4-BE49-F238E27FC236}">
                <a16:creationId xmlns:a16="http://schemas.microsoft.com/office/drawing/2014/main" id="{E87371E7-2B2B-B240-7A57-E4F38D9901D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8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854075" indent="-284163">
              <a:lnSpc>
                <a:spcPct val="88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285875" indent="-212725">
              <a:lnSpc>
                <a:spcPct val="88000"/>
              </a:lnSpc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717675" indent="-206375">
              <a:lnSpc>
                <a:spcPct val="88000"/>
              </a:lnSpc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149475" indent="-207963">
              <a:lnSpc>
                <a:spcPct val="88000"/>
              </a:lnSpc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6066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30638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5210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9782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 algn="r"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fld id="{1BE97A23-7CF9-446B-9A06-563EF3F72DD6}" type="slidenum">
              <a:rPr lang="en-US" altLang="en-US" sz="2000">
                <a:solidFill>
                  <a:schemeClr val="bg1"/>
                </a:solidFill>
              </a:rPr>
              <a:pPr algn="r" defTabSz="914400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US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8E255B91-B270-2E6B-4C79-5D13C24C65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0038" y="960438"/>
            <a:ext cx="9677400" cy="5243512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05000"/>
              </a:lnSpc>
              <a:spcBef>
                <a:spcPts val="700"/>
              </a:spcBef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/>
              <a:t>Lets a subclass inherit attributes and methods of a base class.</a:t>
            </a:r>
          </a:p>
          <a:p>
            <a:pPr marL="338138" indent="-338138" eaLnBrk="1">
              <a:lnSpc>
                <a:spcPct val="105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endParaRPr lang="en-GB" altLang="en-US" sz="4000"/>
          </a:p>
          <a:p>
            <a:pPr marL="1143000" lvl="2" indent="-228600" eaLnBrk="1">
              <a:lnSpc>
                <a:spcPct val="105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endParaRPr lang="en-GB" altLang="en-US" sz="3200" b="1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F593DE3-F21E-2F68-ACA9-E1F72A10C4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5788" y="-106363"/>
            <a:ext cx="8566150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/>
              <a:t>Inheritance: Semantics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BBBA84-E344-EFE5-ABF7-3EE0C230EA13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2384425"/>
            <a:ext cx="8275637" cy="4673600"/>
            <a:chOff x="1001713" y="2536418"/>
            <a:chExt cx="8275649" cy="4674438"/>
          </a:xfrm>
        </p:grpSpPr>
        <p:grpSp>
          <p:nvGrpSpPr>
            <p:cNvPr id="41989" name="Group 3">
              <a:extLst>
                <a:ext uri="{FF2B5EF4-FFF2-40B4-BE49-F238E27FC236}">
                  <a16:creationId xmlns:a16="http://schemas.microsoft.com/office/drawing/2014/main" id="{BCE30467-AD7A-2721-3C88-F65D43720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1713" y="2536418"/>
              <a:ext cx="8275649" cy="4674438"/>
              <a:chOff x="1159" y="1793"/>
              <a:chExt cx="3994" cy="2316"/>
            </a:xfrm>
          </p:grpSpPr>
          <p:sp>
            <p:nvSpPr>
              <p:cNvPr id="41996" name="Rectangle 4">
                <a:extLst>
                  <a:ext uri="{FF2B5EF4-FFF2-40B4-BE49-F238E27FC236}">
                    <a16:creationId xmlns:a16="http://schemas.microsoft.com/office/drawing/2014/main" id="{D8E31A1D-D623-DAE2-28CD-5D5F1030F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1805"/>
                <a:ext cx="1350" cy="281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3300"/>
                    </a:solidFill>
                  </a:rPr>
                  <a:t>LibraryMember</a:t>
                </a:r>
              </a:p>
            </p:txBody>
          </p:sp>
          <p:sp>
            <p:nvSpPr>
              <p:cNvPr id="41997" name="Rectangle 5">
                <a:extLst>
                  <a:ext uri="{FF2B5EF4-FFF2-40B4-BE49-F238E27FC236}">
                    <a16:creationId xmlns:a16="http://schemas.microsoft.com/office/drawing/2014/main" id="{3B3606C8-D128-DF25-93AB-BEA412BD9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3828"/>
                <a:ext cx="822" cy="281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3300"/>
                    </a:solidFill>
                  </a:rPr>
                  <a:t>Research</a:t>
                </a:r>
              </a:p>
            </p:txBody>
          </p:sp>
          <p:sp>
            <p:nvSpPr>
              <p:cNvPr id="41998" name="Rectangle 6">
                <a:extLst>
                  <a:ext uri="{FF2B5EF4-FFF2-40B4-BE49-F238E27FC236}">
                    <a16:creationId xmlns:a16="http://schemas.microsoft.com/office/drawing/2014/main" id="{41D84747-53C7-84A2-AAB8-BB0256E65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3828"/>
                <a:ext cx="822" cy="281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3300"/>
                    </a:solidFill>
                  </a:rPr>
                  <a:t>PostGrad</a:t>
                </a:r>
              </a:p>
            </p:txBody>
          </p:sp>
          <p:sp>
            <p:nvSpPr>
              <p:cNvPr id="41999" name="Rectangle 7">
                <a:extLst>
                  <a:ext uri="{FF2B5EF4-FFF2-40B4-BE49-F238E27FC236}">
                    <a16:creationId xmlns:a16="http://schemas.microsoft.com/office/drawing/2014/main" id="{E237F48D-8DAC-BECB-0A90-1373BA517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6" y="3828"/>
                <a:ext cx="940" cy="281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3300"/>
                    </a:solidFill>
                  </a:rPr>
                  <a:t>UnderGrad</a:t>
                </a:r>
              </a:p>
            </p:txBody>
          </p:sp>
          <p:sp>
            <p:nvSpPr>
              <p:cNvPr id="42000" name="Rectangle 8">
                <a:extLst>
                  <a:ext uri="{FF2B5EF4-FFF2-40B4-BE49-F238E27FC236}">
                    <a16:creationId xmlns:a16="http://schemas.microsoft.com/office/drawing/2014/main" id="{C8DEDE5C-41D7-4D87-0FEF-423E9CFE2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760"/>
                <a:ext cx="587" cy="281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3300"/>
                    </a:solidFill>
                  </a:rPr>
                  <a:t>Staff</a:t>
                </a:r>
              </a:p>
            </p:txBody>
          </p:sp>
          <p:sp>
            <p:nvSpPr>
              <p:cNvPr id="42001" name="Rectangle 9">
                <a:extLst>
                  <a:ext uri="{FF2B5EF4-FFF2-40B4-BE49-F238E27FC236}">
                    <a16:creationId xmlns:a16="http://schemas.microsoft.com/office/drawing/2014/main" id="{B0C1BF9A-FAFF-6255-B870-BAD257DF5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2760"/>
                <a:ext cx="822" cy="281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3300"/>
                    </a:solidFill>
                  </a:rPr>
                  <a:t>Students</a:t>
                </a:r>
              </a:p>
            </p:txBody>
          </p:sp>
          <p:sp>
            <p:nvSpPr>
              <p:cNvPr id="42002" name="Rectangle 10">
                <a:extLst>
                  <a:ext uri="{FF2B5EF4-FFF2-40B4-BE49-F238E27FC236}">
                    <a16:creationId xmlns:a16="http://schemas.microsoft.com/office/drawing/2014/main" id="{4BF71672-0DB7-C6C7-61D8-28C53A247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2760"/>
                <a:ext cx="647" cy="281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3300"/>
                    </a:solidFill>
                  </a:rPr>
                  <a:t>Faculty</a:t>
                </a:r>
              </a:p>
            </p:txBody>
          </p:sp>
          <p:sp>
            <p:nvSpPr>
              <p:cNvPr id="42003" name="Line 11">
                <a:extLst>
                  <a:ext uri="{FF2B5EF4-FFF2-40B4-BE49-F238E27FC236}">
                    <a16:creationId xmlns:a16="http://schemas.microsoft.com/office/drawing/2014/main" id="{2DD3F630-1E22-007A-6417-D4467539F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5" y="3041"/>
                <a:ext cx="1" cy="786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04" name="Line 12">
                <a:extLst>
                  <a:ext uri="{FF2B5EF4-FFF2-40B4-BE49-F238E27FC236}">
                    <a16:creationId xmlns:a16="http://schemas.microsoft.com/office/drawing/2014/main" id="{DAF068B1-B311-EC55-EDDD-9E48D818D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5" y="2087"/>
                <a:ext cx="1" cy="67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05" name="Line 13">
                <a:extLst>
                  <a:ext uri="{FF2B5EF4-FFF2-40B4-BE49-F238E27FC236}">
                    <a16:creationId xmlns:a16="http://schemas.microsoft.com/office/drawing/2014/main" id="{DAB2CA7B-F072-F1A0-771E-C9A4C3945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3" y="2083"/>
                <a:ext cx="881" cy="68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06" name="Line 14">
                <a:extLst>
                  <a:ext uri="{FF2B5EF4-FFF2-40B4-BE49-F238E27FC236}">
                    <a16:creationId xmlns:a16="http://schemas.microsoft.com/office/drawing/2014/main" id="{B586AB43-E22A-DAA3-ABB4-FD76F363C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6" y="3039"/>
                <a:ext cx="822" cy="792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07" name="Line 15">
                <a:extLst>
                  <a:ext uri="{FF2B5EF4-FFF2-40B4-BE49-F238E27FC236}">
                    <a16:creationId xmlns:a16="http://schemas.microsoft.com/office/drawing/2014/main" id="{6DC162AB-BCA4-8509-B687-B9EC36E53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087"/>
                <a:ext cx="822" cy="67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08" name="Line 16">
                <a:extLst>
                  <a:ext uri="{FF2B5EF4-FFF2-40B4-BE49-F238E27FC236}">
                    <a16:creationId xmlns:a16="http://schemas.microsoft.com/office/drawing/2014/main" id="{C2E56833-8C9D-7F1A-0A62-6DE901F16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41"/>
                <a:ext cx="822" cy="786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09" name="Rectangle 17">
                <a:extLst>
                  <a:ext uri="{FF2B5EF4-FFF2-40B4-BE49-F238E27FC236}">
                    <a16:creationId xmlns:a16="http://schemas.microsoft.com/office/drawing/2014/main" id="{7282BBAF-4B7B-0D01-D383-22A7CA86D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8" y="1793"/>
                <a:ext cx="647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3200" i="0">
                    <a:solidFill>
                      <a:srgbClr val="000000"/>
                    </a:solidFill>
                  </a:rPr>
                  <a:t> </a:t>
                </a:r>
                <a:r>
                  <a:rPr lang="en-GB" altLang="en-US" i="0">
                    <a:solidFill>
                      <a:srgbClr val="3333CC"/>
                    </a:solidFill>
                  </a:rPr>
                  <a:t>Base Class</a:t>
                </a:r>
              </a:p>
            </p:txBody>
          </p:sp>
          <p:sp>
            <p:nvSpPr>
              <p:cNvPr id="42010" name="Rectangle 18">
                <a:extLst>
                  <a:ext uri="{FF2B5EF4-FFF2-40B4-BE49-F238E27FC236}">
                    <a16:creationId xmlns:a16="http://schemas.microsoft.com/office/drawing/2014/main" id="{B2F3A376-7457-1A05-9F2D-673421928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758"/>
                <a:ext cx="647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i="0">
                    <a:solidFill>
                      <a:srgbClr val="3333CC"/>
                    </a:solidFill>
                  </a:rPr>
                  <a:t>Derived</a:t>
                </a:r>
              </a:p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i="0">
                    <a:solidFill>
                      <a:srgbClr val="3333CC"/>
                    </a:solidFill>
                  </a:rPr>
                  <a:t> Classes</a:t>
                </a:r>
              </a:p>
            </p:txBody>
          </p:sp>
        </p:grp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48ECA17F-45DE-A95B-33F2-17C8B23387B1}"/>
                </a:ext>
              </a:extLst>
            </p:cNvPr>
            <p:cNvSpPr/>
            <p:nvPr/>
          </p:nvSpPr>
          <p:spPr bwMode="auto">
            <a:xfrm>
              <a:off x="4146555" y="3093731"/>
              <a:ext cx="304800" cy="35883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9A2C052-C6EB-AE0C-43BA-95DC7FD93646}"/>
                </a:ext>
              </a:extLst>
            </p:cNvPr>
            <p:cNvSpPr/>
            <p:nvPr/>
          </p:nvSpPr>
          <p:spPr bwMode="auto">
            <a:xfrm rot="2698046">
              <a:off x="3162303" y="3038158"/>
              <a:ext cx="304800" cy="35883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C55147C-E2DA-9563-0001-C4698B5DF2C0}"/>
                </a:ext>
              </a:extLst>
            </p:cNvPr>
            <p:cNvSpPr/>
            <p:nvPr/>
          </p:nvSpPr>
          <p:spPr bwMode="auto">
            <a:xfrm rot="19290345">
              <a:off x="5241931" y="3071502"/>
              <a:ext cx="304800" cy="35883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8BD5C46-F81B-D0E9-679A-1527E97E80F8}"/>
                </a:ext>
              </a:extLst>
            </p:cNvPr>
            <p:cNvSpPr/>
            <p:nvPr/>
          </p:nvSpPr>
          <p:spPr bwMode="auto">
            <a:xfrm>
              <a:off x="4146555" y="5053057"/>
              <a:ext cx="304800" cy="35883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1A5BC2D-0F05-7D7D-4E37-EA9A42321072}"/>
                </a:ext>
              </a:extLst>
            </p:cNvPr>
            <p:cNvSpPr/>
            <p:nvPr/>
          </p:nvSpPr>
          <p:spPr bwMode="auto">
            <a:xfrm rot="19290345">
              <a:off x="4716468" y="4965729"/>
              <a:ext cx="304800" cy="35883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60D9F0-7F69-0D56-301E-301B1AC37C68}"/>
                </a:ext>
              </a:extLst>
            </p:cNvPr>
            <p:cNvSpPr/>
            <p:nvPr/>
          </p:nvSpPr>
          <p:spPr bwMode="auto">
            <a:xfrm rot="2698046">
              <a:off x="3646492" y="4995897"/>
              <a:ext cx="304800" cy="35883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767F033-1480-7746-2486-07E3D2B3A7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79375"/>
            <a:ext cx="9401175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Inheritance: An Alternate Representation</a:t>
            </a:r>
          </a:p>
        </p:txBody>
      </p:sp>
      <p:grpSp>
        <p:nvGrpSpPr>
          <p:cNvPr id="44035" name="Group 14">
            <a:extLst>
              <a:ext uri="{FF2B5EF4-FFF2-40B4-BE49-F238E27FC236}">
                <a16:creationId xmlns:a16="http://schemas.microsoft.com/office/drawing/2014/main" id="{760C027B-7C0C-C752-C86C-63E1FA244AC8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1570038"/>
            <a:ext cx="8154988" cy="4649787"/>
            <a:chOff x="1001713" y="1951037"/>
            <a:chExt cx="8155472" cy="4650218"/>
          </a:xfrm>
        </p:grpSpPr>
        <p:grpSp>
          <p:nvGrpSpPr>
            <p:cNvPr id="44036" name="Group 8">
              <a:extLst>
                <a:ext uri="{FF2B5EF4-FFF2-40B4-BE49-F238E27FC236}">
                  <a16:creationId xmlns:a16="http://schemas.microsoft.com/office/drawing/2014/main" id="{F6933AFB-BD77-DDAF-9D80-5F69554C9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1713" y="1951037"/>
              <a:ext cx="8155472" cy="4650218"/>
              <a:chOff x="1001713" y="2560638"/>
              <a:chExt cx="8155472" cy="4650218"/>
            </a:xfrm>
          </p:grpSpPr>
          <p:grpSp>
            <p:nvGrpSpPr>
              <p:cNvPr id="44043" name="Group 3">
                <a:extLst>
                  <a:ext uri="{FF2B5EF4-FFF2-40B4-BE49-F238E27FC236}">
                    <a16:creationId xmlns:a16="http://schemas.microsoft.com/office/drawing/2014/main" id="{54130EE6-D395-2FEA-C3E2-9294D980B0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1713" y="2560638"/>
                <a:ext cx="8155472" cy="4650218"/>
                <a:chOff x="1159" y="1805"/>
                <a:chExt cx="3936" cy="2304"/>
              </a:xfrm>
            </p:grpSpPr>
            <p:sp>
              <p:nvSpPr>
                <p:cNvPr id="44046" name="Rectangle 4">
                  <a:extLst>
                    <a:ext uri="{FF2B5EF4-FFF2-40B4-BE49-F238E27FC236}">
                      <a16:creationId xmlns:a16="http://schemas.microsoft.com/office/drawing/2014/main" id="{7E214D65-FD87-E731-DC8F-BA5EFAF39B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0" y="1805"/>
                  <a:ext cx="1350" cy="281"/>
                </a:xfrm>
                <a:prstGeom prst="rect">
                  <a:avLst/>
                </a:prstGeom>
                <a:solidFill>
                  <a:srgbClr val="FF99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400" i="0">
                      <a:solidFill>
                        <a:srgbClr val="003300"/>
                      </a:solidFill>
                    </a:rPr>
                    <a:t>LibraryMember</a:t>
                  </a:r>
                </a:p>
              </p:txBody>
            </p:sp>
            <p:sp>
              <p:nvSpPr>
                <p:cNvPr id="44047" name="Rectangle 5">
                  <a:extLst>
                    <a:ext uri="{FF2B5EF4-FFF2-40B4-BE49-F238E27FC236}">
                      <a16:creationId xmlns:a16="http://schemas.microsoft.com/office/drawing/2014/main" id="{F3F8129F-203C-F367-5A2E-44A74B3CEA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2" y="3828"/>
                  <a:ext cx="822" cy="281"/>
                </a:xfrm>
                <a:prstGeom prst="rect">
                  <a:avLst/>
                </a:prstGeom>
                <a:solidFill>
                  <a:srgbClr val="FF99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400" i="0">
                      <a:solidFill>
                        <a:srgbClr val="003300"/>
                      </a:solidFill>
                    </a:rPr>
                    <a:t>Research</a:t>
                  </a:r>
                </a:p>
              </p:txBody>
            </p:sp>
            <p:sp>
              <p:nvSpPr>
                <p:cNvPr id="44048" name="Rectangle 6">
                  <a:extLst>
                    <a:ext uri="{FF2B5EF4-FFF2-40B4-BE49-F238E27FC236}">
                      <a16:creationId xmlns:a16="http://schemas.microsoft.com/office/drawing/2014/main" id="{0DC7E8D2-7DD6-0899-A966-F9808E933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3" y="3828"/>
                  <a:ext cx="822" cy="281"/>
                </a:xfrm>
                <a:prstGeom prst="rect">
                  <a:avLst/>
                </a:prstGeom>
                <a:solidFill>
                  <a:srgbClr val="FF99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400" i="0">
                      <a:solidFill>
                        <a:srgbClr val="003300"/>
                      </a:solidFill>
                    </a:rPr>
                    <a:t>PostGrad</a:t>
                  </a:r>
                </a:p>
              </p:txBody>
            </p:sp>
            <p:sp>
              <p:nvSpPr>
                <p:cNvPr id="44049" name="Rectangle 7">
                  <a:extLst>
                    <a:ext uri="{FF2B5EF4-FFF2-40B4-BE49-F238E27FC236}">
                      <a16:creationId xmlns:a16="http://schemas.microsoft.com/office/drawing/2014/main" id="{FC00BA97-5140-4E35-C5FF-5868401CC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6" y="3828"/>
                  <a:ext cx="940" cy="281"/>
                </a:xfrm>
                <a:prstGeom prst="rect">
                  <a:avLst/>
                </a:prstGeom>
                <a:solidFill>
                  <a:srgbClr val="FF99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400" i="0">
                      <a:solidFill>
                        <a:srgbClr val="003300"/>
                      </a:solidFill>
                    </a:rPr>
                    <a:t>UnderGrad</a:t>
                  </a:r>
                </a:p>
              </p:txBody>
            </p:sp>
            <p:sp>
              <p:nvSpPr>
                <p:cNvPr id="44050" name="Rectangle 8">
                  <a:extLst>
                    <a:ext uri="{FF2B5EF4-FFF2-40B4-BE49-F238E27FC236}">
                      <a16:creationId xmlns:a16="http://schemas.microsoft.com/office/drawing/2014/main" id="{563F4C23-677D-F2B6-3786-44CE2EA48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2760"/>
                  <a:ext cx="587" cy="281"/>
                </a:xfrm>
                <a:prstGeom prst="rect">
                  <a:avLst/>
                </a:prstGeom>
                <a:solidFill>
                  <a:srgbClr val="FF99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400" i="0">
                      <a:solidFill>
                        <a:srgbClr val="003300"/>
                      </a:solidFill>
                    </a:rPr>
                    <a:t>Staff</a:t>
                  </a:r>
                </a:p>
              </p:txBody>
            </p:sp>
            <p:sp>
              <p:nvSpPr>
                <p:cNvPr id="44051" name="Rectangle 9">
                  <a:extLst>
                    <a:ext uri="{FF2B5EF4-FFF2-40B4-BE49-F238E27FC236}">
                      <a16:creationId xmlns:a16="http://schemas.microsoft.com/office/drawing/2014/main" id="{9E45BE22-6BF9-7F1A-47FF-5EC5BB283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4" y="2760"/>
                  <a:ext cx="822" cy="281"/>
                </a:xfrm>
                <a:prstGeom prst="rect">
                  <a:avLst/>
                </a:prstGeom>
                <a:solidFill>
                  <a:srgbClr val="FF99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400" i="0">
                      <a:solidFill>
                        <a:srgbClr val="003300"/>
                      </a:solidFill>
                    </a:rPr>
                    <a:t>Students</a:t>
                  </a:r>
                </a:p>
              </p:txBody>
            </p:sp>
            <p:sp>
              <p:nvSpPr>
                <p:cNvPr id="44052" name="Rectangle 10">
                  <a:extLst>
                    <a:ext uri="{FF2B5EF4-FFF2-40B4-BE49-F238E27FC236}">
                      <a16:creationId xmlns:a16="http://schemas.microsoft.com/office/drawing/2014/main" id="{56217298-FE88-B6D2-864F-3EDD4DD77B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9" y="2760"/>
                  <a:ext cx="647" cy="281"/>
                </a:xfrm>
                <a:prstGeom prst="rect">
                  <a:avLst/>
                </a:prstGeom>
                <a:solidFill>
                  <a:srgbClr val="FF99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400" i="0">
                      <a:solidFill>
                        <a:srgbClr val="003300"/>
                      </a:solidFill>
                    </a:rPr>
                    <a:t>Faculty</a:t>
                  </a:r>
                </a:p>
              </p:txBody>
            </p:sp>
            <p:sp>
              <p:nvSpPr>
                <p:cNvPr id="44053" name="Line 11">
                  <a:extLst>
                    <a:ext uri="{FF2B5EF4-FFF2-40B4-BE49-F238E27FC236}">
                      <a16:creationId xmlns:a16="http://schemas.microsoft.com/office/drawing/2014/main" id="{7978A40B-A7FE-F831-DF63-E7F947E38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5" y="3041"/>
                  <a:ext cx="1" cy="786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miter lim="800000"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054" name="Line 12">
                  <a:extLst>
                    <a:ext uri="{FF2B5EF4-FFF2-40B4-BE49-F238E27FC236}">
                      <a16:creationId xmlns:a16="http://schemas.microsoft.com/office/drawing/2014/main" id="{17589BCF-2456-AF80-BB5C-BFCAD26B2C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5" y="2087"/>
                  <a:ext cx="1" cy="674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miter lim="800000"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4055" name="Rectangle 17">
                  <a:extLst>
                    <a:ext uri="{FF2B5EF4-FFF2-40B4-BE49-F238E27FC236}">
                      <a16:creationId xmlns:a16="http://schemas.microsoft.com/office/drawing/2014/main" id="{F1B053A3-BC84-8FC3-50AD-B9E47C1B3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7" y="1805"/>
                  <a:ext cx="647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800" i="0">
                      <a:solidFill>
                        <a:srgbClr val="000000"/>
                      </a:solidFill>
                    </a:rPr>
                    <a:t> </a:t>
                  </a:r>
                  <a:r>
                    <a:rPr lang="en-GB" altLang="en-US" sz="3200" i="0">
                      <a:solidFill>
                        <a:srgbClr val="3333CC"/>
                      </a:solidFill>
                    </a:rPr>
                    <a:t>Base Class</a:t>
                  </a:r>
                </a:p>
              </p:txBody>
            </p:sp>
            <p:sp>
              <p:nvSpPr>
                <p:cNvPr id="44056" name="Rectangle 18">
                  <a:extLst>
                    <a:ext uri="{FF2B5EF4-FFF2-40B4-BE49-F238E27FC236}">
                      <a16:creationId xmlns:a16="http://schemas.microsoft.com/office/drawing/2014/main" id="{08242FA7-5403-3660-01BE-C0EE86F21C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8" y="2760"/>
                  <a:ext cx="647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3200" i="0">
                      <a:solidFill>
                        <a:srgbClr val="3333CC"/>
                      </a:solidFill>
                    </a:rPr>
                    <a:t>Derived</a:t>
                  </a:r>
                </a:p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3200" i="0">
                      <a:solidFill>
                        <a:srgbClr val="3333CC"/>
                      </a:solidFill>
                    </a:rPr>
                    <a:t> Classes</a:t>
                  </a:r>
                </a:p>
              </p:txBody>
            </p:sp>
          </p:grpSp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59E7938B-08C1-EE57-C1F8-722294AE0DD6}"/>
                  </a:ext>
                </a:extLst>
              </p:cNvPr>
              <p:cNvSpPr/>
              <p:nvPr/>
            </p:nvSpPr>
            <p:spPr bwMode="auto">
              <a:xfrm>
                <a:off x="4146738" y="3094087"/>
                <a:ext cx="304818" cy="358808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IN">
                  <a:latin typeface="+mj-lt"/>
                </a:endParaRPr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E69F17B3-A738-204C-CE4C-B6304CBD07CE}"/>
                  </a:ext>
                </a:extLst>
              </p:cNvPr>
              <p:cNvSpPr/>
              <p:nvPr/>
            </p:nvSpPr>
            <p:spPr bwMode="auto">
              <a:xfrm>
                <a:off x="4146738" y="5053244"/>
                <a:ext cx="304818" cy="358808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IN">
                  <a:latin typeface="+mj-lt"/>
                </a:endParaRPr>
              </a:p>
            </p:txBody>
          </p:sp>
        </p:grpSp>
        <p:cxnSp>
          <p:nvCxnSpPr>
            <p:cNvPr id="44037" name="Straight Connector 10">
              <a:extLst>
                <a:ext uri="{FF2B5EF4-FFF2-40B4-BE49-F238E27FC236}">
                  <a16:creationId xmlns:a16="http://schemas.microsoft.com/office/drawing/2014/main" id="{EDD4FB4D-43C1-2BED-ADB9-39DECEABDDB8}"/>
                </a:ext>
              </a:extLst>
            </p:cNvPr>
            <p:cNvCxnSpPr>
              <a:cxnSpLocks noChangeShapeType="1"/>
              <a:stCxn id="44052" idx="0"/>
            </p:cNvCxnSpPr>
            <p:nvPr/>
          </p:nvCxnSpPr>
          <p:spPr bwMode="auto">
            <a:xfrm flipH="1" flipV="1">
              <a:off x="1672011" y="3475037"/>
              <a:ext cx="1" cy="403499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38" name="Straight Connector 28">
              <a:extLst>
                <a:ext uri="{FF2B5EF4-FFF2-40B4-BE49-F238E27FC236}">
                  <a16:creationId xmlns:a16="http://schemas.microsoft.com/office/drawing/2014/main" id="{C0D21065-EE21-2DA4-40A8-8EFAFEA4B2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950061" y="3475037"/>
              <a:ext cx="1" cy="403499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39" name="Straight Connector 29">
              <a:extLst>
                <a:ext uri="{FF2B5EF4-FFF2-40B4-BE49-F238E27FC236}">
                  <a16:creationId xmlns:a16="http://schemas.microsoft.com/office/drawing/2014/main" id="{D7D1872A-73EC-3B6D-9970-8019A9C2D39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72011" y="3475037"/>
              <a:ext cx="5278050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0" name="Straight Connector 32">
              <a:extLst>
                <a:ext uri="{FF2B5EF4-FFF2-40B4-BE49-F238E27FC236}">
                  <a16:creationId xmlns:a16="http://schemas.microsoft.com/office/drawing/2014/main" id="{881B8D9E-C751-D2C0-0EA8-23A8048FC4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217988" y="5671890"/>
              <a:ext cx="1" cy="403499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1" name="Straight Connector 33">
              <a:extLst>
                <a:ext uri="{FF2B5EF4-FFF2-40B4-BE49-F238E27FC236}">
                  <a16:creationId xmlns:a16="http://schemas.microsoft.com/office/drawing/2014/main" id="{A85B8F12-7C01-267B-016C-00ACAA0AE7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488111" y="5662338"/>
              <a:ext cx="1" cy="403499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2" name="Straight Connector 34">
              <a:extLst>
                <a:ext uri="{FF2B5EF4-FFF2-40B4-BE49-F238E27FC236}">
                  <a16:creationId xmlns:a16="http://schemas.microsoft.com/office/drawing/2014/main" id="{FC0EF3BE-4580-8C9D-D93D-85D56E2AC35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17988" y="5662338"/>
              <a:ext cx="4270123" cy="9552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B8679141-9EC9-EDDB-2361-B3667FC6799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711200" y="-39688"/>
            <a:ext cx="8564563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 Inheritance Example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CDB530DD-DB50-8794-1736-002C173FAD33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1189038"/>
            <a:ext cx="9448800" cy="5713412"/>
            <a:chOff x="423" y="1249"/>
            <a:chExt cx="5503" cy="2370"/>
          </a:xfrm>
        </p:grpSpPr>
        <p:sp>
          <p:nvSpPr>
            <p:cNvPr id="46088" name="Rectangle 3">
              <a:extLst>
                <a:ext uri="{FF2B5EF4-FFF2-40B4-BE49-F238E27FC236}">
                  <a16:creationId xmlns:a16="http://schemas.microsoft.com/office/drawing/2014/main" id="{1FC48856-AEA9-ECD0-44B7-5F1AC6427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9"/>
              <a:ext cx="1111" cy="529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Library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46089" name="Rectangle 4">
              <a:extLst>
                <a:ext uri="{FF2B5EF4-FFF2-40B4-BE49-F238E27FC236}">
                  <a16:creationId xmlns:a16="http://schemas.microsoft.com/office/drawing/2014/main" id="{7AFE0912-80EF-B3D0-7E99-5E541E45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3387"/>
              <a:ext cx="246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3200" i="0">
                  <a:solidFill>
                    <a:srgbClr val="0000CC"/>
                  </a:solidFill>
                </a:rPr>
                <a:t>Discriminator</a:t>
              </a:r>
              <a:r>
                <a:rPr lang="en-GB" altLang="en-US" sz="1800" i="0">
                  <a:solidFill>
                    <a:srgbClr val="0000CC"/>
                  </a:solidFill>
                </a:rPr>
                <a:t>:</a:t>
              </a:r>
              <a:r>
                <a:rPr lang="en-GB" altLang="en-US" sz="1800" i="0">
                  <a:solidFill>
                    <a:schemeClr val="tx1"/>
                  </a:solidFill>
                </a:rPr>
                <a:t> </a:t>
              </a:r>
              <a:r>
                <a:rPr lang="en-US" altLang="en-US" sz="1800" i="0">
                  <a:solidFill>
                    <a:schemeClr val="tx1"/>
                  </a:solidFill>
                </a:rPr>
                <a:t>allows to group subclasses into 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chemeClr val="tx1"/>
                  </a:solidFill>
                </a:rPr>
                <a:t>clusters that correspond to a semantic category.</a:t>
              </a:r>
              <a:endParaRPr lang="en-GB" altLang="en-US" sz="1800" i="0">
                <a:solidFill>
                  <a:schemeClr val="tx1"/>
                </a:solidFill>
              </a:endParaRPr>
            </a:p>
          </p:txBody>
        </p:sp>
        <p:sp>
          <p:nvSpPr>
            <p:cNvPr id="46090" name="Rectangle 5">
              <a:extLst>
                <a:ext uri="{FF2B5EF4-FFF2-40B4-BE49-F238E27FC236}">
                  <a16:creationId xmlns:a16="http://schemas.microsoft.com/office/drawing/2014/main" id="{BA2E0FD4-826D-8C73-154E-AAA29AD6F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2572"/>
              <a:ext cx="1217" cy="635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Issuable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Single Volume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46091" name="Rectangle 6">
              <a:extLst>
                <a:ext uri="{FF2B5EF4-FFF2-40B4-BE49-F238E27FC236}">
                  <a16:creationId xmlns:a16="http://schemas.microsoft.com/office/drawing/2014/main" id="{08C9B3CD-F495-3402-1C12-38A42C89C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572"/>
              <a:ext cx="1217" cy="635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Issuable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BookSet</a:t>
              </a:r>
            </a:p>
          </p:txBody>
        </p:sp>
        <p:sp>
          <p:nvSpPr>
            <p:cNvPr id="46092" name="Rectangle 7">
              <a:extLst>
                <a:ext uri="{FF2B5EF4-FFF2-40B4-BE49-F238E27FC236}">
                  <a16:creationId xmlns:a16="http://schemas.microsoft.com/office/drawing/2014/main" id="{A8E812F8-06A2-EA88-44A9-361293C45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2572"/>
              <a:ext cx="1217" cy="635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Reference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Single Volume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46093" name="Rectangle 8">
              <a:extLst>
                <a:ext uri="{FF2B5EF4-FFF2-40B4-BE49-F238E27FC236}">
                  <a16:creationId xmlns:a16="http://schemas.microsoft.com/office/drawing/2014/main" id="{281C8847-EA36-2C2A-C0DD-77E4BC3A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9" y="2572"/>
              <a:ext cx="1217" cy="635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Reference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BookSet</a:t>
              </a:r>
            </a:p>
          </p:txBody>
        </p:sp>
        <p:sp>
          <p:nvSpPr>
            <p:cNvPr id="46094" name="Freeform 9">
              <a:extLst>
                <a:ext uri="{FF2B5EF4-FFF2-40B4-BE49-F238E27FC236}">
                  <a16:creationId xmlns:a16="http://schemas.microsoft.com/office/drawing/2014/main" id="{B556C716-3B24-4123-3EBF-3F6DD2849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360"/>
              <a:ext cx="1429" cy="212"/>
            </a:xfrm>
            <a:custGeom>
              <a:avLst/>
              <a:gdLst>
                <a:gd name="T0" fmla="*/ 0 w 1296"/>
                <a:gd name="T1" fmla="*/ 2147483646 h 192"/>
                <a:gd name="T2" fmla="*/ 0 w 1296"/>
                <a:gd name="T3" fmla="*/ 0 h 192"/>
                <a:gd name="T4" fmla="*/ 2147483646 w 1296"/>
                <a:gd name="T5" fmla="*/ 0 h 192"/>
                <a:gd name="T6" fmla="*/ 2147483646 w 12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92"/>
                <a:gd name="T14" fmla="*/ 1296 w 129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92">
                  <a:moveTo>
                    <a:pt x="0" y="192"/>
                  </a:moveTo>
                  <a:lnTo>
                    <a:pt x="0" y="0"/>
                  </a:lnTo>
                  <a:lnTo>
                    <a:pt x="1296" y="0"/>
                  </a:lnTo>
                  <a:lnTo>
                    <a:pt x="1296" y="192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95" name="Freeform 10">
              <a:extLst>
                <a:ext uri="{FF2B5EF4-FFF2-40B4-BE49-F238E27FC236}">
                  <a16:creationId xmlns:a16="http://schemas.microsoft.com/office/drawing/2014/main" id="{9D3439FB-F02E-2C64-A305-D09810AC6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2360"/>
              <a:ext cx="1429" cy="212"/>
            </a:xfrm>
            <a:custGeom>
              <a:avLst/>
              <a:gdLst>
                <a:gd name="T0" fmla="*/ 0 w 1296"/>
                <a:gd name="T1" fmla="*/ 2147483646 h 192"/>
                <a:gd name="T2" fmla="*/ 0 w 1296"/>
                <a:gd name="T3" fmla="*/ 0 h 192"/>
                <a:gd name="T4" fmla="*/ 2147483646 w 1296"/>
                <a:gd name="T5" fmla="*/ 0 h 192"/>
                <a:gd name="T6" fmla="*/ 2147483646 w 12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92"/>
                <a:gd name="T14" fmla="*/ 1296 w 129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92">
                  <a:moveTo>
                    <a:pt x="0" y="192"/>
                  </a:moveTo>
                  <a:lnTo>
                    <a:pt x="0" y="0"/>
                  </a:lnTo>
                  <a:lnTo>
                    <a:pt x="1296" y="0"/>
                  </a:lnTo>
                  <a:lnTo>
                    <a:pt x="1296" y="192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96" name="Line 11">
              <a:extLst>
                <a:ext uri="{FF2B5EF4-FFF2-40B4-BE49-F238E27FC236}">
                  <a16:creationId xmlns:a16="http://schemas.microsoft.com/office/drawing/2014/main" id="{FA11BBD5-62A1-0B17-4EBB-F99A93B7F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775"/>
              <a:ext cx="1270" cy="5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097" name="Line 12">
              <a:extLst>
                <a:ext uri="{FF2B5EF4-FFF2-40B4-BE49-F238E27FC236}">
                  <a16:creationId xmlns:a16="http://schemas.microsoft.com/office/drawing/2014/main" id="{2A487E16-CF35-F5F6-32D5-7FF644F05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1778"/>
              <a:ext cx="1376" cy="5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098" name="Text Box 13">
              <a:extLst>
                <a:ext uri="{FF2B5EF4-FFF2-40B4-BE49-F238E27FC236}">
                  <a16:creationId xmlns:a16="http://schemas.microsoft.com/office/drawing/2014/main" id="{CB82C152-2692-C0D1-FC84-E454C3E0D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1940"/>
              <a:ext cx="67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issuable</a:t>
              </a:r>
            </a:p>
          </p:txBody>
        </p:sp>
        <p:sp>
          <p:nvSpPr>
            <p:cNvPr id="46099" name="Text Box 14">
              <a:extLst>
                <a:ext uri="{FF2B5EF4-FFF2-40B4-BE49-F238E27FC236}">
                  <a16:creationId xmlns:a16="http://schemas.microsoft.com/office/drawing/2014/main" id="{09AEE537-2E70-181A-6622-522D4A063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944"/>
              <a:ext cx="85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reference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ACB6B2-4120-8F5F-170F-47CAF39E6172}"/>
              </a:ext>
            </a:extLst>
          </p:cNvPr>
          <p:cNvCxnSpPr>
            <a:stCxn id="46089" idx="0"/>
            <a:endCxn id="46098" idx="2"/>
          </p:cNvCxnSpPr>
          <p:nvPr/>
        </p:nvCxnSpPr>
        <p:spPr bwMode="auto">
          <a:xfrm flipH="1" flipV="1">
            <a:off x="2982913" y="3308350"/>
            <a:ext cx="2055812" cy="303530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3B71BD-4E80-40DF-0487-1A162E5B46EB}"/>
              </a:ext>
            </a:extLst>
          </p:cNvPr>
          <p:cNvCxnSpPr>
            <a:stCxn id="46089" idx="0"/>
            <a:endCxn id="46099" idx="2"/>
          </p:cNvCxnSpPr>
          <p:nvPr/>
        </p:nvCxnSpPr>
        <p:spPr bwMode="auto">
          <a:xfrm flipV="1">
            <a:off x="5038725" y="3317875"/>
            <a:ext cx="2482850" cy="3025775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BA7EB8-6EC8-6E85-761B-09A53C5ABC01}"/>
              </a:ext>
            </a:extLst>
          </p:cNvPr>
          <p:cNvSpPr/>
          <p:nvPr/>
        </p:nvSpPr>
        <p:spPr bwMode="auto">
          <a:xfrm rot="3181629">
            <a:off x="4439444" y="2386807"/>
            <a:ext cx="376237" cy="381000"/>
          </a:xfrm>
          <a:prstGeom prst="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F83F6BD-05D3-56F1-A3C4-6DCC4E757BD8}"/>
              </a:ext>
            </a:extLst>
          </p:cNvPr>
          <p:cNvSpPr/>
          <p:nvPr/>
        </p:nvSpPr>
        <p:spPr bwMode="auto">
          <a:xfrm rot="18481520">
            <a:off x="5299869" y="2385219"/>
            <a:ext cx="376238" cy="381000"/>
          </a:xfrm>
          <a:prstGeom prst="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DF6E856E-52BC-1D52-E447-957B644A8BF7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96888" y="130175"/>
            <a:ext cx="9240837" cy="1363663"/>
          </a:xfrm>
        </p:spPr>
        <p:txBody>
          <a:bodyPr lIns="19800" tIns="51480" rIns="19800" bIns="51480"/>
          <a:lstStyle/>
          <a:p>
            <a:pPr eaLnBrk="1">
              <a:lnSpc>
                <a:spcPct val="70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Multiple Inheritance</a:t>
            </a:r>
            <a:br>
              <a:rPr lang="en-GB" altLang="en-US" sz="2800"/>
            </a:br>
            <a:endParaRPr lang="en-GB" altLang="en-US" sz="280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6E14C5BF-B21C-0001-981B-585A31DA4454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1265238"/>
            <a:ext cx="9677400" cy="5867400"/>
            <a:chOff x="204" y="1237"/>
            <a:chExt cx="5802" cy="2438"/>
          </a:xfrm>
        </p:grpSpPr>
        <p:grpSp>
          <p:nvGrpSpPr>
            <p:cNvPr id="48132" name="Group 3">
              <a:extLst>
                <a:ext uri="{FF2B5EF4-FFF2-40B4-BE49-F238E27FC236}">
                  <a16:creationId xmlns:a16="http://schemas.microsoft.com/office/drawing/2014/main" id="{A2AEE0DE-1A2A-F673-1FBC-9DF45DF2E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237"/>
              <a:ext cx="3120" cy="2438"/>
              <a:chOff x="204" y="1237"/>
              <a:chExt cx="3120" cy="2438"/>
            </a:xfrm>
          </p:grpSpPr>
          <p:sp>
            <p:nvSpPr>
              <p:cNvPr id="48150" name="Rectangle 4">
                <a:extLst>
                  <a:ext uri="{FF2B5EF4-FFF2-40B4-BE49-F238E27FC236}">
                    <a16:creationId xmlns:a16="http://schemas.microsoft.com/office/drawing/2014/main" id="{1ACF432B-8EFA-DB57-7918-516B12F6A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" y="1237"/>
                <a:ext cx="1071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LibraryMember</a:t>
                </a:r>
              </a:p>
            </p:txBody>
          </p:sp>
          <p:sp>
            <p:nvSpPr>
              <p:cNvPr id="48151" name="Rectangle 5">
                <a:extLst>
                  <a:ext uri="{FF2B5EF4-FFF2-40B4-BE49-F238E27FC236}">
                    <a16:creationId xmlns:a16="http://schemas.microsoft.com/office/drawing/2014/main" id="{285CFFB3-B12D-C4FC-DBD8-62ED76BF2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3379"/>
                <a:ext cx="652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Research</a:t>
                </a:r>
              </a:p>
            </p:txBody>
          </p:sp>
          <p:sp>
            <p:nvSpPr>
              <p:cNvPr id="48152" name="Rectangle 6">
                <a:extLst>
                  <a:ext uri="{FF2B5EF4-FFF2-40B4-BE49-F238E27FC236}">
                    <a16:creationId xmlns:a16="http://schemas.microsoft.com/office/drawing/2014/main" id="{32D1F6F1-6183-8359-B6A9-C432C2B80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3379"/>
                <a:ext cx="652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PostGrad</a:t>
                </a:r>
              </a:p>
            </p:txBody>
          </p:sp>
          <p:sp>
            <p:nvSpPr>
              <p:cNvPr id="48153" name="Rectangle 7">
                <a:extLst>
                  <a:ext uri="{FF2B5EF4-FFF2-40B4-BE49-F238E27FC236}">
                    <a16:creationId xmlns:a16="http://schemas.microsoft.com/office/drawing/2014/main" id="{CDF9BBC6-5D5D-647D-2253-103322407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" y="3379"/>
                <a:ext cx="745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UnderGrad</a:t>
                </a:r>
              </a:p>
            </p:txBody>
          </p:sp>
          <p:sp>
            <p:nvSpPr>
              <p:cNvPr id="48154" name="Rectangle 8">
                <a:extLst>
                  <a:ext uri="{FF2B5EF4-FFF2-40B4-BE49-F238E27FC236}">
                    <a16:creationId xmlns:a16="http://schemas.microsoft.com/office/drawing/2014/main" id="{62255BA9-350A-5F73-F91F-0009B0662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2249"/>
                <a:ext cx="466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Staff</a:t>
                </a:r>
              </a:p>
            </p:txBody>
          </p:sp>
          <p:sp>
            <p:nvSpPr>
              <p:cNvPr id="48155" name="Rectangle 9">
                <a:extLst>
                  <a:ext uri="{FF2B5EF4-FFF2-40B4-BE49-F238E27FC236}">
                    <a16:creationId xmlns:a16="http://schemas.microsoft.com/office/drawing/2014/main" id="{2425C206-B858-21D5-846B-63038D66A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" y="2249"/>
                <a:ext cx="652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Students</a:t>
                </a:r>
              </a:p>
            </p:txBody>
          </p:sp>
          <p:sp>
            <p:nvSpPr>
              <p:cNvPr id="48156" name="Rectangle 10">
                <a:extLst>
                  <a:ext uri="{FF2B5EF4-FFF2-40B4-BE49-F238E27FC236}">
                    <a16:creationId xmlns:a16="http://schemas.microsoft.com/office/drawing/2014/main" id="{86711C3C-B61C-59D0-753A-7A97E67FE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2249"/>
                <a:ext cx="513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Faculty</a:t>
                </a:r>
              </a:p>
            </p:txBody>
          </p:sp>
          <p:sp>
            <p:nvSpPr>
              <p:cNvPr id="48157" name="Line 11">
                <a:extLst>
                  <a:ext uri="{FF2B5EF4-FFF2-40B4-BE49-F238E27FC236}">
                    <a16:creationId xmlns:a16="http://schemas.microsoft.com/office/drawing/2014/main" id="{5396E668-8856-D9F6-8912-11F374A2D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1" y="2547"/>
                <a:ext cx="1" cy="83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58" name="Line 12">
                <a:extLst>
                  <a:ext uri="{FF2B5EF4-FFF2-40B4-BE49-F238E27FC236}">
                    <a16:creationId xmlns:a16="http://schemas.microsoft.com/office/drawing/2014/main" id="{9505F0B9-8F35-05E6-DD9F-E78B0B6FF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1" y="1534"/>
                <a:ext cx="1" cy="71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59" name="Line 13">
                <a:extLst>
                  <a:ext uri="{FF2B5EF4-FFF2-40B4-BE49-F238E27FC236}">
                    <a16:creationId xmlns:a16="http://schemas.microsoft.com/office/drawing/2014/main" id="{72ED37BB-2435-E481-EEBE-2E897C665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" y="1532"/>
                <a:ext cx="698" cy="72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60" name="Line 14">
                <a:extLst>
                  <a:ext uri="{FF2B5EF4-FFF2-40B4-BE49-F238E27FC236}">
                    <a16:creationId xmlns:a16="http://schemas.microsoft.com/office/drawing/2014/main" id="{4ACFD413-71A7-769F-892A-9ED2F1FFE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0" y="2543"/>
                <a:ext cx="652" cy="83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61" name="Line 15">
                <a:extLst>
                  <a:ext uri="{FF2B5EF4-FFF2-40B4-BE49-F238E27FC236}">
                    <a16:creationId xmlns:a16="http://schemas.microsoft.com/office/drawing/2014/main" id="{72D7315F-1092-05C8-A8A3-9E3E6D4E4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4" y="1534"/>
                <a:ext cx="652" cy="71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62" name="Line 16">
                <a:extLst>
                  <a:ext uri="{FF2B5EF4-FFF2-40B4-BE49-F238E27FC236}">
                    <a16:creationId xmlns:a16="http://schemas.microsoft.com/office/drawing/2014/main" id="{749C1692-D957-01C6-EF7F-2CE7D490D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7" y="2547"/>
                <a:ext cx="652" cy="83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63" name="Rectangle 17">
                <a:extLst>
                  <a:ext uri="{FF2B5EF4-FFF2-40B4-BE49-F238E27FC236}">
                    <a16:creationId xmlns:a16="http://schemas.microsoft.com/office/drawing/2014/main" id="{BAD1B00C-2C1D-447B-AECA-ACB861F51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1237"/>
                <a:ext cx="51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00"/>
                    </a:solidFill>
                  </a:rPr>
                  <a:t> Base Class</a:t>
                </a:r>
              </a:p>
            </p:txBody>
          </p:sp>
          <p:sp>
            <p:nvSpPr>
              <p:cNvPr id="48164" name="Rectangle 18">
                <a:extLst>
                  <a:ext uri="{FF2B5EF4-FFF2-40B4-BE49-F238E27FC236}">
                    <a16:creationId xmlns:a16="http://schemas.microsoft.com/office/drawing/2014/main" id="{DC689F6F-801B-890F-67B1-7B1F7240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249"/>
                <a:ext cx="51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00"/>
                    </a:solidFill>
                  </a:rPr>
                  <a:t>Derived</a:t>
                </a:r>
              </a:p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00"/>
                    </a:solidFill>
                  </a:rPr>
                  <a:t> Classes</a:t>
                </a:r>
              </a:p>
            </p:txBody>
          </p:sp>
        </p:grpSp>
        <p:grpSp>
          <p:nvGrpSpPr>
            <p:cNvPr id="48133" name="Group 19">
              <a:extLst>
                <a:ext uri="{FF2B5EF4-FFF2-40B4-BE49-F238E27FC236}">
                  <a16:creationId xmlns:a16="http://schemas.microsoft.com/office/drawing/2014/main" id="{8905B8FA-FFD9-FEBD-613F-B1AD57672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2" y="1237"/>
              <a:ext cx="2574" cy="2438"/>
              <a:chOff x="3432" y="1237"/>
              <a:chExt cx="2574" cy="2438"/>
            </a:xfrm>
          </p:grpSpPr>
          <p:sp>
            <p:nvSpPr>
              <p:cNvPr id="48135" name="Rectangle 20">
                <a:extLst>
                  <a:ext uri="{FF2B5EF4-FFF2-40B4-BE49-F238E27FC236}">
                    <a16:creationId xmlns:a16="http://schemas.microsoft.com/office/drawing/2014/main" id="{F0975439-BA09-0F01-9F6E-9457E9993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1237"/>
                <a:ext cx="1070" cy="298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LibraryMember</a:t>
                </a:r>
              </a:p>
            </p:txBody>
          </p:sp>
          <p:sp>
            <p:nvSpPr>
              <p:cNvPr id="48136" name="Rectangle 21">
                <a:extLst>
                  <a:ext uri="{FF2B5EF4-FFF2-40B4-BE49-F238E27FC236}">
                    <a16:creationId xmlns:a16="http://schemas.microsoft.com/office/drawing/2014/main" id="{92250DDE-06A6-EC4E-5547-E96547B91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1" y="3379"/>
                <a:ext cx="653" cy="29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CC"/>
                    </a:solidFill>
                  </a:rPr>
                  <a:t>Research</a:t>
                </a:r>
              </a:p>
            </p:txBody>
          </p:sp>
          <p:sp>
            <p:nvSpPr>
              <p:cNvPr id="48137" name="Rectangle 22">
                <a:extLst>
                  <a:ext uri="{FF2B5EF4-FFF2-40B4-BE49-F238E27FC236}">
                    <a16:creationId xmlns:a16="http://schemas.microsoft.com/office/drawing/2014/main" id="{AED06B14-56F2-AA81-9ECE-D2EAE0F20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79"/>
                <a:ext cx="651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PostGrad</a:t>
                </a:r>
              </a:p>
            </p:txBody>
          </p:sp>
          <p:sp>
            <p:nvSpPr>
              <p:cNvPr id="48138" name="Rectangle 23">
                <a:extLst>
                  <a:ext uri="{FF2B5EF4-FFF2-40B4-BE49-F238E27FC236}">
                    <a16:creationId xmlns:a16="http://schemas.microsoft.com/office/drawing/2014/main" id="{E72F21A6-3DCE-7957-0910-20035FFF7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6" y="3379"/>
                <a:ext cx="744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UnderGrad</a:t>
                </a:r>
              </a:p>
            </p:txBody>
          </p:sp>
          <p:sp>
            <p:nvSpPr>
              <p:cNvPr id="48139" name="Rectangle 24">
                <a:extLst>
                  <a:ext uri="{FF2B5EF4-FFF2-40B4-BE49-F238E27FC236}">
                    <a16:creationId xmlns:a16="http://schemas.microsoft.com/office/drawing/2014/main" id="{0CF1FCA4-1B36-5D70-891B-3D65EB1A2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1" y="2248"/>
                <a:ext cx="466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Staff</a:t>
                </a:r>
              </a:p>
            </p:txBody>
          </p:sp>
          <p:sp>
            <p:nvSpPr>
              <p:cNvPr id="48140" name="Rectangle 25">
                <a:extLst>
                  <a:ext uri="{FF2B5EF4-FFF2-40B4-BE49-F238E27FC236}">
                    <a16:creationId xmlns:a16="http://schemas.microsoft.com/office/drawing/2014/main" id="{C644AB69-C743-1302-1CF7-ACA4FFFC8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2248"/>
                <a:ext cx="652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Students</a:t>
                </a:r>
              </a:p>
            </p:txBody>
          </p:sp>
          <p:sp>
            <p:nvSpPr>
              <p:cNvPr id="48141" name="Rectangle 26">
                <a:extLst>
                  <a:ext uri="{FF2B5EF4-FFF2-40B4-BE49-F238E27FC236}">
                    <a16:creationId xmlns:a16="http://schemas.microsoft.com/office/drawing/2014/main" id="{8C9E2F09-2FCF-89C9-28ED-726C99F1D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2248"/>
                <a:ext cx="513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Faculty</a:t>
                </a:r>
              </a:p>
            </p:txBody>
          </p:sp>
          <p:sp>
            <p:nvSpPr>
              <p:cNvPr id="48142" name="Line 27">
                <a:extLst>
                  <a:ext uri="{FF2B5EF4-FFF2-40B4-BE49-F238E27FC236}">
                    <a16:creationId xmlns:a16="http://schemas.microsoft.com/office/drawing/2014/main" id="{BA0910B9-A248-3DD4-85FA-210E2EC97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9" y="2547"/>
                <a:ext cx="1" cy="83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43" name="Line 28">
                <a:extLst>
                  <a:ext uri="{FF2B5EF4-FFF2-40B4-BE49-F238E27FC236}">
                    <a16:creationId xmlns:a16="http://schemas.microsoft.com/office/drawing/2014/main" id="{EB8CBAE4-0E8B-D866-346E-4E74A55B4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9" y="1535"/>
                <a:ext cx="1" cy="71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44" name="Line 29">
                <a:extLst>
                  <a:ext uri="{FF2B5EF4-FFF2-40B4-BE49-F238E27FC236}">
                    <a16:creationId xmlns:a16="http://schemas.microsoft.com/office/drawing/2014/main" id="{5C1B9239-D9BF-CD52-AB98-89558C47B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5" y="1532"/>
                <a:ext cx="698" cy="71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45" name="Line 30">
                <a:extLst>
                  <a:ext uri="{FF2B5EF4-FFF2-40B4-BE49-F238E27FC236}">
                    <a16:creationId xmlns:a16="http://schemas.microsoft.com/office/drawing/2014/main" id="{7BF61417-5EF0-92BA-3C39-D3CE61FFF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8" y="2543"/>
                <a:ext cx="651" cy="83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46" name="Line 31">
                <a:extLst>
                  <a:ext uri="{FF2B5EF4-FFF2-40B4-BE49-F238E27FC236}">
                    <a16:creationId xmlns:a16="http://schemas.microsoft.com/office/drawing/2014/main" id="{F3365355-8ED0-6F28-FC9B-1C0A242E4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1" y="1535"/>
                <a:ext cx="653" cy="71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47" name="Line 32">
                <a:extLst>
                  <a:ext uri="{FF2B5EF4-FFF2-40B4-BE49-F238E27FC236}">
                    <a16:creationId xmlns:a16="http://schemas.microsoft.com/office/drawing/2014/main" id="{F12860DB-9ACD-D30D-3B43-9281BDE5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5" y="2547"/>
                <a:ext cx="652" cy="833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148" name="Rectangle 33">
                <a:extLst>
                  <a:ext uri="{FF2B5EF4-FFF2-40B4-BE49-F238E27FC236}">
                    <a16:creationId xmlns:a16="http://schemas.microsoft.com/office/drawing/2014/main" id="{E5ED76D5-8AB5-A688-FB70-786D30349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1" y="1237"/>
                <a:ext cx="513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00"/>
                    </a:solidFill>
                  </a:rPr>
                  <a:t> Base Class</a:t>
                </a:r>
              </a:p>
            </p:txBody>
          </p:sp>
          <p:sp>
            <p:nvSpPr>
              <p:cNvPr id="48149" name="Rectangle 34">
                <a:extLst>
                  <a:ext uri="{FF2B5EF4-FFF2-40B4-BE49-F238E27FC236}">
                    <a16:creationId xmlns:a16="http://schemas.microsoft.com/office/drawing/2014/main" id="{2A00ABB0-6FAF-7AFC-1E6F-8AD2B9661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" y="2770"/>
                <a:ext cx="51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FF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FF"/>
                    </a:solidFill>
                  </a:rPr>
                  <a:t>Multiple </a:t>
                </a:r>
              </a:p>
              <a:p>
                <a:pPr algn="ctr">
                  <a:buClr>
                    <a:srgbClr val="0000FF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FF"/>
                    </a:solidFill>
                  </a:rPr>
                  <a:t>Inheritance</a:t>
                </a:r>
              </a:p>
            </p:txBody>
          </p:sp>
        </p:grpSp>
        <p:sp>
          <p:nvSpPr>
            <p:cNvPr id="48134" name="Line 35">
              <a:extLst>
                <a:ext uri="{FF2B5EF4-FFF2-40B4-BE49-F238E27FC236}">
                  <a16:creationId xmlns:a16="http://schemas.microsoft.com/office/drawing/2014/main" id="{175C3610-8317-879F-40F5-7F8B6F32D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98" y="2560"/>
              <a:ext cx="165" cy="81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encrypted-tbn2.gstatic.com/images?q=tbn:ANd9GcT1MbQswR2YpUdvWAeZszM77McH8u6e7nv2aOG6R8LGp_uozgNWBw">
            <a:extLst>
              <a:ext uri="{FF2B5EF4-FFF2-40B4-BE49-F238E27FC236}">
                <a16:creationId xmlns:a16="http://schemas.microsoft.com/office/drawing/2014/main" id="{2384A751-C731-42F8-CED1-7364C897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3" y="2689225"/>
            <a:ext cx="3017837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 descr="Image result for happy face">
            <a:extLst>
              <a:ext uri="{FF2B5EF4-FFF2-40B4-BE49-F238E27FC236}">
                <a16:creationId xmlns:a16="http://schemas.microsoft.com/office/drawing/2014/main" id="{282CFEBE-266E-F98C-CE06-04751203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3" y="5445125"/>
            <a:ext cx="20796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2253224C-CFF7-8490-A119-B6CF47EA6A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-130175"/>
            <a:ext cx="8596312" cy="1255713"/>
          </a:xfrm>
        </p:spPr>
        <p:txBody>
          <a:bodyPr/>
          <a:lstStyle/>
          <a:p>
            <a:r>
              <a:rPr lang="en-US" altLang="en-US" sz="3600"/>
              <a:t>Motivation for Crediting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EB5C-CF45-0EC6-5460-E7D9FB33001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9563" y="868363"/>
            <a:ext cx="9525000" cy="56388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 sz="3600"/>
              <a:t>You have got a sophisticated gun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 sz="3600"/>
              <a:t>You are the proud owner of the nice gun!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 sz="3600"/>
              <a:t>Wanted to use it… 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 sz="3600"/>
              <a:t>Opportunity came …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 sz="3600"/>
              <a:t>You claimed you make  good  use                of your  gun!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3000"/>
              </a:spcAft>
            </a:pPr>
            <a:endParaRPr lang="en-US" altLang="en-US" sz="3600"/>
          </a:p>
        </p:txBody>
      </p:sp>
      <p:pic>
        <p:nvPicPr>
          <p:cNvPr id="665602" name="Picture 2" descr="https://encrypted-tbn2.gstatic.com/images?q=tbn:ANd9GcT1MbQswR2YpUdvWAeZszM77McH8u6e7nv2aOG6R8LGp_uozgNWBw">
            <a:extLst>
              <a:ext uri="{FF2B5EF4-FFF2-40B4-BE49-F238E27FC236}">
                <a16:creationId xmlns:a16="http://schemas.microsoft.com/office/drawing/2014/main" id="{76ABBB2F-416D-5893-E559-E06F319B3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898525"/>
            <a:ext cx="20796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" descr="https://encrypted-tbn2.gstatic.com/images?q=tbn:ANd9GcT1MbQswR2YpUdvWAeZszM77McH8u6e7nv2aOG6R8LGp_uozgNWBw">
            <a:extLst>
              <a:ext uri="{FF2B5EF4-FFF2-40B4-BE49-F238E27FC236}">
                <a16:creationId xmlns:a16="http://schemas.microsoft.com/office/drawing/2014/main" id="{344E2999-CE3C-53BC-6D80-415F0944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2654" flipH="1">
            <a:off x="6143625" y="4008438"/>
            <a:ext cx="28194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4" descr="https://encrypted-tbn3.gstatic.com/images?q=tbn:ANd9GcTCL3z2XEYnwSUVv0hR1WszZ8r0jyHUTw78PlwpiUf0MUfiI56O83S6pkfi">
            <a:extLst>
              <a:ext uri="{FF2B5EF4-FFF2-40B4-BE49-F238E27FC236}">
                <a16:creationId xmlns:a16="http://schemas.microsoft.com/office/drawing/2014/main" id="{E2418B08-EA7D-2F20-FCCF-DE72B23BE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4797425"/>
            <a:ext cx="828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B7FA9CA6-2E39-8456-06A9-354FF4E8A80D}"/>
              </a:ext>
            </a:extLst>
          </p:cNvPr>
          <p:cNvSpPr/>
          <p:nvPr/>
        </p:nvSpPr>
        <p:spPr bwMode="auto">
          <a:xfrm rot="16357815">
            <a:off x="5840413" y="4486275"/>
            <a:ext cx="911225" cy="415925"/>
          </a:xfrm>
          <a:prstGeom prst="arc">
            <a:avLst>
              <a:gd name="adj1" fmla="val 14687833"/>
              <a:gd name="adj2" fmla="val 21586555"/>
            </a:avLst>
          </a:prstGeom>
          <a:noFill/>
          <a:ln w="57150" cap="flat" cmpd="sng" algn="ctr">
            <a:solidFill>
              <a:srgbClr val="00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 i="0">
              <a:latin typeface="Times New Roman" pitchFamily="18" charset="0"/>
            </a:endParaRPr>
          </a:p>
        </p:txBody>
      </p:sp>
      <p:pic>
        <p:nvPicPr>
          <p:cNvPr id="4" name="Graphic 3" descr="Nervous face with solid fill">
            <a:extLst>
              <a:ext uri="{FF2B5EF4-FFF2-40B4-BE49-F238E27FC236}">
                <a16:creationId xmlns:a16="http://schemas.microsoft.com/office/drawing/2014/main" id="{778474AC-0AE2-628D-09B6-AFD7E957D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3017838"/>
            <a:ext cx="914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0FC160D-CA4A-322C-A29E-75268CCF5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31750"/>
            <a:ext cx="9177337" cy="1255713"/>
          </a:xfrm>
        </p:spPr>
        <p:txBody>
          <a:bodyPr/>
          <a:lstStyle/>
          <a:p>
            <a:r>
              <a:rPr lang="en-IN" altLang="en-US" sz="3200"/>
              <a:t>Multiple Inheritance: Can Cause Repeated Inheritance…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74700EDB-821C-DDFB-B5AD-58CE09973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75" y="1797050"/>
            <a:ext cx="8596313" cy="47513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IN" altLang="en-US" sz="3600"/>
              <a:t>May lead to inconsistency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IN" altLang="en-US" sz="3600"/>
              <a:t>In C++ handled by using                          virtual base class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IN" altLang="en-US" sz="3600" b="1">
                <a:solidFill>
                  <a:srgbClr val="0000CC"/>
                </a:solidFill>
              </a:rPr>
              <a:t>In Java handled by                              using Interface class</a:t>
            </a:r>
          </a:p>
        </p:txBody>
      </p:sp>
      <p:grpSp>
        <p:nvGrpSpPr>
          <p:cNvPr id="50180" name="Group 37">
            <a:extLst>
              <a:ext uri="{FF2B5EF4-FFF2-40B4-BE49-F238E27FC236}">
                <a16:creationId xmlns:a16="http://schemas.microsoft.com/office/drawing/2014/main" id="{4A0B24DD-7875-33E3-E805-3B2BF5734382}"/>
              </a:ext>
            </a:extLst>
          </p:cNvPr>
          <p:cNvGrpSpPr>
            <a:grpSpLocks/>
          </p:cNvGrpSpPr>
          <p:nvPr/>
        </p:nvGrpSpPr>
        <p:grpSpPr bwMode="auto">
          <a:xfrm>
            <a:off x="5657850" y="1493838"/>
            <a:ext cx="4064000" cy="4953000"/>
            <a:chOff x="5471430" y="1265238"/>
            <a:chExt cx="4064683" cy="4952999"/>
          </a:xfrm>
        </p:grpSpPr>
        <p:grpSp>
          <p:nvGrpSpPr>
            <p:cNvPr id="50181" name="Group 19">
              <a:extLst>
                <a:ext uri="{FF2B5EF4-FFF2-40B4-BE49-F238E27FC236}">
                  <a16:creationId xmlns:a16="http://schemas.microsoft.com/office/drawing/2014/main" id="{210A5F97-7D32-9336-E3A8-63E0AB6637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1430" y="1265238"/>
              <a:ext cx="4064683" cy="4952999"/>
              <a:chOff x="3432" y="1237"/>
              <a:chExt cx="2574" cy="2438"/>
            </a:xfrm>
          </p:grpSpPr>
          <p:sp>
            <p:nvSpPr>
              <p:cNvPr id="50183" name="Rectangle 20">
                <a:extLst>
                  <a:ext uri="{FF2B5EF4-FFF2-40B4-BE49-F238E27FC236}">
                    <a16:creationId xmlns:a16="http://schemas.microsoft.com/office/drawing/2014/main" id="{A20DB6F2-7118-30F3-F1CD-49637AF1D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1237"/>
                <a:ext cx="1070" cy="298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LibraryMember</a:t>
                </a:r>
              </a:p>
            </p:txBody>
          </p:sp>
          <p:sp>
            <p:nvSpPr>
              <p:cNvPr id="50184" name="Rectangle 21">
                <a:extLst>
                  <a:ext uri="{FF2B5EF4-FFF2-40B4-BE49-F238E27FC236}">
                    <a16:creationId xmlns:a16="http://schemas.microsoft.com/office/drawing/2014/main" id="{90C6A7C6-9CC1-FFE1-EEB4-9757C043C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1" y="3379"/>
                <a:ext cx="653" cy="29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CC"/>
                    </a:solidFill>
                  </a:rPr>
                  <a:t>Research</a:t>
                </a:r>
              </a:p>
            </p:txBody>
          </p:sp>
          <p:sp>
            <p:nvSpPr>
              <p:cNvPr id="50185" name="Rectangle 22">
                <a:extLst>
                  <a:ext uri="{FF2B5EF4-FFF2-40B4-BE49-F238E27FC236}">
                    <a16:creationId xmlns:a16="http://schemas.microsoft.com/office/drawing/2014/main" id="{C5637D4E-9E76-9AE2-9643-ACEC8CBC5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79"/>
                <a:ext cx="651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PostGrad</a:t>
                </a:r>
              </a:p>
            </p:txBody>
          </p:sp>
          <p:sp>
            <p:nvSpPr>
              <p:cNvPr id="50186" name="Rectangle 23">
                <a:extLst>
                  <a:ext uri="{FF2B5EF4-FFF2-40B4-BE49-F238E27FC236}">
                    <a16:creationId xmlns:a16="http://schemas.microsoft.com/office/drawing/2014/main" id="{70B5F284-4160-FFD8-A220-07642177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6" y="3379"/>
                <a:ext cx="744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UnderGrad</a:t>
                </a:r>
              </a:p>
            </p:txBody>
          </p:sp>
          <p:sp>
            <p:nvSpPr>
              <p:cNvPr id="50187" name="Rectangle 24">
                <a:extLst>
                  <a:ext uri="{FF2B5EF4-FFF2-40B4-BE49-F238E27FC236}">
                    <a16:creationId xmlns:a16="http://schemas.microsoft.com/office/drawing/2014/main" id="{F9756EF3-4AD5-D633-A561-9FA3E4CFB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1" y="2248"/>
                <a:ext cx="466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Staff</a:t>
                </a:r>
              </a:p>
            </p:txBody>
          </p:sp>
          <p:sp>
            <p:nvSpPr>
              <p:cNvPr id="50188" name="Rectangle 25">
                <a:extLst>
                  <a:ext uri="{FF2B5EF4-FFF2-40B4-BE49-F238E27FC236}">
                    <a16:creationId xmlns:a16="http://schemas.microsoft.com/office/drawing/2014/main" id="{B36C1229-EA9B-8BD6-A223-1BCF4FB01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2248"/>
                <a:ext cx="652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Students</a:t>
                </a:r>
              </a:p>
            </p:txBody>
          </p:sp>
          <p:sp>
            <p:nvSpPr>
              <p:cNvPr id="50189" name="Rectangle 26">
                <a:extLst>
                  <a:ext uri="{FF2B5EF4-FFF2-40B4-BE49-F238E27FC236}">
                    <a16:creationId xmlns:a16="http://schemas.microsoft.com/office/drawing/2014/main" id="{CC308E9D-0B2D-5C0C-05FB-06D6213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2248"/>
                <a:ext cx="513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Faculty</a:t>
                </a:r>
              </a:p>
            </p:txBody>
          </p:sp>
          <p:sp>
            <p:nvSpPr>
              <p:cNvPr id="50190" name="Line 27">
                <a:extLst>
                  <a:ext uri="{FF2B5EF4-FFF2-40B4-BE49-F238E27FC236}">
                    <a16:creationId xmlns:a16="http://schemas.microsoft.com/office/drawing/2014/main" id="{9EDC0A03-0C71-8385-83DB-127ED1583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9" y="2547"/>
                <a:ext cx="1" cy="83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191" name="Line 28">
                <a:extLst>
                  <a:ext uri="{FF2B5EF4-FFF2-40B4-BE49-F238E27FC236}">
                    <a16:creationId xmlns:a16="http://schemas.microsoft.com/office/drawing/2014/main" id="{7BFBB5E6-8753-B1E5-A038-F6FAE3F6D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9" y="1535"/>
                <a:ext cx="1" cy="71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192" name="Line 29">
                <a:extLst>
                  <a:ext uri="{FF2B5EF4-FFF2-40B4-BE49-F238E27FC236}">
                    <a16:creationId xmlns:a16="http://schemas.microsoft.com/office/drawing/2014/main" id="{03E4C2F6-E168-F0BE-6531-AEE7F9480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5" y="1532"/>
                <a:ext cx="698" cy="71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193" name="Line 30">
                <a:extLst>
                  <a:ext uri="{FF2B5EF4-FFF2-40B4-BE49-F238E27FC236}">
                    <a16:creationId xmlns:a16="http://schemas.microsoft.com/office/drawing/2014/main" id="{AA5831C6-5282-9BF6-D8D7-0172991B2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8" y="2543"/>
                <a:ext cx="651" cy="83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194" name="Line 31">
                <a:extLst>
                  <a:ext uri="{FF2B5EF4-FFF2-40B4-BE49-F238E27FC236}">
                    <a16:creationId xmlns:a16="http://schemas.microsoft.com/office/drawing/2014/main" id="{0EBC9756-CF88-863E-CE05-36F3C6A78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1" y="1535"/>
                <a:ext cx="653" cy="71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195" name="Line 32">
                <a:extLst>
                  <a:ext uri="{FF2B5EF4-FFF2-40B4-BE49-F238E27FC236}">
                    <a16:creationId xmlns:a16="http://schemas.microsoft.com/office/drawing/2014/main" id="{59F40575-A1D5-EDA6-84D8-94EB24782D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5" y="2547"/>
                <a:ext cx="652" cy="833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196" name="Rectangle 33">
                <a:extLst>
                  <a:ext uri="{FF2B5EF4-FFF2-40B4-BE49-F238E27FC236}">
                    <a16:creationId xmlns:a16="http://schemas.microsoft.com/office/drawing/2014/main" id="{1966D607-1435-B2E1-D9AD-E3126517F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1" y="1237"/>
                <a:ext cx="513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00"/>
                    </a:solidFill>
                  </a:rPr>
                  <a:t> Base Class</a:t>
                </a:r>
              </a:p>
            </p:txBody>
          </p:sp>
          <p:sp>
            <p:nvSpPr>
              <p:cNvPr id="50197" name="Rectangle 34">
                <a:extLst>
                  <a:ext uri="{FF2B5EF4-FFF2-40B4-BE49-F238E27FC236}">
                    <a16:creationId xmlns:a16="http://schemas.microsoft.com/office/drawing/2014/main" id="{C08D7B15-7F9F-8C43-AEA8-1F6A01812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" y="2770"/>
                <a:ext cx="51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FF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FF"/>
                    </a:solidFill>
                  </a:rPr>
                  <a:t>Multiple </a:t>
                </a:r>
              </a:p>
              <a:p>
                <a:pPr algn="ctr">
                  <a:buClr>
                    <a:srgbClr val="0000FF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FF"/>
                    </a:solidFill>
                  </a:rPr>
                  <a:t>Inheritance</a:t>
                </a:r>
              </a:p>
            </p:txBody>
          </p:sp>
        </p:grpSp>
        <p:sp>
          <p:nvSpPr>
            <p:cNvPr id="50182" name="Line 35">
              <a:extLst>
                <a:ext uri="{FF2B5EF4-FFF2-40B4-BE49-F238E27FC236}">
                  <a16:creationId xmlns:a16="http://schemas.microsoft.com/office/drawing/2014/main" id="{EF0ADC36-2554-CEEB-6847-619C9D4A4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9709" y="3902912"/>
              <a:ext cx="292139" cy="171726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DF3CE5F-9BF6-6FA6-4D58-EFC54665E3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-182563"/>
            <a:ext cx="8596312" cy="1255713"/>
          </a:xfrm>
        </p:spPr>
        <p:txBody>
          <a:bodyPr/>
          <a:lstStyle/>
          <a:p>
            <a:r>
              <a:rPr lang="en-US" altLang="en-US" sz="4000"/>
              <a:t>Motivation </a:t>
            </a:r>
            <a:r>
              <a:rPr lang="en-US" altLang="en-US" sz="2800"/>
              <a:t>cont…</a:t>
            </a:r>
            <a:endParaRPr lang="en-US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99EC-7331-DE99-30A9-287D9419BAF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15913" y="1073150"/>
            <a:ext cx="9829800" cy="57912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/>
              <a:t>You learnt Java, C++, …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/>
              <a:t>You know the syntax and semantics well.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/>
              <a:t>You  have written small programs that work.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/>
              <a:t>You claimed you are an expert object-oriented software developer!!</a:t>
            </a:r>
            <a:endParaRPr lang="en-US" altLang="en-US" sz="2800"/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 b="1">
                <a:solidFill>
                  <a:srgbClr val="0000CC"/>
                </a:solidFill>
              </a:rPr>
              <a:t>This syndrome is not restricted to students alone…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A1AF67-097A-AC17-F6F9-5544DD3CA88C}"/>
              </a:ext>
            </a:extLst>
          </p:cNvPr>
          <p:cNvSpPr/>
          <p:nvPr/>
        </p:nvSpPr>
        <p:spPr bwMode="auto">
          <a:xfrm>
            <a:off x="468313" y="5405438"/>
            <a:ext cx="6335712" cy="6524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5122" name="Rectangle 5">
            <a:extLst>
              <a:ext uri="{FF2B5EF4-FFF2-40B4-BE49-F238E27FC236}">
                <a16:creationId xmlns:a16="http://schemas.microsoft.com/office/drawing/2014/main" id="{DCEDBAC1-22FE-DAE1-0CE5-47211FDE4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6430963"/>
            <a:ext cx="2819400" cy="6413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chemeClr val="tx1"/>
              </a:solidFill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id="{507FABF5-58D6-09F8-3674-806F78F2C15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696913" y="-106363"/>
            <a:ext cx="8566150" cy="965201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98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Plan of The Course</a:t>
            </a: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BE7A90F-5027-0196-211C-0161405E5B4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90538" y="858838"/>
            <a:ext cx="9448800" cy="6242050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30000"/>
              </a:lnSpc>
              <a:spcBef>
                <a:spcPts val="12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/>
              <a:t>Basic concepts</a:t>
            </a:r>
          </a:p>
          <a:p>
            <a:pPr marL="338138" indent="-338138" eaLnBrk="1">
              <a:lnSpc>
                <a:spcPct val="130000"/>
              </a:lnSpc>
              <a:spcBef>
                <a:spcPts val="12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/>
              <a:t>UML</a:t>
            </a:r>
          </a:p>
          <a:p>
            <a:pPr marL="338138" indent="-338138" eaLnBrk="1">
              <a:lnSpc>
                <a:spcPct val="130000"/>
              </a:lnSpc>
              <a:spcBef>
                <a:spcPts val="12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/>
              <a:t>Designing using UML</a:t>
            </a:r>
          </a:p>
          <a:p>
            <a:pPr marL="338138" indent="-338138" eaLnBrk="1">
              <a:lnSpc>
                <a:spcPct val="130000"/>
              </a:lnSpc>
              <a:spcBef>
                <a:spcPts val="12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/>
              <a:t>Testing OO programs</a:t>
            </a:r>
          </a:p>
          <a:p>
            <a:pPr marL="338138" indent="-338138" eaLnBrk="1">
              <a:lnSpc>
                <a:spcPct val="130000"/>
              </a:lnSpc>
              <a:spcBef>
                <a:spcPts val="12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/>
              <a:t>Object-oriented principles</a:t>
            </a:r>
          </a:p>
          <a:p>
            <a:pPr marL="338138" indent="-338138" eaLnBrk="1">
              <a:lnSpc>
                <a:spcPct val="130000"/>
              </a:lnSpc>
              <a:spcBef>
                <a:spcPts val="12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 b="1">
                <a:solidFill>
                  <a:srgbClr val="0000CC"/>
                </a:solidFill>
              </a:rPr>
              <a:t>Patterns</a:t>
            </a:r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688A7C3B-87A9-E641-CB96-42F082CBF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825" y="6499225"/>
            <a:ext cx="2209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 i="0">
                <a:solidFill>
                  <a:srgbClr val="0000CC"/>
                </a:solidFill>
              </a:rPr>
              <a:t>≈ 60%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B9E49A4F-4BCF-19C2-132B-7ACFAE7E7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5421313"/>
            <a:ext cx="2209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 i="0">
                <a:solidFill>
                  <a:srgbClr val="0000CC"/>
                </a:solidFill>
              </a:rPr>
              <a:t>≈ 5%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E4B5CDB-E026-2DC8-D2A2-FA0BE67F29E7}"/>
              </a:ext>
            </a:extLst>
          </p:cNvPr>
          <p:cNvSpPr>
            <a:spLocks/>
          </p:cNvSpPr>
          <p:nvPr/>
        </p:nvSpPr>
        <p:spPr bwMode="auto">
          <a:xfrm>
            <a:off x="5889625" y="901700"/>
            <a:ext cx="914400" cy="4191000"/>
          </a:xfrm>
          <a:prstGeom prst="rightBrace">
            <a:avLst>
              <a:gd name="adj1" fmla="val 8339"/>
              <a:gd name="adj2" fmla="val 50000"/>
            </a:avLst>
          </a:prstGeom>
          <a:noFill/>
          <a:ln w="571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60ABB97-A354-5B5E-53A2-7ECDBB844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2706688"/>
            <a:ext cx="2209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 i="0">
                <a:solidFill>
                  <a:srgbClr val="0000CC"/>
                </a:solidFill>
              </a:rPr>
              <a:t>≈ 35%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27EA0-DB8D-E66F-137D-F0E1315B1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3" y="4076700"/>
            <a:ext cx="825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IN" altLang="en-US" sz="6600" i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4199BF-AF78-7A3E-A1AC-91A66B79EBB5}"/>
              </a:ext>
            </a:extLst>
          </p:cNvPr>
          <p:cNvCxnSpPr>
            <a:cxnSpLocks noChangeShapeType="1"/>
            <a:endCxn id="3" idx="1"/>
          </p:cNvCxnSpPr>
          <p:nvPr/>
        </p:nvCxnSpPr>
        <p:spPr bwMode="auto">
          <a:xfrm>
            <a:off x="696913" y="4618038"/>
            <a:ext cx="4648200" cy="12700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22" grpId="0" animBg="1"/>
      <p:bldP spid="5125" grpId="0"/>
      <p:bldP spid="7" grpId="0"/>
      <p:bldP spid="8" grpId="0" animBg="1"/>
      <p:bldP spid="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EFEB1E7-5E5A-B05E-2E92-E5EDEFB8A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425" y="100013"/>
            <a:ext cx="8596313" cy="808037"/>
          </a:xfrm>
        </p:spPr>
        <p:txBody>
          <a:bodyPr/>
          <a:lstStyle/>
          <a:p>
            <a:r>
              <a:rPr lang="en-US" altLang="en-US" sz="4000"/>
              <a:t>Grading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4099276A-40AE-9B40-FB9E-97D7AEF73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425" y="908050"/>
            <a:ext cx="9601200" cy="56388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4000"/>
              <a:t>Class Test 1   ---   End Aug		</a:t>
            </a:r>
            <a:r>
              <a:rPr lang="en-US" altLang="en-US" sz="4000" b="1">
                <a:solidFill>
                  <a:srgbClr val="0000CC"/>
                </a:solidFill>
              </a:rPr>
              <a:t>10%            </a:t>
            </a:r>
          </a:p>
          <a:p>
            <a:pPr>
              <a:lnSpc>
                <a:spcPct val="150000"/>
              </a:lnSpc>
            </a:pPr>
            <a:r>
              <a:rPr lang="en-US" altLang="en-US" sz="4000"/>
              <a:t>Mid Sem      ---  End   Sep  </a:t>
            </a:r>
            <a:r>
              <a:rPr lang="en-US" altLang="en-US" sz="4000" b="1">
                <a:solidFill>
                  <a:srgbClr val="0000CC"/>
                </a:solidFill>
              </a:rPr>
              <a:t>25%</a:t>
            </a:r>
          </a:p>
          <a:p>
            <a:pPr>
              <a:lnSpc>
                <a:spcPct val="150000"/>
              </a:lnSpc>
            </a:pPr>
            <a:r>
              <a:rPr lang="en-US" altLang="en-US" sz="4000"/>
              <a:t>Class Test 2   ---  End Oct 		</a:t>
            </a:r>
            <a:r>
              <a:rPr lang="en-US" altLang="en-US" sz="4000" b="1">
                <a:solidFill>
                  <a:srgbClr val="0000CC"/>
                </a:solidFill>
              </a:rPr>
              <a:t>10%            </a:t>
            </a:r>
          </a:p>
          <a:p>
            <a:pPr>
              <a:lnSpc>
                <a:spcPct val="150000"/>
              </a:lnSpc>
            </a:pPr>
            <a:r>
              <a:rPr lang="en-US" altLang="en-US" sz="4000"/>
              <a:t>End Sem     ---   End Nov   </a:t>
            </a:r>
            <a:r>
              <a:rPr lang="en-US" altLang="en-US" sz="4000" b="1">
                <a:solidFill>
                  <a:srgbClr val="0000CC"/>
                </a:solidFill>
              </a:rPr>
              <a:t>50%</a:t>
            </a:r>
          </a:p>
          <a:p>
            <a:pPr>
              <a:lnSpc>
                <a:spcPct val="150000"/>
              </a:lnSpc>
            </a:pPr>
            <a:r>
              <a:rPr lang="en-IN" altLang="en-US" b="1">
                <a:solidFill>
                  <a:srgbClr val="0000CC"/>
                </a:solidFill>
              </a:rPr>
              <a:t>Class attendance + Participation </a:t>
            </a:r>
            <a:r>
              <a:rPr lang="en-IN" altLang="en-US" sz="4000" b="1">
                <a:solidFill>
                  <a:srgbClr val="0000CC"/>
                </a:solidFill>
              </a:rPr>
              <a:t>--  5%</a:t>
            </a:r>
            <a:endParaRPr lang="en-US" altLang="en-US" sz="4000" b="1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4000"/>
              <a:t>Bonus  </a:t>
            </a:r>
            <a:r>
              <a:rPr lang="en-US" altLang="en-US" sz="2800"/>
              <a:t>(Extra Marks)      </a:t>
            </a:r>
            <a:r>
              <a:rPr lang="en-US" altLang="en-US" sz="4000"/>
              <a:t>---            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0F2F1668-9D8E-B419-7B73-09262EF6382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68313" y="0"/>
            <a:ext cx="8566150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F6D646-2798-9F95-F3E4-7F6AE239F26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33363" y="1112838"/>
            <a:ext cx="9613900" cy="5757862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/>
              <a:t>Object-oriented design (OOD) techniques are now extremely popular:</a:t>
            </a:r>
          </a:p>
          <a:p>
            <a:pPr marL="738188" lvl="1" indent="-280988" eaLnBrk="1"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200"/>
              <a:t>Inception in early 1980’s and nearing maturity.  </a:t>
            </a:r>
          </a:p>
          <a:p>
            <a:pPr marL="738188" lvl="1" indent="-280988" eaLnBrk="1"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200"/>
              <a:t>Widespread acceptance in industry and academics.</a:t>
            </a:r>
          </a:p>
          <a:p>
            <a:pPr marL="738188" lvl="1" indent="-280988" eaLnBrk="1"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200" b="1">
                <a:solidFill>
                  <a:srgbClr val="0000FF"/>
                </a:solidFill>
              </a:rPr>
              <a:t>Unified Modelling Language (UML) became an ISO standard (ISO/IEC 19501) in 2004.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A286DCAF-F6F4-7930-C38C-6F0E14646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42875"/>
            <a:ext cx="10080625" cy="1255713"/>
          </a:xfrm>
        </p:spPr>
        <p:txBody>
          <a:bodyPr/>
          <a:lstStyle/>
          <a:p>
            <a:r>
              <a:rPr lang="en-US" altLang="en-US" sz="3200"/>
              <a:t>Schematic Object-Oriented  Solution for LIS</a:t>
            </a:r>
          </a:p>
        </p:txBody>
      </p:sp>
      <p:pic>
        <p:nvPicPr>
          <p:cNvPr id="575499" name="Picture 11" descr="MC900090662[1]">
            <a:extLst>
              <a:ext uri="{FF2B5EF4-FFF2-40B4-BE49-F238E27FC236}">
                <a16:creationId xmlns:a16="http://schemas.microsoft.com/office/drawing/2014/main" id="{064A7664-FAB2-4B23-807B-8C5343D3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61038"/>
            <a:ext cx="13573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4" name="Text Box 26">
            <a:extLst>
              <a:ext uri="{FF2B5EF4-FFF2-40B4-BE49-F238E27FC236}">
                <a16:creationId xmlns:a16="http://schemas.microsoft.com/office/drawing/2014/main" id="{C3F74446-F285-3993-48AF-35CCC762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6827838"/>
            <a:ext cx="2830512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controller</a:t>
            </a:r>
          </a:p>
        </p:txBody>
      </p:sp>
      <p:pic>
        <p:nvPicPr>
          <p:cNvPr id="13317" name="Picture 2">
            <a:extLst>
              <a:ext uri="{FF2B5EF4-FFF2-40B4-BE49-F238E27FC236}">
                <a16:creationId xmlns:a16="http://schemas.microsoft.com/office/drawing/2014/main" id="{02B18369-26D2-E157-7FA3-7481F4397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0088" y="-19238913"/>
            <a:ext cx="15240001" cy="101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656E00E-6767-8F7B-623B-57CD6115913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46163"/>
            <a:ext cx="9269413" cy="5799137"/>
            <a:chOff x="381000" y="1046361"/>
            <a:chExt cx="9269413" cy="5799225"/>
          </a:xfrm>
        </p:grpSpPr>
        <p:pic>
          <p:nvPicPr>
            <p:cNvPr id="13320" name="Picture 6" descr="ANd9GcQdH545wULVDS2ra9Bx5ABczKtYGyNEIMVaDGqTTP8ooOnmUPEd">
              <a:extLst>
                <a:ext uri="{FF2B5EF4-FFF2-40B4-BE49-F238E27FC236}">
                  <a16:creationId xmlns:a16="http://schemas.microsoft.com/office/drawing/2014/main" id="{A9802E45-5F7F-EF53-C379-92BFB65D7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713038"/>
              <a:ext cx="2905125" cy="358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1" name="Picture 7" descr="MC900055441[1]">
              <a:extLst>
                <a:ext uri="{FF2B5EF4-FFF2-40B4-BE49-F238E27FC236}">
                  <a16:creationId xmlns:a16="http://schemas.microsoft.com/office/drawing/2014/main" id="{3821FFA5-266C-CA1A-9AB9-A1221538E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255838"/>
              <a:ext cx="914400" cy="83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2" name="Picture 8" descr="MC900055441[1]">
              <a:extLst>
                <a:ext uri="{FF2B5EF4-FFF2-40B4-BE49-F238E27FC236}">
                  <a16:creationId xmlns:a16="http://schemas.microsoft.com/office/drawing/2014/main" id="{8C5EF04F-9456-14FF-A9DD-A3E5FC57A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246438"/>
              <a:ext cx="914400" cy="83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3" name="Picture 9" descr="MC900055441[1]">
              <a:extLst>
                <a:ext uri="{FF2B5EF4-FFF2-40B4-BE49-F238E27FC236}">
                  <a16:creationId xmlns:a16="http://schemas.microsoft.com/office/drawing/2014/main" id="{3E95D8D0-CE27-8EDE-B067-9F9CFE42F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4313238"/>
              <a:ext cx="914400" cy="83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4" name="Picture 10" descr="MC900055441[1]">
              <a:extLst>
                <a:ext uri="{FF2B5EF4-FFF2-40B4-BE49-F238E27FC236}">
                  <a16:creationId xmlns:a16="http://schemas.microsoft.com/office/drawing/2014/main" id="{2430C418-A4DD-A400-7F98-5EBCC0F79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5378450"/>
              <a:ext cx="914400" cy="839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5" name="Line 12">
              <a:extLst>
                <a:ext uri="{FF2B5EF4-FFF2-40B4-BE49-F238E27FC236}">
                  <a16:creationId xmlns:a16="http://schemas.microsoft.com/office/drawing/2014/main" id="{2D93B314-06A3-5501-BF0B-CB7F3DFBF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5989638"/>
              <a:ext cx="2057400" cy="6096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6" name="Line 13">
              <a:extLst>
                <a:ext uri="{FF2B5EF4-FFF2-40B4-BE49-F238E27FC236}">
                  <a16:creationId xmlns:a16="http://schemas.microsoft.com/office/drawing/2014/main" id="{CC06A8FD-5E3D-4AB6-B02D-6EFF7961A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770438"/>
              <a:ext cx="1905000" cy="14478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7" name="Line 14">
              <a:extLst>
                <a:ext uri="{FF2B5EF4-FFF2-40B4-BE49-F238E27FC236}">
                  <a16:creationId xmlns:a16="http://schemas.microsoft.com/office/drawing/2014/main" id="{86A536F2-EA53-820E-0774-C82318758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779838"/>
              <a:ext cx="1981200" cy="20574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8" name="Line 15">
              <a:extLst>
                <a:ext uri="{FF2B5EF4-FFF2-40B4-BE49-F238E27FC236}">
                  <a16:creationId xmlns:a16="http://schemas.microsoft.com/office/drawing/2014/main" id="{86B68A7C-AD6D-58E1-F0B7-8B7BDDBE6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2789238"/>
              <a:ext cx="2438400" cy="29718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9" name="Line 16">
              <a:extLst>
                <a:ext uri="{FF2B5EF4-FFF2-40B4-BE49-F238E27FC236}">
                  <a16:creationId xmlns:a16="http://schemas.microsoft.com/office/drawing/2014/main" id="{3575545E-1814-11AD-DED6-964395540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000" y="3017838"/>
              <a:ext cx="2743200" cy="28194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0" name="Line 17">
              <a:extLst>
                <a:ext uri="{FF2B5EF4-FFF2-40B4-BE49-F238E27FC236}">
                  <a16:creationId xmlns:a16="http://schemas.microsoft.com/office/drawing/2014/main" id="{BBC2CA54-34BA-FC25-0307-36D3AF986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9200" y="6294438"/>
              <a:ext cx="1828800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1" name="Oval 18">
              <a:extLst>
                <a:ext uri="{FF2B5EF4-FFF2-40B4-BE49-F238E27FC236}">
                  <a16:creationId xmlns:a16="http://schemas.microsoft.com/office/drawing/2014/main" id="{290322F1-B80F-5F89-7F28-F99BCF2F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70438"/>
              <a:ext cx="76200" cy="762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332" name="Oval 19">
              <a:extLst>
                <a:ext uri="{FF2B5EF4-FFF2-40B4-BE49-F238E27FC236}">
                  <a16:creationId xmlns:a16="http://schemas.microsoft.com/office/drawing/2014/main" id="{E91578D0-63EC-3F0D-EF28-6638D04F0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51438"/>
              <a:ext cx="76200" cy="762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333" name="Oval 20">
              <a:extLst>
                <a:ext uri="{FF2B5EF4-FFF2-40B4-BE49-F238E27FC236}">
                  <a16:creationId xmlns:a16="http://schemas.microsoft.com/office/drawing/2014/main" id="{99E73CBD-B154-F2DB-6E76-AAA983DC1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08638"/>
              <a:ext cx="76200" cy="762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334" name="Oval 21">
              <a:extLst>
                <a:ext uri="{FF2B5EF4-FFF2-40B4-BE49-F238E27FC236}">
                  <a16:creationId xmlns:a16="http://schemas.microsoft.com/office/drawing/2014/main" id="{2E538476-71AD-38D7-9086-30D5C21F8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913438"/>
              <a:ext cx="76200" cy="762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3335" name="Line 22">
              <a:extLst>
                <a:ext uri="{FF2B5EF4-FFF2-40B4-BE49-F238E27FC236}">
                  <a16:creationId xmlns:a16="http://schemas.microsoft.com/office/drawing/2014/main" id="{5CF17158-5257-9664-9332-D5621E617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400" y="3703638"/>
              <a:ext cx="2362200" cy="20574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6" name="Line 25">
              <a:extLst>
                <a:ext uri="{FF2B5EF4-FFF2-40B4-BE49-F238E27FC236}">
                  <a16:creationId xmlns:a16="http://schemas.microsoft.com/office/drawing/2014/main" id="{27AD3445-5EA8-54E5-D3B0-55A9306E6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3170238"/>
              <a:ext cx="0" cy="25908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7" name="Text Box 26">
              <a:extLst>
                <a:ext uri="{FF2B5EF4-FFF2-40B4-BE49-F238E27FC236}">
                  <a16:creationId xmlns:a16="http://schemas.microsoft.com/office/drawing/2014/main" id="{0F041AFF-65ED-CEDC-8D2F-F8A82B5BC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6256338"/>
              <a:ext cx="2830513" cy="49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200" i="0">
                  <a:solidFill>
                    <a:srgbClr val="0000CC"/>
                  </a:solidFill>
                </a:rPr>
                <a:t>members</a:t>
              </a:r>
            </a:p>
          </p:txBody>
        </p:sp>
        <p:sp>
          <p:nvSpPr>
            <p:cNvPr id="13338" name="Text Box 27">
              <a:extLst>
                <a:ext uri="{FF2B5EF4-FFF2-40B4-BE49-F238E27FC236}">
                  <a16:creationId xmlns:a16="http://schemas.microsoft.com/office/drawing/2014/main" id="{30610E4C-DF4E-C579-4156-C2D55ACF6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687" y="1046361"/>
              <a:ext cx="2830513" cy="88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200" i="0">
                  <a:solidFill>
                    <a:srgbClr val="0000CC"/>
                  </a:solidFill>
                </a:rPr>
                <a:t>reference-books</a:t>
              </a:r>
            </a:p>
          </p:txBody>
        </p:sp>
        <p:sp>
          <p:nvSpPr>
            <p:cNvPr id="13339" name="Text Box 28">
              <a:extLst>
                <a:ext uri="{FF2B5EF4-FFF2-40B4-BE49-F238E27FC236}">
                  <a16:creationId xmlns:a16="http://schemas.microsoft.com/office/drawing/2014/main" id="{8188406D-4D62-AA99-570D-917AC8467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900" y="6354763"/>
              <a:ext cx="2830513" cy="49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200" i="0">
                  <a:solidFill>
                    <a:srgbClr val="0000CC"/>
                  </a:solidFill>
                </a:rPr>
                <a:t>issue-books</a:t>
              </a:r>
            </a:p>
          </p:txBody>
        </p:sp>
        <p:pic>
          <p:nvPicPr>
            <p:cNvPr id="13340" name="Graphic 7" descr="Books">
              <a:extLst>
                <a:ext uri="{FF2B5EF4-FFF2-40B4-BE49-F238E27FC236}">
                  <a16:creationId xmlns:a16="http://schemas.microsoft.com/office/drawing/2014/main" id="{4D59C7C0-78D7-47E2-0553-FC03C643C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813" y="1817860"/>
              <a:ext cx="1638300" cy="1638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19" name="Picture 9">
            <a:extLst>
              <a:ext uri="{FF2B5EF4-FFF2-40B4-BE49-F238E27FC236}">
                <a16:creationId xmlns:a16="http://schemas.microsoft.com/office/drawing/2014/main" id="{650DB47B-507D-5148-1568-91CD5DE0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673100"/>
            <a:ext cx="2905125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>
            <a:extLst>
              <a:ext uri="{FF2B5EF4-FFF2-40B4-BE49-F238E27FC236}">
                <a16:creationId xmlns:a16="http://schemas.microsoft.com/office/drawing/2014/main" id="{4C83A44E-B399-CAD6-305C-A372EC00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25" y="5451475"/>
            <a:ext cx="17891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" name="Rectangle 1">
            <a:extLst>
              <a:ext uri="{FF2B5EF4-FFF2-40B4-BE49-F238E27FC236}">
                <a16:creationId xmlns:a16="http://schemas.microsoft.com/office/drawing/2014/main" id="{8124F9FD-BB8F-CFD7-785A-DB7658106C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8" y="700088"/>
            <a:ext cx="9917112" cy="6307137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25000"/>
              </a:lnSpc>
              <a:spcBef>
                <a:spcPts val="6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A system is designed as a set of interacting objects.</a:t>
            </a:r>
          </a:p>
          <a:p>
            <a:pPr marL="338138" indent="-338138" eaLnBrk="1">
              <a:lnSpc>
                <a:spcPct val="125000"/>
              </a:lnSpc>
              <a:spcBef>
                <a:spcPts val="6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2800" b="1">
                <a:solidFill>
                  <a:srgbClr val="0000CC"/>
                </a:solidFill>
              </a:rPr>
              <a:t>Objects are often real-world entities:</a:t>
            </a:r>
          </a:p>
          <a:p>
            <a:pPr marL="1143000" lvl="2" indent="-228600" eaLnBrk="1">
              <a:lnSpc>
                <a:spcPct val="125000"/>
              </a:lnSpc>
              <a:spcBef>
                <a:spcPts val="6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b="1">
                <a:solidFill>
                  <a:schemeClr val="tx1"/>
                </a:solidFill>
              </a:rPr>
              <a:t>Examples: an employee, a book etc. </a:t>
            </a:r>
          </a:p>
          <a:p>
            <a:pPr marL="738188" lvl="1" indent="-280988" eaLnBrk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b="1">
                <a:solidFill>
                  <a:srgbClr val="0000CC"/>
                </a:solidFill>
              </a:rPr>
              <a:t>Can also be conceptual objects :</a:t>
            </a:r>
          </a:p>
          <a:p>
            <a:pPr marL="1143000" lvl="2" indent="-228600" eaLnBrk="1">
              <a:lnSpc>
                <a:spcPct val="125000"/>
              </a:lnSpc>
              <a:spcBef>
                <a:spcPts val="6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b="1">
                <a:solidFill>
                  <a:schemeClr val="tx1"/>
                </a:solidFill>
              </a:rPr>
              <a:t>Controller, manager, etc.</a:t>
            </a:r>
          </a:p>
          <a:p>
            <a:pPr marL="338138" indent="-338138" eaLnBrk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An object consists of data </a:t>
            </a:r>
            <a:r>
              <a:rPr lang="en-GB" altLang="en-US" sz="2800">
                <a:solidFill>
                  <a:schemeClr val="tx1"/>
                </a:solidFill>
              </a:rPr>
              <a:t>(</a:t>
            </a:r>
            <a:r>
              <a:rPr lang="en-GB" altLang="en-US">
                <a:solidFill>
                  <a:schemeClr val="tx1"/>
                </a:solidFill>
              </a:rPr>
              <a:t>attributes</a:t>
            </a:r>
            <a:r>
              <a:rPr lang="en-GB" altLang="en-US" sz="2800">
                <a:solidFill>
                  <a:schemeClr val="tx1"/>
                </a:solidFill>
              </a:rPr>
              <a:t>) </a:t>
            </a:r>
            <a:r>
              <a:rPr lang="en-GB" altLang="en-US"/>
              <a:t>and functions </a:t>
            </a:r>
            <a:r>
              <a:rPr lang="en-GB" altLang="en-US" sz="2800">
                <a:solidFill>
                  <a:schemeClr val="tx1"/>
                </a:solidFill>
              </a:rPr>
              <a:t>(</a:t>
            </a:r>
            <a:r>
              <a:rPr lang="en-GB" altLang="en-US">
                <a:solidFill>
                  <a:schemeClr val="tx1"/>
                </a:solidFill>
              </a:rPr>
              <a:t>methods</a:t>
            </a:r>
            <a:r>
              <a:rPr lang="en-GB" altLang="en-US" sz="2800">
                <a:solidFill>
                  <a:schemeClr val="tx1"/>
                </a:solidFill>
              </a:rPr>
              <a:t>) </a:t>
            </a:r>
            <a:r>
              <a:rPr lang="en-GB" altLang="en-US"/>
              <a:t>that operate on data.</a:t>
            </a:r>
          </a:p>
          <a:p>
            <a:pPr marL="738188" lvl="1" indent="-280988" eaLnBrk="1">
              <a:lnSpc>
                <a:spcPct val="125000"/>
              </a:lnSpc>
              <a:spcBef>
                <a:spcPts val="6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b="1">
                <a:solidFill>
                  <a:srgbClr val="0000CC"/>
                </a:solidFill>
              </a:rPr>
              <a:t>Encapsulation.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FC7AC94-3E0E-3B88-1F72-DEC1E98F69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-142875"/>
            <a:ext cx="9469438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>
                <a:solidFill>
                  <a:schemeClr val="tx1"/>
                </a:solidFill>
              </a:rPr>
              <a:t>Object-Oriented Development</a:t>
            </a:r>
          </a:p>
        </p:txBody>
      </p:sp>
      <p:pic>
        <p:nvPicPr>
          <p:cNvPr id="552964" name="Picture 4" descr="MC900048059[1]">
            <a:extLst>
              <a:ext uri="{FF2B5EF4-FFF2-40B4-BE49-F238E27FC236}">
                <a16:creationId xmlns:a16="http://schemas.microsoft.com/office/drawing/2014/main" id="{FB1FA295-816C-336F-353C-7A09A4800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1671638"/>
            <a:ext cx="1138237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65" name="Picture 5" descr="MC900055441[1]">
            <a:extLst>
              <a:ext uri="{FF2B5EF4-FFF2-40B4-BE49-F238E27FC236}">
                <a16:creationId xmlns:a16="http://schemas.microsoft.com/office/drawing/2014/main" id="{4D30DABB-181C-D677-0B37-83A8E8C1B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3" y="2863850"/>
            <a:ext cx="107791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66" name="Picture 6" descr="MC900090662[1]">
            <a:extLst>
              <a:ext uri="{FF2B5EF4-FFF2-40B4-BE49-F238E27FC236}">
                <a16:creationId xmlns:a16="http://schemas.microsoft.com/office/drawing/2014/main" id="{76168728-13A3-DE23-5EDD-393FEEBDF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3" y="4084638"/>
            <a:ext cx="1066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23181</TotalTime>
  <Words>963</Words>
  <Application>Microsoft Office PowerPoint</Application>
  <PresentationFormat>Custom</PresentationFormat>
  <Paragraphs>259</Paragraphs>
  <Slides>30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Object-Oriented Systems CS60059 </vt:lpstr>
      <vt:lpstr>About The Instructor</vt:lpstr>
      <vt:lpstr>Motivation for Crediting this Course</vt:lpstr>
      <vt:lpstr>Motivation cont…</vt:lpstr>
      <vt:lpstr>Plan of The Course</vt:lpstr>
      <vt:lpstr>Grading</vt:lpstr>
      <vt:lpstr>Introduction</vt:lpstr>
      <vt:lpstr>Schematic Object-Oriented  Solution for LIS</vt:lpstr>
      <vt:lpstr>Object-Oriented Development</vt:lpstr>
      <vt:lpstr>Class Diagram </vt:lpstr>
      <vt:lpstr>Class</vt:lpstr>
      <vt:lpstr>UML Class Representation</vt:lpstr>
      <vt:lpstr>Alternate Representations of a Class in UML</vt:lpstr>
      <vt:lpstr>Class Attribute Examples</vt:lpstr>
      <vt:lpstr>Visibility of Class of Members</vt:lpstr>
      <vt:lpstr>Methods </vt:lpstr>
      <vt:lpstr>Method Examples</vt:lpstr>
      <vt:lpstr>Are Methods and Messages Synonyms?</vt:lpstr>
      <vt:lpstr>Are Methods and Operations Synonyms?</vt:lpstr>
      <vt:lpstr>PowerPoint Presentation</vt:lpstr>
      <vt:lpstr>What Are the Different Types of Relationships That May Exist Among the Classes in an OO Program?</vt:lpstr>
      <vt:lpstr>Inheritance</vt:lpstr>
      <vt:lpstr>Inheritance Example</vt:lpstr>
      <vt:lpstr>Hmmm… not really…</vt:lpstr>
      <vt:lpstr>Inheritance: One More Example</vt:lpstr>
      <vt:lpstr>Inheritance: Semantics</vt:lpstr>
      <vt:lpstr>Inheritance: An Alternate Representation</vt:lpstr>
      <vt:lpstr> Inheritance Example</vt:lpstr>
      <vt:lpstr>Multiple Inheritance </vt:lpstr>
      <vt:lpstr>Multiple Inheritance: Can Cause Repeated Inheritance…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cp:lastModifiedBy>Prof. R Mall</cp:lastModifiedBy>
  <cp:revision>1016</cp:revision>
  <dcterms:modified xsi:type="dcterms:W3CDTF">2023-11-16T02:52:12Z</dcterms:modified>
</cp:coreProperties>
</file>