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1"/>
  </p:notesMasterIdLst>
  <p:sldIdLst>
    <p:sldId id="3495" r:id="rId2"/>
    <p:sldId id="1583" r:id="rId3"/>
    <p:sldId id="1584" r:id="rId4"/>
    <p:sldId id="1363" r:id="rId5"/>
    <p:sldId id="1364" r:id="rId6"/>
    <p:sldId id="654" r:id="rId7"/>
    <p:sldId id="1585" r:id="rId8"/>
    <p:sldId id="1724" r:id="rId9"/>
    <p:sldId id="267" r:id="rId10"/>
    <p:sldId id="1725" r:id="rId11"/>
    <p:sldId id="1726" r:id="rId12"/>
    <p:sldId id="1727" r:id="rId13"/>
    <p:sldId id="1728" r:id="rId14"/>
    <p:sldId id="879" r:id="rId15"/>
    <p:sldId id="877" r:id="rId16"/>
    <p:sldId id="876" r:id="rId17"/>
    <p:sldId id="1082" r:id="rId18"/>
    <p:sldId id="269" r:id="rId19"/>
    <p:sldId id="1037" r:id="rId20"/>
    <p:sldId id="1041" r:id="rId21"/>
    <p:sldId id="1042" r:id="rId22"/>
    <p:sldId id="937" r:id="rId23"/>
    <p:sldId id="3497" r:id="rId24"/>
    <p:sldId id="1587" r:id="rId25"/>
    <p:sldId id="1588" r:id="rId26"/>
    <p:sldId id="1649" r:id="rId27"/>
    <p:sldId id="939" r:id="rId28"/>
    <p:sldId id="1589" r:id="rId29"/>
    <p:sldId id="1590" r:id="rId30"/>
    <p:sldId id="1591" r:id="rId31"/>
    <p:sldId id="1070" r:id="rId32"/>
    <p:sldId id="941" r:id="rId33"/>
    <p:sldId id="1592" r:id="rId34"/>
    <p:sldId id="1038" r:id="rId35"/>
    <p:sldId id="1075" r:id="rId36"/>
    <p:sldId id="1495" r:id="rId37"/>
    <p:sldId id="1594" r:id="rId38"/>
    <p:sldId id="1630" r:id="rId39"/>
    <p:sldId id="1593" r:id="rId40"/>
    <p:sldId id="880" r:id="rId41"/>
    <p:sldId id="881" r:id="rId42"/>
    <p:sldId id="882" r:id="rId43"/>
    <p:sldId id="1681" r:id="rId44"/>
    <p:sldId id="870" r:id="rId45"/>
    <p:sldId id="1088" r:id="rId46"/>
    <p:sldId id="1089" r:id="rId47"/>
    <p:sldId id="1084" r:id="rId48"/>
    <p:sldId id="1085" r:id="rId49"/>
    <p:sldId id="1130" r:id="rId50"/>
    <p:sldId id="1129" r:id="rId51"/>
    <p:sldId id="1131" r:id="rId52"/>
    <p:sldId id="1679" r:id="rId53"/>
    <p:sldId id="3496" r:id="rId54"/>
    <p:sldId id="1635" r:id="rId55"/>
    <p:sldId id="494" r:id="rId56"/>
    <p:sldId id="1141" r:id="rId57"/>
    <p:sldId id="1695" r:id="rId58"/>
    <p:sldId id="1693" r:id="rId59"/>
    <p:sldId id="1111" r:id="rId60"/>
  </p:sldIdLst>
  <p:sldSz cx="10080625" cy="7559675"/>
  <p:notesSz cx="7008813" cy="9294813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6600"/>
    <a:srgbClr val="CCFF99"/>
    <a:srgbClr val="CC99FF"/>
    <a:srgbClr val="CCFFCC"/>
    <a:srgbClr val="FFFFCC"/>
    <a:srgbClr val="FF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38" autoAdjust="0"/>
    <p:restoredTop sz="87993" autoAdjust="0"/>
  </p:normalViewPr>
  <p:slideViewPr>
    <p:cSldViewPr>
      <p:cViewPr varScale="1">
        <p:scale>
          <a:sx n="53" d="100"/>
          <a:sy n="53" d="100"/>
        </p:scale>
        <p:origin x="1420" y="4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52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9.xml"/><Relationship Id="rId2" Type="http://schemas.openxmlformats.org/officeDocument/2006/relationships/slide" Target="slides/slide49.xml"/><Relationship Id="rId1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E909F032-93F0-9CCA-62F0-6CC720804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3AF89D43-99D9-707C-D798-66848F819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B7E8889E-3ADA-05FB-2255-7D0981132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31ED9266-F39F-7480-C835-259A315DC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2054" name="AutoShape 5">
            <a:extLst>
              <a:ext uri="{FF2B5EF4-FFF2-40B4-BE49-F238E27FC236}">
                <a16:creationId xmlns:a16="http://schemas.microsoft.com/office/drawing/2014/main" id="{C1FDFD6D-8118-A7F7-6355-57D8527F7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2055" name="AutoShape 6">
            <a:extLst>
              <a:ext uri="{FF2B5EF4-FFF2-40B4-BE49-F238E27FC236}">
                <a16:creationId xmlns:a16="http://schemas.microsoft.com/office/drawing/2014/main" id="{6ABB47BB-4E43-860E-DC61-045078A3A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450568" name="Text Box 7">
            <a:extLst>
              <a:ext uri="{FF2B5EF4-FFF2-40B4-BE49-F238E27FC236}">
                <a16:creationId xmlns:a16="http://schemas.microsoft.com/office/drawing/2014/main" id="{FAF26C06-06BD-7CFD-699C-3ED1B8C39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893763"/>
            <a:ext cx="4289425" cy="32162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 i="1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 i="1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 i="1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 i="1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b="0" i="0">
              <a:latin typeface="Times New Roman" pitchFamily="18" charset="0"/>
            </a:endParaRP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41CC5A3B-AA53-1627-60DE-49EF6DDB5A5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085850" y="4422775"/>
            <a:ext cx="4840288" cy="3567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8" name="Rectangle 9">
            <a:extLst>
              <a:ext uri="{FF2B5EF4-FFF2-40B4-BE49-F238E27FC236}">
                <a16:creationId xmlns:a16="http://schemas.microsoft.com/office/drawing/2014/main" id="{F2B71F5D-6B8E-5582-A1CB-38C14FBD3B50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181100" y="706438"/>
            <a:ext cx="464185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7F7AEC54-B19C-42A4-AF6C-20E0D2585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706438"/>
            <a:ext cx="4645025" cy="3482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4AED9DC4-7C29-B887-ADBF-E34143817A68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1085850" y="4422775"/>
            <a:ext cx="4841875" cy="3570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53059C8B-1738-B9B0-4005-34AC06980D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9DF03D78-D8FA-FCD5-4EA5-F268EF4DB5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>
            <a:extLst>
              <a:ext uri="{FF2B5EF4-FFF2-40B4-BE49-F238E27FC236}">
                <a16:creationId xmlns:a16="http://schemas.microsoft.com/office/drawing/2014/main" id="{D8274700-008A-2549-ACF9-5B242CEE6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307975"/>
            <a:ext cx="4829175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31747" name="Text Box 2">
            <a:extLst>
              <a:ext uri="{FF2B5EF4-FFF2-40B4-BE49-F238E27FC236}">
                <a16:creationId xmlns:a16="http://schemas.microsoft.com/office/drawing/2014/main" id="{CDEE2597-E125-F103-FF66-9D2BB3398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27B5807-9462-C518-24C8-D32E26FCC6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C5FF4A60-B504-2AD5-233B-105E7BD0C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EEDE9DA-D06C-77FE-38CB-646DE817A94C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C089554-8CBE-B0E6-4A98-153E8A9C3C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546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defTabSz="914400">
              <a:buFontTx/>
              <a:buNone/>
            </a:pPr>
            <a:endParaRPr lang="en-US" altLang="en-US" i="1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>
            <a:extLst>
              <a:ext uri="{FF2B5EF4-FFF2-40B4-BE49-F238E27FC236}">
                <a16:creationId xmlns:a16="http://schemas.microsoft.com/office/drawing/2014/main" id="{70DBB2B3-06FC-9106-9C11-B7BBA9FD3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307975"/>
            <a:ext cx="4829175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40963" name="Text Box 2">
            <a:extLst>
              <a:ext uri="{FF2B5EF4-FFF2-40B4-BE49-F238E27FC236}">
                <a16:creationId xmlns:a16="http://schemas.microsoft.com/office/drawing/2014/main" id="{54A52D15-67CA-6C71-5978-A9FB7D3E6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40964" name="Notes Placeholder 1">
            <a:extLst>
              <a:ext uri="{FF2B5EF4-FFF2-40B4-BE49-F238E27FC236}">
                <a16:creationId xmlns:a16="http://schemas.microsoft.com/office/drawing/2014/main" id="{12A58097-125D-965F-98DF-35FC8CF989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97299722-7957-C4CB-64E8-756B55E3AD70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B40638D7-678E-B711-72F8-CEBAA2DD1A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546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1.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309748FB-A03F-5965-5108-891BA90BB344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878D94B4-C18D-E469-DBEA-8A3F898DC0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546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1.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>
            <a:extLst>
              <a:ext uri="{FF2B5EF4-FFF2-40B4-BE49-F238E27FC236}">
                <a16:creationId xmlns:a16="http://schemas.microsoft.com/office/drawing/2014/main" id="{0B1DA742-52B0-D166-D560-F9D330D92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706438"/>
            <a:ext cx="4646613" cy="3484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D0CECE6D-73B7-5CF2-EA70-B729DFFDBAF3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1085850" y="4422775"/>
            <a:ext cx="4841875" cy="3570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>
            <a:extLst>
              <a:ext uri="{FF2B5EF4-FFF2-40B4-BE49-F238E27FC236}">
                <a16:creationId xmlns:a16="http://schemas.microsoft.com/office/drawing/2014/main" id="{D25FF5EB-77E8-817D-241C-74A138A9E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706438"/>
            <a:ext cx="4646613" cy="3484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A810FE8F-68E1-E521-3A42-AB83C6893801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1085850" y="4422775"/>
            <a:ext cx="4841875" cy="3570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EE877D52-B3CE-5E47-BB01-D6A6A9095C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B9674D65-0392-4D79-4641-FB83442B4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F304B4C4-BF8B-F941-1D3B-50C4F8925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18C9819C-DC28-5038-E8B2-5395AAF83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7172" name="Notes Placeholder 1">
            <a:extLst>
              <a:ext uri="{FF2B5EF4-FFF2-40B4-BE49-F238E27FC236}">
                <a16:creationId xmlns:a16="http://schemas.microsoft.com/office/drawing/2014/main" id="{F62309E1-808A-2342-ADC7-D85A46D268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6104DCCB-9F54-58CA-8063-856E2C0A71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599B3FB7-44BC-1D84-573D-64BA13575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2E337A8C-9E79-C72A-F399-4CBF4917CB06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AE43A94E-575C-E11F-AF83-89754D6A61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546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defTabSz="914400">
              <a:buFontTx/>
              <a:buNone/>
            </a:pPr>
            <a:endParaRPr lang="en-US" altLang="en-US" i="1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26">
            <a:extLst>
              <a:ext uri="{FF2B5EF4-FFF2-40B4-BE49-F238E27FC236}">
                <a16:creationId xmlns:a16="http://schemas.microsoft.com/office/drawing/2014/main" id="{2657696C-EDB5-0584-9167-C5B0C11CA67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31913" y="31750"/>
            <a:ext cx="4233862" cy="3175000"/>
          </a:xfrm>
        </p:spPr>
      </p:sp>
      <p:sp>
        <p:nvSpPr>
          <p:cNvPr id="72707" name="Rectangle 1027">
            <a:extLst>
              <a:ext uri="{FF2B5EF4-FFF2-40B4-BE49-F238E27FC236}">
                <a16:creationId xmlns:a16="http://schemas.microsoft.com/office/drawing/2014/main" id="{971C209B-80FB-A5DA-C589-274FFEF89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725" y="3348038"/>
            <a:ext cx="6118225" cy="5327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88" tIns="45286" rIns="92188" bIns="45286"/>
          <a:lstStyle/>
          <a:p>
            <a:pPr defTabSz="914400"/>
            <a:r>
              <a:rPr lang="en-US" altLang="en-US"/>
              <a:t>If Advertiser accesses only Account, but not vice versa, the class Account can be made a local attribute in the Advertiser class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CAF04D6C-46FE-98A7-F540-9D020FBE2AE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31913" y="31750"/>
            <a:ext cx="4233862" cy="3175000"/>
          </a:xfrm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585E430D-C55C-BBBE-B1C8-99668D0EB0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725" y="3348038"/>
            <a:ext cx="6118225" cy="5327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88" tIns="45286" rIns="92188" bIns="45286"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>
            <a:extLst>
              <a:ext uri="{FF2B5EF4-FFF2-40B4-BE49-F238E27FC236}">
                <a16:creationId xmlns:a16="http://schemas.microsoft.com/office/drawing/2014/main" id="{AC86E399-3904-2425-9B0C-DC705AE1F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" y="706438"/>
            <a:ext cx="4957763" cy="34845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1692" tIns="40846" rIns="81692" bIns="40846" anchor="ctr"/>
          <a:lstStyle>
            <a:lvl1pPr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6000"/>
              </a:lnSpc>
              <a:spcBef>
                <a:spcPct val="0"/>
              </a:spcBef>
            </a:pPr>
            <a:endParaRPr lang="en-US" altLang="en-US" sz="2100" b="0" i="0">
              <a:solidFill>
                <a:schemeClr val="bg1"/>
              </a:solidFill>
            </a:endParaRP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0B7C7700-17E9-5815-6DD1-11F96E98D947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1085850" y="4421188"/>
            <a:ext cx="4841875" cy="35702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D64C99FC-54BC-5B01-06A3-8D22F2D16A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4C16CCF5-3CA7-D112-5B70-E9C381B93F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>
            <a:extLst>
              <a:ext uri="{FF2B5EF4-FFF2-40B4-BE49-F238E27FC236}">
                <a16:creationId xmlns:a16="http://schemas.microsoft.com/office/drawing/2014/main" id="{5A23B367-4D56-9608-9880-CF24F6E3B6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88067" name="Notes Placeholder 2">
            <a:extLst>
              <a:ext uri="{FF2B5EF4-FFF2-40B4-BE49-F238E27FC236}">
                <a16:creationId xmlns:a16="http://schemas.microsoft.com/office/drawing/2014/main" id="{1FA64E93-BA4D-1918-4479-06C3758FA6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>
            <a:extLst>
              <a:ext uri="{FF2B5EF4-FFF2-40B4-BE49-F238E27FC236}">
                <a16:creationId xmlns:a16="http://schemas.microsoft.com/office/drawing/2014/main" id="{42ACCC80-271C-24A8-5E35-90A6E1DB5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12291" name="Text Box 2">
            <a:extLst>
              <a:ext uri="{FF2B5EF4-FFF2-40B4-BE49-F238E27FC236}">
                <a16:creationId xmlns:a16="http://schemas.microsoft.com/office/drawing/2014/main" id="{ACED84E5-DC3C-2048-CD99-B81ECE90C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>
            <a:extLst>
              <a:ext uri="{FF2B5EF4-FFF2-40B4-BE49-F238E27FC236}">
                <a16:creationId xmlns:a16="http://schemas.microsoft.com/office/drawing/2014/main" id="{BACCC769-2576-AF5B-26A1-98DD3237C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3B4A13EB-B8F1-54BA-F14E-E3E9B6B24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>
            <a:extLst>
              <a:ext uri="{FF2B5EF4-FFF2-40B4-BE49-F238E27FC236}">
                <a16:creationId xmlns:a16="http://schemas.microsoft.com/office/drawing/2014/main" id="{C8D1EDCD-EE44-39E7-4C05-FC4A04640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4347F5D0-C811-692E-62D1-62175C2CE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>
            <a:extLst>
              <a:ext uri="{FF2B5EF4-FFF2-40B4-BE49-F238E27FC236}">
                <a16:creationId xmlns:a16="http://schemas.microsoft.com/office/drawing/2014/main" id="{F7152C02-9FE2-1276-297A-8A0F8A5B9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18435" name="Text Box 2">
            <a:extLst>
              <a:ext uri="{FF2B5EF4-FFF2-40B4-BE49-F238E27FC236}">
                <a16:creationId xmlns:a16="http://schemas.microsoft.com/office/drawing/2014/main" id="{9A64A4C9-74E8-C1F5-F087-EA32C56C3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20CE4E3-3664-DBF7-9301-A5F737E717E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82713" y="931863"/>
            <a:ext cx="4241800" cy="31813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492CA9B-1167-363B-4E5E-BA3440D3B5A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069975" y="4424363"/>
            <a:ext cx="4873625" cy="35321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hape 56">
            <a:extLst>
              <a:ext uri="{FF2B5EF4-FFF2-40B4-BE49-F238E27FC236}">
                <a16:creationId xmlns:a16="http://schemas.microsoft.com/office/drawing/2014/main" id="{7C56C128-FBBA-0380-C6AC-A972F85C9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44" tIns="93144" rIns="93144" bIns="93144" anchor="ctr">
            <a:spAutoFit/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3555" name="Shape 57">
            <a:extLst>
              <a:ext uri="{FF2B5EF4-FFF2-40B4-BE49-F238E27FC236}">
                <a16:creationId xmlns:a16="http://schemas.microsoft.com/office/drawing/2014/main" id="{FF5B44D2-D576-DEC4-A746-1CAA1DD43A1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79513" y="696913"/>
            <a:ext cx="4648200" cy="348615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ape 86">
            <a:extLst>
              <a:ext uri="{FF2B5EF4-FFF2-40B4-BE49-F238E27FC236}">
                <a16:creationId xmlns:a16="http://schemas.microsoft.com/office/drawing/2014/main" id="{2760643A-6B21-F0EE-5F7A-775080EAAAC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</p:spPr>
      </p:sp>
      <p:sp>
        <p:nvSpPr>
          <p:cNvPr id="25603" name="Shape 87">
            <a:extLst>
              <a:ext uri="{FF2B5EF4-FFF2-40B4-BE49-F238E27FC236}">
                <a16:creationId xmlns:a16="http://schemas.microsoft.com/office/drawing/2014/main" id="{0C3AF3CA-417D-BBAC-4200-3422DA8DD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5038" y="4414838"/>
            <a:ext cx="5138737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44" tIns="46559" rIns="93144" bIns="46559">
            <a:spAutoFit/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7291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907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8200" y="358775"/>
            <a:ext cx="2147888" cy="63166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775" y="358775"/>
            <a:ext cx="6296025" cy="63166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21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924050"/>
            <a:ext cx="4222750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5316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39775" y="1924050"/>
            <a:ext cx="8596313" cy="4751388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36077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39775" y="1924050"/>
            <a:ext cx="8596313" cy="2298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775" y="4375150"/>
            <a:ext cx="8596313" cy="2300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4063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13338" y="1924050"/>
            <a:ext cx="4222750" cy="2298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13338" y="4375150"/>
            <a:ext cx="4222750" cy="2300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786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3338" y="1924050"/>
            <a:ext cx="4222750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218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937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06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924050"/>
            <a:ext cx="4222750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396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437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393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86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356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83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70E8EE8B-3D27-7429-6BAE-BDD67487A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358775"/>
            <a:ext cx="85963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72A3BACC-696D-E697-6D42-E6EB3C0184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9775" y="1924050"/>
            <a:ext cx="8596313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6E9A546E-3CA1-2EAE-5C4F-92E154BAE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713" y="6884988"/>
            <a:ext cx="2352675" cy="52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CC876D3A-7BB5-49DD-A1D1-D61D6445E1FA}" type="slidenum">
              <a:rPr lang="en-GB" altLang="en-US" sz="1400" b="0" i="0" smtClean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endParaRPr lang="en-GB" altLang="en-US" sz="1400" b="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2pPr>
      <a:lvl3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3pPr>
      <a:lvl4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4pPr>
      <a:lvl5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5pPr>
      <a:lvl6pPr marL="4572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6pPr>
      <a:lvl7pPr marL="9144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7pPr>
      <a:lvl8pPr marL="13716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8pPr>
      <a:lvl9pPr marL="18288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9pPr>
    </p:titleStyle>
    <p:bodyStyle>
      <a:lvl1pPr marL="422275" indent="-317500" algn="l" defTabSz="457200" rtl="0" eaLnBrk="0" fontAlgn="base" hangingPunct="0">
        <a:lnSpc>
          <a:spcPct val="88000"/>
        </a:lnSpc>
        <a:spcBef>
          <a:spcPct val="0"/>
        </a:spcBef>
        <a:spcAft>
          <a:spcPts val="1375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4075" indent="-284163" algn="l" defTabSz="457200" rtl="0" eaLnBrk="0" fontAlgn="base" hangingPunct="0">
        <a:lnSpc>
          <a:spcPct val="88000"/>
        </a:lnSpc>
        <a:spcBef>
          <a:spcPct val="0"/>
        </a:spcBef>
        <a:spcAft>
          <a:spcPts val="1088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800">
          <a:solidFill>
            <a:srgbClr val="000000"/>
          </a:solidFill>
          <a:latin typeface="+mn-lt"/>
        </a:defRPr>
      </a:lvl2pPr>
      <a:lvl3pPr marL="1285875" indent="-212725" algn="l" defTabSz="457200" rtl="0" eaLnBrk="0" fontAlgn="base" hangingPunct="0">
        <a:lnSpc>
          <a:spcPct val="88000"/>
        </a:lnSpc>
        <a:spcBef>
          <a:spcPct val="0"/>
        </a:spcBef>
        <a:spcAft>
          <a:spcPts val="813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400">
          <a:solidFill>
            <a:srgbClr val="000000"/>
          </a:solidFill>
          <a:latin typeface="+mn-lt"/>
        </a:defRPr>
      </a:lvl3pPr>
      <a:lvl4pPr marL="1717675" indent="-206375" algn="l" defTabSz="457200" rtl="0" eaLnBrk="0" fontAlgn="base" hangingPunct="0">
        <a:lnSpc>
          <a:spcPct val="88000"/>
        </a:lnSpc>
        <a:spcBef>
          <a:spcPct val="0"/>
        </a:spcBef>
        <a:spcAft>
          <a:spcPts val="525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000">
          <a:solidFill>
            <a:srgbClr val="000000"/>
          </a:solidFill>
          <a:latin typeface="+mn-lt"/>
        </a:defRPr>
      </a:lvl4pPr>
      <a:lvl5pPr marL="2149475" indent="-207963" algn="l" defTabSz="457200" rtl="0" eaLnBrk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000">
          <a:solidFill>
            <a:srgbClr val="000000"/>
          </a:solidFill>
          <a:latin typeface="+mn-lt"/>
        </a:defRPr>
      </a:lvl5pPr>
      <a:lvl6pPr marL="26066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6pPr>
      <a:lvl7pPr marL="30638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7pPr>
      <a:lvl8pPr marL="35210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8pPr>
      <a:lvl9pPr marL="39782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>
            <a:extLst>
              <a:ext uri="{FF2B5EF4-FFF2-40B4-BE49-F238E27FC236}">
                <a16:creationId xmlns:a16="http://schemas.microsoft.com/office/drawing/2014/main" id="{0FE2D54D-4F1F-796E-3683-1D0654FB9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9913" y="1951038"/>
            <a:ext cx="6172200" cy="1524000"/>
          </a:xfrm>
          <a:solidFill>
            <a:srgbClr val="FFFFCC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2000"/>
              </a:lnSpc>
              <a:spcAft>
                <a:spcPts val="3000"/>
              </a:spcAft>
            </a:pPr>
            <a:br>
              <a:rPr lang="en-US" altLang="en-US" sz="4000">
                <a:solidFill>
                  <a:srgbClr val="0000CC"/>
                </a:solidFill>
              </a:rPr>
            </a:br>
            <a:br>
              <a:rPr lang="en-US" altLang="en-US" sz="4000">
                <a:solidFill>
                  <a:srgbClr val="0000CC"/>
                </a:solidFill>
              </a:rPr>
            </a:br>
            <a:r>
              <a:rPr lang="en-US" altLang="en-US" sz="4000">
                <a:solidFill>
                  <a:srgbClr val="0000CC"/>
                </a:solidFill>
              </a:rPr>
              <a:t>Class Diagram Design and Code Generation</a:t>
            </a:r>
            <a:br>
              <a:rPr lang="en-US" altLang="en-US" sz="4000">
                <a:solidFill>
                  <a:srgbClr val="0000CC"/>
                </a:solidFill>
              </a:rPr>
            </a:br>
            <a:br>
              <a:rPr lang="en-US" altLang="en-US" sz="4000">
                <a:solidFill>
                  <a:srgbClr val="0000CC"/>
                </a:solidFill>
              </a:rPr>
            </a:br>
            <a:endParaRPr lang="en-US" altLang="en-US" sz="4000">
              <a:solidFill>
                <a:srgbClr val="0000CC"/>
              </a:solidFill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9EE59508-ABFA-E9CF-EEC5-3546FC872D19}"/>
              </a:ext>
            </a:extLst>
          </p:cNvPr>
          <p:cNvSpPr txBox="1">
            <a:spLocks/>
          </p:cNvSpPr>
          <p:nvPr/>
        </p:nvSpPr>
        <p:spPr bwMode="auto">
          <a:xfrm>
            <a:off x="1839913" y="4237038"/>
            <a:ext cx="6172200" cy="1524000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2pPr>
            <a:lvl3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3pPr>
            <a:lvl4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4pPr>
            <a:lvl5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5pPr>
            <a:lvl6pPr marL="4572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6pPr>
            <a:lvl7pPr marL="9144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7pPr>
            <a:lvl8pPr marL="13716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8pPr>
            <a:lvl9pPr marL="18288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lang="en-US" altLang="en-US" sz="4000" i="0" kern="0" dirty="0">
                <a:solidFill>
                  <a:srgbClr val="0000CC"/>
                </a:solidFill>
              </a:rPr>
            </a:br>
            <a:br>
              <a:rPr lang="en-US" altLang="en-US" sz="4000" i="0" kern="0" dirty="0">
                <a:solidFill>
                  <a:srgbClr val="0000CC"/>
                </a:solidFill>
              </a:rPr>
            </a:br>
            <a:r>
              <a:rPr lang="en-US" altLang="en-US" sz="4000" i="0" kern="0" dirty="0" err="1">
                <a:solidFill>
                  <a:srgbClr val="0000CC"/>
                </a:solidFill>
              </a:rPr>
              <a:t>Lect</a:t>
            </a:r>
            <a:r>
              <a:rPr lang="en-US" altLang="en-US" sz="4000" i="0" kern="0" dirty="0">
                <a:solidFill>
                  <a:srgbClr val="0000CC"/>
                </a:solidFill>
              </a:rPr>
              <a:t> 2—3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4000" i="0" kern="0" dirty="0">
                <a:solidFill>
                  <a:srgbClr val="0000CC"/>
                </a:solidFill>
              </a:rPr>
              <a:t>8-8-2023</a:t>
            </a:r>
            <a:br>
              <a:rPr lang="en-US" altLang="en-US" sz="4000" i="0" kern="0" dirty="0">
                <a:solidFill>
                  <a:srgbClr val="0000CC"/>
                </a:solidFill>
              </a:rPr>
            </a:br>
            <a:br>
              <a:rPr lang="en-US" altLang="en-US" sz="4000" i="0" kern="0" dirty="0">
                <a:solidFill>
                  <a:srgbClr val="0000CC"/>
                </a:solidFill>
              </a:rPr>
            </a:br>
            <a:endParaRPr lang="en-US" altLang="en-US" sz="4000" i="0" kern="0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:a16="http://schemas.microsoft.com/office/drawing/2014/main" id="{954FE0FC-D2F5-EC51-556A-6ADE16557DA1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96888" y="130175"/>
            <a:ext cx="9240837" cy="1363663"/>
          </a:xfrm>
        </p:spPr>
        <p:txBody>
          <a:bodyPr lIns="19800" tIns="51480" rIns="19800" bIns="51480"/>
          <a:lstStyle/>
          <a:p>
            <a:pPr eaLnBrk="1">
              <a:lnSpc>
                <a:spcPct val="70000"/>
              </a:lnSpc>
              <a:spcBef>
                <a:spcPts val="136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600"/>
              <a:t>Multiple Inheritance</a:t>
            </a:r>
            <a:br>
              <a:rPr lang="en-GB" altLang="en-US" sz="2800"/>
            </a:br>
            <a:endParaRPr lang="en-GB" altLang="en-US" sz="2800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8C196CF8-D0FF-B5F0-A2B4-9BE06C26DDFC}"/>
              </a:ext>
            </a:extLst>
          </p:cNvPr>
          <p:cNvGrpSpPr>
            <a:grpSpLocks/>
          </p:cNvGrpSpPr>
          <p:nvPr/>
        </p:nvGrpSpPr>
        <p:grpSpPr bwMode="auto">
          <a:xfrm>
            <a:off x="87313" y="1265238"/>
            <a:ext cx="9677400" cy="5867400"/>
            <a:chOff x="204" y="1237"/>
            <a:chExt cx="5802" cy="2438"/>
          </a:xfrm>
        </p:grpSpPr>
        <p:grpSp>
          <p:nvGrpSpPr>
            <p:cNvPr id="17412" name="Group 3">
              <a:extLst>
                <a:ext uri="{FF2B5EF4-FFF2-40B4-BE49-F238E27FC236}">
                  <a16:creationId xmlns:a16="http://schemas.microsoft.com/office/drawing/2014/main" id="{1205050E-3B40-A073-0F88-9C60D40677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" y="1237"/>
              <a:ext cx="3120" cy="2438"/>
              <a:chOff x="204" y="1237"/>
              <a:chExt cx="3120" cy="2438"/>
            </a:xfrm>
          </p:grpSpPr>
          <p:sp>
            <p:nvSpPr>
              <p:cNvPr id="17430" name="Rectangle 4">
                <a:extLst>
                  <a:ext uri="{FF2B5EF4-FFF2-40B4-BE49-F238E27FC236}">
                    <a16:creationId xmlns:a16="http://schemas.microsoft.com/office/drawing/2014/main" id="{09151852-621A-4A8C-8A86-B1B969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3" y="1237"/>
                <a:ext cx="1071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800" i="0">
                    <a:solidFill>
                      <a:srgbClr val="000000"/>
                    </a:solidFill>
                  </a:rPr>
                  <a:t>LibraryMember</a:t>
                </a:r>
              </a:p>
            </p:txBody>
          </p:sp>
          <p:sp>
            <p:nvSpPr>
              <p:cNvPr id="17431" name="Rectangle 5">
                <a:extLst>
                  <a:ext uri="{FF2B5EF4-FFF2-40B4-BE49-F238E27FC236}">
                    <a16:creationId xmlns:a16="http://schemas.microsoft.com/office/drawing/2014/main" id="{A048E950-4CF2-2CF6-8FE6-8B198D9AB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4" y="3379"/>
                <a:ext cx="652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800" i="0">
                    <a:solidFill>
                      <a:srgbClr val="000000"/>
                    </a:solidFill>
                  </a:rPr>
                  <a:t>Research</a:t>
                </a:r>
              </a:p>
            </p:txBody>
          </p:sp>
          <p:sp>
            <p:nvSpPr>
              <p:cNvPr id="17432" name="Rectangle 6">
                <a:extLst>
                  <a:ext uri="{FF2B5EF4-FFF2-40B4-BE49-F238E27FC236}">
                    <a16:creationId xmlns:a16="http://schemas.microsoft.com/office/drawing/2014/main" id="{CC947520-3732-F480-BDBB-1EFBC3BEF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3" y="3379"/>
                <a:ext cx="652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800" i="0">
                    <a:solidFill>
                      <a:srgbClr val="000000"/>
                    </a:solidFill>
                  </a:rPr>
                  <a:t>PostGrad</a:t>
                </a:r>
              </a:p>
            </p:txBody>
          </p:sp>
          <p:sp>
            <p:nvSpPr>
              <p:cNvPr id="17433" name="Rectangle 7">
                <a:extLst>
                  <a:ext uri="{FF2B5EF4-FFF2-40B4-BE49-F238E27FC236}">
                    <a16:creationId xmlns:a16="http://schemas.microsoft.com/office/drawing/2014/main" id="{3A40CB3C-A70F-A761-ABB0-2C8597B47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" y="3379"/>
                <a:ext cx="745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800" i="0">
                    <a:solidFill>
                      <a:srgbClr val="000000"/>
                    </a:solidFill>
                  </a:rPr>
                  <a:t>UnderGrad</a:t>
                </a:r>
              </a:p>
            </p:txBody>
          </p:sp>
          <p:sp>
            <p:nvSpPr>
              <p:cNvPr id="17434" name="Rectangle 8">
                <a:extLst>
                  <a:ext uri="{FF2B5EF4-FFF2-40B4-BE49-F238E27FC236}">
                    <a16:creationId xmlns:a16="http://schemas.microsoft.com/office/drawing/2014/main" id="{F569B507-6616-FBA9-3BF2-F630F3EA5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3" y="2249"/>
                <a:ext cx="466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800" i="0">
                    <a:solidFill>
                      <a:srgbClr val="000000"/>
                    </a:solidFill>
                  </a:rPr>
                  <a:t>Staff</a:t>
                </a:r>
              </a:p>
            </p:txBody>
          </p:sp>
          <p:sp>
            <p:nvSpPr>
              <p:cNvPr id="17435" name="Rectangle 9">
                <a:extLst>
                  <a:ext uri="{FF2B5EF4-FFF2-40B4-BE49-F238E27FC236}">
                    <a16:creationId xmlns:a16="http://schemas.microsoft.com/office/drawing/2014/main" id="{5E3698AD-76BB-DBFB-329E-E1DECD865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" y="2249"/>
                <a:ext cx="652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800" i="0">
                    <a:solidFill>
                      <a:srgbClr val="000000"/>
                    </a:solidFill>
                  </a:rPr>
                  <a:t>Students</a:t>
                </a:r>
              </a:p>
            </p:txBody>
          </p:sp>
          <p:sp>
            <p:nvSpPr>
              <p:cNvPr id="17436" name="Rectangle 10">
                <a:extLst>
                  <a:ext uri="{FF2B5EF4-FFF2-40B4-BE49-F238E27FC236}">
                    <a16:creationId xmlns:a16="http://schemas.microsoft.com/office/drawing/2014/main" id="{609CCD97-3E15-8C8D-1940-CF6E5A3A3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" y="2249"/>
                <a:ext cx="513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800" i="0">
                    <a:solidFill>
                      <a:srgbClr val="000000"/>
                    </a:solidFill>
                  </a:rPr>
                  <a:t>Faculty</a:t>
                </a:r>
              </a:p>
            </p:txBody>
          </p:sp>
          <p:sp>
            <p:nvSpPr>
              <p:cNvPr id="17437" name="Line 11">
                <a:extLst>
                  <a:ext uri="{FF2B5EF4-FFF2-40B4-BE49-F238E27FC236}">
                    <a16:creationId xmlns:a16="http://schemas.microsoft.com/office/drawing/2014/main" id="{E3B2422B-B3E0-1E3A-C25B-1C308B7054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1" y="2547"/>
                <a:ext cx="1" cy="833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438" name="Line 12">
                <a:extLst>
                  <a:ext uri="{FF2B5EF4-FFF2-40B4-BE49-F238E27FC236}">
                    <a16:creationId xmlns:a16="http://schemas.microsoft.com/office/drawing/2014/main" id="{94B39779-F64C-2D6F-EDE1-9365C55C2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1" y="1534"/>
                <a:ext cx="1" cy="714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439" name="Line 13">
                <a:extLst>
                  <a:ext uri="{FF2B5EF4-FFF2-40B4-BE49-F238E27FC236}">
                    <a16:creationId xmlns:a16="http://schemas.microsoft.com/office/drawing/2014/main" id="{D73EC3F1-8F78-CD0E-C36C-5FFD64A62A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7" y="1532"/>
                <a:ext cx="698" cy="72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440" name="Line 14">
                <a:extLst>
                  <a:ext uri="{FF2B5EF4-FFF2-40B4-BE49-F238E27FC236}">
                    <a16:creationId xmlns:a16="http://schemas.microsoft.com/office/drawing/2014/main" id="{BF93DBC5-E113-A9E5-61B1-33C108EBD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70" y="2543"/>
                <a:ext cx="652" cy="839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441" name="Line 15">
                <a:extLst>
                  <a:ext uri="{FF2B5EF4-FFF2-40B4-BE49-F238E27FC236}">
                    <a16:creationId xmlns:a16="http://schemas.microsoft.com/office/drawing/2014/main" id="{063F445B-05DE-02EA-07BD-0A289C2F2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4" y="1534"/>
                <a:ext cx="652" cy="714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442" name="Line 16">
                <a:extLst>
                  <a:ext uri="{FF2B5EF4-FFF2-40B4-BE49-F238E27FC236}">
                    <a16:creationId xmlns:a16="http://schemas.microsoft.com/office/drawing/2014/main" id="{157D4E15-17E2-0698-E2B1-5DC5CB3DDE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7" y="2547"/>
                <a:ext cx="652" cy="833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443" name="Rectangle 17">
                <a:extLst>
                  <a:ext uri="{FF2B5EF4-FFF2-40B4-BE49-F238E27FC236}">
                    <a16:creationId xmlns:a16="http://schemas.microsoft.com/office/drawing/2014/main" id="{73038405-7634-2EA9-F814-72C88B8F3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" y="1237"/>
                <a:ext cx="51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2000" i="0">
                    <a:solidFill>
                      <a:srgbClr val="000000"/>
                    </a:solidFill>
                  </a:rPr>
                  <a:t> Base Class</a:t>
                </a:r>
              </a:p>
            </p:txBody>
          </p:sp>
          <p:sp>
            <p:nvSpPr>
              <p:cNvPr id="17444" name="Rectangle 18">
                <a:extLst>
                  <a:ext uri="{FF2B5EF4-FFF2-40B4-BE49-F238E27FC236}">
                    <a16:creationId xmlns:a16="http://schemas.microsoft.com/office/drawing/2014/main" id="{63B0BF1E-0B79-3EC7-6A25-E726D8F51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" y="2249"/>
                <a:ext cx="51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2000" i="0">
                    <a:solidFill>
                      <a:srgbClr val="000000"/>
                    </a:solidFill>
                  </a:rPr>
                  <a:t>Derived</a:t>
                </a:r>
              </a:p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2000" i="0">
                    <a:solidFill>
                      <a:srgbClr val="000000"/>
                    </a:solidFill>
                  </a:rPr>
                  <a:t> Classes</a:t>
                </a:r>
              </a:p>
            </p:txBody>
          </p:sp>
        </p:grpSp>
        <p:grpSp>
          <p:nvGrpSpPr>
            <p:cNvPr id="17413" name="Group 19">
              <a:extLst>
                <a:ext uri="{FF2B5EF4-FFF2-40B4-BE49-F238E27FC236}">
                  <a16:creationId xmlns:a16="http://schemas.microsoft.com/office/drawing/2014/main" id="{7E190C59-6212-CE06-B72B-4F04C2A062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2" y="1237"/>
              <a:ext cx="2574" cy="2438"/>
              <a:chOff x="3432" y="1237"/>
              <a:chExt cx="2574" cy="2438"/>
            </a:xfrm>
          </p:grpSpPr>
          <p:sp>
            <p:nvSpPr>
              <p:cNvPr id="17415" name="Rectangle 20">
                <a:extLst>
                  <a:ext uri="{FF2B5EF4-FFF2-40B4-BE49-F238E27FC236}">
                    <a16:creationId xmlns:a16="http://schemas.microsoft.com/office/drawing/2014/main" id="{4B894703-41BF-81A4-7F00-D8CB0FDBE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1" y="1237"/>
                <a:ext cx="1070" cy="298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800" i="0">
                    <a:solidFill>
                      <a:srgbClr val="000000"/>
                    </a:solidFill>
                  </a:rPr>
                  <a:t>LibraryMember</a:t>
                </a:r>
              </a:p>
            </p:txBody>
          </p:sp>
          <p:sp>
            <p:nvSpPr>
              <p:cNvPr id="17416" name="Rectangle 21">
                <a:extLst>
                  <a:ext uri="{FF2B5EF4-FFF2-40B4-BE49-F238E27FC236}">
                    <a16:creationId xmlns:a16="http://schemas.microsoft.com/office/drawing/2014/main" id="{4CE26D03-2A80-4470-204C-AFA99004A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1" y="3379"/>
                <a:ext cx="653" cy="297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0000CC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800" i="0">
                    <a:solidFill>
                      <a:srgbClr val="0000CC"/>
                    </a:solidFill>
                  </a:rPr>
                  <a:t>Research</a:t>
                </a:r>
              </a:p>
            </p:txBody>
          </p:sp>
          <p:sp>
            <p:nvSpPr>
              <p:cNvPr id="17417" name="Rectangle 22">
                <a:extLst>
                  <a:ext uri="{FF2B5EF4-FFF2-40B4-BE49-F238E27FC236}">
                    <a16:creationId xmlns:a16="http://schemas.microsoft.com/office/drawing/2014/main" id="{434B12AA-3C64-8B66-70F8-764F9C60F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379"/>
                <a:ext cx="651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800" i="0">
                    <a:solidFill>
                      <a:srgbClr val="000000"/>
                    </a:solidFill>
                  </a:rPr>
                  <a:t>PostGrad</a:t>
                </a:r>
              </a:p>
            </p:txBody>
          </p:sp>
          <p:sp>
            <p:nvSpPr>
              <p:cNvPr id="17418" name="Rectangle 23">
                <a:extLst>
                  <a:ext uri="{FF2B5EF4-FFF2-40B4-BE49-F238E27FC236}">
                    <a16:creationId xmlns:a16="http://schemas.microsoft.com/office/drawing/2014/main" id="{52E652DE-075D-B123-A435-3D8D603CA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6" y="3379"/>
                <a:ext cx="744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800" i="0">
                    <a:solidFill>
                      <a:srgbClr val="000000"/>
                    </a:solidFill>
                  </a:rPr>
                  <a:t>UnderGrad</a:t>
                </a:r>
              </a:p>
            </p:txBody>
          </p:sp>
          <p:sp>
            <p:nvSpPr>
              <p:cNvPr id="17419" name="Rectangle 24">
                <a:extLst>
                  <a:ext uri="{FF2B5EF4-FFF2-40B4-BE49-F238E27FC236}">
                    <a16:creationId xmlns:a16="http://schemas.microsoft.com/office/drawing/2014/main" id="{1500610A-5025-001B-A708-0898A5CD3B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1" y="2248"/>
                <a:ext cx="466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800" i="0">
                    <a:solidFill>
                      <a:srgbClr val="000000"/>
                    </a:solidFill>
                  </a:rPr>
                  <a:t>Staff</a:t>
                </a:r>
              </a:p>
            </p:txBody>
          </p:sp>
          <p:sp>
            <p:nvSpPr>
              <p:cNvPr id="17420" name="Rectangle 25">
                <a:extLst>
                  <a:ext uri="{FF2B5EF4-FFF2-40B4-BE49-F238E27FC236}">
                    <a16:creationId xmlns:a16="http://schemas.microsoft.com/office/drawing/2014/main" id="{15140401-3DED-0004-501B-74C8F33AE7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4" y="2248"/>
                <a:ext cx="652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800" i="0">
                    <a:solidFill>
                      <a:srgbClr val="000000"/>
                    </a:solidFill>
                  </a:rPr>
                  <a:t>Students</a:t>
                </a:r>
              </a:p>
            </p:txBody>
          </p:sp>
          <p:sp>
            <p:nvSpPr>
              <p:cNvPr id="17421" name="Rectangle 26">
                <a:extLst>
                  <a:ext uri="{FF2B5EF4-FFF2-40B4-BE49-F238E27FC236}">
                    <a16:creationId xmlns:a16="http://schemas.microsoft.com/office/drawing/2014/main" id="{3A8F204D-D94E-D3F0-5845-EF71E13B2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2248"/>
                <a:ext cx="513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800" i="0">
                    <a:solidFill>
                      <a:srgbClr val="000000"/>
                    </a:solidFill>
                  </a:rPr>
                  <a:t>Faculty</a:t>
                </a:r>
              </a:p>
            </p:txBody>
          </p:sp>
          <p:sp>
            <p:nvSpPr>
              <p:cNvPr id="17422" name="Line 27">
                <a:extLst>
                  <a:ext uri="{FF2B5EF4-FFF2-40B4-BE49-F238E27FC236}">
                    <a16:creationId xmlns:a16="http://schemas.microsoft.com/office/drawing/2014/main" id="{8D63BF89-BC63-8F7C-C660-F42FB64D2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9" y="2547"/>
                <a:ext cx="1" cy="833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423" name="Line 28">
                <a:extLst>
                  <a:ext uri="{FF2B5EF4-FFF2-40B4-BE49-F238E27FC236}">
                    <a16:creationId xmlns:a16="http://schemas.microsoft.com/office/drawing/2014/main" id="{8396359E-F745-F7F5-A4D3-9C38205E8D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9" y="1535"/>
                <a:ext cx="1" cy="713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424" name="Line 29">
                <a:extLst>
                  <a:ext uri="{FF2B5EF4-FFF2-40B4-BE49-F238E27FC236}">
                    <a16:creationId xmlns:a16="http://schemas.microsoft.com/office/drawing/2014/main" id="{1AC46CBC-8477-9BDD-3105-EF6C91C06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5" y="1532"/>
                <a:ext cx="698" cy="719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425" name="Line 30">
                <a:extLst>
                  <a:ext uri="{FF2B5EF4-FFF2-40B4-BE49-F238E27FC236}">
                    <a16:creationId xmlns:a16="http://schemas.microsoft.com/office/drawing/2014/main" id="{96665672-9AAE-7BEE-B395-24074EDCA0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98" y="2543"/>
                <a:ext cx="651" cy="839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426" name="Line 31">
                <a:extLst>
                  <a:ext uri="{FF2B5EF4-FFF2-40B4-BE49-F238E27FC236}">
                    <a16:creationId xmlns:a16="http://schemas.microsoft.com/office/drawing/2014/main" id="{84870422-DAFB-80BE-E825-0341F541B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61" y="1535"/>
                <a:ext cx="653" cy="713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427" name="Line 32">
                <a:extLst>
                  <a:ext uri="{FF2B5EF4-FFF2-40B4-BE49-F238E27FC236}">
                    <a16:creationId xmlns:a16="http://schemas.microsoft.com/office/drawing/2014/main" id="{F4200BB9-E735-63DE-D2AD-4793D73406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5" y="2547"/>
                <a:ext cx="652" cy="833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428" name="Rectangle 33">
                <a:extLst>
                  <a:ext uri="{FF2B5EF4-FFF2-40B4-BE49-F238E27FC236}">
                    <a16:creationId xmlns:a16="http://schemas.microsoft.com/office/drawing/2014/main" id="{3DB5A86E-635B-9DE7-1BDF-C97C379C8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1" y="1237"/>
                <a:ext cx="513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2000" i="0">
                    <a:solidFill>
                      <a:srgbClr val="000000"/>
                    </a:solidFill>
                  </a:rPr>
                  <a:t> Base Class</a:t>
                </a:r>
              </a:p>
            </p:txBody>
          </p:sp>
          <p:sp>
            <p:nvSpPr>
              <p:cNvPr id="17429" name="Rectangle 34">
                <a:extLst>
                  <a:ext uri="{FF2B5EF4-FFF2-40B4-BE49-F238E27FC236}">
                    <a16:creationId xmlns:a16="http://schemas.microsoft.com/office/drawing/2014/main" id="{5ED073C0-CFB3-880D-9BE7-D22A9CF85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4" y="2770"/>
                <a:ext cx="51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FF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2000" i="0">
                    <a:solidFill>
                      <a:srgbClr val="0000FF"/>
                    </a:solidFill>
                  </a:rPr>
                  <a:t>Multiple </a:t>
                </a:r>
              </a:p>
              <a:p>
                <a:pPr algn="ctr">
                  <a:buClr>
                    <a:srgbClr val="0000FF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2000" i="0">
                    <a:solidFill>
                      <a:srgbClr val="0000FF"/>
                    </a:solidFill>
                  </a:rPr>
                  <a:t>Inheritance</a:t>
                </a:r>
              </a:p>
            </p:txBody>
          </p:sp>
        </p:grpSp>
        <p:sp>
          <p:nvSpPr>
            <p:cNvPr id="17414" name="Line 35">
              <a:extLst>
                <a:ext uri="{FF2B5EF4-FFF2-40B4-BE49-F238E27FC236}">
                  <a16:creationId xmlns:a16="http://schemas.microsoft.com/office/drawing/2014/main" id="{B262FCAF-7DF5-7C80-B566-27AC5B80C5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98" y="2560"/>
              <a:ext cx="165" cy="814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6DA3948B-513B-1F80-8155-9A869D4619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513" y="161925"/>
            <a:ext cx="9177337" cy="1255713"/>
          </a:xfrm>
        </p:spPr>
        <p:txBody>
          <a:bodyPr/>
          <a:lstStyle/>
          <a:p>
            <a:r>
              <a:rPr lang="en-IN" altLang="en-US" sz="3200"/>
              <a:t>Multiple Inheritance: Can Cause Repeated Inheritance…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A092086B-68BA-CCA9-6B7C-9353F8DC20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6375" y="1797050"/>
            <a:ext cx="8596313" cy="47513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IN" altLang="en-US" sz="3600"/>
              <a:t>May lead to inconsistency---                     very difficult bugs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IN" altLang="en-US" sz="3600"/>
              <a:t>In C++ handled by using                          virtual base class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IN" altLang="en-US" sz="3600" b="1">
                <a:solidFill>
                  <a:srgbClr val="0000CC"/>
                </a:solidFill>
              </a:rPr>
              <a:t>In Java handled by                              using Interface class</a:t>
            </a:r>
          </a:p>
        </p:txBody>
      </p:sp>
      <p:grpSp>
        <p:nvGrpSpPr>
          <p:cNvPr id="19460" name="Group 37">
            <a:extLst>
              <a:ext uri="{FF2B5EF4-FFF2-40B4-BE49-F238E27FC236}">
                <a16:creationId xmlns:a16="http://schemas.microsoft.com/office/drawing/2014/main" id="{FF25674D-F81B-72E1-1855-A4BA910207CB}"/>
              </a:ext>
            </a:extLst>
          </p:cNvPr>
          <p:cNvGrpSpPr>
            <a:grpSpLocks/>
          </p:cNvGrpSpPr>
          <p:nvPr/>
        </p:nvGrpSpPr>
        <p:grpSpPr bwMode="auto">
          <a:xfrm>
            <a:off x="5657850" y="1493838"/>
            <a:ext cx="4064000" cy="4953000"/>
            <a:chOff x="5471430" y="1265238"/>
            <a:chExt cx="4064683" cy="4952999"/>
          </a:xfrm>
        </p:grpSpPr>
        <p:grpSp>
          <p:nvGrpSpPr>
            <p:cNvPr id="19461" name="Group 19">
              <a:extLst>
                <a:ext uri="{FF2B5EF4-FFF2-40B4-BE49-F238E27FC236}">
                  <a16:creationId xmlns:a16="http://schemas.microsoft.com/office/drawing/2014/main" id="{2B7F3B19-3926-9439-10C9-FBED49F3FE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1430" y="1265238"/>
              <a:ext cx="4064683" cy="4952999"/>
              <a:chOff x="3432" y="1237"/>
              <a:chExt cx="2574" cy="2438"/>
            </a:xfrm>
          </p:grpSpPr>
          <p:sp>
            <p:nvSpPr>
              <p:cNvPr id="19463" name="Rectangle 20">
                <a:extLst>
                  <a:ext uri="{FF2B5EF4-FFF2-40B4-BE49-F238E27FC236}">
                    <a16:creationId xmlns:a16="http://schemas.microsoft.com/office/drawing/2014/main" id="{977F4C67-3DDC-3E1A-9365-94BC9D726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1" y="1237"/>
                <a:ext cx="1070" cy="298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800" i="0">
                    <a:solidFill>
                      <a:srgbClr val="000000"/>
                    </a:solidFill>
                  </a:rPr>
                  <a:t>LibraryMember</a:t>
                </a:r>
              </a:p>
            </p:txBody>
          </p:sp>
          <p:sp>
            <p:nvSpPr>
              <p:cNvPr id="19464" name="Rectangle 21">
                <a:extLst>
                  <a:ext uri="{FF2B5EF4-FFF2-40B4-BE49-F238E27FC236}">
                    <a16:creationId xmlns:a16="http://schemas.microsoft.com/office/drawing/2014/main" id="{338B9CFA-F813-5D93-F6ED-9C54DA32D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1" y="3379"/>
                <a:ext cx="653" cy="297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0000CC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800" i="0">
                    <a:solidFill>
                      <a:srgbClr val="0000CC"/>
                    </a:solidFill>
                  </a:rPr>
                  <a:t>Research</a:t>
                </a:r>
              </a:p>
            </p:txBody>
          </p:sp>
          <p:sp>
            <p:nvSpPr>
              <p:cNvPr id="19465" name="Rectangle 22">
                <a:extLst>
                  <a:ext uri="{FF2B5EF4-FFF2-40B4-BE49-F238E27FC236}">
                    <a16:creationId xmlns:a16="http://schemas.microsoft.com/office/drawing/2014/main" id="{97FAB91B-5BC2-3500-F815-8905D7D8F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379"/>
                <a:ext cx="651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800" i="0">
                    <a:solidFill>
                      <a:srgbClr val="000000"/>
                    </a:solidFill>
                  </a:rPr>
                  <a:t>PostGrad</a:t>
                </a:r>
              </a:p>
            </p:txBody>
          </p:sp>
          <p:sp>
            <p:nvSpPr>
              <p:cNvPr id="19466" name="Rectangle 23">
                <a:extLst>
                  <a:ext uri="{FF2B5EF4-FFF2-40B4-BE49-F238E27FC236}">
                    <a16:creationId xmlns:a16="http://schemas.microsoft.com/office/drawing/2014/main" id="{799B29B7-F87F-0F6A-7850-5EC46A60D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6" y="3379"/>
                <a:ext cx="744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800" i="0">
                    <a:solidFill>
                      <a:srgbClr val="000000"/>
                    </a:solidFill>
                  </a:rPr>
                  <a:t>UnderGrad</a:t>
                </a:r>
              </a:p>
            </p:txBody>
          </p:sp>
          <p:sp>
            <p:nvSpPr>
              <p:cNvPr id="19467" name="Rectangle 24">
                <a:extLst>
                  <a:ext uri="{FF2B5EF4-FFF2-40B4-BE49-F238E27FC236}">
                    <a16:creationId xmlns:a16="http://schemas.microsoft.com/office/drawing/2014/main" id="{015D85A3-30A8-2B4F-2285-F5B64EE55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1" y="2248"/>
                <a:ext cx="466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800" i="0">
                    <a:solidFill>
                      <a:srgbClr val="000000"/>
                    </a:solidFill>
                  </a:rPr>
                  <a:t>Staff</a:t>
                </a:r>
              </a:p>
            </p:txBody>
          </p:sp>
          <p:sp>
            <p:nvSpPr>
              <p:cNvPr id="19468" name="Rectangle 25">
                <a:extLst>
                  <a:ext uri="{FF2B5EF4-FFF2-40B4-BE49-F238E27FC236}">
                    <a16:creationId xmlns:a16="http://schemas.microsoft.com/office/drawing/2014/main" id="{2BF99B0E-D41C-87F0-91C7-CF4E0CFF6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4" y="2248"/>
                <a:ext cx="652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800" i="0">
                    <a:solidFill>
                      <a:srgbClr val="000000"/>
                    </a:solidFill>
                  </a:rPr>
                  <a:t>Students</a:t>
                </a:r>
              </a:p>
            </p:txBody>
          </p:sp>
          <p:sp>
            <p:nvSpPr>
              <p:cNvPr id="19469" name="Rectangle 26">
                <a:extLst>
                  <a:ext uri="{FF2B5EF4-FFF2-40B4-BE49-F238E27FC236}">
                    <a16:creationId xmlns:a16="http://schemas.microsoft.com/office/drawing/2014/main" id="{99EEECB2-7DC7-95B0-4F6C-A47C3E38C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2248"/>
                <a:ext cx="513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1800" i="0">
                    <a:solidFill>
                      <a:srgbClr val="000000"/>
                    </a:solidFill>
                  </a:rPr>
                  <a:t>Faculty</a:t>
                </a:r>
              </a:p>
            </p:txBody>
          </p:sp>
          <p:sp>
            <p:nvSpPr>
              <p:cNvPr id="19470" name="Line 27">
                <a:extLst>
                  <a:ext uri="{FF2B5EF4-FFF2-40B4-BE49-F238E27FC236}">
                    <a16:creationId xmlns:a16="http://schemas.microsoft.com/office/drawing/2014/main" id="{E19E16F8-B286-77BA-FBA4-1CE85863F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9" y="2547"/>
                <a:ext cx="1" cy="833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71" name="Line 28">
                <a:extLst>
                  <a:ext uri="{FF2B5EF4-FFF2-40B4-BE49-F238E27FC236}">
                    <a16:creationId xmlns:a16="http://schemas.microsoft.com/office/drawing/2014/main" id="{2054164C-D896-1F79-EE6C-9E941DFCD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9" y="1535"/>
                <a:ext cx="1" cy="713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72" name="Line 29">
                <a:extLst>
                  <a:ext uri="{FF2B5EF4-FFF2-40B4-BE49-F238E27FC236}">
                    <a16:creationId xmlns:a16="http://schemas.microsoft.com/office/drawing/2014/main" id="{F31E7B7A-4C87-E5DA-0E8D-9AED73B843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5" y="1532"/>
                <a:ext cx="698" cy="719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73" name="Line 30">
                <a:extLst>
                  <a:ext uri="{FF2B5EF4-FFF2-40B4-BE49-F238E27FC236}">
                    <a16:creationId xmlns:a16="http://schemas.microsoft.com/office/drawing/2014/main" id="{AC3B2DAC-081E-C7AF-A8D0-4349573A1A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98" y="2543"/>
                <a:ext cx="651" cy="839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74" name="Line 31">
                <a:extLst>
                  <a:ext uri="{FF2B5EF4-FFF2-40B4-BE49-F238E27FC236}">
                    <a16:creationId xmlns:a16="http://schemas.microsoft.com/office/drawing/2014/main" id="{D67FED0B-953F-E45F-4E31-BBF364F487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61" y="1535"/>
                <a:ext cx="653" cy="713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75" name="Line 32">
                <a:extLst>
                  <a:ext uri="{FF2B5EF4-FFF2-40B4-BE49-F238E27FC236}">
                    <a16:creationId xmlns:a16="http://schemas.microsoft.com/office/drawing/2014/main" id="{BEB8A2E5-FE0B-3FCA-D1C1-D3FDF80987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5" y="2547"/>
                <a:ext cx="652" cy="833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76" name="Rectangle 33">
                <a:extLst>
                  <a:ext uri="{FF2B5EF4-FFF2-40B4-BE49-F238E27FC236}">
                    <a16:creationId xmlns:a16="http://schemas.microsoft.com/office/drawing/2014/main" id="{E717A285-1C5D-84D9-ABBB-3009C5CD9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1" y="1237"/>
                <a:ext cx="513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2000" i="0">
                    <a:solidFill>
                      <a:srgbClr val="000000"/>
                    </a:solidFill>
                  </a:rPr>
                  <a:t> Base Class</a:t>
                </a:r>
              </a:p>
            </p:txBody>
          </p:sp>
          <p:sp>
            <p:nvSpPr>
              <p:cNvPr id="19477" name="Rectangle 34">
                <a:extLst>
                  <a:ext uri="{FF2B5EF4-FFF2-40B4-BE49-F238E27FC236}">
                    <a16:creationId xmlns:a16="http://schemas.microsoft.com/office/drawing/2014/main" id="{DEF58724-20C7-1D0F-81E9-5A9717923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4" y="2770"/>
                <a:ext cx="51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FF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2000" i="0">
                    <a:solidFill>
                      <a:srgbClr val="0000FF"/>
                    </a:solidFill>
                  </a:rPr>
                  <a:t>Multiple </a:t>
                </a:r>
              </a:p>
              <a:p>
                <a:pPr algn="ctr">
                  <a:buClr>
                    <a:srgbClr val="0000FF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2000" i="0">
                    <a:solidFill>
                      <a:srgbClr val="0000FF"/>
                    </a:solidFill>
                  </a:rPr>
                  <a:t>Inheritance</a:t>
                </a:r>
              </a:p>
            </p:txBody>
          </p:sp>
        </p:grpSp>
        <p:sp>
          <p:nvSpPr>
            <p:cNvPr id="19462" name="Line 35">
              <a:extLst>
                <a:ext uri="{FF2B5EF4-FFF2-40B4-BE49-F238E27FC236}">
                  <a16:creationId xmlns:a16="http://schemas.microsoft.com/office/drawing/2014/main" id="{3466DA2F-6E79-52C4-1FCB-202FE17E7F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79709" y="3902912"/>
              <a:ext cx="292139" cy="171726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>
            <a:extLst>
              <a:ext uri="{FF2B5EF4-FFF2-40B4-BE49-F238E27FC236}">
                <a16:creationId xmlns:a16="http://schemas.microsoft.com/office/drawing/2014/main" id="{11FFD369-BACE-9139-8F6B-1A96D7D8D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3" y="87313"/>
            <a:ext cx="90678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defTabSz="914400"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3200" i="0">
                <a:solidFill>
                  <a:schemeClr val="tx1"/>
                </a:solidFill>
              </a:rPr>
              <a:t>Inheritance Implementation in Java</a:t>
            </a:r>
          </a:p>
        </p:txBody>
      </p:sp>
      <p:sp>
        <p:nvSpPr>
          <p:cNvPr id="20483" name="Text Box 4">
            <a:extLst>
              <a:ext uri="{FF2B5EF4-FFF2-40B4-BE49-F238E27FC236}">
                <a16:creationId xmlns:a16="http://schemas.microsoft.com/office/drawing/2014/main" id="{B4DCD956-B6D5-367D-0178-663A91AB2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609600"/>
            <a:ext cx="9890125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defTabSz="914400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2800" b="0" i="0">
                <a:solidFill>
                  <a:schemeClr val="tx1"/>
                </a:solidFill>
              </a:rPr>
              <a:t>Inheritance is declared using the "extends" keyword</a:t>
            </a:r>
          </a:p>
          <a:p>
            <a:pPr lvl="1" defTabSz="914400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2400" b="0" i="0">
                <a:solidFill>
                  <a:schemeClr val="tx1"/>
                </a:solidFill>
              </a:rPr>
              <a:t>Even when no inheritance  is defined, in Java a class implicitly extends a class called Object.</a:t>
            </a:r>
          </a:p>
          <a:p>
            <a:pPr defTabSz="914400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2800" b="0" i="0">
              <a:solidFill>
                <a:schemeClr val="tx1"/>
              </a:solidFill>
            </a:endParaRPr>
          </a:p>
        </p:txBody>
      </p:sp>
      <p:sp>
        <p:nvSpPr>
          <p:cNvPr id="20484" name="AutoShape 5">
            <a:extLst>
              <a:ext uri="{FF2B5EF4-FFF2-40B4-BE49-F238E27FC236}">
                <a16:creationId xmlns:a16="http://schemas.microsoft.com/office/drawing/2014/main" id="{05ACF62C-C08E-612D-2A84-140BE4594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188" y="2255838"/>
            <a:ext cx="2617787" cy="1277937"/>
          </a:xfrm>
          <a:prstGeom prst="roundRect">
            <a:avLst>
              <a:gd name="adj" fmla="val 134"/>
            </a:avLst>
          </a:prstGeom>
          <a:solidFill>
            <a:srgbClr val="CCFFFF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  <a:tab pos="14478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defTabSz="914400"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2000" i="0">
                <a:solidFill>
                  <a:srgbClr val="0000CC"/>
                </a:solidFill>
              </a:rPr>
              <a:t>Person</a:t>
            </a:r>
          </a:p>
          <a:p>
            <a:pPr defTabSz="914400"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2000" i="0">
                <a:solidFill>
                  <a:srgbClr val="0000CC"/>
                </a:solidFill>
              </a:rPr>
              <a:t>- name: String          </a:t>
            </a:r>
          </a:p>
          <a:p>
            <a:pPr defTabSz="914400"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2000" i="0">
                <a:solidFill>
                  <a:srgbClr val="0000CC"/>
                </a:solidFill>
              </a:rPr>
              <a:t>- dob: Date</a:t>
            </a:r>
          </a:p>
          <a:p>
            <a:pPr defTabSz="914400">
              <a:buClr>
                <a:srgbClr val="000000"/>
              </a:buClr>
              <a:buSzPct val="67000"/>
              <a:buFont typeface="StarBats" charset="0"/>
              <a:buNone/>
            </a:pPr>
            <a:endParaRPr lang="en-GB" altLang="en-US" sz="2000" i="0">
              <a:solidFill>
                <a:srgbClr val="0000CC"/>
              </a:solidFill>
            </a:endParaRPr>
          </a:p>
        </p:txBody>
      </p:sp>
      <p:sp>
        <p:nvSpPr>
          <p:cNvPr id="20485" name="Line 6">
            <a:extLst>
              <a:ext uri="{FF2B5EF4-FFF2-40B4-BE49-F238E27FC236}">
                <a16:creationId xmlns:a16="http://schemas.microsoft.com/office/drawing/2014/main" id="{ADC87343-E89A-12F3-7BD4-2C3C34C2AF1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37588" y="3551238"/>
            <a:ext cx="4762" cy="1376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86" name="AutoShape 7">
            <a:extLst>
              <a:ext uri="{FF2B5EF4-FFF2-40B4-BE49-F238E27FC236}">
                <a16:creationId xmlns:a16="http://schemas.microsoft.com/office/drawing/2014/main" id="{77A2FA4A-E7CB-1182-DF3A-F8F1BC2F0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313" y="4813300"/>
            <a:ext cx="2617787" cy="1277938"/>
          </a:xfrm>
          <a:prstGeom prst="roundRect">
            <a:avLst>
              <a:gd name="adj" fmla="val 139"/>
            </a:avLst>
          </a:prstGeom>
          <a:solidFill>
            <a:srgbClr val="CCFFFF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  <a:tab pos="14478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defTabSz="914400"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2000" i="0">
                <a:solidFill>
                  <a:srgbClr val="0000CC"/>
                </a:solidFill>
              </a:rPr>
              <a:t>Employee</a:t>
            </a:r>
          </a:p>
          <a:p>
            <a:pPr defTabSz="914400"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2000" i="0">
                <a:solidFill>
                  <a:srgbClr val="0000CC"/>
                </a:solidFill>
              </a:rPr>
              <a:t>- employeeID: int</a:t>
            </a:r>
          </a:p>
          <a:p>
            <a:pPr defTabSz="914400"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2000" i="0">
                <a:solidFill>
                  <a:srgbClr val="0000CC"/>
                </a:solidFill>
              </a:rPr>
              <a:t>- salary: int</a:t>
            </a:r>
          </a:p>
          <a:p>
            <a:pPr defTabSz="914400"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2000" i="0">
                <a:solidFill>
                  <a:srgbClr val="0000CC"/>
                </a:solidFill>
              </a:rPr>
              <a:t>- startDate: Date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AC416308-FBE5-21D7-02FA-0E95023C5BFC}"/>
              </a:ext>
            </a:extLst>
          </p:cNvPr>
          <p:cNvGrpSpPr>
            <a:grpSpLocks/>
          </p:cNvGrpSpPr>
          <p:nvPr/>
        </p:nvGrpSpPr>
        <p:grpSpPr bwMode="auto">
          <a:xfrm>
            <a:off x="0" y="1951038"/>
            <a:ext cx="4583113" cy="2133600"/>
            <a:chOff x="0" y="1229"/>
            <a:chExt cx="2887" cy="1344"/>
          </a:xfrm>
        </p:grpSpPr>
        <p:sp>
          <p:nvSpPr>
            <p:cNvPr id="20498" name="AutoShape 8">
              <a:extLst>
                <a:ext uri="{FF2B5EF4-FFF2-40B4-BE49-F238E27FC236}">
                  <a16:creationId xmlns:a16="http://schemas.microsoft.com/office/drawing/2014/main" id="{F661A0E5-F196-E4F5-0660-1E8251D0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29"/>
              <a:ext cx="2887" cy="1344"/>
            </a:xfrm>
            <a:prstGeom prst="roundRect">
              <a:avLst>
                <a:gd name="adj" fmla="val 97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000" i="0">
                <a:latin typeface="Times New Roman" panose="02020603050405020304" pitchFamily="18" charset="0"/>
              </a:endParaRPr>
            </a:p>
          </p:txBody>
        </p:sp>
        <p:sp>
          <p:nvSpPr>
            <p:cNvPr id="20499" name="Text Box 9">
              <a:extLst>
                <a:ext uri="{FF2B5EF4-FFF2-40B4-BE49-F238E27FC236}">
                  <a16:creationId xmlns:a16="http://schemas.microsoft.com/office/drawing/2014/main" id="{1440B17E-7B5C-EAE9-D5C5-69CF68C03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" y="1277"/>
              <a:ext cx="2471" cy="1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914400"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2400" i="0">
                  <a:solidFill>
                    <a:srgbClr val="0000CC"/>
                  </a:solidFill>
                </a:rPr>
                <a:t>class Person{</a:t>
              </a:r>
            </a:p>
            <a:p>
              <a:pPr defTabSz="914400"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2400" i="0">
                  <a:solidFill>
                    <a:srgbClr val="0000CC"/>
                  </a:solidFill>
                </a:rPr>
                <a:t>	private String name;</a:t>
              </a:r>
            </a:p>
            <a:p>
              <a:pPr defTabSz="914400"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2400" i="0">
                  <a:solidFill>
                    <a:srgbClr val="0000CC"/>
                  </a:solidFill>
                </a:rPr>
                <a:t>	private Date dob;</a:t>
              </a:r>
            </a:p>
            <a:p>
              <a:pPr defTabSz="914400"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2400" i="0">
                  <a:solidFill>
                    <a:srgbClr val="0000CC"/>
                  </a:solidFill>
                </a:rPr>
                <a:t>	...</a:t>
              </a:r>
            </a:p>
            <a:p>
              <a:pPr defTabSz="914400"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2400" i="0">
                  <a:solidFill>
                    <a:srgbClr val="0000CC"/>
                  </a:solidFill>
                </a:rPr>
                <a:t>}</a:t>
              </a:r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FAB85F1F-C44C-BAA7-F664-468BDAB98922}"/>
              </a:ext>
            </a:extLst>
          </p:cNvPr>
          <p:cNvGrpSpPr>
            <a:grpSpLocks/>
          </p:cNvGrpSpPr>
          <p:nvPr/>
        </p:nvGrpSpPr>
        <p:grpSpPr bwMode="auto">
          <a:xfrm>
            <a:off x="190500" y="4160838"/>
            <a:ext cx="6373813" cy="2403475"/>
            <a:chOff x="120" y="2621"/>
            <a:chExt cx="4015" cy="1514"/>
          </a:xfrm>
        </p:grpSpPr>
        <p:sp>
          <p:nvSpPr>
            <p:cNvPr id="20496" name="AutoShape 10">
              <a:extLst>
                <a:ext uri="{FF2B5EF4-FFF2-40B4-BE49-F238E27FC236}">
                  <a16:creationId xmlns:a16="http://schemas.microsoft.com/office/drawing/2014/main" id="{9284E3ED-A997-D5E8-8F04-306833D5B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" y="2621"/>
              <a:ext cx="4015" cy="1514"/>
            </a:xfrm>
            <a:prstGeom prst="roundRect">
              <a:avLst>
                <a:gd name="adj" fmla="val 88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i="0">
                <a:latin typeface="Times New Roman" panose="02020603050405020304" pitchFamily="18" charset="0"/>
              </a:endParaRPr>
            </a:p>
          </p:txBody>
        </p:sp>
        <p:sp>
          <p:nvSpPr>
            <p:cNvPr id="20497" name="Text Box 11">
              <a:extLst>
                <a:ext uri="{FF2B5EF4-FFF2-40B4-BE49-F238E27FC236}">
                  <a16:creationId xmlns:a16="http://schemas.microsoft.com/office/drawing/2014/main" id="{64F321FE-5FBB-0523-3B94-CAAD71F3C8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" y="2621"/>
              <a:ext cx="3427" cy="1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914400"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2400" i="0">
                  <a:solidFill>
                    <a:srgbClr val="0000CC"/>
                  </a:solidFill>
                </a:rPr>
                <a:t>class Employee extends Person{</a:t>
              </a:r>
            </a:p>
            <a:p>
              <a:pPr defTabSz="914400"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2400" i="0">
                  <a:solidFill>
                    <a:srgbClr val="0000CC"/>
                  </a:solidFill>
                </a:rPr>
                <a:t>	private int employeeID;</a:t>
              </a:r>
            </a:p>
            <a:p>
              <a:pPr defTabSz="914400"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2400" i="0">
                  <a:solidFill>
                    <a:srgbClr val="0000CC"/>
                  </a:solidFill>
                </a:rPr>
                <a:t>	private int salary;</a:t>
              </a:r>
            </a:p>
            <a:p>
              <a:pPr defTabSz="914400"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2400" i="0">
                  <a:solidFill>
                    <a:srgbClr val="0000CC"/>
                  </a:solidFill>
                </a:rPr>
                <a:t>	private Date startDate;</a:t>
              </a:r>
            </a:p>
            <a:p>
              <a:pPr defTabSz="914400"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2400" i="0">
                  <a:solidFill>
                    <a:srgbClr val="0000CC"/>
                  </a:solidFill>
                </a:rPr>
                <a:t>	...</a:t>
              </a:r>
            </a:p>
            <a:p>
              <a:pPr defTabSz="914400"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2400" i="0">
                  <a:solidFill>
                    <a:srgbClr val="0000CC"/>
                  </a:solidFill>
                </a:rPr>
                <a:t>}</a:t>
              </a:r>
            </a:p>
          </p:txBody>
        </p:sp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7E781931-F512-AF7B-62B5-3F91836D59D5}"/>
              </a:ext>
            </a:extLst>
          </p:cNvPr>
          <p:cNvGrpSpPr>
            <a:grpSpLocks/>
          </p:cNvGrpSpPr>
          <p:nvPr/>
        </p:nvGrpSpPr>
        <p:grpSpPr bwMode="auto">
          <a:xfrm>
            <a:off x="190500" y="6675438"/>
            <a:ext cx="7364413" cy="728662"/>
            <a:chOff x="910" y="3783"/>
            <a:chExt cx="3011" cy="358"/>
          </a:xfrm>
        </p:grpSpPr>
        <p:sp>
          <p:nvSpPr>
            <p:cNvPr id="20494" name="AutoShape 13">
              <a:extLst>
                <a:ext uri="{FF2B5EF4-FFF2-40B4-BE49-F238E27FC236}">
                  <a16:creationId xmlns:a16="http://schemas.microsoft.com/office/drawing/2014/main" id="{BCEF51FE-391E-2CF3-0A8D-D7B009907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" y="3783"/>
              <a:ext cx="3011" cy="358"/>
            </a:xfrm>
            <a:prstGeom prst="roundRect">
              <a:avLst>
                <a:gd name="adj" fmla="val 278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i="0">
                <a:latin typeface="Times New Roman" panose="02020603050405020304" pitchFamily="18" charset="0"/>
              </a:endParaRPr>
            </a:p>
          </p:txBody>
        </p:sp>
        <p:sp>
          <p:nvSpPr>
            <p:cNvPr id="20495" name="Text Box 14">
              <a:extLst>
                <a:ext uri="{FF2B5EF4-FFF2-40B4-BE49-F238E27FC236}">
                  <a16:creationId xmlns:a16="http://schemas.microsoft.com/office/drawing/2014/main" id="{F6DF55F0-4622-CD49-3C8E-F7835BA50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9" y="3921"/>
              <a:ext cx="254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914400"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2400" i="0">
                  <a:solidFill>
                    <a:srgbClr val="0000CC"/>
                  </a:solidFill>
                </a:rPr>
                <a:t>Employee anEmployee = new Employee();</a:t>
              </a:r>
            </a:p>
          </p:txBody>
        </p:sp>
      </p:grpSp>
      <p:sp>
        <p:nvSpPr>
          <p:cNvPr id="20490" name="Line 16">
            <a:extLst>
              <a:ext uri="{FF2B5EF4-FFF2-40B4-BE49-F238E27FC236}">
                <a16:creationId xmlns:a16="http://schemas.microsoft.com/office/drawing/2014/main" id="{EB9DA14C-7056-F47F-B88F-7186549632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6313" y="2560638"/>
            <a:ext cx="26781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91" name="Line 17">
            <a:extLst>
              <a:ext uri="{FF2B5EF4-FFF2-40B4-BE49-F238E27FC236}">
                <a16:creationId xmlns:a16="http://schemas.microsoft.com/office/drawing/2014/main" id="{B224289E-2046-9100-D6A4-E2A016480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6313" y="5151438"/>
            <a:ext cx="26781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911223D-8A4E-B5B4-14E3-AA803DF553C4}"/>
              </a:ext>
            </a:extLst>
          </p:cNvPr>
          <p:cNvSpPr/>
          <p:nvPr/>
        </p:nvSpPr>
        <p:spPr bwMode="auto">
          <a:xfrm>
            <a:off x="8482013" y="3549650"/>
            <a:ext cx="304800" cy="358775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sp>
        <p:nvSpPr>
          <p:cNvPr id="6" name="Rectangular Callout 24">
            <a:extLst>
              <a:ext uri="{FF2B5EF4-FFF2-40B4-BE49-F238E27FC236}">
                <a16:creationId xmlns:a16="http://schemas.microsoft.com/office/drawing/2014/main" id="{3DF425B7-23A8-BEF4-E581-D6CDEAD7959D}"/>
              </a:ext>
            </a:extLst>
          </p:cNvPr>
          <p:cNvSpPr/>
          <p:nvPr/>
        </p:nvSpPr>
        <p:spPr bwMode="auto">
          <a:xfrm>
            <a:off x="4410075" y="5957888"/>
            <a:ext cx="1524000" cy="654050"/>
          </a:xfrm>
          <a:prstGeom prst="wedgeRectCallout">
            <a:avLst>
              <a:gd name="adj1" fmla="val -108810"/>
              <a:gd name="adj2" fmla="val 129936"/>
            </a:avLst>
          </a:prstGeom>
          <a:solidFill>
            <a:srgbClr val="FFC000"/>
          </a:solidFill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000" i="0" dirty="0">
                <a:solidFill>
                  <a:srgbClr val="0000CC"/>
                </a:solidFill>
                <a:latin typeface="+mj-lt"/>
              </a:rPr>
              <a:t>Object Reference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hape 52">
            <a:extLst>
              <a:ext uri="{FF2B5EF4-FFF2-40B4-BE49-F238E27FC236}">
                <a16:creationId xmlns:a16="http://schemas.microsoft.com/office/drawing/2014/main" id="{52B9DC35-F679-E3AF-E6CE-93A8D95C2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1189038"/>
            <a:ext cx="8229600" cy="987425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100778" tIns="50375" rIns="100778" bIns="50375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SzPct val="25000"/>
              <a:buFont typeface="Comic Sans MS" panose="030F0702030302020204" pitchFamily="66" charset="0"/>
              <a:buNone/>
            </a:pPr>
            <a:r>
              <a:rPr lang="en-US" altLang="en-US" sz="2600" i="0">
                <a:solidFill>
                  <a:srgbClr val="000000"/>
                </a:solidFill>
                <a:cs typeface="Arial" panose="020B0604020202020204" pitchFamily="34" charset="0"/>
                <a:sym typeface="Comic Sans MS" panose="030F0702030302020204" pitchFamily="66" charset="0"/>
              </a:rPr>
              <a:t>Rectangle myRectangle = </a:t>
            </a:r>
            <a:r>
              <a:rPr lang="en-US" altLang="en-US" sz="2600" i="0">
                <a:solidFill>
                  <a:schemeClr val="accent2"/>
                </a:solidFill>
                <a:cs typeface="Arial" panose="020B0604020202020204" pitchFamily="34" charset="0"/>
                <a:sym typeface="Comic Sans MS" panose="030F0702030302020204" pitchFamily="66" charset="0"/>
              </a:rPr>
              <a:t>new</a:t>
            </a:r>
            <a:r>
              <a:rPr lang="en-US" altLang="en-US" sz="2600" i="0">
                <a:solidFill>
                  <a:srgbClr val="000000"/>
                </a:solidFill>
                <a:cs typeface="Arial" panose="020B0604020202020204" pitchFamily="34" charset="0"/>
                <a:sym typeface="Comic Sans MS" panose="030F0702030302020204" pitchFamily="66" charset="0"/>
              </a:rPr>
              <a:t> Rectangle(5, 3);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SzPct val="25000"/>
              <a:buFont typeface="Comic Sans MS" panose="030F0702030302020204" pitchFamily="66" charset="0"/>
              <a:buNone/>
            </a:pPr>
            <a:r>
              <a:rPr lang="en-US" altLang="en-US" sz="2600" i="0">
                <a:solidFill>
                  <a:srgbClr val="000000"/>
                </a:solidFill>
                <a:cs typeface="Arial" panose="020B0604020202020204" pitchFamily="34" charset="0"/>
                <a:sym typeface="Comic Sans MS" panose="030F0702030302020204" pitchFamily="66" charset="0"/>
              </a:rPr>
              <a:t>Box myBox = </a:t>
            </a:r>
            <a:r>
              <a:rPr lang="en-US" altLang="en-US" sz="2600" i="0">
                <a:solidFill>
                  <a:schemeClr val="accent2"/>
                </a:solidFill>
                <a:cs typeface="Arial" panose="020B0604020202020204" pitchFamily="34" charset="0"/>
                <a:sym typeface="Comic Sans MS" panose="030F0702030302020204" pitchFamily="66" charset="0"/>
              </a:rPr>
              <a:t>new</a:t>
            </a:r>
            <a:r>
              <a:rPr lang="en-US" altLang="en-US" sz="2600" i="0">
                <a:solidFill>
                  <a:srgbClr val="000000"/>
                </a:solidFill>
                <a:cs typeface="Arial" panose="020B0604020202020204" pitchFamily="34" charset="0"/>
                <a:sym typeface="Comic Sans MS" panose="030F0702030302020204" pitchFamily="66" charset="0"/>
              </a:rPr>
              <a:t> Box(6, 5, 4);</a:t>
            </a:r>
          </a:p>
        </p:txBody>
      </p:sp>
      <p:sp>
        <p:nvSpPr>
          <p:cNvPr id="22531" name="Shape 51">
            <a:extLst>
              <a:ext uri="{FF2B5EF4-FFF2-40B4-BE49-F238E27FC236}">
                <a16:creationId xmlns:a16="http://schemas.microsoft.com/office/drawing/2014/main" id="{B7EFFC65-23D6-B397-BD60-63D0F0033F9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9050" y="133350"/>
            <a:ext cx="8569325" cy="536575"/>
          </a:xfrm>
        </p:spPr>
        <p:txBody>
          <a:bodyPr lIns="100778" tIns="50375" rIns="100778" bIns="50375">
            <a:spAutoFit/>
          </a:bodyPr>
          <a:lstStyle/>
          <a:p>
            <a:pPr eaLnBrk="1" hangingPunct="1">
              <a:buSzPct val="25000"/>
              <a:buFont typeface="Comic Sans MS" panose="030F0702030302020204" pitchFamily="66" charset="0"/>
              <a:buNone/>
            </a:pPr>
            <a:r>
              <a:rPr lang="en-US" altLang="en-US" sz="3200">
                <a:sym typeface="Comic Sans MS" panose="030F0702030302020204" pitchFamily="66" charset="0"/>
              </a:rPr>
              <a:t>Objects myRectangle and myBox</a:t>
            </a:r>
          </a:p>
        </p:txBody>
      </p:sp>
      <p:grpSp>
        <p:nvGrpSpPr>
          <p:cNvPr id="2" name="Group 32">
            <a:extLst>
              <a:ext uri="{FF2B5EF4-FFF2-40B4-BE49-F238E27FC236}">
                <a16:creationId xmlns:a16="http://schemas.microsoft.com/office/drawing/2014/main" id="{8F433C34-96A8-6AD4-FAB7-082D25131CFF}"/>
              </a:ext>
            </a:extLst>
          </p:cNvPr>
          <p:cNvGrpSpPr>
            <a:grpSpLocks/>
          </p:cNvGrpSpPr>
          <p:nvPr/>
        </p:nvGrpSpPr>
        <p:grpSpPr bwMode="auto">
          <a:xfrm>
            <a:off x="0" y="1646238"/>
            <a:ext cx="9917113" cy="5638800"/>
            <a:chOff x="0" y="1229"/>
            <a:chExt cx="6199" cy="3360"/>
          </a:xfrm>
        </p:grpSpPr>
        <p:sp>
          <p:nvSpPr>
            <p:cNvPr id="22540" name="Rectangle 31">
              <a:extLst>
                <a:ext uri="{FF2B5EF4-FFF2-40B4-BE49-F238E27FC236}">
                  <a16:creationId xmlns:a16="http://schemas.microsoft.com/office/drawing/2014/main" id="{F98BBE27-3E01-ACAC-7B63-BA8175DB3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" y="1534"/>
              <a:ext cx="5693" cy="2914"/>
            </a:xfrm>
            <a:prstGeom prst="rect">
              <a:avLst/>
            </a:prstGeom>
            <a:noFill/>
            <a:ln>
              <a:noFill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endParaRPr lang="en-US" altLang="en-US" sz="1500" i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541" name="Oval 2">
              <a:extLst>
                <a:ext uri="{FF2B5EF4-FFF2-40B4-BE49-F238E27FC236}">
                  <a16:creationId xmlns:a16="http://schemas.microsoft.com/office/drawing/2014/main" id="{8AA43764-9CAE-DA76-8C90-F72C773CA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1839"/>
              <a:ext cx="1578" cy="2140"/>
            </a:xfrm>
            <a:prstGeom prst="ellipse">
              <a:avLst/>
            </a:prstGeom>
            <a:solidFill>
              <a:schemeClr val="accent1">
                <a:alpha val="58823"/>
              </a:schemeClr>
            </a:solidFill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endParaRPr lang="en-US" altLang="en-US" sz="1700" i="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542" name="Rectangle 3">
              <a:extLst>
                <a:ext uri="{FF2B5EF4-FFF2-40B4-BE49-F238E27FC236}">
                  <a16:creationId xmlns:a16="http://schemas.microsoft.com/office/drawing/2014/main" id="{42BB57A9-FD3F-5C89-E6AA-B0B01F89C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2" y="2268"/>
              <a:ext cx="497" cy="357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2400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5.0</a:t>
              </a:r>
            </a:p>
          </p:txBody>
        </p:sp>
        <p:sp>
          <p:nvSpPr>
            <p:cNvPr id="22543" name="Rectangle 8">
              <a:extLst>
                <a:ext uri="{FF2B5EF4-FFF2-40B4-BE49-F238E27FC236}">
                  <a16:creationId xmlns:a16="http://schemas.microsoft.com/office/drawing/2014/main" id="{5E043134-CC43-7B8B-99F0-F9EA3CD5C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2" y="3028"/>
              <a:ext cx="497" cy="357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2400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3.0</a:t>
              </a:r>
            </a:p>
          </p:txBody>
        </p:sp>
        <p:sp>
          <p:nvSpPr>
            <p:cNvPr id="22544" name="TextBox 4">
              <a:extLst>
                <a:ext uri="{FF2B5EF4-FFF2-40B4-BE49-F238E27FC236}">
                  <a16:creationId xmlns:a16="http://schemas.microsoft.com/office/drawing/2014/main" id="{FFC97989-96F3-7121-67E7-AC508D99B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5" y="2302"/>
              <a:ext cx="68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400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length</a:t>
              </a:r>
            </a:p>
          </p:txBody>
        </p:sp>
        <p:sp>
          <p:nvSpPr>
            <p:cNvPr id="22545" name="TextBox 10">
              <a:extLst>
                <a:ext uri="{FF2B5EF4-FFF2-40B4-BE49-F238E27FC236}">
                  <a16:creationId xmlns:a16="http://schemas.microsoft.com/office/drawing/2014/main" id="{119FF16B-715A-BBB8-46C1-10ACC90A24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8" y="3062"/>
              <a:ext cx="62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400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width</a:t>
              </a:r>
            </a:p>
          </p:txBody>
        </p:sp>
        <p:sp>
          <p:nvSpPr>
            <p:cNvPr id="22546" name="Rectangle 18">
              <a:extLst>
                <a:ext uri="{FF2B5EF4-FFF2-40B4-BE49-F238E27FC236}">
                  <a16:creationId xmlns:a16="http://schemas.microsoft.com/office/drawing/2014/main" id="{078484F7-0897-B98E-2572-0CD54D85F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" y="2796"/>
              <a:ext cx="200" cy="183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endParaRPr lang="en-US" altLang="en-US" sz="1700" i="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40E3FAD-EA32-123E-1CCA-170AFE1A1A06}"/>
                </a:ext>
              </a:extLst>
            </p:cNvPr>
            <p:cNvCxnSpPr/>
            <p:nvPr/>
          </p:nvCxnSpPr>
          <p:spPr>
            <a:xfrm>
              <a:off x="731" y="2890"/>
              <a:ext cx="10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548" name="TextBox 29">
              <a:extLst>
                <a:ext uri="{FF2B5EF4-FFF2-40B4-BE49-F238E27FC236}">
                  <a16:creationId xmlns:a16="http://schemas.microsoft.com/office/drawing/2014/main" id="{B36EFB83-5D21-C454-088F-B97BDA09A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519"/>
              <a:ext cx="126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400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myRectangle</a:t>
              </a:r>
            </a:p>
          </p:txBody>
        </p:sp>
        <p:sp>
          <p:nvSpPr>
            <p:cNvPr id="22549" name="Oval 13">
              <a:extLst>
                <a:ext uri="{FF2B5EF4-FFF2-40B4-BE49-F238E27FC236}">
                  <a16:creationId xmlns:a16="http://schemas.microsoft.com/office/drawing/2014/main" id="{E35AB08E-5AFA-5E90-B72F-ADE7CDCF2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1229"/>
              <a:ext cx="2103" cy="3360"/>
            </a:xfrm>
            <a:prstGeom prst="ellipse">
              <a:avLst/>
            </a:prstGeom>
            <a:solidFill>
              <a:srgbClr val="D99694"/>
            </a:solidFill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endParaRPr lang="en-US" altLang="en-US" sz="1700" i="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550" name="Oval 22">
              <a:extLst>
                <a:ext uri="{FF2B5EF4-FFF2-40B4-BE49-F238E27FC236}">
                  <a16:creationId xmlns:a16="http://schemas.microsoft.com/office/drawing/2014/main" id="{F90C9870-419D-60D3-6165-87D073A8E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" y="1373"/>
              <a:ext cx="1577" cy="2409"/>
            </a:xfrm>
            <a:prstGeom prst="ellipse">
              <a:avLst/>
            </a:prstGeom>
            <a:solidFill>
              <a:schemeClr val="accent1">
                <a:alpha val="58823"/>
              </a:schemeClr>
            </a:solidFill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endParaRPr lang="en-US" altLang="en-US" sz="1700" i="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551" name="Rectangle 23">
              <a:extLst>
                <a:ext uri="{FF2B5EF4-FFF2-40B4-BE49-F238E27FC236}">
                  <a16:creationId xmlns:a16="http://schemas.microsoft.com/office/drawing/2014/main" id="{8EB3D662-E23B-0526-A6DC-6C6A6A6BA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2" y="2176"/>
              <a:ext cx="496" cy="402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2400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6.0</a:t>
              </a:r>
            </a:p>
          </p:txBody>
        </p:sp>
        <p:sp>
          <p:nvSpPr>
            <p:cNvPr id="22552" name="Rectangle 24">
              <a:extLst>
                <a:ext uri="{FF2B5EF4-FFF2-40B4-BE49-F238E27FC236}">
                  <a16:creationId xmlns:a16="http://schemas.microsoft.com/office/drawing/2014/main" id="{F96119B2-12DF-C08E-09C4-B2A5D7754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2" y="3031"/>
              <a:ext cx="496" cy="402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2400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5.0</a:t>
              </a:r>
            </a:p>
          </p:txBody>
        </p:sp>
        <p:sp>
          <p:nvSpPr>
            <p:cNvPr id="22553" name="TextBox 25">
              <a:extLst>
                <a:ext uri="{FF2B5EF4-FFF2-40B4-BE49-F238E27FC236}">
                  <a16:creationId xmlns:a16="http://schemas.microsoft.com/office/drawing/2014/main" id="{9092A46D-205D-46DE-5729-4EB58C5CE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9" y="2215"/>
              <a:ext cx="68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400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length</a:t>
              </a:r>
            </a:p>
          </p:txBody>
        </p:sp>
        <p:sp>
          <p:nvSpPr>
            <p:cNvPr id="22554" name="TextBox 26">
              <a:extLst>
                <a:ext uri="{FF2B5EF4-FFF2-40B4-BE49-F238E27FC236}">
                  <a16:creationId xmlns:a16="http://schemas.microsoft.com/office/drawing/2014/main" id="{7F7AE3CE-1BA4-232A-1336-BDC231AE4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" y="3070"/>
              <a:ext cx="621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400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width</a:t>
              </a:r>
            </a:p>
          </p:txBody>
        </p:sp>
        <p:sp>
          <p:nvSpPr>
            <p:cNvPr id="22555" name="Rectangle 27">
              <a:extLst>
                <a:ext uri="{FF2B5EF4-FFF2-40B4-BE49-F238E27FC236}">
                  <a16:creationId xmlns:a16="http://schemas.microsoft.com/office/drawing/2014/main" id="{ED05337D-48DD-3A83-5402-F3E06104D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3853"/>
              <a:ext cx="497" cy="402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2400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4.0</a:t>
              </a:r>
            </a:p>
          </p:txBody>
        </p:sp>
        <p:sp>
          <p:nvSpPr>
            <p:cNvPr id="22556" name="TextBox 28">
              <a:extLst>
                <a:ext uri="{FF2B5EF4-FFF2-40B4-BE49-F238E27FC236}">
                  <a16:creationId xmlns:a16="http://schemas.microsoft.com/office/drawing/2014/main" id="{5B203594-4B69-AC4E-6001-9176F457C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9" y="3869"/>
              <a:ext cx="69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400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height</a:t>
              </a:r>
            </a:p>
          </p:txBody>
        </p:sp>
        <p:sp>
          <p:nvSpPr>
            <p:cNvPr id="22557" name="TextBox 30">
              <a:extLst>
                <a:ext uri="{FF2B5EF4-FFF2-40B4-BE49-F238E27FC236}">
                  <a16:creationId xmlns:a16="http://schemas.microsoft.com/office/drawing/2014/main" id="{D5A1D7F8-6161-2AD8-6FC6-63A2927DC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9" y="2614"/>
              <a:ext cx="71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400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myBox</a:t>
              </a:r>
            </a:p>
          </p:txBody>
        </p:sp>
        <p:sp>
          <p:nvSpPr>
            <p:cNvPr id="22558" name="Rectangle 1">
              <a:extLst>
                <a:ext uri="{FF2B5EF4-FFF2-40B4-BE49-F238E27FC236}">
                  <a16:creationId xmlns:a16="http://schemas.microsoft.com/office/drawing/2014/main" id="{38E99152-AD16-E0DF-BBE3-F5240B495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" y="2918"/>
              <a:ext cx="212" cy="121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endParaRPr lang="en-US" altLang="en-US" sz="1700" i="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18DC218-BDC1-9E6F-27A8-982BADE81436}"/>
                </a:ext>
              </a:extLst>
            </p:cNvPr>
            <p:cNvCxnSpPr/>
            <p:nvPr/>
          </p:nvCxnSpPr>
          <p:spPr>
            <a:xfrm>
              <a:off x="3649" y="2986"/>
              <a:ext cx="7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ular Callout 24">
            <a:extLst>
              <a:ext uri="{FF2B5EF4-FFF2-40B4-BE49-F238E27FC236}">
                <a16:creationId xmlns:a16="http://schemas.microsoft.com/office/drawing/2014/main" id="{143FBFB9-B6D9-1C84-3A0F-EBA4828B0BB3}"/>
              </a:ext>
            </a:extLst>
          </p:cNvPr>
          <p:cNvSpPr/>
          <p:nvPr/>
        </p:nvSpPr>
        <p:spPr bwMode="auto">
          <a:xfrm>
            <a:off x="0" y="6218238"/>
            <a:ext cx="2373313" cy="838200"/>
          </a:xfrm>
          <a:prstGeom prst="wedgeRectCallout">
            <a:avLst>
              <a:gd name="adj1" fmla="val -1221"/>
              <a:gd name="adj2" fmla="val -267118"/>
            </a:avLst>
          </a:prstGeom>
          <a:solidFill>
            <a:srgbClr val="FFFFCC"/>
          </a:solidFill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i="0" dirty="0">
                <a:solidFill>
                  <a:srgbClr val="0000CC"/>
                </a:solidFill>
                <a:latin typeface="+mj-lt"/>
              </a:rPr>
              <a:t>Object Reference</a:t>
            </a:r>
          </a:p>
        </p:txBody>
      </p:sp>
      <p:grpSp>
        <p:nvGrpSpPr>
          <p:cNvPr id="22534" name="Group 25">
            <a:extLst>
              <a:ext uri="{FF2B5EF4-FFF2-40B4-BE49-F238E27FC236}">
                <a16:creationId xmlns:a16="http://schemas.microsoft.com/office/drawing/2014/main" id="{B4B63026-AB0E-922B-4F92-27F1A83DB6A3}"/>
              </a:ext>
            </a:extLst>
          </p:cNvPr>
          <p:cNvGrpSpPr>
            <a:grpSpLocks/>
          </p:cNvGrpSpPr>
          <p:nvPr/>
        </p:nvGrpSpPr>
        <p:grpSpPr bwMode="auto">
          <a:xfrm>
            <a:off x="8393113" y="0"/>
            <a:ext cx="1676400" cy="1646238"/>
            <a:chOff x="315913" y="1839913"/>
            <a:chExt cx="3581400" cy="4225925"/>
          </a:xfrm>
        </p:grpSpPr>
        <p:sp>
          <p:nvSpPr>
            <p:cNvPr id="22535" name="Rectangle 30">
              <a:extLst>
                <a:ext uri="{FF2B5EF4-FFF2-40B4-BE49-F238E27FC236}">
                  <a16:creationId xmlns:a16="http://schemas.microsoft.com/office/drawing/2014/main" id="{2254385D-D4A1-5D95-41C6-47C8DFCD3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00" y="1839913"/>
              <a:ext cx="3541713" cy="1177925"/>
            </a:xfrm>
            <a:prstGeom prst="rect">
              <a:avLst/>
            </a:prstGeom>
            <a:solidFill>
              <a:srgbClr val="FF9933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Rectangle</a:t>
              </a:r>
            </a:p>
          </p:txBody>
        </p:sp>
        <p:sp>
          <p:nvSpPr>
            <p:cNvPr id="22536" name="Rectangle 33">
              <a:extLst>
                <a:ext uri="{FF2B5EF4-FFF2-40B4-BE49-F238E27FC236}">
                  <a16:creationId xmlns:a16="http://schemas.microsoft.com/office/drawing/2014/main" id="{F3C1C9DD-FF0E-B14B-E89C-C513D12D1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13" y="4887913"/>
              <a:ext cx="3541712" cy="1177925"/>
            </a:xfrm>
            <a:prstGeom prst="rect">
              <a:avLst/>
            </a:prstGeom>
            <a:solidFill>
              <a:srgbClr val="66FFFF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2000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Box</a:t>
              </a:r>
            </a:p>
          </p:txBody>
        </p:sp>
        <p:grpSp>
          <p:nvGrpSpPr>
            <p:cNvPr id="22537" name="Group 100">
              <a:extLst>
                <a:ext uri="{FF2B5EF4-FFF2-40B4-BE49-F238E27FC236}">
                  <a16:creationId xmlns:a16="http://schemas.microsoft.com/office/drawing/2014/main" id="{7E419206-5D1F-0792-2FED-2F0677ADC0E1}"/>
                </a:ext>
              </a:extLst>
            </p:cNvPr>
            <p:cNvGrpSpPr>
              <a:grpSpLocks/>
            </p:cNvGrpSpPr>
            <p:nvPr/>
          </p:nvGrpSpPr>
          <p:grpSpPr bwMode="auto">
            <a:xfrm rot="2477093">
              <a:off x="1521011" y="2875560"/>
              <a:ext cx="864541" cy="1754849"/>
              <a:chOff x="4004448" y="1832529"/>
              <a:chExt cx="312084" cy="621338"/>
            </a:xfrm>
          </p:grpSpPr>
          <p:cxnSp>
            <p:nvCxnSpPr>
              <p:cNvPr id="22538" name="Straight Arrow Connector 101">
                <a:extLst>
                  <a:ext uri="{FF2B5EF4-FFF2-40B4-BE49-F238E27FC236}">
                    <a16:creationId xmlns:a16="http://schemas.microsoft.com/office/drawing/2014/main" id="{846E8683-C5A7-2DD3-9848-65CE06631D1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9122907" flipV="1">
                <a:off x="4313624" y="2051972"/>
                <a:ext cx="1224" cy="404007"/>
              </a:xfrm>
              <a:prstGeom prst="straightConnector1">
                <a:avLst/>
              </a:prstGeom>
              <a:noFill/>
              <a:ln w="38100" algn="ctr">
                <a:solidFill>
                  <a:srgbClr val="0000CC"/>
                </a:solidFill>
                <a:round/>
                <a:headEnd/>
                <a:tailEnd type="none" w="lg" len="lg"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539" name="Shape 81">
                <a:extLst>
                  <a:ext uri="{FF2B5EF4-FFF2-40B4-BE49-F238E27FC236}">
                    <a16:creationId xmlns:a16="http://schemas.microsoft.com/office/drawing/2014/main" id="{26CB4BF5-0426-0D22-CA13-111835989236}"/>
                  </a:ext>
                </a:extLst>
              </p:cNvPr>
              <p:cNvSpPr>
                <a:spLocks/>
              </p:cNvSpPr>
              <p:nvPr/>
            </p:nvSpPr>
            <p:spPr bwMode="auto">
              <a:xfrm rot="-7948568">
                <a:off x="3943860" y="1893117"/>
                <a:ext cx="369228" cy="248051"/>
              </a:xfrm>
              <a:custGeom>
                <a:avLst/>
                <a:gdLst>
                  <a:gd name="T0" fmla="*/ 2147483646 w 6594"/>
                  <a:gd name="T1" fmla="*/ 2147483646 h 11353"/>
                  <a:gd name="T2" fmla="*/ 0 w 6594"/>
                  <a:gd name="T3" fmla="*/ 0 h 11353"/>
                  <a:gd name="T4" fmla="*/ 0 w 6594"/>
                  <a:gd name="T5" fmla="*/ 2147483646 h 11353"/>
                  <a:gd name="T6" fmla="*/ 2147483646 w 6594"/>
                  <a:gd name="T7" fmla="*/ 2147483646 h 113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594"/>
                  <a:gd name="T13" fmla="*/ 0 h 11353"/>
                  <a:gd name="T14" fmla="*/ 6594 w 6594"/>
                  <a:gd name="T15" fmla="*/ 11353 h 113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594" h="11353" fill="none" extrusionOk="0">
                    <a:moveTo>
                      <a:pt x="6593" y="5656"/>
                    </a:moveTo>
                    <a:lnTo>
                      <a:pt x="0" y="0"/>
                    </a:lnTo>
                    <a:lnTo>
                      <a:pt x="0" y="11353"/>
                    </a:lnTo>
                    <a:lnTo>
                      <a:pt x="6593" y="5656"/>
                    </a:lnTo>
                    <a:close/>
                  </a:path>
                </a:pathLst>
              </a:custGeom>
              <a:solidFill>
                <a:srgbClr val="0000CC"/>
              </a:solidFill>
              <a:ln w="38100" cap="rnd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vert="eaVert" lIns="91425" tIns="91425" rIns="91425" bIns="91425" anchor="ctr">
                <a:spAutoFit/>
              </a:bodyPr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hape 59">
            <a:extLst>
              <a:ext uri="{FF2B5EF4-FFF2-40B4-BE49-F238E27FC236}">
                <a16:creationId xmlns:a16="http://schemas.microsoft.com/office/drawing/2014/main" id="{5E041C91-EA62-D821-FA13-4FE17562E4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27075" y="219075"/>
            <a:ext cx="9037638" cy="588963"/>
          </a:xfrm>
        </p:spPr>
        <p:txBody>
          <a:bodyPr lIns="100778" tIns="50375" rIns="100778" bIns="50375">
            <a:spAutoFit/>
          </a:bodyPr>
          <a:lstStyle/>
          <a:p>
            <a:pPr eaLnBrk="1" hangingPunct="1">
              <a:buSzPct val="25000"/>
            </a:pPr>
            <a:r>
              <a:rPr lang="en-US" altLang="en-US" sz="3600"/>
              <a:t>More Generalization Examples…</a:t>
            </a:r>
          </a:p>
        </p:txBody>
      </p:sp>
      <p:grpSp>
        <p:nvGrpSpPr>
          <p:cNvPr id="24579" name="Group 104">
            <a:extLst>
              <a:ext uri="{FF2B5EF4-FFF2-40B4-BE49-F238E27FC236}">
                <a16:creationId xmlns:a16="http://schemas.microsoft.com/office/drawing/2014/main" id="{C67CDE15-4FE1-3829-45DA-766F31BCC137}"/>
              </a:ext>
            </a:extLst>
          </p:cNvPr>
          <p:cNvGrpSpPr>
            <a:grpSpLocks/>
          </p:cNvGrpSpPr>
          <p:nvPr/>
        </p:nvGrpSpPr>
        <p:grpSpPr bwMode="auto">
          <a:xfrm>
            <a:off x="239713" y="1189038"/>
            <a:ext cx="9372600" cy="5562600"/>
            <a:chOff x="1219200" y="1739030"/>
            <a:chExt cx="7213948" cy="3823570"/>
          </a:xfrm>
        </p:grpSpPr>
        <p:sp>
          <p:nvSpPr>
            <p:cNvPr id="24580" name="Rectangle 2">
              <a:extLst>
                <a:ext uri="{FF2B5EF4-FFF2-40B4-BE49-F238E27FC236}">
                  <a16:creationId xmlns:a16="http://schemas.microsoft.com/office/drawing/2014/main" id="{9989F406-99DA-29F4-5A3A-2BCB13311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1739030"/>
              <a:ext cx="1981200" cy="609600"/>
            </a:xfrm>
            <a:prstGeom prst="rect">
              <a:avLst/>
            </a:prstGeom>
            <a:solidFill>
              <a:srgbClr val="FFFF00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3200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Mammal</a:t>
              </a:r>
            </a:p>
          </p:txBody>
        </p:sp>
        <p:sp>
          <p:nvSpPr>
            <p:cNvPr id="24581" name="Rectangle 29">
              <a:extLst>
                <a:ext uri="{FF2B5EF4-FFF2-40B4-BE49-F238E27FC236}">
                  <a16:creationId xmlns:a16="http://schemas.microsoft.com/office/drawing/2014/main" id="{60218E57-70E6-D796-EF1F-3918EFB82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2436" y="1739030"/>
              <a:ext cx="1981200" cy="609600"/>
            </a:xfrm>
            <a:prstGeom prst="rect">
              <a:avLst/>
            </a:prstGeom>
            <a:solidFill>
              <a:srgbClr val="FFFF00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3200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Quadruped</a:t>
              </a:r>
            </a:p>
          </p:txBody>
        </p:sp>
        <p:sp>
          <p:nvSpPr>
            <p:cNvPr id="24582" name="Rectangle 30">
              <a:extLst>
                <a:ext uri="{FF2B5EF4-FFF2-40B4-BE49-F238E27FC236}">
                  <a16:creationId xmlns:a16="http://schemas.microsoft.com/office/drawing/2014/main" id="{0B5B1CA7-4BCF-D7C4-DC42-D86B7534F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3200400"/>
              <a:ext cx="1981200" cy="609600"/>
            </a:xfrm>
            <a:prstGeom prst="rect">
              <a:avLst/>
            </a:prstGeom>
            <a:solidFill>
              <a:srgbClr val="FF9933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3200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Feline</a:t>
              </a:r>
            </a:p>
          </p:txBody>
        </p:sp>
        <p:sp>
          <p:nvSpPr>
            <p:cNvPr id="24583" name="Rectangle 31">
              <a:extLst>
                <a:ext uri="{FF2B5EF4-FFF2-40B4-BE49-F238E27FC236}">
                  <a16:creationId xmlns:a16="http://schemas.microsoft.com/office/drawing/2014/main" id="{CBA36A08-6CD4-E6DC-8510-BE2CC557A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1948" y="3212926"/>
              <a:ext cx="1981200" cy="609600"/>
            </a:xfrm>
            <a:prstGeom prst="rect">
              <a:avLst/>
            </a:prstGeom>
            <a:solidFill>
              <a:srgbClr val="FF9933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3200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Lizard</a:t>
              </a:r>
            </a:p>
          </p:txBody>
        </p:sp>
        <p:sp>
          <p:nvSpPr>
            <p:cNvPr id="24584" name="Rectangle 32">
              <a:extLst>
                <a:ext uri="{FF2B5EF4-FFF2-40B4-BE49-F238E27FC236}">
                  <a16:creationId xmlns:a16="http://schemas.microsoft.com/office/drawing/2014/main" id="{51623966-DED6-8A61-1357-EE3B6EA7F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4953000"/>
              <a:ext cx="1981200" cy="609600"/>
            </a:xfrm>
            <a:prstGeom prst="rect">
              <a:avLst/>
            </a:prstGeom>
            <a:solidFill>
              <a:srgbClr val="66FFFF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3200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Tiger</a:t>
              </a:r>
            </a:p>
          </p:txBody>
        </p:sp>
        <p:sp>
          <p:nvSpPr>
            <p:cNvPr id="24585" name="Rectangle 33">
              <a:extLst>
                <a:ext uri="{FF2B5EF4-FFF2-40B4-BE49-F238E27FC236}">
                  <a16:creationId xmlns:a16="http://schemas.microsoft.com/office/drawing/2014/main" id="{8E4390A7-F4FC-25B9-8D52-17EC503C2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4953000"/>
              <a:ext cx="1981200" cy="609600"/>
            </a:xfrm>
            <a:prstGeom prst="rect">
              <a:avLst/>
            </a:prstGeom>
            <a:solidFill>
              <a:srgbClr val="66FFFF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3200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Lion</a:t>
              </a:r>
            </a:p>
          </p:txBody>
        </p:sp>
        <p:sp>
          <p:nvSpPr>
            <p:cNvPr id="24586" name="Rectangle 34">
              <a:extLst>
                <a:ext uri="{FF2B5EF4-FFF2-40B4-BE49-F238E27FC236}">
                  <a16:creationId xmlns:a16="http://schemas.microsoft.com/office/drawing/2014/main" id="{283B8D2E-6932-746D-2512-77ECDC52B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0948" y="4953000"/>
              <a:ext cx="1981200" cy="609600"/>
            </a:xfrm>
            <a:prstGeom prst="rect">
              <a:avLst/>
            </a:prstGeom>
            <a:solidFill>
              <a:srgbClr val="66FFFF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3200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Puma</a:t>
              </a:r>
            </a:p>
          </p:txBody>
        </p:sp>
        <p:grpSp>
          <p:nvGrpSpPr>
            <p:cNvPr id="24587" name="Group 22">
              <a:extLst>
                <a:ext uri="{FF2B5EF4-FFF2-40B4-BE49-F238E27FC236}">
                  <a16:creationId xmlns:a16="http://schemas.microsoft.com/office/drawing/2014/main" id="{88380DFD-0E6E-2442-5574-A2FA0C0FDB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994" y="4496563"/>
              <a:ext cx="5232120" cy="456311"/>
              <a:chOff x="2209994" y="4496563"/>
              <a:chExt cx="5232120" cy="456311"/>
            </a:xfrm>
          </p:grpSpPr>
          <p:cxnSp>
            <p:nvCxnSpPr>
              <p:cNvPr id="24600" name="Straight Arrow Connector 9">
                <a:extLst>
                  <a:ext uri="{FF2B5EF4-FFF2-40B4-BE49-F238E27FC236}">
                    <a16:creationId xmlns:a16="http://schemas.microsoft.com/office/drawing/2014/main" id="{38F0E80F-6D30-E726-BFEB-31B0EF2CE31A}"/>
                  </a:ext>
                </a:extLst>
              </p:cNvPr>
              <p:cNvCxnSpPr>
                <a:cxnSpLocks noChangeShapeType="1"/>
                <a:stCxn id="24584" idx="0"/>
              </p:cNvCxnSpPr>
              <p:nvPr/>
            </p:nvCxnSpPr>
            <p:spPr bwMode="auto">
              <a:xfrm flipV="1">
                <a:off x="2209994" y="4496563"/>
                <a:ext cx="0" cy="456311"/>
              </a:xfrm>
              <a:prstGeom prst="straightConnector1">
                <a:avLst/>
              </a:prstGeom>
              <a:noFill/>
              <a:ln w="25400" algn="ctr">
                <a:solidFill>
                  <a:srgbClr val="0000CC"/>
                </a:solidFill>
                <a:round/>
                <a:headEnd/>
                <a:tailEnd type="none" w="lg" len="lg"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01" name="Straight Arrow Connector 42">
                <a:extLst>
                  <a:ext uri="{FF2B5EF4-FFF2-40B4-BE49-F238E27FC236}">
                    <a16:creationId xmlns:a16="http://schemas.microsoft.com/office/drawing/2014/main" id="{B74746B5-7BB5-C48B-8832-0627F85F297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4892985" y="4496563"/>
                <a:ext cx="0" cy="456311"/>
              </a:xfrm>
              <a:prstGeom prst="straightConnector1">
                <a:avLst/>
              </a:prstGeom>
              <a:noFill/>
              <a:ln w="25400" algn="ctr">
                <a:solidFill>
                  <a:srgbClr val="0000CC"/>
                </a:solidFill>
                <a:round/>
                <a:headEnd/>
                <a:tailEnd type="none" w="lg" len="lg"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02" name="Straight Arrow Connector 45">
                <a:extLst>
                  <a:ext uri="{FF2B5EF4-FFF2-40B4-BE49-F238E27FC236}">
                    <a16:creationId xmlns:a16="http://schemas.microsoft.com/office/drawing/2014/main" id="{4F24BBD3-E0F1-2331-DF7D-51D185BC5F3F}"/>
                  </a:ext>
                </a:extLst>
              </p:cNvPr>
              <p:cNvCxnSpPr>
                <a:cxnSpLocks noChangeShapeType="1"/>
                <a:stCxn id="24586" idx="0"/>
              </p:cNvCxnSpPr>
              <p:nvPr/>
            </p:nvCxnSpPr>
            <p:spPr bwMode="auto">
              <a:xfrm flipV="1">
                <a:off x="7442113" y="4496563"/>
                <a:ext cx="0" cy="456311"/>
              </a:xfrm>
              <a:prstGeom prst="straightConnector1">
                <a:avLst/>
              </a:prstGeom>
              <a:noFill/>
              <a:ln w="25400" algn="ctr">
                <a:solidFill>
                  <a:srgbClr val="0000CC"/>
                </a:solidFill>
                <a:round/>
                <a:headEnd/>
                <a:tailEnd type="none" w="lg" len="lg"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03" name="Straight Connector 19">
                <a:extLst>
                  <a:ext uri="{FF2B5EF4-FFF2-40B4-BE49-F238E27FC236}">
                    <a16:creationId xmlns:a16="http://schemas.microsoft.com/office/drawing/2014/main" id="{1DECE91F-FF16-D5A9-531F-B74F3FA6213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209994" y="4496563"/>
                <a:ext cx="5232120" cy="0"/>
              </a:xfrm>
              <a:prstGeom prst="line">
                <a:avLst/>
              </a:prstGeom>
              <a:noFill/>
              <a:ln w="25400" algn="ctr">
                <a:solidFill>
                  <a:srgbClr val="0000CC"/>
                </a:solidFill>
                <a:round/>
                <a:headEnd/>
                <a:tailEnd type="none" w="lg" len="lg"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4588" name="Group 55">
              <a:extLst>
                <a:ext uri="{FF2B5EF4-FFF2-40B4-BE49-F238E27FC236}">
                  <a16:creationId xmlns:a16="http://schemas.microsoft.com/office/drawing/2014/main" id="{90D3ACE8-B306-0234-F119-8E7B2D7E1E29}"/>
                </a:ext>
              </a:extLst>
            </p:cNvPr>
            <p:cNvGrpSpPr>
              <a:grpSpLocks/>
            </p:cNvGrpSpPr>
            <p:nvPr/>
          </p:nvGrpSpPr>
          <p:grpSpPr bwMode="auto">
            <a:xfrm rot="940671">
              <a:off x="3103791" y="2367618"/>
              <a:ext cx="900820" cy="785291"/>
              <a:chOff x="3880098" y="1846698"/>
              <a:chExt cx="900820" cy="785290"/>
            </a:xfrm>
          </p:grpSpPr>
          <p:cxnSp>
            <p:nvCxnSpPr>
              <p:cNvPr id="24598" name="Straight Arrow Connector 87">
                <a:extLst>
                  <a:ext uri="{FF2B5EF4-FFF2-40B4-BE49-F238E27FC236}">
                    <a16:creationId xmlns:a16="http://schemas.microsoft.com/office/drawing/2014/main" id="{E80D8A55-59B3-05BD-902A-14DD2DABE1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-940671" flipH="1" flipV="1">
                <a:off x="4312867" y="2001697"/>
                <a:ext cx="468051" cy="630291"/>
              </a:xfrm>
              <a:prstGeom prst="straightConnector1">
                <a:avLst/>
              </a:prstGeom>
              <a:noFill/>
              <a:ln w="25400" algn="ctr">
                <a:solidFill>
                  <a:srgbClr val="0000CC"/>
                </a:solidFill>
                <a:round/>
                <a:headEnd/>
                <a:tailEnd type="none" w="lg" len="lg"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599" name="Shape 81">
                <a:extLst>
                  <a:ext uri="{FF2B5EF4-FFF2-40B4-BE49-F238E27FC236}">
                    <a16:creationId xmlns:a16="http://schemas.microsoft.com/office/drawing/2014/main" id="{2BB2C79E-F429-E14A-5915-0CBF6D730FF7}"/>
                  </a:ext>
                </a:extLst>
              </p:cNvPr>
              <p:cNvSpPr>
                <a:spLocks/>
              </p:cNvSpPr>
              <p:nvPr/>
            </p:nvSpPr>
            <p:spPr bwMode="auto">
              <a:xfrm rot="-7948568">
                <a:off x="3993512" y="1733284"/>
                <a:ext cx="269509" cy="496337"/>
              </a:xfrm>
              <a:custGeom>
                <a:avLst/>
                <a:gdLst>
                  <a:gd name="T0" fmla="*/ 2147483646 w 6594"/>
                  <a:gd name="T1" fmla="*/ 2147483646 h 11353"/>
                  <a:gd name="T2" fmla="*/ 0 w 6594"/>
                  <a:gd name="T3" fmla="*/ 0 h 11353"/>
                  <a:gd name="T4" fmla="*/ 0 w 6594"/>
                  <a:gd name="T5" fmla="*/ 2147483646 h 11353"/>
                  <a:gd name="T6" fmla="*/ 2147483646 w 6594"/>
                  <a:gd name="T7" fmla="*/ 2147483646 h 113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594"/>
                  <a:gd name="T13" fmla="*/ 0 h 11353"/>
                  <a:gd name="T14" fmla="*/ 6594 w 6594"/>
                  <a:gd name="T15" fmla="*/ 11353 h 113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594" h="11353" fill="none" extrusionOk="0">
                    <a:moveTo>
                      <a:pt x="6593" y="5656"/>
                    </a:moveTo>
                    <a:lnTo>
                      <a:pt x="0" y="0"/>
                    </a:lnTo>
                    <a:lnTo>
                      <a:pt x="0" y="11353"/>
                    </a:lnTo>
                    <a:lnTo>
                      <a:pt x="6593" y="5656"/>
                    </a:lnTo>
                    <a:close/>
                  </a:path>
                </a:pathLst>
              </a:custGeom>
              <a:solidFill>
                <a:srgbClr val="0000CC"/>
              </a:solidFill>
              <a:ln w="38100" cap="rnd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lIns="91425" tIns="91425" rIns="91425" bIns="91425" anchor="ctr">
                <a:spAutoFit/>
              </a:bodyPr>
              <a:lstStyle/>
              <a:p>
                <a:endParaRPr lang="en-GB"/>
              </a:p>
            </p:txBody>
          </p:sp>
        </p:grpSp>
        <p:grpSp>
          <p:nvGrpSpPr>
            <p:cNvPr id="24589" name="Group 91">
              <a:extLst>
                <a:ext uri="{FF2B5EF4-FFF2-40B4-BE49-F238E27FC236}">
                  <a16:creationId xmlns:a16="http://schemas.microsoft.com/office/drawing/2014/main" id="{619E008A-CE14-503B-50EC-0529FF5C81E7}"/>
                </a:ext>
              </a:extLst>
            </p:cNvPr>
            <p:cNvGrpSpPr>
              <a:grpSpLocks/>
            </p:cNvGrpSpPr>
            <p:nvPr/>
          </p:nvGrpSpPr>
          <p:grpSpPr bwMode="auto">
            <a:xfrm rot="4205771">
              <a:off x="4832409" y="2361978"/>
              <a:ext cx="847058" cy="766654"/>
              <a:chOff x="3918548" y="1846696"/>
              <a:chExt cx="847058" cy="766653"/>
            </a:xfrm>
          </p:grpSpPr>
          <p:cxnSp>
            <p:nvCxnSpPr>
              <p:cNvPr id="24596" name="Straight Arrow Connector 92">
                <a:extLst>
                  <a:ext uri="{FF2B5EF4-FFF2-40B4-BE49-F238E27FC236}">
                    <a16:creationId xmlns:a16="http://schemas.microsoft.com/office/drawing/2014/main" id="{ACCED0C7-ACB8-FD0A-D03C-9313B94F88B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7394229" flipV="1">
                <a:off x="4222554" y="2070297"/>
                <a:ext cx="434083" cy="652021"/>
              </a:xfrm>
              <a:prstGeom prst="straightConnector1">
                <a:avLst/>
              </a:prstGeom>
              <a:noFill/>
              <a:ln w="25400" algn="ctr">
                <a:solidFill>
                  <a:srgbClr val="0000CC"/>
                </a:solidFill>
                <a:round/>
                <a:headEnd/>
                <a:tailEnd type="none" w="lg" len="lg"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597" name="Shape 81">
                <a:extLst>
                  <a:ext uri="{FF2B5EF4-FFF2-40B4-BE49-F238E27FC236}">
                    <a16:creationId xmlns:a16="http://schemas.microsoft.com/office/drawing/2014/main" id="{A08451F8-8EEE-B9D2-EA49-7E36CA62040A}"/>
                  </a:ext>
                </a:extLst>
              </p:cNvPr>
              <p:cNvSpPr>
                <a:spLocks/>
              </p:cNvSpPr>
              <p:nvPr/>
            </p:nvSpPr>
            <p:spPr bwMode="auto">
              <a:xfrm rot="-7948568">
                <a:off x="3993512" y="1771732"/>
                <a:ext cx="269509" cy="419438"/>
              </a:xfrm>
              <a:custGeom>
                <a:avLst/>
                <a:gdLst>
                  <a:gd name="T0" fmla="*/ 2147483646 w 6594"/>
                  <a:gd name="T1" fmla="*/ 2147483646 h 11353"/>
                  <a:gd name="T2" fmla="*/ 0 w 6594"/>
                  <a:gd name="T3" fmla="*/ 0 h 11353"/>
                  <a:gd name="T4" fmla="*/ 0 w 6594"/>
                  <a:gd name="T5" fmla="*/ 2147483646 h 11353"/>
                  <a:gd name="T6" fmla="*/ 2147483646 w 6594"/>
                  <a:gd name="T7" fmla="*/ 2147483646 h 113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594"/>
                  <a:gd name="T13" fmla="*/ 0 h 11353"/>
                  <a:gd name="T14" fmla="*/ 6594 w 6594"/>
                  <a:gd name="T15" fmla="*/ 11353 h 113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594" h="11353" fill="none" extrusionOk="0">
                    <a:moveTo>
                      <a:pt x="6593" y="5656"/>
                    </a:moveTo>
                    <a:lnTo>
                      <a:pt x="0" y="0"/>
                    </a:lnTo>
                    <a:lnTo>
                      <a:pt x="0" y="11353"/>
                    </a:lnTo>
                    <a:lnTo>
                      <a:pt x="6593" y="5656"/>
                    </a:lnTo>
                    <a:close/>
                  </a:path>
                </a:pathLst>
              </a:custGeom>
              <a:solidFill>
                <a:srgbClr val="0000CC"/>
              </a:solidFill>
              <a:ln w="38100" cap="rnd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lIns="91425" tIns="91425" rIns="91425" bIns="91425" anchor="ctr">
                <a:spAutoFit/>
              </a:bodyPr>
              <a:lstStyle/>
              <a:p>
                <a:endParaRPr lang="en-GB"/>
              </a:p>
            </p:txBody>
          </p:sp>
        </p:grpSp>
        <p:grpSp>
          <p:nvGrpSpPr>
            <p:cNvPr id="24590" name="Group 94">
              <a:extLst>
                <a:ext uri="{FF2B5EF4-FFF2-40B4-BE49-F238E27FC236}">
                  <a16:creationId xmlns:a16="http://schemas.microsoft.com/office/drawing/2014/main" id="{76994179-EFAF-B318-9A24-091010ED1249}"/>
                </a:ext>
              </a:extLst>
            </p:cNvPr>
            <p:cNvGrpSpPr>
              <a:grpSpLocks/>
            </p:cNvGrpSpPr>
            <p:nvPr/>
          </p:nvGrpSpPr>
          <p:grpSpPr bwMode="auto">
            <a:xfrm rot="940671">
              <a:off x="6216798" y="2390892"/>
              <a:ext cx="1071769" cy="775964"/>
              <a:chOff x="3880098" y="1846698"/>
              <a:chExt cx="1071769" cy="775963"/>
            </a:xfrm>
          </p:grpSpPr>
          <p:cxnSp>
            <p:nvCxnSpPr>
              <p:cNvPr id="24594" name="Straight Arrow Connector 95">
                <a:extLst>
                  <a:ext uri="{FF2B5EF4-FFF2-40B4-BE49-F238E27FC236}">
                    <a16:creationId xmlns:a16="http://schemas.microsoft.com/office/drawing/2014/main" id="{FED5873D-B0DB-C3B2-80C1-FE79988F189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-940671" flipH="1" flipV="1">
                <a:off x="4316446" y="1977602"/>
                <a:ext cx="635421" cy="645059"/>
              </a:xfrm>
              <a:prstGeom prst="straightConnector1">
                <a:avLst/>
              </a:prstGeom>
              <a:noFill/>
              <a:ln w="25400" algn="ctr">
                <a:solidFill>
                  <a:srgbClr val="0000CC"/>
                </a:solidFill>
                <a:round/>
                <a:headEnd/>
                <a:tailEnd type="none" w="lg" len="lg"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595" name="Shape 81">
                <a:extLst>
                  <a:ext uri="{FF2B5EF4-FFF2-40B4-BE49-F238E27FC236}">
                    <a16:creationId xmlns:a16="http://schemas.microsoft.com/office/drawing/2014/main" id="{AE394672-8E37-82AA-222A-7EFCB890328B}"/>
                  </a:ext>
                </a:extLst>
              </p:cNvPr>
              <p:cNvSpPr>
                <a:spLocks/>
              </p:cNvSpPr>
              <p:nvPr/>
            </p:nvSpPr>
            <p:spPr bwMode="auto">
              <a:xfrm rot="-7948568">
                <a:off x="3993512" y="1733284"/>
                <a:ext cx="269509" cy="496337"/>
              </a:xfrm>
              <a:custGeom>
                <a:avLst/>
                <a:gdLst>
                  <a:gd name="T0" fmla="*/ 2147483646 w 6594"/>
                  <a:gd name="T1" fmla="*/ 2147483646 h 11353"/>
                  <a:gd name="T2" fmla="*/ 0 w 6594"/>
                  <a:gd name="T3" fmla="*/ 0 h 11353"/>
                  <a:gd name="T4" fmla="*/ 0 w 6594"/>
                  <a:gd name="T5" fmla="*/ 2147483646 h 11353"/>
                  <a:gd name="T6" fmla="*/ 2147483646 w 6594"/>
                  <a:gd name="T7" fmla="*/ 2147483646 h 113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594"/>
                  <a:gd name="T13" fmla="*/ 0 h 11353"/>
                  <a:gd name="T14" fmla="*/ 6594 w 6594"/>
                  <a:gd name="T15" fmla="*/ 11353 h 113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594" h="11353" fill="none" extrusionOk="0">
                    <a:moveTo>
                      <a:pt x="6593" y="5656"/>
                    </a:moveTo>
                    <a:lnTo>
                      <a:pt x="0" y="0"/>
                    </a:lnTo>
                    <a:lnTo>
                      <a:pt x="0" y="11353"/>
                    </a:lnTo>
                    <a:lnTo>
                      <a:pt x="6593" y="5656"/>
                    </a:lnTo>
                    <a:close/>
                  </a:path>
                </a:pathLst>
              </a:custGeom>
              <a:solidFill>
                <a:srgbClr val="0000CC"/>
              </a:solidFill>
              <a:ln w="38100" cap="rnd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lIns="91425" tIns="91425" rIns="91425" bIns="91425" anchor="ctr">
                <a:spAutoFit/>
              </a:bodyPr>
              <a:lstStyle/>
              <a:p>
                <a:endParaRPr lang="en-GB"/>
              </a:p>
            </p:txBody>
          </p:sp>
        </p:grpSp>
        <p:grpSp>
          <p:nvGrpSpPr>
            <p:cNvPr id="24591" name="Group 100">
              <a:extLst>
                <a:ext uri="{FF2B5EF4-FFF2-40B4-BE49-F238E27FC236}">
                  <a16:creationId xmlns:a16="http://schemas.microsoft.com/office/drawing/2014/main" id="{59CCE39E-C2EB-DC72-42A8-71F4874ED0DD}"/>
                </a:ext>
              </a:extLst>
            </p:cNvPr>
            <p:cNvGrpSpPr>
              <a:grpSpLocks/>
            </p:cNvGrpSpPr>
            <p:nvPr/>
          </p:nvGrpSpPr>
          <p:grpSpPr bwMode="auto">
            <a:xfrm rot="2477093">
              <a:off x="4142532" y="3796930"/>
              <a:ext cx="502174" cy="559591"/>
              <a:chOff x="3880098" y="1846697"/>
              <a:chExt cx="502174" cy="559590"/>
            </a:xfrm>
          </p:grpSpPr>
          <p:cxnSp>
            <p:nvCxnSpPr>
              <p:cNvPr id="24592" name="Straight Arrow Connector 101">
                <a:extLst>
                  <a:ext uri="{FF2B5EF4-FFF2-40B4-BE49-F238E27FC236}">
                    <a16:creationId xmlns:a16="http://schemas.microsoft.com/office/drawing/2014/main" id="{BE1C9D5B-3248-6AB5-96DC-4E22DCCB99B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9122907" flipV="1">
                <a:off x="4382272" y="2029940"/>
                <a:ext cx="0" cy="376347"/>
              </a:xfrm>
              <a:prstGeom prst="straightConnector1">
                <a:avLst/>
              </a:prstGeom>
              <a:noFill/>
              <a:ln w="25400" algn="ctr">
                <a:solidFill>
                  <a:srgbClr val="0000CC"/>
                </a:solidFill>
                <a:round/>
                <a:headEnd/>
                <a:tailEnd type="none" w="lg" len="lg"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593" name="Shape 81">
                <a:extLst>
                  <a:ext uri="{FF2B5EF4-FFF2-40B4-BE49-F238E27FC236}">
                    <a16:creationId xmlns:a16="http://schemas.microsoft.com/office/drawing/2014/main" id="{F9615050-BE0A-D3E7-160F-3425BB4C099E}"/>
                  </a:ext>
                </a:extLst>
              </p:cNvPr>
              <p:cNvSpPr>
                <a:spLocks/>
              </p:cNvSpPr>
              <p:nvPr/>
            </p:nvSpPr>
            <p:spPr bwMode="auto">
              <a:xfrm rot="-7948568">
                <a:off x="3993512" y="1733283"/>
                <a:ext cx="269509" cy="496337"/>
              </a:xfrm>
              <a:custGeom>
                <a:avLst/>
                <a:gdLst>
                  <a:gd name="T0" fmla="*/ 2147483646 w 6594"/>
                  <a:gd name="T1" fmla="*/ 2147483646 h 11353"/>
                  <a:gd name="T2" fmla="*/ 0 w 6594"/>
                  <a:gd name="T3" fmla="*/ 0 h 11353"/>
                  <a:gd name="T4" fmla="*/ 0 w 6594"/>
                  <a:gd name="T5" fmla="*/ 2147483646 h 11353"/>
                  <a:gd name="T6" fmla="*/ 2147483646 w 6594"/>
                  <a:gd name="T7" fmla="*/ 2147483646 h 113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594"/>
                  <a:gd name="T13" fmla="*/ 0 h 11353"/>
                  <a:gd name="T14" fmla="*/ 6594 w 6594"/>
                  <a:gd name="T15" fmla="*/ 11353 h 113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594" h="11353" fill="none" extrusionOk="0">
                    <a:moveTo>
                      <a:pt x="6593" y="5656"/>
                    </a:moveTo>
                    <a:lnTo>
                      <a:pt x="0" y="0"/>
                    </a:lnTo>
                    <a:lnTo>
                      <a:pt x="0" y="11353"/>
                    </a:lnTo>
                    <a:lnTo>
                      <a:pt x="6593" y="5656"/>
                    </a:lnTo>
                    <a:close/>
                  </a:path>
                </a:pathLst>
              </a:custGeom>
              <a:solidFill>
                <a:srgbClr val="0000CC"/>
              </a:solidFill>
              <a:ln w="38100" cap="rnd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lIns="91425" tIns="91425" rIns="91425" bIns="91425" anchor="ctr">
                <a:spAutoFit/>
              </a:bodyPr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>
            <a:extLst>
              <a:ext uri="{FF2B5EF4-FFF2-40B4-BE49-F238E27FC236}">
                <a16:creationId xmlns:a16="http://schemas.microsoft.com/office/drawing/2014/main" id="{93D1038B-4BF5-1782-9756-2A2AB4F3C73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980363" y="7056438"/>
            <a:ext cx="2100262" cy="50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98C96386-A3EB-4F63-A418-15D736984223}" type="slidenum">
              <a:rPr lang="en-US" altLang="en-US" sz="4000" i="0">
                <a:latin typeface="Times New Roman" panose="02020603050405020304" pitchFamily="18" charset="0"/>
              </a:rPr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15</a:t>
            </a:fld>
            <a:endParaRPr lang="en-US" altLang="en-US" sz="4000" i="0">
              <a:latin typeface="Times New Roman" panose="02020603050405020304" pitchFamily="18" charset="0"/>
            </a:endParaRPr>
          </a:p>
        </p:txBody>
      </p:sp>
      <p:sp>
        <p:nvSpPr>
          <p:cNvPr id="86026" name="Rectangle 10">
            <a:extLst>
              <a:ext uri="{FF2B5EF4-FFF2-40B4-BE49-F238E27FC236}">
                <a16:creationId xmlns:a16="http://schemas.microsoft.com/office/drawing/2014/main" id="{91DFD9F3-03FC-5429-53D4-1A2899615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8" y="46038"/>
            <a:ext cx="9604375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494" tIns="50748" rIns="101494" bIns="50748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0">
                <a:solidFill>
                  <a:schemeClr val="tx1"/>
                </a:solidFill>
              </a:rPr>
              <a:t>Poor Generalization </a:t>
            </a:r>
          </a:p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0">
                <a:solidFill>
                  <a:srgbClr val="0000CC"/>
                </a:solidFill>
              </a:rPr>
              <a:t>(violates “is a” or “is a kind of” heuristic)</a:t>
            </a: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56EBCE28-6796-713B-C1B9-B3181F2C7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950" y="1808163"/>
            <a:ext cx="1533525" cy="134461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400" i="0">
              <a:solidFill>
                <a:srgbClr val="0000CC"/>
              </a:solidFill>
            </a:endParaRPr>
          </a:p>
        </p:txBody>
      </p:sp>
      <p:sp>
        <p:nvSpPr>
          <p:cNvPr id="86019" name="Line 3">
            <a:extLst>
              <a:ext uri="{FF2B5EF4-FFF2-40B4-BE49-F238E27FC236}">
                <a16:creationId xmlns:a16="http://schemas.microsoft.com/office/drawing/2014/main" id="{6B7332BB-EB5F-E14E-E20F-1272654E23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32363" y="3492500"/>
            <a:ext cx="0" cy="715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4000" i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86020" name="Line 4">
            <a:extLst>
              <a:ext uri="{FF2B5EF4-FFF2-40B4-BE49-F238E27FC236}">
                <a16:creationId xmlns:a16="http://schemas.microsoft.com/office/drawing/2014/main" id="{09DB41C4-1A8B-432C-1BC2-FBCF2D90F2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8063" y="3771900"/>
            <a:ext cx="0" cy="471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4000" i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47112" name="Rectangle 5">
            <a:extLst>
              <a:ext uri="{FF2B5EF4-FFF2-40B4-BE49-F238E27FC236}">
                <a16:creationId xmlns:a16="http://schemas.microsoft.com/office/drawing/2014/main" id="{3AFF13D9-AC32-8F80-9C42-C1317A041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1860550"/>
            <a:ext cx="13081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494" tIns="50748" rIns="101494" bIns="50748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0000CC"/>
                </a:solidFill>
              </a:rPr>
              <a:t>Person</a:t>
            </a:r>
          </a:p>
        </p:txBody>
      </p:sp>
      <p:sp>
        <p:nvSpPr>
          <p:cNvPr id="86022" name="Line 6">
            <a:extLst>
              <a:ext uri="{FF2B5EF4-FFF2-40B4-BE49-F238E27FC236}">
                <a16:creationId xmlns:a16="http://schemas.microsoft.com/office/drawing/2014/main" id="{87B58A9B-F189-5C4B-361D-F3461D2789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97800" y="3767138"/>
            <a:ext cx="1588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4000" i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47114" name="Rectangle 7">
            <a:extLst>
              <a:ext uri="{FF2B5EF4-FFF2-40B4-BE49-F238E27FC236}">
                <a16:creationId xmlns:a16="http://schemas.microsoft.com/office/drawing/2014/main" id="{D95645E5-ACFB-B0EF-53BB-C4C849327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75" y="2357438"/>
            <a:ext cx="1320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494" tIns="50748" rIns="101494" bIns="50748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 i="0">
                <a:solidFill>
                  <a:srgbClr val="0000CC"/>
                </a:solidFill>
              </a:rPr>
              <a:t>attributes</a:t>
            </a:r>
          </a:p>
        </p:txBody>
      </p:sp>
      <p:sp>
        <p:nvSpPr>
          <p:cNvPr id="47115" name="Rectangle 8">
            <a:extLst>
              <a:ext uri="{FF2B5EF4-FFF2-40B4-BE49-F238E27FC236}">
                <a16:creationId xmlns:a16="http://schemas.microsoft.com/office/drawing/2014/main" id="{8E234A1D-811B-D812-72EE-5AEE12789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8" y="2747963"/>
            <a:ext cx="13335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494" tIns="50748" rIns="101494" bIns="50748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 i="0">
                <a:solidFill>
                  <a:srgbClr val="0000CC"/>
                </a:solidFill>
              </a:rPr>
              <a:t>operations</a:t>
            </a:r>
          </a:p>
        </p:txBody>
      </p:sp>
      <p:sp>
        <p:nvSpPr>
          <p:cNvPr id="86025" name="Line 9">
            <a:extLst>
              <a:ext uri="{FF2B5EF4-FFF2-40B4-BE49-F238E27FC236}">
                <a16:creationId xmlns:a16="http://schemas.microsoft.com/office/drawing/2014/main" id="{AB9E6520-C06D-7155-B81F-868FC7C761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9650" y="3765550"/>
            <a:ext cx="5522913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4000" i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86027" name="Line 11">
            <a:extLst>
              <a:ext uri="{FF2B5EF4-FFF2-40B4-BE49-F238E27FC236}">
                <a16:creationId xmlns:a16="http://schemas.microsoft.com/office/drawing/2014/main" id="{6743137A-7526-2DF1-C59C-E0C347D6A1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71950" y="2297113"/>
            <a:ext cx="1533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4000" i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86028" name="Line 12">
            <a:extLst>
              <a:ext uri="{FF2B5EF4-FFF2-40B4-BE49-F238E27FC236}">
                <a16:creationId xmlns:a16="http://schemas.microsoft.com/office/drawing/2014/main" id="{9715CC43-7AF9-EF27-B369-AC80AAC7D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1950" y="2740025"/>
            <a:ext cx="1533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4000" i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47119" name="Rectangle 13">
            <a:extLst>
              <a:ext uri="{FF2B5EF4-FFF2-40B4-BE49-F238E27FC236}">
                <a16:creationId xmlns:a16="http://schemas.microsoft.com/office/drawing/2014/main" id="{945E527A-564F-3029-BAF0-0F384EACB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4248150"/>
            <a:ext cx="1533525" cy="1344613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5400" i="0">
              <a:solidFill>
                <a:srgbClr val="0000CC"/>
              </a:solidFill>
            </a:endParaRPr>
          </a:p>
        </p:txBody>
      </p:sp>
      <p:sp>
        <p:nvSpPr>
          <p:cNvPr id="47120" name="Rectangle 14">
            <a:extLst>
              <a:ext uri="{FF2B5EF4-FFF2-40B4-BE49-F238E27FC236}">
                <a16:creationId xmlns:a16="http://schemas.microsoft.com/office/drawing/2014/main" id="{0CE07F89-C037-70C3-1632-C4F900F71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25" y="4300538"/>
            <a:ext cx="911225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494" tIns="50748" rIns="101494" bIns="50748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0000CC"/>
                </a:solidFill>
              </a:rPr>
              <a:t>Arm</a:t>
            </a:r>
          </a:p>
        </p:txBody>
      </p:sp>
      <p:sp>
        <p:nvSpPr>
          <p:cNvPr id="47121" name="Rectangle 15">
            <a:extLst>
              <a:ext uri="{FF2B5EF4-FFF2-40B4-BE49-F238E27FC236}">
                <a16:creationId xmlns:a16="http://schemas.microsoft.com/office/drawing/2014/main" id="{261ED98A-2FC2-B1FC-1A1F-73D6189A3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4797425"/>
            <a:ext cx="1320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494" tIns="50748" rIns="101494" bIns="50748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 i="0">
                <a:solidFill>
                  <a:srgbClr val="0000CC"/>
                </a:solidFill>
              </a:rPr>
              <a:t>attributes</a:t>
            </a:r>
          </a:p>
        </p:txBody>
      </p:sp>
      <p:sp>
        <p:nvSpPr>
          <p:cNvPr id="47122" name="Rectangle 16">
            <a:extLst>
              <a:ext uri="{FF2B5EF4-FFF2-40B4-BE49-F238E27FC236}">
                <a16:creationId xmlns:a16="http://schemas.microsoft.com/office/drawing/2014/main" id="{BA0665DA-075E-F83A-AB67-9C16D345F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975" y="5187950"/>
            <a:ext cx="13335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494" tIns="50748" rIns="101494" bIns="50748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 i="0">
                <a:solidFill>
                  <a:srgbClr val="0000CC"/>
                </a:solidFill>
              </a:rPr>
              <a:t>operations</a:t>
            </a:r>
          </a:p>
        </p:txBody>
      </p:sp>
      <p:sp>
        <p:nvSpPr>
          <p:cNvPr id="86033" name="Line 17">
            <a:extLst>
              <a:ext uri="{FF2B5EF4-FFF2-40B4-BE49-F238E27FC236}">
                <a16:creationId xmlns:a16="http://schemas.microsoft.com/office/drawing/2014/main" id="{01F07B22-38FF-D62E-0CBF-7B18666E98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57338" y="4737100"/>
            <a:ext cx="1533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4000" i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86034" name="Line 18">
            <a:extLst>
              <a:ext uri="{FF2B5EF4-FFF2-40B4-BE49-F238E27FC236}">
                <a16:creationId xmlns:a16="http://schemas.microsoft.com/office/drawing/2014/main" id="{67A52063-E30B-C4FF-13E9-2CBF8D795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7338" y="5180013"/>
            <a:ext cx="1533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4000" i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47125" name="Rectangle 19">
            <a:extLst>
              <a:ext uri="{FF2B5EF4-FFF2-40B4-BE49-F238E27FC236}">
                <a16:creationId xmlns:a16="http://schemas.microsoft.com/office/drawing/2014/main" id="{CF5E37D5-8FE7-D015-C112-6A998340A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075" y="4189413"/>
            <a:ext cx="1533525" cy="1346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400" i="0">
              <a:solidFill>
                <a:srgbClr val="0000CC"/>
              </a:solidFill>
            </a:endParaRPr>
          </a:p>
        </p:txBody>
      </p:sp>
      <p:sp>
        <p:nvSpPr>
          <p:cNvPr id="47126" name="Rectangle 20">
            <a:extLst>
              <a:ext uri="{FF2B5EF4-FFF2-40B4-BE49-F238E27FC236}">
                <a16:creationId xmlns:a16="http://schemas.microsoft.com/office/drawing/2014/main" id="{A0B80FA8-CA39-E85E-B162-B8C1E321D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4241800"/>
            <a:ext cx="785813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494" tIns="50748" rIns="101494" bIns="50748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0000CC"/>
                </a:solidFill>
              </a:rPr>
              <a:t>Leg</a:t>
            </a:r>
          </a:p>
        </p:txBody>
      </p:sp>
      <p:sp>
        <p:nvSpPr>
          <p:cNvPr id="47127" name="Rectangle 21">
            <a:extLst>
              <a:ext uri="{FF2B5EF4-FFF2-40B4-BE49-F238E27FC236}">
                <a16:creationId xmlns:a16="http://schemas.microsoft.com/office/drawing/2014/main" id="{5CDECC44-085E-62AE-B098-33E912BE4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4738688"/>
            <a:ext cx="1320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494" tIns="50748" rIns="101494" bIns="50748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 i="0">
                <a:solidFill>
                  <a:srgbClr val="0000CC"/>
                </a:solidFill>
              </a:rPr>
              <a:t>attributes</a:t>
            </a:r>
          </a:p>
        </p:txBody>
      </p:sp>
      <p:sp>
        <p:nvSpPr>
          <p:cNvPr id="47128" name="Rectangle 22">
            <a:extLst>
              <a:ext uri="{FF2B5EF4-FFF2-40B4-BE49-F238E27FC236}">
                <a16:creationId xmlns:a16="http://schemas.microsoft.com/office/drawing/2014/main" id="{1CBF4C0F-11F9-E529-F26A-987A2F3C9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713" y="5129213"/>
            <a:ext cx="13335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494" tIns="50748" rIns="101494" bIns="50748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 i="0">
                <a:solidFill>
                  <a:srgbClr val="0000CC"/>
                </a:solidFill>
              </a:rPr>
              <a:t>operations</a:t>
            </a:r>
          </a:p>
        </p:txBody>
      </p:sp>
      <p:sp>
        <p:nvSpPr>
          <p:cNvPr id="86039" name="Line 23">
            <a:extLst>
              <a:ext uri="{FF2B5EF4-FFF2-40B4-BE49-F238E27FC236}">
                <a16:creationId xmlns:a16="http://schemas.microsoft.com/office/drawing/2014/main" id="{22DE955A-31E3-A8AB-6DCB-0CC167873C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56075" y="4678363"/>
            <a:ext cx="1533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4000" i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86040" name="Line 24">
            <a:extLst>
              <a:ext uri="{FF2B5EF4-FFF2-40B4-BE49-F238E27FC236}">
                <a16:creationId xmlns:a16="http://schemas.microsoft.com/office/drawing/2014/main" id="{7C40B9E5-3B57-56AC-A7C1-75BB234A13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6075" y="5121275"/>
            <a:ext cx="1533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4000" i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47131" name="Rectangle 25">
            <a:extLst>
              <a:ext uri="{FF2B5EF4-FFF2-40B4-BE49-F238E27FC236}">
                <a16:creationId xmlns:a16="http://schemas.microsoft.com/office/drawing/2014/main" id="{3B307EAF-699D-07EC-1C98-B74FDDDD8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638" y="4189413"/>
            <a:ext cx="1533525" cy="1346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400" i="0">
              <a:solidFill>
                <a:srgbClr val="0000CC"/>
              </a:solidFill>
            </a:endParaRPr>
          </a:p>
        </p:txBody>
      </p:sp>
      <p:sp>
        <p:nvSpPr>
          <p:cNvPr id="47132" name="Rectangle 26">
            <a:extLst>
              <a:ext uri="{FF2B5EF4-FFF2-40B4-BE49-F238E27FC236}">
                <a16:creationId xmlns:a16="http://schemas.microsoft.com/office/drawing/2014/main" id="{B320B622-5977-8890-403F-596269C6E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188" y="4227513"/>
            <a:ext cx="1081087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494" tIns="50748" rIns="101494" bIns="50748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0000CC"/>
                </a:solidFill>
              </a:rPr>
              <a:t>Head</a:t>
            </a:r>
          </a:p>
        </p:txBody>
      </p:sp>
      <p:sp>
        <p:nvSpPr>
          <p:cNvPr id="47133" name="Rectangle 27">
            <a:extLst>
              <a:ext uri="{FF2B5EF4-FFF2-40B4-BE49-F238E27FC236}">
                <a16:creationId xmlns:a16="http://schemas.microsoft.com/office/drawing/2014/main" id="{19F9562D-0E17-59F6-9E5C-ED3AA10C3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063" y="4738688"/>
            <a:ext cx="1320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494" tIns="50748" rIns="101494" bIns="50748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 i="0">
                <a:solidFill>
                  <a:srgbClr val="0000CC"/>
                </a:solidFill>
              </a:rPr>
              <a:t>attributes</a:t>
            </a:r>
          </a:p>
        </p:txBody>
      </p:sp>
      <p:sp>
        <p:nvSpPr>
          <p:cNvPr id="47134" name="Rectangle 28">
            <a:extLst>
              <a:ext uri="{FF2B5EF4-FFF2-40B4-BE49-F238E27FC236}">
                <a16:creationId xmlns:a16="http://schemas.microsoft.com/office/drawing/2014/main" id="{E5168BD9-94F9-7228-E15F-47F48EDE3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275" y="5129213"/>
            <a:ext cx="13335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494" tIns="50748" rIns="101494" bIns="50748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 i="0">
                <a:solidFill>
                  <a:srgbClr val="0000CC"/>
                </a:solidFill>
              </a:rPr>
              <a:t>operations</a:t>
            </a:r>
          </a:p>
        </p:txBody>
      </p:sp>
      <p:sp>
        <p:nvSpPr>
          <p:cNvPr id="86045" name="Line 29">
            <a:extLst>
              <a:ext uri="{FF2B5EF4-FFF2-40B4-BE49-F238E27FC236}">
                <a16:creationId xmlns:a16="http://schemas.microsoft.com/office/drawing/2014/main" id="{29C3CDBD-F1D7-1FA2-9D22-822D71A542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5638" y="4678363"/>
            <a:ext cx="1533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4000" i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86046" name="Line 30">
            <a:extLst>
              <a:ext uri="{FF2B5EF4-FFF2-40B4-BE49-F238E27FC236}">
                <a16:creationId xmlns:a16="http://schemas.microsoft.com/office/drawing/2014/main" id="{E6C573EB-E00A-1A3E-6FAC-BC46FA41E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5638" y="5121275"/>
            <a:ext cx="1533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4000" i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47137" name="AutoShape 31">
            <a:extLst>
              <a:ext uri="{FF2B5EF4-FFF2-40B4-BE49-F238E27FC236}">
                <a16:creationId xmlns:a16="http://schemas.microsoft.com/office/drawing/2014/main" id="{602099A9-6DD4-E93E-4583-0ADDCAFCD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3160713"/>
            <a:ext cx="215900" cy="347662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400" i="0">
              <a:solidFill>
                <a:srgbClr val="0000CC"/>
              </a:solidFill>
            </a:endParaRPr>
          </a:p>
        </p:txBody>
      </p:sp>
      <p:sp>
        <p:nvSpPr>
          <p:cNvPr id="47138" name="Oval 32">
            <a:extLst>
              <a:ext uri="{FF2B5EF4-FFF2-40B4-BE49-F238E27FC236}">
                <a16:creationId xmlns:a16="http://schemas.microsoft.com/office/drawing/2014/main" id="{3659E103-CDD5-B524-EA36-CA68F6E08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13" y="1265238"/>
            <a:ext cx="8153400" cy="621823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400" i="0">
              <a:latin typeface="Times New Roman" panose="02020603050405020304" pitchFamily="18" charset="0"/>
            </a:endParaRPr>
          </a:p>
        </p:txBody>
      </p:sp>
      <p:sp>
        <p:nvSpPr>
          <p:cNvPr id="86049" name="Line 33">
            <a:extLst>
              <a:ext uri="{FF2B5EF4-FFF2-40B4-BE49-F238E27FC236}">
                <a16:creationId xmlns:a16="http://schemas.microsoft.com/office/drawing/2014/main" id="{29CA136D-A5BB-C7AB-F0C6-F43FEB6979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4113" y="1846263"/>
            <a:ext cx="4738687" cy="4784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4000" i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47140" name="Line 33">
            <a:extLst>
              <a:ext uri="{FF2B5EF4-FFF2-40B4-BE49-F238E27FC236}">
                <a16:creationId xmlns:a16="http://schemas.microsoft.com/office/drawing/2014/main" id="{75C49E26-D7DC-D0D4-1494-81F69A9680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1989138"/>
            <a:ext cx="5027612" cy="4749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94" tIns="50397" rIns="100794" bIns="50397" anchor="ctr"/>
          <a:lstStyle/>
          <a:p>
            <a:endParaRPr lang="en-GB"/>
          </a:p>
        </p:txBody>
      </p:sp>
      <p:sp>
        <p:nvSpPr>
          <p:cNvPr id="37" name="Shape 59">
            <a:extLst>
              <a:ext uri="{FF2B5EF4-FFF2-40B4-BE49-F238E27FC236}">
                <a16:creationId xmlns:a16="http://schemas.microsoft.com/office/drawing/2014/main" id="{D3485B31-B27C-D117-BEF1-DF293D75B0DF}"/>
              </a:ext>
            </a:extLst>
          </p:cNvPr>
          <p:cNvSpPr txBox="1">
            <a:spLocks/>
          </p:cNvSpPr>
          <p:nvPr/>
        </p:nvSpPr>
        <p:spPr bwMode="auto">
          <a:xfrm>
            <a:off x="392113" y="6272213"/>
            <a:ext cx="8597900" cy="588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0778" tIns="50375" rIns="100778" bIns="50375" anchor="ctr">
            <a:spAutoFit/>
          </a:bodyPr>
          <a:lstStyle/>
          <a:p>
            <a:pPr algn="ctr" eaLnBrk="1" hangingPunct="1">
              <a:lnSpc>
                <a:spcPct val="88000"/>
              </a:lnSpc>
              <a:buClr>
                <a:srgbClr val="000000"/>
              </a:buClr>
              <a:buSzPct val="25000"/>
              <a:buFont typeface="Wingdings" pitchFamily="2" charset="2"/>
              <a:buNone/>
              <a:defRPr/>
            </a:pPr>
            <a:r>
              <a:rPr lang="en-US" i="0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Notice Any problems?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A579019-4E51-425A-7E97-08531E083453}"/>
              </a:ext>
            </a:extLst>
          </p:cNvPr>
          <p:cNvSpPr/>
          <p:nvPr/>
        </p:nvSpPr>
        <p:spPr bwMode="auto">
          <a:xfrm>
            <a:off x="4735513" y="3138488"/>
            <a:ext cx="374650" cy="38100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8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4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8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6" grpId="0"/>
      <p:bldP spid="47112" grpId="0"/>
      <p:bldP spid="47114" grpId="0"/>
      <p:bldP spid="47115" grpId="0"/>
      <p:bldP spid="47119" grpId="0" animBg="1"/>
      <p:bldP spid="47120" grpId="0"/>
      <p:bldP spid="47121" grpId="0"/>
      <p:bldP spid="47122" grpId="0"/>
      <p:bldP spid="47125" grpId="0" animBg="1"/>
      <p:bldP spid="47126" grpId="0"/>
      <p:bldP spid="47127" grpId="0"/>
      <p:bldP spid="47128" grpId="0"/>
      <p:bldP spid="47131" grpId="0" animBg="1"/>
      <p:bldP spid="47132" grpId="0"/>
      <p:bldP spid="47133" grpId="0"/>
      <p:bldP spid="47134" grpId="0"/>
      <p:bldP spid="47137" grpId="0" animBg="1"/>
      <p:bldP spid="471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7C37F7B6-C41F-00B6-4D2D-44B9AFBBD18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980363" y="7056438"/>
            <a:ext cx="2100262" cy="50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78E618B1-2E46-4114-9F71-74EDF1E1DAB7}" type="slidenum">
              <a:rPr lang="en-US" altLang="en-US" i="0">
                <a:latin typeface="Times New Roman" panose="02020603050405020304" pitchFamily="18" charset="0"/>
              </a:rPr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16</a:t>
            </a:fld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D265B98-EA03-F9EA-FAB1-0C46D067B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" y="0"/>
            <a:ext cx="93630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500">
                <a:latin typeface="Times New Roman" panose="02020603050405020304" pitchFamily="18" charset="0"/>
              </a:rPr>
              <a:t>Generalization - Multiple Classification</a:t>
            </a:r>
          </a:p>
        </p:txBody>
      </p:sp>
      <p:sp>
        <p:nvSpPr>
          <p:cNvPr id="27652" name="Text Box 28">
            <a:extLst>
              <a:ext uri="{FF2B5EF4-FFF2-40B4-BE49-F238E27FC236}">
                <a16:creationId xmlns:a16="http://schemas.microsoft.com/office/drawing/2014/main" id="{60ACF6D7-A7E0-6BAE-A215-CEA269D03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975" y="7056438"/>
            <a:ext cx="66516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</a:rPr>
              <a:t>#2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761F49D9-CE02-7EC0-C91D-C4E54870C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975" y="2895600"/>
            <a:ext cx="1895475" cy="11699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200" i="0" dirty="0">
                <a:solidFill>
                  <a:srgbClr val="0000CC"/>
                </a:solidFill>
                <a:latin typeface="+mj-lt"/>
              </a:rPr>
              <a:t>&lt;&lt;abstract&gt;&gt;</a:t>
            </a:r>
          </a:p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i="0" dirty="0">
                <a:solidFill>
                  <a:srgbClr val="0000CC"/>
                </a:solidFill>
                <a:latin typeface="+mj-lt"/>
              </a:rPr>
              <a:t>Person</a:t>
            </a:r>
          </a:p>
        </p:txBody>
      </p:sp>
      <p:sp>
        <p:nvSpPr>
          <p:cNvPr id="90116" name="Rectangle 4">
            <a:extLst>
              <a:ext uri="{FF2B5EF4-FFF2-40B4-BE49-F238E27FC236}">
                <a16:creationId xmlns:a16="http://schemas.microsoft.com/office/drawing/2014/main" id="{68AEF6E8-853C-9A4C-E232-5EB8ACB96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571625"/>
            <a:ext cx="1787525" cy="1200150"/>
          </a:xfrm>
          <a:prstGeom prst="rect">
            <a:avLst/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i="0">
                <a:solidFill>
                  <a:srgbClr val="0000CC"/>
                </a:solidFill>
                <a:latin typeface="+mj-lt"/>
              </a:rPr>
              <a:t>Female</a:t>
            </a:r>
          </a:p>
        </p:txBody>
      </p:sp>
      <p:sp>
        <p:nvSpPr>
          <p:cNvPr id="90117" name="Rectangle 5">
            <a:extLst>
              <a:ext uri="{FF2B5EF4-FFF2-40B4-BE49-F238E27FC236}">
                <a16:creationId xmlns:a16="http://schemas.microsoft.com/office/drawing/2014/main" id="{CC20C73A-0148-24FE-13D4-F5DC5CB28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3860800"/>
            <a:ext cx="1785937" cy="1200150"/>
          </a:xfrm>
          <a:prstGeom prst="rect">
            <a:avLst/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i="0">
                <a:solidFill>
                  <a:srgbClr val="0000CC"/>
                </a:solidFill>
                <a:latin typeface="+mj-lt"/>
              </a:rPr>
              <a:t>Male</a:t>
            </a:r>
          </a:p>
        </p:txBody>
      </p:sp>
      <p:sp>
        <p:nvSpPr>
          <p:cNvPr id="90118" name="Rectangle 6">
            <a:extLst>
              <a:ext uri="{FF2B5EF4-FFF2-40B4-BE49-F238E27FC236}">
                <a16:creationId xmlns:a16="http://schemas.microsoft.com/office/drawing/2014/main" id="{B53F62C0-0224-8807-B4F3-90B755222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138" y="4972050"/>
            <a:ext cx="1895475" cy="116998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i="0">
                <a:solidFill>
                  <a:srgbClr val="0000CC"/>
                </a:solidFill>
                <a:latin typeface="+mj-lt"/>
              </a:rPr>
              <a:t>Physical-</a:t>
            </a:r>
          </a:p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i="0">
                <a:solidFill>
                  <a:srgbClr val="0000CC"/>
                </a:solidFill>
                <a:latin typeface="+mj-lt"/>
              </a:rPr>
              <a:t>therapist</a:t>
            </a:r>
          </a:p>
        </p:txBody>
      </p:sp>
      <p:sp>
        <p:nvSpPr>
          <p:cNvPr id="90119" name="Rectangle 7">
            <a:extLst>
              <a:ext uri="{FF2B5EF4-FFF2-40B4-BE49-F238E27FC236}">
                <a16:creationId xmlns:a16="http://schemas.microsoft.com/office/drawing/2014/main" id="{97B51C76-36D6-9EAA-63E3-339AC995B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038" y="2816225"/>
            <a:ext cx="1895475" cy="11715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i="0">
                <a:solidFill>
                  <a:srgbClr val="0000CC"/>
                </a:solidFill>
                <a:latin typeface="+mj-lt"/>
              </a:rPr>
              <a:t>Nurse</a:t>
            </a:r>
          </a:p>
        </p:txBody>
      </p:sp>
      <p:sp>
        <p:nvSpPr>
          <p:cNvPr id="90120" name="Rectangle 8">
            <a:extLst>
              <a:ext uri="{FF2B5EF4-FFF2-40B4-BE49-F238E27FC236}">
                <a16:creationId xmlns:a16="http://schemas.microsoft.com/office/drawing/2014/main" id="{38886AE0-37D1-3E51-7EE2-AB976A710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675" y="479425"/>
            <a:ext cx="1897063" cy="116998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i="0">
                <a:solidFill>
                  <a:srgbClr val="0000CC"/>
                </a:solidFill>
                <a:latin typeface="+mj-lt"/>
              </a:rPr>
              <a:t>Doctor</a:t>
            </a:r>
          </a:p>
        </p:txBody>
      </p:sp>
      <p:sp>
        <p:nvSpPr>
          <p:cNvPr id="90121" name="Line 9">
            <a:extLst>
              <a:ext uri="{FF2B5EF4-FFF2-40B4-BE49-F238E27FC236}">
                <a16:creationId xmlns:a16="http://schemas.microsoft.com/office/drawing/2014/main" id="{660947EE-B4CC-7618-4B4F-0E1F60162D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2688" y="2143125"/>
            <a:ext cx="0" cy="2401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90122" name="Line 10">
            <a:extLst>
              <a:ext uri="{FF2B5EF4-FFF2-40B4-BE49-F238E27FC236}">
                <a16:creationId xmlns:a16="http://schemas.microsoft.com/office/drawing/2014/main" id="{11DE1C5D-07C6-E61E-6872-C2AC7F7CA6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79638" y="4545013"/>
            <a:ext cx="2730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90123" name="Line 11">
            <a:extLst>
              <a:ext uri="{FF2B5EF4-FFF2-40B4-BE49-F238E27FC236}">
                <a16:creationId xmlns:a16="http://schemas.microsoft.com/office/drawing/2014/main" id="{1F5B5FBC-0E3C-DEB2-A915-C72C2CD2A1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79638" y="2147888"/>
            <a:ext cx="2730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90124" name="AutoShape 12">
            <a:extLst>
              <a:ext uri="{FF2B5EF4-FFF2-40B4-BE49-F238E27FC236}">
                <a16:creationId xmlns:a16="http://schemas.microsoft.com/office/drawing/2014/main" id="{0E43151F-7555-C0FD-9D5F-DC84CA830DCD}"/>
              </a:ext>
            </a:extLst>
          </p:cNvPr>
          <p:cNvSpPr>
            <a:spLocks noChangeArrowheads="1"/>
          </p:cNvSpPr>
          <p:nvPr/>
        </p:nvSpPr>
        <p:spPr bwMode="auto">
          <a:xfrm rot="5464628">
            <a:off x="3450431" y="3275807"/>
            <a:ext cx="449263" cy="495300"/>
          </a:xfrm>
          <a:prstGeom prst="triangle">
            <a:avLst>
              <a:gd name="adj" fmla="val 50000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90125" name="Line 13">
            <a:extLst>
              <a:ext uri="{FF2B5EF4-FFF2-40B4-BE49-F238E27FC236}">
                <a16:creationId xmlns:a16="http://schemas.microsoft.com/office/drawing/2014/main" id="{E5D53DFA-BA36-F497-2DAF-8C97D8373C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52688" y="3465513"/>
            <a:ext cx="9604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90126" name="Line 14">
            <a:extLst>
              <a:ext uri="{FF2B5EF4-FFF2-40B4-BE49-F238E27FC236}">
                <a16:creationId xmlns:a16="http://schemas.microsoft.com/office/drawing/2014/main" id="{C09F2B4F-E5C7-3461-44B3-FF754EEF6C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8213" y="5775325"/>
            <a:ext cx="411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90127" name="Line 15">
            <a:extLst>
              <a:ext uri="{FF2B5EF4-FFF2-40B4-BE49-F238E27FC236}">
                <a16:creationId xmlns:a16="http://schemas.microsoft.com/office/drawing/2014/main" id="{1278F885-649B-E2C8-BD79-2AC0784DF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8213" y="1090613"/>
            <a:ext cx="382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90128" name="AutoShape 16">
            <a:extLst>
              <a:ext uri="{FF2B5EF4-FFF2-40B4-BE49-F238E27FC236}">
                <a16:creationId xmlns:a16="http://schemas.microsoft.com/office/drawing/2014/main" id="{1352081C-EF4F-0A95-185B-2CCFAF0EC73D}"/>
              </a:ext>
            </a:extLst>
          </p:cNvPr>
          <p:cNvSpPr>
            <a:spLocks noChangeArrowheads="1"/>
          </p:cNvSpPr>
          <p:nvPr/>
        </p:nvSpPr>
        <p:spPr bwMode="auto">
          <a:xfrm rot="-5576452">
            <a:off x="5955507" y="3220243"/>
            <a:ext cx="450850" cy="493713"/>
          </a:xfrm>
          <a:prstGeom prst="triangle">
            <a:avLst>
              <a:gd name="adj" fmla="val 50000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90129" name="Line 17">
            <a:extLst>
              <a:ext uri="{FF2B5EF4-FFF2-40B4-BE49-F238E27FC236}">
                <a16:creationId xmlns:a16="http://schemas.microsoft.com/office/drawing/2014/main" id="{D200B026-1A00-7B1E-D6C4-4F9140C45C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7313" y="3465513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90130" name="Line 18">
            <a:extLst>
              <a:ext uri="{FF2B5EF4-FFF2-40B4-BE49-F238E27FC236}">
                <a16:creationId xmlns:a16="http://schemas.microsoft.com/office/drawing/2014/main" id="{0ECCAADF-C431-F782-0160-452C61F60B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8213" y="1090613"/>
            <a:ext cx="0" cy="4684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90131" name="Text Box 19">
            <a:extLst>
              <a:ext uri="{FF2B5EF4-FFF2-40B4-BE49-F238E27FC236}">
                <a16:creationId xmlns:a16="http://schemas.microsoft.com/office/drawing/2014/main" id="{ED7D38AC-49B2-0360-B642-DBE03B4B4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3313" y="2713038"/>
            <a:ext cx="1039812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i="0" dirty="0">
                <a:solidFill>
                  <a:srgbClr val="0000CC"/>
                </a:solidFill>
                <a:latin typeface="+mj-lt"/>
              </a:rPr>
              <a:t>role</a:t>
            </a:r>
          </a:p>
        </p:txBody>
      </p:sp>
      <p:sp>
        <p:nvSpPr>
          <p:cNvPr id="90132" name="Rectangle 20">
            <a:extLst>
              <a:ext uri="{FF2B5EF4-FFF2-40B4-BE49-F238E27FC236}">
                <a16:creationId xmlns:a16="http://schemas.microsoft.com/office/drawing/2014/main" id="{383953D9-797E-91CE-8F38-96F95C256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878513"/>
            <a:ext cx="1787525" cy="12001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i="0">
                <a:solidFill>
                  <a:srgbClr val="0000CC"/>
                </a:solidFill>
                <a:latin typeface="+mj-lt"/>
              </a:rPr>
              <a:t>Patient</a:t>
            </a:r>
          </a:p>
        </p:txBody>
      </p:sp>
      <p:sp>
        <p:nvSpPr>
          <p:cNvPr id="90133" name="AutoShape 21">
            <a:extLst>
              <a:ext uri="{FF2B5EF4-FFF2-40B4-BE49-F238E27FC236}">
                <a16:creationId xmlns:a16="http://schemas.microsoft.com/office/drawing/2014/main" id="{18F8B4AE-89E9-8E7F-102B-5A6B38A5EF41}"/>
              </a:ext>
            </a:extLst>
          </p:cNvPr>
          <p:cNvSpPr>
            <a:spLocks noChangeArrowheads="1"/>
          </p:cNvSpPr>
          <p:nvPr/>
        </p:nvSpPr>
        <p:spPr bwMode="auto">
          <a:xfrm rot="-137855">
            <a:off x="4738688" y="4157663"/>
            <a:ext cx="411162" cy="541337"/>
          </a:xfrm>
          <a:prstGeom prst="triangle">
            <a:avLst>
              <a:gd name="adj" fmla="val 50000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90134" name="Line 22">
            <a:extLst>
              <a:ext uri="{FF2B5EF4-FFF2-40B4-BE49-F238E27FC236}">
                <a16:creationId xmlns:a16="http://schemas.microsoft.com/office/drawing/2014/main" id="{5CAC6623-A00D-70E5-8857-1A2D4D74B3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9988" y="4725988"/>
            <a:ext cx="0" cy="1139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90135" name="Text Box 23">
            <a:extLst>
              <a:ext uri="{FF2B5EF4-FFF2-40B4-BE49-F238E27FC236}">
                <a16:creationId xmlns:a16="http://schemas.microsoft.com/office/drawing/2014/main" id="{04EB9566-3B36-319E-20D8-AC11BEABC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4398963"/>
            <a:ext cx="1754188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i="0">
                <a:solidFill>
                  <a:srgbClr val="0000CC"/>
                </a:solidFill>
                <a:latin typeface="+mj-lt"/>
              </a:rPr>
              <a:t>patient</a:t>
            </a:r>
          </a:p>
        </p:txBody>
      </p:sp>
      <p:sp>
        <p:nvSpPr>
          <p:cNvPr id="90136" name="Text Box 24">
            <a:extLst>
              <a:ext uri="{FF2B5EF4-FFF2-40B4-BE49-F238E27FC236}">
                <a16:creationId xmlns:a16="http://schemas.microsoft.com/office/drawing/2014/main" id="{C94E0790-D133-C96B-6107-22B71FDEB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913" y="3730625"/>
            <a:ext cx="1404937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800" i="0" dirty="0">
                <a:solidFill>
                  <a:srgbClr val="0000CC"/>
                </a:solidFill>
                <a:latin typeface="+mj-lt"/>
              </a:rPr>
              <a:t>Gender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2800" i="0" dirty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27675" name="Text Box 25">
            <a:extLst>
              <a:ext uri="{FF2B5EF4-FFF2-40B4-BE49-F238E27FC236}">
                <a16:creationId xmlns:a16="http://schemas.microsoft.com/office/drawing/2014/main" id="{212CF32C-D976-87A5-63E0-636318DAB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4313" y="563563"/>
            <a:ext cx="31480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0">
                <a:solidFill>
                  <a:srgbClr val="006600"/>
                </a:solidFill>
              </a:rPr>
              <a:t>Discriminator</a:t>
            </a:r>
          </a:p>
        </p:txBody>
      </p:sp>
      <p:sp>
        <p:nvSpPr>
          <p:cNvPr id="90138" name="Line 26">
            <a:extLst>
              <a:ext uri="{FF2B5EF4-FFF2-40B4-BE49-F238E27FC236}">
                <a16:creationId xmlns:a16="http://schemas.microsoft.com/office/drawing/2014/main" id="{133AECE6-40B9-DA2F-47A1-10FFE512D3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9713" y="960438"/>
            <a:ext cx="2362200" cy="1676400"/>
          </a:xfrm>
          <a:prstGeom prst="line">
            <a:avLst/>
          </a:prstGeom>
          <a:noFill/>
          <a:ln w="9525">
            <a:solidFill>
              <a:srgbClr val="0000CC"/>
            </a:solidFill>
            <a:prstDash val="sysDash"/>
            <a:round/>
            <a:headEnd/>
            <a:tailEnd type="triangle" w="lg" len="lg"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90139" name="Text Box 27">
            <a:extLst>
              <a:ext uri="{FF2B5EF4-FFF2-40B4-BE49-F238E27FC236}">
                <a16:creationId xmlns:a16="http://schemas.microsoft.com/office/drawing/2014/main" id="{CE51F489-B562-760D-E73C-79849C18C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8113" y="4313238"/>
            <a:ext cx="865187" cy="541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100794" tIns="50397" rIns="100794" bIns="50397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i="0" dirty="0">
                <a:solidFill>
                  <a:srgbClr val="0000CC"/>
                </a:solidFill>
                <a:latin typeface="+mj-lt"/>
              </a:rPr>
              <a:t>#1</a:t>
            </a:r>
          </a:p>
        </p:txBody>
      </p:sp>
      <p:sp>
        <p:nvSpPr>
          <p:cNvPr id="90141" name="Text Box 29">
            <a:extLst>
              <a:ext uri="{FF2B5EF4-FFF2-40B4-BE49-F238E27FC236}">
                <a16:creationId xmlns:a16="http://schemas.microsoft.com/office/drawing/2014/main" id="{0BA5A447-3EE9-EA1E-5A8E-A53D1013A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713" y="1951038"/>
            <a:ext cx="865187" cy="541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100794" tIns="50397" rIns="100794" bIns="50397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i="0" dirty="0">
                <a:solidFill>
                  <a:srgbClr val="0000CC"/>
                </a:solidFill>
                <a:latin typeface="+mj-lt"/>
              </a:rPr>
              <a:t>#3</a:t>
            </a:r>
          </a:p>
        </p:txBody>
      </p:sp>
      <p:sp>
        <p:nvSpPr>
          <p:cNvPr id="32" name="Line 26">
            <a:extLst>
              <a:ext uri="{FF2B5EF4-FFF2-40B4-BE49-F238E27FC236}">
                <a16:creationId xmlns:a16="http://schemas.microsoft.com/office/drawing/2014/main" id="{48062C12-4BF7-FC9F-1886-0B8BCDC9A0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2913" y="960438"/>
            <a:ext cx="990600" cy="2743200"/>
          </a:xfrm>
          <a:prstGeom prst="line">
            <a:avLst/>
          </a:prstGeom>
          <a:noFill/>
          <a:ln w="9525">
            <a:solidFill>
              <a:srgbClr val="0000CC"/>
            </a:solidFill>
            <a:prstDash val="sysDash"/>
            <a:round/>
            <a:headEnd/>
            <a:tailEnd type="triangle" w="lg" len="lg"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33" name="Text Box 27">
            <a:extLst>
              <a:ext uri="{FF2B5EF4-FFF2-40B4-BE49-F238E27FC236}">
                <a16:creationId xmlns:a16="http://schemas.microsoft.com/office/drawing/2014/main" id="{A18BAC22-8F0D-C030-F9D2-9F14C9CAF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313" y="5075238"/>
            <a:ext cx="874712" cy="549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100794" tIns="50397" rIns="100794" bIns="50397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i="0" dirty="0">
                <a:solidFill>
                  <a:srgbClr val="0000CC"/>
                </a:solidFill>
                <a:latin typeface="+mj-lt"/>
              </a:rPr>
              <a:t>#2</a:t>
            </a:r>
          </a:p>
        </p:txBody>
      </p:sp>
      <p:sp>
        <p:nvSpPr>
          <p:cNvPr id="35875" name="Text Box 35">
            <a:extLst>
              <a:ext uri="{FF2B5EF4-FFF2-40B4-BE49-F238E27FC236}">
                <a16:creationId xmlns:a16="http://schemas.microsoft.com/office/drawing/2014/main" id="{8C2322B4-E26A-D140-531A-62D33D870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0638" y="6300788"/>
            <a:ext cx="4051301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660033"/>
                </a:solidFill>
              </a:rPr>
              <a:t>Ans: Poor Model</a:t>
            </a:r>
          </a:p>
        </p:txBody>
      </p:sp>
      <p:sp>
        <p:nvSpPr>
          <p:cNvPr id="2" name="Text Box 35">
            <a:extLst>
              <a:ext uri="{FF2B5EF4-FFF2-40B4-BE49-F238E27FC236}">
                <a16:creationId xmlns:a16="http://schemas.microsoft.com/office/drawing/2014/main" id="{72B2FDE2-6882-129E-D23E-78F039C04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3" y="5527675"/>
            <a:ext cx="404971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4400">
                <a:solidFill>
                  <a:srgbClr val="0000CC"/>
                </a:solidFill>
              </a:rPr>
              <a:t>Is it good?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75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54CF30-FEB7-E5C8-3963-712A6E284987}"/>
              </a:ext>
            </a:extLst>
          </p:cNvPr>
          <p:cNvSpPr/>
          <p:nvPr/>
        </p:nvSpPr>
        <p:spPr bwMode="auto">
          <a:xfrm>
            <a:off x="163513" y="2184400"/>
            <a:ext cx="7445375" cy="1557338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latin typeface="+mj-lt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BBB7421-ADDA-5D43-069A-775A9D3A87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6550" y="-19050"/>
            <a:ext cx="8596313" cy="1255713"/>
          </a:xfrm>
        </p:spPr>
        <p:txBody>
          <a:bodyPr/>
          <a:lstStyle/>
          <a:p>
            <a:r>
              <a:rPr lang="en-US" altLang="en-US" sz="4000"/>
              <a:t>Inheritance Pitfalls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7B29CC66-EE7D-FA0B-66D4-3D876633BA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388" y="1112838"/>
            <a:ext cx="9601200" cy="609600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1200"/>
              </a:spcBef>
              <a:spcAft>
                <a:spcPts val="2400"/>
              </a:spcAft>
            </a:pPr>
            <a:r>
              <a:rPr lang="en-US" altLang="en-US" sz="3600"/>
              <a:t>Inheritance certainly promotes reuse…</a:t>
            </a: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ts val="2400"/>
              </a:spcAft>
            </a:pPr>
            <a:r>
              <a:rPr lang="en-US" altLang="en-US" sz="3600" b="1">
                <a:solidFill>
                  <a:srgbClr val="0000CC"/>
                </a:solidFill>
              </a:rPr>
              <a:t>Indiscriminate use can result in                 poor quality programs.</a:t>
            </a: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 sz="3600"/>
              <a:t>Base class attributes and                          methods visible in derived class…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spcAft>
                <a:spcPts val="240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Leads to tight coupling and break of encapsulation</a:t>
            </a: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None/>
            </a:pPr>
            <a:endParaRPr lang="en-US" altLang="en-US" sz="36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0A168BD-71A3-B271-AD62-8FA42B220557}"/>
              </a:ext>
            </a:extLst>
          </p:cNvPr>
          <p:cNvGrpSpPr>
            <a:grpSpLocks/>
          </p:cNvGrpSpPr>
          <p:nvPr/>
        </p:nvGrpSpPr>
        <p:grpSpPr bwMode="auto">
          <a:xfrm>
            <a:off x="6716713" y="2079625"/>
            <a:ext cx="3124200" cy="2870200"/>
            <a:chOff x="1001713" y="2560638"/>
            <a:chExt cx="6572448" cy="4650218"/>
          </a:xfrm>
        </p:grpSpPr>
        <p:grpSp>
          <p:nvGrpSpPr>
            <p:cNvPr id="29702" name="Group 3">
              <a:extLst>
                <a:ext uri="{FF2B5EF4-FFF2-40B4-BE49-F238E27FC236}">
                  <a16:creationId xmlns:a16="http://schemas.microsoft.com/office/drawing/2014/main" id="{5A1B5376-F6A5-D355-B001-8B60D2E538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1713" y="2560638"/>
              <a:ext cx="6572448" cy="4650218"/>
              <a:chOff x="1159" y="1805"/>
              <a:chExt cx="3172" cy="2304"/>
            </a:xfrm>
          </p:grpSpPr>
          <p:sp>
            <p:nvSpPr>
              <p:cNvPr id="13" name="Rectangle 4">
                <a:extLst>
                  <a:ext uri="{FF2B5EF4-FFF2-40B4-BE49-F238E27FC236}">
                    <a16:creationId xmlns:a16="http://schemas.microsoft.com/office/drawing/2014/main" id="{B23BE726-0BDB-AB11-D27C-D095ED3A1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1" y="1805"/>
                <a:ext cx="1351" cy="282"/>
              </a:xfrm>
              <a:prstGeom prst="rect">
                <a:avLst/>
              </a:prstGeom>
              <a:solidFill>
                <a:srgbClr val="FF99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  <a:defRPr/>
                </a:pPr>
                <a:r>
                  <a:rPr lang="en-GB" altLang="en-US" sz="1050" i="0">
                    <a:solidFill>
                      <a:srgbClr val="003300"/>
                    </a:solidFill>
                  </a:rPr>
                  <a:t>LibraryMember</a:t>
                </a:r>
              </a:p>
            </p:txBody>
          </p:sp>
          <p:sp>
            <p:nvSpPr>
              <p:cNvPr id="14" name="Rectangle 5">
                <a:extLst>
                  <a:ext uri="{FF2B5EF4-FFF2-40B4-BE49-F238E27FC236}">
                    <a16:creationId xmlns:a16="http://schemas.microsoft.com/office/drawing/2014/main" id="{3E1A0607-0388-A07F-A006-DE425CF06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1" y="3827"/>
                <a:ext cx="822" cy="282"/>
              </a:xfrm>
              <a:prstGeom prst="rect">
                <a:avLst/>
              </a:prstGeom>
              <a:solidFill>
                <a:srgbClr val="FF99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  <a:defRPr/>
                </a:pPr>
                <a:r>
                  <a:rPr lang="en-GB" altLang="en-US" sz="1050" i="0" dirty="0">
                    <a:solidFill>
                      <a:srgbClr val="003300"/>
                    </a:solidFill>
                  </a:rPr>
                  <a:t>Research</a:t>
                </a:r>
              </a:p>
            </p:txBody>
          </p:sp>
          <p:sp>
            <p:nvSpPr>
              <p:cNvPr id="15" name="Rectangle 6">
                <a:extLst>
                  <a:ext uri="{FF2B5EF4-FFF2-40B4-BE49-F238E27FC236}">
                    <a16:creationId xmlns:a16="http://schemas.microsoft.com/office/drawing/2014/main" id="{3A065DEC-06C6-1AE7-5C6B-A9393891A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827"/>
                <a:ext cx="822" cy="282"/>
              </a:xfrm>
              <a:prstGeom prst="rect">
                <a:avLst/>
              </a:prstGeom>
              <a:solidFill>
                <a:srgbClr val="FF99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  <a:defRPr/>
                </a:pPr>
                <a:r>
                  <a:rPr lang="en-GB" altLang="en-US" sz="1050" i="0">
                    <a:solidFill>
                      <a:srgbClr val="003300"/>
                    </a:solidFill>
                  </a:rPr>
                  <a:t>PostGrad</a:t>
                </a:r>
              </a:p>
            </p:txBody>
          </p:sp>
          <p:sp>
            <p:nvSpPr>
              <p:cNvPr id="16" name="Rectangle 7">
                <a:extLst>
                  <a:ext uri="{FF2B5EF4-FFF2-40B4-BE49-F238E27FC236}">
                    <a16:creationId xmlns:a16="http://schemas.microsoft.com/office/drawing/2014/main" id="{A99169F5-F876-EC95-B37C-85453C3B7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7" y="3827"/>
                <a:ext cx="940" cy="282"/>
              </a:xfrm>
              <a:prstGeom prst="rect">
                <a:avLst/>
              </a:prstGeom>
              <a:solidFill>
                <a:srgbClr val="FF99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  <a:defRPr/>
                </a:pPr>
                <a:r>
                  <a:rPr lang="en-GB" altLang="en-US" sz="1050" i="0">
                    <a:solidFill>
                      <a:srgbClr val="003300"/>
                    </a:solidFill>
                  </a:rPr>
                  <a:t>UnderGrad</a:t>
                </a:r>
              </a:p>
            </p:txBody>
          </p:sp>
          <p:sp>
            <p:nvSpPr>
              <p:cNvPr id="17" name="Rectangle 8">
                <a:extLst>
                  <a:ext uri="{FF2B5EF4-FFF2-40B4-BE49-F238E27FC236}">
                    <a16:creationId xmlns:a16="http://schemas.microsoft.com/office/drawing/2014/main" id="{A0117EAC-0EBA-1E08-7D1F-1BECFD876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759"/>
                <a:ext cx="587" cy="282"/>
              </a:xfrm>
              <a:prstGeom prst="rect">
                <a:avLst/>
              </a:prstGeom>
              <a:solidFill>
                <a:srgbClr val="FF99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  <a:defRPr/>
                </a:pPr>
                <a:r>
                  <a:rPr lang="en-GB" altLang="en-US" sz="1050" i="0">
                    <a:solidFill>
                      <a:srgbClr val="003300"/>
                    </a:solidFill>
                  </a:rPr>
                  <a:t>Staff</a:t>
                </a:r>
              </a:p>
            </p:txBody>
          </p:sp>
          <p:sp>
            <p:nvSpPr>
              <p:cNvPr id="18" name="Rectangle 9">
                <a:extLst>
                  <a:ext uri="{FF2B5EF4-FFF2-40B4-BE49-F238E27FC236}">
                    <a16:creationId xmlns:a16="http://schemas.microsoft.com/office/drawing/2014/main" id="{50E53E4B-63BE-0F10-E3DE-949AA4CDD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4" y="2759"/>
                <a:ext cx="822" cy="282"/>
              </a:xfrm>
              <a:prstGeom prst="rect">
                <a:avLst/>
              </a:prstGeom>
              <a:solidFill>
                <a:srgbClr val="FF99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  <a:defRPr/>
                </a:pPr>
                <a:r>
                  <a:rPr lang="en-GB" altLang="en-US" sz="1050" i="0">
                    <a:solidFill>
                      <a:srgbClr val="003300"/>
                    </a:solidFill>
                  </a:rPr>
                  <a:t>Students</a:t>
                </a:r>
              </a:p>
            </p:txBody>
          </p:sp>
          <p:sp>
            <p:nvSpPr>
              <p:cNvPr id="19" name="Rectangle 10">
                <a:extLst>
                  <a:ext uri="{FF2B5EF4-FFF2-40B4-BE49-F238E27FC236}">
                    <a16:creationId xmlns:a16="http://schemas.microsoft.com/office/drawing/2014/main" id="{217342FF-CE30-B78E-F6BB-DFC3E6933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9" y="2759"/>
                <a:ext cx="646" cy="282"/>
              </a:xfrm>
              <a:prstGeom prst="rect">
                <a:avLst/>
              </a:prstGeom>
              <a:solidFill>
                <a:srgbClr val="FF99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  <a:defRPr/>
                </a:pPr>
                <a:r>
                  <a:rPr lang="en-GB" altLang="en-US" sz="1050" i="0">
                    <a:solidFill>
                      <a:srgbClr val="003300"/>
                    </a:solidFill>
                  </a:rPr>
                  <a:t>Faculty</a:t>
                </a:r>
              </a:p>
            </p:txBody>
          </p:sp>
          <p:sp>
            <p:nvSpPr>
              <p:cNvPr id="29716" name="Line 11">
                <a:extLst>
                  <a:ext uri="{FF2B5EF4-FFF2-40B4-BE49-F238E27FC236}">
                    <a16:creationId xmlns:a16="http://schemas.microsoft.com/office/drawing/2014/main" id="{27F6D354-4155-11B7-9619-756D5869C7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5" y="3041"/>
                <a:ext cx="1" cy="786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717" name="Line 12">
                <a:extLst>
                  <a:ext uri="{FF2B5EF4-FFF2-40B4-BE49-F238E27FC236}">
                    <a16:creationId xmlns:a16="http://schemas.microsoft.com/office/drawing/2014/main" id="{FAB244E6-5D52-A19B-2B51-F9642345E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5" y="2087"/>
                <a:ext cx="1" cy="674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718" name="Line 13">
                <a:extLst>
                  <a:ext uri="{FF2B5EF4-FFF2-40B4-BE49-F238E27FC236}">
                    <a16:creationId xmlns:a16="http://schemas.microsoft.com/office/drawing/2014/main" id="{F245809B-1A42-72BD-3D39-B7A1767F0E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53" y="2083"/>
                <a:ext cx="881" cy="68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719" name="Line 14">
                <a:extLst>
                  <a:ext uri="{FF2B5EF4-FFF2-40B4-BE49-F238E27FC236}">
                    <a16:creationId xmlns:a16="http://schemas.microsoft.com/office/drawing/2014/main" id="{BB0A4D27-218F-7A41-FA38-2D1ACC750A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46" y="3039"/>
                <a:ext cx="822" cy="792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720" name="Line 15">
                <a:extLst>
                  <a:ext uri="{FF2B5EF4-FFF2-40B4-BE49-F238E27FC236}">
                    <a16:creationId xmlns:a16="http://schemas.microsoft.com/office/drawing/2014/main" id="{B636967D-156F-9443-F082-D33EE05D87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5" y="2087"/>
                <a:ext cx="822" cy="674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721" name="Line 16">
                <a:extLst>
                  <a:ext uri="{FF2B5EF4-FFF2-40B4-BE49-F238E27FC236}">
                    <a16:creationId xmlns:a16="http://schemas.microsoft.com/office/drawing/2014/main" id="{D2D79976-C8B6-8D7A-EB1D-53090E061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0" y="3041"/>
                <a:ext cx="822" cy="786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59F0CE4-FD24-9555-E493-AE5808079225}"/>
                </a:ext>
              </a:extLst>
            </p:cNvPr>
            <p:cNvSpPr/>
            <p:nvPr/>
          </p:nvSpPr>
          <p:spPr bwMode="auto">
            <a:xfrm>
              <a:off x="4144331" y="3093048"/>
              <a:ext cx="303910" cy="360083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 sz="1400">
                <a:latin typeface="+mj-lt"/>
              </a:endParaRP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FD7D571C-2FC5-BC5E-06AA-FF3F3A8A2D40}"/>
                </a:ext>
              </a:extLst>
            </p:cNvPr>
            <p:cNvSpPr/>
            <p:nvPr/>
          </p:nvSpPr>
          <p:spPr bwMode="auto">
            <a:xfrm rot="2698046">
              <a:off x="3162471" y="3039034"/>
              <a:ext cx="303910" cy="360083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 sz="1400">
                <a:latin typeface="+mj-lt"/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4D26A2C5-9C5F-F7C7-6F2A-307A03CAF51A}"/>
                </a:ext>
              </a:extLst>
            </p:cNvPr>
            <p:cNvSpPr/>
            <p:nvPr/>
          </p:nvSpPr>
          <p:spPr bwMode="auto">
            <a:xfrm rot="19290345">
              <a:off x="5243079" y="3069899"/>
              <a:ext cx="303908" cy="360083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 sz="1400">
                <a:latin typeface="+mj-lt"/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E7C516DE-C1E7-0D2E-4120-028079F5C699}"/>
                </a:ext>
              </a:extLst>
            </p:cNvPr>
            <p:cNvSpPr/>
            <p:nvPr/>
          </p:nvSpPr>
          <p:spPr bwMode="auto">
            <a:xfrm>
              <a:off x="4144331" y="5052929"/>
              <a:ext cx="303910" cy="35751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 sz="1400">
                <a:latin typeface="+mj-lt"/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6F949941-4ADF-6EC8-03C7-F65D6B24E62F}"/>
                </a:ext>
              </a:extLst>
            </p:cNvPr>
            <p:cNvSpPr/>
            <p:nvPr/>
          </p:nvSpPr>
          <p:spPr bwMode="auto">
            <a:xfrm rot="19290345">
              <a:off x="4715413" y="4968052"/>
              <a:ext cx="303908" cy="357512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 sz="1400">
                <a:latin typeface="+mj-lt"/>
              </a:endParaRP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561CC1-318A-CBA3-9189-A7DD70C8D207}"/>
                </a:ext>
              </a:extLst>
            </p:cNvPr>
            <p:cNvSpPr/>
            <p:nvPr/>
          </p:nvSpPr>
          <p:spPr bwMode="auto">
            <a:xfrm rot="2698046">
              <a:off x="3643382" y="4996345"/>
              <a:ext cx="307249" cy="35751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 sz="1400"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>
            <a:extLst>
              <a:ext uri="{FF2B5EF4-FFF2-40B4-BE49-F238E27FC236}">
                <a16:creationId xmlns:a16="http://schemas.microsoft.com/office/drawing/2014/main" id="{983E8D7D-0A1A-50E9-930A-F6B737E79C92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530225" y="-155575"/>
            <a:ext cx="9020175" cy="1649413"/>
          </a:xfrm>
        </p:spPr>
        <p:txBody>
          <a:bodyPr lIns="19800" tIns="51480" rIns="19800" bIns="51480"/>
          <a:lstStyle/>
          <a:p>
            <a:pPr eaLnBrk="1">
              <a:lnSpc>
                <a:spcPct val="94000"/>
              </a:lnSpc>
              <a:spcBef>
                <a:spcPts val="136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600"/>
              <a:t>Association Relationship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D799EF-1594-1BE3-1149-E14C8F2099C8}"/>
              </a:ext>
            </a:extLst>
          </p:cNvPr>
          <p:cNvSpPr/>
          <p:nvPr/>
        </p:nvSpPr>
        <p:spPr bwMode="auto">
          <a:xfrm>
            <a:off x="849313" y="3322638"/>
            <a:ext cx="7391400" cy="1597025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34B37FE-3ECF-391D-E457-E99088D0BE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713" y="1036638"/>
            <a:ext cx="9601200" cy="6675437"/>
          </a:xfrm>
        </p:spPr>
        <p:txBody>
          <a:bodyPr lIns="19800" tIns="51480" rIns="19800" bIns="51480"/>
          <a:lstStyle/>
          <a:p>
            <a:pPr marL="338138" indent="-338138" eaLnBrk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altLang="en-US" sz="3600" dirty="0"/>
              <a:t>Enables two objects to communicate with each other…</a:t>
            </a:r>
          </a:p>
          <a:p>
            <a:pPr marL="306388" indent="-280988" eaLnBrk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altLang="en-US" sz="3600" b="1" dirty="0">
                <a:solidFill>
                  <a:srgbClr val="0000FF"/>
                </a:solidFill>
              </a:rPr>
              <a:t>How implemented in a program?</a:t>
            </a:r>
          </a:p>
          <a:p>
            <a:pPr marL="738188" lvl="1" indent="-280988" eaLnBrk="1">
              <a:lnSpc>
                <a:spcPct val="110000"/>
              </a:lnSpc>
              <a:spcBef>
                <a:spcPts val="600"/>
              </a:spcBef>
              <a:spcAft>
                <a:spcPts val="18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altLang="en-US" sz="3200" dirty="0">
                <a:solidFill>
                  <a:srgbClr val="0000FF"/>
                </a:solidFill>
              </a:rPr>
              <a:t>One object must “</a:t>
            </a:r>
            <a:r>
              <a:rPr lang="en-GB" altLang="en-US" sz="3200" b="1" dirty="0">
                <a:solidFill>
                  <a:srgbClr val="0000FF"/>
                </a:solidFill>
              </a:rPr>
              <a:t>know</a:t>
            </a:r>
            <a:r>
              <a:rPr lang="en-GB" altLang="en-US" sz="3200" dirty="0">
                <a:solidFill>
                  <a:srgbClr val="0000FF"/>
                </a:solidFill>
              </a:rPr>
              <a:t>” the object    reference (ID) of the corresponding      object in an association.</a:t>
            </a:r>
          </a:p>
          <a:p>
            <a:pPr marL="338138" indent="-338138" eaLnBrk="1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altLang="en-US" sz="3600" dirty="0"/>
              <a:t>Usually binary:</a:t>
            </a:r>
          </a:p>
          <a:p>
            <a:pPr marL="738188" lvl="1" indent="-280988" eaLnBrk="1">
              <a:lnSpc>
                <a:spcPct val="125000"/>
              </a:lnSpc>
              <a:spcBef>
                <a:spcPts val="0"/>
              </a:spcBef>
              <a:spcAft>
                <a:spcPts val="18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altLang="en-US" sz="3200" dirty="0"/>
              <a:t>But in general can be n-</a:t>
            </a:r>
            <a:r>
              <a:rPr lang="en-GB" altLang="en-US" sz="3200" dirty="0" err="1"/>
              <a:t>ary</a:t>
            </a:r>
            <a:r>
              <a:rPr lang="en-GB" altLang="en-US" sz="3200" dirty="0"/>
              <a:t>.</a:t>
            </a: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E924E78B-E53F-3BD9-C246-29542B5CD414}"/>
              </a:ext>
            </a:extLst>
          </p:cNvPr>
          <p:cNvGrpSpPr>
            <a:grpSpLocks/>
          </p:cNvGrpSpPr>
          <p:nvPr/>
        </p:nvGrpSpPr>
        <p:grpSpPr bwMode="auto">
          <a:xfrm>
            <a:off x="6411913" y="5380038"/>
            <a:ext cx="3505200" cy="1576387"/>
            <a:chOff x="741" y="2592"/>
            <a:chExt cx="5397" cy="1630"/>
          </a:xfrm>
        </p:grpSpPr>
        <p:sp>
          <p:nvSpPr>
            <p:cNvPr id="30730" name="Rectangle 6">
              <a:extLst>
                <a:ext uri="{FF2B5EF4-FFF2-40B4-BE49-F238E27FC236}">
                  <a16:creationId xmlns:a16="http://schemas.microsoft.com/office/drawing/2014/main" id="{16BE081A-6BFD-8F28-D8B8-5807DE43F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" y="2606"/>
              <a:ext cx="1217" cy="529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0">
                  <a:solidFill>
                    <a:schemeClr val="tx1"/>
                  </a:solidFill>
                </a:rPr>
                <a:t>Teacher</a:t>
              </a:r>
            </a:p>
          </p:txBody>
        </p:sp>
        <p:sp>
          <p:nvSpPr>
            <p:cNvPr id="30731" name="Rectangle 7">
              <a:extLst>
                <a:ext uri="{FF2B5EF4-FFF2-40B4-BE49-F238E27FC236}">
                  <a16:creationId xmlns:a16="http://schemas.microsoft.com/office/drawing/2014/main" id="{BA39F514-AD6E-A990-953B-C46B1B029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" y="2659"/>
              <a:ext cx="1270" cy="476"/>
            </a:xfrm>
            <a:prstGeom prst="rect">
              <a:avLst/>
            </a:prstGeom>
            <a:solidFill>
              <a:srgbClr val="CC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0">
                  <a:solidFill>
                    <a:schemeClr val="tx1"/>
                  </a:solidFill>
                </a:rPr>
                <a:t>Course</a:t>
              </a:r>
            </a:p>
          </p:txBody>
        </p:sp>
        <p:sp>
          <p:nvSpPr>
            <p:cNvPr id="30732" name="Line 8">
              <a:extLst>
                <a:ext uri="{FF2B5EF4-FFF2-40B4-BE49-F238E27FC236}">
                  <a16:creationId xmlns:a16="http://schemas.microsoft.com/office/drawing/2014/main" id="{EFCD0E20-2727-E075-C513-E59B0ACE48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8" y="2923"/>
              <a:ext cx="291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33" name="Text Box 11">
              <a:extLst>
                <a:ext uri="{FF2B5EF4-FFF2-40B4-BE49-F238E27FC236}">
                  <a16:creationId xmlns:a16="http://schemas.microsoft.com/office/drawing/2014/main" id="{8FB1758B-C4A8-5CF1-1278-DEBB04D29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2592"/>
              <a:ext cx="32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endParaRPr lang="en-US" altLang="en-US" sz="1100" i="0">
                <a:solidFill>
                  <a:schemeClr val="tx1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30734" name="Rectangle 14">
              <a:extLst>
                <a:ext uri="{FF2B5EF4-FFF2-40B4-BE49-F238E27FC236}">
                  <a16:creationId xmlns:a16="http://schemas.microsoft.com/office/drawing/2014/main" id="{CD22156C-95D0-C19F-CB9A-0DA44225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" y="3693"/>
              <a:ext cx="1217" cy="529"/>
            </a:xfrm>
            <a:prstGeom prst="rect">
              <a:avLst/>
            </a:prstGeom>
            <a:solidFill>
              <a:srgbClr val="FF99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0">
                  <a:solidFill>
                    <a:schemeClr val="tx1"/>
                  </a:solidFill>
                </a:rPr>
                <a:t>Student</a:t>
              </a:r>
            </a:p>
          </p:txBody>
        </p:sp>
        <p:sp>
          <p:nvSpPr>
            <p:cNvPr id="30735" name="Line 15">
              <a:extLst>
                <a:ext uri="{FF2B5EF4-FFF2-40B4-BE49-F238E27FC236}">
                  <a16:creationId xmlns:a16="http://schemas.microsoft.com/office/drawing/2014/main" id="{26B392ED-067F-D907-4F31-588657997A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8" y="2952"/>
              <a:ext cx="2910" cy="10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36" name="Text Box 19">
              <a:extLst>
                <a:ext uri="{FF2B5EF4-FFF2-40B4-BE49-F238E27FC236}">
                  <a16:creationId xmlns:a16="http://schemas.microsoft.com/office/drawing/2014/main" id="{A428E486-E17D-347A-6772-325E940E6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678"/>
              <a:ext cx="32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endParaRPr lang="en-US" altLang="en-US" sz="1100" i="0">
                <a:solidFill>
                  <a:schemeClr val="tx1"/>
                </a:solidFill>
                <a:ea typeface="SimSun" panose="02010600030101010101" pitchFamily="2" charset="-122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F7FB3AA-127A-0434-6F34-7C6D46638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13" y="5311775"/>
            <a:ext cx="1728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IN" altLang="en-US" sz="2000">
                <a:solidFill>
                  <a:schemeClr val="tx1"/>
                </a:solidFill>
              </a:rPr>
              <a:t>teaches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220E3-04EF-F50E-62EC-367512FA9038}"/>
              </a:ext>
            </a:extLst>
          </p:cNvPr>
          <p:cNvSpPr txBox="1">
            <a:spLocks noChangeArrowheads="1"/>
          </p:cNvSpPr>
          <p:nvPr/>
        </p:nvSpPr>
        <p:spPr bwMode="auto">
          <a:xfrm rot="-1837264">
            <a:off x="7502525" y="6084888"/>
            <a:ext cx="18288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IN" altLang="en-US" sz="2000">
                <a:solidFill>
                  <a:schemeClr val="tx1"/>
                </a:solidFill>
              </a:rPr>
              <a:t>credits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848E498-2D72-87F0-7017-9F31E00E78F4}"/>
              </a:ext>
            </a:extLst>
          </p:cNvPr>
          <p:cNvSpPr/>
          <p:nvPr/>
        </p:nvSpPr>
        <p:spPr bwMode="auto">
          <a:xfrm rot="5240859">
            <a:off x="8444707" y="5410994"/>
            <a:ext cx="223837" cy="269875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6B27F2F-5BD9-B5C5-142D-F7070DE5900F}"/>
              </a:ext>
            </a:extLst>
          </p:cNvPr>
          <p:cNvSpPr/>
          <p:nvPr/>
        </p:nvSpPr>
        <p:spPr bwMode="auto">
          <a:xfrm rot="3784353">
            <a:off x="7745413" y="6113463"/>
            <a:ext cx="152400" cy="304800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5" grpId="0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>
            <a:extLst>
              <a:ext uri="{FF2B5EF4-FFF2-40B4-BE49-F238E27FC236}">
                <a16:creationId xmlns:a16="http://schemas.microsoft.com/office/drawing/2014/main" id="{290AB0CF-6AB1-3C2B-9E63-C436E07C21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6913" y="168275"/>
            <a:ext cx="8596312" cy="808038"/>
          </a:xfrm>
        </p:spPr>
        <p:txBody>
          <a:bodyPr/>
          <a:lstStyle/>
          <a:p>
            <a:r>
              <a:rPr lang="en-US" altLang="en-US" sz="3600"/>
              <a:t>Association – Example </a:t>
            </a:r>
          </a:p>
        </p:txBody>
      </p:sp>
      <p:sp>
        <p:nvSpPr>
          <p:cNvPr id="119811" name="Rectangle 1027">
            <a:extLst>
              <a:ext uri="{FF2B5EF4-FFF2-40B4-BE49-F238E27FC236}">
                <a16:creationId xmlns:a16="http://schemas.microsoft.com/office/drawing/2014/main" id="{96947F84-FB87-24E1-7DAC-3CFDBFAEBD5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7313" y="1103313"/>
            <a:ext cx="9993312" cy="60198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4000"/>
              <a:t>In a home TV system,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 sz="3600">
                <a:solidFill>
                  <a:srgbClr val="0000CC"/>
                </a:solidFill>
              </a:rPr>
              <a:t>A TV object has an association with a   Laptop object 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 sz="3200"/>
              <a:t> It may receive signals from the Laptop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600"/>
              <a:t>TV may be associated with remote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 sz="3200"/>
              <a:t> TV may receive a signal (command) </a:t>
            </a:r>
          </a:p>
        </p:txBody>
      </p:sp>
      <p:sp>
        <p:nvSpPr>
          <p:cNvPr id="32772" name="Text Box 9">
            <a:extLst>
              <a:ext uri="{FF2B5EF4-FFF2-40B4-BE49-F238E27FC236}">
                <a16:creationId xmlns:a16="http://schemas.microsoft.com/office/drawing/2014/main" id="{F87598F0-1A66-49F4-0CDD-8FC533099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813" y="5724525"/>
            <a:ext cx="1790700" cy="7016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3900" i="0">
                <a:solidFill>
                  <a:srgbClr val="0000CC"/>
                </a:solidFill>
              </a:rPr>
              <a:t>Laptop</a:t>
            </a:r>
          </a:p>
        </p:txBody>
      </p:sp>
      <p:sp>
        <p:nvSpPr>
          <p:cNvPr id="32773" name="Text Box 10">
            <a:extLst>
              <a:ext uri="{FF2B5EF4-FFF2-40B4-BE49-F238E27FC236}">
                <a16:creationId xmlns:a16="http://schemas.microsoft.com/office/drawing/2014/main" id="{8C4F408A-25D3-F867-713A-3F468E7E8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0863" y="5773738"/>
            <a:ext cx="819150" cy="64452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3500" i="0">
                <a:solidFill>
                  <a:srgbClr val="0000CC"/>
                </a:solidFill>
              </a:rPr>
              <a:t>TV</a:t>
            </a:r>
          </a:p>
        </p:txBody>
      </p:sp>
      <p:sp>
        <p:nvSpPr>
          <p:cNvPr id="32774" name="Line 11">
            <a:extLst>
              <a:ext uri="{FF2B5EF4-FFF2-40B4-BE49-F238E27FC236}">
                <a16:creationId xmlns:a16="http://schemas.microsoft.com/office/drawing/2014/main" id="{0FFE1B67-E212-E67F-FF08-9880CD355D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5513" y="6078538"/>
            <a:ext cx="3435350" cy="58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75" name="Text Box 6">
            <a:extLst>
              <a:ext uri="{FF2B5EF4-FFF2-40B4-BE49-F238E27FC236}">
                <a16:creationId xmlns:a16="http://schemas.microsoft.com/office/drawing/2014/main" id="{0E24D434-F096-719E-D62F-E625C3E9D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213" y="5722938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500" i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2776" name="Text Box 15">
            <a:extLst>
              <a:ext uri="{FF2B5EF4-FFF2-40B4-BE49-F238E27FC236}">
                <a16:creationId xmlns:a16="http://schemas.microsoft.com/office/drawing/2014/main" id="{87ACDC90-60D2-FF84-6881-2D9EA619D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6107113"/>
            <a:ext cx="2514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0">
                <a:solidFill>
                  <a:srgbClr val="003300"/>
                </a:solidFill>
              </a:rPr>
              <a:t>Connected to</a:t>
            </a:r>
          </a:p>
        </p:txBody>
      </p:sp>
      <p:sp>
        <p:nvSpPr>
          <p:cNvPr id="32777" name="Text Box 6">
            <a:extLst>
              <a:ext uri="{FF2B5EF4-FFF2-40B4-BE49-F238E27FC236}">
                <a16:creationId xmlns:a16="http://schemas.microsoft.com/office/drawing/2014/main" id="{7A485923-7D39-B18D-D3DF-CECE9B94A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8688" y="5688013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500" i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2778" name="Text Box 18">
            <a:extLst>
              <a:ext uri="{FF2B5EF4-FFF2-40B4-BE49-F238E27FC236}">
                <a16:creationId xmlns:a16="http://schemas.microsoft.com/office/drawing/2014/main" id="{77A594E8-57C0-85A2-9A3C-4AAD0D8F9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6664325"/>
            <a:ext cx="1781175" cy="64452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3500" i="0">
                <a:solidFill>
                  <a:srgbClr val="0000CC"/>
                </a:solidFill>
              </a:rPr>
              <a:t>Remote</a:t>
            </a:r>
          </a:p>
        </p:txBody>
      </p:sp>
      <p:sp>
        <p:nvSpPr>
          <p:cNvPr id="32779" name="Line 19">
            <a:extLst>
              <a:ext uri="{FF2B5EF4-FFF2-40B4-BE49-F238E27FC236}">
                <a16:creationId xmlns:a16="http://schemas.microsoft.com/office/drawing/2014/main" id="{15748602-B2DC-ECBF-B7A9-3A5E1FC7AE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60900" y="6373813"/>
            <a:ext cx="3509963" cy="636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80" name="Text Box 6">
            <a:extLst>
              <a:ext uri="{FF2B5EF4-FFF2-40B4-BE49-F238E27FC236}">
                <a16:creationId xmlns:a16="http://schemas.microsoft.com/office/drawing/2014/main" id="{87C4F925-0219-2A1D-017F-98C7C70B8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3675" y="6399213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500" i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2781" name="Text Box 21">
            <a:extLst>
              <a:ext uri="{FF2B5EF4-FFF2-40B4-BE49-F238E27FC236}">
                <a16:creationId xmlns:a16="http://schemas.microsoft.com/office/drawing/2014/main" id="{EB2FFD28-F499-6313-2B3C-FEC9C61DD8D2}"/>
              </a:ext>
            </a:extLst>
          </p:cNvPr>
          <p:cNvSpPr txBox="1">
            <a:spLocks noChangeArrowheads="1"/>
          </p:cNvSpPr>
          <p:nvPr/>
        </p:nvSpPr>
        <p:spPr bwMode="auto">
          <a:xfrm rot="-646937">
            <a:off x="5116513" y="6692900"/>
            <a:ext cx="2667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0">
                <a:solidFill>
                  <a:srgbClr val="003300"/>
                </a:solidFill>
              </a:rPr>
              <a:t> commands</a:t>
            </a:r>
          </a:p>
        </p:txBody>
      </p:sp>
      <p:sp>
        <p:nvSpPr>
          <p:cNvPr id="32782" name="Text Box 6">
            <a:extLst>
              <a:ext uri="{FF2B5EF4-FFF2-40B4-BE49-F238E27FC236}">
                <a16:creationId xmlns:a16="http://schemas.microsoft.com/office/drawing/2014/main" id="{1011F2DA-EF5F-9D51-9419-A0565BD7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150" y="6986588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500" i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2783" name="Freeform 10">
            <a:extLst>
              <a:ext uri="{FF2B5EF4-FFF2-40B4-BE49-F238E27FC236}">
                <a16:creationId xmlns:a16="http://schemas.microsoft.com/office/drawing/2014/main" id="{489046CB-EB7C-0A10-EAE6-30E9BB8A905A}"/>
              </a:ext>
            </a:extLst>
          </p:cNvPr>
          <p:cNvSpPr>
            <a:spLocks/>
          </p:cNvSpPr>
          <p:nvPr/>
        </p:nvSpPr>
        <p:spPr bwMode="auto">
          <a:xfrm rot="-1150745">
            <a:off x="7097713" y="6664325"/>
            <a:ext cx="55562" cy="1588"/>
          </a:xfrm>
          <a:custGeom>
            <a:avLst/>
            <a:gdLst>
              <a:gd name="T0" fmla="*/ 0 w 30"/>
              <a:gd name="T1" fmla="*/ 0 h 1"/>
              <a:gd name="T2" fmla="*/ 2147483646 w 30"/>
              <a:gd name="T3" fmla="*/ 0 h 1"/>
              <a:gd name="T4" fmla="*/ 0 60000 65536"/>
              <a:gd name="T5" fmla="*/ 0 60000 65536"/>
              <a:gd name="T6" fmla="*/ 0 w 30"/>
              <a:gd name="T7" fmla="*/ 0 h 1"/>
              <a:gd name="T8" fmla="*/ 30 w 3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" h="1">
                <a:moveTo>
                  <a:pt x="0" y="0"/>
                </a:moveTo>
                <a:lnTo>
                  <a:pt x="30" y="0"/>
                </a:ln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84" name="Freeform 10">
            <a:extLst>
              <a:ext uri="{FF2B5EF4-FFF2-40B4-BE49-F238E27FC236}">
                <a16:creationId xmlns:a16="http://schemas.microsoft.com/office/drawing/2014/main" id="{946EF4CD-CCD6-934C-DCE5-A2D1C9E29A56}"/>
              </a:ext>
            </a:extLst>
          </p:cNvPr>
          <p:cNvSpPr>
            <a:spLocks/>
          </p:cNvSpPr>
          <p:nvPr/>
        </p:nvSpPr>
        <p:spPr bwMode="auto">
          <a:xfrm>
            <a:off x="6856413" y="5957888"/>
            <a:ext cx="55562" cy="1587"/>
          </a:xfrm>
          <a:custGeom>
            <a:avLst/>
            <a:gdLst>
              <a:gd name="T0" fmla="*/ 0 w 30"/>
              <a:gd name="T1" fmla="*/ 0 h 1"/>
              <a:gd name="T2" fmla="*/ 2147483646 w 30"/>
              <a:gd name="T3" fmla="*/ 0 h 1"/>
              <a:gd name="T4" fmla="*/ 0 60000 65536"/>
              <a:gd name="T5" fmla="*/ 0 60000 65536"/>
              <a:gd name="T6" fmla="*/ 0 w 30"/>
              <a:gd name="T7" fmla="*/ 0 h 1"/>
              <a:gd name="T8" fmla="*/ 30 w 3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" h="1">
                <a:moveTo>
                  <a:pt x="0" y="0"/>
                </a:moveTo>
                <a:lnTo>
                  <a:pt x="30" y="0"/>
                </a:ln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2785" name="Group 3">
            <a:extLst>
              <a:ext uri="{FF2B5EF4-FFF2-40B4-BE49-F238E27FC236}">
                <a16:creationId xmlns:a16="http://schemas.microsoft.com/office/drawing/2014/main" id="{9D5C30A2-0653-1765-A7F5-DD487F2CA3D9}"/>
              </a:ext>
            </a:extLst>
          </p:cNvPr>
          <p:cNvGrpSpPr>
            <a:grpSpLocks/>
          </p:cNvGrpSpPr>
          <p:nvPr/>
        </p:nvGrpSpPr>
        <p:grpSpPr bwMode="auto">
          <a:xfrm>
            <a:off x="6718300" y="2430463"/>
            <a:ext cx="3186113" cy="898525"/>
            <a:chOff x="6718301" y="2430463"/>
            <a:chExt cx="3186113" cy="898525"/>
          </a:xfrm>
        </p:grpSpPr>
        <p:grpSp>
          <p:nvGrpSpPr>
            <p:cNvPr id="32786" name="Group 5">
              <a:extLst>
                <a:ext uri="{FF2B5EF4-FFF2-40B4-BE49-F238E27FC236}">
                  <a16:creationId xmlns:a16="http://schemas.microsoft.com/office/drawing/2014/main" id="{17B85C03-F0B0-8181-7D15-4F93BEDD18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2501" y="2430463"/>
              <a:ext cx="2601913" cy="898525"/>
              <a:chOff x="4711" y="1517"/>
              <a:chExt cx="1639" cy="566"/>
            </a:xfrm>
          </p:grpSpPr>
          <p:pic>
            <p:nvPicPr>
              <p:cNvPr id="32788" name="Picture 7" descr="MC900389494[1]">
                <a:extLst>
                  <a:ext uri="{FF2B5EF4-FFF2-40B4-BE49-F238E27FC236}">
                    <a16:creationId xmlns:a16="http://schemas.microsoft.com/office/drawing/2014/main" id="{9E5326EB-119B-EACF-8023-7C6D30F339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05" y="1517"/>
                <a:ext cx="545" cy="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789" name="Freeform 8">
                <a:extLst>
                  <a:ext uri="{FF2B5EF4-FFF2-40B4-BE49-F238E27FC236}">
                    <a16:creationId xmlns:a16="http://schemas.microsoft.com/office/drawing/2014/main" id="{DAD0576B-5381-8373-30E4-EB51EF8B1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1" y="1757"/>
                <a:ext cx="1104" cy="248"/>
              </a:xfrm>
              <a:custGeom>
                <a:avLst/>
                <a:gdLst>
                  <a:gd name="T0" fmla="*/ 0 w 1104"/>
                  <a:gd name="T1" fmla="*/ 96 h 248"/>
                  <a:gd name="T2" fmla="*/ 480 w 1104"/>
                  <a:gd name="T3" fmla="*/ 240 h 248"/>
                  <a:gd name="T4" fmla="*/ 912 w 1104"/>
                  <a:gd name="T5" fmla="*/ 48 h 248"/>
                  <a:gd name="T6" fmla="*/ 1104 w 1104"/>
                  <a:gd name="T7" fmla="*/ 0 h 2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04"/>
                  <a:gd name="T13" fmla="*/ 0 h 248"/>
                  <a:gd name="T14" fmla="*/ 1104 w 1104"/>
                  <a:gd name="T15" fmla="*/ 248 h 2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04" h="248">
                    <a:moveTo>
                      <a:pt x="0" y="96"/>
                    </a:moveTo>
                    <a:cubicBezTo>
                      <a:pt x="164" y="172"/>
                      <a:pt x="328" y="248"/>
                      <a:pt x="480" y="240"/>
                    </a:cubicBezTo>
                    <a:cubicBezTo>
                      <a:pt x="632" y="232"/>
                      <a:pt x="808" y="88"/>
                      <a:pt x="912" y="48"/>
                    </a:cubicBezTo>
                    <a:cubicBezTo>
                      <a:pt x="1016" y="8"/>
                      <a:pt x="1060" y="4"/>
                      <a:pt x="1104" y="0"/>
                    </a:cubicBezTo>
                  </a:path>
                </a:pathLst>
              </a:cu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32787" name="Picture 4" descr="Lenovo IdeaPad Slim 3 Intel Celeron N4020 15.6 inches HD Business Laptop  (4GB/256GB SSD/Windows 10 Home/Platinum Grey/1.7Kg), 81WQ003LIN :  Amazon.in: Computers &amp; Accessories">
              <a:extLst>
                <a:ext uri="{FF2B5EF4-FFF2-40B4-BE49-F238E27FC236}">
                  <a16:creationId xmlns:a16="http://schemas.microsoft.com/office/drawing/2014/main" id="{56102AD0-19E9-72EF-B691-4F6DE02ADD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8301" y="2533682"/>
              <a:ext cx="830262" cy="723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bldLvl="2" autoUpdateAnimBg="0"/>
      <p:bldP spid="32772" grpId="0" animBg="1"/>
      <p:bldP spid="32773" grpId="0" animBg="1"/>
      <p:bldP spid="32775" grpId="0"/>
      <p:bldP spid="32776" grpId="0"/>
      <p:bldP spid="32777" grpId="0"/>
      <p:bldP spid="32778" grpId="0" animBg="1"/>
      <p:bldP spid="32780" grpId="0"/>
      <p:bldP spid="32781" grpId="0"/>
      <p:bldP spid="327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A5F67D4B-7102-9E3C-0219-11715CE4A07A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392113" y="80963"/>
            <a:ext cx="9296400" cy="1851025"/>
          </a:xfrm>
        </p:spPr>
        <p:txBody>
          <a:bodyPr/>
          <a:lstStyle/>
          <a:p>
            <a:pPr eaLnBrk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200"/>
              <a:t>What Are the Different Types of Relationships That May Exist Among the Classes in an OO Program?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1C4EE847-7D59-8169-A3C2-C369A98A527E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239713" y="2408238"/>
            <a:ext cx="10080625" cy="4754562"/>
          </a:xfrm>
        </p:spPr>
        <p:txBody>
          <a:bodyPr/>
          <a:lstStyle/>
          <a:p>
            <a:pPr eaLnBrk="1">
              <a:lnSpc>
                <a:spcPct val="130000"/>
              </a:lnSpc>
              <a:spcBef>
                <a:spcPct val="1500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3600"/>
              <a:t>Four types of class </a:t>
            </a:r>
            <a:r>
              <a:rPr lang="en-GB" altLang="en-US"/>
              <a:t>relationships:</a:t>
            </a:r>
          </a:p>
          <a:p>
            <a:pPr lvl="1" eaLnBrk="1">
              <a:lnSpc>
                <a:spcPct val="130000"/>
              </a:lnSpc>
              <a:spcBef>
                <a:spcPct val="15000"/>
              </a:spcBef>
              <a:spcAft>
                <a:spcPct val="250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3200" b="1">
                <a:solidFill>
                  <a:srgbClr val="0000CC"/>
                </a:solidFill>
              </a:rPr>
              <a:t>Inheritance</a:t>
            </a:r>
          </a:p>
          <a:p>
            <a:pPr lvl="1" eaLnBrk="1">
              <a:lnSpc>
                <a:spcPct val="130000"/>
              </a:lnSpc>
              <a:spcBef>
                <a:spcPct val="15000"/>
              </a:spcBef>
              <a:spcAft>
                <a:spcPct val="250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3200" b="1">
                <a:solidFill>
                  <a:srgbClr val="0000CC"/>
                </a:solidFill>
              </a:rPr>
              <a:t>Association</a:t>
            </a:r>
          </a:p>
          <a:p>
            <a:pPr lvl="1" eaLnBrk="1">
              <a:lnSpc>
                <a:spcPct val="130000"/>
              </a:lnSpc>
              <a:spcBef>
                <a:spcPct val="15000"/>
              </a:spcBef>
              <a:spcAft>
                <a:spcPct val="250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3200" b="1">
                <a:solidFill>
                  <a:srgbClr val="0000CC"/>
                </a:solidFill>
              </a:rPr>
              <a:t>Aggregation/Composition</a:t>
            </a:r>
          </a:p>
          <a:p>
            <a:pPr lvl="1" eaLnBrk="1">
              <a:lnSpc>
                <a:spcPct val="130000"/>
              </a:lnSpc>
              <a:spcBef>
                <a:spcPct val="15000"/>
              </a:spcBef>
              <a:spcAft>
                <a:spcPct val="250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3200" b="1">
                <a:solidFill>
                  <a:srgbClr val="0000CC"/>
                </a:solidFill>
              </a:rPr>
              <a:t>Dependency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val 3">
            <a:extLst>
              <a:ext uri="{FF2B5EF4-FFF2-40B4-BE49-F238E27FC236}">
                <a16:creationId xmlns:a16="http://schemas.microsoft.com/office/drawing/2014/main" id="{16A4A698-B696-3F20-910F-BFCBE7B38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338" y="1176338"/>
            <a:ext cx="3192462" cy="344328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4819" name="Oval 4">
            <a:extLst>
              <a:ext uri="{FF2B5EF4-FFF2-40B4-BE49-F238E27FC236}">
                <a16:creationId xmlns:a16="http://schemas.microsoft.com/office/drawing/2014/main" id="{0199FFF0-4C68-5D18-2F1D-4EB194947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1260475"/>
            <a:ext cx="3192463" cy="3443288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4820" name="Text Box 5">
            <a:extLst>
              <a:ext uri="{FF2B5EF4-FFF2-40B4-BE49-F238E27FC236}">
                <a16:creationId xmlns:a16="http://schemas.microsoft.com/office/drawing/2014/main" id="{5CC5A0F6-B34B-4583-017C-780A49FEC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113" y="1784350"/>
            <a:ext cx="234473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400" i="0">
                <a:solidFill>
                  <a:schemeClr val="tx1"/>
                </a:solidFill>
              </a:rPr>
              <a:t>Rakesh Shukla</a:t>
            </a:r>
          </a:p>
        </p:txBody>
      </p:sp>
      <p:sp>
        <p:nvSpPr>
          <p:cNvPr id="34821" name="Text Box 6">
            <a:extLst>
              <a:ext uri="{FF2B5EF4-FFF2-40B4-BE49-F238E27FC236}">
                <a16:creationId xmlns:a16="http://schemas.microsoft.com/office/drawing/2014/main" id="{8BE5954E-D305-9AFD-995A-5661F5BC3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8" y="2824163"/>
            <a:ext cx="189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600" i="0">
                <a:solidFill>
                  <a:schemeClr val="tx1"/>
                </a:solidFill>
              </a:rPr>
              <a:t>V. Ramesh</a:t>
            </a:r>
          </a:p>
        </p:txBody>
      </p:sp>
      <p:sp>
        <p:nvSpPr>
          <p:cNvPr id="34822" name="Text Box 7">
            <a:extLst>
              <a:ext uri="{FF2B5EF4-FFF2-40B4-BE49-F238E27FC236}">
                <a16:creationId xmlns:a16="http://schemas.microsoft.com/office/drawing/2014/main" id="{E0F2EB38-C4AA-E28A-6DB4-988E8529A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1600" y="1816100"/>
            <a:ext cx="241776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600" i="0">
                <a:solidFill>
                  <a:schemeClr val="tx1"/>
                </a:solidFill>
              </a:rPr>
              <a:t>760901-1234</a:t>
            </a:r>
          </a:p>
        </p:txBody>
      </p:sp>
      <p:sp>
        <p:nvSpPr>
          <p:cNvPr id="34823" name="Text Box 8">
            <a:extLst>
              <a:ext uri="{FF2B5EF4-FFF2-40B4-BE49-F238E27FC236}">
                <a16:creationId xmlns:a16="http://schemas.microsoft.com/office/drawing/2014/main" id="{159CEF07-D7A1-32EB-BC4C-AF13F2FA9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9063" y="3282950"/>
            <a:ext cx="241776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600" i="0">
                <a:solidFill>
                  <a:schemeClr val="tx1"/>
                </a:solidFill>
              </a:rPr>
              <a:t>691205-5678</a:t>
            </a:r>
          </a:p>
        </p:txBody>
      </p:sp>
      <p:sp>
        <p:nvSpPr>
          <p:cNvPr id="34824" name="Text Box 9">
            <a:extLst>
              <a:ext uri="{FF2B5EF4-FFF2-40B4-BE49-F238E27FC236}">
                <a16:creationId xmlns:a16="http://schemas.microsoft.com/office/drawing/2014/main" id="{6E89C4E3-2532-77D1-427D-5DF2DD8D7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4600575"/>
            <a:ext cx="17573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3900" i="0">
                <a:solidFill>
                  <a:srgbClr val="0000CC"/>
                </a:solidFill>
              </a:rPr>
              <a:t>Person</a:t>
            </a:r>
          </a:p>
        </p:txBody>
      </p:sp>
      <p:sp>
        <p:nvSpPr>
          <p:cNvPr id="34825" name="Text Box 10">
            <a:extLst>
              <a:ext uri="{FF2B5EF4-FFF2-40B4-BE49-F238E27FC236}">
                <a16:creationId xmlns:a16="http://schemas.microsoft.com/office/drawing/2014/main" id="{1CC13983-28AA-F7B5-D6E5-E3D091178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4794250"/>
            <a:ext cx="22352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3500" i="0">
                <a:solidFill>
                  <a:srgbClr val="0000CC"/>
                </a:solidFill>
              </a:rPr>
              <a:t>Tax_files</a:t>
            </a:r>
          </a:p>
        </p:txBody>
      </p:sp>
      <p:cxnSp>
        <p:nvCxnSpPr>
          <p:cNvPr id="34826" name="AutoShape 11">
            <a:extLst>
              <a:ext uri="{FF2B5EF4-FFF2-40B4-BE49-F238E27FC236}">
                <a16:creationId xmlns:a16="http://schemas.microsoft.com/office/drawing/2014/main" id="{9F9A54AE-856D-3A97-2720-B0DB1A407609}"/>
              </a:ext>
            </a:extLst>
          </p:cNvPr>
          <p:cNvCxnSpPr>
            <a:cxnSpLocks noChangeShapeType="1"/>
            <a:stCxn id="34820" idx="0"/>
            <a:endCxn id="34822" idx="0"/>
          </p:cNvCxnSpPr>
          <p:nvPr/>
        </p:nvCxnSpPr>
        <p:spPr bwMode="auto">
          <a:xfrm rot="16200000" flipH="1">
            <a:off x="5168107" y="-675482"/>
            <a:ext cx="31750" cy="4951413"/>
          </a:xfrm>
          <a:prstGeom prst="curvedConnector3">
            <a:avLst>
              <a:gd name="adj1" fmla="val -728653"/>
            </a:avLst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7" name="AutoShape 12">
            <a:extLst>
              <a:ext uri="{FF2B5EF4-FFF2-40B4-BE49-F238E27FC236}">
                <a16:creationId xmlns:a16="http://schemas.microsoft.com/office/drawing/2014/main" id="{6BAEB177-9EDE-40D6-286F-0E064BA32BF3}"/>
              </a:ext>
            </a:extLst>
          </p:cNvPr>
          <p:cNvCxnSpPr>
            <a:cxnSpLocks noChangeShapeType="1"/>
            <a:stCxn id="34821" idx="0"/>
            <a:endCxn id="34823" idx="0"/>
          </p:cNvCxnSpPr>
          <p:nvPr/>
        </p:nvCxnSpPr>
        <p:spPr bwMode="auto">
          <a:xfrm rot="16200000" flipH="1">
            <a:off x="4881563" y="485775"/>
            <a:ext cx="458787" cy="5135563"/>
          </a:xfrm>
          <a:prstGeom prst="curvedConnector3">
            <a:avLst>
              <a:gd name="adj1" fmla="val -49829"/>
            </a:avLst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8" name="Text Box 13">
            <a:extLst>
              <a:ext uri="{FF2B5EF4-FFF2-40B4-BE49-F238E27FC236}">
                <a16:creationId xmlns:a16="http://schemas.microsoft.com/office/drawing/2014/main" id="{38C66010-825F-8CBD-E11C-99150011C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4850" y="982663"/>
            <a:ext cx="1046163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3200" i="0">
                <a:solidFill>
                  <a:schemeClr val="tx1"/>
                </a:solidFill>
              </a:rPr>
              <a:t>has </a:t>
            </a:r>
          </a:p>
        </p:txBody>
      </p:sp>
      <p:sp>
        <p:nvSpPr>
          <p:cNvPr id="34829" name="Rectangle 1026">
            <a:extLst>
              <a:ext uri="{FF2B5EF4-FFF2-40B4-BE49-F238E27FC236}">
                <a16:creationId xmlns:a16="http://schemas.microsoft.com/office/drawing/2014/main" id="{9695F04F-3E1C-98C1-8982-E3A61FF6C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130175"/>
            <a:ext cx="8596313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i="0">
                <a:solidFill>
                  <a:srgbClr val="000000"/>
                </a:solidFill>
              </a:rPr>
              <a:t>1-1 Association – Example </a:t>
            </a:r>
          </a:p>
        </p:txBody>
      </p:sp>
      <p:sp>
        <p:nvSpPr>
          <p:cNvPr id="34830" name="Text Box 15">
            <a:extLst>
              <a:ext uri="{FF2B5EF4-FFF2-40B4-BE49-F238E27FC236}">
                <a16:creationId xmlns:a16="http://schemas.microsoft.com/office/drawing/2014/main" id="{A22F6692-A387-DC88-605D-18D3C7157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7513" y="6065838"/>
            <a:ext cx="1757362" cy="7016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3900" i="0">
                <a:solidFill>
                  <a:srgbClr val="0000CC"/>
                </a:solidFill>
              </a:rPr>
              <a:t>Person</a:t>
            </a:r>
          </a:p>
        </p:txBody>
      </p:sp>
      <p:sp>
        <p:nvSpPr>
          <p:cNvPr id="34831" name="Text Box 16">
            <a:extLst>
              <a:ext uri="{FF2B5EF4-FFF2-40B4-BE49-F238E27FC236}">
                <a16:creationId xmlns:a16="http://schemas.microsoft.com/office/drawing/2014/main" id="{8CB97DAA-8162-A66B-FF9F-395277927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513" y="6142038"/>
            <a:ext cx="2244725" cy="64452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3500" i="0">
                <a:solidFill>
                  <a:srgbClr val="0000CC"/>
                </a:solidFill>
              </a:rPr>
              <a:t>Tax_files</a:t>
            </a:r>
          </a:p>
        </p:txBody>
      </p:sp>
      <p:sp>
        <p:nvSpPr>
          <p:cNvPr id="34832" name="Line 18">
            <a:extLst>
              <a:ext uri="{FF2B5EF4-FFF2-40B4-BE49-F238E27FC236}">
                <a16:creationId xmlns:a16="http://schemas.microsoft.com/office/drawing/2014/main" id="{5D766178-E0A0-1BB0-B7BF-9B391EC867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3913" y="646430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33" name="Line 19">
            <a:extLst>
              <a:ext uri="{FF2B5EF4-FFF2-40B4-BE49-F238E27FC236}">
                <a16:creationId xmlns:a16="http://schemas.microsoft.com/office/drawing/2014/main" id="{A65624EA-1218-BB1D-B51D-AF4F83EE766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608638"/>
            <a:ext cx="100806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34" name="Text Box 6">
            <a:extLst>
              <a:ext uri="{FF2B5EF4-FFF2-40B4-BE49-F238E27FC236}">
                <a16:creationId xmlns:a16="http://schemas.microsoft.com/office/drawing/2014/main" id="{E3B80CB6-CEB3-BFED-D0C1-6A3DB94C7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113" y="6065838"/>
            <a:ext cx="193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500" i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4835" name="Text Box 6">
            <a:extLst>
              <a:ext uri="{FF2B5EF4-FFF2-40B4-BE49-F238E27FC236}">
                <a16:creationId xmlns:a16="http://schemas.microsoft.com/office/drawing/2014/main" id="{25A0241B-A06A-8B97-80FF-FCE51CCDA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913" y="6065838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500" i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4836" name="Text Box 22">
            <a:extLst>
              <a:ext uri="{FF2B5EF4-FFF2-40B4-BE49-F238E27FC236}">
                <a16:creationId xmlns:a16="http://schemas.microsoft.com/office/drawing/2014/main" id="{67E4C633-086C-8322-FB6A-796FE79BB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963" y="6492875"/>
            <a:ext cx="25146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0">
                <a:solidFill>
                  <a:srgbClr val="003300"/>
                </a:solidFill>
              </a:rPr>
              <a:t>  has</a:t>
            </a:r>
          </a:p>
        </p:txBody>
      </p:sp>
      <p:sp>
        <p:nvSpPr>
          <p:cNvPr id="34837" name="Freeform 10">
            <a:extLst>
              <a:ext uri="{FF2B5EF4-FFF2-40B4-BE49-F238E27FC236}">
                <a16:creationId xmlns:a16="http://schemas.microsoft.com/office/drawing/2014/main" id="{B5524EC1-6CA1-E246-B8A8-B74E9B176095}"/>
              </a:ext>
            </a:extLst>
          </p:cNvPr>
          <p:cNvSpPr>
            <a:spLocks/>
          </p:cNvSpPr>
          <p:nvPr/>
        </p:nvSpPr>
        <p:spPr bwMode="auto">
          <a:xfrm>
            <a:off x="4430713" y="6294438"/>
            <a:ext cx="55562" cy="1587"/>
          </a:xfrm>
          <a:custGeom>
            <a:avLst/>
            <a:gdLst>
              <a:gd name="T0" fmla="*/ 0 w 30"/>
              <a:gd name="T1" fmla="*/ 0 h 1"/>
              <a:gd name="T2" fmla="*/ 2147483646 w 30"/>
              <a:gd name="T3" fmla="*/ 0 h 1"/>
              <a:gd name="T4" fmla="*/ 0 60000 65536"/>
              <a:gd name="T5" fmla="*/ 0 60000 65536"/>
              <a:gd name="T6" fmla="*/ 0 w 30"/>
              <a:gd name="T7" fmla="*/ 0 h 1"/>
              <a:gd name="T8" fmla="*/ 30 w 3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" h="1">
                <a:moveTo>
                  <a:pt x="0" y="0"/>
                </a:moveTo>
                <a:lnTo>
                  <a:pt x="30" y="0"/>
                </a:ln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38" name="Text Box 6">
            <a:extLst>
              <a:ext uri="{FF2B5EF4-FFF2-40B4-BE49-F238E27FC236}">
                <a16:creationId xmlns:a16="http://schemas.microsoft.com/office/drawing/2014/main" id="{7CFDE806-3FDB-152B-C11D-421006629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313" y="3627438"/>
            <a:ext cx="24288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600" i="0">
                <a:solidFill>
                  <a:schemeClr val="tx1"/>
                </a:solidFill>
              </a:rPr>
              <a:t>Keshab  Parhi</a:t>
            </a:r>
          </a:p>
        </p:txBody>
      </p:sp>
      <p:sp>
        <p:nvSpPr>
          <p:cNvPr id="34839" name="Text Box 13">
            <a:extLst>
              <a:ext uri="{FF2B5EF4-FFF2-40B4-BE49-F238E27FC236}">
                <a16:creationId xmlns:a16="http://schemas.microsoft.com/office/drawing/2014/main" id="{5323AE11-84F8-F646-534E-98C7651E9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2122488"/>
            <a:ext cx="1046163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3200" i="0">
                <a:solidFill>
                  <a:schemeClr val="tx1"/>
                </a:solidFill>
              </a:rPr>
              <a:t>has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>
            <a:extLst>
              <a:ext uri="{FF2B5EF4-FFF2-40B4-BE49-F238E27FC236}">
                <a16:creationId xmlns:a16="http://schemas.microsoft.com/office/drawing/2014/main" id="{32505B08-A48D-0450-1E37-D728A464F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3200" i="0">
                <a:solidFill>
                  <a:srgbClr val="000000"/>
                </a:solidFill>
              </a:rPr>
              <a:t>Association-end Multiplicity – Example </a:t>
            </a:r>
          </a:p>
        </p:txBody>
      </p:sp>
      <p:sp>
        <p:nvSpPr>
          <p:cNvPr id="36882" name="Text Box 21">
            <a:extLst>
              <a:ext uri="{FF2B5EF4-FFF2-40B4-BE49-F238E27FC236}">
                <a16:creationId xmlns:a16="http://schemas.microsoft.com/office/drawing/2014/main" id="{5B3383A9-F070-8EF9-7259-6121860D4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3" y="5868988"/>
            <a:ext cx="1608137" cy="59372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3200" i="0">
                <a:solidFill>
                  <a:srgbClr val="0000CC"/>
                </a:solidFill>
              </a:rPr>
              <a:t>Woman</a:t>
            </a:r>
          </a:p>
        </p:txBody>
      </p:sp>
      <p:sp>
        <p:nvSpPr>
          <p:cNvPr id="36883" name="Text Box 22">
            <a:extLst>
              <a:ext uri="{FF2B5EF4-FFF2-40B4-BE49-F238E27FC236}">
                <a16:creationId xmlns:a16="http://schemas.microsoft.com/office/drawing/2014/main" id="{585876EF-0795-79F8-F500-ED8B2115E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513" y="5913438"/>
            <a:ext cx="1428750" cy="59372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3200" i="0">
                <a:solidFill>
                  <a:srgbClr val="0000CC"/>
                </a:solidFill>
              </a:rPr>
              <a:t>People</a:t>
            </a:r>
          </a:p>
        </p:txBody>
      </p:sp>
      <p:sp>
        <p:nvSpPr>
          <p:cNvPr id="36884" name="Line 23">
            <a:extLst>
              <a:ext uri="{FF2B5EF4-FFF2-40B4-BE49-F238E27FC236}">
                <a16:creationId xmlns:a16="http://schemas.microsoft.com/office/drawing/2014/main" id="{9E018E87-1295-B9D1-862A-896C873585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3913" y="6218238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86" name="Text Box 6">
            <a:extLst>
              <a:ext uri="{FF2B5EF4-FFF2-40B4-BE49-F238E27FC236}">
                <a16:creationId xmlns:a16="http://schemas.microsoft.com/office/drawing/2014/main" id="{CFE9BF1C-C62D-C314-DD86-4970C6A3A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113" y="5837238"/>
            <a:ext cx="193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500" i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6887" name="Text Box 6">
            <a:extLst>
              <a:ext uri="{FF2B5EF4-FFF2-40B4-BE49-F238E27FC236}">
                <a16:creationId xmlns:a16="http://schemas.microsoft.com/office/drawing/2014/main" id="{AB1FC6AE-38EA-99CC-2A6A-FA4B89DF2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913" y="5837238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500" i="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36888" name="Text Box 27">
            <a:extLst>
              <a:ext uri="{FF2B5EF4-FFF2-40B4-BE49-F238E27FC236}">
                <a16:creationId xmlns:a16="http://schemas.microsoft.com/office/drawing/2014/main" id="{7FC6E18B-9208-F2F3-C520-E0728975A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913" y="6218238"/>
            <a:ext cx="2514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0">
                <a:solidFill>
                  <a:srgbClr val="003300"/>
                </a:solidFill>
              </a:rPr>
              <a:t>Mother of</a:t>
            </a:r>
          </a:p>
        </p:txBody>
      </p:sp>
      <p:sp>
        <p:nvSpPr>
          <p:cNvPr id="36889" name="Freeform 10">
            <a:extLst>
              <a:ext uri="{FF2B5EF4-FFF2-40B4-BE49-F238E27FC236}">
                <a16:creationId xmlns:a16="http://schemas.microsoft.com/office/drawing/2014/main" id="{8B7136CE-6ACD-EBAE-FDDB-0A720C6829D9}"/>
              </a:ext>
            </a:extLst>
          </p:cNvPr>
          <p:cNvSpPr>
            <a:spLocks/>
          </p:cNvSpPr>
          <p:nvPr/>
        </p:nvSpPr>
        <p:spPr bwMode="auto">
          <a:xfrm>
            <a:off x="4506913" y="5992813"/>
            <a:ext cx="55562" cy="1587"/>
          </a:xfrm>
          <a:custGeom>
            <a:avLst/>
            <a:gdLst>
              <a:gd name="T0" fmla="*/ 0 w 30"/>
              <a:gd name="T1" fmla="*/ 0 h 1"/>
              <a:gd name="T2" fmla="*/ 2147483646 w 30"/>
              <a:gd name="T3" fmla="*/ 0 h 1"/>
              <a:gd name="T4" fmla="*/ 0 60000 65536"/>
              <a:gd name="T5" fmla="*/ 0 60000 65536"/>
              <a:gd name="T6" fmla="*/ 0 w 30"/>
              <a:gd name="T7" fmla="*/ 0 h 1"/>
              <a:gd name="T8" fmla="*/ 30 w 3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" h="1">
                <a:moveTo>
                  <a:pt x="0" y="0"/>
                </a:moveTo>
                <a:lnTo>
                  <a:pt x="30" y="0"/>
                </a:ln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581051-5D7C-0D4B-918C-62C9D0CF5BA8}"/>
              </a:ext>
            </a:extLst>
          </p:cNvPr>
          <p:cNvGrpSpPr>
            <a:grpSpLocks/>
          </p:cNvGrpSpPr>
          <p:nvPr/>
        </p:nvGrpSpPr>
        <p:grpSpPr bwMode="auto">
          <a:xfrm>
            <a:off x="0" y="1036638"/>
            <a:ext cx="10080625" cy="4370387"/>
            <a:chOff x="0" y="1036638"/>
            <a:chExt cx="10080625" cy="4370387"/>
          </a:xfrm>
        </p:grpSpPr>
        <p:sp>
          <p:nvSpPr>
            <p:cNvPr id="35851" name="Oval 3">
              <a:extLst>
                <a:ext uri="{FF2B5EF4-FFF2-40B4-BE49-F238E27FC236}">
                  <a16:creationId xmlns:a16="http://schemas.microsoft.com/office/drawing/2014/main" id="{0343FF72-F121-C81C-D01A-1EC3EA8C9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8" y="1093788"/>
              <a:ext cx="3192462" cy="344328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5852" name="Oval 4">
              <a:extLst>
                <a:ext uri="{FF2B5EF4-FFF2-40B4-BE49-F238E27FC236}">
                  <a16:creationId xmlns:a16="http://schemas.microsoft.com/office/drawing/2014/main" id="{2FEE8FBA-EF91-C2EC-9B64-FB094FFA3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0100" y="1177925"/>
              <a:ext cx="3351213" cy="3363913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5853" name="Text Box 5">
              <a:extLst>
                <a:ext uri="{FF2B5EF4-FFF2-40B4-BE49-F238E27FC236}">
                  <a16:creationId xmlns:a16="http://schemas.microsoft.com/office/drawing/2014/main" id="{3C9AFC1F-4E35-48CC-CEDC-59EBDCA9B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8513" y="2560638"/>
              <a:ext cx="1236662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3400" i="0">
                  <a:solidFill>
                    <a:schemeClr val="tx1"/>
                  </a:solidFill>
                </a:rPr>
                <a:t>Kunti</a:t>
              </a:r>
            </a:p>
          </p:txBody>
        </p:sp>
        <p:sp>
          <p:nvSpPr>
            <p:cNvPr id="35854" name="Text Box 6">
              <a:extLst>
                <a:ext uri="{FF2B5EF4-FFF2-40B4-BE49-F238E27FC236}">
                  <a16:creationId xmlns:a16="http://schemas.microsoft.com/office/drawing/2014/main" id="{180BF511-C436-221C-D103-315503F25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1513" y="1674813"/>
              <a:ext cx="1550987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3400" i="0">
                  <a:solidFill>
                    <a:schemeClr val="tx1"/>
                  </a:solidFill>
                </a:rPr>
                <a:t>  Bhim</a:t>
              </a:r>
            </a:p>
          </p:txBody>
        </p:sp>
        <p:sp>
          <p:nvSpPr>
            <p:cNvPr id="35855" name="Text Box 7">
              <a:extLst>
                <a:ext uri="{FF2B5EF4-FFF2-40B4-BE49-F238E27FC236}">
                  <a16:creationId xmlns:a16="http://schemas.microsoft.com/office/drawing/2014/main" id="{7E7207BE-4ACF-F36B-9017-E36894019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5313" y="3703638"/>
              <a:ext cx="1347787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3400" i="0">
                  <a:solidFill>
                    <a:schemeClr val="tx1"/>
                  </a:solidFill>
                </a:rPr>
                <a:t>Arjun</a:t>
              </a:r>
            </a:p>
          </p:txBody>
        </p:sp>
        <p:sp>
          <p:nvSpPr>
            <p:cNvPr id="35856" name="Text Box 8">
              <a:extLst>
                <a:ext uri="{FF2B5EF4-FFF2-40B4-BE49-F238E27FC236}">
                  <a16:creationId xmlns:a16="http://schemas.microsoft.com/office/drawing/2014/main" id="{8EA56DE2-D877-792C-3634-C5AD566E8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600" y="4433888"/>
              <a:ext cx="1724025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3500" i="0">
                  <a:solidFill>
                    <a:schemeClr val="tx1"/>
                  </a:solidFill>
                </a:rPr>
                <a:t>Women</a:t>
              </a:r>
            </a:p>
          </p:txBody>
        </p:sp>
        <p:cxnSp>
          <p:nvCxnSpPr>
            <p:cNvPr id="35857" name="AutoShape 9">
              <a:extLst>
                <a:ext uri="{FF2B5EF4-FFF2-40B4-BE49-F238E27FC236}">
                  <a16:creationId xmlns:a16="http://schemas.microsoft.com/office/drawing/2014/main" id="{27EEC71D-B514-D757-19BB-A1A04A07CCAD}"/>
                </a:ext>
              </a:extLst>
            </p:cNvPr>
            <p:cNvCxnSpPr>
              <a:cxnSpLocks noChangeShapeType="1"/>
              <a:stCxn id="35853" idx="0"/>
              <a:endCxn id="35854" idx="0"/>
            </p:cNvCxnSpPr>
            <p:nvPr/>
          </p:nvCxnSpPr>
          <p:spPr bwMode="auto">
            <a:xfrm rot="-5400000">
              <a:off x="4799806" y="-437355"/>
              <a:ext cx="885825" cy="5110162"/>
            </a:xfrm>
            <a:prstGeom prst="curvedConnector3">
              <a:avLst>
                <a:gd name="adj1" fmla="val 125806"/>
              </a:avLst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58" name="Text Box 10">
              <a:extLst>
                <a:ext uri="{FF2B5EF4-FFF2-40B4-BE49-F238E27FC236}">
                  <a16:creationId xmlns:a16="http://schemas.microsoft.com/office/drawing/2014/main" id="{2E1E6971-C23E-3719-C6F1-F7EBB0038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2988" y="4772025"/>
              <a:ext cx="200025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 sz="3500" i="0">
                <a:solidFill>
                  <a:schemeClr val="tx1"/>
                </a:solidFill>
              </a:endParaRPr>
            </a:p>
          </p:txBody>
        </p:sp>
        <p:sp>
          <p:nvSpPr>
            <p:cNvPr id="35859" name="Text Box 11">
              <a:extLst>
                <a:ext uri="{FF2B5EF4-FFF2-40B4-BE49-F238E27FC236}">
                  <a16:creationId xmlns:a16="http://schemas.microsoft.com/office/drawing/2014/main" id="{D6466979-CAA6-FC98-090F-F0BA8579D5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3725" y="4475163"/>
              <a:ext cx="1528763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3500" i="0">
                  <a:solidFill>
                    <a:schemeClr val="tx1"/>
                  </a:solidFill>
                </a:rPr>
                <a:t>People</a:t>
              </a:r>
            </a:p>
          </p:txBody>
        </p:sp>
        <p:cxnSp>
          <p:nvCxnSpPr>
            <p:cNvPr id="35860" name="AutoShape 12">
              <a:extLst>
                <a:ext uri="{FF2B5EF4-FFF2-40B4-BE49-F238E27FC236}">
                  <a16:creationId xmlns:a16="http://schemas.microsoft.com/office/drawing/2014/main" id="{56B6674D-AD8B-1FEF-78D8-47FE9BFA6137}"/>
                </a:ext>
              </a:extLst>
            </p:cNvPr>
            <p:cNvCxnSpPr>
              <a:cxnSpLocks noChangeShapeType="1"/>
              <a:stCxn id="35853" idx="2"/>
              <a:endCxn id="35855" idx="0"/>
            </p:cNvCxnSpPr>
            <p:nvPr/>
          </p:nvCxnSpPr>
          <p:spPr bwMode="auto">
            <a:xfrm rot="16200000" flipH="1">
              <a:off x="4891881" y="975520"/>
              <a:ext cx="523875" cy="4932362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61" name="Text Box 13">
              <a:extLst>
                <a:ext uri="{FF2B5EF4-FFF2-40B4-BE49-F238E27FC236}">
                  <a16:creationId xmlns:a16="http://schemas.microsoft.com/office/drawing/2014/main" id="{33F4E4FE-AD36-0920-879F-FAFA4FC46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8313" y="1036638"/>
              <a:ext cx="1751012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600" i="0">
                  <a:solidFill>
                    <a:schemeClr val="tx1"/>
                  </a:solidFill>
                </a:rPr>
                <a:t>motherOf</a:t>
              </a:r>
            </a:p>
          </p:txBody>
        </p:sp>
        <p:sp>
          <p:nvSpPr>
            <p:cNvPr id="35862" name="Text Box 15">
              <a:extLst>
                <a:ext uri="{FF2B5EF4-FFF2-40B4-BE49-F238E27FC236}">
                  <a16:creationId xmlns:a16="http://schemas.microsoft.com/office/drawing/2014/main" id="{06613661-BC36-1D59-81A6-69CC722AB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0525" y="3340100"/>
              <a:ext cx="1751013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600" i="0">
                  <a:solidFill>
                    <a:schemeClr val="tx1"/>
                  </a:solidFill>
                </a:rPr>
                <a:t>motherOf</a:t>
              </a:r>
            </a:p>
          </p:txBody>
        </p:sp>
        <p:sp>
          <p:nvSpPr>
            <p:cNvPr id="35863" name="Text Box 16">
              <a:extLst>
                <a:ext uri="{FF2B5EF4-FFF2-40B4-BE49-F238E27FC236}">
                  <a16:creationId xmlns:a16="http://schemas.microsoft.com/office/drawing/2014/main" id="{D42C2CC9-0736-C6C0-66D7-5FCFF974FD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5313" y="2665413"/>
              <a:ext cx="2251075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3400" i="0">
                  <a:solidFill>
                    <a:schemeClr val="tx1"/>
                  </a:solidFill>
                </a:rPr>
                <a:t> Yudhistir</a:t>
              </a:r>
            </a:p>
          </p:txBody>
        </p:sp>
        <p:cxnSp>
          <p:nvCxnSpPr>
            <p:cNvPr id="35864" name="AutoShape 19">
              <a:extLst>
                <a:ext uri="{FF2B5EF4-FFF2-40B4-BE49-F238E27FC236}">
                  <a16:creationId xmlns:a16="http://schemas.microsoft.com/office/drawing/2014/main" id="{5FF18A74-BC11-C920-6B4E-327BFC10D3EB}"/>
                </a:ext>
              </a:extLst>
            </p:cNvPr>
            <p:cNvCxnSpPr>
              <a:cxnSpLocks noChangeShapeType="1"/>
              <a:stCxn id="35853" idx="3"/>
              <a:endCxn id="35863" idx="0"/>
            </p:cNvCxnSpPr>
            <p:nvPr/>
          </p:nvCxnSpPr>
          <p:spPr bwMode="auto">
            <a:xfrm flipV="1">
              <a:off x="3305175" y="2665413"/>
              <a:ext cx="4765675" cy="204787"/>
            </a:xfrm>
            <a:prstGeom prst="curvedConnector4">
              <a:avLst>
                <a:gd name="adj1" fmla="val 38176"/>
                <a:gd name="adj2" fmla="val 211630"/>
              </a:avLst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65" name="Text Box 20">
              <a:extLst>
                <a:ext uri="{FF2B5EF4-FFF2-40B4-BE49-F238E27FC236}">
                  <a16:creationId xmlns:a16="http://schemas.microsoft.com/office/drawing/2014/main" id="{E80EF6C5-3FF4-2028-062D-288D3127F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4513" y="2103438"/>
              <a:ext cx="1751012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600" i="0">
                  <a:solidFill>
                    <a:schemeClr val="tx1"/>
                  </a:solidFill>
                </a:rPr>
                <a:t>motherOf</a:t>
              </a:r>
            </a:p>
          </p:txBody>
        </p:sp>
        <p:sp>
          <p:nvSpPr>
            <p:cNvPr id="35866" name="Line 24">
              <a:extLst>
                <a:ext uri="{FF2B5EF4-FFF2-40B4-BE49-F238E27FC236}">
                  <a16:creationId xmlns:a16="http://schemas.microsoft.com/office/drawing/2014/main" id="{F351DC4A-9E2B-9F80-1B63-1C55E5B94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380038"/>
              <a:ext cx="10080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67" name="Text Box 5">
              <a:extLst>
                <a:ext uri="{FF2B5EF4-FFF2-40B4-BE49-F238E27FC236}">
                  <a16:creationId xmlns:a16="http://schemas.microsoft.com/office/drawing/2014/main" id="{7F50859B-F0A3-57CD-6190-9B2DFB993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0" y="3582988"/>
              <a:ext cx="1719263" cy="62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3400" i="0">
                  <a:solidFill>
                    <a:schemeClr val="tx1"/>
                  </a:solidFill>
                </a:rPr>
                <a:t>Ambika</a:t>
              </a:r>
            </a:p>
          </p:txBody>
        </p:sp>
        <p:sp>
          <p:nvSpPr>
            <p:cNvPr id="35868" name="Text Box 5">
              <a:extLst>
                <a:ext uri="{FF2B5EF4-FFF2-40B4-BE49-F238E27FC236}">
                  <a16:creationId xmlns:a16="http://schemas.microsoft.com/office/drawing/2014/main" id="{173B63E2-037A-8D42-6C62-FCA2F271C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800" y="1244600"/>
              <a:ext cx="1970088" cy="593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3200" i="0">
                  <a:solidFill>
                    <a:schemeClr val="tx1"/>
                  </a:solidFill>
                </a:rPr>
                <a:t>Ambalika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2" grpId="0" animBg="1"/>
      <p:bldP spid="36883" grpId="0" animBg="1"/>
      <p:bldP spid="36886" grpId="0"/>
      <p:bldP spid="36887" grpId="0"/>
      <p:bldP spid="3688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13" name="Text Box 9">
            <a:extLst>
              <a:ext uri="{FF2B5EF4-FFF2-40B4-BE49-F238E27FC236}">
                <a16:creationId xmlns:a16="http://schemas.microsoft.com/office/drawing/2014/main" id="{A8C249A3-6C2B-A6E0-A8C0-70BD94475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5" y="5678488"/>
            <a:ext cx="1766888" cy="52705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600" i="0">
                <a:solidFill>
                  <a:schemeClr val="tx1"/>
                </a:solidFill>
              </a:rPr>
              <a:t>works for</a:t>
            </a: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7C2D48DE-9F4A-5091-D2AD-1FE57A4CBA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-182563"/>
            <a:ext cx="8596312" cy="1255713"/>
          </a:xfrm>
        </p:spPr>
        <p:txBody>
          <a:bodyPr/>
          <a:lstStyle/>
          <a:p>
            <a:r>
              <a:rPr lang="en-US" altLang="en-US" sz="3600"/>
              <a:t>Association: UML Syntax</a:t>
            </a:r>
          </a:p>
        </p:txBody>
      </p:sp>
      <p:sp>
        <p:nvSpPr>
          <p:cNvPr id="1019907" name="Rectangle 3">
            <a:extLst>
              <a:ext uri="{FF2B5EF4-FFF2-40B4-BE49-F238E27FC236}">
                <a16:creationId xmlns:a16="http://schemas.microsoft.com/office/drawing/2014/main" id="{E0A7AB15-2611-A9E2-0CE0-3B42B6EC27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8963" y="2911475"/>
            <a:ext cx="9588500" cy="4648200"/>
          </a:xfrm>
        </p:spPr>
        <p:txBody>
          <a:bodyPr/>
          <a:lstStyle/>
          <a:p>
            <a:r>
              <a:rPr lang="en-US" altLang="en-US" sz="3600">
                <a:solidFill>
                  <a:schemeClr val="tx1"/>
                </a:solidFill>
              </a:rPr>
              <a:t>A Person works for a Company.</a:t>
            </a:r>
          </a:p>
          <a:p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1019908" name="Rectangle 4">
            <a:extLst>
              <a:ext uri="{FF2B5EF4-FFF2-40B4-BE49-F238E27FC236}">
                <a16:creationId xmlns:a16="http://schemas.microsoft.com/office/drawing/2014/main" id="{B7484E41-AED0-DB28-0078-BD600BE51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099050"/>
            <a:ext cx="1931988" cy="1152525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3900" i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1019909" name="Rectangle 5">
            <a:extLst>
              <a:ext uri="{FF2B5EF4-FFF2-40B4-BE49-F238E27FC236}">
                <a16:creationId xmlns:a16="http://schemas.microsoft.com/office/drawing/2014/main" id="{F1573E82-DAF2-E034-1617-D44E7FB77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613" y="5099050"/>
            <a:ext cx="2016125" cy="1171575"/>
          </a:xfrm>
          <a:prstGeom prst="rect">
            <a:avLst/>
          </a:prstGeom>
          <a:solidFill>
            <a:srgbClr val="66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3500" i="0">
                <a:solidFill>
                  <a:schemeClr val="tx1"/>
                </a:solidFill>
              </a:rPr>
              <a:t>Company</a:t>
            </a:r>
          </a:p>
        </p:txBody>
      </p:sp>
      <p:sp>
        <p:nvSpPr>
          <p:cNvPr id="1019910" name="Line 6">
            <a:extLst>
              <a:ext uri="{FF2B5EF4-FFF2-40B4-BE49-F238E27FC236}">
                <a16:creationId xmlns:a16="http://schemas.microsoft.com/office/drawing/2014/main" id="{57CE7057-E68E-75AB-EB5C-8D13982052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3538" y="5783263"/>
            <a:ext cx="4537075" cy="3175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19911" name="Text Box 7">
            <a:extLst>
              <a:ext uri="{FF2B5EF4-FFF2-40B4-BE49-F238E27FC236}">
                <a16:creationId xmlns:a16="http://schemas.microsoft.com/office/drawing/2014/main" id="{940FC5B9-0A22-72CC-8E8E-9539E91F1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0213" y="5251450"/>
            <a:ext cx="1439862" cy="465138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200" i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1019912" name="Text Box 8">
            <a:extLst>
              <a:ext uri="{FF2B5EF4-FFF2-40B4-BE49-F238E27FC236}">
                <a16:creationId xmlns:a16="http://schemas.microsoft.com/office/drawing/2014/main" id="{7E9B85D8-BFB2-2F41-086D-EC31B614A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275" y="5251450"/>
            <a:ext cx="16017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200" i="0">
                <a:solidFill>
                  <a:schemeClr val="tx1"/>
                </a:solidFill>
              </a:rPr>
              <a:t>employer</a:t>
            </a:r>
          </a:p>
        </p:txBody>
      </p:sp>
      <p:sp>
        <p:nvSpPr>
          <p:cNvPr id="1019914" name="AutoShape 10">
            <a:extLst>
              <a:ext uri="{FF2B5EF4-FFF2-40B4-BE49-F238E27FC236}">
                <a16:creationId xmlns:a16="http://schemas.microsoft.com/office/drawing/2014/main" id="{DD674995-F1AD-CCA4-1F34-35D8E809683E}"/>
              </a:ext>
            </a:extLst>
          </p:cNvPr>
          <p:cNvSpPr>
            <a:spLocks noChangeArrowheads="1"/>
          </p:cNvSpPr>
          <p:nvPr/>
        </p:nvSpPr>
        <p:spPr bwMode="auto">
          <a:xfrm rot="5716874">
            <a:off x="5822156" y="5917407"/>
            <a:ext cx="390525" cy="166688"/>
          </a:xfrm>
          <a:prstGeom prst="triangle">
            <a:avLst>
              <a:gd name="adj" fmla="val 50000"/>
            </a:avLst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44043" name="Text Box 12">
            <a:extLst>
              <a:ext uri="{FF2B5EF4-FFF2-40B4-BE49-F238E27FC236}">
                <a16:creationId xmlns:a16="http://schemas.microsoft.com/office/drawing/2014/main" id="{5D03D43C-0947-96B6-E466-35C5B61ED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925" y="6577013"/>
            <a:ext cx="2824163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2400" i="0">
                <a:solidFill>
                  <a:srgbClr val="0000CC"/>
                </a:solidFill>
                <a:ea typeface="SimSun" panose="02010600030101010101" pitchFamily="2" charset="-122"/>
              </a:rPr>
              <a:t>Association Name</a:t>
            </a:r>
          </a:p>
        </p:txBody>
      </p:sp>
      <p:sp>
        <p:nvSpPr>
          <p:cNvPr id="44044" name="Line 13">
            <a:extLst>
              <a:ext uri="{FF2B5EF4-FFF2-40B4-BE49-F238E27FC236}">
                <a16:creationId xmlns:a16="http://schemas.microsoft.com/office/drawing/2014/main" id="{07866FB1-69F4-CA9A-A70D-C798D47609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00613" y="6042025"/>
            <a:ext cx="895350" cy="596900"/>
          </a:xfrm>
          <a:prstGeom prst="line">
            <a:avLst/>
          </a:prstGeom>
          <a:noFill/>
          <a:ln w="38100">
            <a:solidFill>
              <a:srgbClr val="FC0128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44045" name="Text Box 15">
            <a:extLst>
              <a:ext uri="{FF2B5EF4-FFF2-40B4-BE49-F238E27FC236}">
                <a16:creationId xmlns:a16="http://schemas.microsoft.com/office/drawing/2014/main" id="{77C355F0-43E9-5C2A-333C-73765F851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6675" y="3498850"/>
            <a:ext cx="10239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3200" i="0">
                <a:solidFill>
                  <a:srgbClr val="0000CC"/>
                </a:solidFill>
                <a:ea typeface="SimSun" panose="02010600030101010101" pitchFamily="2" charset="-122"/>
              </a:rPr>
              <a:t>Role</a:t>
            </a:r>
          </a:p>
        </p:txBody>
      </p:sp>
      <p:sp>
        <p:nvSpPr>
          <p:cNvPr id="44046" name="Line 16">
            <a:extLst>
              <a:ext uri="{FF2B5EF4-FFF2-40B4-BE49-F238E27FC236}">
                <a16:creationId xmlns:a16="http://schemas.microsoft.com/office/drawing/2014/main" id="{A0B6BBD1-8267-6619-989C-9391D5BB4B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19475" y="3976688"/>
            <a:ext cx="914400" cy="1427162"/>
          </a:xfrm>
          <a:prstGeom prst="line">
            <a:avLst/>
          </a:prstGeom>
          <a:noFill/>
          <a:ln w="38100">
            <a:solidFill>
              <a:srgbClr val="FC0128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44047" name="Line 17">
            <a:extLst>
              <a:ext uri="{FF2B5EF4-FFF2-40B4-BE49-F238E27FC236}">
                <a16:creationId xmlns:a16="http://schemas.microsoft.com/office/drawing/2014/main" id="{2B380ADD-F9C0-C2CD-D775-9CB657687A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6275" y="3976688"/>
            <a:ext cx="1844675" cy="1341437"/>
          </a:xfrm>
          <a:prstGeom prst="line">
            <a:avLst/>
          </a:prstGeom>
          <a:noFill/>
          <a:ln w="38100">
            <a:solidFill>
              <a:srgbClr val="FC0128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6880" name="Rectangle 3">
            <a:extLst>
              <a:ext uri="{FF2B5EF4-FFF2-40B4-BE49-F238E27FC236}">
                <a16:creationId xmlns:a16="http://schemas.microsoft.com/office/drawing/2014/main" id="{80A80210-FD61-9A96-E2C9-C6628D06E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1362075"/>
            <a:ext cx="1882775" cy="78263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defTabSz="914400"/>
            <a:r>
              <a:rPr lang="en-US" altLang="en-US" sz="3200" i="0">
                <a:solidFill>
                  <a:schemeClr val="tx1"/>
                </a:solidFill>
              </a:rPr>
              <a:t>Class A</a:t>
            </a:r>
            <a:endParaRPr lang="en-US" altLang="en-US" sz="3200" b="0" i="0">
              <a:solidFill>
                <a:schemeClr val="tx1"/>
              </a:solidFill>
            </a:endParaRPr>
          </a:p>
        </p:txBody>
      </p:sp>
      <p:sp>
        <p:nvSpPr>
          <p:cNvPr id="36881" name="Rectangle 4">
            <a:extLst>
              <a:ext uri="{FF2B5EF4-FFF2-40B4-BE49-F238E27FC236}">
                <a16:creationId xmlns:a16="http://schemas.microsoft.com/office/drawing/2014/main" id="{CDE60123-1057-522C-18BF-DFF864868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363" y="1365250"/>
            <a:ext cx="1882775" cy="78263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defTabSz="914400"/>
            <a:r>
              <a:rPr lang="en-US" altLang="en-US" sz="3200" i="0">
                <a:solidFill>
                  <a:schemeClr val="tx1"/>
                </a:solidFill>
              </a:rPr>
              <a:t>Class B</a:t>
            </a:r>
            <a:endParaRPr lang="en-US" altLang="en-US" sz="3200" b="0" i="0">
              <a:solidFill>
                <a:schemeClr val="tx1"/>
              </a:solidFill>
            </a:endParaRPr>
          </a:p>
        </p:txBody>
      </p:sp>
      <p:sp>
        <p:nvSpPr>
          <p:cNvPr id="36882" name="Line 5">
            <a:extLst>
              <a:ext uri="{FF2B5EF4-FFF2-40B4-BE49-F238E27FC236}">
                <a16:creationId xmlns:a16="http://schemas.microsoft.com/office/drawing/2014/main" id="{4821E9D8-0FAA-7D67-CE2B-A76A239B13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1525" y="1700213"/>
            <a:ext cx="24844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83" name="Text Box 6">
            <a:extLst>
              <a:ext uri="{FF2B5EF4-FFF2-40B4-BE49-F238E27FC236}">
                <a16:creationId xmlns:a16="http://schemas.microsoft.com/office/drawing/2014/main" id="{3128CFFA-BFA3-BAC8-0637-8D3A9460B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1635125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defTabSz="914400"/>
            <a:r>
              <a:rPr lang="en-US" altLang="en-US" sz="2400" i="0">
                <a:solidFill>
                  <a:schemeClr val="tx1"/>
                </a:solidFill>
              </a:rPr>
              <a:t>role A</a:t>
            </a:r>
          </a:p>
        </p:txBody>
      </p:sp>
      <p:sp>
        <p:nvSpPr>
          <p:cNvPr id="36884" name="Text Box 7">
            <a:extLst>
              <a:ext uri="{FF2B5EF4-FFF2-40B4-BE49-F238E27FC236}">
                <a16:creationId xmlns:a16="http://schemas.microsoft.com/office/drawing/2014/main" id="{260AB069-EF8A-DA77-D03B-9113BE416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3288" y="1271588"/>
            <a:ext cx="1068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defTabSz="914400"/>
            <a:r>
              <a:rPr lang="en-US" altLang="en-US" sz="2400" i="0">
                <a:solidFill>
                  <a:schemeClr val="tx1"/>
                </a:solidFill>
              </a:rPr>
              <a:t>role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13" grpId="0" animBg="1"/>
      <p:bldP spid="1019908" grpId="0" animBg="1"/>
      <p:bldP spid="1019909" grpId="0" animBg="1"/>
      <p:bldP spid="1019911" grpId="0" animBg="1"/>
      <p:bldP spid="1019912" grpId="0"/>
      <p:bldP spid="1019914" grpId="0" animBg="1"/>
      <p:bldP spid="44043" grpId="0"/>
      <p:bldP spid="440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C07C6745-44C0-C581-C028-B3040997EB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Roles in Association</a:t>
            </a:r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73882C65-DE8E-AA92-E1F7-246B85D27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587750"/>
            <a:ext cx="1790700" cy="7016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3900" i="0">
                <a:solidFill>
                  <a:srgbClr val="0000CC"/>
                </a:solidFill>
              </a:rPr>
              <a:t>Laptop</a:t>
            </a: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E1F96ED4-00FF-AD4F-3BBA-6116A771B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1050" y="3636963"/>
            <a:ext cx="819150" cy="64452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3500" i="0">
                <a:solidFill>
                  <a:srgbClr val="0000CC"/>
                </a:solidFill>
              </a:rPr>
              <a:t>TV</a:t>
            </a:r>
          </a:p>
        </p:txBody>
      </p:sp>
      <p:sp>
        <p:nvSpPr>
          <p:cNvPr id="6" name="Line 11">
            <a:extLst>
              <a:ext uri="{FF2B5EF4-FFF2-40B4-BE49-F238E27FC236}">
                <a16:creationId xmlns:a16="http://schemas.microsoft.com/office/drawing/2014/main" id="{5FBBBB7A-3CD3-899F-93E9-7C408672D8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5700" y="3941763"/>
            <a:ext cx="3435350" cy="58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232B60A0-9F47-B646-97F0-CA95D2EE8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5788" y="3443288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500" i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" name="Text Box 15">
            <a:extLst>
              <a:ext uri="{FF2B5EF4-FFF2-40B4-BE49-F238E27FC236}">
                <a16:creationId xmlns:a16="http://schemas.microsoft.com/office/drawing/2014/main" id="{EC192411-016A-74B6-8282-3A0CCD581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3970338"/>
            <a:ext cx="2514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0">
                <a:solidFill>
                  <a:srgbClr val="003300"/>
                </a:solidFill>
              </a:rPr>
              <a:t>Connected to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7AF20C61-BECC-4247-1788-1CD80D326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75" y="3551238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500" i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D30D2835-0BEB-8E51-2B72-A793A4988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913" y="4527550"/>
            <a:ext cx="1781175" cy="64452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3500" i="0">
                <a:solidFill>
                  <a:srgbClr val="0000CC"/>
                </a:solidFill>
              </a:rPr>
              <a:t>Remote</a:t>
            </a:r>
          </a:p>
        </p:txBody>
      </p:sp>
      <p:sp>
        <p:nvSpPr>
          <p:cNvPr id="11" name="Line 19">
            <a:extLst>
              <a:ext uri="{FF2B5EF4-FFF2-40B4-BE49-F238E27FC236}">
                <a16:creationId xmlns:a16="http://schemas.microsoft.com/office/drawing/2014/main" id="{2E166B23-73C5-F76E-BF5E-CE0A34AC93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1088" y="4237038"/>
            <a:ext cx="3509962" cy="636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21B60FEA-DCE0-9F46-83E9-3AF0FC648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3863" y="4262438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500" i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3" name="Text Box 21">
            <a:extLst>
              <a:ext uri="{FF2B5EF4-FFF2-40B4-BE49-F238E27FC236}">
                <a16:creationId xmlns:a16="http://schemas.microsoft.com/office/drawing/2014/main" id="{8C850E16-31EA-E817-CC7F-D163699633D8}"/>
              </a:ext>
            </a:extLst>
          </p:cNvPr>
          <p:cNvSpPr txBox="1">
            <a:spLocks noChangeArrowheads="1"/>
          </p:cNvSpPr>
          <p:nvPr/>
        </p:nvSpPr>
        <p:spPr bwMode="auto">
          <a:xfrm rot="-646937">
            <a:off x="4076700" y="4556125"/>
            <a:ext cx="2667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0">
                <a:solidFill>
                  <a:srgbClr val="003300"/>
                </a:solidFill>
              </a:rPr>
              <a:t> commands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11E0A6B4-D25D-2FF8-6B98-9C6DCDE7E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338" y="4849813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500" i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A4D0AE13-104B-7C64-9981-EB3D42A130E4}"/>
              </a:ext>
            </a:extLst>
          </p:cNvPr>
          <p:cNvSpPr>
            <a:spLocks/>
          </p:cNvSpPr>
          <p:nvPr/>
        </p:nvSpPr>
        <p:spPr bwMode="auto">
          <a:xfrm rot="-1150745">
            <a:off x="6057900" y="4527550"/>
            <a:ext cx="55563" cy="1588"/>
          </a:xfrm>
          <a:custGeom>
            <a:avLst/>
            <a:gdLst>
              <a:gd name="T0" fmla="*/ 0 w 30"/>
              <a:gd name="T1" fmla="*/ 0 h 1"/>
              <a:gd name="T2" fmla="*/ 2147483646 w 30"/>
              <a:gd name="T3" fmla="*/ 0 h 1"/>
              <a:gd name="T4" fmla="*/ 0 60000 65536"/>
              <a:gd name="T5" fmla="*/ 0 60000 65536"/>
              <a:gd name="T6" fmla="*/ 0 w 30"/>
              <a:gd name="T7" fmla="*/ 0 h 1"/>
              <a:gd name="T8" fmla="*/ 30 w 3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" h="1">
                <a:moveTo>
                  <a:pt x="0" y="0"/>
                </a:moveTo>
                <a:lnTo>
                  <a:pt x="30" y="0"/>
                </a:ln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8ED5146C-79F6-F38E-7329-6B6980D99965}"/>
              </a:ext>
            </a:extLst>
          </p:cNvPr>
          <p:cNvSpPr>
            <a:spLocks/>
          </p:cNvSpPr>
          <p:nvPr/>
        </p:nvSpPr>
        <p:spPr bwMode="auto">
          <a:xfrm>
            <a:off x="5816600" y="3821113"/>
            <a:ext cx="55563" cy="1587"/>
          </a:xfrm>
          <a:custGeom>
            <a:avLst/>
            <a:gdLst>
              <a:gd name="T0" fmla="*/ 0 w 30"/>
              <a:gd name="T1" fmla="*/ 0 h 1"/>
              <a:gd name="T2" fmla="*/ 2147483646 w 30"/>
              <a:gd name="T3" fmla="*/ 0 h 1"/>
              <a:gd name="T4" fmla="*/ 0 60000 65536"/>
              <a:gd name="T5" fmla="*/ 0 60000 65536"/>
              <a:gd name="T6" fmla="*/ 0 w 30"/>
              <a:gd name="T7" fmla="*/ 0 h 1"/>
              <a:gd name="T8" fmla="*/ 30 w 3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" h="1">
                <a:moveTo>
                  <a:pt x="0" y="0"/>
                </a:moveTo>
                <a:lnTo>
                  <a:pt x="30" y="0"/>
                </a:ln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78731838-EC42-6245-DFAE-8A2A8D5D6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1516063"/>
            <a:ext cx="28575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3200" i="0">
                <a:solidFill>
                  <a:srgbClr val="0000CC"/>
                </a:solidFill>
                <a:ea typeface="SimSun" panose="02010600030101010101" pitchFamily="2" charset="-122"/>
              </a:rPr>
              <a:t>Role names??</a:t>
            </a: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AF673A2F-6FC8-C86B-8C57-B7817E2A07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43338" y="1993900"/>
            <a:ext cx="914400" cy="1427163"/>
          </a:xfrm>
          <a:prstGeom prst="line">
            <a:avLst/>
          </a:prstGeom>
          <a:noFill/>
          <a:ln w="38100">
            <a:solidFill>
              <a:srgbClr val="FC0128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AE61041A-9B8E-34DE-EC8A-A934D9F03E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0138" y="1993900"/>
            <a:ext cx="1844675" cy="1341438"/>
          </a:xfrm>
          <a:prstGeom prst="line">
            <a:avLst/>
          </a:prstGeom>
          <a:noFill/>
          <a:ln w="38100">
            <a:solidFill>
              <a:srgbClr val="FC0128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26941461-F04C-45E7-8F1A-914FA2CEF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188" y="3489325"/>
            <a:ext cx="10461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2000" i="0">
                <a:solidFill>
                  <a:srgbClr val="0000CC"/>
                </a:solidFill>
                <a:ea typeface="SimSun" panose="02010600030101010101" pitchFamily="2" charset="-122"/>
              </a:rPr>
              <a:t>Source</a:t>
            </a:r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FFA45231-9615-EA57-D6B8-64BACC2B1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0113" y="3568700"/>
            <a:ext cx="10763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2000" i="0">
                <a:solidFill>
                  <a:srgbClr val="0000CC"/>
                </a:solidFill>
                <a:ea typeface="SimSun" panose="02010600030101010101" pitchFamily="2" charset="-122"/>
              </a:rPr>
              <a:t>Display</a:t>
            </a:r>
          </a:p>
        </p:txBody>
      </p:sp>
      <p:sp>
        <p:nvSpPr>
          <p:cNvPr id="22" name="Text Box 15">
            <a:extLst>
              <a:ext uri="{FF2B5EF4-FFF2-40B4-BE49-F238E27FC236}">
                <a16:creationId xmlns:a16="http://schemas.microsoft.com/office/drawing/2014/main" id="{626B9DF8-AD6C-AB67-6997-7BC5487A57F1}"/>
              </a:ext>
            </a:extLst>
          </p:cNvPr>
          <p:cNvSpPr txBox="1">
            <a:spLocks noChangeArrowheads="1"/>
          </p:cNvSpPr>
          <p:nvPr/>
        </p:nvSpPr>
        <p:spPr bwMode="auto">
          <a:xfrm rot="-622152">
            <a:off x="3582988" y="4395788"/>
            <a:ext cx="10842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2000" i="0">
                <a:solidFill>
                  <a:srgbClr val="0000CC"/>
                </a:solidFill>
                <a:ea typeface="SimSun" panose="02010600030101010101" pitchFamily="2" charset="-122"/>
              </a:rPr>
              <a:t>Master</a:t>
            </a:r>
          </a:p>
        </p:txBody>
      </p:sp>
      <p:sp>
        <p:nvSpPr>
          <p:cNvPr id="23" name="Text Box 15">
            <a:extLst>
              <a:ext uri="{FF2B5EF4-FFF2-40B4-BE49-F238E27FC236}">
                <a16:creationId xmlns:a16="http://schemas.microsoft.com/office/drawing/2014/main" id="{954F514D-F442-AAA5-2E45-079AE0D6AC93}"/>
              </a:ext>
            </a:extLst>
          </p:cNvPr>
          <p:cNvSpPr txBox="1">
            <a:spLocks noChangeArrowheads="1"/>
          </p:cNvSpPr>
          <p:nvPr/>
        </p:nvSpPr>
        <p:spPr bwMode="auto">
          <a:xfrm rot="-622152">
            <a:off x="6076950" y="3978275"/>
            <a:ext cx="8636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2000" i="0">
                <a:solidFill>
                  <a:srgbClr val="0000CC"/>
                </a:solidFill>
                <a:ea typeface="SimSun" panose="02010600030101010101" pitchFamily="2" charset="-122"/>
              </a:rPr>
              <a:t>Slave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9" grpId="0"/>
      <p:bldP spid="10" grpId="0" animBg="1"/>
      <p:bldP spid="12" grpId="0"/>
      <p:bldP spid="13" grpId="0"/>
      <p:bldP spid="14" grpId="0"/>
      <p:bldP spid="17" grpId="0"/>
      <p:bldP spid="20" grpId="0"/>
      <p:bldP spid="21" grpId="0"/>
      <p:bldP spid="22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9D37F842-4EF8-095D-DDF6-5DE78658AA15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315913" y="5684838"/>
            <a:ext cx="9372600" cy="1651000"/>
          </a:xfrm>
        </p:spPr>
        <p:txBody>
          <a:bodyPr lIns="19800" tIns="51480" rIns="19800" bIns="51480"/>
          <a:lstStyle/>
          <a:p>
            <a:pPr eaLnBrk="1">
              <a:lnSpc>
                <a:spcPct val="94000"/>
              </a:lnSpc>
              <a:spcBef>
                <a:spcPts val="136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600"/>
              <a:t> Association -- More Examples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5756B490-DCF5-79A2-DB3A-97F9F0CE4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3" y="2847975"/>
            <a:ext cx="2938462" cy="1371600"/>
          </a:xfrm>
          <a:prstGeom prst="rect">
            <a:avLst/>
          </a:prstGeom>
          <a:solidFill>
            <a:srgbClr val="FFFF00"/>
          </a:solidFill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lIns="100800" tIns="50400" rIns="100800" bIns="504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800" i="0">
                <a:solidFill>
                  <a:srgbClr val="000000"/>
                </a:solidFill>
              </a:rPr>
              <a:t>Library Member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86F90773-804F-7001-C82A-5DEE6C345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925" y="2847975"/>
            <a:ext cx="1398588" cy="1371600"/>
          </a:xfrm>
          <a:prstGeom prst="rect">
            <a:avLst/>
          </a:prstGeom>
          <a:solidFill>
            <a:srgbClr val="FFFF00"/>
          </a:solidFill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lIns="100800" tIns="50400" rIns="100800" bIns="504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3200" i="0">
                <a:solidFill>
                  <a:srgbClr val="000000"/>
                </a:solidFill>
              </a:rPr>
              <a:t>Book</a:t>
            </a:r>
          </a:p>
        </p:txBody>
      </p:sp>
      <p:sp>
        <p:nvSpPr>
          <p:cNvPr id="24581" name="Line 4">
            <a:extLst>
              <a:ext uri="{FF2B5EF4-FFF2-40B4-BE49-F238E27FC236}">
                <a16:creationId xmlns:a16="http://schemas.microsoft.com/office/drawing/2014/main" id="{1AEFAF42-C983-04E0-AE9A-185D94E56D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4375" y="3551238"/>
            <a:ext cx="5035550" cy="1587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82" name="AutoShape 5">
            <a:extLst>
              <a:ext uri="{FF2B5EF4-FFF2-40B4-BE49-F238E27FC236}">
                <a16:creationId xmlns:a16="http://schemas.microsoft.com/office/drawing/2014/main" id="{4981974D-426E-7888-410F-D02483B0BC7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381500" y="3114676"/>
            <a:ext cx="498475" cy="29845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24583" name="Text Box 6">
            <a:extLst>
              <a:ext uri="{FF2B5EF4-FFF2-40B4-BE49-F238E27FC236}">
                <a16:creationId xmlns:a16="http://schemas.microsoft.com/office/drawing/2014/main" id="{9DC6D8F8-C1C4-97F7-59A9-77AEF70AE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7413" y="3148013"/>
            <a:ext cx="193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500" i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4584" name="Text Box 7">
            <a:extLst>
              <a:ext uri="{FF2B5EF4-FFF2-40B4-BE49-F238E27FC236}">
                <a16:creationId xmlns:a16="http://schemas.microsoft.com/office/drawing/2014/main" id="{E56C6FBF-97F0-35A9-2AC0-7265840E9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488" y="2713038"/>
            <a:ext cx="8572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4800" i="0" baseline="-25000">
                <a:solidFill>
                  <a:srgbClr val="000000"/>
                </a:solidFill>
              </a:rPr>
              <a:t>0..5</a:t>
            </a:r>
            <a:endParaRPr lang="en-GB" altLang="en-US" sz="3200" i="0">
              <a:solidFill>
                <a:srgbClr val="000000"/>
              </a:solidFill>
            </a:endParaRPr>
          </a:p>
        </p:txBody>
      </p:sp>
      <p:sp>
        <p:nvSpPr>
          <p:cNvPr id="24585" name="Text Box 8">
            <a:extLst>
              <a:ext uri="{FF2B5EF4-FFF2-40B4-BE49-F238E27FC236}">
                <a16:creationId xmlns:a16="http://schemas.microsoft.com/office/drawing/2014/main" id="{5BB4EEBA-491B-2305-8ED8-541AB45EF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913" y="3152775"/>
            <a:ext cx="21669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500" i="0">
                <a:solidFill>
                  <a:srgbClr val="000000"/>
                </a:solidFill>
              </a:rPr>
              <a:t>borrowed by</a:t>
            </a:r>
          </a:p>
        </p:txBody>
      </p:sp>
      <p:sp>
        <p:nvSpPr>
          <p:cNvPr id="24586" name="Rectangle 12">
            <a:extLst>
              <a:ext uri="{FF2B5EF4-FFF2-40B4-BE49-F238E27FC236}">
                <a16:creationId xmlns:a16="http://schemas.microsoft.com/office/drawing/2014/main" id="{5BDCEA0C-91C5-CC78-7EEA-95D9B6530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4929188"/>
            <a:ext cx="2405062" cy="1042987"/>
          </a:xfrm>
          <a:prstGeom prst="rect">
            <a:avLst/>
          </a:prstGeom>
          <a:solidFill>
            <a:srgbClr val="FFCCFF"/>
          </a:solidFill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lIns="100800" tIns="50400" rIns="100800" bIns="504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800" i="0">
                <a:solidFill>
                  <a:srgbClr val="000000"/>
                </a:solidFill>
              </a:rPr>
              <a:t>    </a:t>
            </a:r>
            <a:r>
              <a:rPr lang="en-GB" altLang="en-US" i="0">
                <a:solidFill>
                  <a:srgbClr val="000000"/>
                </a:solidFill>
              </a:rPr>
              <a:t>Lion</a:t>
            </a:r>
          </a:p>
        </p:txBody>
      </p:sp>
      <p:sp>
        <p:nvSpPr>
          <p:cNvPr id="24587" name="Rectangle 13">
            <a:extLst>
              <a:ext uri="{FF2B5EF4-FFF2-40B4-BE49-F238E27FC236}">
                <a16:creationId xmlns:a16="http://schemas.microsoft.com/office/drawing/2014/main" id="{F4704842-CB78-CEE4-FDEB-D7581ADE4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113" y="4829175"/>
            <a:ext cx="2057400" cy="1143000"/>
          </a:xfrm>
          <a:prstGeom prst="rect">
            <a:avLst/>
          </a:prstGeom>
          <a:solidFill>
            <a:srgbClr val="FFCCFF"/>
          </a:solidFill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lIns="100800" tIns="50400" rIns="100800" bIns="504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3200" i="0">
                <a:solidFill>
                  <a:srgbClr val="000000"/>
                </a:solidFill>
              </a:rPr>
              <a:t>Human</a:t>
            </a:r>
          </a:p>
        </p:txBody>
      </p:sp>
      <p:sp>
        <p:nvSpPr>
          <p:cNvPr id="24588" name="Line 14">
            <a:extLst>
              <a:ext uri="{FF2B5EF4-FFF2-40B4-BE49-F238E27FC236}">
                <a16:creationId xmlns:a16="http://schemas.microsoft.com/office/drawing/2014/main" id="{9B2BF98F-CE92-C0D8-D377-D315AF16F2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54375" y="5276850"/>
            <a:ext cx="4376738" cy="17463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89" name="AutoShape 15">
            <a:extLst>
              <a:ext uri="{FF2B5EF4-FFF2-40B4-BE49-F238E27FC236}">
                <a16:creationId xmlns:a16="http://schemas.microsoft.com/office/drawing/2014/main" id="{89AB2DDE-B43B-F266-535F-D8F657674A5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84019" y="4968082"/>
            <a:ext cx="407987" cy="2286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24590" name="Text Box 16">
            <a:extLst>
              <a:ext uri="{FF2B5EF4-FFF2-40B4-BE49-F238E27FC236}">
                <a16:creationId xmlns:a16="http://schemas.microsoft.com/office/drawing/2014/main" id="{3E97707D-088E-F567-0639-EC8B0AC4F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113" y="4981575"/>
            <a:ext cx="2159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3200" i="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24591" name="Text Box 17">
            <a:extLst>
              <a:ext uri="{FF2B5EF4-FFF2-40B4-BE49-F238E27FC236}">
                <a16:creationId xmlns:a16="http://schemas.microsoft.com/office/drawing/2014/main" id="{F09AAF62-C90E-4273-10D4-7BD6E4102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913" y="4829175"/>
            <a:ext cx="2159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4800" i="0" baseline="-25000">
                <a:solidFill>
                  <a:srgbClr val="000000"/>
                </a:solidFill>
              </a:rPr>
              <a:t>*</a:t>
            </a:r>
            <a:endParaRPr lang="en-GB" altLang="en-US" sz="2600" i="0" baseline="-25000">
              <a:solidFill>
                <a:srgbClr val="000000"/>
              </a:solidFill>
            </a:endParaRPr>
          </a:p>
        </p:txBody>
      </p:sp>
      <p:sp>
        <p:nvSpPr>
          <p:cNvPr id="24592" name="Text Box 18">
            <a:extLst>
              <a:ext uri="{FF2B5EF4-FFF2-40B4-BE49-F238E27FC236}">
                <a16:creationId xmlns:a16="http://schemas.microsoft.com/office/drawing/2014/main" id="{E32F58FA-F169-1684-9B73-CF9AFB22F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5" y="4929188"/>
            <a:ext cx="1481138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900" i="0">
                <a:solidFill>
                  <a:srgbClr val="000000"/>
                </a:solidFill>
              </a:rPr>
              <a:t>eats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D91ABA-FAAB-E995-9477-BA751175D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573088"/>
            <a:ext cx="9536112" cy="1685925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3200">
                <a:solidFill>
                  <a:srgbClr val="000000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8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800">
                <a:solidFill>
                  <a:srgbClr val="000000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8000"/>
              </a:lnSpc>
              <a:spcAft>
                <a:spcPts val="8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8000"/>
              </a:lnSpc>
              <a:spcAft>
                <a:spcPts val="52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8000"/>
              </a:lnSpc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ts val="413"/>
              </a:spcBef>
              <a:spcAft>
                <a:spcPts val="413"/>
              </a:spcAft>
              <a:buSzPct val="100000"/>
              <a:buFont typeface="Times New Roman" panose="02020603050405020304" pitchFamily="18" charset="0"/>
              <a:buNone/>
            </a:pPr>
            <a:r>
              <a:rPr lang="en-US" altLang="en-US" i="0">
                <a:solidFill>
                  <a:srgbClr val="0000CC"/>
                </a:solidFill>
              </a:rPr>
              <a:t>Multiplicity: </a:t>
            </a:r>
            <a:r>
              <a:rPr lang="en-US" altLang="en-US" b="0" i="0">
                <a:solidFill>
                  <a:schemeClr val="tx1"/>
                </a:solidFill>
              </a:rPr>
              <a:t>The number of objects from one class that relate with a single object in an associated class.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 animBg="1"/>
      <p:bldP spid="24580" grpId="0" animBg="1"/>
      <p:bldP spid="24582" grpId="0" animBg="1"/>
      <p:bldP spid="24583" grpId="0"/>
      <p:bldP spid="24584" grpId="0"/>
      <p:bldP spid="24585" grpId="0"/>
      <p:bldP spid="24586" grpId="0" animBg="1"/>
      <p:bldP spid="24587" grpId="0" animBg="1"/>
      <p:bldP spid="24589" grpId="0" animBg="1"/>
      <p:bldP spid="24590" grpId="0"/>
      <p:bldP spid="24591" grpId="0"/>
      <p:bldP spid="24592" grpId="0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205C591F-F3F4-1F76-F939-E1FA0EAEF1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0"/>
            <a:ext cx="8596312" cy="1255713"/>
          </a:xfrm>
        </p:spPr>
        <p:txBody>
          <a:bodyPr/>
          <a:lstStyle/>
          <a:p>
            <a:r>
              <a:rPr lang="en-US" altLang="en-US" sz="3600"/>
              <a:t>Navigability</a:t>
            </a:r>
          </a:p>
        </p:txBody>
      </p:sp>
      <p:grpSp>
        <p:nvGrpSpPr>
          <p:cNvPr id="41987" name="Group 1">
            <a:extLst>
              <a:ext uri="{FF2B5EF4-FFF2-40B4-BE49-F238E27FC236}">
                <a16:creationId xmlns:a16="http://schemas.microsoft.com/office/drawing/2014/main" id="{943ACBE7-78AB-BE3E-8B85-26477C7CEDC4}"/>
              </a:ext>
            </a:extLst>
          </p:cNvPr>
          <p:cNvGrpSpPr>
            <a:grpSpLocks/>
          </p:cNvGrpSpPr>
          <p:nvPr/>
        </p:nvGrpSpPr>
        <p:grpSpPr bwMode="auto">
          <a:xfrm>
            <a:off x="454025" y="2751138"/>
            <a:ext cx="8596313" cy="1638300"/>
            <a:chOff x="87313" y="2789238"/>
            <a:chExt cx="9917112" cy="2209800"/>
          </a:xfrm>
        </p:grpSpPr>
        <p:sp>
          <p:nvSpPr>
            <p:cNvPr id="41988" name="Rectangle 12">
              <a:extLst>
                <a:ext uri="{FF2B5EF4-FFF2-40B4-BE49-F238E27FC236}">
                  <a16:creationId xmlns:a16="http://schemas.microsoft.com/office/drawing/2014/main" id="{E270B4F0-5AF5-E5C7-C454-98132A209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13" y="2941638"/>
              <a:ext cx="2484437" cy="1985962"/>
            </a:xfrm>
            <a:prstGeom prst="rect">
              <a:avLst/>
            </a:prstGeom>
            <a:solidFill>
              <a:srgbClr val="FFCC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3200" i="0">
                  <a:solidFill>
                    <a:srgbClr val="000000"/>
                  </a:solidFill>
                </a:rPr>
                <a:t>  </a:t>
              </a:r>
              <a:r>
                <a:rPr lang="en-GB" altLang="en-US" sz="4000" i="0">
                  <a:solidFill>
                    <a:srgbClr val="000000"/>
                  </a:solidFill>
                </a:rPr>
                <a:t>Key</a:t>
              </a:r>
            </a:p>
          </p:txBody>
        </p:sp>
        <p:sp>
          <p:nvSpPr>
            <p:cNvPr id="41989" name="Rectangle 13">
              <a:extLst>
                <a:ext uri="{FF2B5EF4-FFF2-40B4-BE49-F238E27FC236}">
                  <a16:creationId xmlns:a16="http://schemas.microsoft.com/office/drawing/2014/main" id="{FE7B5557-2C58-9BA4-9F9C-EA5560E90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8163" y="2789238"/>
              <a:ext cx="1846262" cy="2209800"/>
            </a:xfrm>
            <a:prstGeom prst="rect">
              <a:avLst/>
            </a:prstGeom>
            <a:solidFill>
              <a:srgbClr val="FFCC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i="0">
                  <a:solidFill>
                    <a:srgbClr val="000000"/>
                  </a:solidFill>
                </a:rPr>
                <a:t>Door</a:t>
              </a:r>
            </a:p>
          </p:txBody>
        </p:sp>
        <p:sp>
          <p:nvSpPr>
            <p:cNvPr id="41990" name="Line 14">
              <a:extLst>
                <a:ext uri="{FF2B5EF4-FFF2-40B4-BE49-F238E27FC236}">
                  <a16:creationId xmlns:a16="http://schemas.microsoft.com/office/drawing/2014/main" id="{777622EB-3B22-D5F0-545C-1AA5126889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5713" y="3856038"/>
              <a:ext cx="563880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miter lim="800000"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991" name="AutoShape 15">
              <a:extLst>
                <a:ext uri="{FF2B5EF4-FFF2-40B4-BE49-F238E27FC236}">
                  <a16:creationId xmlns:a16="http://schemas.microsoft.com/office/drawing/2014/main" id="{782B2E49-1534-9E68-B87C-7A7B41D041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441290" y="3298740"/>
              <a:ext cx="550863" cy="377993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3200" b="0" i="0">
                <a:latin typeface="Times New Roman" panose="02020603050405020304" pitchFamily="18" charset="0"/>
              </a:endParaRPr>
            </a:p>
          </p:txBody>
        </p:sp>
        <p:sp>
          <p:nvSpPr>
            <p:cNvPr id="41992" name="Text Box 16">
              <a:extLst>
                <a:ext uri="{FF2B5EF4-FFF2-40B4-BE49-F238E27FC236}">
                  <a16:creationId xmlns:a16="http://schemas.microsoft.com/office/drawing/2014/main" id="{B27C036C-48E1-9431-1BC5-443220693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1638" y="3152775"/>
              <a:ext cx="865472" cy="581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800" i="0">
                  <a:solidFill>
                    <a:srgbClr val="000000"/>
                  </a:solidFill>
                </a:rPr>
                <a:t>0..5</a:t>
              </a:r>
            </a:p>
          </p:txBody>
        </p:sp>
        <p:sp>
          <p:nvSpPr>
            <p:cNvPr id="41993" name="Text Box 17">
              <a:extLst>
                <a:ext uri="{FF2B5EF4-FFF2-40B4-BE49-F238E27FC236}">
                  <a16:creationId xmlns:a16="http://schemas.microsoft.com/office/drawing/2014/main" id="{3A632979-7378-7C09-F143-0B9D05593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7325" y="3005765"/>
              <a:ext cx="282944" cy="747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5400" i="0" baseline="-25000">
                  <a:solidFill>
                    <a:srgbClr val="000000"/>
                  </a:solidFill>
                </a:rPr>
                <a:t>*</a:t>
              </a:r>
              <a:endParaRPr lang="en-GB" altLang="en-US" sz="3200" i="0" baseline="-25000">
                <a:solidFill>
                  <a:srgbClr val="000000"/>
                </a:solidFill>
              </a:endParaRPr>
            </a:p>
          </p:txBody>
        </p:sp>
        <p:sp>
          <p:nvSpPr>
            <p:cNvPr id="41994" name="Text Box 18">
              <a:extLst>
                <a:ext uri="{FF2B5EF4-FFF2-40B4-BE49-F238E27FC236}">
                  <a16:creationId xmlns:a16="http://schemas.microsoft.com/office/drawing/2014/main" id="{12009074-99F7-D1E0-FBDC-0748FE350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0856" y="3025212"/>
              <a:ext cx="1890712" cy="747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i="0">
                  <a:solidFill>
                    <a:srgbClr val="000000"/>
                  </a:solidFill>
                </a:rPr>
                <a:t>opens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4" descr="Image result for dilbert hottest product in market">
            <a:extLst>
              <a:ext uri="{FF2B5EF4-FFF2-40B4-BE49-F238E27FC236}">
                <a16:creationId xmlns:a16="http://schemas.microsoft.com/office/drawing/2014/main" id="{AC51FDD0-0167-EA92-853E-F92DB4613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10134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7" name="Rectangle 3">
            <a:extLst>
              <a:ext uri="{FF2B5EF4-FFF2-40B4-BE49-F238E27FC236}">
                <a16:creationId xmlns:a16="http://schemas.microsoft.com/office/drawing/2014/main" id="{B6BFC6EA-0AF2-266D-0803-1BC863D0A4E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1600" y="820738"/>
            <a:ext cx="9917113" cy="59182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altLang="en-US" sz="3600"/>
              <a:t>A teacher teaches 1 to 3 courses (subjects)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altLang="en-US" sz="3600"/>
              <a:t>Each course is taught by only one teacher. 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altLang="en-US" sz="3600"/>
              <a:t>A student can take between 1 to 5 courses. 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altLang="en-US" sz="3600"/>
              <a:t>A course can have 10 to 300 students.</a:t>
            </a:r>
          </a:p>
          <a:p>
            <a:pPr>
              <a:lnSpc>
                <a:spcPct val="100000"/>
              </a:lnSpc>
              <a:spcAft>
                <a:spcPts val="1800"/>
              </a:spcAft>
              <a:buFont typeface="Wingdings" panose="05000000000000000000" pitchFamily="2" charset="2"/>
              <a:buNone/>
            </a:pPr>
            <a:endParaRPr lang="en-US" altLang="en-US" sz="3600"/>
          </a:p>
        </p:txBody>
      </p:sp>
      <p:sp>
        <p:nvSpPr>
          <p:cNvPr id="44035" name="Rectangle 4">
            <a:extLst>
              <a:ext uri="{FF2B5EF4-FFF2-40B4-BE49-F238E27FC236}">
                <a16:creationId xmlns:a16="http://schemas.microsoft.com/office/drawing/2014/main" id="{CD87A908-484F-424B-EC0A-D2017EC63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938"/>
            <a:ext cx="9691688" cy="109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i="0">
                <a:solidFill>
                  <a:srgbClr val="000000"/>
                </a:solidFill>
              </a:rPr>
              <a:t>  Association – Multiplicity: Exercise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CE6C05E-1125-98AF-211D-AAD34B998072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246563"/>
            <a:ext cx="9275762" cy="2824162"/>
            <a:chOff x="468313" y="4246563"/>
            <a:chExt cx="9275762" cy="2824162"/>
          </a:xfrm>
        </p:grpSpPr>
        <p:sp>
          <p:nvSpPr>
            <p:cNvPr id="44037" name="Rectangle 6">
              <a:extLst>
                <a:ext uri="{FF2B5EF4-FFF2-40B4-BE49-F238E27FC236}">
                  <a16:creationId xmlns:a16="http://schemas.microsoft.com/office/drawing/2014/main" id="{8667161C-A1AB-324F-FF4A-84CAE5F5D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4278617"/>
              <a:ext cx="2091644" cy="892462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3200" i="0">
                  <a:solidFill>
                    <a:schemeClr val="tx1"/>
                  </a:solidFill>
                </a:rPr>
                <a:t>Teacher</a:t>
              </a:r>
            </a:p>
          </p:txBody>
        </p:sp>
        <p:sp>
          <p:nvSpPr>
            <p:cNvPr id="44038" name="Rectangle 7">
              <a:extLst>
                <a:ext uri="{FF2B5EF4-FFF2-40B4-BE49-F238E27FC236}">
                  <a16:creationId xmlns:a16="http://schemas.microsoft.com/office/drawing/2014/main" id="{A69D8590-D706-A475-346A-52163E433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1341" y="4368032"/>
              <a:ext cx="2182734" cy="803047"/>
            </a:xfrm>
            <a:prstGeom prst="rect">
              <a:avLst/>
            </a:prstGeom>
            <a:solidFill>
              <a:srgbClr val="CC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3200" i="0">
                  <a:solidFill>
                    <a:schemeClr val="tx1"/>
                  </a:solidFill>
                </a:rPr>
                <a:t>Course</a:t>
              </a:r>
            </a:p>
          </p:txBody>
        </p:sp>
        <p:sp>
          <p:nvSpPr>
            <p:cNvPr id="44039" name="Line 8">
              <a:extLst>
                <a:ext uri="{FF2B5EF4-FFF2-40B4-BE49-F238E27FC236}">
                  <a16:creationId xmlns:a16="http://schemas.microsoft.com/office/drawing/2014/main" id="{5CD6BA1E-6ED2-FE7C-C68E-7AFBEBDED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9957" y="4813420"/>
              <a:ext cx="5001384" cy="16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40" name="Text Box 9">
              <a:extLst>
                <a:ext uri="{FF2B5EF4-FFF2-40B4-BE49-F238E27FC236}">
                  <a16:creationId xmlns:a16="http://schemas.microsoft.com/office/drawing/2014/main" id="{4E845F2A-7193-7494-F76A-F65E1BA01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5690" y="4254998"/>
              <a:ext cx="1538226" cy="533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800" i="0">
                  <a:solidFill>
                    <a:schemeClr val="tx1"/>
                  </a:solidFill>
                </a:rPr>
                <a:t>teaches</a:t>
              </a:r>
            </a:p>
          </p:txBody>
        </p:sp>
        <p:sp>
          <p:nvSpPr>
            <p:cNvPr id="44041" name="Freeform 10">
              <a:extLst>
                <a:ext uri="{FF2B5EF4-FFF2-40B4-BE49-F238E27FC236}">
                  <a16:creationId xmlns:a16="http://schemas.microsoft.com/office/drawing/2014/main" id="{6C9D2E52-D012-4088-B7EF-90E218195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878" y="4555298"/>
              <a:ext cx="56717" cy="1687"/>
            </a:xfrm>
            <a:custGeom>
              <a:avLst/>
              <a:gdLst>
                <a:gd name="T0" fmla="*/ 0 w 30"/>
                <a:gd name="T1" fmla="*/ 0 h 1"/>
                <a:gd name="T2" fmla="*/ 2147483646 w 30"/>
                <a:gd name="T3" fmla="*/ 0 h 1"/>
                <a:gd name="T4" fmla="*/ 0 60000 65536"/>
                <a:gd name="T5" fmla="*/ 0 60000 65536"/>
                <a:gd name="T6" fmla="*/ 0 w 30"/>
                <a:gd name="T7" fmla="*/ 0 h 1"/>
                <a:gd name="T8" fmla="*/ 30 w 3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" h="1">
                  <a:moveTo>
                    <a:pt x="0" y="0"/>
                  </a:moveTo>
                  <a:lnTo>
                    <a:pt x="30" y="0"/>
                  </a:lnTo>
                </a:path>
              </a:pathLst>
            </a:cu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42" name="Text Box 11">
              <a:extLst>
                <a:ext uri="{FF2B5EF4-FFF2-40B4-BE49-F238E27FC236}">
                  <a16:creationId xmlns:a16="http://schemas.microsoft.com/office/drawing/2014/main" id="{861D3C0C-18C7-6B5A-4DB1-3DC505509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2288" y="4254998"/>
              <a:ext cx="202805" cy="470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endParaRPr lang="en-US" altLang="en-US" sz="2400" i="0">
                <a:solidFill>
                  <a:schemeClr val="tx1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44043" name="Text Box 12">
              <a:extLst>
                <a:ext uri="{FF2B5EF4-FFF2-40B4-BE49-F238E27FC236}">
                  <a16:creationId xmlns:a16="http://schemas.microsoft.com/office/drawing/2014/main" id="{A694E9AA-27E8-C6E9-E277-2945252D3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3091" y="4251624"/>
              <a:ext cx="953872" cy="533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2800" i="0">
                  <a:solidFill>
                    <a:srgbClr val="FC0128"/>
                  </a:solidFill>
                  <a:ea typeface="SimSun" panose="02010600030101010101" pitchFamily="2" charset="-122"/>
                </a:rPr>
                <a:t>1..3</a:t>
              </a:r>
            </a:p>
          </p:txBody>
        </p:sp>
        <p:sp>
          <p:nvSpPr>
            <p:cNvPr id="44044" name="Text Box 13">
              <a:extLst>
                <a:ext uri="{FF2B5EF4-FFF2-40B4-BE49-F238E27FC236}">
                  <a16:creationId xmlns:a16="http://schemas.microsoft.com/office/drawing/2014/main" id="{4C9C2734-1992-7B54-C936-AFC044E7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6207" y="4246563"/>
              <a:ext cx="391861" cy="470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2400" i="0">
                  <a:solidFill>
                    <a:srgbClr val="0000CC"/>
                  </a:solidFill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44045" name="Rectangle 14">
              <a:extLst>
                <a:ext uri="{FF2B5EF4-FFF2-40B4-BE49-F238E27FC236}">
                  <a16:creationId xmlns:a16="http://schemas.microsoft.com/office/drawing/2014/main" id="{57C83DAC-96F9-9B16-8E6A-13D230605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6112467"/>
              <a:ext cx="2091644" cy="892462"/>
            </a:xfrm>
            <a:prstGeom prst="rect">
              <a:avLst/>
            </a:prstGeom>
            <a:solidFill>
              <a:srgbClr val="FF99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3200" i="0">
                  <a:solidFill>
                    <a:schemeClr val="tx1"/>
                  </a:solidFill>
                </a:rPr>
                <a:t>Student</a:t>
              </a:r>
            </a:p>
          </p:txBody>
        </p:sp>
        <p:sp>
          <p:nvSpPr>
            <p:cNvPr id="44046" name="Line 15">
              <a:extLst>
                <a:ext uri="{FF2B5EF4-FFF2-40B4-BE49-F238E27FC236}">
                  <a16:creationId xmlns:a16="http://schemas.microsoft.com/office/drawing/2014/main" id="{A20D1177-9294-2CFF-2B24-29C460DA8D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59957" y="4862345"/>
              <a:ext cx="5001384" cy="17849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47" name="Text Box 17">
              <a:extLst>
                <a:ext uri="{FF2B5EF4-FFF2-40B4-BE49-F238E27FC236}">
                  <a16:creationId xmlns:a16="http://schemas.microsoft.com/office/drawing/2014/main" id="{FB6E2D61-050A-EB7A-7276-259730D50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401936">
              <a:off x="4178528" y="5789827"/>
              <a:ext cx="1507568" cy="533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800" i="0">
                  <a:solidFill>
                    <a:schemeClr val="tx1"/>
                  </a:solidFill>
                </a:rPr>
                <a:t>takes</a:t>
              </a:r>
            </a:p>
          </p:txBody>
        </p:sp>
        <p:sp>
          <p:nvSpPr>
            <p:cNvPr id="44048" name="Freeform 18">
              <a:extLst>
                <a:ext uri="{FF2B5EF4-FFF2-40B4-BE49-F238E27FC236}">
                  <a16:creationId xmlns:a16="http://schemas.microsoft.com/office/drawing/2014/main" id="{C8DBDA4E-0F9C-93D3-6979-63063FDD036B}"/>
                </a:ext>
              </a:extLst>
            </p:cNvPr>
            <p:cNvSpPr>
              <a:spLocks/>
            </p:cNvSpPr>
            <p:nvPr/>
          </p:nvSpPr>
          <p:spPr bwMode="auto">
            <a:xfrm rot="-1441870">
              <a:off x="5406352" y="5918353"/>
              <a:ext cx="75128" cy="1858"/>
            </a:xfrm>
            <a:custGeom>
              <a:avLst/>
              <a:gdLst>
                <a:gd name="T0" fmla="*/ 0 w 30"/>
                <a:gd name="T1" fmla="*/ 0 h 1"/>
                <a:gd name="T2" fmla="*/ 188140546 w 30"/>
                <a:gd name="T3" fmla="*/ 0 h 1"/>
                <a:gd name="T4" fmla="*/ 0 60000 65536"/>
                <a:gd name="T5" fmla="*/ 0 60000 65536"/>
                <a:gd name="T6" fmla="*/ 0 w 30"/>
                <a:gd name="T7" fmla="*/ 0 h 1"/>
                <a:gd name="T8" fmla="*/ 30 w 3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" h="1">
                  <a:moveTo>
                    <a:pt x="0" y="0"/>
                  </a:moveTo>
                  <a:lnTo>
                    <a:pt x="30" y="0"/>
                  </a:lnTo>
                </a:path>
              </a:pathLst>
            </a:cu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49" name="Text Box 19">
              <a:extLst>
                <a:ext uri="{FF2B5EF4-FFF2-40B4-BE49-F238E27FC236}">
                  <a16:creationId xmlns:a16="http://schemas.microsoft.com/office/drawing/2014/main" id="{3C53346B-DF37-964C-F877-67543DD52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2288" y="6087161"/>
              <a:ext cx="202805" cy="470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endParaRPr lang="en-US" altLang="en-US" sz="2400" i="0">
                <a:solidFill>
                  <a:schemeClr val="tx1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44050" name="Text Box 20">
              <a:extLst>
                <a:ext uri="{FF2B5EF4-FFF2-40B4-BE49-F238E27FC236}">
                  <a16:creationId xmlns:a16="http://schemas.microsoft.com/office/drawing/2014/main" id="{39BE4304-A3A6-1D17-41E2-A0B0FA413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2000" y="5074916"/>
              <a:ext cx="953872" cy="533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2800" i="0">
                  <a:solidFill>
                    <a:srgbClr val="FC0128"/>
                  </a:solidFill>
                  <a:ea typeface="SimSun" panose="02010600030101010101" pitchFamily="2" charset="-122"/>
                </a:rPr>
                <a:t>1..5</a:t>
              </a:r>
            </a:p>
          </p:txBody>
        </p:sp>
        <p:sp>
          <p:nvSpPr>
            <p:cNvPr id="44051" name="Text Box 21">
              <a:extLst>
                <a:ext uri="{FF2B5EF4-FFF2-40B4-BE49-F238E27FC236}">
                  <a16:creationId xmlns:a16="http://schemas.microsoft.com/office/drawing/2014/main" id="{E6178F78-1865-87C3-07CD-083036BD4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9957" y="6600031"/>
              <a:ext cx="1407606" cy="470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2400" i="0">
                  <a:solidFill>
                    <a:srgbClr val="0000CC"/>
                  </a:solidFill>
                  <a:ea typeface="SimSun" panose="02010600030101010101" pitchFamily="2" charset="-122"/>
                </a:rPr>
                <a:t>10..300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5C97FF3-1343-D6B6-8BD0-2AEB3FFE67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0713" y="-14288"/>
            <a:ext cx="8596312" cy="1255713"/>
          </a:xfrm>
        </p:spPr>
        <p:txBody>
          <a:bodyPr/>
          <a:lstStyle/>
          <a:p>
            <a:r>
              <a:rPr lang="en-US" altLang="en-US" sz="3600"/>
              <a:t>Quiz: Draw Class Diagram</a:t>
            </a:r>
          </a:p>
        </p:txBody>
      </p:sp>
      <p:sp>
        <p:nvSpPr>
          <p:cNvPr id="1033219" name="Rectangle 3">
            <a:extLst>
              <a:ext uri="{FF2B5EF4-FFF2-40B4-BE49-F238E27FC236}">
                <a16:creationId xmlns:a16="http://schemas.microsoft.com/office/drawing/2014/main" id="{97C1023B-99E6-FE2F-7795-B774DFC2E25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7975" y="1149350"/>
            <a:ext cx="9456738" cy="586740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30000"/>
              </a:spcBef>
              <a:spcAft>
                <a:spcPts val="1000"/>
              </a:spcAft>
            </a:pPr>
            <a:r>
              <a:rPr lang="en-US" altLang="en-US">
                <a:solidFill>
                  <a:schemeClr val="tx1"/>
                </a:solidFill>
              </a:rPr>
              <a:t>A Student can take up to  five  Courses.  </a:t>
            </a:r>
          </a:p>
          <a:p>
            <a:pPr>
              <a:lnSpc>
                <a:spcPct val="125000"/>
              </a:lnSpc>
              <a:spcBef>
                <a:spcPct val="30000"/>
              </a:spcBef>
              <a:spcAft>
                <a:spcPts val="1000"/>
              </a:spcAft>
            </a:pPr>
            <a:r>
              <a:rPr lang="en-US" altLang="en-US">
                <a:solidFill>
                  <a:schemeClr val="tx1"/>
                </a:solidFill>
              </a:rPr>
              <a:t>A student needs to  enroll in at least one course. </a:t>
            </a:r>
          </a:p>
          <a:p>
            <a:pPr>
              <a:lnSpc>
                <a:spcPct val="125000"/>
              </a:lnSpc>
              <a:spcBef>
                <a:spcPct val="30000"/>
              </a:spcBef>
              <a:spcAft>
                <a:spcPts val="1000"/>
              </a:spcAft>
            </a:pPr>
            <a:r>
              <a:rPr lang="en-US" altLang="en-US">
                <a:solidFill>
                  <a:schemeClr val="tx1"/>
                </a:solidFill>
              </a:rPr>
              <a:t>Up to 300 students can enroll in a course.</a:t>
            </a:r>
          </a:p>
          <a:p>
            <a:pPr>
              <a:lnSpc>
                <a:spcPct val="125000"/>
              </a:lnSpc>
              <a:spcBef>
                <a:spcPct val="30000"/>
              </a:spcBef>
              <a:spcAft>
                <a:spcPts val="1000"/>
              </a:spcAft>
            </a:pPr>
            <a:r>
              <a:rPr lang="en-US" altLang="en-US">
                <a:solidFill>
                  <a:schemeClr val="tx1"/>
                </a:solidFill>
              </a:rPr>
              <a:t>An offered subject in a semester should have at least 10 registered students.</a:t>
            </a:r>
          </a:p>
          <a:p>
            <a:pPr>
              <a:lnSpc>
                <a:spcPct val="125000"/>
              </a:lnSpc>
              <a:spcBef>
                <a:spcPct val="30000"/>
              </a:spcBef>
              <a:spcAft>
                <a:spcPts val="1000"/>
              </a:spcAft>
            </a:pP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">
            <a:extLst>
              <a:ext uri="{FF2B5EF4-FFF2-40B4-BE49-F238E27FC236}">
                <a16:creationId xmlns:a16="http://schemas.microsoft.com/office/drawing/2014/main" id="{B361D02B-B67C-A401-52FF-F5CEC3D65FA7}"/>
              </a:ext>
            </a:extLst>
          </p:cNvPr>
          <p:cNvGrpSpPr>
            <a:grpSpLocks/>
          </p:cNvGrpSpPr>
          <p:nvPr/>
        </p:nvGrpSpPr>
        <p:grpSpPr bwMode="auto">
          <a:xfrm>
            <a:off x="163513" y="3475038"/>
            <a:ext cx="9840912" cy="1168400"/>
            <a:chOff x="439" y="3699"/>
            <a:chExt cx="5398" cy="736"/>
          </a:xfrm>
        </p:grpSpPr>
        <p:sp>
          <p:nvSpPr>
            <p:cNvPr id="48131" name="Rectangle 4">
              <a:extLst>
                <a:ext uri="{FF2B5EF4-FFF2-40B4-BE49-F238E27FC236}">
                  <a16:creationId xmlns:a16="http://schemas.microsoft.com/office/drawing/2014/main" id="{84A13DB7-C5B5-8164-F4B9-C856515B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3723"/>
              <a:ext cx="1217" cy="530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3500" i="0">
                  <a:solidFill>
                    <a:srgbClr val="0000CC"/>
                  </a:solidFill>
                </a:rPr>
                <a:t>Student</a:t>
              </a:r>
            </a:p>
          </p:txBody>
        </p:sp>
        <p:sp>
          <p:nvSpPr>
            <p:cNvPr id="48132" name="Rectangle 5">
              <a:extLst>
                <a:ext uri="{FF2B5EF4-FFF2-40B4-BE49-F238E27FC236}">
                  <a16:creationId xmlns:a16="http://schemas.microsoft.com/office/drawing/2014/main" id="{A49B663F-8B80-AC1F-3613-B5C1F0DA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7" y="3776"/>
              <a:ext cx="1270" cy="47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3500" i="0">
                  <a:solidFill>
                    <a:srgbClr val="0000CC"/>
                  </a:solidFill>
                </a:rPr>
                <a:t>Course</a:t>
              </a:r>
            </a:p>
          </p:txBody>
        </p:sp>
        <p:sp>
          <p:nvSpPr>
            <p:cNvPr id="48133" name="Line 6">
              <a:extLst>
                <a:ext uri="{FF2B5EF4-FFF2-40B4-BE49-F238E27FC236}">
                  <a16:creationId xmlns:a16="http://schemas.microsoft.com/office/drawing/2014/main" id="{3A4CE3AD-68E8-0103-AFC0-4D10CDC3B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4041"/>
              <a:ext cx="291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134" name="Text Box 7">
              <a:extLst>
                <a:ext uri="{FF2B5EF4-FFF2-40B4-BE49-F238E27FC236}">
                  <a16:creationId xmlns:a16="http://schemas.microsoft.com/office/drawing/2014/main" id="{C29ECFAB-1503-DA73-EDD7-A495C66EE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8" y="3704"/>
              <a:ext cx="110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 sz="3000" i="0">
                <a:solidFill>
                  <a:srgbClr val="0000CC"/>
                </a:solidFill>
              </a:endParaRPr>
            </a:p>
          </p:txBody>
        </p:sp>
        <p:sp>
          <p:nvSpPr>
            <p:cNvPr id="48135" name="Text Box 8">
              <a:extLst>
                <a:ext uri="{FF2B5EF4-FFF2-40B4-BE49-F238E27FC236}">
                  <a16:creationId xmlns:a16="http://schemas.microsoft.com/office/drawing/2014/main" id="{75282ED2-E818-12D7-2F55-F07F5C4BC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9" y="3745"/>
              <a:ext cx="864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3000" i="0">
                  <a:solidFill>
                    <a:srgbClr val="0000CC"/>
                  </a:solidFill>
                </a:rPr>
                <a:t>credits</a:t>
              </a:r>
            </a:p>
          </p:txBody>
        </p:sp>
        <p:sp>
          <p:nvSpPr>
            <p:cNvPr id="48136" name="Freeform 9">
              <a:extLst>
                <a:ext uri="{FF2B5EF4-FFF2-40B4-BE49-F238E27FC236}">
                  <a16:creationId xmlns:a16="http://schemas.microsoft.com/office/drawing/2014/main" id="{2581A47B-DC29-4B01-65E4-E3C39C77D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" y="4253"/>
              <a:ext cx="33" cy="1"/>
            </a:xfrm>
            <a:custGeom>
              <a:avLst/>
              <a:gdLst>
                <a:gd name="T0" fmla="*/ 0 w 30"/>
                <a:gd name="T1" fmla="*/ 0 h 1"/>
                <a:gd name="T2" fmla="*/ 2147483646 w 30"/>
                <a:gd name="T3" fmla="*/ 0 h 1"/>
                <a:gd name="T4" fmla="*/ 0 60000 65536"/>
                <a:gd name="T5" fmla="*/ 0 60000 65536"/>
                <a:gd name="T6" fmla="*/ 0 w 30"/>
                <a:gd name="T7" fmla="*/ 0 h 1"/>
                <a:gd name="T8" fmla="*/ 30 w 3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" h="1">
                  <a:moveTo>
                    <a:pt x="0" y="0"/>
                  </a:moveTo>
                  <a:lnTo>
                    <a:pt x="30" y="0"/>
                  </a:ln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137" name="Text Box 10">
              <a:extLst>
                <a:ext uri="{FF2B5EF4-FFF2-40B4-BE49-F238E27FC236}">
                  <a16:creationId xmlns:a16="http://schemas.microsoft.com/office/drawing/2014/main" id="{0EA9CDBC-5E42-5631-3F0E-E4F855F48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1" y="4013"/>
              <a:ext cx="852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2600" i="0">
                  <a:solidFill>
                    <a:srgbClr val="0000CC"/>
                  </a:solidFill>
                  <a:ea typeface="SimSun" panose="02010600030101010101" pitchFamily="2" charset="-122"/>
                </a:rPr>
                <a:t>10..300</a:t>
              </a:r>
            </a:p>
          </p:txBody>
        </p:sp>
        <p:sp>
          <p:nvSpPr>
            <p:cNvPr id="48138" name="Rectangle 11">
              <a:extLst>
                <a:ext uri="{FF2B5EF4-FFF2-40B4-BE49-F238E27FC236}">
                  <a16:creationId xmlns:a16="http://schemas.microsoft.com/office/drawing/2014/main" id="{C91B1665-BCCF-733F-90C6-7C23FBA3D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8" y="3699"/>
              <a:ext cx="990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endParaRPr lang="en-US" altLang="en-US" sz="3000" i="0">
                <a:solidFill>
                  <a:srgbClr val="0000CC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48139" name="Text Box 12">
              <a:extLst>
                <a:ext uri="{FF2B5EF4-FFF2-40B4-BE49-F238E27FC236}">
                  <a16:creationId xmlns:a16="http://schemas.microsoft.com/office/drawing/2014/main" id="{4B9E5615-7FEA-A427-3947-35DC1EB79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1" y="4013"/>
              <a:ext cx="487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2600" i="0">
                  <a:solidFill>
                    <a:srgbClr val="0000CC"/>
                  </a:solidFill>
                  <a:ea typeface="SimSun" panose="02010600030101010101" pitchFamily="2" charset="-122"/>
                </a:rPr>
                <a:t>1..5</a:t>
              </a:r>
            </a:p>
          </p:txBody>
        </p:sp>
        <p:sp>
          <p:nvSpPr>
            <p:cNvPr id="48140" name="Text Box 8">
              <a:extLst>
                <a:ext uri="{FF2B5EF4-FFF2-40B4-BE49-F238E27FC236}">
                  <a16:creationId xmlns:a16="http://schemas.microsoft.com/office/drawing/2014/main" id="{F89F6BFB-7637-D370-1744-A830513B48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" y="3699"/>
              <a:ext cx="177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3000" i="0">
                  <a:solidFill>
                    <a:srgbClr val="0000CC"/>
                  </a:solidFill>
                </a:rPr>
                <a:t>Enrolment</a:t>
              </a:r>
            </a:p>
          </p:txBody>
        </p:sp>
        <p:sp>
          <p:nvSpPr>
            <p:cNvPr id="48141" name="Text Box 8">
              <a:extLst>
                <a:ext uri="{FF2B5EF4-FFF2-40B4-BE49-F238E27FC236}">
                  <a16:creationId xmlns:a16="http://schemas.microsoft.com/office/drawing/2014/main" id="{BDA7B5CD-CB0D-3140-EBFC-901DA03B9D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9" y="4083"/>
              <a:ext cx="177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3000" i="0">
                  <a:solidFill>
                    <a:srgbClr val="0000CC"/>
                  </a:solidFill>
                </a:rPr>
                <a:t>Enrols in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id="{997BF2EB-F151-AB50-F273-09FBB3A69D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963" y="882650"/>
            <a:ext cx="9917112" cy="5472113"/>
          </a:xfrm>
        </p:spPr>
        <p:txBody>
          <a:bodyPr lIns="19800" tIns="51480" rIns="19800" bIns="51480"/>
          <a:lstStyle/>
          <a:p>
            <a:pPr marL="338138" indent="-338138" eaLnBrk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sz="3600"/>
              <a:t>Allows us to define a new class </a:t>
            </a:r>
            <a:r>
              <a:rPr lang="en-GB" altLang="en-US" sz="3600">
                <a:solidFill>
                  <a:schemeClr val="tx1"/>
                </a:solidFill>
              </a:rPr>
              <a:t>(derived class) </a:t>
            </a:r>
            <a:r>
              <a:rPr lang="en-GB" altLang="en-US" sz="3600"/>
              <a:t>by extending an                             existing class </a:t>
            </a:r>
            <a:r>
              <a:rPr lang="en-GB" altLang="en-US" sz="3600">
                <a:solidFill>
                  <a:schemeClr val="tx1"/>
                </a:solidFill>
              </a:rPr>
              <a:t>(base class).</a:t>
            </a:r>
          </a:p>
          <a:p>
            <a:pPr marL="738188" lvl="1" indent="-280988" eaLnBrk="1">
              <a:lnSpc>
                <a:spcPct val="100000"/>
              </a:lnSpc>
              <a:spcBef>
                <a:spcPts val="1200"/>
              </a:spcBef>
              <a:spcAft>
                <a:spcPts val="24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sz="3600">
                <a:solidFill>
                  <a:srgbClr val="0000CC"/>
                </a:solidFill>
              </a:rPr>
              <a:t>Represents generalization                                   -specialization relationship.</a:t>
            </a:r>
          </a:p>
          <a:p>
            <a:pPr marL="738188" lvl="1" indent="-280988" eaLnBrk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sz="3600">
                <a:solidFill>
                  <a:schemeClr val="tx1"/>
                </a:solidFill>
              </a:rPr>
              <a:t>Allows redefinition of the                   existing methods (method                   overriding</a:t>
            </a:r>
            <a:r>
              <a:rPr lang="en-GB" altLang="en-US" sz="3600"/>
              <a:t>).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C44F3AEC-949D-8043-D22F-77551A327F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80988" y="33338"/>
            <a:ext cx="8566150" cy="1103312"/>
          </a:xfrm>
        </p:spPr>
        <p:txBody>
          <a:bodyPr lIns="19800" tIns="51480" rIns="19800" bIns="51480"/>
          <a:lstStyle/>
          <a:p>
            <a:pPr eaLnBrk="1">
              <a:lnSpc>
                <a:spcPct val="94000"/>
              </a:lnSpc>
              <a:spcBef>
                <a:spcPts val="136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4000"/>
              <a:t>Inheritance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924E5224-E901-48A2-FA9A-3247179FC023}"/>
              </a:ext>
            </a:extLst>
          </p:cNvPr>
          <p:cNvGrpSpPr>
            <a:grpSpLocks/>
          </p:cNvGrpSpPr>
          <p:nvPr/>
        </p:nvGrpSpPr>
        <p:grpSpPr bwMode="auto">
          <a:xfrm>
            <a:off x="6792913" y="1722438"/>
            <a:ext cx="3049587" cy="5586412"/>
            <a:chOff x="204" y="1237"/>
            <a:chExt cx="2556" cy="2439"/>
          </a:xfrm>
        </p:grpSpPr>
        <p:sp>
          <p:nvSpPr>
            <p:cNvPr id="6149" name="Rectangle 4">
              <a:extLst>
                <a:ext uri="{FF2B5EF4-FFF2-40B4-BE49-F238E27FC236}">
                  <a16:creationId xmlns:a16="http://schemas.microsoft.com/office/drawing/2014/main" id="{F8AE8832-BFA8-4765-9864-BEF75C8A3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1237"/>
              <a:ext cx="1071" cy="297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000" i="0">
                  <a:solidFill>
                    <a:srgbClr val="000000"/>
                  </a:solidFill>
                </a:rPr>
                <a:t>LibraryMember</a:t>
              </a:r>
            </a:p>
          </p:txBody>
        </p:sp>
        <p:sp>
          <p:nvSpPr>
            <p:cNvPr id="6150" name="Rectangle 5">
              <a:extLst>
                <a:ext uri="{FF2B5EF4-FFF2-40B4-BE49-F238E27FC236}">
                  <a16:creationId xmlns:a16="http://schemas.microsoft.com/office/drawing/2014/main" id="{A55AD0F7-1B46-49BB-7D3B-ECB046356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4" y="3379"/>
              <a:ext cx="652" cy="297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000" i="0">
                  <a:solidFill>
                    <a:srgbClr val="000000"/>
                  </a:solidFill>
                </a:rPr>
                <a:t>Research</a:t>
              </a:r>
            </a:p>
          </p:txBody>
        </p:sp>
        <p:sp>
          <p:nvSpPr>
            <p:cNvPr id="6151" name="Rectangle 6">
              <a:extLst>
                <a:ext uri="{FF2B5EF4-FFF2-40B4-BE49-F238E27FC236}">
                  <a16:creationId xmlns:a16="http://schemas.microsoft.com/office/drawing/2014/main" id="{74B0E3DF-28A8-9655-181D-F4ADAD969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3379"/>
              <a:ext cx="652" cy="297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000" i="0">
                  <a:solidFill>
                    <a:srgbClr val="000000"/>
                  </a:solidFill>
                </a:rPr>
                <a:t>PostGrad</a:t>
              </a:r>
            </a:p>
          </p:txBody>
        </p:sp>
        <p:sp>
          <p:nvSpPr>
            <p:cNvPr id="6152" name="Rectangle 7">
              <a:extLst>
                <a:ext uri="{FF2B5EF4-FFF2-40B4-BE49-F238E27FC236}">
                  <a16:creationId xmlns:a16="http://schemas.microsoft.com/office/drawing/2014/main" id="{74BEF434-E407-2125-41D4-106E6FB48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3379"/>
              <a:ext cx="745" cy="297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000" i="0">
                  <a:solidFill>
                    <a:srgbClr val="000000"/>
                  </a:solidFill>
                </a:rPr>
                <a:t>UnderGrad</a:t>
              </a:r>
            </a:p>
          </p:txBody>
        </p:sp>
        <p:sp>
          <p:nvSpPr>
            <p:cNvPr id="6153" name="Rectangle 8">
              <a:extLst>
                <a:ext uri="{FF2B5EF4-FFF2-40B4-BE49-F238E27FC236}">
                  <a16:creationId xmlns:a16="http://schemas.microsoft.com/office/drawing/2014/main" id="{5E24EFB3-E3F8-AC65-7820-E19C3898B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249"/>
              <a:ext cx="466" cy="297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000" i="0">
                  <a:solidFill>
                    <a:srgbClr val="000000"/>
                  </a:solidFill>
                </a:rPr>
                <a:t>Staff</a:t>
              </a:r>
            </a:p>
          </p:txBody>
        </p:sp>
        <p:sp>
          <p:nvSpPr>
            <p:cNvPr id="6154" name="Rectangle 9">
              <a:extLst>
                <a:ext uri="{FF2B5EF4-FFF2-40B4-BE49-F238E27FC236}">
                  <a16:creationId xmlns:a16="http://schemas.microsoft.com/office/drawing/2014/main" id="{89418979-CF8F-D81F-BC81-643CCA601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" y="2249"/>
              <a:ext cx="652" cy="297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000" i="0">
                  <a:solidFill>
                    <a:srgbClr val="000000"/>
                  </a:solidFill>
                </a:rPr>
                <a:t>Students</a:t>
              </a:r>
            </a:p>
          </p:txBody>
        </p:sp>
        <p:sp>
          <p:nvSpPr>
            <p:cNvPr id="6155" name="Rectangle 10">
              <a:extLst>
                <a:ext uri="{FF2B5EF4-FFF2-40B4-BE49-F238E27FC236}">
                  <a16:creationId xmlns:a16="http://schemas.microsoft.com/office/drawing/2014/main" id="{76D849EE-28AB-57C0-1F9E-58E804AE0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249"/>
              <a:ext cx="513" cy="297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000" i="0">
                  <a:solidFill>
                    <a:srgbClr val="000000"/>
                  </a:solidFill>
                </a:rPr>
                <a:t>Faculty</a:t>
              </a:r>
            </a:p>
          </p:txBody>
        </p:sp>
        <p:sp>
          <p:nvSpPr>
            <p:cNvPr id="6156" name="Line 11">
              <a:extLst>
                <a:ext uri="{FF2B5EF4-FFF2-40B4-BE49-F238E27FC236}">
                  <a16:creationId xmlns:a16="http://schemas.microsoft.com/office/drawing/2014/main" id="{6537D917-D165-83D7-DF54-F80EA576B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1" y="2547"/>
              <a:ext cx="1" cy="833"/>
            </a:xfrm>
            <a:prstGeom prst="line">
              <a:avLst/>
            </a:prstGeom>
            <a:noFill/>
            <a:ln w="76200">
              <a:solidFill>
                <a:srgbClr val="0066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57" name="Line 12">
              <a:extLst>
                <a:ext uri="{FF2B5EF4-FFF2-40B4-BE49-F238E27FC236}">
                  <a16:creationId xmlns:a16="http://schemas.microsoft.com/office/drawing/2014/main" id="{DF493366-7530-0992-6E84-7A0179E5F7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1" y="1534"/>
              <a:ext cx="1" cy="714"/>
            </a:xfrm>
            <a:prstGeom prst="line">
              <a:avLst/>
            </a:prstGeom>
            <a:noFill/>
            <a:ln w="76200">
              <a:solidFill>
                <a:srgbClr val="0066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58" name="Line 13">
              <a:extLst>
                <a:ext uri="{FF2B5EF4-FFF2-40B4-BE49-F238E27FC236}">
                  <a16:creationId xmlns:a16="http://schemas.microsoft.com/office/drawing/2014/main" id="{97DBB961-C0F1-146B-37ED-2457102A41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" y="1532"/>
              <a:ext cx="698" cy="720"/>
            </a:xfrm>
            <a:prstGeom prst="line">
              <a:avLst/>
            </a:prstGeom>
            <a:noFill/>
            <a:ln w="76200">
              <a:solidFill>
                <a:srgbClr val="0066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59" name="Line 14">
              <a:extLst>
                <a:ext uri="{FF2B5EF4-FFF2-40B4-BE49-F238E27FC236}">
                  <a16:creationId xmlns:a16="http://schemas.microsoft.com/office/drawing/2014/main" id="{214FEC3B-329E-9D83-6678-E192FB4BE5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0" y="2543"/>
              <a:ext cx="652" cy="839"/>
            </a:xfrm>
            <a:prstGeom prst="line">
              <a:avLst/>
            </a:prstGeom>
            <a:noFill/>
            <a:ln w="76200">
              <a:solidFill>
                <a:srgbClr val="0066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60" name="Line 15">
              <a:extLst>
                <a:ext uri="{FF2B5EF4-FFF2-40B4-BE49-F238E27FC236}">
                  <a16:creationId xmlns:a16="http://schemas.microsoft.com/office/drawing/2014/main" id="{6CD7E3A3-8E49-4C83-F399-7C0019E74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4" y="1534"/>
              <a:ext cx="652" cy="714"/>
            </a:xfrm>
            <a:prstGeom prst="line">
              <a:avLst/>
            </a:prstGeom>
            <a:noFill/>
            <a:ln w="76200">
              <a:solidFill>
                <a:srgbClr val="0066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61" name="Line 16">
              <a:extLst>
                <a:ext uri="{FF2B5EF4-FFF2-40B4-BE49-F238E27FC236}">
                  <a16:creationId xmlns:a16="http://schemas.microsoft.com/office/drawing/2014/main" id="{3E9EC900-B223-EA41-435F-C650E7063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7" y="2547"/>
              <a:ext cx="652" cy="833"/>
            </a:xfrm>
            <a:prstGeom prst="line">
              <a:avLst/>
            </a:prstGeom>
            <a:noFill/>
            <a:ln w="76200">
              <a:solidFill>
                <a:srgbClr val="0066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30" name="Rectangle 17">
              <a:extLst>
                <a:ext uri="{FF2B5EF4-FFF2-40B4-BE49-F238E27FC236}">
                  <a16:creationId xmlns:a16="http://schemas.microsoft.com/office/drawing/2014/main" id="{9C0E5B15-FBC2-BE8E-1C9A-66B6898DD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3" y="1237"/>
              <a:ext cx="512" cy="2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  <a:defRPr/>
              </a:pPr>
              <a:r>
                <a:rPr lang="en-GB" altLang="en-US" sz="1050" i="0">
                  <a:solidFill>
                    <a:srgbClr val="000000"/>
                  </a:solidFill>
                </a:rPr>
                <a:t> Base Class</a:t>
              </a:r>
            </a:p>
          </p:txBody>
        </p:sp>
        <p:sp>
          <p:nvSpPr>
            <p:cNvPr id="38931" name="Rectangle 18">
              <a:extLst>
                <a:ext uri="{FF2B5EF4-FFF2-40B4-BE49-F238E27FC236}">
                  <a16:creationId xmlns:a16="http://schemas.microsoft.com/office/drawing/2014/main" id="{5DCA39A7-B660-8975-8CCD-BE42DD210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2477"/>
              <a:ext cx="515" cy="2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  <a:defRPr/>
              </a:pPr>
              <a:r>
                <a:rPr lang="en-GB" altLang="en-US" sz="1050" i="0" dirty="0">
                  <a:solidFill>
                    <a:srgbClr val="000000"/>
                  </a:solidFill>
                </a:rPr>
                <a:t>Derived</a:t>
              </a:r>
            </a:p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  <a:defRPr/>
              </a:pPr>
              <a:r>
                <a:rPr lang="en-GB" altLang="en-US" sz="1050" i="0" dirty="0">
                  <a:solidFill>
                    <a:srgbClr val="000000"/>
                  </a:solidFill>
                </a:rPr>
                <a:t> Classes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>
            <a:extLst>
              <a:ext uri="{FF2B5EF4-FFF2-40B4-BE49-F238E27FC236}">
                <a16:creationId xmlns:a16="http://schemas.microsoft.com/office/drawing/2014/main" id="{66C2A21A-FA4D-9387-D442-C71102D4EFCC}"/>
              </a:ext>
            </a:extLst>
          </p:cNvPr>
          <p:cNvGrpSpPr>
            <a:grpSpLocks/>
          </p:cNvGrpSpPr>
          <p:nvPr/>
        </p:nvGrpSpPr>
        <p:grpSpPr bwMode="auto">
          <a:xfrm>
            <a:off x="315913" y="811213"/>
            <a:ext cx="8569325" cy="1108075"/>
            <a:chOff x="199" y="511"/>
            <a:chExt cx="5398" cy="698"/>
          </a:xfrm>
        </p:grpSpPr>
        <p:sp>
          <p:nvSpPr>
            <p:cNvPr id="49204" name="Rectangle 4">
              <a:extLst>
                <a:ext uri="{FF2B5EF4-FFF2-40B4-BE49-F238E27FC236}">
                  <a16:creationId xmlns:a16="http://schemas.microsoft.com/office/drawing/2014/main" id="{AB1C15B4-9A88-9CEF-2775-BC5688834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" y="535"/>
              <a:ext cx="1217" cy="530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3100" i="0">
                  <a:solidFill>
                    <a:srgbClr val="0000CC"/>
                  </a:solidFill>
                </a:rPr>
                <a:t>Student</a:t>
              </a:r>
            </a:p>
          </p:txBody>
        </p:sp>
        <p:sp>
          <p:nvSpPr>
            <p:cNvPr id="49205" name="Rectangle 5">
              <a:extLst>
                <a:ext uri="{FF2B5EF4-FFF2-40B4-BE49-F238E27FC236}">
                  <a16:creationId xmlns:a16="http://schemas.microsoft.com/office/drawing/2014/main" id="{3D2015C2-1954-0D3E-ECFB-A8FDC54AC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" y="588"/>
              <a:ext cx="1270" cy="47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3100" i="0">
                  <a:solidFill>
                    <a:srgbClr val="0000CC"/>
                  </a:solidFill>
                </a:rPr>
                <a:t>Course</a:t>
              </a:r>
            </a:p>
          </p:txBody>
        </p:sp>
        <p:sp>
          <p:nvSpPr>
            <p:cNvPr id="49206" name="Line 6">
              <a:extLst>
                <a:ext uri="{FF2B5EF4-FFF2-40B4-BE49-F238E27FC236}">
                  <a16:creationId xmlns:a16="http://schemas.microsoft.com/office/drawing/2014/main" id="{F56BC2C7-175B-187E-D1EA-0B2262A32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6" y="853"/>
              <a:ext cx="291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207" name="Text Box 7">
              <a:extLst>
                <a:ext uri="{FF2B5EF4-FFF2-40B4-BE49-F238E27FC236}">
                  <a16:creationId xmlns:a16="http://schemas.microsoft.com/office/drawing/2014/main" id="{C682A9B3-F092-8AAA-0E3A-AA1B3FC9A8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8" y="516"/>
              <a:ext cx="126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 sz="2600" i="0">
                <a:solidFill>
                  <a:srgbClr val="0000CC"/>
                </a:solidFill>
              </a:endParaRPr>
            </a:p>
          </p:txBody>
        </p:sp>
        <p:sp>
          <p:nvSpPr>
            <p:cNvPr id="49208" name="Text Box 8">
              <a:extLst>
                <a:ext uri="{FF2B5EF4-FFF2-40B4-BE49-F238E27FC236}">
                  <a16:creationId xmlns:a16="http://schemas.microsoft.com/office/drawing/2014/main" id="{84E57C64-463D-7EB4-950F-A69CE2C34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9" y="557"/>
              <a:ext cx="864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600" i="0">
                  <a:solidFill>
                    <a:srgbClr val="0000CC"/>
                  </a:solidFill>
                </a:rPr>
                <a:t>credits</a:t>
              </a:r>
            </a:p>
          </p:txBody>
        </p:sp>
        <p:sp>
          <p:nvSpPr>
            <p:cNvPr id="49209" name="Text Box 10">
              <a:extLst>
                <a:ext uri="{FF2B5EF4-FFF2-40B4-BE49-F238E27FC236}">
                  <a16:creationId xmlns:a16="http://schemas.microsoft.com/office/drawing/2014/main" id="{4128E4C3-BBBC-892C-0C2B-69F8CCC61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0" y="934"/>
              <a:ext cx="85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2200" i="0">
                  <a:solidFill>
                    <a:srgbClr val="0000CC"/>
                  </a:solidFill>
                  <a:ea typeface="SimSun" panose="02010600030101010101" pitchFamily="2" charset="-122"/>
                </a:rPr>
                <a:t>10..300</a:t>
              </a:r>
            </a:p>
          </p:txBody>
        </p:sp>
        <p:sp>
          <p:nvSpPr>
            <p:cNvPr id="49210" name="Rectangle 11">
              <a:extLst>
                <a:ext uri="{FF2B5EF4-FFF2-40B4-BE49-F238E27FC236}">
                  <a16:creationId xmlns:a16="http://schemas.microsoft.com/office/drawing/2014/main" id="{9123C0BA-8AD7-7A06-D3CE-2A8E2CE1C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" y="511"/>
              <a:ext cx="990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endParaRPr lang="en-US" altLang="en-US" sz="2600" i="0">
                <a:solidFill>
                  <a:srgbClr val="0000CC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49211" name="Text Box 12">
              <a:extLst>
                <a:ext uri="{FF2B5EF4-FFF2-40B4-BE49-F238E27FC236}">
                  <a16:creationId xmlns:a16="http://schemas.microsoft.com/office/drawing/2014/main" id="{E60926A7-580A-58F9-BA4C-1EBB1C2E43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5" y="915"/>
              <a:ext cx="49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2200" i="0">
                  <a:solidFill>
                    <a:srgbClr val="0000CC"/>
                  </a:solidFill>
                  <a:ea typeface="SimSun" panose="02010600030101010101" pitchFamily="2" charset="-122"/>
                </a:rPr>
                <a:t>1..5</a:t>
              </a:r>
            </a:p>
          </p:txBody>
        </p:sp>
        <p:sp>
          <p:nvSpPr>
            <p:cNvPr id="49212" name="Text Box 8">
              <a:extLst>
                <a:ext uri="{FF2B5EF4-FFF2-40B4-BE49-F238E27FC236}">
                  <a16:creationId xmlns:a16="http://schemas.microsoft.com/office/drawing/2014/main" id="{C44C6A92-D806-BB08-93A2-F7995C79C5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9" y="557"/>
              <a:ext cx="1776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600" i="0">
                  <a:solidFill>
                    <a:srgbClr val="0000CC"/>
                  </a:solidFill>
                </a:rPr>
                <a:t>hasEnrolmentOf</a:t>
              </a:r>
            </a:p>
          </p:txBody>
        </p:sp>
        <p:sp>
          <p:nvSpPr>
            <p:cNvPr id="49213" name="Text Box 8">
              <a:extLst>
                <a:ext uri="{FF2B5EF4-FFF2-40B4-BE49-F238E27FC236}">
                  <a16:creationId xmlns:a16="http://schemas.microsoft.com/office/drawing/2014/main" id="{0E39CA9F-3B5A-54ED-F392-E05CFC89F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9" y="895"/>
              <a:ext cx="1776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600" i="0">
                  <a:solidFill>
                    <a:srgbClr val="0000CC"/>
                  </a:solidFill>
                </a:rPr>
                <a:t>Enrols in</a:t>
              </a:r>
            </a:p>
          </p:txBody>
        </p:sp>
      </p:grpSp>
      <p:grpSp>
        <p:nvGrpSpPr>
          <p:cNvPr id="3" name="Group 59">
            <a:extLst>
              <a:ext uri="{FF2B5EF4-FFF2-40B4-BE49-F238E27FC236}">
                <a16:creationId xmlns:a16="http://schemas.microsoft.com/office/drawing/2014/main" id="{FDDC4092-AE54-36A9-DDA3-5C0A2256954F}"/>
              </a:ext>
            </a:extLst>
          </p:cNvPr>
          <p:cNvGrpSpPr>
            <a:grpSpLocks/>
          </p:cNvGrpSpPr>
          <p:nvPr/>
        </p:nvGrpSpPr>
        <p:grpSpPr bwMode="auto">
          <a:xfrm>
            <a:off x="392113" y="2716213"/>
            <a:ext cx="8569325" cy="1108075"/>
            <a:chOff x="247" y="1663"/>
            <a:chExt cx="5398" cy="698"/>
          </a:xfrm>
        </p:grpSpPr>
        <p:sp>
          <p:nvSpPr>
            <p:cNvPr id="49193" name="Rectangle 4">
              <a:extLst>
                <a:ext uri="{FF2B5EF4-FFF2-40B4-BE49-F238E27FC236}">
                  <a16:creationId xmlns:a16="http://schemas.microsoft.com/office/drawing/2014/main" id="{53E28E77-AA0C-5108-DB88-A748B8EAD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" y="1687"/>
              <a:ext cx="1217" cy="530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3100" i="0">
                  <a:solidFill>
                    <a:srgbClr val="0000CC"/>
                  </a:solidFill>
                </a:rPr>
                <a:t>Student</a:t>
              </a:r>
            </a:p>
          </p:txBody>
        </p:sp>
        <p:sp>
          <p:nvSpPr>
            <p:cNvPr id="49194" name="Rectangle 5">
              <a:extLst>
                <a:ext uri="{FF2B5EF4-FFF2-40B4-BE49-F238E27FC236}">
                  <a16:creationId xmlns:a16="http://schemas.microsoft.com/office/drawing/2014/main" id="{8AC87CB4-18A1-328B-B446-DB0A9304B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" y="1740"/>
              <a:ext cx="1270" cy="47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3100" i="0">
                  <a:solidFill>
                    <a:srgbClr val="0000CC"/>
                  </a:solidFill>
                </a:rPr>
                <a:t>Course</a:t>
              </a:r>
            </a:p>
          </p:txBody>
        </p:sp>
        <p:sp>
          <p:nvSpPr>
            <p:cNvPr id="49195" name="Line 6">
              <a:extLst>
                <a:ext uri="{FF2B5EF4-FFF2-40B4-BE49-F238E27FC236}">
                  <a16:creationId xmlns:a16="http://schemas.microsoft.com/office/drawing/2014/main" id="{F9624D3E-2C52-E478-4165-CFBCB0C51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2005"/>
              <a:ext cx="291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196" name="Text Box 7">
              <a:extLst>
                <a:ext uri="{FF2B5EF4-FFF2-40B4-BE49-F238E27FC236}">
                  <a16:creationId xmlns:a16="http://schemas.microsoft.com/office/drawing/2014/main" id="{7FE65322-557E-5E99-D802-F4E2ACB31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6" y="1668"/>
              <a:ext cx="126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 sz="2600" i="0">
                <a:solidFill>
                  <a:srgbClr val="0000CC"/>
                </a:solidFill>
              </a:endParaRPr>
            </a:p>
          </p:txBody>
        </p:sp>
        <p:sp>
          <p:nvSpPr>
            <p:cNvPr id="49197" name="Text Box 8">
              <a:extLst>
                <a:ext uri="{FF2B5EF4-FFF2-40B4-BE49-F238E27FC236}">
                  <a16:creationId xmlns:a16="http://schemas.microsoft.com/office/drawing/2014/main" id="{A691BD15-2D20-E589-9450-57E42D63E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" y="1709"/>
              <a:ext cx="864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600" i="0">
                  <a:solidFill>
                    <a:srgbClr val="0000CC"/>
                  </a:solidFill>
                </a:rPr>
                <a:t>credits</a:t>
              </a:r>
            </a:p>
          </p:txBody>
        </p:sp>
        <p:sp>
          <p:nvSpPr>
            <p:cNvPr id="49198" name="Freeform 9">
              <a:extLst>
                <a:ext uri="{FF2B5EF4-FFF2-40B4-BE49-F238E27FC236}">
                  <a16:creationId xmlns:a16="http://schemas.microsoft.com/office/drawing/2014/main" id="{2060FB68-ADD6-BD7D-B643-DA7EB57A7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" y="2217"/>
              <a:ext cx="33" cy="1"/>
            </a:xfrm>
            <a:custGeom>
              <a:avLst/>
              <a:gdLst>
                <a:gd name="T0" fmla="*/ 0 w 30"/>
                <a:gd name="T1" fmla="*/ 0 h 1"/>
                <a:gd name="T2" fmla="*/ 2147483646 w 30"/>
                <a:gd name="T3" fmla="*/ 0 h 1"/>
                <a:gd name="T4" fmla="*/ 0 60000 65536"/>
                <a:gd name="T5" fmla="*/ 0 60000 65536"/>
                <a:gd name="T6" fmla="*/ 0 w 30"/>
                <a:gd name="T7" fmla="*/ 0 h 1"/>
                <a:gd name="T8" fmla="*/ 30 w 3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" h="1">
                  <a:moveTo>
                    <a:pt x="0" y="0"/>
                  </a:moveTo>
                  <a:lnTo>
                    <a:pt x="30" y="0"/>
                  </a:ln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199" name="Text Box 10">
              <a:extLst>
                <a:ext uri="{FF2B5EF4-FFF2-40B4-BE49-F238E27FC236}">
                  <a16:creationId xmlns:a16="http://schemas.microsoft.com/office/drawing/2014/main" id="{9428F54A-B6BB-573C-0CF6-A1521D91F5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8" y="2086"/>
              <a:ext cx="85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2200" i="0">
                  <a:solidFill>
                    <a:srgbClr val="0000CC"/>
                  </a:solidFill>
                  <a:ea typeface="SimSun" panose="02010600030101010101" pitchFamily="2" charset="-122"/>
                </a:rPr>
                <a:t>10..300</a:t>
              </a:r>
            </a:p>
          </p:txBody>
        </p:sp>
        <p:sp>
          <p:nvSpPr>
            <p:cNvPr id="49200" name="Rectangle 11">
              <a:extLst>
                <a:ext uri="{FF2B5EF4-FFF2-40B4-BE49-F238E27FC236}">
                  <a16:creationId xmlns:a16="http://schemas.microsoft.com/office/drawing/2014/main" id="{EED08B1C-954F-96F1-89AC-7AB848905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" y="1663"/>
              <a:ext cx="990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endParaRPr lang="en-US" altLang="en-US" sz="2600" i="0">
                <a:solidFill>
                  <a:srgbClr val="0000CC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49201" name="Text Box 12">
              <a:extLst>
                <a:ext uri="{FF2B5EF4-FFF2-40B4-BE49-F238E27FC236}">
                  <a16:creationId xmlns:a16="http://schemas.microsoft.com/office/drawing/2014/main" id="{2F85B5B2-9053-854E-2A5A-8279651F2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3" y="2067"/>
              <a:ext cx="49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2200" i="0">
                  <a:solidFill>
                    <a:srgbClr val="0000CC"/>
                  </a:solidFill>
                  <a:ea typeface="SimSun" panose="02010600030101010101" pitchFamily="2" charset="-122"/>
                </a:rPr>
                <a:t>1..5</a:t>
              </a:r>
            </a:p>
          </p:txBody>
        </p:sp>
        <p:sp>
          <p:nvSpPr>
            <p:cNvPr id="49202" name="Text Box 8">
              <a:extLst>
                <a:ext uri="{FF2B5EF4-FFF2-40B4-BE49-F238E27FC236}">
                  <a16:creationId xmlns:a16="http://schemas.microsoft.com/office/drawing/2014/main" id="{BF6D7155-B512-7CAB-3B20-73D664F78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7" y="1709"/>
              <a:ext cx="1776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600" i="0">
                  <a:solidFill>
                    <a:srgbClr val="0000CC"/>
                  </a:solidFill>
                </a:rPr>
                <a:t>hasEnrolmentOf</a:t>
              </a:r>
            </a:p>
          </p:txBody>
        </p:sp>
        <p:sp>
          <p:nvSpPr>
            <p:cNvPr id="49203" name="Text Box 8">
              <a:extLst>
                <a:ext uri="{FF2B5EF4-FFF2-40B4-BE49-F238E27FC236}">
                  <a16:creationId xmlns:a16="http://schemas.microsoft.com/office/drawing/2014/main" id="{08DDCBDB-1C48-308F-D497-CEA92729F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7" y="2047"/>
              <a:ext cx="1776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600" i="0">
                  <a:solidFill>
                    <a:srgbClr val="0000CC"/>
                  </a:solidFill>
                </a:rPr>
                <a:t>Enrols in</a:t>
              </a:r>
            </a:p>
          </p:txBody>
        </p:sp>
      </p:grpSp>
      <p:grpSp>
        <p:nvGrpSpPr>
          <p:cNvPr id="4" name="Group 60">
            <a:extLst>
              <a:ext uri="{FF2B5EF4-FFF2-40B4-BE49-F238E27FC236}">
                <a16:creationId xmlns:a16="http://schemas.microsoft.com/office/drawing/2014/main" id="{7DBF6BEE-2FB7-BCE5-0E35-21EAEF7399E4}"/>
              </a:ext>
            </a:extLst>
          </p:cNvPr>
          <p:cNvGrpSpPr>
            <a:grpSpLocks/>
          </p:cNvGrpSpPr>
          <p:nvPr/>
        </p:nvGrpSpPr>
        <p:grpSpPr bwMode="auto">
          <a:xfrm>
            <a:off x="509588" y="4618038"/>
            <a:ext cx="8569325" cy="1108075"/>
            <a:chOff x="321" y="2765"/>
            <a:chExt cx="5398" cy="698"/>
          </a:xfrm>
        </p:grpSpPr>
        <p:sp>
          <p:nvSpPr>
            <p:cNvPr id="49182" name="Rectangle 4">
              <a:extLst>
                <a:ext uri="{FF2B5EF4-FFF2-40B4-BE49-F238E27FC236}">
                  <a16:creationId xmlns:a16="http://schemas.microsoft.com/office/drawing/2014/main" id="{13353D04-695E-A3C0-8189-52F1E6157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" y="2789"/>
              <a:ext cx="1217" cy="530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3100" i="0">
                  <a:solidFill>
                    <a:srgbClr val="0000CC"/>
                  </a:solidFill>
                </a:rPr>
                <a:t>Student</a:t>
              </a:r>
            </a:p>
          </p:txBody>
        </p:sp>
        <p:sp>
          <p:nvSpPr>
            <p:cNvPr id="49183" name="Rectangle 5">
              <a:extLst>
                <a:ext uri="{FF2B5EF4-FFF2-40B4-BE49-F238E27FC236}">
                  <a16:creationId xmlns:a16="http://schemas.microsoft.com/office/drawing/2014/main" id="{2B85DA8A-4CC6-2DBA-4492-1AFFD1EDB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" y="2842"/>
              <a:ext cx="1270" cy="47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3100" i="0">
                  <a:solidFill>
                    <a:srgbClr val="0000CC"/>
                  </a:solidFill>
                </a:rPr>
                <a:t>Course</a:t>
              </a:r>
            </a:p>
          </p:txBody>
        </p:sp>
        <p:sp>
          <p:nvSpPr>
            <p:cNvPr id="49184" name="Line 6">
              <a:extLst>
                <a:ext uri="{FF2B5EF4-FFF2-40B4-BE49-F238E27FC236}">
                  <a16:creationId xmlns:a16="http://schemas.microsoft.com/office/drawing/2014/main" id="{75376493-CA97-01F1-AD59-0BC0FD7A7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8" y="3107"/>
              <a:ext cx="2911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185" name="Text Box 7">
              <a:extLst>
                <a:ext uri="{FF2B5EF4-FFF2-40B4-BE49-F238E27FC236}">
                  <a16:creationId xmlns:a16="http://schemas.microsoft.com/office/drawing/2014/main" id="{DCD7FAB2-0EE6-73B6-7FEE-07D793CB1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0" y="2770"/>
              <a:ext cx="126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 sz="2600" i="0">
                <a:solidFill>
                  <a:srgbClr val="0000CC"/>
                </a:solidFill>
              </a:endParaRPr>
            </a:p>
          </p:txBody>
        </p:sp>
        <p:sp>
          <p:nvSpPr>
            <p:cNvPr id="49186" name="Text Box 8">
              <a:extLst>
                <a:ext uri="{FF2B5EF4-FFF2-40B4-BE49-F238E27FC236}">
                  <a16:creationId xmlns:a16="http://schemas.microsoft.com/office/drawing/2014/main" id="{8D6E9B8D-FD7A-9B7C-B255-18F6894C30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1" y="2811"/>
              <a:ext cx="864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600" i="0">
                  <a:solidFill>
                    <a:srgbClr val="0000CC"/>
                  </a:solidFill>
                </a:rPr>
                <a:t>credits</a:t>
              </a:r>
            </a:p>
          </p:txBody>
        </p:sp>
        <p:sp>
          <p:nvSpPr>
            <p:cNvPr id="49187" name="Freeform 9">
              <a:extLst>
                <a:ext uri="{FF2B5EF4-FFF2-40B4-BE49-F238E27FC236}">
                  <a16:creationId xmlns:a16="http://schemas.microsoft.com/office/drawing/2014/main" id="{8EC23D03-0703-E7CB-9226-491782D35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3319"/>
              <a:ext cx="33" cy="1"/>
            </a:xfrm>
            <a:custGeom>
              <a:avLst/>
              <a:gdLst>
                <a:gd name="T0" fmla="*/ 0 w 30"/>
                <a:gd name="T1" fmla="*/ 0 h 1"/>
                <a:gd name="T2" fmla="*/ 2147483646 w 30"/>
                <a:gd name="T3" fmla="*/ 0 h 1"/>
                <a:gd name="T4" fmla="*/ 0 60000 65536"/>
                <a:gd name="T5" fmla="*/ 0 60000 65536"/>
                <a:gd name="T6" fmla="*/ 0 w 30"/>
                <a:gd name="T7" fmla="*/ 0 h 1"/>
                <a:gd name="T8" fmla="*/ 30 w 3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" h="1">
                  <a:moveTo>
                    <a:pt x="0" y="0"/>
                  </a:moveTo>
                  <a:lnTo>
                    <a:pt x="30" y="0"/>
                  </a:ln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188" name="Text Box 10">
              <a:extLst>
                <a:ext uri="{FF2B5EF4-FFF2-40B4-BE49-F238E27FC236}">
                  <a16:creationId xmlns:a16="http://schemas.microsoft.com/office/drawing/2014/main" id="{D0D345BF-AA09-A666-D14F-14E1F857B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2" y="3188"/>
              <a:ext cx="85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2200" i="0">
                  <a:solidFill>
                    <a:srgbClr val="0000CC"/>
                  </a:solidFill>
                  <a:ea typeface="SimSun" panose="02010600030101010101" pitchFamily="2" charset="-122"/>
                </a:rPr>
                <a:t>10..300</a:t>
              </a:r>
            </a:p>
          </p:txBody>
        </p:sp>
        <p:sp>
          <p:nvSpPr>
            <p:cNvPr id="49189" name="Rectangle 11">
              <a:extLst>
                <a:ext uri="{FF2B5EF4-FFF2-40B4-BE49-F238E27FC236}">
                  <a16:creationId xmlns:a16="http://schemas.microsoft.com/office/drawing/2014/main" id="{4181E599-67E6-B701-633F-4365D9040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2765"/>
              <a:ext cx="990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endParaRPr lang="en-US" altLang="en-US" sz="2600" i="0">
                <a:solidFill>
                  <a:srgbClr val="0000CC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49190" name="Text Box 12">
              <a:extLst>
                <a:ext uri="{FF2B5EF4-FFF2-40B4-BE49-F238E27FC236}">
                  <a16:creationId xmlns:a16="http://schemas.microsoft.com/office/drawing/2014/main" id="{054B0F26-64C1-F7F3-D112-1537CC3A4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7" y="3169"/>
              <a:ext cx="49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2200" i="0">
                  <a:solidFill>
                    <a:srgbClr val="0000CC"/>
                  </a:solidFill>
                  <a:ea typeface="SimSun" panose="02010600030101010101" pitchFamily="2" charset="-122"/>
                </a:rPr>
                <a:t>1..5</a:t>
              </a:r>
            </a:p>
          </p:txBody>
        </p:sp>
        <p:sp>
          <p:nvSpPr>
            <p:cNvPr id="49191" name="Text Box 8">
              <a:extLst>
                <a:ext uri="{FF2B5EF4-FFF2-40B4-BE49-F238E27FC236}">
                  <a16:creationId xmlns:a16="http://schemas.microsoft.com/office/drawing/2014/main" id="{1638DE59-A6DF-E2A1-3FF4-DCF67AAC0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1" y="2811"/>
              <a:ext cx="1776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600" i="0">
                  <a:solidFill>
                    <a:srgbClr val="0000CC"/>
                  </a:solidFill>
                </a:rPr>
                <a:t>hasEnrolmentOf</a:t>
              </a:r>
            </a:p>
          </p:txBody>
        </p:sp>
        <p:sp>
          <p:nvSpPr>
            <p:cNvPr id="49192" name="Text Box 8">
              <a:extLst>
                <a:ext uri="{FF2B5EF4-FFF2-40B4-BE49-F238E27FC236}">
                  <a16:creationId xmlns:a16="http://schemas.microsoft.com/office/drawing/2014/main" id="{5BF99617-2498-BB02-15AD-E911C1F1C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1" y="3149"/>
              <a:ext cx="1776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600" i="0">
                  <a:solidFill>
                    <a:srgbClr val="0000CC"/>
                  </a:solidFill>
                </a:rPr>
                <a:t>Enrols in</a:t>
              </a:r>
            </a:p>
          </p:txBody>
        </p:sp>
      </p:grpSp>
      <p:grpSp>
        <p:nvGrpSpPr>
          <p:cNvPr id="5" name="Group 58">
            <a:extLst>
              <a:ext uri="{FF2B5EF4-FFF2-40B4-BE49-F238E27FC236}">
                <a16:creationId xmlns:a16="http://schemas.microsoft.com/office/drawing/2014/main" id="{8B190708-9EE2-B0FB-3DFF-CEECCCCD9926}"/>
              </a:ext>
            </a:extLst>
          </p:cNvPr>
          <p:cNvGrpSpPr>
            <a:grpSpLocks/>
          </p:cNvGrpSpPr>
          <p:nvPr/>
        </p:nvGrpSpPr>
        <p:grpSpPr bwMode="auto">
          <a:xfrm>
            <a:off x="4811713" y="579438"/>
            <a:ext cx="1371600" cy="1676400"/>
            <a:chOff x="3031" y="365"/>
            <a:chExt cx="864" cy="1056"/>
          </a:xfrm>
        </p:grpSpPr>
        <p:sp>
          <p:nvSpPr>
            <p:cNvPr id="49180" name="Line 37">
              <a:extLst>
                <a:ext uri="{FF2B5EF4-FFF2-40B4-BE49-F238E27FC236}">
                  <a16:creationId xmlns:a16="http://schemas.microsoft.com/office/drawing/2014/main" id="{DDD4D1DA-D23E-2377-DA57-7718039C0A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1" y="365"/>
              <a:ext cx="864" cy="10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181" name="Line 38">
              <a:extLst>
                <a:ext uri="{FF2B5EF4-FFF2-40B4-BE49-F238E27FC236}">
                  <a16:creationId xmlns:a16="http://schemas.microsoft.com/office/drawing/2014/main" id="{D49AD8D9-3BC8-3D22-5295-933E1A9BCD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31" y="365"/>
              <a:ext cx="816" cy="10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61">
            <a:extLst>
              <a:ext uri="{FF2B5EF4-FFF2-40B4-BE49-F238E27FC236}">
                <a16:creationId xmlns:a16="http://schemas.microsoft.com/office/drawing/2014/main" id="{8C819FEC-95D4-8395-983B-CC1522EA6631}"/>
              </a:ext>
            </a:extLst>
          </p:cNvPr>
          <p:cNvGrpSpPr>
            <a:grpSpLocks/>
          </p:cNvGrpSpPr>
          <p:nvPr/>
        </p:nvGrpSpPr>
        <p:grpSpPr bwMode="auto">
          <a:xfrm>
            <a:off x="544513" y="6405563"/>
            <a:ext cx="8569325" cy="1108075"/>
            <a:chOff x="343" y="3699"/>
            <a:chExt cx="5398" cy="698"/>
          </a:xfrm>
        </p:grpSpPr>
        <p:sp>
          <p:nvSpPr>
            <p:cNvPr id="49169" name="Rectangle 4">
              <a:extLst>
                <a:ext uri="{FF2B5EF4-FFF2-40B4-BE49-F238E27FC236}">
                  <a16:creationId xmlns:a16="http://schemas.microsoft.com/office/drawing/2014/main" id="{3BE5FD97-2EFC-5503-C65A-8C4394B0E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" y="3723"/>
              <a:ext cx="1217" cy="530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3100" i="0">
                  <a:solidFill>
                    <a:srgbClr val="0000CC"/>
                  </a:solidFill>
                </a:rPr>
                <a:t>Student</a:t>
              </a:r>
            </a:p>
          </p:txBody>
        </p:sp>
        <p:sp>
          <p:nvSpPr>
            <p:cNvPr id="49170" name="Rectangle 5">
              <a:extLst>
                <a:ext uri="{FF2B5EF4-FFF2-40B4-BE49-F238E27FC236}">
                  <a16:creationId xmlns:a16="http://schemas.microsoft.com/office/drawing/2014/main" id="{BAF52E69-7DD3-280C-9CAC-D1E9AD5B3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3776"/>
              <a:ext cx="1270" cy="47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3100" i="0">
                  <a:solidFill>
                    <a:srgbClr val="0000CC"/>
                  </a:solidFill>
                </a:rPr>
                <a:t>Course</a:t>
              </a:r>
            </a:p>
          </p:txBody>
        </p:sp>
        <p:sp>
          <p:nvSpPr>
            <p:cNvPr id="49171" name="Line 6">
              <a:extLst>
                <a:ext uri="{FF2B5EF4-FFF2-40B4-BE49-F238E27FC236}">
                  <a16:creationId xmlns:a16="http://schemas.microsoft.com/office/drawing/2014/main" id="{96575CF2-4515-3DC1-D489-3B3AA699B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0" y="4041"/>
              <a:ext cx="2911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arrow" w="lg" len="lg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172" name="Text Box 7">
              <a:extLst>
                <a:ext uri="{FF2B5EF4-FFF2-40B4-BE49-F238E27FC236}">
                  <a16:creationId xmlns:a16="http://schemas.microsoft.com/office/drawing/2014/main" id="{640CB1DB-F76B-EE64-BB4A-679FC46E6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2" y="3704"/>
              <a:ext cx="126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 sz="2600" i="0">
                <a:solidFill>
                  <a:srgbClr val="0000CC"/>
                </a:solidFill>
              </a:endParaRPr>
            </a:p>
          </p:txBody>
        </p:sp>
        <p:sp>
          <p:nvSpPr>
            <p:cNvPr id="49173" name="Text Box 8">
              <a:extLst>
                <a:ext uri="{FF2B5EF4-FFF2-40B4-BE49-F238E27FC236}">
                  <a16:creationId xmlns:a16="http://schemas.microsoft.com/office/drawing/2014/main" id="{8590297D-1D86-9D4C-9F18-2D8A320C6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" y="3745"/>
              <a:ext cx="864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600" i="0">
                  <a:solidFill>
                    <a:srgbClr val="0000CC"/>
                  </a:solidFill>
                </a:rPr>
                <a:t>credits</a:t>
              </a:r>
            </a:p>
          </p:txBody>
        </p:sp>
        <p:sp>
          <p:nvSpPr>
            <p:cNvPr id="49174" name="Freeform 9">
              <a:extLst>
                <a:ext uri="{FF2B5EF4-FFF2-40B4-BE49-F238E27FC236}">
                  <a16:creationId xmlns:a16="http://schemas.microsoft.com/office/drawing/2014/main" id="{DDC5B551-1E00-A24A-627B-94364DC44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4" y="4253"/>
              <a:ext cx="33" cy="1"/>
            </a:xfrm>
            <a:custGeom>
              <a:avLst/>
              <a:gdLst>
                <a:gd name="T0" fmla="*/ 0 w 30"/>
                <a:gd name="T1" fmla="*/ 0 h 1"/>
                <a:gd name="T2" fmla="*/ 2147483646 w 30"/>
                <a:gd name="T3" fmla="*/ 0 h 1"/>
                <a:gd name="T4" fmla="*/ 0 60000 65536"/>
                <a:gd name="T5" fmla="*/ 0 60000 65536"/>
                <a:gd name="T6" fmla="*/ 0 w 30"/>
                <a:gd name="T7" fmla="*/ 0 h 1"/>
                <a:gd name="T8" fmla="*/ 30 w 3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" h="1">
                  <a:moveTo>
                    <a:pt x="0" y="0"/>
                  </a:moveTo>
                  <a:lnTo>
                    <a:pt x="30" y="0"/>
                  </a:ln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175" name="Text Box 10">
              <a:extLst>
                <a:ext uri="{FF2B5EF4-FFF2-40B4-BE49-F238E27FC236}">
                  <a16:creationId xmlns:a16="http://schemas.microsoft.com/office/drawing/2014/main" id="{95E72E86-B11A-5DB4-9BF2-8757B4E14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4" y="4122"/>
              <a:ext cx="85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2200" i="0">
                  <a:solidFill>
                    <a:srgbClr val="0000CC"/>
                  </a:solidFill>
                  <a:ea typeface="SimSun" panose="02010600030101010101" pitchFamily="2" charset="-122"/>
                </a:rPr>
                <a:t>10..300</a:t>
              </a:r>
            </a:p>
          </p:txBody>
        </p:sp>
        <p:sp>
          <p:nvSpPr>
            <p:cNvPr id="49176" name="Rectangle 11">
              <a:extLst>
                <a:ext uri="{FF2B5EF4-FFF2-40B4-BE49-F238E27FC236}">
                  <a16:creationId xmlns:a16="http://schemas.microsoft.com/office/drawing/2014/main" id="{2F8D92A5-8775-0342-9667-540FB5374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3699"/>
              <a:ext cx="990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endParaRPr lang="en-US" altLang="en-US" sz="2600" i="0">
                <a:solidFill>
                  <a:srgbClr val="0000CC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49177" name="Text Box 12">
              <a:extLst>
                <a:ext uri="{FF2B5EF4-FFF2-40B4-BE49-F238E27FC236}">
                  <a16:creationId xmlns:a16="http://schemas.microsoft.com/office/drawing/2014/main" id="{0A96FF13-7A84-CF95-C311-0607E2929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9" y="4103"/>
              <a:ext cx="49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2200" i="0">
                  <a:solidFill>
                    <a:srgbClr val="0000CC"/>
                  </a:solidFill>
                  <a:ea typeface="SimSun" panose="02010600030101010101" pitchFamily="2" charset="-122"/>
                </a:rPr>
                <a:t>1..5</a:t>
              </a:r>
            </a:p>
          </p:txBody>
        </p:sp>
        <p:sp>
          <p:nvSpPr>
            <p:cNvPr id="49178" name="Text Box 8">
              <a:extLst>
                <a:ext uri="{FF2B5EF4-FFF2-40B4-BE49-F238E27FC236}">
                  <a16:creationId xmlns:a16="http://schemas.microsoft.com/office/drawing/2014/main" id="{68D61D44-3DEE-21A3-8A70-D09B3EC38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" y="3745"/>
              <a:ext cx="1776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600" i="0">
                  <a:solidFill>
                    <a:srgbClr val="0000CC"/>
                  </a:solidFill>
                </a:rPr>
                <a:t>hasEnrolmentOf</a:t>
              </a:r>
            </a:p>
          </p:txBody>
        </p:sp>
        <p:sp>
          <p:nvSpPr>
            <p:cNvPr id="49179" name="Text Box 8">
              <a:extLst>
                <a:ext uri="{FF2B5EF4-FFF2-40B4-BE49-F238E27FC236}">
                  <a16:creationId xmlns:a16="http://schemas.microsoft.com/office/drawing/2014/main" id="{93A26C4E-9542-A76B-FD2B-E23607B1C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3" y="4083"/>
              <a:ext cx="1776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600" i="0">
                  <a:solidFill>
                    <a:srgbClr val="0000CC"/>
                  </a:solidFill>
                </a:rPr>
                <a:t>Enrols in</a:t>
              </a:r>
            </a:p>
          </p:txBody>
        </p:sp>
      </p:grpSp>
      <p:grpSp>
        <p:nvGrpSpPr>
          <p:cNvPr id="7" name="Group 62">
            <a:extLst>
              <a:ext uri="{FF2B5EF4-FFF2-40B4-BE49-F238E27FC236}">
                <a16:creationId xmlns:a16="http://schemas.microsoft.com/office/drawing/2014/main" id="{F7751864-CEBE-0DC0-1E5A-D02493055FBA}"/>
              </a:ext>
            </a:extLst>
          </p:cNvPr>
          <p:cNvGrpSpPr>
            <a:grpSpLocks/>
          </p:cNvGrpSpPr>
          <p:nvPr/>
        </p:nvGrpSpPr>
        <p:grpSpPr bwMode="auto">
          <a:xfrm>
            <a:off x="4811713" y="2484438"/>
            <a:ext cx="1371600" cy="1676400"/>
            <a:chOff x="3031" y="1517"/>
            <a:chExt cx="864" cy="1056"/>
          </a:xfrm>
        </p:grpSpPr>
        <p:sp>
          <p:nvSpPr>
            <p:cNvPr id="49167" name="Line 50">
              <a:extLst>
                <a:ext uri="{FF2B5EF4-FFF2-40B4-BE49-F238E27FC236}">
                  <a16:creationId xmlns:a16="http://schemas.microsoft.com/office/drawing/2014/main" id="{AB346808-B4AB-4D9B-C0C2-FF8CEDEFD9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1" y="1517"/>
              <a:ext cx="864" cy="10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168" name="Line 51">
              <a:extLst>
                <a:ext uri="{FF2B5EF4-FFF2-40B4-BE49-F238E27FC236}">
                  <a16:creationId xmlns:a16="http://schemas.microsoft.com/office/drawing/2014/main" id="{CACEDDFE-19E4-ADA3-7DE4-C9F1E986CB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31" y="1517"/>
              <a:ext cx="816" cy="10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" name="Group 63">
            <a:extLst>
              <a:ext uri="{FF2B5EF4-FFF2-40B4-BE49-F238E27FC236}">
                <a16:creationId xmlns:a16="http://schemas.microsoft.com/office/drawing/2014/main" id="{99B390F7-D980-93A8-0CD5-358D343E3F37}"/>
              </a:ext>
            </a:extLst>
          </p:cNvPr>
          <p:cNvGrpSpPr>
            <a:grpSpLocks/>
          </p:cNvGrpSpPr>
          <p:nvPr/>
        </p:nvGrpSpPr>
        <p:grpSpPr bwMode="auto">
          <a:xfrm>
            <a:off x="4964113" y="4389438"/>
            <a:ext cx="1371600" cy="1676400"/>
            <a:chOff x="3127" y="2621"/>
            <a:chExt cx="864" cy="1056"/>
          </a:xfrm>
        </p:grpSpPr>
        <p:sp>
          <p:nvSpPr>
            <p:cNvPr id="49165" name="Line 52">
              <a:extLst>
                <a:ext uri="{FF2B5EF4-FFF2-40B4-BE49-F238E27FC236}">
                  <a16:creationId xmlns:a16="http://schemas.microsoft.com/office/drawing/2014/main" id="{6F8C16DE-DAF3-AFA2-2426-42546DF0A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7" y="2621"/>
              <a:ext cx="864" cy="10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166" name="Line 53">
              <a:extLst>
                <a:ext uri="{FF2B5EF4-FFF2-40B4-BE49-F238E27FC236}">
                  <a16:creationId xmlns:a16="http://schemas.microsoft.com/office/drawing/2014/main" id="{8A22821A-B93F-7FD2-1478-20282446E9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7" y="2621"/>
              <a:ext cx="816" cy="10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" name="Group 64">
            <a:extLst>
              <a:ext uri="{FF2B5EF4-FFF2-40B4-BE49-F238E27FC236}">
                <a16:creationId xmlns:a16="http://schemas.microsoft.com/office/drawing/2014/main" id="{E6306B1C-0F08-71A8-A931-AB315ADD4B7C}"/>
              </a:ext>
            </a:extLst>
          </p:cNvPr>
          <p:cNvGrpSpPr>
            <a:grpSpLocks/>
          </p:cNvGrpSpPr>
          <p:nvPr/>
        </p:nvGrpSpPr>
        <p:grpSpPr bwMode="auto">
          <a:xfrm>
            <a:off x="3744913" y="6065838"/>
            <a:ext cx="1600200" cy="1447800"/>
            <a:chOff x="2359" y="3485"/>
            <a:chExt cx="1008" cy="912"/>
          </a:xfrm>
        </p:grpSpPr>
        <p:sp>
          <p:nvSpPr>
            <p:cNvPr id="49163" name="Line 54">
              <a:extLst>
                <a:ext uri="{FF2B5EF4-FFF2-40B4-BE49-F238E27FC236}">
                  <a16:creationId xmlns:a16="http://schemas.microsoft.com/office/drawing/2014/main" id="{852509D4-DCEE-CB0C-B180-93F70D3BE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9" y="4205"/>
              <a:ext cx="288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164" name="Line 56">
              <a:extLst>
                <a:ext uri="{FF2B5EF4-FFF2-40B4-BE49-F238E27FC236}">
                  <a16:creationId xmlns:a16="http://schemas.microsoft.com/office/drawing/2014/main" id="{73EF978A-5123-3121-0C39-BF36B82433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7" y="3485"/>
              <a:ext cx="720" cy="91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1" name="Rectangle 2">
            <a:extLst>
              <a:ext uri="{FF2B5EF4-FFF2-40B4-BE49-F238E27FC236}">
                <a16:creationId xmlns:a16="http://schemas.microsoft.com/office/drawing/2014/main" id="{A90E0C90-0448-3988-E17D-0B4576A7C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-295275"/>
            <a:ext cx="8596312" cy="1255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8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3200" i="0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Identify Whether Correct or Wrong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DF24A6FF-E09B-E6E6-B24D-F90116AD6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513" y="298450"/>
            <a:ext cx="8596312" cy="1255713"/>
          </a:xfrm>
        </p:spPr>
        <p:txBody>
          <a:bodyPr/>
          <a:lstStyle/>
          <a:p>
            <a:r>
              <a:rPr lang="en-US" altLang="en-US" sz="3600"/>
              <a:t>Quiz: Read the Diagram</a:t>
            </a:r>
          </a:p>
        </p:txBody>
      </p:sp>
      <p:sp>
        <p:nvSpPr>
          <p:cNvPr id="50179" name="Rectangle 6">
            <a:extLst>
              <a:ext uri="{FF2B5EF4-FFF2-40B4-BE49-F238E27FC236}">
                <a16:creationId xmlns:a16="http://schemas.microsoft.com/office/drawing/2014/main" id="{34F1F561-F090-629F-9586-B5F4D8ADD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2290763"/>
            <a:ext cx="2039937" cy="1127125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3500" i="0">
                <a:solidFill>
                  <a:schemeClr val="tx1"/>
                </a:solidFill>
              </a:rPr>
              <a:t>Teacher</a:t>
            </a:r>
          </a:p>
        </p:txBody>
      </p:sp>
      <p:sp>
        <p:nvSpPr>
          <p:cNvPr id="50180" name="Rectangle 7">
            <a:extLst>
              <a:ext uri="{FF2B5EF4-FFF2-40B4-BE49-F238E27FC236}">
                <a16:creationId xmlns:a16="http://schemas.microsoft.com/office/drawing/2014/main" id="{4D1E017B-A61F-AF49-E625-9488984DE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5238" y="2403475"/>
            <a:ext cx="2128837" cy="1014413"/>
          </a:xfrm>
          <a:prstGeom prst="rect">
            <a:avLst/>
          </a:prstGeom>
          <a:solidFill>
            <a:srgbClr val="CC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3900" i="0">
                <a:solidFill>
                  <a:schemeClr val="tx1"/>
                </a:solidFill>
              </a:rPr>
              <a:t>Course</a:t>
            </a:r>
          </a:p>
        </p:txBody>
      </p:sp>
      <p:sp>
        <p:nvSpPr>
          <p:cNvPr id="50181" name="Line 8">
            <a:extLst>
              <a:ext uri="{FF2B5EF4-FFF2-40B4-BE49-F238E27FC236}">
                <a16:creationId xmlns:a16="http://schemas.microsoft.com/office/drawing/2014/main" id="{B08BCE34-CE20-254D-035F-995C48BC87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6850" y="2965450"/>
            <a:ext cx="4878388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182" name="Text Box 9">
            <a:extLst>
              <a:ext uri="{FF2B5EF4-FFF2-40B4-BE49-F238E27FC236}">
                <a16:creationId xmlns:a16="http://schemas.microsoft.com/office/drawing/2014/main" id="{C3597847-6706-C008-5603-6922E204A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9413" y="2408238"/>
            <a:ext cx="1428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600" i="0">
                <a:solidFill>
                  <a:schemeClr val="tx1"/>
                </a:solidFill>
              </a:rPr>
              <a:t>teaches</a:t>
            </a:r>
          </a:p>
        </p:txBody>
      </p:sp>
      <p:sp>
        <p:nvSpPr>
          <p:cNvPr id="50183" name="Freeform 10">
            <a:extLst>
              <a:ext uri="{FF2B5EF4-FFF2-40B4-BE49-F238E27FC236}">
                <a16:creationId xmlns:a16="http://schemas.microsoft.com/office/drawing/2014/main" id="{F8EAEC52-784C-1BEC-29A1-AAB110C1754B}"/>
              </a:ext>
            </a:extLst>
          </p:cNvPr>
          <p:cNvSpPr>
            <a:spLocks/>
          </p:cNvSpPr>
          <p:nvPr/>
        </p:nvSpPr>
        <p:spPr bwMode="auto">
          <a:xfrm>
            <a:off x="5748338" y="2673350"/>
            <a:ext cx="55562" cy="1588"/>
          </a:xfrm>
          <a:custGeom>
            <a:avLst/>
            <a:gdLst>
              <a:gd name="T0" fmla="*/ 0 w 30"/>
              <a:gd name="T1" fmla="*/ 0 h 1"/>
              <a:gd name="T2" fmla="*/ 2147483646 w 30"/>
              <a:gd name="T3" fmla="*/ 0 h 1"/>
              <a:gd name="T4" fmla="*/ 0 60000 65536"/>
              <a:gd name="T5" fmla="*/ 0 60000 65536"/>
              <a:gd name="T6" fmla="*/ 0 w 30"/>
              <a:gd name="T7" fmla="*/ 0 h 1"/>
              <a:gd name="T8" fmla="*/ 30 w 3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" h="1">
                <a:moveTo>
                  <a:pt x="0" y="0"/>
                </a:moveTo>
                <a:lnTo>
                  <a:pt x="30" y="0"/>
                </a:ln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184" name="Text Box 11">
            <a:extLst>
              <a:ext uri="{FF2B5EF4-FFF2-40B4-BE49-F238E27FC236}">
                <a16:creationId xmlns:a16="http://schemas.microsoft.com/office/drawing/2014/main" id="{7A0E3C8F-9927-E366-2347-251B258AA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0" y="2260600"/>
            <a:ext cx="2000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endParaRPr lang="en-US" altLang="en-US" sz="2200" b="0" i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50185" name="Text Box 12">
            <a:extLst>
              <a:ext uri="{FF2B5EF4-FFF2-40B4-BE49-F238E27FC236}">
                <a16:creationId xmlns:a16="http://schemas.microsoft.com/office/drawing/2014/main" id="{C9D701F8-7872-B983-97EA-897A330E2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6713" y="2443163"/>
            <a:ext cx="8890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2600" i="0">
                <a:solidFill>
                  <a:srgbClr val="FC0128"/>
                </a:solidFill>
                <a:ea typeface="SimSun" panose="02010600030101010101" pitchFamily="2" charset="-122"/>
              </a:rPr>
              <a:t>0..3</a:t>
            </a:r>
          </a:p>
        </p:txBody>
      </p:sp>
      <p:sp>
        <p:nvSpPr>
          <p:cNvPr id="50186" name="Text Box 13">
            <a:extLst>
              <a:ext uri="{FF2B5EF4-FFF2-40B4-BE49-F238E27FC236}">
                <a16:creationId xmlns:a16="http://schemas.microsoft.com/office/drawing/2014/main" id="{15D2A49B-69BA-A036-BEBC-D992AA0A8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0513" y="2505075"/>
            <a:ext cx="8445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2400" i="0">
                <a:solidFill>
                  <a:srgbClr val="0000CC"/>
                </a:solidFill>
                <a:ea typeface="SimSun" panose="02010600030101010101" pitchFamily="2" charset="-122"/>
              </a:rPr>
              <a:t>1..2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E04C81BF-E14F-1D89-D4AE-9B7D8E51A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13" y="5000625"/>
            <a:ext cx="2157412" cy="1370013"/>
          </a:xfrm>
          <a:prstGeom prst="rect">
            <a:avLst/>
          </a:prstGeom>
          <a:solidFill>
            <a:srgbClr val="FFCCFF"/>
          </a:solidFill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lIns="100800" tIns="50400" rIns="100800" bIns="504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3200" i="0">
                <a:solidFill>
                  <a:srgbClr val="000000"/>
                </a:solidFill>
              </a:rPr>
              <a:t>    </a:t>
            </a:r>
            <a:r>
              <a:rPr lang="en-GB" altLang="en-US" sz="4000" i="0">
                <a:solidFill>
                  <a:srgbClr val="000000"/>
                </a:solidFill>
              </a:rPr>
              <a:t>Key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334BFB13-B6AE-8CD5-77B2-9946E7582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2738" y="4846638"/>
            <a:ext cx="1603375" cy="1524000"/>
          </a:xfrm>
          <a:prstGeom prst="rect">
            <a:avLst/>
          </a:prstGeom>
          <a:solidFill>
            <a:srgbClr val="FFCCFF"/>
          </a:solidFill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lIns="100800" tIns="50400" rIns="100800" bIns="504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i="0">
                <a:solidFill>
                  <a:srgbClr val="000000"/>
                </a:solidFill>
              </a:rPr>
              <a:t>Door</a:t>
            </a: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A1CCFBB8-4012-D107-F2A2-FA9135A1A3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82925" y="5535613"/>
            <a:ext cx="4849813" cy="26987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" name="AutoShape 15">
            <a:extLst>
              <a:ext uri="{FF2B5EF4-FFF2-40B4-BE49-F238E27FC236}">
                <a16:creationId xmlns:a16="http://schemas.microsoft.com/office/drawing/2014/main" id="{C8BF302C-146E-D620-4B1D-D7DCC19183E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714207" y="5249068"/>
            <a:ext cx="279400" cy="201613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 b="0" i="0">
              <a:latin typeface="Times New Roman" panose="02020603050405020304" pitchFamily="18" charset="0"/>
            </a:endParaRP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981F07CF-E7D9-0853-D48E-F3448357D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6713" y="4991100"/>
            <a:ext cx="8556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3200" i="0">
                <a:solidFill>
                  <a:srgbClr val="000000"/>
                </a:solidFill>
              </a:rPr>
              <a:t>0..5</a:t>
            </a: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34E484C7-65BA-FF13-AC76-7826B4459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5163" y="4983163"/>
            <a:ext cx="2428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5400" i="0" baseline="-25000">
                <a:solidFill>
                  <a:srgbClr val="000000"/>
                </a:solidFill>
              </a:rPr>
              <a:t>*</a:t>
            </a:r>
            <a:endParaRPr lang="en-GB" altLang="en-US" sz="3000" i="0" baseline="-25000">
              <a:solidFill>
                <a:srgbClr val="000000"/>
              </a:solidFill>
            </a:endParaRP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B94F8A08-0353-7304-FD79-86D62E1BF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338" y="5022850"/>
            <a:ext cx="16414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3300" i="0">
                <a:solidFill>
                  <a:srgbClr val="000000"/>
                </a:solidFill>
              </a:rPr>
              <a:t>opens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/>
      <p:bldP spid="16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>
            <a:extLst>
              <a:ext uri="{FF2B5EF4-FFF2-40B4-BE49-F238E27FC236}">
                <a16:creationId xmlns:a16="http://schemas.microsoft.com/office/drawing/2014/main" id="{1289C57F-FFAD-E76C-BC32-AC64C0CFA35A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696913" y="-334963"/>
            <a:ext cx="8601075" cy="1682751"/>
          </a:xfrm>
        </p:spPr>
        <p:txBody>
          <a:bodyPr/>
          <a:lstStyle/>
          <a:p>
            <a:pPr eaLnBrk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600"/>
              <a:t>Association and Link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7B08AA3E-C76C-E6F2-998C-B288C19B7EC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58750" y="849313"/>
            <a:ext cx="9677400" cy="5859462"/>
          </a:xfrm>
        </p:spPr>
        <p:txBody>
          <a:bodyPr/>
          <a:lstStyle/>
          <a:p>
            <a:pPr eaLnBrk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3600" b="1">
                <a:solidFill>
                  <a:srgbClr val="0000CC"/>
                </a:solidFill>
              </a:rPr>
              <a:t>A link:</a:t>
            </a:r>
          </a:p>
          <a:p>
            <a:pPr lvl="1" eaLnBrk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3200">
                <a:solidFill>
                  <a:srgbClr val="0000CC"/>
                </a:solidFill>
              </a:rPr>
              <a:t>An instance of an association</a:t>
            </a:r>
          </a:p>
          <a:p>
            <a:pPr lvl="1" eaLnBrk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3200"/>
              <a:t>Exists between two or more objects</a:t>
            </a:r>
          </a:p>
          <a:p>
            <a:pPr lvl="1" eaLnBrk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3200" b="1">
                <a:solidFill>
                  <a:srgbClr val="0000FF"/>
                </a:solidFill>
              </a:rPr>
              <a:t>Dynamically created and destroyed as a run of a system proceeds</a:t>
            </a:r>
          </a:p>
          <a:p>
            <a:pPr eaLnBrk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3600"/>
              <a:t>For example: </a:t>
            </a:r>
          </a:p>
          <a:p>
            <a:pPr lvl="1" eaLnBrk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3200"/>
              <a:t>An employee joins an organization. </a:t>
            </a:r>
          </a:p>
          <a:p>
            <a:pPr lvl="1" eaLnBrk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3200"/>
              <a:t>Leaves that organization and joins a new organization etc.</a:t>
            </a:r>
          </a:p>
        </p:txBody>
      </p:sp>
      <p:pic>
        <p:nvPicPr>
          <p:cNvPr id="51204" name="Picture 1">
            <a:extLst>
              <a:ext uri="{FF2B5EF4-FFF2-40B4-BE49-F238E27FC236}">
                <a16:creationId xmlns:a16="http://schemas.microsoft.com/office/drawing/2014/main" id="{E2954B2C-0B8D-1510-BE50-9A014EF39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3" y="4389438"/>
            <a:ext cx="5573712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>
            <a:extLst>
              <a:ext uri="{FF2B5EF4-FFF2-40B4-BE49-F238E27FC236}">
                <a16:creationId xmlns:a16="http://schemas.microsoft.com/office/drawing/2014/main" id="{F5C64EE0-E49E-BFBA-5B4F-629A1EA1FE1D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68313" y="112713"/>
            <a:ext cx="8601075" cy="1255712"/>
          </a:xfrm>
        </p:spPr>
        <p:txBody>
          <a:bodyPr/>
          <a:lstStyle/>
          <a:p>
            <a:pPr eaLnBrk="1">
              <a:lnSpc>
                <a:spcPct val="9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600"/>
              <a:t>Association Relationship</a:t>
            </a: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D76AEEBF-9A23-0E89-020F-C06856281EAC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315913" y="1111250"/>
            <a:ext cx="9525000" cy="6630988"/>
          </a:xfrm>
        </p:spPr>
        <p:txBody>
          <a:bodyPr/>
          <a:lstStyle/>
          <a:p>
            <a:pPr marL="373063" indent="-373063" eaLnBrk="1">
              <a:lnSpc>
                <a:spcPct val="120000"/>
              </a:lnSpc>
              <a:spcBef>
                <a:spcPts val="1300"/>
              </a:spcBef>
              <a:spcAft>
                <a:spcPct val="0"/>
              </a:spcAft>
              <a:tabLst>
                <a:tab pos="998538" algn="l"/>
                <a:tab pos="2006600" algn="l"/>
                <a:tab pos="3014663" algn="l"/>
                <a:tab pos="4022725" algn="l"/>
                <a:tab pos="5030788" algn="l"/>
                <a:tab pos="6038850" algn="l"/>
                <a:tab pos="7046913" algn="l"/>
                <a:tab pos="8054975" algn="l"/>
                <a:tab pos="9063038" algn="l"/>
                <a:tab pos="10071100" algn="l"/>
                <a:tab pos="10509250" algn="l"/>
                <a:tab pos="10512425" algn="l"/>
              </a:tabLst>
            </a:pPr>
            <a:r>
              <a:rPr lang="en-GB" altLang="en-US" sz="3600"/>
              <a:t>A class can be associated with itself (</a:t>
            </a:r>
            <a:r>
              <a:rPr lang="en-GB" altLang="en-US" sz="3600" b="1">
                <a:solidFill>
                  <a:srgbClr val="0000CC"/>
                </a:solidFill>
              </a:rPr>
              <a:t>unary</a:t>
            </a:r>
            <a:r>
              <a:rPr lang="en-GB" altLang="en-US" sz="3600">
                <a:solidFill>
                  <a:srgbClr val="0000CC"/>
                </a:solidFill>
              </a:rPr>
              <a:t> </a:t>
            </a:r>
            <a:r>
              <a:rPr lang="en-GB" altLang="en-US" sz="3600"/>
              <a:t>association). </a:t>
            </a:r>
            <a:r>
              <a:rPr lang="en-GB" altLang="en-US" sz="4000"/>
              <a:t>	</a:t>
            </a:r>
          </a:p>
          <a:p>
            <a:pPr marL="814388" lvl="1" indent="-314325" eaLnBrk="1">
              <a:lnSpc>
                <a:spcPct val="120000"/>
              </a:lnSpc>
              <a:spcBef>
                <a:spcPts val="1300"/>
              </a:spcBef>
              <a:spcAft>
                <a:spcPts val="1800"/>
              </a:spcAft>
              <a:tabLst>
                <a:tab pos="998538" algn="l"/>
                <a:tab pos="2006600" algn="l"/>
                <a:tab pos="3014663" algn="l"/>
                <a:tab pos="4022725" algn="l"/>
                <a:tab pos="5030788" algn="l"/>
                <a:tab pos="6038850" algn="l"/>
                <a:tab pos="7046913" algn="l"/>
                <a:tab pos="8054975" algn="l"/>
                <a:tab pos="9063038" algn="l"/>
                <a:tab pos="10071100" algn="l"/>
                <a:tab pos="10509250" algn="l"/>
                <a:tab pos="10512425" algn="l"/>
              </a:tabLst>
            </a:pPr>
            <a:r>
              <a:rPr lang="en-GB" altLang="en-US" sz="3600" b="1">
                <a:solidFill>
                  <a:srgbClr val="0000CC"/>
                </a:solidFill>
              </a:rPr>
              <a:t>Give an example?</a:t>
            </a:r>
          </a:p>
          <a:p>
            <a:pPr marL="373063" indent="-373063" eaLnBrk="1">
              <a:lnSpc>
                <a:spcPct val="120000"/>
              </a:lnSpc>
              <a:spcBef>
                <a:spcPts val="1300"/>
              </a:spcBef>
              <a:spcAft>
                <a:spcPct val="0"/>
              </a:spcAft>
              <a:tabLst>
                <a:tab pos="998538" algn="l"/>
                <a:tab pos="2006600" algn="l"/>
                <a:tab pos="3014663" algn="l"/>
                <a:tab pos="4022725" algn="l"/>
                <a:tab pos="5030788" algn="l"/>
                <a:tab pos="6038850" algn="l"/>
                <a:tab pos="7046913" algn="l"/>
                <a:tab pos="8054975" algn="l"/>
                <a:tab pos="9063038" algn="l"/>
                <a:tab pos="10071100" algn="l"/>
                <a:tab pos="10509250" algn="l"/>
                <a:tab pos="10512425" algn="l"/>
              </a:tabLst>
            </a:pPr>
            <a:r>
              <a:rPr lang="en-GB" altLang="en-US" sz="3600"/>
              <a:t>An arrowhead used along with name</a:t>
            </a:r>
            <a:r>
              <a:rPr lang="en-GB" altLang="en-US" sz="4000"/>
              <a:t>:</a:t>
            </a:r>
          </a:p>
          <a:p>
            <a:pPr marL="814388" lvl="1" indent="-314325" eaLnBrk="1">
              <a:lnSpc>
                <a:spcPct val="120000"/>
              </a:lnSpc>
              <a:spcAft>
                <a:spcPts val="1200"/>
              </a:spcAft>
              <a:tabLst>
                <a:tab pos="998538" algn="l"/>
                <a:tab pos="2006600" algn="l"/>
                <a:tab pos="3014663" algn="l"/>
                <a:tab pos="4022725" algn="l"/>
                <a:tab pos="5030788" algn="l"/>
                <a:tab pos="6038850" algn="l"/>
                <a:tab pos="7046913" algn="l"/>
                <a:tab pos="8054975" algn="l"/>
                <a:tab pos="9063038" algn="l"/>
                <a:tab pos="10071100" algn="l"/>
                <a:tab pos="10509250" algn="l"/>
                <a:tab pos="10512425" algn="l"/>
              </a:tabLst>
            </a:pPr>
            <a:r>
              <a:rPr lang="en-GB" altLang="en-US" sz="3600"/>
              <a:t>Indicates direction of association.</a:t>
            </a:r>
          </a:p>
          <a:p>
            <a:pPr marL="373063" indent="-373063" eaLnBrk="1">
              <a:lnSpc>
                <a:spcPct val="120000"/>
              </a:lnSpc>
              <a:spcBef>
                <a:spcPts val="1300"/>
              </a:spcBef>
              <a:spcAft>
                <a:spcPts val="1200"/>
              </a:spcAft>
              <a:tabLst>
                <a:tab pos="998538" algn="l"/>
                <a:tab pos="2006600" algn="l"/>
                <a:tab pos="3014663" algn="l"/>
                <a:tab pos="4022725" algn="l"/>
                <a:tab pos="5030788" algn="l"/>
                <a:tab pos="6038850" algn="l"/>
                <a:tab pos="7046913" algn="l"/>
                <a:tab pos="8054975" algn="l"/>
                <a:tab pos="9063038" algn="l"/>
                <a:tab pos="10071100" algn="l"/>
                <a:tab pos="10509250" algn="l"/>
                <a:tab pos="10512425" algn="l"/>
              </a:tabLst>
            </a:pPr>
            <a:r>
              <a:rPr lang="en-GB" altLang="en-US" sz="3600"/>
              <a:t>Multiplicity indicates # of instances taking part in the association.</a:t>
            </a:r>
          </a:p>
          <a:p>
            <a:pPr marL="373063" indent="-373063" eaLnBrk="1">
              <a:lnSpc>
                <a:spcPct val="120000"/>
              </a:lnSpc>
              <a:spcBef>
                <a:spcPts val="1300"/>
              </a:spcBef>
              <a:spcAft>
                <a:spcPts val="1200"/>
              </a:spcAft>
              <a:buFont typeface="Wingdings" panose="05000000000000000000" pitchFamily="2" charset="2"/>
              <a:buNone/>
              <a:tabLst>
                <a:tab pos="998538" algn="l"/>
                <a:tab pos="2006600" algn="l"/>
                <a:tab pos="3014663" algn="l"/>
                <a:tab pos="4022725" algn="l"/>
                <a:tab pos="5030788" algn="l"/>
                <a:tab pos="6038850" algn="l"/>
                <a:tab pos="7046913" algn="l"/>
                <a:tab pos="8054975" algn="l"/>
                <a:tab pos="9063038" algn="l"/>
                <a:tab pos="10071100" algn="l"/>
                <a:tab pos="10509250" algn="l"/>
                <a:tab pos="10512425" algn="l"/>
              </a:tabLst>
            </a:pPr>
            <a:endParaRPr lang="en-GB" altLang="en-US" sz="40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735EDA-5228-8AC0-7D28-AAE88AE4B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113" y="1808163"/>
            <a:ext cx="4114800" cy="164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0AF4E2-3537-BCE3-1A6C-2B65B57C5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913" y="2251075"/>
            <a:ext cx="457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IN" altLang="en-US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10323-2EA4-351A-87FE-621EE75EF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2113" y="2686050"/>
            <a:ext cx="457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IN" altLang="en-US">
                <a:solidFill>
                  <a:schemeClr val="tx1"/>
                </a:solidFill>
              </a:rPr>
              <a:t>*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72B12D9F-541C-9B4E-EBBB-86C03AAF11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5913" y="444500"/>
            <a:ext cx="9177337" cy="1255713"/>
          </a:xfrm>
        </p:spPr>
        <p:txBody>
          <a:bodyPr/>
          <a:lstStyle/>
          <a:p>
            <a:r>
              <a:rPr lang="en-US" altLang="en-US" sz="4000"/>
              <a:t>Unary (Self) Association: Example 0</a:t>
            </a:r>
          </a:p>
        </p:txBody>
      </p:sp>
      <p:grpSp>
        <p:nvGrpSpPr>
          <p:cNvPr id="55299" name="Group 4">
            <a:extLst>
              <a:ext uri="{FF2B5EF4-FFF2-40B4-BE49-F238E27FC236}">
                <a16:creationId xmlns:a16="http://schemas.microsoft.com/office/drawing/2014/main" id="{CE451722-CA2C-8337-B9A6-9FC8786266DD}"/>
              </a:ext>
            </a:extLst>
          </p:cNvPr>
          <p:cNvGrpSpPr>
            <a:grpSpLocks/>
          </p:cNvGrpSpPr>
          <p:nvPr/>
        </p:nvGrpSpPr>
        <p:grpSpPr bwMode="auto">
          <a:xfrm>
            <a:off x="392113" y="2546350"/>
            <a:ext cx="8001000" cy="2757488"/>
            <a:chOff x="1680" y="2256"/>
            <a:chExt cx="2208" cy="972"/>
          </a:xfrm>
        </p:grpSpPr>
        <p:sp>
          <p:nvSpPr>
            <p:cNvPr id="55303" name="Rectangle 5">
              <a:extLst>
                <a:ext uri="{FF2B5EF4-FFF2-40B4-BE49-F238E27FC236}">
                  <a16:creationId xmlns:a16="http://schemas.microsoft.com/office/drawing/2014/main" id="{DE4C01E8-4915-75A6-5ABC-4C6BECDC4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256"/>
              <a:ext cx="1296" cy="81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i="0">
                <a:latin typeface="Times New Roman" panose="02020603050405020304" pitchFamily="18" charset="0"/>
              </a:endParaRPr>
            </a:p>
          </p:txBody>
        </p:sp>
        <p:sp>
          <p:nvSpPr>
            <p:cNvPr id="55304" name="Rectangle 6">
              <a:extLst>
                <a:ext uri="{FF2B5EF4-FFF2-40B4-BE49-F238E27FC236}">
                  <a16:creationId xmlns:a16="http://schemas.microsoft.com/office/drawing/2014/main" id="{FA61E5DB-CA7E-A9AF-5E23-D6BDA16F3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784"/>
              <a:ext cx="1536" cy="432"/>
            </a:xfrm>
            <a:prstGeom prst="rect">
              <a:avLst/>
            </a:prstGeom>
            <a:solidFill>
              <a:srgbClr val="003300"/>
            </a:solidFill>
            <a:ln w="9525">
              <a:solidFill>
                <a:srgbClr val="00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5400" i="0">
                  <a:solidFill>
                    <a:srgbClr val="FFFF00"/>
                  </a:solidFill>
                </a:rPr>
                <a:t>Person</a:t>
              </a:r>
            </a:p>
          </p:txBody>
        </p:sp>
        <p:sp>
          <p:nvSpPr>
            <p:cNvPr id="55305" name="Text Box 7">
              <a:extLst>
                <a:ext uri="{FF2B5EF4-FFF2-40B4-BE49-F238E27FC236}">
                  <a16:creationId xmlns:a16="http://schemas.microsoft.com/office/drawing/2014/main" id="{10D92BC8-EB76-17C1-C1FB-89D9F5959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544"/>
              <a:ext cx="38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 sz="3200" i="0">
                <a:solidFill>
                  <a:schemeClr val="tx1"/>
                </a:solidFill>
              </a:endParaRPr>
            </a:p>
          </p:txBody>
        </p:sp>
        <p:sp>
          <p:nvSpPr>
            <p:cNvPr id="55306" name="Text Box 8">
              <a:extLst>
                <a:ext uri="{FF2B5EF4-FFF2-40B4-BE49-F238E27FC236}">
                  <a16:creationId xmlns:a16="http://schemas.microsoft.com/office/drawing/2014/main" id="{24AF620C-B4F0-1BD8-D6DC-11381C7C8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024"/>
              <a:ext cx="67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3200" i="0">
                  <a:solidFill>
                    <a:srgbClr val="0000CC"/>
                  </a:solidFill>
                </a:rPr>
                <a:t>Friend of</a:t>
              </a:r>
            </a:p>
          </p:txBody>
        </p:sp>
      </p:grpSp>
      <p:sp>
        <p:nvSpPr>
          <p:cNvPr id="55300" name="Freeform 10">
            <a:extLst>
              <a:ext uri="{FF2B5EF4-FFF2-40B4-BE49-F238E27FC236}">
                <a16:creationId xmlns:a16="http://schemas.microsoft.com/office/drawing/2014/main" id="{7579A0F8-CFA1-E41B-FA81-82A4E88BA201}"/>
              </a:ext>
            </a:extLst>
          </p:cNvPr>
          <p:cNvSpPr>
            <a:spLocks/>
          </p:cNvSpPr>
          <p:nvPr/>
        </p:nvSpPr>
        <p:spPr bwMode="auto">
          <a:xfrm>
            <a:off x="8088313" y="5073650"/>
            <a:ext cx="55562" cy="1588"/>
          </a:xfrm>
          <a:custGeom>
            <a:avLst/>
            <a:gdLst>
              <a:gd name="T0" fmla="*/ 0 w 30"/>
              <a:gd name="T1" fmla="*/ 0 h 1"/>
              <a:gd name="T2" fmla="*/ 2147483646 w 30"/>
              <a:gd name="T3" fmla="*/ 0 h 1"/>
              <a:gd name="T4" fmla="*/ 0 60000 65536"/>
              <a:gd name="T5" fmla="*/ 0 60000 65536"/>
              <a:gd name="T6" fmla="*/ 0 w 30"/>
              <a:gd name="T7" fmla="*/ 0 h 1"/>
              <a:gd name="T8" fmla="*/ 30 w 3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" h="1">
                <a:moveTo>
                  <a:pt x="0" y="0"/>
                </a:moveTo>
                <a:lnTo>
                  <a:pt x="30" y="0"/>
                </a:ln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D532F254-BD3A-6015-11A7-AEDA4A154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5163" y="3475038"/>
            <a:ext cx="2428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5400" i="0" baseline="-25000">
                <a:solidFill>
                  <a:srgbClr val="000000"/>
                </a:solidFill>
              </a:rPr>
              <a:t>*</a:t>
            </a:r>
            <a:endParaRPr lang="en-GB" altLang="en-US" sz="3000" i="0" baseline="-25000">
              <a:solidFill>
                <a:srgbClr val="000000"/>
              </a:solidFill>
            </a:endParaRPr>
          </a:p>
        </p:txBody>
      </p:sp>
      <p:sp>
        <p:nvSpPr>
          <p:cNvPr id="10" name="Text Box 17">
            <a:extLst>
              <a:ext uri="{FF2B5EF4-FFF2-40B4-BE49-F238E27FC236}">
                <a16:creationId xmlns:a16="http://schemas.microsoft.com/office/drawing/2014/main" id="{49D10BE7-BC51-0662-3A88-0BCCCA64F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25" y="4297363"/>
            <a:ext cx="2428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5400" i="0" baseline="-25000">
                <a:solidFill>
                  <a:srgbClr val="000000"/>
                </a:solidFill>
              </a:rPr>
              <a:t>*</a:t>
            </a:r>
            <a:endParaRPr lang="en-GB" altLang="en-US" sz="3000" i="0" baseline="-25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5965F7E0-F663-0D9E-81FB-2E6BC82E06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6913" y="503238"/>
            <a:ext cx="8596312" cy="1255712"/>
          </a:xfrm>
        </p:spPr>
        <p:txBody>
          <a:bodyPr/>
          <a:lstStyle/>
          <a:p>
            <a:r>
              <a:rPr lang="en-US" altLang="en-US" sz="3200"/>
              <a:t>Unary Association: Example 1</a:t>
            </a:r>
            <a:br>
              <a:rPr lang="en-US" altLang="en-US" sz="3200"/>
            </a:br>
            <a:r>
              <a:rPr lang="en-US" altLang="en-US" sz="3200"/>
              <a:t>Computer Network</a:t>
            </a:r>
          </a:p>
        </p:txBody>
      </p:sp>
      <p:sp>
        <p:nvSpPr>
          <p:cNvPr id="56324" name="Rectangle 5">
            <a:extLst>
              <a:ext uri="{FF2B5EF4-FFF2-40B4-BE49-F238E27FC236}">
                <a16:creationId xmlns:a16="http://schemas.microsoft.com/office/drawing/2014/main" id="{7121F27E-E2B8-5DB1-73DC-459E50C1C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113" y="2941638"/>
            <a:ext cx="4695825" cy="231457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56325" name="Rectangle 6">
            <a:extLst>
              <a:ext uri="{FF2B5EF4-FFF2-40B4-BE49-F238E27FC236}">
                <a16:creationId xmlns:a16="http://schemas.microsoft.com/office/drawing/2014/main" id="{9A72771A-657A-A462-E622-C9A2ED672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3" y="4527550"/>
            <a:ext cx="3616325" cy="1225550"/>
          </a:xfrm>
          <a:prstGeom prst="rect">
            <a:avLst/>
          </a:prstGeom>
          <a:solidFill>
            <a:srgbClr val="003300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4000" i="0">
                <a:solidFill>
                  <a:srgbClr val="FFFF00"/>
                </a:solidFill>
              </a:rPr>
              <a:t>Computer</a:t>
            </a:r>
          </a:p>
        </p:txBody>
      </p:sp>
      <p:sp>
        <p:nvSpPr>
          <p:cNvPr id="56326" name="Text Box 7">
            <a:extLst>
              <a:ext uri="{FF2B5EF4-FFF2-40B4-BE49-F238E27FC236}">
                <a16:creationId xmlns:a16="http://schemas.microsoft.com/office/drawing/2014/main" id="{08EEA17A-DB12-6172-D203-D2920AC40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0" y="3835400"/>
            <a:ext cx="13922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8000" i="0">
              <a:solidFill>
                <a:schemeClr val="tx1"/>
              </a:solidFill>
            </a:endParaRPr>
          </a:p>
        </p:txBody>
      </p:sp>
      <p:sp>
        <p:nvSpPr>
          <p:cNvPr id="56327" name="Text Box 8">
            <a:extLst>
              <a:ext uri="{FF2B5EF4-FFF2-40B4-BE49-F238E27FC236}">
                <a16:creationId xmlns:a16="http://schemas.microsoft.com/office/drawing/2014/main" id="{96D4B211-F2C7-059B-FAF4-C8B4524B4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650" y="2901950"/>
            <a:ext cx="2968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i="0">
                <a:solidFill>
                  <a:srgbClr val="0000CC"/>
                </a:solidFill>
              </a:rPr>
              <a:t>Connects to</a:t>
            </a:r>
          </a:p>
        </p:txBody>
      </p:sp>
      <p:sp>
        <p:nvSpPr>
          <p:cNvPr id="56328" name="Text Box 17">
            <a:extLst>
              <a:ext uri="{FF2B5EF4-FFF2-40B4-BE49-F238E27FC236}">
                <a16:creationId xmlns:a16="http://schemas.microsoft.com/office/drawing/2014/main" id="{B9327B85-291D-AA41-68E9-AEA153B82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0150" y="3911600"/>
            <a:ext cx="2714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6000" i="0" baseline="-25000">
                <a:solidFill>
                  <a:srgbClr val="000000"/>
                </a:solidFill>
              </a:rPr>
              <a:t>*</a:t>
            </a:r>
            <a:endParaRPr lang="en-GB" altLang="en-US" sz="3200" i="0" baseline="-25000">
              <a:solidFill>
                <a:srgbClr val="000000"/>
              </a:solidFill>
            </a:endParaRPr>
          </a:p>
        </p:txBody>
      </p:sp>
      <p:sp>
        <p:nvSpPr>
          <p:cNvPr id="56329" name="Text Box 17">
            <a:extLst>
              <a:ext uri="{FF2B5EF4-FFF2-40B4-BE49-F238E27FC236}">
                <a16:creationId xmlns:a16="http://schemas.microsoft.com/office/drawing/2014/main" id="{3BD717FE-46EF-D081-72F9-10ECB46AF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163" y="4679950"/>
            <a:ext cx="27305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6000" i="0" baseline="-25000">
                <a:solidFill>
                  <a:srgbClr val="000000"/>
                </a:solidFill>
              </a:rPr>
              <a:t>*</a:t>
            </a:r>
            <a:endParaRPr lang="en-GB" altLang="en-US" sz="3200" i="0" baseline="-25000">
              <a:solidFill>
                <a:srgbClr val="000000"/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29A4D22-EAA4-3DCC-8EF6-E46A2497C8E5}"/>
              </a:ext>
            </a:extLst>
          </p:cNvPr>
          <p:cNvSpPr/>
          <p:nvPr/>
        </p:nvSpPr>
        <p:spPr bwMode="auto">
          <a:xfrm rot="5400000">
            <a:off x="6347619" y="2509044"/>
            <a:ext cx="433388" cy="304800"/>
          </a:xfrm>
          <a:prstGeom prst="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nimBg="1"/>
      <p:bldP spid="56325" grpId="0" animBg="1"/>
      <p:bldP spid="56326" grpId="0"/>
      <p:bldP spid="56327" grpId="0"/>
      <p:bldP spid="56328" grpId="0"/>
      <p:bldP spid="56329" grpId="0"/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2D3879B2-757D-2661-F153-7FFD417392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3113" y="0"/>
            <a:ext cx="8596312" cy="1255713"/>
          </a:xfrm>
        </p:spPr>
        <p:txBody>
          <a:bodyPr/>
          <a:lstStyle/>
          <a:p>
            <a:r>
              <a:rPr lang="en-US" altLang="en-US" sz="3600"/>
              <a:t>Computer Network: Object Diagram</a:t>
            </a:r>
          </a:p>
        </p:txBody>
      </p:sp>
      <p:sp>
        <p:nvSpPr>
          <p:cNvPr id="58371" name="Rectangle 5">
            <a:extLst>
              <a:ext uri="{FF2B5EF4-FFF2-40B4-BE49-F238E27FC236}">
                <a16:creationId xmlns:a16="http://schemas.microsoft.com/office/drawing/2014/main" id="{AC883E64-EAF6-6504-516F-FAE9861B2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1493838"/>
            <a:ext cx="2352675" cy="1008062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0">
              <a:solidFill>
                <a:srgbClr val="FFFF00"/>
              </a:solidFill>
            </a:endParaRPr>
          </a:p>
        </p:txBody>
      </p:sp>
      <p:sp>
        <p:nvSpPr>
          <p:cNvPr id="58372" name="Rectangle 6">
            <a:extLst>
              <a:ext uri="{FF2B5EF4-FFF2-40B4-BE49-F238E27FC236}">
                <a16:creationId xmlns:a16="http://schemas.microsoft.com/office/drawing/2014/main" id="{949FBCF5-F85F-16B8-0C8F-D5C4171A7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0" y="1493838"/>
            <a:ext cx="2352675" cy="1008062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0">
              <a:solidFill>
                <a:srgbClr val="FFFF00"/>
              </a:solidFill>
            </a:endParaRPr>
          </a:p>
        </p:txBody>
      </p:sp>
      <p:sp>
        <p:nvSpPr>
          <p:cNvPr id="58373" name="Rectangle 7">
            <a:extLst>
              <a:ext uri="{FF2B5EF4-FFF2-40B4-BE49-F238E27FC236}">
                <a16:creationId xmlns:a16="http://schemas.microsoft.com/office/drawing/2014/main" id="{1498CBEE-1B37-4F7A-6AB2-F5A404EFC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825" y="1493838"/>
            <a:ext cx="2352675" cy="1008062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0">
              <a:solidFill>
                <a:srgbClr val="FFFF00"/>
              </a:solidFill>
            </a:endParaRPr>
          </a:p>
        </p:txBody>
      </p:sp>
      <p:sp>
        <p:nvSpPr>
          <p:cNvPr id="58374" name="Rectangle 8">
            <a:extLst>
              <a:ext uri="{FF2B5EF4-FFF2-40B4-BE49-F238E27FC236}">
                <a16:creationId xmlns:a16="http://schemas.microsoft.com/office/drawing/2014/main" id="{A5E352CF-2613-33BF-E482-9D3E3759A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2922588"/>
            <a:ext cx="2351087" cy="1008062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0">
              <a:solidFill>
                <a:srgbClr val="FFFF00"/>
              </a:solidFill>
            </a:endParaRPr>
          </a:p>
        </p:txBody>
      </p:sp>
      <p:sp>
        <p:nvSpPr>
          <p:cNvPr id="58375" name="Rectangle 9">
            <a:extLst>
              <a:ext uri="{FF2B5EF4-FFF2-40B4-BE49-F238E27FC236}">
                <a16:creationId xmlns:a16="http://schemas.microsoft.com/office/drawing/2014/main" id="{D3C611BE-F705-CD65-4E8B-8060E19D5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725" y="4097338"/>
            <a:ext cx="2351088" cy="1008062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0">
              <a:solidFill>
                <a:srgbClr val="FFFF00"/>
              </a:solidFill>
            </a:endParaRPr>
          </a:p>
        </p:txBody>
      </p:sp>
      <p:sp>
        <p:nvSpPr>
          <p:cNvPr id="58376" name="Rectangle 10">
            <a:extLst>
              <a:ext uri="{FF2B5EF4-FFF2-40B4-BE49-F238E27FC236}">
                <a16:creationId xmlns:a16="http://schemas.microsoft.com/office/drawing/2014/main" id="{E8936592-4C9A-140E-2294-55153EC5A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725" y="5610225"/>
            <a:ext cx="2351088" cy="1008063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0">
              <a:solidFill>
                <a:srgbClr val="FFFF00"/>
              </a:solidFill>
            </a:endParaRPr>
          </a:p>
        </p:txBody>
      </p:sp>
      <p:sp>
        <p:nvSpPr>
          <p:cNvPr id="58377" name="Rectangle 11">
            <a:extLst>
              <a:ext uri="{FF2B5EF4-FFF2-40B4-BE49-F238E27FC236}">
                <a16:creationId xmlns:a16="http://schemas.microsoft.com/office/drawing/2014/main" id="{E886925D-B784-6EDE-F58A-B0EBE4B30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2600" y="5610225"/>
            <a:ext cx="2352675" cy="1008063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0">
              <a:solidFill>
                <a:srgbClr val="FFFF00"/>
              </a:solidFill>
            </a:endParaRPr>
          </a:p>
        </p:txBody>
      </p:sp>
      <p:sp>
        <p:nvSpPr>
          <p:cNvPr id="58378" name="Rectangle 12">
            <a:extLst>
              <a:ext uri="{FF2B5EF4-FFF2-40B4-BE49-F238E27FC236}">
                <a16:creationId xmlns:a16="http://schemas.microsoft.com/office/drawing/2014/main" id="{D7A01DB6-6C52-88F1-9F50-049061A52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0100" y="5610225"/>
            <a:ext cx="2351088" cy="1008063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0">
              <a:solidFill>
                <a:srgbClr val="FFFF00"/>
              </a:solidFill>
            </a:endParaRPr>
          </a:p>
        </p:txBody>
      </p:sp>
      <p:sp>
        <p:nvSpPr>
          <p:cNvPr id="58379" name="Line 13">
            <a:extLst>
              <a:ext uri="{FF2B5EF4-FFF2-40B4-BE49-F238E27FC236}">
                <a16:creationId xmlns:a16="http://schemas.microsoft.com/office/drawing/2014/main" id="{50450ADA-7610-66EB-52BF-8940BAE341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76475" y="3341688"/>
            <a:ext cx="1681163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8380" name="Line 14">
            <a:extLst>
              <a:ext uri="{FF2B5EF4-FFF2-40B4-BE49-F238E27FC236}">
                <a16:creationId xmlns:a16="http://schemas.microsoft.com/office/drawing/2014/main" id="{CF8B4D3C-6540-5CC8-35DB-9C9D83DF62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6475" y="3341688"/>
            <a:ext cx="0" cy="75565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8381" name="Line 15">
            <a:extLst>
              <a:ext uri="{FF2B5EF4-FFF2-40B4-BE49-F238E27FC236}">
                <a16:creationId xmlns:a16="http://schemas.microsoft.com/office/drawing/2014/main" id="{8FBF846D-6499-8359-6D7E-8F04A068C4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7375" y="2501900"/>
            <a:ext cx="0" cy="75565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8382" name="Line 16">
            <a:extLst>
              <a:ext uri="{FF2B5EF4-FFF2-40B4-BE49-F238E27FC236}">
                <a16:creationId xmlns:a16="http://schemas.microsoft.com/office/drawing/2014/main" id="{76D9C619-F642-7C88-C5CD-3BD14CADBD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7375" y="3257550"/>
            <a:ext cx="2100263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8383" name="Line 17">
            <a:extLst>
              <a:ext uri="{FF2B5EF4-FFF2-40B4-BE49-F238E27FC236}">
                <a16:creationId xmlns:a16="http://schemas.microsoft.com/office/drawing/2014/main" id="{D681EDFD-C2CC-8271-4463-4500F13E0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5700" y="2501900"/>
            <a:ext cx="0" cy="420688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8384" name="Line 18">
            <a:extLst>
              <a:ext uri="{FF2B5EF4-FFF2-40B4-BE49-F238E27FC236}">
                <a16:creationId xmlns:a16="http://schemas.microsoft.com/office/drawing/2014/main" id="{B8E960B8-045F-916F-35D2-0284224A33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8163" y="2501900"/>
            <a:ext cx="0" cy="839788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8385" name="Line 19">
            <a:extLst>
              <a:ext uri="{FF2B5EF4-FFF2-40B4-BE49-F238E27FC236}">
                <a16:creationId xmlns:a16="http://schemas.microsoft.com/office/drawing/2014/main" id="{220C1F7D-1F9D-6242-32D1-45D785900F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8725" y="3341688"/>
            <a:ext cx="1849438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8386" name="Line 20">
            <a:extLst>
              <a:ext uri="{FF2B5EF4-FFF2-40B4-BE49-F238E27FC236}">
                <a16:creationId xmlns:a16="http://schemas.microsoft.com/office/drawing/2014/main" id="{C7C4479F-5F31-BC7C-1254-213731EBAB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2813" y="4602163"/>
            <a:ext cx="2016125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8387" name="Line 21">
            <a:extLst>
              <a:ext uri="{FF2B5EF4-FFF2-40B4-BE49-F238E27FC236}">
                <a16:creationId xmlns:a16="http://schemas.microsoft.com/office/drawing/2014/main" id="{4D8DD622-5D4F-FA68-B2A6-DF5E73DE7F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8938" y="4602163"/>
            <a:ext cx="0" cy="1008062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8388" name="Line 22">
            <a:extLst>
              <a:ext uri="{FF2B5EF4-FFF2-40B4-BE49-F238E27FC236}">
                <a16:creationId xmlns:a16="http://schemas.microsoft.com/office/drawing/2014/main" id="{CBF619D0-6C3C-9BBE-5BDE-C6E2BC2C1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2813" y="6197600"/>
            <a:ext cx="839787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8389" name="Line 23">
            <a:extLst>
              <a:ext uri="{FF2B5EF4-FFF2-40B4-BE49-F238E27FC236}">
                <a16:creationId xmlns:a16="http://schemas.microsoft.com/office/drawing/2014/main" id="{F6F03D2F-469C-C0F2-F15E-5B510F4D6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5275" y="6113463"/>
            <a:ext cx="504825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8390" name="Text Box 24">
            <a:extLst>
              <a:ext uri="{FF2B5EF4-FFF2-40B4-BE49-F238E27FC236}">
                <a16:creationId xmlns:a16="http://schemas.microsoft.com/office/drawing/2014/main" id="{360CAEEE-4022-2529-0945-B63ABA331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75" y="5862638"/>
            <a:ext cx="2100263" cy="544512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0" u="sng">
                <a:solidFill>
                  <a:srgbClr val="FFFF00"/>
                </a:solidFill>
              </a:rPr>
              <a:t>Node7</a:t>
            </a:r>
          </a:p>
        </p:txBody>
      </p:sp>
      <p:sp>
        <p:nvSpPr>
          <p:cNvPr id="58391" name="Text Box 25">
            <a:extLst>
              <a:ext uri="{FF2B5EF4-FFF2-40B4-BE49-F238E27FC236}">
                <a16:creationId xmlns:a16="http://schemas.microsoft.com/office/drawing/2014/main" id="{A6F3B74E-F415-ED77-07FF-03988E64E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1775" y="1746250"/>
            <a:ext cx="2100263" cy="544513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0" u="sng">
                <a:solidFill>
                  <a:srgbClr val="FFFF00"/>
                </a:solidFill>
              </a:rPr>
              <a:t>Node2</a:t>
            </a:r>
          </a:p>
        </p:txBody>
      </p:sp>
      <p:sp>
        <p:nvSpPr>
          <p:cNvPr id="58392" name="Text Box 26">
            <a:extLst>
              <a:ext uri="{FF2B5EF4-FFF2-40B4-BE49-F238E27FC236}">
                <a16:creationId xmlns:a16="http://schemas.microsoft.com/office/drawing/2014/main" id="{26F59323-CC13-64D8-D259-7B2CC9F67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5963" y="1746250"/>
            <a:ext cx="2100262" cy="544513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0" u="sng">
                <a:solidFill>
                  <a:srgbClr val="FFFF00"/>
                </a:solidFill>
              </a:rPr>
              <a:t>Node3</a:t>
            </a:r>
          </a:p>
        </p:txBody>
      </p:sp>
      <p:sp>
        <p:nvSpPr>
          <p:cNvPr id="58393" name="Text Box 27">
            <a:extLst>
              <a:ext uri="{FF2B5EF4-FFF2-40B4-BE49-F238E27FC236}">
                <a16:creationId xmlns:a16="http://schemas.microsoft.com/office/drawing/2014/main" id="{1ECBA9E5-6651-666D-5D73-05AD68C66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1775" y="3173413"/>
            <a:ext cx="2100263" cy="546100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0" u="sng">
                <a:solidFill>
                  <a:srgbClr val="FFFF00"/>
                </a:solidFill>
              </a:rPr>
              <a:t>Node4</a:t>
            </a:r>
          </a:p>
        </p:txBody>
      </p:sp>
      <p:sp>
        <p:nvSpPr>
          <p:cNvPr id="58394" name="Text Box 28">
            <a:extLst>
              <a:ext uri="{FF2B5EF4-FFF2-40B4-BE49-F238E27FC236}">
                <a16:creationId xmlns:a16="http://schemas.microsoft.com/office/drawing/2014/main" id="{1E913779-54ED-5697-123E-6AA89D7D5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863" y="4349750"/>
            <a:ext cx="2100262" cy="544513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0" u="sng">
                <a:solidFill>
                  <a:srgbClr val="FFFF00"/>
                </a:solidFill>
              </a:rPr>
              <a:t>Node5</a:t>
            </a:r>
          </a:p>
        </p:txBody>
      </p:sp>
      <p:sp>
        <p:nvSpPr>
          <p:cNvPr id="58395" name="Text Box 29">
            <a:extLst>
              <a:ext uri="{FF2B5EF4-FFF2-40B4-BE49-F238E27FC236}">
                <a16:creationId xmlns:a16="http://schemas.microsoft.com/office/drawing/2014/main" id="{367284A7-BED9-4C8B-CA29-193185C5B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863" y="5876925"/>
            <a:ext cx="2100262" cy="546100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0" u="sng">
                <a:solidFill>
                  <a:srgbClr val="FFFF00"/>
                </a:solidFill>
              </a:rPr>
              <a:t>Node6</a:t>
            </a:r>
          </a:p>
        </p:txBody>
      </p:sp>
      <p:sp>
        <p:nvSpPr>
          <p:cNvPr id="58396" name="Text Box 30">
            <a:extLst>
              <a:ext uri="{FF2B5EF4-FFF2-40B4-BE49-F238E27FC236}">
                <a16:creationId xmlns:a16="http://schemas.microsoft.com/office/drawing/2014/main" id="{1046CCC5-4256-9BD5-6318-32D6D1407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8" y="1746250"/>
            <a:ext cx="2100262" cy="544513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0" u="sng">
                <a:solidFill>
                  <a:srgbClr val="FFFF00"/>
                </a:solidFill>
              </a:rPr>
              <a:t>Node1</a:t>
            </a:r>
          </a:p>
        </p:txBody>
      </p:sp>
      <p:sp>
        <p:nvSpPr>
          <p:cNvPr id="58397" name="Text Box 31">
            <a:extLst>
              <a:ext uri="{FF2B5EF4-FFF2-40B4-BE49-F238E27FC236}">
                <a16:creationId xmlns:a16="http://schemas.microsoft.com/office/drawing/2014/main" id="{4BDCCB9F-0A23-94F4-AAA2-77577DA5B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75" y="5862638"/>
            <a:ext cx="2098675" cy="544512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0" u="sng">
                <a:solidFill>
                  <a:srgbClr val="FFFF00"/>
                </a:solidFill>
              </a:rPr>
              <a:t>Node8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nimBg="1"/>
      <p:bldP spid="58372" grpId="0" animBg="1"/>
      <p:bldP spid="58373" grpId="0" animBg="1"/>
      <p:bldP spid="58374" grpId="0" animBg="1"/>
      <p:bldP spid="58375" grpId="0" animBg="1"/>
      <p:bldP spid="58376" grpId="0" animBg="1"/>
      <p:bldP spid="58377" grpId="0" animBg="1"/>
      <p:bldP spid="58378" grpId="0" animBg="1"/>
      <p:bldP spid="58390" grpId="0" animBg="1"/>
      <p:bldP spid="58391" grpId="0" animBg="1"/>
      <p:bldP spid="58392" grpId="0" animBg="1"/>
      <p:bldP spid="58393" grpId="0" animBg="1"/>
      <p:bldP spid="58394" grpId="0" animBg="1"/>
      <p:bldP spid="58395" grpId="0" animBg="1"/>
      <p:bldP spid="58396" grpId="0" animBg="1"/>
      <p:bldP spid="5839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5BADAFE5-D398-833B-62B8-3B674CB9BBF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3600"/>
              <a:t>Unary Association: Example 2</a:t>
            </a:r>
          </a:p>
        </p:txBody>
      </p:sp>
      <p:sp>
        <p:nvSpPr>
          <p:cNvPr id="59395" name="Rectangle 5">
            <a:extLst>
              <a:ext uri="{FF2B5EF4-FFF2-40B4-BE49-F238E27FC236}">
                <a16:creationId xmlns:a16="http://schemas.microsoft.com/office/drawing/2014/main" id="{F2278AA2-288C-C440-06C9-E7D88B686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1988" y="2332038"/>
            <a:ext cx="4425950" cy="272415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200" i="0">
              <a:latin typeface="Times New Roman" panose="02020603050405020304" pitchFamily="18" charset="0"/>
            </a:endParaRPr>
          </a:p>
        </p:txBody>
      </p:sp>
      <p:sp>
        <p:nvSpPr>
          <p:cNvPr id="59396" name="Rectangle 6">
            <a:extLst>
              <a:ext uri="{FF2B5EF4-FFF2-40B4-BE49-F238E27FC236}">
                <a16:creationId xmlns:a16="http://schemas.microsoft.com/office/drawing/2014/main" id="{58ACB2D8-2A56-BD5C-D25E-6AA3D4881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513" y="4319588"/>
            <a:ext cx="5245100" cy="1441450"/>
          </a:xfrm>
          <a:prstGeom prst="rect">
            <a:avLst/>
          </a:prstGeom>
          <a:solidFill>
            <a:srgbClr val="003300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4400" i="0">
                <a:solidFill>
                  <a:srgbClr val="FFFF00"/>
                </a:solidFill>
              </a:rPr>
              <a:t>LinkedListNode</a:t>
            </a:r>
          </a:p>
        </p:txBody>
      </p:sp>
      <p:sp>
        <p:nvSpPr>
          <p:cNvPr id="59397" name="Text Box 7">
            <a:extLst>
              <a:ext uri="{FF2B5EF4-FFF2-40B4-BE49-F238E27FC236}">
                <a16:creationId xmlns:a16="http://schemas.microsoft.com/office/drawing/2014/main" id="{A43AB4A7-B8E4-5CCE-E212-F899799E0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113" y="3756025"/>
            <a:ext cx="1311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i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59398" name="Text Box 8">
            <a:extLst>
              <a:ext uri="{FF2B5EF4-FFF2-40B4-BE49-F238E27FC236}">
                <a16:creationId xmlns:a16="http://schemas.microsoft.com/office/drawing/2014/main" id="{50098FBB-3F98-0CD4-0080-8373B662E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1163" y="5064125"/>
            <a:ext cx="22939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i="0">
                <a:solidFill>
                  <a:schemeClr val="tx1"/>
                </a:solidFill>
              </a:rPr>
              <a:t>previous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9789E1BC-A8E3-F71D-4CED-99BBA22C271F}"/>
              </a:ext>
            </a:extLst>
          </p:cNvPr>
          <p:cNvSpPr/>
          <p:nvPr/>
        </p:nvSpPr>
        <p:spPr bwMode="auto">
          <a:xfrm rot="2636377" flipV="1">
            <a:off x="6427750" y="1843823"/>
            <a:ext cx="293957" cy="278718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>
              <a:rot lat="0" lon="10800000" rev="0"/>
            </a:camera>
            <a:lightRig rig="threePt" dir="t"/>
          </a:scene3d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3200" i="0">
              <a:latin typeface="+mj-lt"/>
            </a:endParaRPr>
          </a:p>
        </p:txBody>
      </p:sp>
      <p:sp>
        <p:nvSpPr>
          <p:cNvPr id="59400" name="Text Box 8">
            <a:extLst>
              <a:ext uri="{FF2B5EF4-FFF2-40B4-BE49-F238E27FC236}">
                <a16:creationId xmlns:a16="http://schemas.microsoft.com/office/drawing/2014/main" id="{28551F23-7B07-B534-36A6-E9374951A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1938" y="2324100"/>
            <a:ext cx="2693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i="0">
                <a:solidFill>
                  <a:srgbClr val="0000CC"/>
                </a:solidFill>
              </a:rPr>
              <a:t>Connected to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6" descr="Dilbert comic strip for 08/07/2012 from the official Dilbert com | info for  my students / karina cutler-lake">
            <a:extLst>
              <a:ext uri="{FF2B5EF4-FFF2-40B4-BE49-F238E27FC236}">
                <a16:creationId xmlns:a16="http://schemas.microsoft.com/office/drawing/2014/main" id="{01003B68-6760-03F9-DFBC-736D09C32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1189038"/>
            <a:ext cx="9525000" cy="540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038">
            <a:extLst>
              <a:ext uri="{FF2B5EF4-FFF2-40B4-BE49-F238E27FC236}">
                <a16:creationId xmlns:a16="http://schemas.microsoft.com/office/drawing/2014/main" id="{63491FCC-E244-FB24-3D36-347E064AC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2275" y="5802313"/>
            <a:ext cx="3690938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0000CC"/>
                </a:solidFill>
              </a:rPr>
              <a:t>has pre-requisite of</a:t>
            </a:r>
          </a:p>
        </p:txBody>
      </p:sp>
      <p:sp>
        <p:nvSpPr>
          <p:cNvPr id="61443" name="Title 1">
            <a:extLst>
              <a:ext uri="{FF2B5EF4-FFF2-40B4-BE49-F238E27FC236}">
                <a16:creationId xmlns:a16="http://schemas.microsoft.com/office/drawing/2014/main" id="{69A2BA69-CE38-6BAE-E4C3-4F59150AC86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249238"/>
            <a:ext cx="9399588" cy="1255712"/>
          </a:xfrm>
        </p:spPr>
        <p:txBody>
          <a:bodyPr/>
          <a:lstStyle/>
          <a:p>
            <a:r>
              <a:rPr lang="en-US" altLang="en-US" sz="3600"/>
              <a:t>Unary (Reflexive) Association: Example 3</a:t>
            </a:r>
          </a:p>
        </p:txBody>
      </p:sp>
      <p:sp>
        <p:nvSpPr>
          <p:cNvPr id="61444" name="Rectangle 1028">
            <a:extLst>
              <a:ext uri="{FF2B5EF4-FFF2-40B4-BE49-F238E27FC236}">
                <a16:creationId xmlns:a16="http://schemas.microsoft.com/office/drawing/2014/main" id="{D9F9BD04-E010-567D-567E-2FCF4F245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722438"/>
            <a:ext cx="3941763" cy="3254375"/>
          </a:xfrm>
          <a:prstGeom prst="rect">
            <a:avLst/>
          </a:prstGeom>
          <a:solidFill>
            <a:srgbClr val="FFFFCC"/>
          </a:solidFill>
          <a:ln w="38100">
            <a:solidFill>
              <a:srgbClr val="FF66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 i="0">
              <a:solidFill>
                <a:srgbClr val="003300"/>
              </a:solidFill>
            </a:endParaRPr>
          </a:p>
        </p:txBody>
      </p:sp>
      <p:sp>
        <p:nvSpPr>
          <p:cNvPr id="61445" name="Line 1030">
            <a:extLst>
              <a:ext uri="{FF2B5EF4-FFF2-40B4-BE49-F238E27FC236}">
                <a16:creationId xmlns:a16="http://schemas.microsoft.com/office/drawing/2014/main" id="{DC759D1F-A69E-6DEF-0339-34E0156308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1575" y="3641725"/>
            <a:ext cx="3940175" cy="0"/>
          </a:xfrm>
          <a:prstGeom prst="line">
            <a:avLst/>
          </a:prstGeom>
          <a:noFill/>
          <a:ln w="38100">
            <a:solidFill>
              <a:srgbClr val="FF66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446" name="Text Box 1031">
            <a:extLst>
              <a:ext uri="{FF2B5EF4-FFF2-40B4-BE49-F238E27FC236}">
                <a16:creationId xmlns:a16="http://schemas.microsoft.com/office/drawing/2014/main" id="{F2F5FC21-807B-B0A2-287A-8A04A1D5A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00" y="1822450"/>
            <a:ext cx="1655763" cy="54133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0">
                <a:solidFill>
                  <a:srgbClr val="003300"/>
                </a:solidFill>
              </a:rPr>
              <a:t>Course</a:t>
            </a:r>
          </a:p>
        </p:txBody>
      </p:sp>
      <p:sp>
        <p:nvSpPr>
          <p:cNvPr id="8" name="Line 1032">
            <a:extLst>
              <a:ext uri="{FF2B5EF4-FFF2-40B4-BE49-F238E27FC236}">
                <a16:creationId xmlns:a16="http://schemas.microsoft.com/office/drawing/2014/main" id="{1472BE8B-0DBC-9A85-4D31-A574FC7FE3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6113" y="4972050"/>
            <a:ext cx="0" cy="820738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9" name="Line 1033">
            <a:extLst>
              <a:ext uri="{FF2B5EF4-FFF2-40B4-BE49-F238E27FC236}">
                <a16:creationId xmlns:a16="http://schemas.microsoft.com/office/drawing/2014/main" id="{8CA44BCB-C016-B716-4DA0-B3DC3001B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6113" y="5792788"/>
            <a:ext cx="2668587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61449" name="Line 1034">
            <a:extLst>
              <a:ext uri="{FF2B5EF4-FFF2-40B4-BE49-F238E27FC236}">
                <a16:creationId xmlns:a16="http://schemas.microsoft.com/office/drawing/2014/main" id="{05E7D05F-DD33-00D8-3A4A-EB11D4E616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30888" y="3095625"/>
            <a:ext cx="0" cy="2697163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" name="Line 1035">
            <a:extLst>
              <a:ext uri="{FF2B5EF4-FFF2-40B4-BE49-F238E27FC236}">
                <a16:creationId xmlns:a16="http://schemas.microsoft.com/office/drawing/2014/main" id="{60EE9AC6-2F65-401A-8029-BC7F3630BC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97463" y="3095625"/>
            <a:ext cx="733425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61451" name="Rectangle 1036">
            <a:extLst>
              <a:ext uri="{FF2B5EF4-FFF2-40B4-BE49-F238E27FC236}">
                <a16:creationId xmlns:a16="http://schemas.microsoft.com/office/drawing/2014/main" id="{54DDE5C1-7DDA-7D3F-0CBC-5DCF66711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2852738"/>
            <a:ext cx="4000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>
                <a:solidFill>
                  <a:srgbClr val="0000CC"/>
                </a:solidFill>
              </a:rPr>
              <a:t>*</a:t>
            </a:r>
          </a:p>
        </p:txBody>
      </p:sp>
      <p:sp>
        <p:nvSpPr>
          <p:cNvPr id="61452" name="Rectangle 1037">
            <a:extLst>
              <a:ext uri="{FF2B5EF4-FFF2-40B4-BE49-F238E27FC236}">
                <a16:creationId xmlns:a16="http://schemas.microsoft.com/office/drawing/2014/main" id="{2AB267B8-DA92-838F-5CE7-E47108B408E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755900" y="5151438"/>
            <a:ext cx="4587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4000" i="0">
                <a:solidFill>
                  <a:srgbClr val="0000CC"/>
                </a:solidFill>
              </a:rPr>
              <a:t>*</a:t>
            </a:r>
          </a:p>
        </p:txBody>
      </p:sp>
      <p:sp>
        <p:nvSpPr>
          <p:cNvPr id="61453" name="Text Box 1039">
            <a:extLst>
              <a:ext uri="{FF2B5EF4-FFF2-40B4-BE49-F238E27FC236}">
                <a16:creationId xmlns:a16="http://schemas.microsoft.com/office/drawing/2014/main" id="{DE21863B-D4DD-6063-AB11-3EFC1B4C6A7B}"/>
              </a:ext>
            </a:extLst>
          </p:cNvPr>
          <p:cNvSpPr txBox="1">
            <a:spLocks noChangeArrowheads="1"/>
          </p:cNvSpPr>
          <p:nvPr/>
        </p:nvSpPr>
        <p:spPr bwMode="auto">
          <a:xfrm rot="70">
            <a:off x="5746750" y="3579813"/>
            <a:ext cx="3560763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0000CC"/>
                </a:solidFill>
              </a:rPr>
              <a:t>is pre-requisite for</a:t>
            </a:r>
          </a:p>
        </p:txBody>
      </p:sp>
      <p:sp>
        <p:nvSpPr>
          <p:cNvPr id="61454" name="Right Triangle 15">
            <a:extLst>
              <a:ext uri="{FF2B5EF4-FFF2-40B4-BE49-F238E27FC236}">
                <a16:creationId xmlns:a16="http://schemas.microsoft.com/office/drawing/2014/main" id="{F25B98F5-4F40-9A50-68AC-0C5E823FE701}"/>
              </a:ext>
            </a:extLst>
          </p:cNvPr>
          <p:cNvSpPr>
            <a:spLocks noChangeArrowheads="1"/>
          </p:cNvSpPr>
          <p:nvPr/>
        </p:nvSpPr>
        <p:spPr bwMode="auto">
          <a:xfrm rot="2636377" flipV="1">
            <a:off x="6026150" y="3314700"/>
            <a:ext cx="323850" cy="31432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 i="0"/>
          </a:p>
        </p:txBody>
      </p:sp>
      <p:sp>
        <p:nvSpPr>
          <p:cNvPr id="61455" name="Right Triangle 16">
            <a:extLst>
              <a:ext uri="{FF2B5EF4-FFF2-40B4-BE49-F238E27FC236}">
                <a16:creationId xmlns:a16="http://schemas.microsoft.com/office/drawing/2014/main" id="{CAF5584A-363B-9293-6006-C7DE4B382E9C}"/>
              </a:ext>
            </a:extLst>
          </p:cNvPr>
          <p:cNvSpPr>
            <a:spLocks noChangeArrowheads="1"/>
          </p:cNvSpPr>
          <p:nvPr/>
        </p:nvSpPr>
        <p:spPr bwMode="auto">
          <a:xfrm rot="2636377" flipV="1">
            <a:off x="2819400" y="5524500"/>
            <a:ext cx="323850" cy="31432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 i="0"/>
          </a:p>
        </p:txBody>
      </p:sp>
      <p:sp>
        <p:nvSpPr>
          <p:cNvPr id="61456" name="Line 1029">
            <a:extLst>
              <a:ext uri="{FF2B5EF4-FFF2-40B4-BE49-F238E27FC236}">
                <a16:creationId xmlns:a16="http://schemas.microsoft.com/office/drawing/2014/main" id="{43A7CE71-4CDE-FE03-6EDF-BBE3D81AD1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5700" y="2419350"/>
            <a:ext cx="3941763" cy="0"/>
          </a:xfrm>
          <a:prstGeom prst="line">
            <a:avLst/>
          </a:prstGeom>
          <a:noFill/>
          <a:ln w="38100">
            <a:solidFill>
              <a:srgbClr val="FF66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9233BF8-1B91-7951-62D7-F6CA99BEC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775" y="-30163"/>
            <a:ext cx="8596313" cy="1255713"/>
          </a:xfrm>
        </p:spPr>
        <p:txBody>
          <a:bodyPr/>
          <a:lstStyle/>
          <a:p>
            <a:r>
              <a:rPr lang="en-US" altLang="en-US" sz="4000"/>
              <a:t>Inheritance Example</a:t>
            </a:r>
          </a:p>
        </p:txBody>
      </p:sp>
      <p:sp>
        <p:nvSpPr>
          <p:cNvPr id="8195" name="Text Box 5" descr="Stationery">
            <a:extLst>
              <a:ext uri="{FF2B5EF4-FFF2-40B4-BE49-F238E27FC236}">
                <a16:creationId xmlns:a16="http://schemas.microsoft.com/office/drawing/2014/main" id="{7FCA9392-FECE-EB40-C545-CF85AA52F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913" y="3654425"/>
            <a:ext cx="5964237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i="0">
                <a:solidFill>
                  <a:srgbClr val="0000CC"/>
                </a:solidFill>
              </a:rPr>
              <a:t>“A Dog </a:t>
            </a:r>
            <a:r>
              <a:rPr lang="en-US" altLang="en-US" u="sng">
                <a:solidFill>
                  <a:srgbClr val="0000CC"/>
                </a:solidFill>
              </a:rPr>
              <a:t>ISA</a:t>
            </a:r>
            <a:r>
              <a:rPr lang="en-US" altLang="en-US" i="0">
                <a:solidFill>
                  <a:srgbClr val="0000CC"/>
                </a:solidFill>
              </a:rPr>
              <a:t> Animal”</a:t>
            </a:r>
          </a:p>
        </p:txBody>
      </p:sp>
      <p:grpSp>
        <p:nvGrpSpPr>
          <p:cNvPr id="8196" name="Group 8">
            <a:extLst>
              <a:ext uri="{FF2B5EF4-FFF2-40B4-BE49-F238E27FC236}">
                <a16:creationId xmlns:a16="http://schemas.microsoft.com/office/drawing/2014/main" id="{7C10566C-7902-073A-A611-939DD63FE1B6}"/>
              </a:ext>
            </a:extLst>
          </p:cNvPr>
          <p:cNvGrpSpPr>
            <a:grpSpLocks/>
          </p:cNvGrpSpPr>
          <p:nvPr/>
        </p:nvGrpSpPr>
        <p:grpSpPr bwMode="auto">
          <a:xfrm>
            <a:off x="315913" y="1839913"/>
            <a:ext cx="3581400" cy="4225925"/>
            <a:chOff x="315913" y="1839913"/>
            <a:chExt cx="3581400" cy="4225925"/>
          </a:xfrm>
        </p:grpSpPr>
        <p:sp>
          <p:nvSpPr>
            <p:cNvPr id="8197" name="Rectangle 30">
              <a:extLst>
                <a:ext uri="{FF2B5EF4-FFF2-40B4-BE49-F238E27FC236}">
                  <a16:creationId xmlns:a16="http://schemas.microsoft.com/office/drawing/2014/main" id="{5D29CE4B-6774-D13A-A0D3-9050B4109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00" y="1839913"/>
              <a:ext cx="3541713" cy="1177925"/>
            </a:xfrm>
            <a:prstGeom prst="rect">
              <a:avLst/>
            </a:prstGeom>
            <a:solidFill>
              <a:srgbClr val="FF9933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3800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Animal</a:t>
              </a:r>
            </a:p>
          </p:txBody>
        </p:sp>
        <p:sp>
          <p:nvSpPr>
            <p:cNvPr id="8198" name="Rectangle 33">
              <a:extLst>
                <a:ext uri="{FF2B5EF4-FFF2-40B4-BE49-F238E27FC236}">
                  <a16:creationId xmlns:a16="http://schemas.microsoft.com/office/drawing/2014/main" id="{B7451091-C148-6465-3EA3-095194C4B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13" y="4887913"/>
              <a:ext cx="3541712" cy="1177925"/>
            </a:xfrm>
            <a:prstGeom prst="rect">
              <a:avLst/>
            </a:prstGeom>
            <a:solidFill>
              <a:srgbClr val="66FFFF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3800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Dog</a:t>
              </a:r>
            </a:p>
          </p:txBody>
        </p:sp>
        <p:grpSp>
          <p:nvGrpSpPr>
            <p:cNvPr id="8199" name="Group 100">
              <a:extLst>
                <a:ext uri="{FF2B5EF4-FFF2-40B4-BE49-F238E27FC236}">
                  <a16:creationId xmlns:a16="http://schemas.microsoft.com/office/drawing/2014/main" id="{5FC2B841-8AC4-0562-DA34-2E2B86849640}"/>
                </a:ext>
              </a:extLst>
            </p:cNvPr>
            <p:cNvGrpSpPr>
              <a:grpSpLocks/>
            </p:cNvGrpSpPr>
            <p:nvPr/>
          </p:nvGrpSpPr>
          <p:grpSpPr bwMode="auto">
            <a:xfrm rot="2477093">
              <a:off x="1447800" y="2967038"/>
              <a:ext cx="1003300" cy="1584325"/>
              <a:chOff x="3979882" y="1865268"/>
              <a:chExt cx="362177" cy="560961"/>
            </a:xfrm>
          </p:grpSpPr>
          <p:cxnSp>
            <p:nvCxnSpPr>
              <p:cNvPr id="8200" name="Straight Arrow Connector 101">
                <a:extLst>
                  <a:ext uri="{FF2B5EF4-FFF2-40B4-BE49-F238E27FC236}">
                    <a16:creationId xmlns:a16="http://schemas.microsoft.com/office/drawing/2014/main" id="{E65AC06D-2FD6-69D8-281B-A7428BB2408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9122907" flipV="1">
                <a:off x="4338342" y="2024496"/>
                <a:ext cx="1719" cy="403015"/>
              </a:xfrm>
              <a:prstGeom prst="straightConnector1">
                <a:avLst/>
              </a:prstGeom>
              <a:noFill/>
              <a:ln w="57150" algn="ctr">
                <a:solidFill>
                  <a:srgbClr val="0000CC"/>
                </a:solidFill>
                <a:round/>
                <a:headEnd/>
                <a:tailEnd type="none" w="lg" len="lg"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201" name="Shape 81">
                <a:extLst>
                  <a:ext uri="{FF2B5EF4-FFF2-40B4-BE49-F238E27FC236}">
                    <a16:creationId xmlns:a16="http://schemas.microsoft.com/office/drawing/2014/main" id="{FE71E98B-A38A-37C8-4E9F-5D5B82FA19CE}"/>
                  </a:ext>
                </a:extLst>
              </p:cNvPr>
              <p:cNvSpPr>
                <a:spLocks/>
              </p:cNvSpPr>
              <p:nvPr/>
            </p:nvSpPr>
            <p:spPr bwMode="auto">
              <a:xfrm rot="-7948568">
                <a:off x="4009732" y="1835418"/>
                <a:ext cx="234390" cy="294090"/>
              </a:xfrm>
              <a:custGeom>
                <a:avLst/>
                <a:gdLst>
                  <a:gd name="T0" fmla="*/ 2147483646 w 6594"/>
                  <a:gd name="T1" fmla="*/ 2147483646 h 11353"/>
                  <a:gd name="T2" fmla="*/ 0 w 6594"/>
                  <a:gd name="T3" fmla="*/ 0 h 11353"/>
                  <a:gd name="T4" fmla="*/ 0 w 6594"/>
                  <a:gd name="T5" fmla="*/ 2147483646 h 11353"/>
                  <a:gd name="T6" fmla="*/ 2147483646 w 6594"/>
                  <a:gd name="T7" fmla="*/ 2147483646 h 113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594"/>
                  <a:gd name="T13" fmla="*/ 0 h 11353"/>
                  <a:gd name="T14" fmla="*/ 6594 w 6594"/>
                  <a:gd name="T15" fmla="*/ 11353 h 113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594" h="11353" fill="none" extrusionOk="0">
                    <a:moveTo>
                      <a:pt x="6593" y="5656"/>
                    </a:moveTo>
                    <a:lnTo>
                      <a:pt x="0" y="0"/>
                    </a:lnTo>
                    <a:lnTo>
                      <a:pt x="0" y="11353"/>
                    </a:lnTo>
                    <a:lnTo>
                      <a:pt x="6593" y="5656"/>
                    </a:lnTo>
                    <a:close/>
                  </a:path>
                </a:pathLst>
              </a:custGeom>
              <a:solidFill>
                <a:srgbClr val="0000CC"/>
              </a:solidFill>
              <a:ln w="57150" cap="rnd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vert="eaVert" lIns="91425" tIns="91425" rIns="91425" bIns="91425" anchor="ctr">
                <a:spAutoFit/>
              </a:bodyPr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9717D5B1-E981-DC25-64E4-6C5CCF47AAD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04850" y="130175"/>
            <a:ext cx="8596313" cy="1255713"/>
          </a:xfrm>
        </p:spPr>
        <p:txBody>
          <a:bodyPr/>
          <a:lstStyle/>
          <a:p>
            <a:r>
              <a:rPr lang="en-US" altLang="en-US" sz="3600"/>
              <a:t>Implementing Association Relationship: Example 1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6B71ABF1-CEB5-379F-9391-5693929026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1613" y="1385888"/>
            <a:ext cx="9601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3600" dirty="0">
                <a:solidFill>
                  <a:schemeClr val="accent2">
                    <a:lumMod val="75000"/>
                  </a:schemeClr>
                </a:solidFill>
              </a:rPr>
              <a:t>Store a </a:t>
            </a:r>
            <a:r>
              <a:rPr lang="en-US" altLang="en-US" sz="3600" b="1" dirty="0">
                <a:solidFill>
                  <a:schemeClr val="accent2">
                    <a:lumMod val="75000"/>
                  </a:schemeClr>
                </a:solidFill>
              </a:rPr>
              <a:t>reference variable </a:t>
            </a:r>
            <a:r>
              <a:rPr lang="en-US" altLang="en-US" sz="3600" dirty="0">
                <a:solidFill>
                  <a:schemeClr val="accent2">
                    <a:lumMod val="75000"/>
                  </a:schemeClr>
                </a:solidFill>
              </a:rPr>
              <a:t>of  the associated class.</a:t>
            </a:r>
          </a:p>
          <a:p>
            <a:pPr>
              <a:defRPr/>
            </a:pPr>
            <a:endParaRPr lang="en-US" altLang="en-US" dirty="0"/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2FF1DCE4-96AE-BDD6-63CB-C44423BA1E0F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408238"/>
            <a:ext cx="9220200" cy="1981200"/>
            <a:chOff x="620712" y="3246438"/>
            <a:chExt cx="9220201" cy="1981200"/>
          </a:xfrm>
        </p:grpSpPr>
        <p:sp>
          <p:nvSpPr>
            <p:cNvPr id="62479" name="Rectangle 6">
              <a:extLst>
                <a:ext uri="{FF2B5EF4-FFF2-40B4-BE49-F238E27FC236}">
                  <a16:creationId xmlns:a16="http://schemas.microsoft.com/office/drawing/2014/main" id="{6E75C428-45EF-4E73-A887-E34277F6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313" y="3856038"/>
              <a:ext cx="1695450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66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800" i="0">
                  <a:solidFill>
                    <a:srgbClr val="FFFF00"/>
                  </a:solidFill>
                </a:rPr>
                <a:t>abook</a:t>
              </a:r>
            </a:p>
          </p:txBody>
        </p:sp>
        <p:sp>
          <p:nvSpPr>
            <p:cNvPr id="62480" name="Line 7">
              <a:extLst>
                <a:ext uri="{FF2B5EF4-FFF2-40B4-BE49-F238E27FC236}">
                  <a16:creationId xmlns:a16="http://schemas.microsoft.com/office/drawing/2014/main" id="{2C5CEA8A-2C2E-3B25-4E0A-23B531F4C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9563" y="4008438"/>
              <a:ext cx="3170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81" name="Oval 8">
              <a:extLst>
                <a:ext uri="{FF2B5EF4-FFF2-40B4-BE49-F238E27FC236}">
                  <a16:creationId xmlns:a16="http://schemas.microsoft.com/office/drawing/2014/main" id="{2E33FF64-4065-8137-22F4-0A19AA489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3246438"/>
              <a:ext cx="3741738" cy="1524000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400" i="0">
                  <a:solidFill>
                    <a:srgbClr val="FFFF00"/>
                  </a:solidFill>
                </a:rPr>
                <a:t>Bookname: OOSD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400" i="0">
                  <a:solidFill>
                    <a:srgbClr val="FFFF00"/>
                  </a:solidFill>
                </a:rPr>
                <a:t>Author: Gamaa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400" i="0">
                  <a:solidFill>
                    <a:srgbClr val="FFFF00"/>
                  </a:solidFill>
                </a:rPr>
                <a:t>ISBN: 12234434</a:t>
              </a:r>
            </a:p>
          </p:txBody>
        </p:sp>
        <p:sp>
          <p:nvSpPr>
            <p:cNvPr id="62482" name="Text Box 9">
              <a:extLst>
                <a:ext uri="{FF2B5EF4-FFF2-40B4-BE49-F238E27FC236}">
                  <a16:creationId xmlns:a16="http://schemas.microsoft.com/office/drawing/2014/main" id="{DCC0EC4B-07E6-8FA8-AE94-81DF145E06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712" y="4319518"/>
              <a:ext cx="32623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3200" i="0">
                  <a:solidFill>
                    <a:srgbClr val="0000CC"/>
                  </a:solidFill>
                </a:rPr>
                <a:t>Book Reference</a:t>
              </a:r>
            </a:p>
          </p:txBody>
        </p:sp>
        <p:sp>
          <p:nvSpPr>
            <p:cNvPr id="62483" name="Text Box 10">
              <a:extLst>
                <a:ext uri="{FF2B5EF4-FFF2-40B4-BE49-F238E27FC236}">
                  <a16:creationId xmlns:a16="http://schemas.microsoft.com/office/drawing/2014/main" id="{F2920B6E-C8E2-433E-A4A3-38367A8B2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8600" y="4770438"/>
              <a:ext cx="32623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3200" i="0">
                  <a:solidFill>
                    <a:srgbClr val="0000CC"/>
                  </a:solidFill>
                </a:rPr>
                <a:t>Book instance</a:t>
              </a:r>
            </a:p>
          </p:txBody>
        </p:sp>
      </p:grpSp>
      <p:sp>
        <p:nvSpPr>
          <p:cNvPr id="69641" name="Oval 8">
            <a:extLst>
              <a:ext uri="{FF2B5EF4-FFF2-40B4-BE49-F238E27FC236}">
                <a16:creationId xmlns:a16="http://schemas.microsoft.com/office/drawing/2014/main" id="{6A52726A-390C-5066-1028-F928F3AB3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4770438"/>
            <a:ext cx="3741737" cy="1447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 i="0">
                <a:solidFill>
                  <a:srgbClr val="FFFF00"/>
                </a:solidFill>
              </a:rPr>
              <a:t>Book: </a:t>
            </a:r>
          </a:p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 i="0">
                <a:solidFill>
                  <a:srgbClr val="FFFF00"/>
                </a:solidFill>
              </a:rPr>
              <a:t>memberName: AKK</a:t>
            </a:r>
          </a:p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 i="0">
                <a:solidFill>
                  <a:srgbClr val="FFFF00"/>
                </a:solidFill>
              </a:rPr>
              <a:t>Member Number: 412323</a:t>
            </a:r>
          </a:p>
        </p:txBody>
      </p:sp>
      <p:sp>
        <p:nvSpPr>
          <p:cNvPr id="69642" name="Rectangle 6">
            <a:extLst>
              <a:ext uri="{FF2B5EF4-FFF2-40B4-BE49-F238E27FC236}">
                <a16:creationId xmlns:a16="http://schemas.microsoft.com/office/drawing/2014/main" id="{A8FE1A9C-B99E-3D77-187E-CEAC1AAC1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313" y="5075238"/>
            <a:ext cx="685800" cy="228600"/>
          </a:xfrm>
          <a:prstGeom prst="rect">
            <a:avLst/>
          </a:prstGeom>
          <a:solidFill>
            <a:srgbClr val="FF0000"/>
          </a:solidFill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 i="0">
                <a:solidFill>
                  <a:srgbClr val="FFFF00"/>
                </a:solidFill>
              </a:rPr>
              <a:t>abook</a:t>
            </a:r>
          </a:p>
        </p:txBody>
      </p:sp>
      <p:grpSp>
        <p:nvGrpSpPr>
          <p:cNvPr id="3" name="Group 17">
            <a:extLst>
              <a:ext uri="{FF2B5EF4-FFF2-40B4-BE49-F238E27FC236}">
                <a16:creationId xmlns:a16="http://schemas.microsoft.com/office/drawing/2014/main" id="{2799FA0B-09A0-DFF5-DF36-E6EC44FBC88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711700"/>
            <a:ext cx="5726113" cy="1430338"/>
            <a:chOff x="4267200" y="5397500"/>
            <a:chExt cx="5726113" cy="1430338"/>
          </a:xfrm>
        </p:grpSpPr>
        <p:sp>
          <p:nvSpPr>
            <p:cNvPr id="62472" name="Rectangle 2">
              <a:extLst>
                <a:ext uri="{FF2B5EF4-FFF2-40B4-BE49-F238E27FC236}">
                  <a16:creationId xmlns:a16="http://schemas.microsoft.com/office/drawing/2014/main" id="{FD884743-FBFA-2C62-162A-8C96C8259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5540375"/>
              <a:ext cx="1471613" cy="1287463"/>
            </a:xfrm>
            <a:prstGeom prst="rect">
              <a:avLst/>
            </a:prstGeom>
            <a:solidFill>
              <a:srgbClr val="FFFF00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 i="0">
                  <a:solidFill>
                    <a:srgbClr val="000000"/>
                  </a:solidFill>
                </a:rPr>
                <a:t>Member</a:t>
              </a:r>
            </a:p>
          </p:txBody>
        </p:sp>
        <p:sp>
          <p:nvSpPr>
            <p:cNvPr id="62473" name="Rectangle 3">
              <a:extLst>
                <a:ext uri="{FF2B5EF4-FFF2-40B4-BE49-F238E27FC236}">
                  <a16:creationId xmlns:a16="http://schemas.microsoft.com/office/drawing/2014/main" id="{A01FAE91-4231-E174-90C9-07ACEFF02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2838" y="5397500"/>
              <a:ext cx="1260475" cy="1430338"/>
            </a:xfrm>
            <a:prstGeom prst="rect">
              <a:avLst/>
            </a:prstGeom>
            <a:solidFill>
              <a:srgbClr val="FFFF00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 i="0">
                  <a:solidFill>
                    <a:srgbClr val="000000"/>
                  </a:solidFill>
                </a:rPr>
                <a:t>Book</a:t>
              </a:r>
            </a:p>
          </p:txBody>
        </p:sp>
        <p:sp>
          <p:nvSpPr>
            <p:cNvPr id="62474" name="Line 4">
              <a:extLst>
                <a:ext uri="{FF2B5EF4-FFF2-40B4-BE49-F238E27FC236}">
                  <a16:creationId xmlns:a16="http://schemas.microsoft.com/office/drawing/2014/main" id="{9D23E2EA-2F0F-0E2D-6866-4F72316256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8813" y="6210300"/>
              <a:ext cx="2994025" cy="4603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5" name="AutoShape 5">
              <a:extLst>
                <a:ext uri="{FF2B5EF4-FFF2-40B4-BE49-F238E27FC236}">
                  <a16:creationId xmlns:a16="http://schemas.microsoft.com/office/drawing/2014/main" id="{78C5B7D9-73BD-5C2E-6B44-D6C76BD1B0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255544" y="5839618"/>
              <a:ext cx="306387" cy="298451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800" b="0" i="0">
                <a:latin typeface="Times New Roman" panose="02020603050405020304" pitchFamily="18" charset="0"/>
              </a:endParaRPr>
            </a:p>
          </p:txBody>
        </p:sp>
        <p:sp>
          <p:nvSpPr>
            <p:cNvPr id="62476" name="Text Box 6">
              <a:extLst>
                <a:ext uri="{FF2B5EF4-FFF2-40B4-BE49-F238E27FC236}">
                  <a16:creationId xmlns:a16="http://schemas.microsoft.com/office/drawing/2014/main" id="{C4FD14E2-882B-C23B-225A-EE717A30C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4700" y="5776912"/>
              <a:ext cx="147638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900" i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2477" name="Text Box 7">
              <a:extLst>
                <a:ext uri="{FF2B5EF4-FFF2-40B4-BE49-F238E27FC236}">
                  <a16:creationId xmlns:a16="http://schemas.microsoft.com/office/drawing/2014/main" id="{0B776F3C-4EDD-6A07-68EE-889FAA556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6137" y="5761037"/>
              <a:ext cx="155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000" i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2478" name="Text Box 8">
              <a:extLst>
                <a:ext uri="{FF2B5EF4-FFF2-40B4-BE49-F238E27FC236}">
                  <a16:creationId xmlns:a16="http://schemas.microsoft.com/office/drawing/2014/main" id="{630FCED0-9E33-F366-3D6D-49B410AC76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6712" y="5849649"/>
              <a:ext cx="175260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900" i="0">
                  <a:solidFill>
                    <a:srgbClr val="000000"/>
                  </a:solidFill>
                </a:rPr>
                <a:t>Borrowed by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1" grpId="0" animBg="1"/>
      <p:bldP spid="6964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>
            <a:extLst>
              <a:ext uri="{FF2B5EF4-FFF2-40B4-BE49-F238E27FC236}">
                <a16:creationId xmlns:a16="http://schemas.microsoft.com/office/drawing/2014/main" id="{78DAF9CC-3331-3E34-04B2-87D2B5765F1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15913" y="198438"/>
            <a:ext cx="7010400" cy="6705600"/>
          </a:xfrm>
          <a:solidFill>
            <a:srgbClr val="CCFFCC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78000"/>
              </a:lnSpc>
              <a:buFont typeface="Wingdings" panose="05000000000000000000" pitchFamily="2" charset="2"/>
              <a:buNone/>
            </a:pPr>
            <a:r>
              <a:rPr lang="en-US" altLang="en-US" sz="3600" b="1">
                <a:solidFill>
                  <a:srgbClr val="0000CC"/>
                </a:solidFill>
              </a:rPr>
              <a:t>public class Member{</a:t>
            </a:r>
          </a:p>
          <a:p>
            <a:pPr>
              <a:lnSpc>
                <a:spcPct val="78000"/>
              </a:lnSpc>
              <a:buFont typeface="Wingdings" panose="05000000000000000000" pitchFamily="2" charset="2"/>
              <a:buNone/>
            </a:pPr>
            <a:r>
              <a:rPr lang="en-US" altLang="en-US" sz="3600" b="1">
                <a:solidFill>
                  <a:srgbClr val="0000CC"/>
                </a:solidFill>
              </a:rPr>
              <a:t>private Book book;</a:t>
            </a:r>
          </a:p>
          <a:p>
            <a:pPr>
              <a:lnSpc>
                <a:spcPct val="78000"/>
              </a:lnSpc>
              <a:buFont typeface="Wingdings" panose="05000000000000000000" pitchFamily="2" charset="2"/>
              <a:buNone/>
            </a:pPr>
            <a:r>
              <a:rPr lang="en-US" altLang="en-US" sz="3600" b="1">
                <a:solidFill>
                  <a:srgbClr val="0000CC"/>
                </a:solidFill>
              </a:rPr>
              <a:t>public issueBook(Book abook){</a:t>
            </a:r>
          </a:p>
          <a:p>
            <a:pPr>
              <a:lnSpc>
                <a:spcPct val="78000"/>
              </a:lnSpc>
              <a:buFont typeface="Wingdings" panose="05000000000000000000" pitchFamily="2" charset="2"/>
              <a:buNone/>
            </a:pPr>
            <a:r>
              <a:rPr lang="en-US" altLang="en-US" sz="3600" b="1">
                <a:solidFill>
                  <a:srgbClr val="0000CC"/>
                </a:solidFill>
              </a:rPr>
              <a:t>     setBook(abook);</a:t>
            </a:r>
          </a:p>
          <a:p>
            <a:pPr>
              <a:lnSpc>
                <a:spcPct val="78000"/>
              </a:lnSpc>
              <a:buFont typeface="Wingdings" panose="05000000000000000000" pitchFamily="2" charset="2"/>
              <a:buNone/>
            </a:pPr>
            <a:r>
              <a:rPr lang="en-US" altLang="en-US" sz="3600" b="1">
                <a:solidFill>
                  <a:srgbClr val="0000CC"/>
                </a:solidFill>
              </a:rPr>
              <a:t>     abook.setLender(this);</a:t>
            </a:r>
          </a:p>
          <a:p>
            <a:pPr>
              <a:lnSpc>
                <a:spcPct val="78000"/>
              </a:lnSpc>
              <a:buFont typeface="Wingdings" panose="05000000000000000000" pitchFamily="2" charset="2"/>
              <a:buNone/>
            </a:pPr>
            <a:r>
              <a:rPr lang="en-US" altLang="en-US" sz="3600" b="1">
                <a:solidFill>
                  <a:srgbClr val="0000CC"/>
                </a:solidFill>
              </a:rPr>
              <a:t>     }</a:t>
            </a:r>
          </a:p>
          <a:p>
            <a:pPr>
              <a:lnSpc>
                <a:spcPct val="78000"/>
              </a:lnSpc>
              <a:buFont typeface="Wingdings" panose="05000000000000000000" pitchFamily="2" charset="2"/>
              <a:buNone/>
            </a:pPr>
            <a:r>
              <a:rPr lang="en-US" altLang="en-US" sz="3600" b="1">
                <a:solidFill>
                  <a:srgbClr val="0000CC"/>
                </a:solidFill>
              </a:rPr>
              <a:t>private setBook(Book abook){</a:t>
            </a:r>
          </a:p>
          <a:p>
            <a:pPr>
              <a:lnSpc>
                <a:spcPct val="78000"/>
              </a:lnSpc>
              <a:buFont typeface="Wingdings" panose="05000000000000000000" pitchFamily="2" charset="2"/>
              <a:buNone/>
            </a:pPr>
            <a:r>
              <a:rPr lang="en-US" altLang="en-US" sz="3600" b="1">
                <a:solidFill>
                  <a:srgbClr val="0000CC"/>
                </a:solidFill>
              </a:rPr>
              <a:t>     book=abook;</a:t>
            </a:r>
          </a:p>
          <a:p>
            <a:pPr>
              <a:lnSpc>
                <a:spcPct val="78000"/>
              </a:lnSpc>
              <a:buFont typeface="Wingdings" panose="05000000000000000000" pitchFamily="2" charset="2"/>
              <a:buNone/>
            </a:pPr>
            <a:r>
              <a:rPr lang="en-US" altLang="en-US" sz="3600" b="1">
                <a:solidFill>
                  <a:srgbClr val="0000CC"/>
                </a:solidFill>
              </a:rPr>
              <a:t>   }</a:t>
            </a:r>
          </a:p>
          <a:p>
            <a:pPr>
              <a:lnSpc>
                <a:spcPct val="78000"/>
              </a:lnSpc>
              <a:buFont typeface="Wingdings" panose="05000000000000000000" pitchFamily="2" charset="2"/>
              <a:buNone/>
            </a:pPr>
            <a:r>
              <a:rPr lang="en-US" altLang="en-US" sz="3600" b="1">
                <a:solidFill>
                  <a:srgbClr val="0000CC"/>
                </a:solidFill>
              </a:rPr>
              <a:t>   …</a:t>
            </a:r>
          </a:p>
          <a:p>
            <a:pPr>
              <a:lnSpc>
                <a:spcPct val="78000"/>
              </a:lnSpc>
              <a:buFont typeface="Wingdings" panose="05000000000000000000" pitchFamily="2" charset="2"/>
              <a:buNone/>
            </a:pPr>
            <a:r>
              <a:rPr lang="en-US" altLang="en-US" sz="3600" b="1">
                <a:solidFill>
                  <a:srgbClr val="0000CC"/>
                </a:solidFill>
              </a:rPr>
              <a:t>}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2E706A56-A0B9-BD19-8AAE-31CD462C0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59375"/>
            <a:ext cx="1471613" cy="1287463"/>
          </a:xfrm>
          <a:prstGeom prst="rect">
            <a:avLst/>
          </a:prstGeom>
          <a:solidFill>
            <a:srgbClr val="FFFF00"/>
          </a:solidFill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lIns="100800" tIns="50400" rIns="100800" bIns="504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400" i="0">
                <a:solidFill>
                  <a:srgbClr val="000000"/>
                </a:solidFill>
              </a:rPr>
              <a:t>Member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9688D422-2CB4-24B0-712A-46029282B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6638" y="5016500"/>
            <a:ext cx="1260475" cy="1430338"/>
          </a:xfrm>
          <a:prstGeom prst="rect">
            <a:avLst/>
          </a:prstGeom>
          <a:solidFill>
            <a:srgbClr val="FFFF00"/>
          </a:solidFill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lIns="100800" tIns="50400" rIns="100800" bIns="504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400" i="0">
                <a:solidFill>
                  <a:srgbClr val="000000"/>
                </a:solidFill>
              </a:rPr>
              <a:t>Book</a:t>
            </a:r>
          </a:p>
        </p:txBody>
      </p:sp>
      <p:sp>
        <p:nvSpPr>
          <p:cNvPr id="64517" name="Line 4">
            <a:extLst>
              <a:ext uri="{FF2B5EF4-FFF2-40B4-BE49-F238E27FC236}">
                <a16:creationId xmlns:a16="http://schemas.microsoft.com/office/drawing/2014/main" id="{FCFC8FB0-1BEE-0B9E-13D3-8FF353824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2613" y="5829300"/>
            <a:ext cx="2994025" cy="46038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518" name="AutoShape 5">
            <a:extLst>
              <a:ext uri="{FF2B5EF4-FFF2-40B4-BE49-F238E27FC236}">
                <a16:creationId xmlns:a16="http://schemas.microsoft.com/office/drawing/2014/main" id="{3A0380BC-DAC0-5B46-6D53-0D6771BE4FA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572250" y="5413375"/>
            <a:ext cx="325438" cy="103188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 b="0" i="0">
              <a:latin typeface="Times New Roman" panose="02020603050405020304" pitchFamily="18" charset="0"/>
            </a:endParaRPr>
          </a:p>
        </p:txBody>
      </p:sp>
      <p:sp>
        <p:nvSpPr>
          <p:cNvPr id="64519" name="Text Box 6">
            <a:extLst>
              <a:ext uri="{FF2B5EF4-FFF2-40B4-BE49-F238E27FC236}">
                <a16:creationId xmlns:a16="http://schemas.microsoft.com/office/drawing/2014/main" id="{FE5E727B-060F-888B-D70E-D1861DA32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450" y="5529263"/>
            <a:ext cx="1476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1900" i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4520" name="Text Box 7">
            <a:extLst>
              <a:ext uri="{FF2B5EF4-FFF2-40B4-BE49-F238E27FC236}">
                <a16:creationId xmlns:a16="http://schemas.microsoft.com/office/drawing/2014/main" id="{F0ACA69F-1F09-B848-2C88-76528C948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5338" y="5529263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000" i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4521" name="Text Box 8">
            <a:extLst>
              <a:ext uri="{FF2B5EF4-FFF2-40B4-BE49-F238E27FC236}">
                <a16:creationId xmlns:a16="http://schemas.microsoft.com/office/drawing/2014/main" id="{F6DDAAD2-72ED-026E-0954-1BCC19287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5313" y="5397500"/>
            <a:ext cx="14668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1900" i="0">
                <a:solidFill>
                  <a:srgbClr val="000000"/>
                </a:solidFill>
              </a:rPr>
              <a:t>Borrowed</a:t>
            </a:r>
          </a:p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endParaRPr lang="en-GB" altLang="en-US" sz="1900" i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1900" i="0">
                <a:solidFill>
                  <a:srgbClr val="000000"/>
                </a:solidFill>
              </a:rPr>
              <a:t> by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>
            <a:extLst>
              <a:ext uri="{FF2B5EF4-FFF2-40B4-BE49-F238E27FC236}">
                <a16:creationId xmlns:a16="http://schemas.microsoft.com/office/drawing/2014/main" id="{8FBD2544-913C-181F-26D5-20D53BC748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9713" y="579438"/>
            <a:ext cx="9601200" cy="6477000"/>
          </a:xfrm>
          <a:solidFill>
            <a:srgbClr val="CCFFCC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3600" b="1">
                <a:solidFill>
                  <a:srgbClr val="0000CC"/>
                </a:solidFill>
              </a:rPr>
              <a:t>public class Book{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b="1">
                <a:solidFill>
                  <a:srgbClr val="0000CC"/>
                </a:solidFill>
              </a:rPr>
              <a:t>private Member member;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b="1">
                <a:solidFill>
                  <a:srgbClr val="0000CC"/>
                </a:solidFill>
              </a:rPr>
              <a:t>public setLender(Member aLender){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b="1">
                <a:solidFill>
                  <a:srgbClr val="0000CC"/>
                </a:solidFill>
              </a:rPr>
              <a:t>     member=aLender;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b="1">
                <a:solidFill>
                  <a:srgbClr val="0000CC"/>
                </a:solidFill>
              </a:rPr>
              <a:t>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b="1">
                <a:solidFill>
                  <a:srgbClr val="0000CC"/>
                </a:solidFill>
              </a:rPr>
              <a:t>   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b="1">
                <a:solidFill>
                  <a:srgbClr val="0000CC"/>
                </a:solidFill>
              </a:rPr>
              <a:t>}</a:t>
            </a:r>
          </a:p>
          <a:p>
            <a:endParaRPr lang="en-US" altLang="en-US" sz="3600" b="1">
              <a:solidFill>
                <a:srgbClr val="0000CC"/>
              </a:solidFill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4F19EC4A-20B7-2E23-8BE6-4E3B379A2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513" y="3921125"/>
            <a:ext cx="1735137" cy="1458913"/>
          </a:xfrm>
          <a:prstGeom prst="rect">
            <a:avLst/>
          </a:prstGeom>
          <a:solidFill>
            <a:srgbClr val="FFFF00"/>
          </a:solidFill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lIns="100800" tIns="50400" rIns="100800" bIns="504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3200" i="0">
                <a:solidFill>
                  <a:srgbClr val="000000"/>
                </a:solidFill>
              </a:rPr>
              <a:t>Member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86905A97-F022-5610-46BC-B04C056C9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6288" y="3759200"/>
            <a:ext cx="1292225" cy="1620838"/>
          </a:xfrm>
          <a:prstGeom prst="rect">
            <a:avLst/>
          </a:prstGeom>
          <a:solidFill>
            <a:srgbClr val="FFFF00"/>
          </a:solidFill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lIns="100800" tIns="50400" rIns="100800" bIns="504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3200" i="0">
                <a:solidFill>
                  <a:srgbClr val="000000"/>
                </a:solidFill>
              </a:rPr>
              <a:t>Book</a:t>
            </a:r>
          </a:p>
        </p:txBody>
      </p:sp>
      <p:sp>
        <p:nvSpPr>
          <p:cNvPr id="65541" name="Line 4">
            <a:extLst>
              <a:ext uri="{FF2B5EF4-FFF2-40B4-BE49-F238E27FC236}">
                <a16:creationId xmlns:a16="http://schemas.microsoft.com/office/drawing/2014/main" id="{12E5878D-3425-04DA-1538-01A2E92FA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7650" y="4681538"/>
            <a:ext cx="3068638" cy="5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42" name="AutoShape 5">
            <a:extLst>
              <a:ext uri="{FF2B5EF4-FFF2-40B4-BE49-F238E27FC236}">
                <a16:creationId xmlns:a16="http://schemas.microsoft.com/office/drawing/2014/main" id="{69524EE8-ABC2-8473-CFCE-13C70E679584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244432" y="4374356"/>
            <a:ext cx="304800" cy="182563"/>
          </a:xfrm>
          <a:prstGeom prst="triangle">
            <a:avLst>
              <a:gd name="adj" fmla="val 50000"/>
            </a:avLst>
          </a:prstGeom>
          <a:solidFill>
            <a:srgbClr val="0000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200" b="0" i="0">
              <a:latin typeface="Times New Roman" panose="02020603050405020304" pitchFamily="18" charset="0"/>
            </a:endParaRPr>
          </a:p>
        </p:txBody>
      </p:sp>
      <p:sp>
        <p:nvSpPr>
          <p:cNvPr id="65543" name="Text Box 6">
            <a:extLst>
              <a:ext uri="{FF2B5EF4-FFF2-40B4-BE49-F238E27FC236}">
                <a16:creationId xmlns:a16="http://schemas.microsoft.com/office/drawing/2014/main" id="{9B9BA2E9-39DF-DD22-3A57-C35275A2B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4144963"/>
            <a:ext cx="1635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100" i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5544" name="Text Box 7">
            <a:extLst>
              <a:ext uri="{FF2B5EF4-FFF2-40B4-BE49-F238E27FC236}">
                <a16:creationId xmlns:a16="http://schemas.microsoft.com/office/drawing/2014/main" id="{B23E6FE7-2F7D-FA50-B2CE-F74270A1F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563" y="4083050"/>
            <a:ext cx="1857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400" i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5545" name="Text Box 8">
            <a:extLst>
              <a:ext uri="{FF2B5EF4-FFF2-40B4-BE49-F238E27FC236}">
                <a16:creationId xmlns:a16="http://schemas.microsoft.com/office/drawing/2014/main" id="{002B56D5-553A-FA8E-5568-3CC02EB5B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738" y="4313238"/>
            <a:ext cx="15033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500" i="0">
                <a:solidFill>
                  <a:srgbClr val="0000CC"/>
                </a:solidFill>
              </a:rPr>
              <a:t>Borrowed</a:t>
            </a:r>
          </a:p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500" i="0">
                <a:solidFill>
                  <a:srgbClr val="0000CC"/>
                </a:solidFill>
              </a:rPr>
              <a:t> by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03C5FE13-D300-9A23-41F8-2D9B580D0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5913" y="0"/>
            <a:ext cx="9525000" cy="1255713"/>
          </a:xfrm>
        </p:spPr>
        <p:txBody>
          <a:bodyPr/>
          <a:lstStyle/>
          <a:p>
            <a:r>
              <a:rPr lang="en-US" altLang="en-US" sz="4000"/>
              <a:t>Naming Association Attribute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95974390-1C78-4814-C4E2-A264B16B83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9713" y="1217613"/>
            <a:ext cx="9144000" cy="563880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4000"/>
              <a:t>The association attribute name is derived from: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 sz="3600">
                <a:solidFill>
                  <a:srgbClr val="0000CC"/>
                </a:solidFill>
              </a:rPr>
              <a:t>Role names,  if present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 sz="3600">
                <a:solidFill>
                  <a:srgbClr val="0000CC"/>
                </a:solidFill>
              </a:rPr>
              <a:t>If not present, name of the class to which it is associated</a:t>
            </a:r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DCB91EDE-D096-6827-42C8-E51B7D693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5446713"/>
            <a:ext cx="1343025" cy="762000"/>
          </a:xfrm>
          <a:prstGeom prst="rect">
            <a:avLst/>
          </a:prstGeom>
          <a:solidFill>
            <a:srgbClr val="FFFF00"/>
          </a:solidFill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lIns="100800" tIns="50400" rIns="100800" bIns="504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400" i="0">
                <a:solidFill>
                  <a:srgbClr val="000000"/>
                </a:solidFill>
              </a:rPr>
              <a:t>Member</a:t>
            </a:r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ED6CF3EE-9C55-9A36-1400-F2BF36109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863" y="5380038"/>
            <a:ext cx="1139825" cy="762000"/>
          </a:xfrm>
          <a:prstGeom prst="rect">
            <a:avLst/>
          </a:prstGeom>
          <a:solidFill>
            <a:srgbClr val="FFFF00"/>
          </a:solidFill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lIns="100800" tIns="50400" rIns="100800" bIns="504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3200" i="0">
                <a:solidFill>
                  <a:srgbClr val="000000"/>
                </a:solidFill>
              </a:rPr>
              <a:t>Book</a:t>
            </a:r>
          </a:p>
        </p:txBody>
      </p:sp>
      <p:sp>
        <p:nvSpPr>
          <p:cNvPr id="66566" name="Line 4">
            <a:extLst>
              <a:ext uri="{FF2B5EF4-FFF2-40B4-BE49-F238E27FC236}">
                <a16:creationId xmlns:a16="http://schemas.microsoft.com/office/drawing/2014/main" id="{89C555E5-C577-6BF1-1124-B7EA774C0B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5238" y="5768975"/>
            <a:ext cx="3068637" cy="5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6567" name="AutoShape 5">
            <a:extLst>
              <a:ext uri="{FF2B5EF4-FFF2-40B4-BE49-F238E27FC236}">
                <a16:creationId xmlns:a16="http://schemas.microsoft.com/office/drawing/2014/main" id="{70B8BE6D-C917-521C-3A23-026C8A31690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979319" y="5512594"/>
            <a:ext cx="304800" cy="182562"/>
          </a:xfrm>
          <a:prstGeom prst="triangle">
            <a:avLst>
              <a:gd name="adj" fmla="val 50000"/>
            </a:avLst>
          </a:prstGeom>
          <a:solidFill>
            <a:srgbClr val="0000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200" b="0" i="0">
              <a:latin typeface="Times New Roman" panose="02020603050405020304" pitchFamily="18" charset="0"/>
            </a:endParaRPr>
          </a:p>
        </p:txBody>
      </p:sp>
      <p:sp>
        <p:nvSpPr>
          <p:cNvPr id="66568" name="Text Box 6">
            <a:extLst>
              <a:ext uri="{FF2B5EF4-FFF2-40B4-BE49-F238E27FC236}">
                <a16:creationId xmlns:a16="http://schemas.microsoft.com/office/drawing/2014/main" id="{58FF0346-75DA-FAB5-3F24-81D772FB5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5888" y="5441950"/>
            <a:ext cx="1635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100" i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6569" name="Text Box 7">
            <a:extLst>
              <a:ext uri="{FF2B5EF4-FFF2-40B4-BE49-F238E27FC236}">
                <a16:creationId xmlns:a16="http://schemas.microsoft.com/office/drawing/2014/main" id="{8386B243-68FD-9900-7371-546F505D4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1150" y="5380038"/>
            <a:ext cx="1857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400" i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6570" name="Text Box 8">
            <a:extLst>
              <a:ext uri="{FF2B5EF4-FFF2-40B4-BE49-F238E27FC236}">
                <a16:creationId xmlns:a16="http://schemas.microsoft.com/office/drawing/2014/main" id="{D0881E24-495B-378C-38C7-CCCE19495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0" y="5492750"/>
            <a:ext cx="150336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1800" i="0">
                <a:solidFill>
                  <a:srgbClr val="0000CC"/>
                </a:solidFill>
              </a:rPr>
              <a:t>Borrowed</a:t>
            </a:r>
          </a:p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1800" i="0">
                <a:solidFill>
                  <a:srgbClr val="0000CC"/>
                </a:solidFill>
              </a:rPr>
              <a:t> by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8A6249BC-9766-AA70-FE26-B2AE38CB76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6263" y="-49213"/>
            <a:ext cx="9129712" cy="1255713"/>
          </a:xfrm>
        </p:spPr>
        <p:txBody>
          <a:bodyPr/>
          <a:lstStyle/>
          <a:p>
            <a:r>
              <a:rPr lang="en-US" altLang="en-US" sz="3600"/>
              <a:t>Association Implementation: Quiz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728884-4C50-A6ED-E847-F149CA927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3" y="1209675"/>
            <a:ext cx="1931987" cy="841375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3100" i="0">
                <a:solidFill>
                  <a:srgbClr val="0000CC"/>
                </a:solidFill>
              </a:rPr>
              <a:t>Student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511678-C560-02AE-19B2-54C873BDB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313" y="1293813"/>
            <a:ext cx="2016125" cy="75723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3100" i="0">
                <a:solidFill>
                  <a:srgbClr val="0000CC"/>
                </a:solidFill>
              </a:rPr>
              <a:t>Course</a:t>
            </a: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8424C0C7-8C12-5161-5415-90C38366C9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5100" y="1704975"/>
            <a:ext cx="4621213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590" name="Text Box 7">
            <a:extLst>
              <a:ext uri="{FF2B5EF4-FFF2-40B4-BE49-F238E27FC236}">
                <a16:creationId xmlns:a16="http://schemas.microsoft.com/office/drawing/2014/main" id="{9D86A8AA-98D0-546A-D556-3F81A8874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1179513"/>
            <a:ext cx="2000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 sz="2600" i="0">
              <a:solidFill>
                <a:srgbClr val="0000CC"/>
              </a:solidFill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4C14B1D6-E13A-B50F-1914-C84A62B87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8113" y="1244600"/>
            <a:ext cx="1371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600" i="0">
                <a:solidFill>
                  <a:srgbClr val="0000CC"/>
                </a:solidFill>
              </a:rPr>
              <a:t>credit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AE5EF0B1-45BA-8CBA-5A58-63DE1A495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0513" y="1704975"/>
            <a:ext cx="135255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2200" i="0">
                <a:solidFill>
                  <a:srgbClr val="0000CC"/>
                </a:solidFill>
                <a:ea typeface="SimSun" panose="02010600030101010101" pitchFamily="2" charset="-122"/>
              </a:rPr>
              <a:t>1..300</a:t>
            </a:r>
          </a:p>
        </p:txBody>
      </p:sp>
      <p:sp>
        <p:nvSpPr>
          <p:cNvPr id="67593" name="Rectangle 11">
            <a:extLst>
              <a:ext uri="{FF2B5EF4-FFF2-40B4-BE49-F238E27FC236}">
                <a16:creationId xmlns:a16="http://schemas.microsoft.com/office/drawing/2014/main" id="{E859825E-F3FA-9F48-2E2E-41A5C8E39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1171575"/>
            <a:ext cx="15716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endParaRPr lang="en-US" altLang="en-US" sz="2600" i="0">
              <a:solidFill>
                <a:srgbClr val="0000CC"/>
              </a:solidFill>
              <a:ea typeface="SimSun" panose="02010600030101010101" pitchFamily="2" charset="-122"/>
            </a:endParaRP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40A0944E-3040-46D0-8AAF-C38C2F6DF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1913" y="1704975"/>
            <a:ext cx="78105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2200" i="0">
                <a:solidFill>
                  <a:srgbClr val="0000CC"/>
                </a:solidFill>
                <a:ea typeface="SimSun" panose="02010600030101010101" pitchFamily="2" charset="-122"/>
              </a:rPr>
              <a:t>1..5</a:t>
            </a: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BDB8159A-172B-2D34-E723-38712B4E4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113" y="1206500"/>
            <a:ext cx="28194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600" i="0">
                <a:solidFill>
                  <a:srgbClr val="0000CC"/>
                </a:solidFill>
              </a:rPr>
              <a:t>Enrolment</a:t>
            </a:r>
          </a:p>
        </p:txBody>
      </p:sp>
      <p:sp>
        <p:nvSpPr>
          <p:cNvPr id="73740" name="Rectangle 3">
            <a:extLst>
              <a:ext uri="{FF2B5EF4-FFF2-40B4-BE49-F238E27FC236}">
                <a16:creationId xmlns:a16="http://schemas.microsoft.com/office/drawing/2014/main" id="{B9D83157-ED62-099E-C5ED-98A593F43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813" y="2511425"/>
            <a:ext cx="5715000" cy="4548188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>
            <a:lvl1pPr marL="422275" indent="-3175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 i="0">
                <a:solidFill>
                  <a:srgbClr val="003300"/>
                </a:solidFill>
              </a:rPr>
              <a:t>Class Student {      </a:t>
            </a:r>
          </a:p>
          <a:p>
            <a:pPr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 i="0">
                <a:solidFill>
                  <a:srgbClr val="003300"/>
                </a:solidFill>
              </a:rPr>
              <a:t>    Course Enrolment[5];            </a:t>
            </a:r>
          </a:p>
          <a:p>
            <a:pPr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 i="0">
                <a:solidFill>
                  <a:srgbClr val="003300"/>
                </a:solidFill>
              </a:rPr>
              <a:t>    …</a:t>
            </a:r>
          </a:p>
          <a:p>
            <a:pPr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 i="0">
                <a:solidFill>
                  <a:srgbClr val="003300"/>
                </a:solidFill>
              </a:rPr>
              <a:t>}</a:t>
            </a:r>
          </a:p>
          <a:p>
            <a:pPr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 i="0">
                <a:solidFill>
                  <a:srgbClr val="003300"/>
                </a:solidFill>
              </a:rPr>
              <a:t>Class Course {</a:t>
            </a:r>
          </a:p>
          <a:p>
            <a:pPr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 i="0">
                <a:solidFill>
                  <a:srgbClr val="003300"/>
                </a:solidFill>
              </a:rPr>
              <a:t>	Student credit[300];</a:t>
            </a:r>
          </a:p>
          <a:p>
            <a:pPr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 i="0">
                <a:solidFill>
                  <a:srgbClr val="003300"/>
                </a:solidFill>
              </a:rPr>
              <a:t>   …</a:t>
            </a:r>
          </a:p>
          <a:p>
            <a:pPr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 i="0">
                <a:solidFill>
                  <a:srgbClr val="003300"/>
                </a:solidFill>
              </a:rPr>
              <a:t>}</a:t>
            </a:r>
          </a:p>
          <a:p>
            <a:pPr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en-US" altLang="en-US" sz="2800" i="0">
              <a:solidFill>
                <a:srgbClr val="003300"/>
              </a:solidFill>
            </a:endParaRPr>
          </a:p>
        </p:txBody>
      </p:sp>
      <p:sp>
        <p:nvSpPr>
          <p:cNvPr id="2" name="Text Box 8">
            <a:extLst>
              <a:ext uri="{FF2B5EF4-FFF2-40B4-BE49-F238E27FC236}">
                <a16:creationId xmlns:a16="http://schemas.microsoft.com/office/drawing/2014/main" id="{AA3C3BCB-1F7E-0C39-FCB8-796C1585B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5913" y="1704975"/>
            <a:ext cx="1371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600" i="0">
                <a:solidFill>
                  <a:srgbClr val="0000CC"/>
                </a:solidFill>
              </a:rPr>
              <a:t>enrols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5EF7A6E6-1D78-6A24-4A0A-55828AAB3F11}"/>
              </a:ext>
            </a:extLst>
          </p:cNvPr>
          <p:cNvSpPr/>
          <p:nvPr/>
        </p:nvSpPr>
        <p:spPr bwMode="auto">
          <a:xfrm rot="2636377" flipV="1">
            <a:off x="5260371" y="1906902"/>
            <a:ext cx="171766" cy="191588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>
              <a:rot lat="0" lon="10800000" rev="0"/>
            </a:camera>
            <a:lightRig rig="threePt" dir="t"/>
          </a:scene3d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10" grpId="0"/>
      <p:bldP spid="12" grpId="0"/>
      <p:bldP spid="13" grpId="0"/>
      <p:bldP spid="73740" grpId="0" animBg="1"/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13" name="Text Box 9">
            <a:extLst>
              <a:ext uri="{FF2B5EF4-FFF2-40B4-BE49-F238E27FC236}">
                <a16:creationId xmlns:a16="http://schemas.microsoft.com/office/drawing/2014/main" id="{C6490525-ED0F-A3FA-38E1-6AC64291C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113" y="4262438"/>
            <a:ext cx="1766887" cy="52705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600" i="0">
                <a:solidFill>
                  <a:schemeClr val="tx1"/>
                </a:solidFill>
              </a:rPr>
              <a:t>works for</a:t>
            </a: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D5D51EC9-8B6D-E50E-F382-68F7EC3E7C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-47625"/>
            <a:ext cx="8596312" cy="958850"/>
          </a:xfrm>
        </p:spPr>
        <p:txBody>
          <a:bodyPr/>
          <a:lstStyle/>
          <a:p>
            <a:r>
              <a:rPr lang="en-US" altLang="en-US" sz="3600"/>
              <a:t>Association Exercise 1</a:t>
            </a:r>
          </a:p>
        </p:txBody>
      </p:sp>
      <p:sp>
        <p:nvSpPr>
          <p:cNvPr id="1019907" name="Rectangle 3">
            <a:extLst>
              <a:ext uri="{FF2B5EF4-FFF2-40B4-BE49-F238E27FC236}">
                <a16:creationId xmlns:a16="http://schemas.microsoft.com/office/drawing/2014/main" id="{F0985FE2-014F-C28D-5ED0-A3AC75B54ED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813" y="828675"/>
            <a:ext cx="9893300" cy="4492625"/>
          </a:xfrm>
        </p:spPr>
        <p:txBody>
          <a:bodyPr/>
          <a:lstStyle/>
          <a:p>
            <a:r>
              <a:rPr lang="en-US" altLang="en-US" b="1">
                <a:solidFill>
                  <a:schemeClr val="tx1"/>
                </a:solidFill>
              </a:rPr>
              <a:t>Develop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r>
              <a:rPr lang="en-US" altLang="en-US" b="1">
                <a:solidFill>
                  <a:schemeClr val="tx1"/>
                </a:solidFill>
              </a:rPr>
              <a:t>class model: </a:t>
            </a:r>
            <a:r>
              <a:rPr lang="en-US" altLang="en-US">
                <a:solidFill>
                  <a:schemeClr val="tx1"/>
                </a:solidFill>
              </a:rPr>
              <a:t>A Person works for a Company. A Company employs one person.</a:t>
            </a:r>
          </a:p>
          <a:p>
            <a:endParaRPr lang="en-US" altLang="en-US" sz="3600">
              <a:solidFill>
                <a:schemeClr val="tx1"/>
              </a:solidFill>
            </a:endParaRPr>
          </a:p>
        </p:txBody>
      </p:sp>
      <p:sp>
        <p:nvSpPr>
          <p:cNvPr id="1019908" name="Rectangle 4">
            <a:extLst>
              <a:ext uri="{FF2B5EF4-FFF2-40B4-BE49-F238E27FC236}">
                <a16:creationId xmlns:a16="http://schemas.microsoft.com/office/drawing/2014/main" id="{5A9316E0-318A-4BF6-066B-017382407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3403600"/>
            <a:ext cx="1931987" cy="1301750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3900" i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1019909" name="Rectangle 5">
            <a:extLst>
              <a:ext uri="{FF2B5EF4-FFF2-40B4-BE49-F238E27FC236}">
                <a16:creationId xmlns:a16="http://schemas.microsoft.com/office/drawing/2014/main" id="{29E5E215-8FC1-D765-72CC-7F90E47E9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3533775"/>
            <a:ext cx="2016125" cy="1171575"/>
          </a:xfrm>
          <a:prstGeom prst="rect">
            <a:avLst/>
          </a:prstGeom>
          <a:solidFill>
            <a:srgbClr val="66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3500" i="0">
                <a:solidFill>
                  <a:schemeClr val="tx1"/>
                </a:solidFill>
              </a:rPr>
              <a:t>Company</a:t>
            </a:r>
          </a:p>
        </p:txBody>
      </p:sp>
      <p:sp>
        <p:nvSpPr>
          <p:cNvPr id="1019910" name="Line 6">
            <a:extLst>
              <a:ext uri="{FF2B5EF4-FFF2-40B4-BE49-F238E27FC236}">
                <a16:creationId xmlns:a16="http://schemas.microsoft.com/office/drawing/2014/main" id="{1B6A4D45-DB8E-73E8-A3C4-C5554A4F0B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4367213"/>
            <a:ext cx="4537075" cy="3175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19911" name="Text Box 7">
            <a:extLst>
              <a:ext uri="{FF2B5EF4-FFF2-40B4-BE49-F238E27FC236}">
                <a16:creationId xmlns:a16="http://schemas.microsoft.com/office/drawing/2014/main" id="{38A32568-150A-9B82-B45A-0A9E505EF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0513" y="3848100"/>
            <a:ext cx="1439862" cy="465138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200" i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1019912" name="Text Box 8">
            <a:extLst>
              <a:ext uri="{FF2B5EF4-FFF2-40B4-BE49-F238E27FC236}">
                <a16:creationId xmlns:a16="http://schemas.microsoft.com/office/drawing/2014/main" id="{6D539804-4024-B59B-85AD-DED136945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925" y="3848100"/>
            <a:ext cx="16017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200" i="0">
                <a:solidFill>
                  <a:schemeClr val="tx1"/>
                </a:solidFill>
              </a:rPr>
              <a:t>employer</a:t>
            </a:r>
          </a:p>
        </p:txBody>
      </p:sp>
      <p:sp>
        <p:nvSpPr>
          <p:cNvPr id="1019914" name="AutoShape 10">
            <a:extLst>
              <a:ext uri="{FF2B5EF4-FFF2-40B4-BE49-F238E27FC236}">
                <a16:creationId xmlns:a16="http://schemas.microsoft.com/office/drawing/2014/main" id="{412098DA-9060-22FD-D074-7A566554AE67}"/>
              </a:ext>
            </a:extLst>
          </p:cNvPr>
          <p:cNvSpPr>
            <a:spLocks noChangeArrowheads="1"/>
          </p:cNvSpPr>
          <p:nvPr/>
        </p:nvSpPr>
        <p:spPr bwMode="auto">
          <a:xfrm rot="5716874">
            <a:off x="5690394" y="4501357"/>
            <a:ext cx="390525" cy="166687"/>
          </a:xfrm>
          <a:prstGeom prst="triangle">
            <a:avLst>
              <a:gd name="adj" fmla="val 50000"/>
            </a:avLst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65547" name="Text Box 12">
            <a:extLst>
              <a:ext uri="{FF2B5EF4-FFF2-40B4-BE49-F238E27FC236}">
                <a16:creationId xmlns:a16="http://schemas.microsoft.com/office/drawing/2014/main" id="{79120673-1FE6-D8DE-71FF-2FBC6E6C5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3" y="5380038"/>
            <a:ext cx="258127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2200" i="0">
                <a:solidFill>
                  <a:srgbClr val="0000CC"/>
                </a:solidFill>
                <a:ea typeface="SimSun" panose="02010600030101010101" pitchFamily="2" charset="-122"/>
              </a:rPr>
              <a:t>Association Name</a:t>
            </a:r>
          </a:p>
        </p:txBody>
      </p:sp>
      <p:sp>
        <p:nvSpPr>
          <p:cNvPr id="65548" name="Line 13">
            <a:extLst>
              <a:ext uri="{FF2B5EF4-FFF2-40B4-BE49-F238E27FC236}">
                <a16:creationId xmlns:a16="http://schemas.microsoft.com/office/drawing/2014/main" id="{88713494-E92F-77B5-2264-ACF9590F06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51350" y="4695825"/>
            <a:ext cx="1597025" cy="781050"/>
          </a:xfrm>
          <a:prstGeom prst="line">
            <a:avLst/>
          </a:prstGeom>
          <a:noFill/>
          <a:ln w="38100">
            <a:solidFill>
              <a:srgbClr val="FC0128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5133" name="Text Box 15">
            <a:extLst>
              <a:ext uri="{FF2B5EF4-FFF2-40B4-BE49-F238E27FC236}">
                <a16:creationId xmlns:a16="http://schemas.microsoft.com/office/drawing/2014/main" id="{06CA3F8A-C8B1-3822-8C18-DCD10A1A7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0" y="2103438"/>
            <a:ext cx="7588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2200" i="0">
                <a:solidFill>
                  <a:srgbClr val="0000CC"/>
                </a:solidFill>
                <a:ea typeface="SimSun" panose="02010600030101010101" pitchFamily="2" charset="-122"/>
              </a:rPr>
              <a:t>Role</a:t>
            </a:r>
          </a:p>
        </p:txBody>
      </p:sp>
      <p:sp>
        <p:nvSpPr>
          <p:cNvPr id="65550" name="Line 16">
            <a:extLst>
              <a:ext uri="{FF2B5EF4-FFF2-40B4-BE49-F238E27FC236}">
                <a16:creationId xmlns:a16="http://schemas.microsoft.com/office/drawing/2014/main" id="{48E4811A-BE17-C523-8171-3B8E6DDC72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8513" y="2560638"/>
            <a:ext cx="787400" cy="1368425"/>
          </a:xfrm>
          <a:prstGeom prst="line">
            <a:avLst/>
          </a:prstGeom>
          <a:noFill/>
          <a:ln w="38100">
            <a:solidFill>
              <a:srgbClr val="FC0128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65551" name="Line 17">
            <a:extLst>
              <a:ext uri="{FF2B5EF4-FFF2-40B4-BE49-F238E27FC236}">
                <a16:creationId xmlns:a16="http://schemas.microsoft.com/office/drawing/2014/main" id="{3A66C828-24F7-CAC5-89BB-8B704BB1BA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4513" y="2560638"/>
            <a:ext cx="1905000" cy="1447800"/>
          </a:xfrm>
          <a:prstGeom prst="line">
            <a:avLst/>
          </a:prstGeom>
          <a:noFill/>
          <a:ln w="38100">
            <a:solidFill>
              <a:srgbClr val="FC0128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5136" name="Text Box 21">
            <a:extLst>
              <a:ext uri="{FF2B5EF4-FFF2-40B4-BE49-F238E27FC236}">
                <a16:creationId xmlns:a16="http://schemas.microsoft.com/office/drawing/2014/main" id="{B161A5C4-6060-20F0-EF09-FCEE6C4E2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3" y="6065838"/>
            <a:ext cx="86106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>
                <a:solidFill>
                  <a:srgbClr val="0000CC"/>
                </a:solidFill>
              </a:rPr>
              <a:t>Observe: Bidirectional navigation.</a:t>
            </a:r>
          </a:p>
        </p:txBody>
      </p:sp>
      <p:sp>
        <p:nvSpPr>
          <p:cNvPr id="65553" name="Text Box 15">
            <a:extLst>
              <a:ext uri="{FF2B5EF4-FFF2-40B4-BE49-F238E27FC236}">
                <a16:creationId xmlns:a16="http://schemas.microsoft.com/office/drawing/2014/main" id="{1125DBA2-7E7A-33FE-021D-33B40AD61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713" y="2124075"/>
            <a:ext cx="42926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2200" i="0">
                <a:solidFill>
                  <a:srgbClr val="0000CC"/>
                </a:solidFill>
                <a:ea typeface="SimSun" panose="02010600030101010101" pitchFamily="2" charset="-122"/>
              </a:rPr>
              <a:t>Implicit attribute of Company</a:t>
            </a:r>
          </a:p>
        </p:txBody>
      </p:sp>
      <p:sp>
        <p:nvSpPr>
          <p:cNvPr id="65554" name="Line 16">
            <a:extLst>
              <a:ext uri="{FF2B5EF4-FFF2-40B4-BE49-F238E27FC236}">
                <a16:creationId xmlns:a16="http://schemas.microsoft.com/office/drawing/2014/main" id="{671D031F-06EF-BD7A-B47B-250A3EDB7E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71913" y="2636838"/>
            <a:ext cx="1905000" cy="1295400"/>
          </a:xfrm>
          <a:prstGeom prst="line">
            <a:avLst/>
          </a:prstGeom>
          <a:noFill/>
          <a:ln w="38100">
            <a:solidFill>
              <a:srgbClr val="003300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65555" name="Line 16">
            <a:extLst>
              <a:ext uri="{FF2B5EF4-FFF2-40B4-BE49-F238E27FC236}">
                <a16:creationId xmlns:a16="http://schemas.microsoft.com/office/drawing/2014/main" id="{D73AC280-CB59-5C5D-2148-45E5729DE1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3170238"/>
            <a:ext cx="304800" cy="838200"/>
          </a:xfrm>
          <a:prstGeom prst="line">
            <a:avLst/>
          </a:prstGeom>
          <a:noFill/>
          <a:ln w="38100">
            <a:solidFill>
              <a:srgbClr val="003300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65556" name="Text Box 15">
            <a:extLst>
              <a:ext uri="{FF2B5EF4-FFF2-40B4-BE49-F238E27FC236}">
                <a16:creationId xmlns:a16="http://schemas.microsoft.com/office/drawing/2014/main" id="{98115CF9-9A34-3C41-5666-D7D816CC3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313" y="2789238"/>
            <a:ext cx="401637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2200" i="0">
                <a:solidFill>
                  <a:srgbClr val="0000CC"/>
                </a:solidFill>
                <a:ea typeface="SimSun" panose="02010600030101010101" pitchFamily="2" charset="-122"/>
              </a:rPr>
              <a:t>Implicit attribute of Person</a:t>
            </a: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90A15429-5B16-AAE1-35B9-921EA075A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6751638"/>
            <a:ext cx="86106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>
                <a:solidFill>
                  <a:srgbClr val="0000CC"/>
                </a:solidFill>
              </a:rPr>
              <a:t>Implement in Java…</a:t>
            </a:r>
          </a:p>
        </p:txBody>
      </p:sp>
      <p:sp>
        <p:nvSpPr>
          <p:cNvPr id="22" name="Text Box 12">
            <a:extLst>
              <a:ext uri="{FF2B5EF4-FFF2-40B4-BE49-F238E27FC236}">
                <a16:creationId xmlns:a16="http://schemas.microsoft.com/office/drawing/2014/main" id="{84E75E71-F411-794A-6299-D58B0C473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5303838"/>
            <a:ext cx="2200275" cy="5334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2800" i="0">
                <a:solidFill>
                  <a:srgbClr val="0000CC"/>
                </a:solidFill>
                <a:ea typeface="SimSun" panose="02010600030101010101" pitchFamily="2" charset="-122"/>
              </a:rPr>
              <a:t>Write Code</a:t>
            </a:r>
          </a:p>
        </p:txBody>
      </p:sp>
      <p:sp>
        <p:nvSpPr>
          <p:cNvPr id="5143" name="Text Box 12">
            <a:extLst>
              <a:ext uri="{FF2B5EF4-FFF2-40B4-BE49-F238E27FC236}">
                <a16:creationId xmlns:a16="http://schemas.microsoft.com/office/drawing/2014/main" id="{D080F77D-9B13-54A0-CB3D-BB641EBC4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0513" y="4313238"/>
            <a:ext cx="4238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2800" i="0">
                <a:solidFill>
                  <a:srgbClr val="0000CC"/>
                </a:solidFill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5144" name="Text Box 12">
            <a:extLst>
              <a:ext uri="{FF2B5EF4-FFF2-40B4-BE49-F238E27FC236}">
                <a16:creationId xmlns:a16="http://schemas.microsoft.com/office/drawing/2014/main" id="{F90FF0EC-DB5E-254E-1E9A-D9E656A90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9113" y="4313238"/>
            <a:ext cx="4238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2800" i="0">
                <a:solidFill>
                  <a:srgbClr val="0000CC"/>
                </a:solidFill>
                <a:ea typeface="SimSun" panose="02010600030101010101" pitchFamily="2" charset="-12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13" grpId="0" animBg="1"/>
      <p:bldP spid="1019908" grpId="0" animBg="1"/>
      <p:bldP spid="1019909" grpId="0" animBg="1"/>
      <p:bldP spid="1019911" grpId="0" animBg="1"/>
      <p:bldP spid="1019912" grpId="0"/>
      <p:bldP spid="1019914" grpId="0" animBg="1"/>
      <p:bldP spid="65547" grpId="0"/>
      <p:bldP spid="5133" grpId="0"/>
      <p:bldP spid="5136" grpId="0"/>
      <p:bldP spid="65553" grpId="0"/>
      <p:bldP spid="65556" grpId="0"/>
      <p:bldP spid="21" grpId="0"/>
      <p:bldP spid="22" grpId="0" animBg="1"/>
      <p:bldP spid="5143" grpId="0"/>
      <p:bldP spid="514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99C0AF57-8257-AFF7-7BD7-933445CAF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45313" y="2941638"/>
            <a:ext cx="2895600" cy="1255712"/>
          </a:xfrm>
          <a:solidFill>
            <a:srgbClr val="FFFF00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 sz="3200"/>
              <a:t>Exercise 1: Solution 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10522FEB-7D67-602D-2F44-F2CE898F0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3060700"/>
            <a:ext cx="8915400" cy="361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744" tIns="48997" rIns="99744" bIns="48997"/>
          <a:lstStyle>
            <a:lvl1pPr marL="2857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defTabSz="914400">
              <a:spcAft>
                <a:spcPts val="8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500" i="0">
                <a:solidFill>
                  <a:srgbClr val="0000CC"/>
                </a:solidFill>
              </a:rPr>
              <a:t>public class</a:t>
            </a:r>
            <a:r>
              <a:rPr lang="en-US" altLang="en-US" sz="2500" b="0" i="0">
                <a:solidFill>
                  <a:srgbClr val="0000CC"/>
                </a:solidFill>
              </a:rPr>
              <a:t> Person {</a:t>
            </a:r>
          </a:p>
          <a:p>
            <a:pPr defTabSz="914400">
              <a:spcAft>
                <a:spcPts val="8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500" b="0" i="0">
                <a:solidFill>
                  <a:srgbClr val="0000CC"/>
                </a:solidFill>
              </a:rPr>
              <a:t>	</a:t>
            </a:r>
            <a:r>
              <a:rPr lang="en-US" altLang="en-US" sz="2500" i="0">
                <a:solidFill>
                  <a:srgbClr val="0000CC"/>
                </a:solidFill>
              </a:rPr>
              <a:t>private</a:t>
            </a:r>
            <a:r>
              <a:rPr lang="en-US" altLang="en-US" sz="2500" b="0" i="0">
                <a:solidFill>
                  <a:srgbClr val="0000CC"/>
                </a:solidFill>
              </a:rPr>
              <a:t> Company employer;</a:t>
            </a:r>
          </a:p>
          <a:p>
            <a:pPr defTabSz="914400">
              <a:spcAft>
                <a:spcPts val="8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500" b="0" i="0">
                <a:solidFill>
                  <a:srgbClr val="0000CC"/>
                </a:solidFill>
              </a:rPr>
              <a:t>	</a:t>
            </a:r>
            <a:r>
              <a:rPr lang="en-US" altLang="en-US" sz="2500" i="0">
                <a:solidFill>
                  <a:srgbClr val="006600"/>
                </a:solidFill>
              </a:rPr>
              <a:t>public</a:t>
            </a:r>
            <a:r>
              <a:rPr lang="en-US" altLang="en-US" sz="2500" b="0" i="0">
                <a:solidFill>
                  <a:srgbClr val="006600"/>
                </a:solidFill>
              </a:rPr>
              <a:t> Company getWorksFor() {</a:t>
            </a:r>
          </a:p>
          <a:p>
            <a:pPr defTabSz="914400">
              <a:spcAft>
                <a:spcPts val="8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500" b="0" i="0">
                <a:solidFill>
                  <a:srgbClr val="006600"/>
                </a:solidFill>
              </a:rPr>
              <a:t>		</a:t>
            </a:r>
            <a:r>
              <a:rPr lang="en-US" altLang="en-US" sz="2500" i="0">
                <a:solidFill>
                  <a:srgbClr val="006600"/>
                </a:solidFill>
              </a:rPr>
              <a:t>return</a:t>
            </a:r>
            <a:r>
              <a:rPr lang="en-US" altLang="en-US" sz="2500" b="0" i="0">
                <a:solidFill>
                  <a:srgbClr val="006600"/>
                </a:solidFill>
              </a:rPr>
              <a:t> employer;</a:t>
            </a:r>
          </a:p>
          <a:p>
            <a:pPr defTabSz="914400">
              <a:spcAft>
                <a:spcPts val="8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500" b="0" i="0">
                <a:solidFill>
                  <a:srgbClr val="006600"/>
                </a:solidFill>
              </a:rPr>
              <a:t>	}</a:t>
            </a:r>
          </a:p>
          <a:p>
            <a:pPr defTabSz="914400">
              <a:spcAft>
                <a:spcPts val="8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500" i="0">
                <a:solidFill>
                  <a:srgbClr val="006600"/>
                </a:solidFill>
              </a:rPr>
              <a:t>  public</a:t>
            </a:r>
            <a:r>
              <a:rPr lang="en-US" altLang="en-US" sz="2500" b="0" i="0">
                <a:solidFill>
                  <a:srgbClr val="006600"/>
                </a:solidFill>
              </a:rPr>
              <a:t> void setCompany(Company c) {</a:t>
            </a:r>
          </a:p>
          <a:p>
            <a:pPr defTabSz="914400">
              <a:spcAft>
                <a:spcPts val="8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500" b="0" i="0">
                <a:solidFill>
                  <a:srgbClr val="006600"/>
                </a:solidFill>
              </a:rPr>
              <a:t>		employer=c;</a:t>
            </a:r>
          </a:p>
          <a:p>
            <a:pPr defTabSz="914400">
              <a:spcAft>
                <a:spcPts val="8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500" b="0" i="0">
                <a:solidFill>
                  <a:srgbClr val="006600"/>
                </a:solidFill>
              </a:rPr>
              <a:t>	}</a:t>
            </a:r>
          </a:p>
          <a:p>
            <a:pPr defTabSz="914400">
              <a:spcAft>
                <a:spcPts val="8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500" b="0" i="0">
                <a:solidFill>
                  <a:srgbClr val="0000CC"/>
                </a:solidFill>
              </a:rPr>
              <a:t>}</a:t>
            </a:r>
          </a:p>
        </p:txBody>
      </p:sp>
      <p:sp>
        <p:nvSpPr>
          <p:cNvPr id="70660" name="Rectangle 21">
            <a:extLst>
              <a:ext uri="{FF2B5EF4-FFF2-40B4-BE49-F238E27FC236}">
                <a16:creationId xmlns:a16="http://schemas.microsoft.com/office/drawing/2014/main" id="{30EC8E49-B7FD-693A-0F7A-FB3B19336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198438"/>
            <a:ext cx="9688512" cy="370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744" tIns="48997" rIns="99744" bIns="48997"/>
          <a:lstStyle>
            <a:lvl1pPr marL="2857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defTabSz="914400">
              <a:lnSpc>
                <a:spcPct val="105000"/>
              </a:lnSpc>
              <a:spcAft>
                <a:spcPts val="8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500" i="0">
                <a:solidFill>
                  <a:srgbClr val="0000CC"/>
                </a:solidFill>
              </a:rPr>
              <a:t>public</a:t>
            </a:r>
            <a:r>
              <a:rPr lang="en-US" altLang="en-US" sz="2500" b="0" i="0">
                <a:solidFill>
                  <a:srgbClr val="0000CC"/>
                </a:solidFill>
              </a:rPr>
              <a:t> </a:t>
            </a:r>
            <a:r>
              <a:rPr lang="en-US" altLang="en-US" sz="2500" i="0">
                <a:solidFill>
                  <a:srgbClr val="0000CC"/>
                </a:solidFill>
              </a:rPr>
              <a:t>class</a:t>
            </a:r>
            <a:r>
              <a:rPr lang="en-US" altLang="en-US" sz="2500" b="0" i="0">
                <a:solidFill>
                  <a:srgbClr val="0000CC"/>
                </a:solidFill>
              </a:rPr>
              <a:t> Company {</a:t>
            </a:r>
          </a:p>
          <a:p>
            <a:pPr defTabSz="914400">
              <a:lnSpc>
                <a:spcPct val="105000"/>
              </a:lnSpc>
              <a:spcAft>
                <a:spcPts val="8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500" b="0" i="0">
                <a:solidFill>
                  <a:srgbClr val="0000CC"/>
                </a:solidFill>
              </a:rPr>
              <a:t>		</a:t>
            </a:r>
            <a:r>
              <a:rPr lang="en-US" altLang="en-US" sz="2500" i="0">
                <a:solidFill>
                  <a:srgbClr val="0000CC"/>
                </a:solidFill>
              </a:rPr>
              <a:t>private</a:t>
            </a:r>
            <a:r>
              <a:rPr lang="en-US" altLang="en-US" sz="2500" b="0" i="0">
                <a:solidFill>
                  <a:srgbClr val="0000CC"/>
                </a:solidFill>
              </a:rPr>
              <a:t> Person employee;</a:t>
            </a:r>
          </a:p>
          <a:p>
            <a:pPr defTabSz="914400">
              <a:lnSpc>
                <a:spcPct val="105000"/>
              </a:lnSpc>
              <a:spcAft>
                <a:spcPts val="8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500" b="0" i="0">
                <a:solidFill>
                  <a:srgbClr val="0000CC"/>
                </a:solidFill>
              </a:rPr>
              <a:t>		</a:t>
            </a:r>
            <a:r>
              <a:rPr lang="en-US" altLang="en-US" sz="2500" b="0" i="0">
                <a:solidFill>
                  <a:srgbClr val="006600"/>
                </a:solidFill>
              </a:rPr>
              <a:t>public void employPerson(Person p){ </a:t>
            </a:r>
          </a:p>
          <a:p>
            <a:pPr defTabSz="914400">
              <a:lnSpc>
                <a:spcPct val="105000"/>
              </a:lnSpc>
              <a:spcAft>
                <a:spcPts val="8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500" b="0" i="0">
                <a:solidFill>
                  <a:srgbClr val="006600"/>
                </a:solidFill>
              </a:rPr>
              <a:t>                     employee=p;</a:t>
            </a:r>
          </a:p>
          <a:p>
            <a:pPr defTabSz="914400">
              <a:lnSpc>
                <a:spcPct val="105000"/>
              </a:lnSpc>
              <a:spcAft>
                <a:spcPts val="8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500" b="0" i="0">
                <a:solidFill>
                  <a:srgbClr val="006600"/>
                </a:solidFill>
              </a:rPr>
              <a:t>                      p.setCompany(this);</a:t>
            </a:r>
          </a:p>
          <a:p>
            <a:pPr defTabSz="914400">
              <a:lnSpc>
                <a:spcPct val="105000"/>
              </a:lnSpc>
              <a:spcAft>
                <a:spcPts val="8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500" b="0" i="0">
                <a:solidFill>
                  <a:srgbClr val="006600"/>
                </a:solidFill>
              </a:rPr>
              <a:t>}</a:t>
            </a:r>
          </a:p>
          <a:p>
            <a:pPr defTabSz="914400">
              <a:lnSpc>
                <a:spcPct val="105000"/>
              </a:lnSpc>
              <a:spcAft>
                <a:spcPts val="8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en-US" altLang="en-US" sz="2500" b="0" i="0">
              <a:solidFill>
                <a:srgbClr val="006600"/>
              </a:solidFill>
            </a:endParaRPr>
          </a:p>
          <a:p>
            <a:pPr defTabSz="914400">
              <a:lnSpc>
                <a:spcPct val="105000"/>
              </a:lnSpc>
              <a:spcAft>
                <a:spcPts val="8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en-US" altLang="en-US" sz="2000" b="0" i="0">
              <a:solidFill>
                <a:srgbClr val="006600"/>
              </a:solidFill>
            </a:endParaRPr>
          </a:p>
          <a:p>
            <a:pPr defTabSz="914400">
              <a:lnSpc>
                <a:spcPct val="105000"/>
              </a:lnSpc>
              <a:spcAft>
                <a:spcPts val="8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en-US" altLang="en-US" sz="2000" b="0" i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D429BBB0-AF79-BFA4-019A-62B48DFCA1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1363" y="47625"/>
            <a:ext cx="8596312" cy="1255713"/>
          </a:xfrm>
        </p:spPr>
        <p:txBody>
          <a:bodyPr lIns="99744" tIns="48997" rIns="99744" bIns="48997"/>
          <a:lstStyle/>
          <a:p>
            <a:r>
              <a:rPr lang="en-US" altLang="en-US" sz="3600"/>
              <a:t>1-1 Association: Example 3</a:t>
            </a:r>
          </a:p>
        </p:txBody>
      </p:sp>
      <p:sp>
        <p:nvSpPr>
          <p:cNvPr id="71683" name="Rectangle 4">
            <a:extLst>
              <a:ext uri="{FF2B5EF4-FFF2-40B4-BE49-F238E27FC236}">
                <a16:creationId xmlns:a16="http://schemas.microsoft.com/office/drawing/2014/main" id="{D1E7D76A-CCB6-4653-EC14-28E845E6C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75" y="1792288"/>
            <a:ext cx="2967038" cy="615950"/>
          </a:xfrm>
          <a:prstGeom prst="rect">
            <a:avLst/>
          </a:prstGeom>
          <a:solidFill>
            <a:srgbClr val="FFFF00"/>
          </a:solidFill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 lIns="100794" tIns="50397" rIns="100794" bIns="50397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800" i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71684" name="Rectangle 5">
            <a:extLst>
              <a:ext uri="{FF2B5EF4-FFF2-40B4-BE49-F238E27FC236}">
                <a16:creationId xmlns:a16="http://schemas.microsoft.com/office/drawing/2014/main" id="{0C59EE75-F6F3-701B-BC07-6C6F50720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0" y="1895475"/>
            <a:ext cx="13509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 i="0">
                <a:solidFill>
                  <a:srgbClr val="000000"/>
                </a:solidFill>
                <a:ea typeface="MS PGothic" panose="020B0600070205080204" pitchFamily="34" charset="-128"/>
              </a:rPr>
              <a:t>Account</a:t>
            </a:r>
            <a:endParaRPr lang="en-US" altLang="en-US" sz="2800" i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71685" name="Rectangle 6">
            <a:extLst>
              <a:ext uri="{FF2B5EF4-FFF2-40B4-BE49-F238E27FC236}">
                <a16:creationId xmlns:a16="http://schemas.microsoft.com/office/drawing/2014/main" id="{9EDF1380-546D-4272-8E05-0FCFA4279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175" y="1779588"/>
            <a:ext cx="2943225" cy="615950"/>
          </a:xfrm>
          <a:prstGeom prst="rect">
            <a:avLst/>
          </a:prstGeom>
          <a:solidFill>
            <a:srgbClr val="FFFF00"/>
          </a:solidFill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 lIns="100794" tIns="50397" rIns="100794" bIns="50397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800" i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71686" name="Rectangle 7">
            <a:extLst>
              <a:ext uri="{FF2B5EF4-FFF2-40B4-BE49-F238E27FC236}">
                <a16:creationId xmlns:a16="http://schemas.microsoft.com/office/drawing/2014/main" id="{900B113E-0E1B-98EB-0258-867467D5D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0" y="1895475"/>
            <a:ext cx="1824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 i="0">
                <a:solidFill>
                  <a:srgbClr val="000000"/>
                </a:solidFill>
                <a:ea typeface="MS PGothic" panose="020B0600070205080204" pitchFamily="34" charset="-128"/>
              </a:rPr>
              <a:t>Advertiser</a:t>
            </a:r>
            <a:endParaRPr lang="en-US" altLang="en-US" sz="2800" i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71687" name="Line 8">
            <a:extLst>
              <a:ext uri="{FF2B5EF4-FFF2-40B4-BE49-F238E27FC236}">
                <a16:creationId xmlns:a16="http://schemas.microsoft.com/office/drawing/2014/main" id="{36365FA5-DA71-8799-133E-93EE723865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3050" y="2022475"/>
            <a:ext cx="2405063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688" name="Rectangle 9">
            <a:extLst>
              <a:ext uri="{FF2B5EF4-FFF2-40B4-BE49-F238E27FC236}">
                <a16:creationId xmlns:a16="http://schemas.microsoft.com/office/drawing/2014/main" id="{156EBD6C-8AE4-7BB3-2149-B747BDDE6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8" y="1570038"/>
            <a:ext cx="2174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 i="0">
                <a:solidFill>
                  <a:srgbClr val="000000"/>
                </a:solidFill>
                <a:ea typeface="MS PGothic" panose="020B0600070205080204" pitchFamily="34" charset="-128"/>
              </a:rPr>
              <a:t>1</a:t>
            </a:r>
            <a:endParaRPr lang="en-US" altLang="en-US" sz="2800" i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71689" name="Rectangle 10">
            <a:extLst>
              <a:ext uri="{FF2B5EF4-FFF2-40B4-BE49-F238E27FC236}">
                <a16:creationId xmlns:a16="http://schemas.microsoft.com/office/drawing/2014/main" id="{D7FEFAE5-8F5C-3C3F-5B1C-67D9C0BD9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738" y="1600200"/>
            <a:ext cx="21748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 i="0">
                <a:solidFill>
                  <a:srgbClr val="000000"/>
                </a:solidFill>
                <a:ea typeface="MS PGothic" panose="020B0600070205080204" pitchFamily="34" charset="-128"/>
              </a:rPr>
              <a:t>1</a:t>
            </a:r>
            <a:endParaRPr lang="en-US" altLang="en-US" sz="2800" i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623626" name="Rectangle 24">
            <a:extLst>
              <a:ext uri="{FF2B5EF4-FFF2-40B4-BE49-F238E27FC236}">
                <a16:creationId xmlns:a16="http://schemas.microsoft.com/office/drawing/2014/main" id="{D7C4A93D-7435-B52E-3A66-9A4DCACC4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25" y="3506788"/>
            <a:ext cx="747712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44" tIns="48997" rIns="99744" bIns="48997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600" i="0">
                <a:solidFill>
                  <a:schemeClr val="tx1"/>
                </a:solidFill>
                <a:ea typeface="MS PGothic" panose="020B0600070205080204" pitchFamily="34" charset="-128"/>
              </a:rPr>
              <a:t>public class</a:t>
            </a:r>
            <a:r>
              <a:rPr lang="en-US" altLang="en-US" sz="2600" b="0" i="0">
                <a:solidFill>
                  <a:schemeClr val="tx1"/>
                </a:solidFill>
                <a:ea typeface="MS PGothic" panose="020B0600070205080204" pitchFamily="34" charset="-128"/>
              </a:rPr>
              <a:t> Advertiser {</a:t>
            </a:r>
          </a:p>
          <a:p>
            <a:r>
              <a:rPr lang="en-US" altLang="en-US" sz="2600" b="0" i="0">
                <a:solidFill>
                  <a:schemeClr val="tx1"/>
                </a:solidFill>
                <a:ea typeface="MS PGothic" panose="020B0600070205080204" pitchFamily="34" charset="-128"/>
              </a:rPr>
              <a:t>	</a:t>
            </a:r>
            <a:r>
              <a:rPr lang="en-US" altLang="en-US" sz="2600" i="0">
                <a:solidFill>
                  <a:schemeClr val="tx1"/>
                </a:solidFill>
                <a:ea typeface="MS PGothic" panose="020B0600070205080204" pitchFamily="34" charset="-128"/>
              </a:rPr>
              <a:t>private</a:t>
            </a:r>
            <a:r>
              <a:rPr lang="en-US" altLang="en-US" sz="2600" b="0" i="0">
                <a:solidFill>
                  <a:schemeClr val="tx1"/>
                </a:solidFill>
                <a:ea typeface="MS PGothic" panose="020B0600070205080204" pitchFamily="34" charset="-128"/>
              </a:rPr>
              <a:t> Account account;</a:t>
            </a:r>
          </a:p>
          <a:p>
            <a:r>
              <a:rPr lang="en-US" altLang="en-US" sz="2600" b="0" i="0">
                <a:solidFill>
                  <a:schemeClr val="tx1"/>
                </a:solidFill>
                <a:ea typeface="MS PGothic" panose="020B0600070205080204" pitchFamily="34" charset="-128"/>
              </a:rPr>
              <a:t>	</a:t>
            </a:r>
            <a:r>
              <a:rPr lang="en-US" altLang="en-US" sz="2600" i="0">
                <a:solidFill>
                  <a:schemeClr val="tx1"/>
                </a:solidFill>
                <a:ea typeface="MS PGothic" panose="020B0600070205080204" pitchFamily="34" charset="-128"/>
              </a:rPr>
              <a:t>public</a:t>
            </a:r>
            <a:r>
              <a:rPr lang="en-US" altLang="en-US" sz="2600" b="0" i="0">
                <a:solidFill>
                  <a:schemeClr val="tx1"/>
                </a:solidFill>
                <a:ea typeface="MS PGothic" panose="020B0600070205080204" pitchFamily="34" charset="-128"/>
              </a:rPr>
              <a:t> Advertiser() {</a:t>
            </a:r>
          </a:p>
          <a:p>
            <a:r>
              <a:rPr lang="en-US" altLang="en-US" sz="2600" b="0" i="0">
                <a:solidFill>
                  <a:schemeClr val="tx1"/>
                </a:solidFill>
                <a:ea typeface="MS PGothic" panose="020B0600070205080204" pitchFamily="34" charset="-128"/>
              </a:rPr>
              <a:t>		account = new Account(this);</a:t>
            </a:r>
          </a:p>
          <a:p>
            <a:r>
              <a:rPr lang="en-US" altLang="en-US" sz="2600" b="0" i="0">
                <a:solidFill>
                  <a:schemeClr val="tx1"/>
                </a:solidFill>
                <a:ea typeface="MS PGothic" panose="020B0600070205080204" pitchFamily="34" charset="-128"/>
              </a:rPr>
              <a:t>	}</a:t>
            </a:r>
          </a:p>
          <a:p>
            <a:r>
              <a:rPr lang="en-US" altLang="en-US" sz="2600" b="0" i="0">
                <a:solidFill>
                  <a:schemeClr val="tx1"/>
                </a:solidFill>
                <a:ea typeface="MS PGothic" panose="020B0600070205080204" pitchFamily="34" charset="-128"/>
              </a:rPr>
              <a:t>	</a:t>
            </a:r>
            <a:r>
              <a:rPr lang="en-US" altLang="en-US" sz="2600" i="0">
                <a:solidFill>
                  <a:srgbClr val="006600"/>
                </a:solidFill>
                <a:ea typeface="MS PGothic" panose="020B0600070205080204" pitchFamily="34" charset="-128"/>
              </a:rPr>
              <a:t>public</a:t>
            </a:r>
            <a:r>
              <a:rPr lang="en-US" altLang="en-US" sz="2600" b="0" i="0">
                <a:solidFill>
                  <a:srgbClr val="006600"/>
                </a:solidFill>
                <a:ea typeface="MS PGothic" panose="020B0600070205080204" pitchFamily="34" charset="-128"/>
              </a:rPr>
              <a:t> Account getAccount() {</a:t>
            </a:r>
          </a:p>
          <a:p>
            <a:r>
              <a:rPr lang="en-US" altLang="en-US" sz="2600" b="0" i="0">
                <a:solidFill>
                  <a:srgbClr val="006600"/>
                </a:solidFill>
                <a:ea typeface="MS PGothic" panose="020B0600070205080204" pitchFamily="34" charset="-128"/>
              </a:rPr>
              <a:t>		</a:t>
            </a:r>
            <a:r>
              <a:rPr lang="en-US" altLang="en-US" sz="2600" i="0">
                <a:solidFill>
                  <a:srgbClr val="006600"/>
                </a:solidFill>
                <a:ea typeface="MS PGothic" panose="020B0600070205080204" pitchFamily="34" charset="-128"/>
              </a:rPr>
              <a:t>return</a:t>
            </a:r>
            <a:r>
              <a:rPr lang="en-US" altLang="en-US" sz="2600" b="0" i="0">
                <a:solidFill>
                  <a:srgbClr val="006600"/>
                </a:solidFill>
                <a:ea typeface="MS PGothic" panose="020B0600070205080204" pitchFamily="34" charset="-128"/>
              </a:rPr>
              <a:t> account;</a:t>
            </a:r>
          </a:p>
          <a:p>
            <a:r>
              <a:rPr lang="en-US" altLang="en-US" sz="2600" b="0" i="0">
                <a:solidFill>
                  <a:srgbClr val="006600"/>
                </a:solidFill>
                <a:ea typeface="MS PGothic" panose="020B0600070205080204" pitchFamily="34" charset="-128"/>
              </a:rPr>
              <a:t>	}</a:t>
            </a:r>
          </a:p>
          <a:p>
            <a:r>
              <a:rPr lang="en-US" altLang="en-US" sz="2600" b="0" i="0">
                <a:solidFill>
                  <a:schemeClr val="tx1"/>
                </a:solidFill>
                <a:ea typeface="MS PGothic" panose="020B0600070205080204" pitchFamily="34" charset="-128"/>
              </a:rPr>
              <a:t>}</a:t>
            </a:r>
          </a:p>
        </p:txBody>
      </p:sp>
      <p:sp>
        <p:nvSpPr>
          <p:cNvPr id="71691" name="Line 28">
            <a:extLst>
              <a:ext uri="{FF2B5EF4-FFF2-40B4-BE49-F238E27FC236}">
                <a16:creationId xmlns:a16="http://schemas.microsoft.com/office/drawing/2014/main" id="{3A37174F-BF50-ED52-80F6-BC8B0F15F9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5375" y="2278063"/>
            <a:ext cx="2232025" cy="128111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23628" name="Line 29">
            <a:extLst>
              <a:ext uri="{FF2B5EF4-FFF2-40B4-BE49-F238E27FC236}">
                <a16:creationId xmlns:a16="http://schemas.microsoft.com/office/drawing/2014/main" id="{BDD442E3-5AD2-55A8-4449-8B18F46604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6500" y="2255838"/>
            <a:ext cx="3730625" cy="17367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693" name="Text Box 13">
            <a:extLst>
              <a:ext uri="{FF2B5EF4-FFF2-40B4-BE49-F238E27FC236}">
                <a16:creationId xmlns:a16="http://schemas.microsoft.com/office/drawing/2014/main" id="{AF0B139D-5C0F-C587-47E3-7D3C03CC5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3" y="1670050"/>
            <a:ext cx="1065212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>
                <a:solidFill>
                  <a:srgbClr val="0000CC"/>
                </a:solidFill>
              </a:rPr>
              <a:t>has</a:t>
            </a:r>
          </a:p>
        </p:txBody>
      </p:sp>
      <p:sp>
        <p:nvSpPr>
          <p:cNvPr id="71695" name="Text Box 15">
            <a:extLst>
              <a:ext uri="{FF2B5EF4-FFF2-40B4-BE49-F238E27FC236}">
                <a16:creationId xmlns:a16="http://schemas.microsoft.com/office/drawing/2014/main" id="{12CDB0A7-CCE2-0F82-E315-432695AE6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2113" y="5783263"/>
            <a:ext cx="2068512" cy="1663700"/>
          </a:xfrm>
          <a:prstGeom prst="rect">
            <a:avLst/>
          </a:prstGeom>
          <a:solidFill>
            <a:srgbClr val="0066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>
                <a:solidFill>
                  <a:srgbClr val="FFFF00"/>
                </a:solidFill>
              </a:rPr>
              <a:t>Now, Write code for Account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D026E716-0ACF-3997-0A6C-229C52409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3" y="4524375"/>
            <a:ext cx="2395537" cy="1279525"/>
          </a:xfrm>
          <a:prstGeom prst="rect">
            <a:avLst/>
          </a:prstGeom>
          <a:solidFill>
            <a:srgbClr val="0066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>
                <a:solidFill>
                  <a:srgbClr val="FFFF00"/>
                </a:solidFill>
              </a:rPr>
              <a:t>Write code for Advertiser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2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2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26" grpId="0"/>
      <p:bldP spid="71695" grpId="0" animBg="1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A4E68E08-261B-C95E-2205-9436077EF6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49313" y="-142875"/>
            <a:ext cx="8596312" cy="1255713"/>
          </a:xfrm>
        </p:spPr>
        <p:txBody>
          <a:bodyPr lIns="99744" tIns="48997" rIns="99744" bIns="48997"/>
          <a:lstStyle/>
          <a:p>
            <a:r>
              <a:rPr lang="en-US" altLang="en-US" sz="3600"/>
              <a:t>1-1 Association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62EAC085-A383-1CD5-FB83-0A2F697CB633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15913" y="2560638"/>
            <a:ext cx="4586287" cy="3581400"/>
          </a:xfrm>
        </p:spPr>
        <p:txBody>
          <a:bodyPr lIns="99744" tIns="48997" rIns="99744" bIns="48997"/>
          <a:lstStyle/>
          <a:p>
            <a:pPr marL="285750" indent="-285750" defTabSz="914400">
              <a:buFont typeface="Wingdings" panose="05000000000000000000" pitchFamily="2" charset="2"/>
              <a:buNone/>
            </a:pPr>
            <a:r>
              <a:rPr lang="en-US" altLang="en-US" sz="2400" b="1"/>
              <a:t>public class</a:t>
            </a:r>
            <a:r>
              <a:rPr lang="en-US" altLang="en-US" sz="2400"/>
              <a:t> Advertiser {</a:t>
            </a:r>
          </a:p>
          <a:p>
            <a:pPr marL="285750" indent="-285750" defTabSz="914400">
              <a:buFont typeface="Wingdings" panose="05000000000000000000" pitchFamily="2" charset="2"/>
              <a:buNone/>
            </a:pPr>
            <a:r>
              <a:rPr lang="en-US" altLang="en-US" sz="2400"/>
              <a:t>	</a:t>
            </a:r>
            <a:r>
              <a:rPr lang="en-US" altLang="en-US" sz="2400" b="1"/>
              <a:t>private</a:t>
            </a:r>
            <a:r>
              <a:rPr lang="en-US" altLang="en-US" sz="2400"/>
              <a:t> Account account;</a:t>
            </a:r>
          </a:p>
          <a:p>
            <a:pPr marL="285750" indent="-285750" defTabSz="914400">
              <a:buFont typeface="Wingdings" panose="05000000000000000000" pitchFamily="2" charset="2"/>
              <a:buNone/>
            </a:pPr>
            <a:r>
              <a:rPr lang="en-US" altLang="en-US" sz="2400"/>
              <a:t>	</a:t>
            </a:r>
            <a:r>
              <a:rPr lang="en-US" altLang="en-US" sz="2400" b="1"/>
              <a:t>public</a:t>
            </a:r>
            <a:r>
              <a:rPr lang="en-US" altLang="en-US" sz="2400"/>
              <a:t> Advertiser() {</a:t>
            </a:r>
          </a:p>
          <a:p>
            <a:pPr marL="285750" indent="-285750" defTabSz="914400">
              <a:buFont typeface="Wingdings" panose="05000000000000000000" pitchFamily="2" charset="2"/>
              <a:buNone/>
            </a:pPr>
            <a:r>
              <a:rPr lang="en-US" altLang="en-US" sz="2400"/>
              <a:t>	account = new Account(this);</a:t>
            </a:r>
          </a:p>
          <a:p>
            <a:pPr marL="285750" indent="-285750" defTabSz="914400">
              <a:buFont typeface="Wingdings" panose="05000000000000000000" pitchFamily="2" charset="2"/>
              <a:buNone/>
            </a:pPr>
            <a:r>
              <a:rPr lang="en-US" altLang="en-US" sz="2400"/>
              <a:t>	}</a:t>
            </a:r>
          </a:p>
          <a:p>
            <a:pPr marL="285750" indent="-285750" defTabSz="914400">
              <a:buFont typeface="Wingdings" panose="05000000000000000000" pitchFamily="2" charset="2"/>
              <a:buNone/>
            </a:pPr>
            <a:r>
              <a:rPr lang="en-US" altLang="en-US" sz="2400"/>
              <a:t>	</a:t>
            </a:r>
            <a:r>
              <a:rPr lang="en-US" altLang="en-US" sz="2400" b="1">
                <a:solidFill>
                  <a:srgbClr val="006600"/>
                </a:solidFill>
              </a:rPr>
              <a:t>public</a:t>
            </a:r>
            <a:r>
              <a:rPr lang="en-US" altLang="en-US" sz="2400">
                <a:solidFill>
                  <a:srgbClr val="006600"/>
                </a:solidFill>
              </a:rPr>
              <a:t> Account getAccount() {</a:t>
            </a:r>
          </a:p>
          <a:p>
            <a:pPr marL="285750" indent="-285750" defTabSz="914400"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6600"/>
                </a:solidFill>
              </a:rPr>
              <a:t>		</a:t>
            </a:r>
            <a:r>
              <a:rPr lang="en-US" altLang="en-US" sz="2400" b="1">
                <a:solidFill>
                  <a:srgbClr val="006600"/>
                </a:solidFill>
              </a:rPr>
              <a:t>return</a:t>
            </a:r>
            <a:r>
              <a:rPr lang="en-US" altLang="en-US" sz="2400">
                <a:solidFill>
                  <a:srgbClr val="006600"/>
                </a:solidFill>
              </a:rPr>
              <a:t> account;</a:t>
            </a:r>
          </a:p>
          <a:p>
            <a:pPr marL="285750" indent="-285750" defTabSz="914400"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6600"/>
                </a:solidFill>
              </a:rPr>
              <a:t>	}</a:t>
            </a:r>
          </a:p>
          <a:p>
            <a:pPr marL="285750" indent="-285750" defTabSz="914400">
              <a:buFont typeface="Wingdings" panose="05000000000000000000" pitchFamily="2" charset="2"/>
              <a:buNone/>
            </a:pPr>
            <a:r>
              <a:rPr lang="en-US" altLang="en-US" sz="2400"/>
              <a:t>}</a:t>
            </a:r>
          </a:p>
        </p:txBody>
      </p:sp>
      <p:sp>
        <p:nvSpPr>
          <p:cNvPr id="73732" name="Rectangle 21">
            <a:extLst>
              <a:ext uri="{FF2B5EF4-FFF2-40B4-BE49-F238E27FC236}">
                <a16:creationId xmlns:a16="http://schemas.microsoft.com/office/drawing/2014/main" id="{BF67D823-7FE6-E881-381C-5D6E4D83F687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68888" y="2819400"/>
            <a:ext cx="5011737" cy="4465638"/>
          </a:xfrm>
          <a:solidFill>
            <a:srgbClr val="FFFFCC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 lIns="99744" tIns="48997" rIns="99744" bIns="48997"/>
          <a:lstStyle/>
          <a:p>
            <a:pPr marL="285750" indent="-285750" defTabSz="914400">
              <a:lnSpc>
                <a:spcPct val="78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public</a:t>
            </a:r>
            <a:r>
              <a:rPr lang="en-US" altLang="en-US" sz="2400"/>
              <a:t> </a:t>
            </a:r>
            <a:r>
              <a:rPr lang="en-US" altLang="en-US" sz="2400" b="1"/>
              <a:t>class</a:t>
            </a:r>
            <a:r>
              <a:rPr lang="en-US" altLang="en-US" sz="2400"/>
              <a:t> Account {</a:t>
            </a:r>
          </a:p>
          <a:p>
            <a:pPr marL="285750" indent="-285750" defTabSz="914400">
              <a:lnSpc>
                <a:spcPct val="78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	</a:t>
            </a:r>
            <a:r>
              <a:rPr lang="en-US" altLang="en-US" sz="2400" b="1"/>
              <a:t>private</a:t>
            </a:r>
            <a:r>
              <a:rPr lang="en-US" altLang="en-US" sz="2400"/>
              <a:t> Advertiser owner;</a:t>
            </a:r>
          </a:p>
          <a:p>
            <a:pPr marL="285750" indent="-285750" defTabSz="914400">
              <a:lnSpc>
                <a:spcPct val="78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</a:t>
            </a:r>
            <a:r>
              <a:rPr lang="en-US" altLang="en-US" sz="2400" b="1"/>
              <a:t>public</a:t>
            </a:r>
            <a:r>
              <a:rPr lang="en-US" altLang="en-US" sz="2400"/>
              <a:t>Account(Advertiser owner) {</a:t>
            </a:r>
          </a:p>
          <a:p>
            <a:pPr marL="285750" indent="-285750" defTabSz="914400">
              <a:lnSpc>
                <a:spcPct val="78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	</a:t>
            </a:r>
            <a:r>
              <a:rPr lang="en-US" altLang="en-US" sz="2400" b="1"/>
              <a:t>this</a:t>
            </a:r>
            <a:r>
              <a:rPr lang="en-US" altLang="en-US" sz="2400"/>
              <a:t>.owner = owner;</a:t>
            </a:r>
          </a:p>
          <a:p>
            <a:pPr marL="285750" indent="-285750" defTabSz="914400">
              <a:lnSpc>
                <a:spcPct val="78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}</a:t>
            </a:r>
          </a:p>
          <a:p>
            <a:pPr marL="285750" indent="-285750" defTabSz="914400">
              <a:lnSpc>
                <a:spcPct val="78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6600"/>
                </a:solidFill>
              </a:rPr>
              <a:t>	</a:t>
            </a:r>
            <a:r>
              <a:rPr lang="en-US" altLang="en-US" sz="2400" b="1">
                <a:solidFill>
                  <a:srgbClr val="006600"/>
                </a:solidFill>
              </a:rPr>
              <a:t>public</a:t>
            </a:r>
            <a:r>
              <a:rPr lang="en-US" altLang="en-US" sz="2400">
                <a:solidFill>
                  <a:srgbClr val="006600"/>
                </a:solidFill>
              </a:rPr>
              <a:t> Advertiser getOwner() {</a:t>
            </a:r>
          </a:p>
          <a:p>
            <a:pPr marL="285750" indent="-285750" defTabSz="914400">
              <a:lnSpc>
                <a:spcPct val="78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6600"/>
                </a:solidFill>
              </a:rPr>
              <a:t>		</a:t>
            </a:r>
            <a:r>
              <a:rPr lang="en-US" altLang="en-US" sz="2400" b="1">
                <a:solidFill>
                  <a:srgbClr val="006600"/>
                </a:solidFill>
              </a:rPr>
              <a:t>return</a:t>
            </a:r>
            <a:r>
              <a:rPr lang="en-US" altLang="en-US" sz="2400">
                <a:solidFill>
                  <a:srgbClr val="006600"/>
                </a:solidFill>
              </a:rPr>
              <a:t> owner;</a:t>
            </a:r>
          </a:p>
          <a:p>
            <a:pPr marL="285750" indent="-285750" defTabSz="914400">
              <a:lnSpc>
                <a:spcPct val="78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6600"/>
                </a:solidFill>
              </a:rPr>
              <a:t>	}</a:t>
            </a:r>
          </a:p>
          <a:p>
            <a:pPr marL="285750" indent="-285750" defTabSz="914400">
              <a:lnSpc>
                <a:spcPct val="78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}</a:t>
            </a:r>
          </a:p>
        </p:txBody>
      </p:sp>
      <p:grpSp>
        <p:nvGrpSpPr>
          <p:cNvPr id="73733" name="Group 15">
            <a:extLst>
              <a:ext uri="{FF2B5EF4-FFF2-40B4-BE49-F238E27FC236}">
                <a16:creationId xmlns:a16="http://schemas.microsoft.com/office/drawing/2014/main" id="{BC834F78-8FE5-CD0D-3C80-8D168B91B782}"/>
              </a:ext>
            </a:extLst>
          </p:cNvPr>
          <p:cNvGrpSpPr>
            <a:grpSpLocks/>
          </p:cNvGrpSpPr>
          <p:nvPr/>
        </p:nvGrpSpPr>
        <p:grpSpPr bwMode="auto">
          <a:xfrm>
            <a:off x="1022350" y="884238"/>
            <a:ext cx="8666163" cy="2532062"/>
            <a:chOff x="1022350" y="1435100"/>
            <a:chExt cx="8416925" cy="1981200"/>
          </a:xfrm>
        </p:grpSpPr>
        <p:sp>
          <p:nvSpPr>
            <p:cNvPr id="73734" name="Rectangle 4">
              <a:extLst>
                <a:ext uri="{FF2B5EF4-FFF2-40B4-BE49-F238E27FC236}">
                  <a16:creationId xmlns:a16="http://schemas.microsoft.com/office/drawing/2014/main" id="{6B1F31BB-FD96-4FBA-5E92-7F42CEBFA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4288" y="1463675"/>
              <a:ext cx="3074987" cy="457200"/>
            </a:xfrm>
            <a:prstGeom prst="rect">
              <a:avLst/>
            </a:prstGeom>
            <a:solidFill>
              <a:srgbClr val="FFFF00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0794" tIns="50397" rIns="100794" bIns="50397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800" i="0">
                <a:solidFill>
                  <a:schemeClr val="tx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73735" name="Rectangle 5">
              <a:extLst>
                <a:ext uri="{FF2B5EF4-FFF2-40B4-BE49-F238E27FC236}">
                  <a16:creationId xmlns:a16="http://schemas.microsoft.com/office/drawing/2014/main" id="{45E883DB-FC4F-7BE2-6C17-19F195C67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1003" y="1494722"/>
              <a:ext cx="1324923" cy="337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i="0">
                  <a:solidFill>
                    <a:srgbClr val="000000"/>
                  </a:solidFill>
                  <a:ea typeface="MS PGothic" panose="020B0600070205080204" pitchFamily="34" charset="-128"/>
                </a:rPr>
                <a:t>Account</a:t>
              </a:r>
              <a:endParaRPr lang="en-US" altLang="en-US" sz="2800" i="0">
                <a:solidFill>
                  <a:schemeClr val="tx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73736" name="Rectangle 6">
              <a:extLst>
                <a:ext uri="{FF2B5EF4-FFF2-40B4-BE49-F238E27FC236}">
                  <a16:creationId xmlns:a16="http://schemas.microsoft.com/office/drawing/2014/main" id="{AFD46521-A16D-139E-31D3-6E5F09F91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350" y="1463675"/>
              <a:ext cx="2949575" cy="457200"/>
            </a:xfrm>
            <a:prstGeom prst="rect">
              <a:avLst/>
            </a:prstGeom>
            <a:solidFill>
              <a:srgbClr val="FFFF00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0794" tIns="50397" rIns="100794" bIns="50397"/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800" i="0">
                <a:solidFill>
                  <a:schemeClr val="tx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73737" name="Rectangle 7">
              <a:extLst>
                <a:ext uri="{FF2B5EF4-FFF2-40B4-BE49-F238E27FC236}">
                  <a16:creationId xmlns:a16="http://schemas.microsoft.com/office/drawing/2014/main" id="{13164588-58E9-A288-32E8-51AC2657A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357" y="1494722"/>
              <a:ext cx="1788880" cy="337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i="0">
                  <a:solidFill>
                    <a:srgbClr val="000000"/>
                  </a:solidFill>
                  <a:ea typeface="MS PGothic" panose="020B0600070205080204" pitchFamily="34" charset="-128"/>
                </a:rPr>
                <a:t>Advertiser</a:t>
              </a:r>
              <a:endParaRPr lang="en-US" altLang="en-US" sz="2800" i="0">
                <a:solidFill>
                  <a:schemeClr val="tx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73738" name="Line 8">
              <a:extLst>
                <a:ext uri="{FF2B5EF4-FFF2-40B4-BE49-F238E27FC236}">
                  <a16:creationId xmlns:a16="http://schemas.microsoft.com/office/drawing/2014/main" id="{A5469BEE-DE9F-77D0-24DF-7D21A23024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9388" y="1735138"/>
              <a:ext cx="2389187" cy="1587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3739" name="Rectangle 9">
              <a:extLst>
                <a:ext uri="{FF2B5EF4-FFF2-40B4-BE49-F238E27FC236}">
                  <a16:creationId xmlns:a16="http://schemas.microsoft.com/office/drawing/2014/main" id="{8A626596-591B-0B68-6233-5B2B4FFAB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1250" y="1435100"/>
              <a:ext cx="213296" cy="337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i="0">
                  <a:solidFill>
                    <a:srgbClr val="000000"/>
                  </a:solidFill>
                  <a:ea typeface="MS PGothic" panose="020B0600070205080204" pitchFamily="34" charset="-128"/>
                </a:rPr>
                <a:t>1</a:t>
              </a:r>
              <a:endParaRPr lang="en-US" altLang="en-US" sz="2800" i="0">
                <a:solidFill>
                  <a:schemeClr val="tx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73740" name="Rectangle 10">
              <a:extLst>
                <a:ext uri="{FF2B5EF4-FFF2-40B4-BE49-F238E27FC236}">
                  <a16:creationId xmlns:a16="http://schemas.microsoft.com/office/drawing/2014/main" id="{8C333BC8-3FF9-9214-5C42-F764D8137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1435100"/>
              <a:ext cx="213296" cy="337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i="0">
                  <a:solidFill>
                    <a:srgbClr val="000000"/>
                  </a:solidFill>
                  <a:ea typeface="MS PGothic" panose="020B0600070205080204" pitchFamily="34" charset="-128"/>
                </a:rPr>
                <a:t>1</a:t>
              </a:r>
              <a:endParaRPr lang="en-US" altLang="en-US" sz="2800" i="0">
                <a:solidFill>
                  <a:schemeClr val="tx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73741" name="Line 26">
              <a:extLst>
                <a:ext uri="{FF2B5EF4-FFF2-40B4-BE49-F238E27FC236}">
                  <a16:creationId xmlns:a16="http://schemas.microsoft.com/office/drawing/2014/main" id="{EB75A16F-147F-6F3C-2AEF-F93406FAAC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0613" y="1962150"/>
              <a:ext cx="223837" cy="871538"/>
            </a:xfrm>
            <a:prstGeom prst="line">
              <a:avLst/>
            </a:prstGeom>
            <a:noFill/>
            <a:ln w="57150" cap="rnd">
              <a:solidFill>
                <a:srgbClr val="FF0000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3742" name="Line 27">
              <a:extLst>
                <a:ext uri="{FF2B5EF4-FFF2-40B4-BE49-F238E27FC236}">
                  <a16:creationId xmlns:a16="http://schemas.microsoft.com/office/drawing/2014/main" id="{4102AEB7-7347-E354-7571-F16E23B48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450" y="1944688"/>
              <a:ext cx="4867275" cy="1471612"/>
            </a:xfrm>
            <a:prstGeom prst="line">
              <a:avLst/>
            </a:prstGeom>
            <a:noFill/>
            <a:ln w="57150" cap="rnd">
              <a:solidFill>
                <a:srgbClr val="FF0000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3743" name="Line 28">
              <a:extLst>
                <a:ext uri="{FF2B5EF4-FFF2-40B4-BE49-F238E27FC236}">
                  <a16:creationId xmlns:a16="http://schemas.microsoft.com/office/drawing/2014/main" id="{E4044FA3-6AB9-3E9D-B179-26BE316B0A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45010" y="1920875"/>
              <a:ext cx="328939" cy="1064405"/>
            </a:xfrm>
            <a:prstGeom prst="line">
              <a:avLst/>
            </a:prstGeom>
            <a:noFill/>
            <a:ln w="57150" cap="rnd">
              <a:solidFill>
                <a:srgbClr val="FF0000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3744" name="Line 29">
              <a:extLst>
                <a:ext uri="{FF2B5EF4-FFF2-40B4-BE49-F238E27FC236}">
                  <a16:creationId xmlns:a16="http://schemas.microsoft.com/office/drawing/2014/main" id="{BBB4C361-9749-77BD-3EAB-4547BE5430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1725" y="1920875"/>
              <a:ext cx="3832225" cy="1419225"/>
            </a:xfrm>
            <a:prstGeom prst="line">
              <a:avLst/>
            </a:prstGeom>
            <a:noFill/>
            <a:ln w="57150" cap="rnd">
              <a:solidFill>
                <a:srgbClr val="FF0000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A896132C-4A7B-2102-419C-53C67E9227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-90488"/>
            <a:ext cx="8596313" cy="1255713"/>
          </a:xfrm>
        </p:spPr>
        <p:txBody>
          <a:bodyPr/>
          <a:lstStyle/>
          <a:p>
            <a:r>
              <a:rPr lang="en-US" altLang="en-US" sz="3200"/>
              <a:t>Quiz: Read Banking System Class Model</a:t>
            </a:r>
          </a:p>
        </p:txBody>
      </p:sp>
      <p:sp>
        <p:nvSpPr>
          <p:cNvPr id="697348" name="Text Box 4">
            <a:extLst>
              <a:ext uri="{FF2B5EF4-FFF2-40B4-BE49-F238E27FC236}">
                <a16:creationId xmlns:a16="http://schemas.microsoft.com/office/drawing/2014/main" id="{8B1ABF9A-81EC-F34D-BDAF-21A8A2A99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5088" y="6270625"/>
            <a:ext cx="10450513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3000" i="0">
                <a:solidFill>
                  <a:srgbClr val="0000FF"/>
                </a:solidFill>
              </a:rPr>
              <a:t> A Bank has many Accounts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3000" i="0">
                <a:solidFill>
                  <a:srgbClr val="0000FF"/>
                </a:solidFill>
              </a:rPr>
              <a:t> Checking, Savings, MoneyMarket are Account types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13BBB0-3EFC-089A-E32E-997A682268A2}"/>
              </a:ext>
            </a:extLst>
          </p:cNvPr>
          <p:cNvSpPr>
            <a:spLocks noGrp="1"/>
          </p:cNvSpPr>
          <p:nvPr/>
        </p:nvSpPr>
        <p:spPr>
          <a:xfrm>
            <a:off x="315913" y="1341438"/>
            <a:ext cx="9372600" cy="4724400"/>
          </a:xfrm>
          <a:prstGeom prst="rect">
            <a:avLst/>
          </a:prstGeom>
          <a:solidFill>
            <a:srgbClr val="99FFCC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defRPr/>
            </a:pPr>
            <a:endParaRPr lang="en-US" i="0" dirty="0"/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defRPr/>
            </a:pPr>
            <a:endParaRPr lang="en-US" i="0" dirty="0"/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defRPr/>
            </a:pPr>
            <a:endParaRPr lang="en-US" i="0" dirty="0"/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defRPr/>
            </a:pPr>
            <a:endParaRPr lang="en-US" i="0" dirty="0"/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defRPr/>
            </a:pPr>
            <a:endParaRPr lang="en-US" i="0" dirty="0"/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defRPr/>
            </a:pPr>
            <a:endParaRPr lang="en-US" i="0" dirty="0"/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defRPr/>
            </a:pPr>
            <a:endParaRPr lang="en-US" i="0" dirty="0"/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defRPr/>
            </a:pPr>
            <a:endParaRPr lang="en-IN" i="0" dirty="0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9E6BE2B9-91E7-954D-0F4C-EBE34C23D9AB}"/>
              </a:ext>
            </a:extLst>
          </p:cNvPr>
          <p:cNvSpPr txBox="1"/>
          <p:nvPr/>
        </p:nvSpPr>
        <p:spPr>
          <a:xfrm>
            <a:off x="3775075" y="1417638"/>
            <a:ext cx="2514600" cy="508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i="0" dirty="0"/>
              <a:t>Bank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DB8070-8544-518D-CC34-C48E9A9C4A21}"/>
              </a:ext>
            </a:extLst>
          </p:cNvPr>
          <p:cNvCxnSpPr/>
          <p:nvPr/>
        </p:nvCxnSpPr>
        <p:spPr>
          <a:xfrm rot="16200000" flipH="1">
            <a:off x="1992313" y="4694238"/>
            <a:ext cx="457200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7">
            <a:extLst>
              <a:ext uri="{FF2B5EF4-FFF2-40B4-BE49-F238E27FC236}">
                <a16:creationId xmlns:a16="http://schemas.microsoft.com/office/drawing/2014/main" id="{39A18F18-A92A-6A7F-F036-BF4218771BF5}"/>
              </a:ext>
            </a:extLst>
          </p:cNvPr>
          <p:cNvGrpSpPr/>
          <p:nvPr/>
        </p:nvGrpSpPr>
        <p:grpSpPr>
          <a:xfrm>
            <a:off x="1261253" y="4931576"/>
            <a:ext cx="2514600" cy="833498"/>
            <a:chOff x="3276600" y="2895600"/>
            <a:chExt cx="2514600" cy="833498"/>
          </a:xfrm>
          <a:solidFill>
            <a:srgbClr val="FFFF00"/>
          </a:solidFill>
        </p:grpSpPr>
        <p:sp>
          <p:nvSpPr>
            <p:cNvPr id="28" name="TextBox 5">
              <a:extLst>
                <a:ext uri="{FF2B5EF4-FFF2-40B4-BE49-F238E27FC236}">
                  <a16:creationId xmlns:a16="http://schemas.microsoft.com/office/drawing/2014/main" id="{0BAD0DDD-8618-405B-7181-95B3EF3B7A79}"/>
                </a:ext>
              </a:extLst>
            </p:cNvPr>
            <p:cNvSpPr txBox="1"/>
            <p:nvPr/>
          </p:nvSpPr>
          <p:spPr>
            <a:xfrm>
              <a:off x="3276600" y="2895600"/>
              <a:ext cx="2514600" cy="833498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400" i="0" dirty="0"/>
                <a:t>Checking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 dirty="0"/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i="0" dirty="0"/>
                <a:t>Audit() :void</a:t>
              </a:r>
              <a:endParaRPr lang="en-IN" i="0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5D98E6-040E-0E46-A1FC-078DB1353359}"/>
                </a:ext>
              </a:extLst>
            </p:cNvPr>
            <p:cNvCxnSpPr>
              <a:stCxn id="28" idx="1"/>
              <a:endCxn id="28" idx="3"/>
            </p:cNvCxnSpPr>
            <p:nvPr/>
          </p:nvCxnSpPr>
          <p:spPr>
            <a:xfrm rot="10800000" flipH="1">
              <a:off x="3276600" y="3312349"/>
              <a:ext cx="2514600" cy="1588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A4AB2256-5A40-1F90-EBC3-15B5C87DFBDF}"/>
              </a:ext>
            </a:extLst>
          </p:cNvPr>
          <p:cNvGrpSpPr/>
          <p:nvPr/>
        </p:nvGrpSpPr>
        <p:grpSpPr>
          <a:xfrm>
            <a:off x="3928253" y="4931576"/>
            <a:ext cx="2514600" cy="833498"/>
            <a:chOff x="3276600" y="2895600"/>
            <a:chExt cx="2514600" cy="833498"/>
          </a:xfrm>
          <a:solidFill>
            <a:srgbClr val="FFFF00"/>
          </a:solidFill>
        </p:grpSpPr>
        <p:sp>
          <p:nvSpPr>
            <p:cNvPr id="26" name="TextBox 13">
              <a:extLst>
                <a:ext uri="{FF2B5EF4-FFF2-40B4-BE49-F238E27FC236}">
                  <a16:creationId xmlns:a16="http://schemas.microsoft.com/office/drawing/2014/main" id="{F84701F6-53EC-852E-EB53-863BF95930C4}"/>
                </a:ext>
              </a:extLst>
            </p:cNvPr>
            <p:cNvSpPr txBox="1"/>
            <p:nvPr/>
          </p:nvSpPr>
          <p:spPr>
            <a:xfrm>
              <a:off x="3276600" y="2895600"/>
              <a:ext cx="2514600" cy="833498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400" i="0" dirty="0"/>
                <a:t>Saving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 dirty="0"/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i="0" dirty="0"/>
                <a:t>Audit() :void</a:t>
              </a:r>
              <a:endParaRPr lang="en-IN" i="0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E1280BB-1AE5-DB87-D15F-B9AED0D3C611}"/>
                </a:ext>
              </a:extLst>
            </p:cNvPr>
            <p:cNvCxnSpPr>
              <a:stCxn id="26" idx="1"/>
              <a:endCxn id="26" idx="3"/>
            </p:cNvCxnSpPr>
            <p:nvPr/>
          </p:nvCxnSpPr>
          <p:spPr>
            <a:xfrm rot="10800000" flipH="1">
              <a:off x="3276600" y="3312349"/>
              <a:ext cx="2514600" cy="1588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9">
            <a:extLst>
              <a:ext uri="{FF2B5EF4-FFF2-40B4-BE49-F238E27FC236}">
                <a16:creationId xmlns:a16="http://schemas.microsoft.com/office/drawing/2014/main" id="{349338CE-8A96-25A8-0592-FF3396B57D37}"/>
              </a:ext>
            </a:extLst>
          </p:cNvPr>
          <p:cNvGrpSpPr/>
          <p:nvPr/>
        </p:nvGrpSpPr>
        <p:grpSpPr>
          <a:xfrm>
            <a:off x="6671453" y="4931576"/>
            <a:ext cx="2514600" cy="784254"/>
            <a:chOff x="3276600" y="2895600"/>
            <a:chExt cx="2514600" cy="784254"/>
          </a:xfrm>
          <a:solidFill>
            <a:srgbClr val="FFFF00"/>
          </a:solidFill>
        </p:grpSpPr>
        <p:sp>
          <p:nvSpPr>
            <p:cNvPr id="24" name="TextBox 16">
              <a:extLst>
                <a:ext uri="{FF2B5EF4-FFF2-40B4-BE49-F238E27FC236}">
                  <a16:creationId xmlns:a16="http://schemas.microsoft.com/office/drawing/2014/main" id="{BCCCC6DC-9A6C-E24A-262F-F775AFC9ADBE}"/>
                </a:ext>
              </a:extLst>
            </p:cNvPr>
            <p:cNvSpPr txBox="1"/>
            <p:nvPr/>
          </p:nvSpPr>
          <p:spPr>
            <a:xfrm>
              <a:off x="3276600" y="2895600"/>
              <a:ext cx="2514600" cy="784254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000" i="0" dirty="0" err="1"/>
                <a:t>MoneyMarket</a:t>
              </a:r>
              <a:endParaRPr lang="en-US" sz="2000" i="0" dirty="0"/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 dirty="0"/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i="0" dirty="0"/>
                <a:t>Audit() :void</a:t>
              </a:r>
              <a:endParaRPr lang="en-IN" i="0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171A99-7695-27B4-A95C-E83CBFA64D2E}"/>
                </a:ext>
              </a:extLst>
            </p:cNvPr>
            <p:cNvCxnSpPr>
              <a:stCxn id="24" idx="1"/>
              <a:endCxn id="24" idx="3"/>
            </p:cNvCxnSpPr>
            <p:nvPr/>
          </p:nvCxnSpPr>
          <p:spPr>
            <a:xfrm rot="10800000" flipH="1">
              <a:off x="3276600" y="3287727"/>
              <a:ext cx="2514600" cy="1588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11D566-5B0E-05F9-AEC6-1734F91E7FBC}"/>
              </a:ext>
            </a:extLst>
          </p:cNvPr>
          <p:cNvCxnSpPr/>
          <p:nvPr/>
        </p:nvCxnSpPr>
        <p:spPr>
          <a:xfrm>
            <a:off x="2220913" y="4465638"/>
            <a:ext cx="5592762" cy="11112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 11">
            <a:extLst>
              <a:ext uri="{FF2B5EF4-FFF2-40B4-BE49-F238E27FC236}">
                <a16:creationId xmlns:a16="http://schemas.microsoft.com/office/drawing/2014/main" id="{FFEBE042-2C48-1B0F-F26B-63EEC280278D}"/>
              </a:ext>
            </a:extLst>
          </p:cNvPr>
          <p:cNvGrpSpPr/>
          <p:nvPr/>
        </p:nvGrpSpPr>
        <p:grpSpPr>
          <a:xfrm>
            <a:off x="3775440" y="1955326"/>
            <a:ext cx="2466153" cy="1748482"/>
            <a:chOff x="3429000" y="2158502"/>
            <a:chExt cx="2514600" cy="1418196"/>
          </a:xfrm>
          <a:solidFill>
            <a:srgbClr val="FFFF00"/>
          </a:solidFill>
        </p:grpSpPr>
        <p:grpSp>
          <p:nvGrpSpPr>
            <p:cNvPr id="9" name="Group 19">
              <a:extLst>
                <a:ext uri="{FF2B5EF4-FFF2-40B4-BE49-F238E27FC236}">
                  <a16:creationId xmlns:a16="http://schemas.microsoft.com/office/drawing/2014/main" id="{CB7F3C98-9352-E9BC-E5FE-A5C27EB4E70E}"/>
                </a:ext>
              </a:extLst>
            </p:cNvPr>
            <p:cNvGrpSpPr/>
            <p:nvPr/>
          </p:nvGrpSpPr>
          <p:grpSpPr>
            <a:xfrm>
              <a:off x="3429000" y="2743200"/>
              <a:ext cx="2514600" cy="833498"/>
              <a:chOff x="3276600" y="2895600"/>
              <a:chExt cx="2514600" cy="833498"/>
            </a:xfrm>
            <a:grpFill/>
          </p:grpSpPr>
          <p:sp>
            <p:nvSpPr>
              <p:cNvPr id="22" name="TextBox 10">
                <a:extLst>
                  <a:ext uri="{FF2B5EF4-FFF2-40B4-BE49-F238E27FC236}">
                    <a16:creationId xmlns:a16="http://schemas.microsoft.com/office/drawing/2014/main" id="{AD7D4770-E9DB-F405-B5AF-F9F8C49AE97F}"/>
                  </a:ext>
                </a:extLst>
              </p:cNvPr>
              <p:cNvSpPr txBox="1"/>
              <p:nvPr/>
            </p:nvSpPr>
            <p:spPr>
              <a:xfrm>
                <a:off x="3276600" y="2895600"/>
                <a:ext cx="2514600" cy="833498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sz="2400" i="0" dirty="0"/>
                  <a:t>Account</a:t>
                </a:r>
              </a:p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 i="0" dirty="0"/>
              </a:p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n-US" i="0" dirty="0"/>
                  <a:t>Audit() :void</a:t>
                </a:r>
                <a:endParaRPr lang="en-IN" i="0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AFFC504-D63E-A307-1A6A-41F702360D75}"/>
                  </a:ext>
                </a:extLst>
              </p:cNvPr>
              <p:cNvCxnSpPr>
                <a:stCxn id="22" idx="1"/>
                <a:endCxn id="22" idx="3"/>
              </p:cNvCxnSpPr>
              <p:nvPr/>
            </p:nvCxnSpPr>
            <p:spPr>
              <a:xfrm rot="10800000" flipH="1">
                <a:off x="3276600" y="3312349"/>
                <a:ext cx="2514600" cy="1588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AD175BE-C5BA-8304-6E26-3F4A6BAA9C6D}"/>
                </a:ext>
              </a:extLst>
            </p:cNvPr>
            <p:cNvCxnSpPr>
              <a:stCxn id="6" idx="2"/>
              <a:endCxn id="22" idx="0"/>
            </p:cNvCxnSpPr>
            <p:nvPr/>
          </p:nvCxnSpPr>
          <p:spPr>
            <a:xfrm rot="16200000" flipH="1">
              <a:off x="4393947" y="2450847"/>
              <a:ext cx="584698" cy="8"/>
            </a:xfrm>
            <a:prstGeom prst="line">
              <a:avLst/>
            </a:prstGeom>
            <a:grpFill/>
            <a:ln w="28575">
              <a:solidFill>
                <a:srgbClr val="0000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22A0A1-A584-1C6E-D3B5-0B6AA4A1FEFF}"/>
              </a:ext>
            </a:extLst>
          </p:cNvPr>
          <p:cNvCxnSpPr/>
          <p:nvPr/>
        </p:nvCxnSpPr>
        <p:spPr>
          <a:xfrm rot="5400000">
            <a:off x="7586662" y="4703763"/>
            <a:ext cx="455613" cy="1588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13">
            <a:extLst>
              <a:ext uri="{FF2B5EF4-FFF2-40B4-BE49-F238E27FC236}">
                <a16:creationId xmlns:a16="http://schemas.microsoft.com/office/drawing/2014/main" id="{18D40D04-29A7-E64D-3F1F-17A330F94140}"/>
              </a:ext>
            </a:extLst>
          </p:cNvPr>
          <p:cNvGrpSpPr>
            <a:grpSpLocks/>
          </p:cNvGrpSpPr>
          <p:nvPr/>
        </p:nvGrpSpPr>
        <p:grpSpPr bwMode="auto">
          <a:xfrm>
            <a:off x="4841875" y="3703638"/>
            <a:ext cx="427038" cy="1228725"/>
            <a:chOff x="4724400" y="3657600"/>
            <a:chExt cx="304800" cy="1143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AFDB898-4E8D-4830-C51B-3F53836A4949}"/>
                </a:ext>
              </a:extLst>
            </p:cNvPr>
            <p:cNvCxnSpPr/>
            <p:nvPr/>
          </p:nvCxnSpPr>
          <p:spPr>
            <a:xfrm rot="5400000">
              <a:off x="4456839" y="4380071"/>
              <a:ext cx="838791" cy="2266"/>
            </a:xfrm>
            <a:prstGeom prst="line">
              <a:avLst/>
            </a:prstGeom>
            <a:ln w="28575">
              <a:solidFill>
                <a:srgbClr val="0000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DC0B0D8-9599-689B-14B4-22203257E9E0}"/>
                </a:ext>
              </a:extLst>
            </p:cNvPr>
            <p:cNvSpPr/>
            <p:nvPr/>
          </p:nvSpPr>
          <p:spPr>
            <a:xfrm>
              <a:off x="4724400" y="3657600"/>
              <a:ext cx="304800" cy="304209"/>
            </a:xfrm>
            <a:prstGeom prst="triangle">
              <a:avLst/>
            </a:prstGeom>
            <a:ln w="28575">
              <a:solidFill>
                <a:srgbClr val="0000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IN" i="0"/>
            </a:p>
          </p:txBody>
        </p:sp>
      </p:grpSp>
      <p:sp>
        <p:nvSpPr>
          <p:cNvPr id="102414" name="TextBox 46">
            <a:extLst>
              <a:ext uri="{FF2B5EF4-FFF2-40B4-BE49-F238E27FC236}">
                <a16:creationId xmlns:a16="http://schemas.microsoft.com/office/drawing/2014/main" id="{D31F009F-723F-2FBB-BAD2-7B058D2AC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13" y="1951038"/>
            <a:ext cx="5667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defTabSz="914400" eaLnBrk="1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0">
                <a:solidFill>
                  <a:srgbClr val="0000CC"/>
                </a:solidFill>
              </a:rPr>
              <a:t>1</a:t>
            </a:r>
            <a:endParaRPr lang="en-IN" altLang="en-US" sz="3200" i="0">
              <a:solidFill>
                <a:srgbClr val="0000CC"/>
              </a:solidFill>
            </a:endParaRPr>
          </a:p>
        </p:txBody>
      </p:sp>
      <p:sp>
        <p:nvSpPr>
          <p:cNvPr id="102415" name="TextBox 47">
            <a:extLst>
              <a:ext uri="{FF2B5EF4-FFF2-40B4-BE49-F238E27FC236}">
                <a16:creationId xmlns:a16="http://schemas.microsoft.com/office/drawing/2014/main" id="{285B75EB-CB3A-0243-3DB3-4B5097366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4113" y="2408238"/>
            <a:ext cx="5667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defTabSz="914400" eaLnBrk="1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>
                <a:solidFill>
                  <a:srgbClr val="0000CC"/>
                </a:solidFill>
              </a:rPr>
              <a:t>*</a:t>
            </a:r>
            <a:endParaRPr lang="en-IN" altLang="en-US" sz="3200" i="0">
              <a:solidFill>
                <a:srgbClr val="0000CC"/>
              </a:solidFill>
            </a:endParaRPr>
          </a:p>
        </p:txBody>
      </p:sp>
      <p:sp>
        <p:nvSpPr>
          <p:cNvPr id="102416" name="Text Box 20">
            <a:extLst>
              <a:ext uri="{FF2B5EF4-FFF2-40B4-BE49-F238E27FC236}">
                <a16:creationId xmlns:a16="http://schemas.microsoft.com/office/drawing/2014/main" id="{014AD240-E82F-49A8-FA5A-CFE9DFB25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3" y="2020888"/>
            <a:ext cx="13716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>
                <a:solidFill>
                  <a:srgbClr val="0000CC"/>
                </a:solidFill>
              </a:rPr>
              <a:t>has</a:t>
            </a:r>
          </a:p>
        </p:txBody>
      </p:sp>
      <p:sp>
        <p:nvSpPr>
          <p:cNvPr id="102417" name="Right Triangle 8">
            <a:extLst>
              <a:ext uri="{FF2B5EF4-FFF2-40B4-BE49-F238E27FC236}">
                <a16:creationId xmlns:a16="http://schemas.microsoft.com/office/drawing/2014/main" id="{7399C4C9-2319-8872-8D75-E28355C469BF}"/>
              </a:ext>
            </a:extLst>
          </p:cNvPr>
          <p:cNvSpPr>
            <a:spLocks noChangeArrowheads="1"/>
          </p:cNvSpPr>
          <p:nvPr/>
        </p:nvSpPr>
        <p:spPr bwMode="auto">
          <a:xfrm rot="5269762">
            <a:off x="3885407" y="2191544"/>
            <a:ext cx="3302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69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69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2414" grpId="0"/>
      <p:bldP spid="102415" grpId="0"/>
      <p:bldP spid="102416" grpId="0"/>
      <p:bldP spid="1024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>
            <a:extLst>
              <a:ext uri="{FF2B5EF4-FFF2-40B4-BE49-F238E27FC236}">
                <a16:creationId xmlns:a16="http://schemas.microsoft.com/office/drawing/2014/main" id="{501F6AEF-0A93-321F-CCCE-C3F7C25CC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9763"/>
            <a:ext cx="10080625" cy="8235951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2">
            <a:extLst>
              <a:ext uri="{FF2B5EF4-FFF2-40B4-BE49-F238E27FC236}">
                <a16:creationId xmlns:a16="http://schemas.microsoft.com/office/drawing/2014/main" id="{833869B5-9740-9A99-7453-443F35C9F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0313" y="-182563"/>
            <a:ext cx="8596312" cy="1255713"/>
          </a:xfrm>
        </p:spPr>
        <p:txBody>
          <a:bodyPr/>
          <a:lstStyle/>
          <a:p>
            <a:r>
              <a:rPr lang="en-US" altLang="en-US">
                <a:solidFill>
                  <a:srgbClr val="0000CC"/>
                </a:solidFill>
              </a:rPr>
              <a:t>Hmmm… not really…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E1FEEE48-C8BE-9A31-5FE0-1633430FF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6913" y="122238"/>
            <a:ext cx="8596312" cy="1255712"/>
          </a:xfrm>
        </p:spPr>
        <p:txBody>
          <a:bodyPr/>
          <a:lstStyle/>
          <a:p>
            <a:r>
              <a:rPr lang="en-US" altLang="en-US" sz="3200"/>
              <a:t>Quiz: </a:t>
            </a:r>
            <a:r>
              <a:rPr lang="en-US" altLang="en-US" sz="3600"/>
              <a:t>Read UML class diagram</a:t>
            </a:r>
            <a:r>
              <a:rPr lang="en-US" altLang="en-US" sz="3200"/>
              <a:t> </a:t>
            </a:r>
          </a:p>
        </p:txBody>
      </p:sp>
      <p:sp>
        <p:nvSpPr>
          <p:cNvPr id="696325" name="Text Box 5">
            <a:extLst>
              <a:ext uri="{FF2B5EF4-FFF2-40B4-BE49-F238E27FC236}">
                <a16:creationId xmlns:a16="http://schemas.microsoft.com/office/drawing/2014/main" id="{A4C675BD-1BFF-7FE6-4924-F2F2C06F9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5038725"/>
            <a:ext cx="9656763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3000" i="0">
                <a:solidFill>
                  <a:srgbClr val="0000FF"/>
                </a:solidFill>
              </a:rPr>
              <a:t> A CPU has upto two Controllers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3000" i="0">
                <a:solidFill>
                  <a:srgbClr val="0000FF"/>
                </a:solidFill>
              </a:rPr>
              <a:t> SCSIController is a special type of Controller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3000" i="0">
                <a:solidFill>
                  <a:srgbClr val="0000FF"/>
                </a:solidFill>
              </a:rPr>
              <a:t>A SCSIController controls 1-4 DiskDrives</a:t>
            </a:r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2DFEDF83-7F8B-EC7B-BEAE-1204693B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" y="1671638"/>
            <a:ext cx="1919288" cy="622300"/>
          </a:xfrm>
          <a:prstGeom prst="rect">
            <a:avLst/>
          </a:prstGeom>
          <a:solidFill>
            <a:srgbClr val="FFFF00"/>
          </a:solidFill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lIns="100800" tIns="50400" rIns="100800" bIns="504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3200" i="0">
                <a:solidFill>
                  <a:srgbClr val="000000"/>
                </a:solidFill>
              </a:rPr>
              <a:t>CPU</a:t>
            </a:r>
          </a:p>
        </p:txBody>
      </p:sp>
      <p:sp>
        <p:nvSpPr>
          <p:cNvPr id="76805" name="Rectangle 2">
            <a:extLst>
              <a:ext uri="{FF2B5EF4-FFF2-40B4-BE49-F238E27FC236}">
                <a16:creationId xmlns:a16="http://schemas.microsoft.com/office/drawing/2014/main" id="{7A24B9B3-ABDF-0F58-1927-2DC548C36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788" y="1671638"/>
            <a:ext cx="2222500" cy="622300"/>
          </a:xfrm>
          <a:prstGeom prst="rect">
            <a:avLst/>
          </a:prstGeom>
          <a:solidFill>
            <a:srgbClr val="FFFF00"/>
          </a:solidFill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lIns="100800" tIns="50400" rIns="100800" bIns="504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3200" i="0">
                <a:solidFill>
                  <a:srgbClr val="000000"/>
                </a:solidFill>
              </a:rPr>
              <a:t>Controller</a:t>
            </a:r>
          </a:p>
        </p:txBody>
      </p:sp>
      <p:sp>
        <p:nvSpPr>
          <p:cNvPr id="76806" name="Rectangle 2">
            <a:extLst>
              <a:ext uri="{FF2B5EF4-FFF2-40B4-BE49-F238E27FC236}">
                <a16:creationId xmlns:a16="http://schemas.microsoft.com/office/drawing/2014/main" id="{DCC1B30F-BF4E-3CA6-E138-61D0B1764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75" y="3716338"/>
            <a:ext cx="3132138" cy="622300"/>
          </a:xfrm>
          <a:prstGeom prst="rect">
            <a:avLst/>
          </a:prstGeom>
          <a:solidFill>
            <a:srgbClr val="FFFF00"/>
          </a:solidFill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lIns="100800" tIns="50400" rIns="100800" bIns="504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3200" i="0">
                <a:solidFill>
                  <a:srgbClr val="000000"/>
                </a:solidFill>
              </a:rPr>
              <a:t>SCSIController</a:t>
            </a:r>
          </a:p>
        </p:txBody>
      </p:sp>
      <p:sp>
        <p:nvSpPr>
          <p:cNvPr id="76807" name="Rectangle 2">
            <a:extLst>
              <a:ext uri="{FF2B5EF4-FFF2-40B4-BE49-F238E27FC236}">
                <a16:creationId xmlns:a16="http://schemas.microsoft.com/office/drawing/2014/main" id="{F34ED09C-28CB-6571-B093-77D4D4B37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3716338"/>
            <a:ext cx="2324100" cy="622300"/>
          </a:xfrm>
          <a:prstGeom prst="rect">
            <a:avLst/>
          </a:prstGeom>
          <a:solidFill>
            <a:srgbClr val="FFFF00"/>
          </a:solidFill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lIns="100800" tIns="50400" rIns="100800" bIns="504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3200" i="0">
                <a:solidFill>
                  <a:srgbClr val="000000"/>
                </a:solidFill>
              </a:rPr>
              <a:t>DiskDrive</a:t>
            </a:r>
          </a:p>
        </p:txBody>
      </p:sp>
      <p:sp>
        <p:nvSpPr>
          <p:cNvPr id="90133" name="AutoShape 21">
            <a:extLst>
              <a:ext uri="{FF2B5EF4-FFF2-40B4-BE49-F238E27FC236}">
                <a16:creationId xmlns:a16="http://schemas.microsoft.com/office/drawing/2014/main" id="{BCBDE776-0DE4-7747-EAFA-E6B12D994999}"/>
              </a:ext>
            </a:extLst>
          </p:cNvPr>
          <p:cNvSpPr>
            <a:spLocks noChangeArrowheads="1"/>
          </p:cNvSpPr>
          <p:nvPr/>
        </p:nvSpPr>
        <p:spPr bwMode="auto">
          <a:xfrm rot="21462145">
            <a:off x="7464425" y="2293938"/>
            <a:ext cx="400050" cy="447675"/>
          </a:xfrm>
          <a:prstGeom prst="triangle">
            <a:avLst>
              <a:gd name="adj" fmla="val 50000"/>
            </a:avLst>
          </a:prstGeom>
          <a:solidFill>
            <a:srgbClr val="CC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76809" name="Line 22">
            <a:extLst>
              <a:ext uri="{FF2B5EF4-FFF2-40B4-BE49-F238E27FC236}">
                <a16:creationId xmlns:a16="http://schemas.microsoft.com/office/drawing/2014/main" id="{050F2164-CAD6-D5E2-D970-6BE818C7CE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6038" y="2757488"/>
            <a:ext cx="1587" cy="958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94" tIns="50397" rIns="100794" bIns="50397" anchor="ctr"/>
          <a:lstStyle/>
          <a:p>
            <a:endParaRPr lang="en-GB"/>
          </a:p>
        </p:txBody>
      </p:sp>
      <p:sp>
        <p:nvSpPr>
          <p:cNvPr id="76810" name="Line 14">
            <a:extLst>
              <a:ext uri="{FF2B5EF4-FFF2-40B4-BE49-F238E27FC236}">
                <a16:creationId xmlns:a16="http://schemas.microsoft.com/office/drawing/2014/main" id="{B94404B5-9152-5213-78D7-C6283E695C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3013" y="1938338"/>
            <a:ext cx="4041775" cy="15875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811" name="Line 14">
            <a:extLst>
              <a:ext uri="{FF2B5EF4-FFF2-40B4-BE49-F238E27FC236}">
                <a16:creationId xmlns:a16="http://schemas.microsoft.com/office/drawing/2014/main" id="{C2372129-2ABB-E0EF-6F29-B9E1784E42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16213" y="3983038"/>
            <a:ext cx="3535362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812" name="Text Box 17">
            <a:extLst>
              <a:ext uri="{FF2B5EF4-FFF2-40B4-BE49-F238E27FC236}">
                <a16:creationId xmlns:a16="http://schemas.microsoft.com/office/drawing/2014/main" id="{3C373C6D-FA85-A323-F95B-E6CE9E8A8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825" y="1868488"/>
            <a:ext cx="101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3400" i="0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76813" name="Text Box 17">
            <a:extLst>
              <a:ext uri="{FF2B5EF4-FFF2-40B4-BE49-F238E27FC236}">
                <a16:creationId xmlns:a16="http://schemas.microsoft.com/office/drawing/2014/main" id="{154A5CDD-DEC9-3373-3900-7EA86805D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1900238"/>
            <a:ext cx="14398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3800" i="0">
                <a:solidFill>
                  <a:srgbClr val="0000CC"/>
                </a:solidFill>
              </a:rPr>
              <a:t>0..2</a:t>
            </a:r>
          </a:p>
        </p:txBody>
      </p:sp>
      <p:sp>
        <p:nvSpPr>
          <p:cNvPr id="76814" name="Text Box 17">
            <a:extLst>
              <a:ext uri="{FF2B5EF4-FFF2-40B4-BE49-F238E27FC236}">
                <a16:creationId xmlns:a16="http://schemas.microsoft.com/office/drawing/2014/main" id="{78C78815-06CB-6835-A163-3F3BF98FF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8" y="3379788"/>
            <a:ext cx="18192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3400" i="0">
                <a:solidFill>
                  <a:srgbClr val="0000CC"/>
                </a:solidFill>
              </a:rPr>
              <a:t>1..4</a:t>
            </a:r>
          </a:p>
        </p:txBody>
      </p:sp>
      <p:sp>
        <p:nvSpPr>
          <p:cNvPr id="76815" name="Text Box 17">
            <a:extLst>
              <a:ext uri="{FF2B5EF4-FFF2-40B4-BE49-F238E27FC236}">
                <a16:creationId xmlns:a16="http://schemas.microsoft.com/office/drawing/2014/main" id="{852C57B4-BB00-C7D6-A06E-CC8043508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0" y="3379788"/>
            <a:ext cx="101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3400" i="0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76816" name="Text Box 20">
            <a:extLst>
              <a:ext uri="{FF2B5EF4-FFF2-40B4-BE49-F238E27FC236}">
                <a16:creationId xmlns:a16="http://schemas.microsoft.com/office/drawing/2014/main" id="{9135945B-A9D5-F1F2-14AB-1E0E0F095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513" y="3957638"/>
            <a:ext cx="1981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>
                <a:solidFill>
                  <a:srgbClr val="0000CC"/>
                </a:solidFill>
              </a:rPr>
              <a:t>controls</a:t>
            </a:r>
          </a:p>
        </p:txBody>
      </p:sp>
      <p:sp>
        <p:nvSpPr>
          <p:cNvPr id="76817" name="AutoShape 5">
            <a:extLst>
              <a:ext uri="{FF2B5EF4-FFF2-40B4-BE49-F238E27FC236}">
                <a16:creationId xmlns:a16="http://schemas.microsoft.com/office/drawing/2014/main" id="{8EA7712C-DAD3-CB6B-BCE9-602B9C871D1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607594" y="4094957"/>
            <a:ext cx="304800" cy="182562"/>
          </a:xfrm>
          <a:prstGeom prst="triangle">
            <a:avLst>
              <a:gd name="adj" fmla="val 50000"/>
            </a:avLst>
          </a:prstGeom>
          <a:solidFill>
            <a:srgbClr val="0000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200" b="0" i="0">
              <a:latin typeface="Times New Roman" panose="02020603050405020304" pitchFamily="18" charset="0"/>
            </a:endParaRPr>
          </a:p>
        </p:txBody>
      </p:sp>
      <p:sp>
        <p:nvSpPr>
          <p:cNvPr id="76818" name="Text Box 22">
            <a:extLst>
              <a:ext uri="{FF2B5EF4-FFF2-40B4-BE49-F238E27FC236}">
                <a16:creationId xmlns:a16="http://schemas.microsoft.com/office/drawing/2014/main" id="{FFE4EF43-3E20-CEA4-258E-651113235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5913" y="1493838"/>
            <a:ext cx="1065212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>
                <a:solidFill>
                  <a:srgbClr val="0000CC"/>
                </a:solidFill>
              </a:rPr>
              <a:t>has</a:t>
            </a:r>
          </a:p>
        </p:txBody>
      </p:sp>
      <p:sp>
        <p:nvSpPr>
          <p:cNvPr id="76819" name="AutoShape 5">
            <a:extLst>
              <a:ext uri="{FF2B5EF4-FFF2-40B4-BE49-F238E27FC236}">
                <a16:creationId xmlns:a16="http://schemas.microsoft.com/office/drawing/2014/main" id="{407264F6-CB7D-AB91-DB72-16C18027D6F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354513" y="2103438"/>
            <a:ext cx="381000" cy="228600"/>
          </a:xfrm>
          <a:prstGeom prst="triangle">
            <a:avLst>
              <a:gd name="adj" fmla="val 50000"/>
            </a:avLst>
          </a:prstGeom>
          <a:solidFill>
            <a:srgbClr val="0000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200" b="0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9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9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D4C94043-6063-110F-0FEA-7AB5FE338E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-258763"/>
            <a:ext cx="8596312" cy="1255713"/>
          </a:xfrm>
        </p:spPr>
        <p:txBody>
          <a:bodyPr/>
          <a:lstStyle/>
          <a:p>
            <a:r>
              <a:rPr lang="en-US" altLang="en-US" sz="3600"/>
              <a:t>Java Code?</a:t>
            </a:r>
          </a:p>
        </p:txBody>
      </p:sp>
      <p:sp>
        <p:nvSpPr>
          <p:cNvPr id="698371" name="Rectangle 3">
            <a:extLst>
              <a:ext uri="{FF2B5EF4-FFF2-40B4-BE49-F238E27FC236}">
                <a16:creationId xmlns:a16="http://schemas.microsoft.com/office/drawing/2014/main" id="{AD6B99D8-CAF0-D9E3-AC0A-ED6828B7B0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141288" y="1157288"/>
            <a:ext cx="9336088" cy="6400800"/>
          </a:xfrm>
        </p:spPr>
        <p:txBody>
          <a:bodyPr/>
          <a:lstStyle/>
          <a:p>
            <a:pPr lvl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400" b="1"/>
              <a:t>class CPU {</a:t>
            </a:r>
          </a:p>
          <a:p>
            <a:pPr lvl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400" b="1"/>
              <a:t>	Controller [ ]  myCtlrs=new Controller[100]; </a:t>
            </a:r>
            <a:r>
              <a:rPr lang="en-US" altLang="en-US" b="1">
                <a:solidFill>
                  <a:srgbClr val="FF0000"/>
                </a:solidFill>
              </a:rPr>
              <a:t>???</a:t>
            </a:r>
            <a:endParaRPr lang="en-US" altLang="en-US" sz="2400" b="1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spcAft>
                <a:spcPts val="1800"/>
              </a:spcAft>
              <a:buFont typeface="Symbol" panose="05050102010706020507" pitchFamily="18" charset="2"/>
              <a:buNone/>
            </a:pPr>
            <a:r>
              <a:rPr lang="en-US" altLang="en-US" sz="2400" b="1"/>
              <a:t>}</a:t>
            </a:r>
          </a:p>
          <a:p>
            <a:pPr lvl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400" b="1"/>
              <a:t>class Controller {</a:t>
            </a:r>
          </a:p>
          <a:p>
            <a:pPr lvl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400" b="1"/>
              <a:t>	CPU myCPU;</a:t>
            </a:r>
          </a:p>
          <a:p>
            <a:pPr lvl="1">
              <a:lnSpc>
                <a:spcPct val="90000"/>
              </a:lnSpc>
              <a:spcAft>
                <a:spcPts val="1800"/>
              </a:spcAft>
              <a:buFont typeface="Symbol" panose="05050102010706020507" pitchFamily="18" charset="2"/>
              <a:buNone/>
            </a:pPr>
            <a:r>
              <a:rPr lang="en-US" altLang="en-US" sz="2400" b="1"/>
              <a:t>}</a:t>
            </a:r>
          </a:p>
          <a:p>
            <a:pPr lvl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400" b="1"/>
              <a:t>class SCSIController extends Controller {</a:t>
            </a:r>
          </a:p>
          <a:p>
            <a:pPr lvl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400" b="1"/>
              <a:t>	DiskDrive [ ] myDrives= new DiskDrive[4];</a:t>
            </a:r>
          </a:p>
          <a:p>
            <a:pPr lvl="1">
              <a:lnSpc>
                <a:spcPct val="90000"/>
              </a:lnSpc>
              <a:spcAft>
                <a:spcPts val="1800"/>
              </a:spcAft>
              <a:buFont typeface="Symbol" panose="05050102010706020507" pitchFamily="18" charset="2"/>
              <a:buNone/>
            </a:pPr>
            <a:r>
              <a:rPr lang="en-US" altLang="en-US" sz="2400" b="1"/>
              <a:t>}</a:t>
            </a:r>
          </a:p>
          <a:p>
            <a:pPr lvl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400" b="1"/>
              <a:t>Class DiskDrive {</a:t>
            </a:r>
          </a:p>
          <a:p>
            <a:pPr lvl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400" b="1"/>
              <a:t>	 SCSIController mySCSI;</a:t>
            </a:r>
          </a:p>
          <a:p>
            <a:pPr lvl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400" b="1"/>
              <a:t>}</a:t>
            </a:r>
          </a:p>
        </p:txBody>
      </p:sp>
      <p:grpSp>
        <p:nvGrpSpPr>
          <p:cNvPr id="77828" name="Group 20">
            <a:extLst>
              <a:ext uri="{FF2B5EF4-FFF2-40B4-BE49-F238E27FC236}">
                <a16:creationId xmlns:a16="http://schemas.microsoft.com/office/drawing/2014/main" id="{DA49021F-7447-6659-2C0B-5BB8E5B2BAA1}"/>
              </a:ext>
            </a:extLst>
          </p:cNvPr>
          <p:cNvGrpSpPr>
            <a:grpSpLocks/>
          </p:cNvGrpSpPr>
          <p:nvPr/>
        </p:nvGrpSpPr>
        <p:grpSpPr bwMode="auto">
          <a:xfrm>
            <a:off x="4278313" y="727075"/>
            <a:ext cx="5715000" cy="2138363"/>
            <a:chOff x="247" y="1085"/>
            <a:chExt cx="5664" cy="1816"/>
          </a:xfrm>
        </p:grpSpPr>
        <p:sp>
          <p:nvSpPr>
            <p:cNvPr id="77830" name="Rectangle 2">
              <a:extLst>
                <a:ext uri="{FF2B5EF4-FFF2-40B4-BE49-F238E27FC236}">
                  <a16:creationId xmlns:a16="http://schemas.microsoft.com/office/drawing/2014/main" id="{CF132EFC-1A83-744E-0E1A-F41F64EB9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" y="1197"/>
              <a:ext cx="1209" cy="392"/>
            </a:xfrm>
            <a:prstGeom prst="rect">
              <a:avLst/>
            </a:prstGeom>
            <a:solidFill>
              <a:srgbClr val="FFFF00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800" i="0">
                  <a:solidFill>
                    <a:srgbClr val="000000"/>
                  </a:solidFill>
                </a:rPr>
                <a:t>CPU</a:t>
              </a:r>
            </a:p>
          </p:txBody>
        </p:sp>
        <p:sp>
          <p:nvSpPr>
            <p:cNvPr id="77831" name="Rectangle 2">
              <a:extLst>
                <a:ext uri="{FF2B5EF4-FFF2-40B4-BE49-F238E27FC236}">
                  <a16:creationId xmlns:a16="http://schemas.microsoft.com/office/drawing/2014/main" id="{5533E673-143B-B0F1-1420-404C69A15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1197"/>
              <a:ext cx="1400" cy="392"/>
            </a:xfrm>
            <a:prstGeom prst="rect">
              <a:avLst/>
            </a:prstGeom>
            <a:solidFill>
              <a:srgbClr val="FFFF00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800" i="0">
                  <a:solidFill>
                    <a:srgbClr val="000000"/>
                  </a:solidFill>
                </a:rPr>
                <a:t>Controller</a:t>
              </a:r>
            </a:p>
          </p:txBody>
        </p:sp>
        <p:sp>
          <p:nvSpPr>
            <p:cNvPr id="77832" name="Rectangle 2">
              <a:extLst>
                <a:ext uri="{FF2B5EF4-FFF2-40B4-BE49-F238E27FC236}">
                  <a16:creationId xmlns:a16="http://schemas.microsoft.com/office/drawing/2014/main" id="{6AF8C153-3B1D-DE3C-A3EE-52E5EC139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8" y="2485"/>
              <a:ext cx="1973" cy="392"/>
            </a:xfrm>
            <a:prstGeom prst="rect">
              <a:avLst/>
            </a:prstGeom>
            <a:solidFill>
              <a:srgbClr val="FFFF00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800" i="0">
                  <a:solidFill>
                    <a:srgbClr val="000000"/>
                  </a:solidFill>
                </a:rPr>
                <a:t>SCSIController</a:t>
              </a:r>
            </a:p>
          </p:txBody>
        </p:sp>
        <p:sp>
          <p:nvSpPr>
            <p:cNvPr id="77833" name="Rectangle 2">
              <a:extLst>
                <a:ext uri="{FF2B5EF4-FFF2-40B4-BE49-F238E27FC236}">
                  <a16:creationId xmlns:a16="http://schemas.microsoft.com/office/drawing/2014/main" id="{096C4DFF-55F0-21B8-B9B5-32B9B3BEE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" y="2485"/>
              <a:ext cx="1464" cy="392"/>
            </a:xfrm>
            <a:prstGeom prst="rect">
              <a:avLst/>
            </a:prstGeom>
            <a:solidFill>
              <a:srgbClr val="FFFF00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800" i="0">
                  <a:solidFill>
                    <a:srgbClr val="000000"/>
                  </a:solidFill>
                </a:rPr>
                <a:t>DiskDrive</a:t>
              </a:r>
            </a:p>
          </p:txBody>
        </p:sp>
        <p:sp>
          <p:nvSpPr>
            <p:cNvPr id="77834" name="AutoShape 21">
              <a:extLst>
                <a:ext uri="{FF2B5EF4-FFF2-40B4-BE49-F238E27FC236}">
                  <a16:creationId xmlns:a16="http://schemas.microsoft.com/office/drawing/2014/main" id="{D9203896-751E-5F54-6F41-A5E8970EEC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37855">
              <a:off x="4702" y="1589"/>
              <a:ext cx="252" cy="282"/>
            </a:xfrm>
            <a:prstGeom prst="triangle">
              <a:avLst>
                <a:gd name="adj" fmla="val 50000"/>
              </a:avLst>
            </a:prstGeom>
            <a:solidFill>
              <a:srgbClr val="CCFF99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000" i="0">
                <a:solidFill>
                  <a:srgbClr val="0000CC"/>
                </a:solidFill>
              </a:endParaRPr>
            </a:p>
          </p:txBody>
        </p:sp>
        <p:sp>
          <p:nvSpPr>
            <p:cNvPr id="77835" name="Line 22">
              <a:extLst>
                <a:ext uri="{FF2B5EF4-FFF2-40B4-BE49-F238E27FC236}">
                  <a16:creationId xmlns:a16="http://schemas.microsoft.com/office/drawing/2014/main" id="{EB313D17-E196-9F05-E51D-1FA83F3B08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9" y="1881"/>
              <a:ext cx="1" cy="6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sp>
          <p:nvSpPr>
            <p:cNvPr id="77836" name="Line 14">
              <a:extLst>
                <a:ext uri="{FF2B5EF4-FFF2-40B4-BE49-F238E27FC236}">
                  <a16:creationId xmlns:a16="http://schemas.microsoft.com/office/drawing/2014/main" id="{19FE3DCF-111C-4E08-4C10-27EF8DD6F0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3" y="1365"/>
              <a:ext cx="2546" cy="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7837" name="Line 14">
              <a:extLst>
                <a:ext uri="{FF2B5EF4-FFF2-40B4-BE49-F238E27FC236}">
                  <a16:creationId xmlns:a16="http://schemas.microsoft.com/office/drawing/2014/main" id="{04CE9598-1B79-65D4-259D-1356B3FC54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11" y="2653"/>
              <a:ext cx="2227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7838" name="Text Box 17">
              <a:extLst>
                <a:ext uri="{FF2B5EF4-FFF2-40B4-BE49-F238E27FC236}">
                  <a16:creationId xmlns:a16="http://schemas.microsoft.com/office/drawing/2014/main" id="{20A6BDCE-960C-B053-5726-CF475F4F6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8" y="1321"/>
              <a:ext cx="6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000" i="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77839" name="Text Box 17">
              <a:extLst>
                <a:ext uri="{FF2B5EF4-FFF2-40B4-BE49-F238E27FC236}">
                  <a16:creationId xmlns:a16="http://schemas.microsoft.com/office/drawing/2014/main" id="{7C39BB59-899C-E6DE-0E82-6AA9BE9F1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8" y="1341"/>
              <a:ext cx="907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200" i="0">
                  <a:solidFill>
                    <a:srgbClr val="0000CC"/>
                  </a:solidFill>
                </a:rPr>
                <a:t>    *</a:t>
              </a:r>
            </a:p>
          </p:txBody>
        </p:sp>
        <p:sp>
          <p:nvSpPr>
            <p:cNvPr id="77840" name="Text Box 17">
              <a:extLst>
                <a:ext uri="{FF2B5EF4-FFF2-40B4-BE49-F238E27FC236}">
                  <a16:creationId xmlns:a16="http://schemas.microsoft.com/office/drawing/2014/main" id="{AA78D7F4-A0B5-2EEF-378F-38FC17048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5" y="2273"/>
              <a:ext cx="1145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000" i="0">
                  <a:solidFill>
                    <a:srgbClr val="0000CC"/>
                  </a:solidFill>
                </a:rPr>
                <a:t>1..4</a:t>
              </a:r>
            </a:p>
          </p:txBody>
        </p:sp>
        <p:sp>
          <p:nvSpPr>
            <p:cNvPr id="77841" name="Text Box 17">
              <a:extLst>
                <a:ext uri="{FF2B5EF4-FFF2-40B4-BE49-F238E27FC236}">
                  <a16:creationId xmlns:a16="http://schemas.microsoft.com/office/drawing/2014/main" id="{D3C21EBA-E9CD-AE3D-E0D4-295E314EF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0" y="2273"/>
              <a:ext cx="65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000" i="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77842" name="Text Box 17">
              <a:extLst>
                <a:ext uri="{FF2B5EF4-FFF2-40B4-BE49-F238E27FC236}">
                  <a16:creationId xmlns:a16="http://schemas.microsoft.com/office/drawing/2014/main" id="{5BE33A06-B23F-D5A8-B951-AB9EDF302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3" y="2637"/>
              <a:ext cx="124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 i="0">
                  <a:solidFill>
                    <a:srgbClr val="0000CC"/>
                  </a:solidFill>
                </a:rPr>
                <a:t>controls</a:t>
              </a:r>
            </a:p>
          </p:txBody>
        </p:sp>
        <p:sp>
          <p:nvSpPr>
            <p:cNvPr id="77843" name="AutoShape 5">
              <a:extLst>
                <a:ext uri="{FF2B5EF4-FFF2-40B4-BE49-F238E27FC236}">
                  <a16:creationId xmlns:a16="http://schemas.microsoft.com/office/drawing/2014/main" id="{4AD2984F-1E06-C1FC-2D4D-6F67D99E385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73" y="2723"/>
              <a:ext cx="192" cy="115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1800" b="0" i="0">
                <a:latin typeface="Times New Roman" panose="02020603050405020304" pitchFamily="18" charset="0"/>
              </a:endParaRPr>
            </a:p>
          </p:txBody>
        </p:sp>
        <p:sp>
          <p:nvSpPr>
            <p:cNvPr id="77844" name="Text Box 19">
              <a:extLst>
                <a:ext uri="{FF2B5EF4-FFF2-40B4-BE49-F238E27FC236}">
                  <a16:creationId xmlns:a16="http://schemas.microsoft.com/office/drawing/2014/main" id="{C42176DC-0AB3-1C5D-F5F4-BD40FA53D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9" y="1085"/>
              <a:ext cx="67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 i="0">
                  <a:solidFill>
                    <a:srgbClr val="0000CC"/>
                  </a:solidFill>
                </a:rPr>
                <a:t>has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B63301-AF74-811A-F08F-9B139D0978E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9713" y="1798638"/>
            <a:ext cx="6945312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9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9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9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9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9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9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9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9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9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9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98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9CAE4CAC-536E-8A02-3B1F-872D4E0D5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840913" cy="939800"/>
          </a:xfrm>
        </p:spPr>
        <p:txBody>
          <a:bodyPr/>
          <a:lstStyle/>
          <a:p>
            <a:r>
              <a:rPr lang="en-US" altLang="en-US" sz="3600"/>
              <a:t>Implementing Association Multiplicities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72EB9344-7A8D-2325-C91D-BFF2A5069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036638"/>
            <a:ext cx="9764713" cy="475138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20000"/>
              </a:spcBef>
              <a:spcAft>
                <a:spcPts val="1800"/>
              </a:spcAft>
            </a:pPr>
            <a:r>
              <a:rPr lang="en-US" altLang="en-US" sz="3600"/>
              <a:t>Fixed multiplicity:</a:t>
            </a:r>
          </a:p>
          <a:p>
            <a:pPr>
              <a:lnSpc>
                <a:spcPct val="125000"/>
              </a:lnSpc>
              <a:spcBef>
                <a:spcPct val="20000"/>
              </a:spcBef>
              <a:spcAft>
                <a:spcPts val="1800"/>
              </a:spcAft>
            </a:pPr>
            <a:r>
              <a:rPr lang="en-US" altLang="en-US" sz="3600"/>
              <a:t> The reference field can be</a:t>
            </a:r>
          </a:p>
          <a:p>
            <a:pPr>
              <a:lnSpc>
                <a:spcPct val="125000"/>
              </a:lnSpc>
              <a:spcBef>
                <a:spcPct val="20000"/>
              </a:spcBef>
              <a:spcAft>
                <a:spcPts val="1800"/>
              </a:spcAft>
              <a:buFont typeface="Wingdings" panose="05000000000000000000" pitchFamily="2" charset="2"/>
              <a:buNone/>
            </a:pPr>
            <a:r>
              <a:rPr lang="en-US" altLang="en-US" sz="3600"/>
              <a:t>				 </a:t>
            </a:r>
            <a:r>
              <a:rPr lang="en-US" altLang="en-US" sz="3600">
                <a:solidFill>
                  <a:srgbClr val="0000CC"/>
                </a:solidFill>
              </a:rPr>
              <a:t>Book  [] book=new Book[10];</a:t>
            </a:r>
            <a:r>
              <a:rPr lang="en-US" altLang="en-US" sz="2800">
                <a:solidFill>
                  <a:srgbClr val="0000CC"/>
                </a:solidFill>
              </a:rPr>
              <a:t>.</a:t>
            </a:r>
          </a:p>
          <a:p>
            <a:pPr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sz="3600"/>
              <a:t>When the upper end is  *:</a:t>
            </a:r>
          </a:p>
          <a:p>
            <a:pPr lvl="1">
              <a:lnSpc>
                <a:spcPct val="125000"/>
              </a:lnSpc>
              <a:spcBef>
                <a:spcPct val="20000"/>
              </a:spcBef>
              <a:spcAft>
                <a:spcPts val="1800"/>
              </a:spcAft>
            </a:pPr>
            <a:r>
              <a:rPr lang="en-US" altLang="en-US" sz="3200"/>
              <a:t>Java collections need to be used</a:t>
            </a:r>
          </a:p>
          <a:p>
            <a:pPr lvl="1">
              <a:lnSpc>
                <a:spcPct val="125000"/>
              </a:lnSpc>
              <a:spcBef>
                <a:spcPct val="20000"/>
              </a:spcBef>
              <a:spcAft>
                <a:spcPts val="1800"/>
              </a:spcAft>
            </a:pPr>
            <a:r>
              <a:rPr lang="en-US" altLang="en-US" sz="3200"/>
              <a:t>Collections facility was added to Java as a part of JDK 1.2 </a:t>
            </a:r>
          </a:p>
          <a:p>
            <a:pPr>
              <a:lnSpc>
                <a:spcPct val="125000"/>
              </a:lnSpc>
              <a:spcBef>
                <a:spcPct val="20000"/>
              </a:spcBef>
              <a:spcAft>
                <a:spcPts val="1800"/>
              </a:spcAft>
            </a:pPr>
            <a:endParaRPr lang="en-US" altLang="en-US" sz="4400"/>
          </a:p>
          <a:p>
            <a:pPr>
              <a:lnSpc>
                <a:spcPct val="125000"/>
              </a:lnSpc>
              <a:spcBef>
                <a:spcPct val="20000"/>
              </a:spcBef>
              <a:spcAft>
                <a:spcPts val="1800"/>
              </a:spcAft>
            </a:pPr>
            <a:endParaRPr lang="en-US" altLang="en-US" sz="3600"/>
          </a:p>
        </p:txBody>
      </p:sp>
      <p:sp>
        <p:nvSpPr>
          <p:cNvPr id="78852" name="Rectangle 2">
            <a:extLst>
              <a:ext uri="{FF2B5EF4-FFF2-40B4-BE49-F238E27FC236}">
                <a16:creationId xmlns:a16="http://schemas.microsoft.com/office/drawing/2014/main" id="{54568872-B526-CEB2-1955-19E6EBFE2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913" y="1265238"/>
            <a:ext cx="1079500" cy="685800"/>
          </a:xfrm>
          <a:prstGeom prst="rect">
            <a:avLst/>
          </a:prstGeom>
          <a:solidFill>
            <a:srgbClr val="FFFF00"/>
          </a:solidFill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lIns="100800" tIns="50400" rIns="100800" bIns="504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1800" i="0">
                <a:solidFill>
                  <a:srgbClr val="000000"/>
                </a:solidFill>
              </a:rPr>
              <a:t>Member</a:t>
            </a:r>
          </a:p>
        </p:txBody>
      </p:sp>
      <p:sp>
        <p:nvSpPr>
          <p:cNvPr id="78853" name="Rectangle 3">
            <a:extLst>
              <a:ext uri="{FF2B5EF4-FFF2-40B4-BE49-F238E27FC236}">
                <a16:creationId xmlns:a16="http://schemas.microsoft.com/office/drawing/2014/main" id="{1B6BB952-BDE6-6C8F-AD23-E91BD2F23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5513" y="1189038"/>
            <a:ext cx="925512" cy="762000"/>
          </a:xfrm>
          <a:prstGeom prst="rect">
            <a:avLst/>
          </a:prstGeom>
          <a:solidFill>
            <a:srgbClr val="FFFF00"/>
          </a:solidFill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lIns="100800" tIns="50400" rIns="100800" bIns="504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1800" i="0">
                <a:solidFill>
                  <a:srgbClr val="000000"/>
                </a:solidFill>
              </a:rPr>
              <a:t>Book</a:t>
            </a:r>
          </a:p>
        </p:txBody>
      </p:sp>
      <p:sp>
        <p:nvSpPr>
          <p:cNvPr id="78854" name="Line 4">
            <a:extLst>
              <a:ext uri="{FF2B5EF4-FFF2-40B4-BE49-F238E27FC236}">
                <a16:creationId xmlns:a16="http://schemas.microsoft.com/office/drawing/2014/main" id="{07D3167C-8487-B2C9-B001-3890817958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8413" y="1622425"/>
            <a:ext cx="2197100" cy="23813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55" name="AutoShape 5">
            <a:extLst>
              <a:ext uri="{FF2B5EF4-FFF2-40B4-BE49-F238E27FC236}">
                <a16:creationId xmlns:a16="http://schemas.microsoft.com/office/drawing/2014/main" id="{921CD586-1F00-C00A-29F8-5EA5574DA66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049294" y="1389857"/>
            <a:ext cx="173037" cy="762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b="0" i="0">
              <a:latin typeface="Times New Roman" panose="02020603050405020304" pitchFamily="18" charset="0"/>
            </a:endParaRPr>
          </a:p>
        </p:txBody>
      </p:sp>
      <p:sp>
        <p:nvSpPr>
          <p:cNvPr id="78856" name="Text Box 6">
            <a:extLst>
              <a:ext uri="{FF2B5EF4-FFF2-40B4-BE49-F238E27FC236}">
                <a16:creationId xmlns:a16="http://schemas.microsoft.com/office/drawing/2014/main" id="{0BBA4AF3-A2A7-AAC0-DB71-1927DECD2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138" y="1285875"/>
            <a:ext cx="1158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1500" i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8857" name="Text Box 7">
            <a:extLst>
              <a:ext uri="{FF2B5EF4-FFF2-40B4-BE49-F238E27FC236}">
                <a16:creationId xmlns:a16="http://schemas.microsoft.com/office/drawing/2014/main" id="{10B7F599-FFE3-5A56-803C-907B37333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1630363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1800" i="0">
                <a:solidFill>
                  <a:srgbClr val="0000CC"/>
                </a:solidFill>
              </a:rPr>
              <a:t>1..10</a:t>
            </a:r>
          </a:p>
        </p:txBody>
      </p:sp>
      <p:sp>
        <p:nvSpPr>
          <p:cNvPr id="78858" name="Text Box 8">
            <a:extLst>
              <a:ext uri="{FF2B5EF4-FFF2-40B4-BE49-F238E27FC236}">
                <a16:creationId xmlns:a16="http://schemas.microsoft.com/office/drawing/2014/main" id="{9FF2677F-AD36-C947-094F-021BFFB14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7425" y="1341438"/>
            <a:ext cx="107632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Aft>
                <a:spcPts val="1200"/>
              </a:spcAft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1500" i="0">
                <a:solidFill>
                  <a:srgbClr val="000000"/>
                </a:solidFill>
              </a:rPr>
              <a:t>Borrowed</a:t>
            </a:r>
          </a:p>
          <a:p>
            <a:pPr>
              <a:spcAft>
                <a:spcPts val="1200"/>
              </a:spcAft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1500" i="0">
                <a:solidFill>
                  <a:srgbClr val="000000"/>
                </a:solidFill>
              </a:rPr>
              <a:t> by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3">
            <a:extLst>
              <a:ext uri="{FF2B5EF4-FFF2-40B4-BE49-F238E27FC236}">
                <a16:creationId xmlns:a16="http://schemas.microsoft.com/office/drawing/2014/main" id="{96A10D60-8E8C-5BF9-5C4F-3D0C75669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1341438"/>
            <a:ext cx="983138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7E05A67D-6746-7F24-8112-063205B123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49313" y="1951038"/>
            <a:ext cx="8610600" cy="3200400"/>
          </a:xfrm>
          <a:solidFill>
            <a:srgbClr val="FFFF99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 lIns="100780" tIns="50389" rIns="100780" bIns="50389"/>
          <a:lstStyle/>
          <a:p>
            <a:pPr defTabSz="1006475" eaLnBrk="1" hangingPunct="1">
              <a:lnSpc>
                <a:spcPct val="130000"/>
              </a:lnSpc>
              <a:spcBef>
                <a:spcPts val="2400"/>
              </a:spcBef>
              <a:spcAft>
                <a:spcPts val="2400"/>
              </a:spcAft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0025" algn="l"/>
                <a:tab pos="3200400" algn="l"/>
                <a:tab pos="3657600" algn="l"/>
                <a:tab pos="4114800" algn="l"/>
                <a:tab pos="4567238" algn="l"/>
                <a:tab pos="5029200" algn="l"/>
                <a:tab pos="5486400" algn="l"/>
                <a:tab pos="5940425" algn="l"/>
                <a:tab pos="6396038" algn="l"/>
                <a:tab pos="6858000" algn="l"/>
                <a:tab pos="7315200" algn="l"/>
                <a:tab pos="7767638" algn="l"/>
                <a:tab pos="8224838" algn="l"/>
                <a:tab pos="8686800" algn="l"/>
                <a:tab pos="9144000" algn="l"/>
              </a:tabLst>
            </a:pPr>
            <a:r>
              <a:rPr lang="en-GB" altLang="en-US" sz="6000">
                <a:solidFill>
                  <a:srgbClr val="0000FF"/>
                </a:solidFill>
              </a:rPr>
              <a:t>Association Class </a:t>
            </a:r>
            <a:br>
              <a:rPr lang="en-GB" altLang="en-US" sz="6600">
                <a:solidFill>
                  <a:srgbClr val="003300"/>
                </a:solidFill>
              </a:rPr>
            </a:br>
            <a:endParaRPr lang="en-GB" altLang="en-US" sz="200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17376470-4D75-C8D9-9781-38CF12E98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3050" y="9525"/>
            <a:ext cx="8596313" cy="1255713"/>
          </a:xfrm>
        </p:spPr>
        <p:txBody>
          <a:bodyPr/>
          <a:lstStyle/>
          <a:p>
            <a:pPr eaLnBrk="1" hangingPunct="1"/>
            <a:r>
              <a:rPr lang="en-GB" altLang="en-US" sz="3600"/>
              <a:t>Need for Association Class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42720B66-60C4-BA56-C851-1AA2651A57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3050" y="1092200"/>
            <a:ext cx="9339263" cy="9239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ts val="2400"/>
              </a:spcAft>
            </a:pPr>
            <a:r>
              <a:rPr lang="en-GB" altLang="en-US"/>
              <a:t>In many cases information associated with the links between objects needs to be maintained. </a:t>
            </a:r>
          </a:p>
        </p:txBody>
      </p:sp>
      <p:sp>
        <p:nvSpPr>
          <p:cNvPr id="9224" name="Rectangle 5">
            <a:extLst>
              <a:ext uri="{FF2B5EF4-FFF2-40B4-BE49-F238E27FC236}">
                <a16:creationId xmlns:a16="http://schemas.microsoft.com/office/drawing/2014/main" id="{43D00F9B-9DA0-59F8-AB5C-B9BFF2C09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3862388"/>
            <a:ext cx="9636125" cy="2771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altLang="en-US" sz="2866" i="0" dirty="0">
                <a:latin typeface="+mj-lt"/>
              </a:rPr>
              <a:t>Example:</a:t>
            </a:r>
          </a:p>
          <a:p>
            <a:pPr marL="801687" lvl="1" indent="-457200" eaLnBrk="1" hangingPunct="1">
              <a:lnSpc>
                <a:spcPct val="11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  <a:defRPr/>
            </a:pPr>
            <a:r>
              <a:rPr lang="en-GB" altLang="en-US" sz="2646" b="0" i="0" dirty="0">
                <a:latin typeface="+mj-lt"/>
              </a:rPr>
              <a:t>A student takes a course and gets a grade for it.</a:t>
            </a:r>
          </a:p>
          <a:p>
            <a:pPr marL="801687" lvl="1" indent="-457200" eaLnBrk="1" hangingPunct="1">
              <a:lnSpc>
                <a:spcPct val="11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  <a:defRPr/>
            </a:pPr>
            <a:r>
              <a:rPr lang="en-GB" altLang="en-US" sz="2646" b="0" i="0" dirty="0">
                <a:solidFill>
                  <a:srgbClr val="0000CC"/>
                </a:solidFill>
                <a:latin typeface="+mj-lt"/>
              </a:rPr>
              <a:t>The grade only makes sense if we know the student and the course. Also the semester to be remembered.</a:t>
            </a:r>
          </a:p>
          <a:p>
            <a:pPr marL="801687" lvl="1" indent="-457200" eaLnBrk="1" hangingPunct="1">
              <a:lnSpc>
                <a:spcPct val="11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85000"/>
              <a:buFont typeface="Courier New" panose="02070309020205020404" pitchFamily="49" charset="0"/>
              <a:buChar char="o"/>
              <a:defRPr/>
            </a:pPr>
            <a:r>
              <a:rPr lang="en-GB" altLang="en-US" sz="2646" b="0" i="0" dirty="0">
                <a:latin typeface="+mj-lt"/>
              </a:rPr>
              <a:t>The obtained grade is not an attribute of either class.</a:t>
            </a:r>
          </a:p>
          <a:p>
            <a:pPr marL="801687" lvl="1" indent="-457200" eaLnBrk="1" hangingPunct="1">
              <a:lnSpc>
                <a:spcPct val="11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60000"/>
              <a:buFont typeface="Arial" panose="020B0604020202020204" pitchFamily="34" charset="0"/>
              <a:buChar char="•"/>
              <a:defRPr/>
            </a:pPr>
            <a:endParaRPr lang="en-GB" altLang="en-US" sz="2646" dirty="0"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0F853A-1671-59D4-0586-988B5C765D1D}"/>
              </a:ext>
            </a:extLst>
          </p:cNvPr>
          <p:cNvGrpSpPr>
            <a:grpSpLocks/>
          </p:cNvGrpSpPr>
          <p:nvPr/>
        </p:nvGrpSpPr>
        <p:grpSpPr bwMode="auto">
          <a:xfrm>
            <a:off x="1462088" y="2500313"/>
            <a:ext cx="6694487" cy="915987"/>
            <a:chOff x="925512" y="2518842"/>
            <a:chExt cx="6694488" cy="916726"/>
          </a:xfrm>
        </p:grpSpPr>
        <p:sp>
          <p:nvSpPr>
            <p:cNvPr id="82950" name="TextBox 3">
              <a:extLst>
                <a:ext uri="{FF2B5EF4-FFF2-40B4-BE49-F238E27FC236}">
                  <a16:creationId xmlns:a16="http://schemas.microsoft.com/office/drawing/2014/main" id="{17C5624D-C44A-A6E0-CF04-A84F7B971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512" y="2789237"/>
              <a:ext cx="2057400" cy="646331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IN" altLang="en-US" i="0">
                  <a:solidFill>
                    <a:srgbClr val="006600"/>
                  </a:solidFill>
                </a:rPr>
                <a:t>Student</a:t>
              </a:r>
            </a:p>
          </p:txBody>
        </p:sp>
        <p:sp>
          <p:nvSpPr>
            <p:cNvPr id="82951" name="TextBox 11">
              <a:extLst>
                <a:ext uri="{FF2B5EF4-FFF2-40B4-BE49-F238E27FC236}">
                  <a16:creationId xmlns:a16="http://schemas.microsoft.com/office/drawing/2014/main" id="{1C9DAFE4-2D55-D2D2-5282-BA829E7E1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2789237"/>
              <a:ext cx="2057400" cy="646331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IN" altLang="en-US" i="0">
                  <a:solidFill>
                    <a:srgbClr val="006600"/>
                  </a:solidFill>
                </a:rPr>
                <a:t>Course</a:t>
              </a:r>
            </a:p>
          </p:txBody>
        </p:sp>
        <p:cxnSp>
          <p:nvCxnSpPr>
            <p:cNvPr id="82952" name="Straight Connector 8">
              <a:extLst>
                <a:ext uri="{FF2B5EF4-FFF2-40B4-BE49-F238E27FC236}">
                  <a16:creationId xmlns:a16="http://schemas.microsoft.com/office/drawing/2014/main" id="{34BF6B8B-071A-27B9-CD3B-B26406F561E0}"/>
                </a:ext>
              </a:extLst>
            </p:cNvPr>
            <p:cNvCxnSpPr>
              <a:cxnSpLocks/>
              <a:stCxn id="82950" idx="3"/>
              <a:endCxn id="82951" idx="1"/>
            </p:cNvCxnSpPr>
            <p:nvPr/>
          </p:nvCxnSpPr>
          <p:spPr bwMode="auto">
            <a:xfrm>
              <a:off x="2982912" y="3112403"/>
              <a:ext cx="25796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29" name="TextBox 13">
              <a:extLst>
                <a:ext uri="{FF2B5EF4-FFF2-40B4-BE49-F238E27FC236}">
                  <a16:creationId xmlns:a16="http://schemas.microsoft.com/office/drawing/2014/main" id="{E41D776F-150F-83B4-E903-4926669C22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6149" y="2518842"/>
              <a:ext cx="1752600" cy="58467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defRPr/>
              </a:pPr>
              <a:r>
                <a:rPr lang="en-IN" altLang="en-US" sz="3200" i="0" dirty="0">
                  <a:solidFill>
                    <a:schemeClr val="accent6"/>
                  </a:solidFill>
                </a:rPr>
                <a:t>credits</a:t>
              </a: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0DDFBF5-4CC9-6733-7EC0-EBDE4ED175CA}"/>
                </a:ext>
              </a:extLst>
            </p:cNvPr>
            <p:cNvSpPr/>
            <p:nvPr/>
          </p:nvSpPr>
          <p:spPr bwMode="auto">
            <a:xfrm rot="5400000">
              <a:off x="4085368" y="3134586"/>
              <a:ext cx="157289" cy="228600"/>
            </a:xfrm>
            <a:prstGeom prst="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>
                <a:solidFill>
                  <a:srgbClr val="006600"/>
                </a:solidFill>
                <a:latin typeface="+mj-lt"/>
              </a:endParaRPr>
            </a:p>
          </p:txBody>
        </p:sp>
        <p:sp>
          <p:nvSpPr>
            <p:cNvPr id="82955" name="TextBox 15">
              <a:extLst>
                <a:ext uri="{FF2B5EF4-FFF2-40B4-BE49-F238E27FC236}">
                  <a16:creationId xmlns:a16="http://schemas.microsoft.com/office/drawing/2014/main" id="{51723486-D6AD-2B70-9D79-0A1AA1272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8643" y="2666127"/>
              <a:ext cx="369888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IN" altLang="en-US" sz="4400" i="0">
                  <a:solidFill>
                    <a:srgbClr val="006600"/>
                  </a:solidFill>
                </a:rPr>
                <a:t>*</a:t>
              </a:r>
            </a:p>
          </p:txBody>
        </p:sp>
        <p:sp>
          <p:nvSpPr>
            <p:cNvPr id="82956" name="TextBox 20">
              <a:extLst>
                <a:ext uri="{FF2B5EF4-FFF2-40B4-BE49-F238E27FC236}">
                  <a16:creationId xmlns:a16="http://schemas.microsoft.com/office/drawing/2014/main" id="{92AF15FA-498F-8B69-C7AA-BAD71FC60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3968" y="2666126"/>
              <a:ext cx="369888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IN" altLang="en-US" sz="4400" i="0">
                  <a:solidFill>
                    <a:srgbClr val="006600"/>
                  </a:solidFill>
                </a:rPr>
                <a:t>*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3DFBF60A-A4C4-4319-B684-BFFCC73440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6900" y="0"/>
            <a:ext cx="8596313" cy="884238"/>
          </a:xfrm>
        </p:spPr>
        <p:txBody>
          <a:bodyPr/>
          <a:lstStyle/>
          <a:p>
            <a:r>
              <a:rPr lang="en-US" altLang="en-US" sz="3600"/>
              <a:t>Association Class</a:t>
            </a:r>
          </a:p>
        </p:txBody>
      </p:sp>
      <p:sp>
        <p:nvSpPr>
          <p:cNvPr id="711683" name="Rectangle 3">
            <a:extLst>
              <a:ext uri="{FF2B5EF4-FFF2-40B4-BE49-F238E27FC236}">
                <a16:creationId xmlns:a16="http://schemas.microsoft.com/office/drawing/2014/main" id="{EAC6F960-2C81-0207-A56E-17008C71CC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513" y="777875"/>
            <a:ext cx="9917112" cy="64770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/>
              <a:t>Not unusual for an association relation has its own attributes and methods: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CC"/>
                </a:solidFill>
              </a:rPr>
              <a:t>Example 1: A teacher teaches a subject: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>
                <a:solidFill>
                  <a:srgbClr val="660033"/>
                </a:solidFill>
              </a:rPr>
              <a:t>A teacher may teach the same subject multiple times over many semesters 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>
                <a:solidFill>
                  <a:srgbClr val="660033"/>
                </a:solidFill>
              </a:rPr>
              <a:t>Each time the students may be different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b="1">
                <a:solidFill>
                  <a:srgbClr val="0000CC"/>
                </a:solidFill>
              </a:rPr>
              <a:t>Example 2: A person works for a company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>
                <a:solidFill>
                  <a:srgbClr val="660033"/>
                </a:solidFill>
              </a:rPr>
              <a:t>The date he joined a company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>
                <a:solidFill>
                  <a:srgbClr val="660033"/>
                </a:solidFill>
              </a:rPr>
              <a:t>Pay scale and grade at which joined, and so on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>
                <a:solidFill>
                  <a:srgbClr val="660033"/>
                </a:solidFill>
              </a:rPr>
              <a:t>A person may join a company multiple times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821575-0B60-2D67-A211-4DB3940D071C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1579563"/>
            <a:ext cx="3429000" cy="636587"/>
            <a:chOff x="6335712" y="1416149"/>
            <a:chExt cx="3429000" cy="636867"/>
          </a:xfrm>
        </p:grpSpPr>
        <p:sp>
          <p:nvSpPr>
            <p:cNvPr id="85011" name="TextBox 1">
              <a:extLst>
                <a:ext uri="{FF2B5EF4-FFF2-40B4-BE49-F238E27FC236}">
                  <a16:creationId xmlns:a16="http://schemas.microsoft.com/office/drawing/2014/main" id="{185FEC52-F201-A3B8-C60C-03D5196C2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5712" y="1570037"/>
              <a:ext cx="1143000" cy="36933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i="0">
                  <a:solidFill>
                    <a:schemeClr val="tx1"/>
                  </a:solidFill>
                </a:rPr>
                <a:t>Teacher</a:t>
              </a:r>
              <a:endParaRPr lang="en-IN" altLang="en-US" sz="1800" i="0">
                <a:solidFill>
                  <a:schemeClr val="tx1"/>
                </a:solidFill>
              </a:endParaRPr>
            </a:p>
          </p:txBody>
        </p:sp>
        <p:sp>
          <p:nvSpPr>
            <p:cNvPr id="85012" name="TextBox 2">
              <a:extLst>
                <a:ext uri="{FF2B5EF4-FFF2-40B4-BE49-F238E27FC236}">
                  <a16:creationId xmlns:a16="http://schemas.microsoft.com/office/drawing/2014/main" id="{1BF23B17-61F4-C6A8-2D1E-15CEA16DB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1712" y="1570037"/>
              <a:ext cx="1143000" cy="36933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i="0">
                  <a:solidFill>
                    <a:schemeClr val="tx1"/>
                  </a:solidFill>
                </a:rPr>
                <a:t>Subject</a:t>
              </a:r>
              <a:endParaRPr lang="en-IN" altLang="en-US" sz="1800" i="0">
                <a:solidFill>
                  <a:schemeClr val="tx1"/>
                </a:solidFill>
              </a:endParaRPr>
            </a:p>
          </p:txBody>
        </p:sp>
        <p:cxnSp>
          <p:nvCxnSpPr>
            <p:cNvPr id="85013" name="Straight Connector 5">
              <a:extLst>
                <a:ext uri="{FF2B5EF4-FFF2-40B4-BE49-F238E27FC236}">
                  <a16:creationId xmlns:a16="http://schemas.microsoft.com/office/drawing/2014/main" id="{B6901348-3BAD-5CAE-FB55-1ABFF62CB8D3}"/>
                </a:ext>
              </a:extLst>
            </p:cNvPr>
            <p:cNvCxnSpPr>
              <a:cxnSpLocks noChangeShapeType="1"/>
              <a:endCxn id="85012" idx="1"/>
            </p:cNvCxnSpPr>
            <p:nvPr/>
          </p:nvCxnSpPr>
          <p:spPr bwMode="auto">
            <a:xfrm>
              <a:off x="7478712" y="1754703"/>
              <a:ext cx="114300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014" name="TextBox 6">
              <a:extLst>
                <a:ext uri="{FF2B5EF4-FFF2-40B4-BE49-F238E27FC236}">
                  <a16:creationId xmlns:a16="http://schemas.microsoft.com/office/drawing/2014/main" id="{1423C828-6C72-AF56-03CF-097A2FA3B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0468" y="1416149"/>
              <a:ext cx="97948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i="0">
                  <a:solidFill>
                    <a:schemeClr val="tx1"/>
                  </a:solidFill>
                </a:rPr>
                <a:t>teaches</a:t>
              </a:r>
              <a:endParaRPr lang="en-IN" altLang="en-US" sz="1600" i="0">
                <a:solidFill>
                  <a:schemeClr val="tx1"/>
                </a:solidFill>
              </a:endParaRP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779E3188-9333-87D9-04E4-E57259F7F196}"/>
                </a:ext>
              </a:extLst>
            </p:cNvPr>
            <p:cNvSpPr/>
            <p:nvPr/>
          </p:nvSpPr>
          <p:spPr bwMode="auto">
            <a:xfrm rot="5400000">
              <a:off x="7936656" y="1793410"/>
              <a:ext cx="227112" cy="292100"/>
            </a:xfrm>
            <a:prstGeom prst="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>
                <a:latin typeface="+mj-lt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276586-3D05-C0D4-B107-B855334D4C3C}"/>
              </a:ext>
            </a:extLst>
          </p:cNvPr>
          <p:cNvGrpSpPr>
            <a:grpSpLocks/>
          </p:cNvGrpSpPr>
          <p:nvPr/>
        </p:nvGrpSpPr>
        <p:grpSpPr bwMode="auto">
          <a:xfrm>
            <a:off x="6335713" y="3475038"/>
            <a:ext cx="3352800" cy="879475"/>
            <a:chOff x="6727825" y="3547824"/>
            <a:chExt cx="3352800" cy="880062"/>
          </a:xfrm>
        </p:grpSpPr>
        <p:grpSp>
          <p:nvGrpSpPr>
            <p:cNvPr id="85005" name="Group 11">
              <a:extLst>
                <a:ext uri="{FF2B5EF4-FFF2-40B4-BE49-F238E27FC236}">
                  <a16:creationId xmlns:a16="http://schemas.microsoft.com/office/drawing/2014/main" id="{EEACF546-DFFD-CB43-0D33-82062F0390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7825" y="3547824"/>
              <a:ext cx="3352800" cy="369332"/>
              <a:chOff x="6335712" y="1570037"/>
              <a:chExt cx="3352800" cy="369332"/>
            </a:xfrm>
          </p:grpSpPr>
          <p:sp>
            <p:nvSpPr>
              <p:cNvPr id="85008" name="TextBox 12">
                <a:extLst>
                  <a:ext uri="{FF2B5EF4-FFF2-40B4-BE49-F238E27FC236}">
                    <a16:creationId xmlns:a16="http://schemas.microsoft.com/office/drawing/2014/main" id="{D440F8F9-DE60-098A-F069-72975DAAA5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35712" y="1570037"/>
                <a:ext cx="1143000" cy="36933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i="0">
                    <a:solidFill>
                      <a:schemeClr val="tx1"/>
                    </a:solidFill>
                  </a:rPr>
                  <a:t>Teacher</a:t>
                </a:r>
                <a:endParaRPr lang="en-IN" altLang="en-US" sz="1800" i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009" name="TextBox 13">
                <a:extLst>
                  <a:ext uri="{FF2B5EF4-FFF2-40B4-BE49-F238E27FC236}">
                    <a16:creationId xmlns:a16="http://schemas.microsoft.com/office/drawing/2014/main" id="{508F7513-60BA-3837-ABF5-E77C317BA2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21712" y="1570037"/>
                <a:ext cx="1066800" cy="36933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i="0">
                    <a:solidFill>
                      <a:schemeClr val="tx1"/>
                    </a:solidFill>
                  </a:rPr>
                  <a:t>Subject</a:t>
                </a:r>
                <a:endParaRPr lang="en-IN" altLang="en-US" sz="1800" i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010" name="Straight Connector 14">
                <a:extLst>
                  <a:ext uri="{FF2B5EF4-FFF2-40B4-BE49-F238E27FC236}">
                    <a16:creationId xmlns:a16="http://schemas.microsoft.com/office/drawing/2014/main" id="{FA43035E-6AC2-A444-92B7-34E37A0D4A34}"/>
                  </a:ext>
                </a:extLst>
              </p:cNvPr>
              <p:cNvCxnSpPr>
                <a:cxnSpLocks/>
                <a:endCxn id="85009" idx="1"/>
              </p:cNvCxnSpPr>
              <p:nvPr/>
            </p:nvCxnSpPr>
            <p:spPr bwMode="auto">
              <a:xfrm>
                <a:off x="7478712" y="1754703"/>
                <a:ext cx="1143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5006" name="TextBox 10">
              <a:extLst>
                <a:ext uri="{FF2B5EF4-FFF2-40B4-BE49-F238E27FC236}">
                  <a16:creationId xmlns:a16="http://schemas.microsoft.com/office/drawing/2014/main" id="{F4D1819F-0F7B-6850-CBC8-8DD961D58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6412" y="4058554"/>
              <a:ext cx="1066800" cy="36933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i="0">
                  <a:solidFill>
                    <a:schemeClr val="tx1"/>
                  </a:solidFill>
                </a:rPr>
                <a:t>Taught</a:t>
              </a:r>
              <a:endParaRPr lang="en-IN" altLang="en-US" sz="1800" i="0">
                <a:solidFill>
                  <a:schemeClr val="tx1"/>
                </a:solidFill>
              </a:endParaRPr>
            </a:p>
          </p:txBody>
        </p:sp>
        <p:cxnSp>
          <p:nvCxnSpPr>
            <p:cNvPr id="85007" name="Straight Connector 19">
              <a:extLst>
                <a:ext uri="{FF2B5EF4-FFF2-40B4-BE49-F238E27FC236}">
                  <a16:creationId xmlns:a16="http://schemas.microsoft.com/office/drawing/2014/main" id="{7B2955D4-D771-BD3B-22EF-3670E1847452}"/>
                </a:ext>
              </a:extLst>
            </p:cNvPr>
            <p:cNvCxnSpPr>
              <a:cxnSpLocks/>
              <a:endCxn id="85006" idx="0"/>
            </p:cNvCxnSpPr>
            <p:nvPr/>
          </p:nvCxnSpPr>
          <p:spPr bwMode="auto">
            <a:xfrm>
              <a:off x="8659812" y="3732490"/>
              <a:ext cx="0" cy="32606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141B46B-AD74-8DEB-AFF6-FF2285DECD38}"/>
              </a:ext>
            </a:extLst>
          </p:cNvPr>
          <p:cNvGrpSpPr>
            <a:grpSpLocks/>
          </p:cNvGrpSpPr>
          <p:nvPr/>
        </p:nvGrpSpPr>
        <p:grpSpPr bwMode="auto">
          <a:xfrm>
            <a:off x="6526213" y="5219700"/>
            <a:ext cx="3554412" cy="879475"/>
            <a:chOff x="6880221" y="3547824"/>
            <a:chExt cx="3200404" cy="880308"/>
          </a:xfrm>
        </p:grpSpPr>
        <p:grpSp>
          <p:nvGrpSpPr>
            <p:cNvPr id="84999" name="Group 26">
              <a:extLst>
                <a:ext uri="{FF2B5EF4-FFF2-40B4-BE49-F238E27FC236}">
                  <a16:creationId xmlns:a16="http://schemas.microsoft.com/office/drawing/2014/main" id="{E81EDED3-919D-FF5B-E3C5-018B9E2643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0221" y="3547824"/>
              <a:ext cx="3200404" cy="369332"/>
              <a:chOff x="6488108" y="1570037"/>
              <a:chExt cx="3200404" cy="369332"/>
            </a:xfrm>
          </p:grpSpPr>
          <p:sp>
            <p:nvSpPr>
              <p:cNvPr id="85002" name="TextBox 29">
                <a:extLst>
                  <a:ext uri="{FF2B5EF4-FFF2-40B4-BE49-F238E27FC236}">
                    <a16:creationId xmlns:a16="http://schemas.microsoft.com/office/drawing/2014/main" id="{5A1BB706-E174-F42B-5A31-915962B3E9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8108" y="1570037"/>
                <a:ext cx="990603" cy="36933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i="0">
                    <a:solidFill>
                      <a:schemeClr val="tx1"/>
                    </a:solidFill>
                  </a:rPr>
                  <a:t>Person</a:t>
                </a:r>
                <a:endParaRPr lang="en-IN" altLang="en-US" sz="1800" i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003" name="TextBox 30">
                <a:extLst>
                  <a:ext uri="{FF2B5EF4-FFF2-40B4-BE49-F238E27FC236}">
                    <a16:creationId xmlns:a16="http://schemas.microsoft.com/office/drawing/2014/main" id="{4C4FC38C-2B95-9D1B-68E3-AA636A81AC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69314" y="1570037"/>
                <a:ext cx="1219198" cy="36933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i="0">
                    <a:solidFill>
                      <a:schemeClr val="tx1"/>
                    </a:solidFill>
                  </a:rPr>
                  <a:t>Company</a:t>
                </a:r>
                <a:endParaRPr lang="en-IN" altLang="en-US" sz="1800" i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004" name="Straight Connector 31">
                <a:extLst>
                  <a:ext uri="{FF2B5EF4-FFF2-40B4-BE49-F238E27FC236}">
                    <a16:creationId xmlns:a16="http://schemas.microsoft.com/office/drawing/2014/main" id="{D61399F3-928B-D5CF-DA25-82EFB1FA9B8D}"/>
                  </a:ext>
                </a:extLst>
              </p:cNvPr>
              <p:cNvCxnSpPr>
                <a:cxnSpLocks/>
                <a:endCxn id="85003" idx="1"/>
              </p:cNvCxnSpPr>
              <p:nvPr/>
            </p:nvCxnSpPr>
            <p:spPr bwMode="auto">
              <a:xfrm>
                <a:off x="7478712" y="1754703"/>
                <a:ext cx="990602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5000" name="TextBox 27">
              <a:extLst>
                <a:ext uri="{FF2B5EF4-FFF2-40B4-BE49-F238E27FC236}">
                  <a16:creationId xmlns:a16="http://schemas.microsoft.com/office/drawing/2014/main" id="{E79A0FE2-E6FE-1145-6F8F-E8293DB6C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1468" y="4058554"/>
              <a:ext cx="1395321" cy="36957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i="0">
                  <a:solidFill>
                    <a:schemeClr val="tx1"/>
                  </a:solidFill>
                </a:rPr>
                <a:t>Employment</a:t>
              </a:r>
              <a:endParaRPr lang="en-IN" altLang="en-US" sz="1800" i="0">
                <a:solidFill>
                  <a:schemeClr val="tx1"/>
                </a:solidFill>
              </a:endParaRPr>
            </a:p>
          </p:txBody>
        </p:sp>
        <p:cxnSp>
          <p:nvCxnSpPr>
            <p:cNvPr id="85001" name="Straight Connector 28">
              <a:extLst>
                <a:ext uri="{FF2B5EF4-FFF2-40B4-BE49-F238E27FC236}">
                  <a16:creationId xmlns:a16="http://schemas.microsoft.com/office/drawing/2014/main" id="{98191786-CE38-4169-45E3-B83B56E9E12B}"/>
                </a:ext>
              </a:extLst>
            </p:cNvPr>
            <p:cNvCxnSpPr>
              <a:cxnSpLocks/>
              <a:endCxn id="85000" idx="0"/>
            </p:cNvCxnSpPr>
            <p:nvPr/>
          </p:nvCxnSpPr>
          <p:spPr bwMode="auto">
            <a:xfrm>
              <a:off x="8509129" y="3732490"/>
              <a:ext cx="0" cy="32606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C4540F27-1AC2-365B-B70B-6A31D7DE2B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-3175"/>
            <a:ext cx="8596312" cy="1255713"/>
          </a:xfrm>
        </p:spPr>
        <p:txBody>
          <a:bodyPr/>
          <a:lstStyle/>
          <a:p>
            <a:r>
              <a:rPr lang="en-US" altLang="en-US" sz="4000"/>
              <a:t>Association Class</a:t>
            </a:r>
          </a:p>
        </p:txBody>
      </p:sp>
      <p:sp>
        <p:nvSpPr>
          <p:cNvPr id="108547" name="Content Placeholder 2">
            <a:extLst>
              <a:ext uri="{FF2B5EF4-FFF2-40B4-BE49-F238E27FC236}">
                <a16:creationId xmlns:a16="http://schemas.microsoft.com/office/drawing/2014/main" id="{A0ADCB11-DE1B-86A4-ADE5-CA09EFB02B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9550" y="960438"/>
            <a:ext cx="9783763" cy="60198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800"/>
              </a:spcBef>
              <a:spcAft>
                <a:spcPct val="0"/>
              </a:spcAft>
            </a:pPr>
            <a:r>
              <a:rPr lang="en-US" altLang="en-US" sz="3600"/>
              <a:t>An association class is shown as a class symbol:</a:t>
            </a:r>
          </a:p>
          <a:p>
            <a:pPr lvl="1">
              <a:lnSpc>
                <a:spcPct val="114000"/>
              </a:lnSpc>
              <a:spcBef>
                <a:spcPts val="800"/>
              </a:spcBef>
              <a:spcAft>
                <a:spcPts val="3000"/>
              </a:spcAft>
            </a:pPr>
            <a:r>
              <a:rPr lang="en-US" altLang="en-US" sz="3200">
                <a:solidFill>
                  <a:srgbClr val="0000CC"/>
                </a:solidFill>
              </a:rPr>
              <a:t>Attached to the association symbol by a dashed line. </a:t>
            </a:r>
          </a:p>
          <a:p>
            <a:pPr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en-US" sz="3600"/>
              <a:t>Association class  has:</a:t>
            </a:r>
          </a:p>
          <a:p>
            <a:pPr lvl="1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en-US" sz="3200">
                <a:solidFill>
                  <a:srgbClr val="0000CC"/>
                </a:solidFill>
              </a:rPr>
              <a:t>Same name as the association relation because...</a:t>
            </a:r>
          </a:p>
          <a:p>
            <a:pPr lvl="1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en-US" sz="3200"/>
              <a:t>It represents the association!</a:t>
            </a:r>
          </a:p>
          <a:p>
            <a:pPr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</a:pPr>
            <a:endParaRPr lang="en-US" altLang="en-US" sz="3600"/>
          </a:p>
        </p:txBody>
      </p:sp>
      <p:grpSp>
        <p:nvGrpSpPr>
          <p:cNvPr id="86020" name="Group 3">
            <a:extLst>
              <a:ext uri="{FF2B5EF4-FFF2-40B4-BE49-F238E27FC236}">
                <a16:creationId xmlns:a16="http://schemas.microsoft.com/office/drawing/2014/main" id="{BCA8A870-A149-B818-58D7-7D3268099FE2}"/>
              </a:ext>
            </a:extLst>
          </p:cNvPr>
          <p:cNvGrpSpPr>
            <a:grpSpLocks/>
          </p:cNvGrpSpPr>
          <p:nvPr/>
        </p:nvGrpSpPr>
        <p:grpSpPr bwMode="auto">
          <a:xfrm>
            <a:off x="5040313" y="2865438"/>
            <a:ext cx="4830762" cy="1751012"/>
            <a:chOff x="624" y="2064"/>
            <a:chExt cx="2064" cy="642"/>
          </a:xfrm>
        </p:grpSpPr>
        <p:sp>
          <p:nvSpPr>
            <p:cNvPr id="86021" name="Text Box 4">
              <a:extLst>
                <a:ext uri="{FF2B5EF4-FFF2-40B4-BE49-F238E27FC236}">
                  <a16:creationId xmlns:a16="http://schemas.microsoft.com/office/drawing/2014/main" id="{CC3849D6-1D6E-DD54-6023-0FBA3202AA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064"/>
              <a:ext cx="720" cy="23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100794" rIns="100794" bIns="100794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800" i="0">
                  <a:solidFill>
                    <a:schemeClr val="tx1"/>
                  </a:solidFill>
                </a:rPr>
                <a:t>Course</a:t>
              </a:r>
            </a:p>
          </p:txBody>
        </p:sp>
        <p:sp>
          <p:nvSpPr>
            <p:cNvPr id="86022" name="Text Box 5">
              <a:extLst>
                <a:ext uri="{FF2B5EF4-FFF2-40B4-BE49-F238E27FC236}">
                  <a16:creationId xmlns:a16="http://schemas.microsoft.com/office/drawing/2014/main" id="{DEDE0AA5-B928-5698-A77F-B6BB83ACF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064"/>
              <a:ext cx="672" cy="23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100794" rIns="100794" bIns="100794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800" i="0">
                  <a:solidFill>
                    <a:schemeClr val="tx1"/>
                  </a:solidFill>
                </a:rPr>
                <a:t>Student</a:t>
              </a:r>
            </a:p>
          </p:txBody>
        </p:sp>
        <p:sp>
          <p:nvSpPr>
            <p:cNvPr id="86023" name="Line 6">
              <a:extLst>
                <a:ext uri="{FF2B5EF4-FFF2-40B4-BE49-F238E27FC236}">
                  <a16:creationId xmlns:a16="http://schemas.microsoft.com/office/drawing/2014/main" id="{BA9BB643-1A9D-0B2B-DA47-331D4FD37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20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6024" name="Text Box 8">
              <a:extLst>
                <a:ext uri="{FF2B5EF4-FFF2-40B4-BE49-F238E27FC236}">
                  <a16:creationId xmlns:a16="http://schemas.microsoft.com/office/drawing/2014/main" id="{5B6257A2-B305-5AA8-05D3-04A0B71D2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496"/>
              <a:ext cx="879" cy="21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100794" rIns="100794" bIns="100794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i="0">
                  <a:solidFill>
                    <a:schemeClr val="tx1"/>
                  </a:solidFill>
                </a:rPr>
                <a:t>Registration</a:t>
              </a:r>
            </a:p>
          </p:txBody>
        </p:sp>
        <p:sp>
          <p:nvSpPr>
            <p:cNvPr id="86025" name="Line 10">
              <a:extLst>
                <a:ext uri="{FF2B5EF4-FFF2-40B4-BE49-F238E27FC236}">
                  <a16:creationId xmlns:a16="http://schemas.microsoft.com/office/drawing/2014/main" id="{25E1E41C-19DD-F6F8-3C31-79A729261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20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6026" name="Text Box 11">
              <a:extLst>
                <a:ext uri="{FF2B5EF4-FFF2-40B4-BE49-F238E27FC236}">
                  <a16:creationId xmlns:a16="http://schemas.microsoft.com/office/drawing/2014/main" id="{DA4E7B4E-F8D9-B1A8-88E4-8A9D3951D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064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0" i="0">
                  <a:solidFill>
                    <a:schemeClr val="tx1"/>
                  </a:solidFill>
                </a:rPr>
                <a:t>*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C7EFA3E8-357C-4D5C-6E21-D860BE3C66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-53975"/>
            <a:ext cx="8596312" cy="1255713"/>
          </a:xfrm>
        </p:spPr>
        <p:txBody>
          <a:bodyPr/>
          <a:lstStyle/>
          <a:p>
            <a:pPr eaLnBrk="1" hangingPunct="1"/>
            <a:r>
              <a:rPr lang="en-GB" altLang="en-US" sz="3600"/>
              <a:t>Association Class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621F36-6EC8-96EE-AEC7-5E44161A89B2}"/>
              </a:ext>
            </a:extLst>
          </p:cNvPr>
          <p:cNvGrpSpPr>
            <a:grpSpLocks/>
          </p:cNvGrpSpPr>
          <p:nvPr/>
        </p:nvGrpSpPr>
        <p:grpSpPr bwMode="auto">
          <a:xfrm>
            <a:off x="1504950" y="1739900"/>
            <a:ext cx="6694488" cy="822325"/>
            <a:chOff x="925512" y="2613004"/>
            <a:chExt cx="6694488" cy="822564"/>
          </a:xfrm>
        </p:grpSpPr>
        <p:sp>
          <p:nvSpPr>
            <p:cNvPr id="87056" name="TextBox 3">
              <a:extLst>
                <a:ext uri="{FF2B5EF4-FFF2-40B4-BE49-F238E27FC236}">
                  <a16:creationId xmlns:a16="http://schemas.microsoft.com/office/drawing/2014/main" id="{36930CCA-FE95-5BA1-C4C2-0FDCDC121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512" y="2789237"/>
              <a:ext cx="2057400" cy="646331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IN" altLang="en-US" i="0">
                  <a:solidFill>
                    <a:schemeClr val="tx1"/>
                  </a:solidFill>
                </a:rPr>
                <a:t>Student</a:t>
              </a:r>
            </a:p>
          </p:txBody>
        </p:sp>
        <p:sp>
          <p:nvSpPr>
            <p:cNvPr id="87057" name="TextBox 11">
              <a:extLst>
                <a:ext uri="{FF2B5EF4-FFF2-40B4-BE49-F238E27FC236}">
                  <a16:creationId xmlns:a16="http://schemas.microsoft.com/office/drawing/2014/main" id="{F3605DCD-72C0-59B6-11A1-DDEF00D40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2789237"/>
              <a:ext cx="2057400" cy="646331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IN" altLang="en-US" i="0">
                  <a:solidFill>
                    <a:schemeClr val="tx1"/>
                  </a:solidFill>
                </a:rPr>
                <a:t>Course</a:t>
              </a:r>
            </a:p>
          </p:txBody>
        </p:sp>
        <p:cxnSp>
          <p:nvCxnSpPr>
            <p:cNvPr id="87058" name="Straight Connector 8">
              <a:extLst>
                <a:ext uri="{FF2B5EF4-FFF2-40B4-BE49-F238E27FC236}">
                  <a16:creationId xmlns:a16="http://schemas.microsoft.com/office/drawing/2014/main" id="{29A3D180-471C-152F-B2CA-7B06D92A140C}"/>
                </a:ext>
              </a:extLst>
            </p:cNvPr>
            <p:cNvCxnSpPr>
              <a:cxnSpLocks/>
              <a:stCxn id="87056" idx="3"/>
              <a:endCxn id="87057" idx="1"/>
            </p:cNvCxnSpPr>
            <p:nvPr/>
          </p:nvCxnSpPr>
          <p:spPr bwMode="auto">
            <a:xfrm>
              <a:off x="2982912" y="3112403"/>
              <a:ext cx="25796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059" name="TextBox 13">
              <a:extLst>
                <a:ext uri="{FF2B5EF4-FFF2-40B4-BE49-F238E27FC236}">
                  <a16:creationId xmlns:a16="http://schemas.microsoft.com/office/drawing/2014/main" id="{7A78EB4B-BFDC-E029-17C6-DFDB066E3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6312" y="2613004"/>
              <a:ext cx="17526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IN" altLang="en-US" sz="3200" i="0">
                  <a:solidFill>
                    <a:schemeClr val="tx1"/>
                  </a:solidFill>
                </a:rPr>
                <a:t>credit</a:t>
              </a: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E8BF2C-4623-A235-3271-B2F30F678B25}"/>
                </a:ext>
              </a:extLst>
            </p:cNvPr>
            <p:cNvSpPr/>
            <p:nvPr/>
          </p:nvSpPr>
          <p:spPr bwMode="auto">
            <a:xfrm rot="5400000">
              <a:off x="4085408" y="3134683"/>
              <a:ext cx="157208" cy="228600"/>
            </a:xfrm>
            <a:prstGeom prst="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>
                <a:latin typeface="+mj-lt"/>
              </a:endParaRPr>
            </a:p>
          </p:txBody>
        </p:sp>
        <p:sp>
          <p:nvSpPr>
            <p:cNvPr id="87061" name="TextBox 15">
              <a:extLst>
                <a:ext uri="{FF2B5EF4-FFF2-40B4-BE49-F238E27FC236}">
                  <a16:creationId xmlns:a16="http://schemas.microsoft.com/office/drawing/2014/main" id="{44221B70-996F-C5D0-2FB3-028F2A16A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8643" y="2666127"/>
              <a:ext cx="369888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IN" altLang="en-US" sz="4400" i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87062" name="TextBox 20">
              <a:extLst>
                <a:ext uri="{FF2B5EF4-FFF2-40B4-BE49-F238E27FC236}">
                  <a16:creationId xmlns:a16="http://schemas.microsoft.com/office/drawing/2014/main" id="{0DEE294E-FBD9-C82C-1809-E262376550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3968" y="2666126"/>
              <a:ext cx="369888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IN" altLang="en-US" sz="4400" i="0">
                  <a:solidFill>
                    <a:schemeClr val="tx1"/>
                  </a:solidFill>
                </a:rPr>
                <a:t>*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BA2433A-54F9-5817-0C62-A777CD954F1D}"/>
              </a:ext>
            </a:extLst>
          </p:cNvPr>
          <p:cNvGrpSpPr>
            <a:grpSpLocks/>
          </p:cNvGrpSpPr>
          <p:nvPr/>
        </p:nvGrpSpPr>
        <p:grpSpPr bwMode="auto">
          <a:xfrm>
            <a:off x="1535113" y="3475038"/>
            <a:ext cx="6694487" cy="2449512"/>
            <a:chOff x="925512" y="2666126"/>
            <a:chExt cx="6694488" cy="2450252"/>
          </a:xfrm>
        </p:grpSpPr>
        <p:sp>
          <p:nvSpPr>
            <p:cNvPr id="87050" name="TextBox 17">
              <a:extLst>
                <a:ext uri="{FF2B5EF4-FFF2-40B4-BE49-F238E27FC236}">
                  <a16:creationId xmlns:a16="http://schemas.microsoft.com/office/drawing/2014/main" id="{93DD88BD-1447-33FD-5ED2-8C9A787B9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512" y="2789237"/>
              <a:ext cx="2057400" cy="646331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IN" altLang="en-US" i="0">
                  <a:solidFill>
                    <a:schemeClr val="tx1"/>
                  </a:solidFill>
                </a:rPr>
                <a:t>Student</a:t>
              </a:r>
            </a:p>
          </p:txBody>
        </p:sp>
        <p:sp>
          <p:nvSpPr>
            <p:cNvPr id="87051" name="TextBox 18">
              <a:extLst>
                <a:ext uri="{FF2B5EF4-FFF2-40B4-BE49-F238E27FC236}">
                  <a16:creationId xmlns:a16="http://schemas.microsoft.com/office/drawing/2014/main" id="{4D7B9AB4-C692-8236-FB36-1DDE89383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2789237"/>
              <a:ext cx="2057400" cy="646331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IN" altLang="en-US" i="0">
                  <a:solidFill>
                    <a:schemeClr val="tx1"/>
                  </a:solidFill>
                </a:rPr>
                <a:t>Course</a:t>
              </a:r>
            </a:p>
          </p:txBody>
        </p:sp>
        <p:cxnSp>
          <p:nvCxnSpPr>
            <p:cNvPr id="87052" name="Straight Connector 19">
              <a:extLst>
                <a:ext uri="{FF2B5EF4-FFF2-40B4-BE49-F238E27FC236}">
                  <a16:creationId xmlns:a16="http://schemas.microsoft.com/office/drawing/2014/main" id="{078E33E1-154D-3339-F0D7-AF01F77DA7D4}"/>
                </a:ext>
              </a:extLst>
            </p:cNvPr>
            <p:cNvCxnSpPr>
              <a:cxnSpLocks/>
              <a:stCxn id="87050" idx="3"/>
              <a:endCxn id="87051" idx="1"/>
            </p:cNvCxnSpPr>
            <p:nvPr/>
          </p:nvCxnSpPr>
          <p:spPr bwMode="auto">
            <a:xfrm>
              <a:off x="2982912" y="3112403"/>
              <a:ext cx="25796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053" name="TextBox 23">
              <a:extLst>
                <a:ext uri="{FF2B5EF4-FFF2-40B4-BE49-F238E27FC236}">
                  <a16:creationId xmlns:a16="http://schemas.microsoft.com/office/drawing/2014/main" id="{A6D8D280-A51C-BB23-011E-DB769BB56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8643" y="2666127"/>
              <a:ext cx="369888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IN" altLang="en-US" sz="4400" i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87054" name="TextBox 24">
              <a:extLst>
                <a:ext uri="{FF2B5EF4-FFF2-40B4-BE49-F238E27FC236}">
                  <a16:creationId xmlns:a16="http://schemas.microsoft.com/office/drawing/2014/main" id="{B5C057AE-A65F-66A2-8220-5E054314D7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3968" y="2666126"/>
              <a:ext cx="369888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IN" altLang="en-US" sz="4400" i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87055" name="TextBox 25">
              <a:extLst>
                <a:ext uri="{FF2B5EF4-FFF2-40B4-BE49-F238E27FC236}">
                  <a16:creationId xmlns:a16="http://schemas.microsoft.com/office/drawing/2014/main" id="{B28716BF-9F81-51F1-0889-E26CC40AA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3394" y="4470047"/>
              <a:ext cx="2057400" cy="646331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IN" altLang="en-US" i="0">
                  <a:solidFill>
                    <a:schemeClr val="tx1"/>
                  </a:solidFill>
                </a:rPr>
                <a:t>Credit</a:t>
              </a:r>
            </a:p>
          </p:txBody>
        </p:sp>
      </p:grpSp>
      <p:cxnSp>
        <p:nvCxnSpPr>
          <p:cNvPr id="9221" name="Straight Connector 2">
            <a:extLst>
              <a:ext uri="{FF2B5EF4-FFF2-40B4-BE49-F238E27FC236}">
                <a16:creationId xmlns:a16="http://schemas.microsoft.com/office/drawing/2014/main" id="{C57F4CB5-904B-357E-D1C5-EA961924B34E}"/>
              </a:ext>
            </a:extLst>
          </p:cNvPr>
          <p:cNvCxnSpPr>
            <a:cxnSpLocks/>
            <a:endCxn id="87055" idx="0"/>
          </p:cNvCxnSpPr>
          <p:nvPr/>
        </p:nvCxnSpPr>
        <p:spPr bwMode="auto">
          <a:xfrm>
            <a:off x="5021263" y="3921125"/>
            <a:ext cx="0" cy="1357313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A0C1000-4F13-8A83-20A4-06169E1DFAD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6425" y="6980238"/>
            <a:ext cx="0" cy="304800"/>
          </a:xfrm>
          <a:prstGeom prst="lin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3E7D28-4D6D-8CBA-30C0-5E340FB713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2788" y="6980238"/>
            <a:ext cx="0" cy="304800"/>
          </a:xfrm>
          <a:prstGeom prst="lin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F8A5E2-7992-9F80-D067-D91AB36D3BE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5025" y="6980238"/>
            <a:ext cx="0" cy="304800"/>
          </a:xfrm>
          <a:prstGeom prst="lin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Arrow: Down 1">
            <a:extLst>
              <a:ext uri="{FF2B5EF4-FFF2-40B4-BE49-F238E27FC236}">
                <a16:creationId xmlns:a16="http://schemas.microsoft.com/office/drawing/2014/main" id="{4C8AFAB4-6CE3-3A07-619E-66FB56576FCD}"/>
              </a:ext>
            </a:extLst>
          </p:cNvPr>
          <p:cNvSpPr/>
          <p:nvPr/>
        </p:nvSpPr>
        <p:spPr bwMode="auto">
          <a:xfrm>
            <a:off x="4506913" y="2941638"/>
            <a:ext cx="350837" cy="417512"/>
          </a:xfrm>
          <a:prstGeom prst="downArrow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1">
            <a:extLst>
              <a:ext uri="{FF2B5EF4-FFF2-40B4-BE49-F238E27FC236}">
                <a16:creationId xmlns:a16="http://schemas.microsoft.com/office/drawing/2014/main" id="{FEA23996-51AF-A398-9551-F17E3D38E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6294438"/>
            <a:ext cx="9688512" cy="609600"/>
          </a:xfrm>
          <a:prstGeom prst="rect">
            <a:avLst/>
          </a:prstGeom>
          <a:solidFill>
            <a:srgbClr val="CCFFCC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/>
          </a:p>
        </p:txBody>
      </p:sp>
      <p:sp>
        <p:nvSpPr>
          <p:cNvPr id="673812" name="Rectangle 20">
            <a:extLst>
              <a:ext uri="{FF2B5EF4-FFF2-40B4-BE49-F238E27FC236}">
                <a16:creationId xmlns:a16="http://schemas.microsoft.com/office/drawing/2014/main" id="{54B9F245-6C73-5398-18AC-1C285C555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3598863"/>
            <a:ext cx="4113213" cy="2238375"/>
          </a:xfrm>
          <a:prstGeom prst="rect">
            <a:avLst/>
          </a:prstGeom>
          <a:solidFill>
            <a:srgbClr val="CCFFCC"/>
          </a:solidFill>
          <a:ln w="12700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5000"/>
              </a:lnSpc>
              <a:spcBef>
                <a:spcPct val="5000"/>
              </a:spcBef>
              <a:spcAft>
                <a:spcPct val="250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rgbClr val="003300"/>
              </a:solidFill>
            </a:endParaRP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0A093E15-4303-5F02-FB25-310FC64C4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1128713"/>
            <a:ext cx="1349375" cy="11842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9093" name="Line 4">
            <a:extLst>
              <a:ext uri="{FF2B5EF4-FFF2-40B4-BE49-F238E27FC236}">
                <a16:creationId xmlns:a16="http://schemas.microsoft.com/office/drawing/2014/main" id="{ED66FAD2-30BA-982C-538E-4551BDF3A1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3013" y="1463675"/>
            <a:ext cx="1358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9094" name="Line 5">
            <a:extLst>
              <a:ext uri="{FF2B5EF4-FFF2-40B4-BE49-F238E27FC236}">
                <a16:creationId xmlns:a16="http://schemas.microsoft.com/office/drawing/2014/main" id="{51E2BAEC-39CA-3CCC-4490-B2F04687E5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3013" y="1874838"/>
            <a:ext cx="1377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9095" name="Rectangle 6">
            <a:extLst>
              <a:ext uri="{FF2B5EF4-FFF2-40B4-BE49-F238E27FC236}">
                <a16:creationId xmlns:a16="http://schemas.microsoft.com/office/drawing/2014/main" id="{186B1E72-A6D7-EA5F-4303-B3F201EC9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413" y="1036638"/>
            <a:ext cx="11906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45" tIns="48997" rIns="99745" bIns="489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i="0">
                <a:solidFill>
                  <a:schemeClr val="tx1"/>
                </a:solidFill>
              </a:rPr>
              <a:t>Server</a:t>
            </a:r>
          </a:p>
        </p:txBody>
      </p:sp>
      <p:grpSp>
        <p:nvGrpSpPr>
          <p:cNvPr id="89096" name="Group 7">
            <a:extLst>
              <a:ext uri="{FF2B5EF4-FFF2-40B4-BE49-F238E27FC236}">
                <a16:creationId xmlns:a16="http://schemas.microsoft.com/office/drawing/2014/main" id="{E32AA6A4-DFA1-3920-AEAD-110F07A243ED}"/>
              </a:ext>
            </a:extLst>
          </p:cNvPr>
          <p:cNvGrpSpPr>
            <a:grpSpLocks/>
          </p:cNvGrpSpPr>
          <p:nvPr/>
        </p:nvGrpSpPr>
        <p:grpSpPr bwMode="auto">
          <a:xfrm>
            <a:off x="5999163" y="1147763"/>
            <a:ext cx="1644650" cy="1260475"/>
            <a:chOff x="3268" y="924"/>
            <a:chExt cx="788" cy="676"/>
          </a:xfrm>
        </p:grpSpPr>
        <p:sp>
          <p:nvSpPr>
            <p:cNvPr id="89114" name="Rectangle 8">
              <a:extLst>
                <a:ext uri="{FF2B5EF4-FFF2-40B4-BE49-F238E27FC236}">
                  <a16:creationId xmlns:a16="http://schemas.microsoft.com/office/drawing/2014/main" id="{DD07B2FB-4A49-8937-A111-343C00BB9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924"/>
              <a:ext cx="772" cy="676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89115" name="Line 9">
              <a:extLst>
                <a:ext uri="{FF2B5EF4-FFF2-40B4-BE49-F238E27FC236}">
                  <a16:creationId xmlns:a16="http://schemas.microsoft.com/office/drawing/2014/main" id="{A78C4D14-BE3B-0478-2C8A-C90C9FAD0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8" y="1115"/>
              <a:ext cx="77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16" name="Line 10">
              <a:extLst>
                <a:ext uri="{FF2B5EF4-FFF2-40B4-BE49-F238E27FC236}">
                  <a16:creationId xmlns:a16="http://schemas.microsoft.com/office/drawing/2014/main" id="{6F3C8D3C-70AB-8084-FC4A-15DD82B77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8" y="1350"/>
              <a:ext cx="7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9097" name="Rectangle 11">
            <a:extLst>
              <a:ext uri="{FF2B5EF4-FFF2-40B4-BE49-F238E27FC236}">
                <a16:creationId xmlns:a16="http://schemas.microsoft.com/office/drawing/2014/main" id="{135F7B08-1AB6-9FC9-1D4C-EC482D67B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138" y="1106488"/>
            <a:ext cx="10318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45" tIns="48997" rIns="99745" bIns="489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i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89098" name="Line 12">
            <a:extLst>
              <a:ext uri="{FF2B5EF4-FFF2-40B4-BE49-F238E27FC236}">
                <a16:creationId xmlns:a16="http://schemas.microsoft.com/office/drawing/2014/main" id="{F6BACCB7-0B86-BE22-3C10-51C32A9BB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7150" y="1528763"/>
            <a:ext cx="3395663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9099" name="Rectangle 13">
            <a:extLst>
              <a:ext uri="{FF2B5EF4-FFF2-40B4-BE49-F238E27FC236}">
                <a16:creationId xmlns:a16="http://schemas.microsoft.com/office/drawing/2014/main" id="{FBBE4FCE-FFA4-85E0-4261-9F570F22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213" y="2120900"/>
            <a:ext cx="1828800" cy="2954338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9100" name="Line 14">
            <a:extLst>
              <a:ext uri="{FF2B5EF4-FFF2-40B4-BE49-F238E27FC236}">
                <a16:creationId xmlns:a16="http://schemas.microsoft.com/office/drawing/2014/main" id="{02B792B7-99A9-6A86-6126-ABB4A44F3D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4575" y="2636838"/>
            <a:ext cx="18367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9101" name="Line 15">
            <a:extLst>
              <a:ext uri="{FF2B5EF4-FFF2-40B4-BE49-F238E27FC236}">
                <a16:creationId xmlns:a16="http://schemas.microsoft.com/office/drawing/2014/main" id="{442A264E-607C-9834-B4E7-E82A2DEB11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1875" y="3779838"/>
            <a:ext cx="1862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9102" name="Rectangle 16">
            <a:extLst>
              <a:ext uri="{FF2B5EF4-FFF2-40B4-BE49-F238E27FC236}">
                <a16:creationId xmlns:a16="http://schemas.microsoft.com/office/drawing/2014/main" id="{FC4B5461-B46D-DE50-4B55-D3322F8F8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413" y="2103438"/>
            <a:ext cx="17462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45" tIns="48997" rIns="99745" bIns="489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i="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89103" name="Rectangle 17">
            <a:extLst>
              <a:ext uri="{FF2B5EF4-FFF2-40B4-BE49-F238E27FC236}">
                <a16:creationId xmlns:a16="http://schemas.microsoft.com/office/drawing/2014/main" id="{4954D9A0-AD57-3F2C-1FD6-E6334E1A7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413" y="2708275"/>
            <a:ext cx="170338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45" tIns="48997" rIns="99745" bIns="489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i="0">
                <a:solidFill>
                  <a:schemeClr val="tx1"/>
                </a:solidFill>
              </a:rPr>
              <a:t>baudRate</a:t>
            </a:r>
          </a:p>
          <a:p>
            <a:r>
              <a:rPr lang="en-US" altLang="en-US" sz="2000" i="0">
                <a:solidFill>
                  <a:schemeClr val="tx1"/>
                </a:solidFill>
              </a:rPr>
              <a:t>protocol</a:t>
            </a:r>
          </a:p>
          <a:p>
            <a:r>
              <a:rPr lang="en-US" altLang="en-US" sz="2000" i="0">
                <a:solidFill>
                  <a:schemeClr val="tx1"/>
                </a:solidFill>
              </a:rPr>
              <a:t>total Cost</a:t>
            </a:r>
          </a:p>
          <a:p>
            <a:endParaRPr lang="en-US" altLang="en-US" sz="2000" i="0">
              <a:solidFill>
                <a:schemeClr val="tx1"/>
              </a:solidFill>
            </a:endParaRPr>
          </a:p>
          <a:p>
            <a:r>
              <a:rPr lang="en-US" altLang="en-US" sz="2000" i="0">
                <a:solidFill>
                  <a:schemeClr val="tx1"/>
                </a:solidFill>
              </a:rPr>
              <a:t>Disconnect</a:t>
            </a:r>
          </a:p>
          <a:p>
            <a:r>
              <a:rPr lang="en-US" altLang="en-US" sz="2000" i="0">
                <a:solidFill>
                  <a:schemeClr val="tx1"/>
                </a:solidFill>
              </a:rPr>
              <a:t>reportUsage</a:t>
            </a:r>
          </a:p>
          <a:p>
            <a:r>
              <a:rPr lang="en-US" altLang="en-US" sz="2000" i="0">
                <a:solidFill>
                  <a:schemeClr val="tx1"/>
                </a:solidFill>
              </a:rPr>
              <a:t>rerouteLink</a:t>
            </a:r>
          </a:p>
        </p:txBody>
      </p:sp>
      <p:sp>
        <p:nvSpPr>
          <p:cNvPr id="7184" name="Rectangle 19">
            <a:extLst>
              <a:ext uri="{FF2B5EF4-FFF2-40B4-BE49-F238E27FC236}">
                <a16:creationId xmlns:a16="http://schemas.microsoft.com/office/drawing/2014/main" id="{E4890A87-541C-E6A8-893E-D33DE343E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3" y="6370638"/>
            <a:ext cx="976947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45" tIns="48997" rIns="99745" bIns="489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i="0">
                <a:solidFill>
                  <a:schemeClr val="tx1"/>
                </a:solidFill>
              </a:rPr>
              <a:t>• An association class can have methods  as well as attributes.</a:t>
            </a:r>
          </a:p>
        </p:txBody>
      </p:sp>
      <p:grpSp>
        <p:nvGrpSpPr>
          <p:cNvPr id="3" name="Group 27">
            <a:extLst>
              <a:ext uri="{FF2B5EF4-FFF2-40B4-BE49-F238E27FC236}">
                <a16:creationId xmlns:a16="http://schemas.microsoft.com/office/drawing/2014/main" id="{61C1A9F8-0F0D-9358-C208-4AA027981B3F}"/>
              </a:ext>
            </a:extLst>
          </p:cNvPr>
          <p:cNvGrpSpPr>
            <a:grpSpLocks/>
          </p:cNvGrpSpPr>
          <p:nvPr/>
        </p:nvGrpSpPr>
        <p:grpSpPr bwMode="auto">
          <a:xfrm>
            <a:off x="4964113" y="3240088"/>
            <a:ext cx="4918075" cy="2492375"/>
            <a:chOff x="4951413" y="3316288"/>
            <a:chExt cx="4918061" cy="2492271"/>
          </a:xfrm>
        </p:grpSpPr>
        <p:sp>
          <p:nvSpPr>
            <p:cNvPr id="89112" name="Rectangle 18">
              <a:extLst>
                <a:ext uri="{FF2B5EF4-FFF2-40B4-BE49-F238E27FC236}">
                  <a16:creationId xmlns:a16="http://schemas.microsoft.com/office/drawing/2014/main" id="{5623DEEC-03FB-A121-13F8-303EAC14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1825" y="3863975"/>
              <a:ext cx="4157649" cy="1944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745" tIns="48997" rIns="99745" bIns="489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5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en-US" sz="2000" i="0">
                  <a:solidFill>
                    <a:schemeClr val="tx1"/>
                  </a:solidFill>
                </a:rPr>
                <a:t>• These attributes don’t belong</a:t>
              </a:r>
            </a:p>
            <a:p>
              <a:pPr>
                <a:lnSpc>
                  <a:spcPct val="105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en-US" sz="2000" i="0">
                  <a:solidFill>
                    <a:schemeClr val="tx1"/>
                  </a:solidFill>
                </a:rPr>
                <a:t>to either the Client or Server</a:t>
              </a:r>
            </a:p>
            <a:p>
              <a:pPr>
                <a:lnSpc>
                  <a:spcPct val="105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en-US" sz="2000" i="0">
                  <a:solidFill>
                    <a:schemeClr val="tx1"/>
                  </a:solidFill>
                </a:rPr>
                <a:t>class.</a:t>
              </a:r>
            </a:p>
            <a:p>
              <a:pPr>
                <a:lnSpc>
                  <a:spcPct val="105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en-US" sz="2000" i="0">
                  <a:solidFill>
                    <a:schemeClr val="tx1"/>
                  </a:solidFill>
                </a:rPr>
                <a:t>• They are attributes of the </a:t>
              </a:r>
            </a:p>
            <a:p>
              <a:pPr>
                <a:lnSpc>
                  <a:spcPct val="105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en-US" sz="2000" i="0">
                  <a:solidFill>
                    <a:schemeClr val="tx1"/>
                  </a:solidFill>
                </a:rPr>
                <a:t>connection itself.</a:t>
              </a:r>
            </a:p>
          </p:txBody>
        </p:sp>
        <p:sp>
          <p:nvSpPr>
            <p:cNvPr id="89113" name="Line 22">
              <a:extLst>
                <a:ext uri="{FF2B5EF4-FFF2-40B4-BE49-F238E27FC236}">
                  <a16:creationId xmlns:a16="http://schemas.microsoft.com/office/drawing/2014/main" id="{E9870FD0-7E39-F8DA-62C5-9AA38C1C9C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51413" y="3316288"/>
              <a:ext cx="1155700" cy="387350"/>
            </a:xfrm>
            <a:prstGeom prst="line">
              <a:avLst/>
            </a:prstGeom>
            <a:noFill/>
            <a:ln w="38100" cap="rnd">
              <a:solidFill>
                <a:srgbClr val="0000CC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9106" name="Rectangle 23">
            <a:extLst>
              <a:ext uri="{FF2B5EF4-FFF2-40B4-BE49-F238E27FC236}">
                <a16:creationId xmlns:a16="http://schemas.microsoft.com/office/drawing/2014/main" id="{53B392CC-AAB0-7328-458B-94659D0D8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63" y="884238"/>
            <a:ext cx="1330325" cy="6159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9107" name="Rectangle 24">
            <a:extLst>
              <a:ext uri="{FF2B5EF4-FFF2-40B4-BE49-F238E27FC236}">
                <a16:creationId xmlns:a16="http://schemas.microsoft.com/office/drawing/2014/main" id="{3B389A51-E8D7-FE74-E9E5-20CA8B2FE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4263" y="1163638"/>
            <a:ext cx="17462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45" tIns="48997" rIns="99745" bIns="489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i="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89108" name="Rectangle 25">
            <a:extLst>
              <a:ext uri="{FF2B5EF4-FFF2-40B4-BE49-F238E27FC236}">
                <a16:creationId xmlns:a16="http://schemas.microsoft.com/office/drawing/2014/main" id="{AF930EFC-1666-32E9-A470-728BF38473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6913" y="0"/>
            <a:ext cx="8596312" cy="808038"/>
          </a:xfrm>
        </p:spPr>
        <p:txBody>
          <a:bodyPr/>
          <a:lstStyle/>
          <a:p>
            <a:r>
              <a:rPr lang="en-US" altLang="en-US" sz="3600"/>
              <a:t>Association Class: Example 1</a:t>
            </a:r>
          </a:p>
        </p:txBody>
      </p:sp>
      <p:sp>
        <p:nvSpPr>
          <p:cNvPr id="89109" name="Line 26">
            <a:extLst>
              <a:ext uri="{FF2B5EF4-FFF2-40B4-BE49-F238E27FC236}">
                <a16:creationId xmlns:a16="http://schemas.microsoft.com/office/drawing/2014/main" id="{25D4631B-D1A2-CDEB-55BD-042AD01A6C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67213" y="1500188"/>
            <a:ext cx="14287" cy="603250"/>
          </a:xfrm>
          <a:prstGeom prst="line">
            <a:avLst/>
          </a:prstGeom>
          <a:noFill/>
          <a:ln w="38100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89110" name="Text Box 6">
            <a:extLst>
              <a:ext uri="{FF2B5EF4-FFF2-40B4-BE49-F238E27FC236}">
                <a16:creationId xmlns:a16="http://schemas.microsoft.com/office/drawing/2014/main" id="{EFE7A17A-CD1D-D615-2C39-F372990AC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813" y="1112838"/>
            <a:ext cx="193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500" i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9111" name="Text Box 6">
            <a:extLst>
              <a:ext uri="{FF2B5EF4-FFF2-40B4-BE49-F238E27FC236}">
                <a16:creationId xmlns:a16="http://schemas.microsoft.com/office/drawing/2014/main" id="{A80F0DBE-A63E-BA8B-BB55-C3FA4EB5B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3" y="1189038"/>
            <a:ext cx="1682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Comic Sans MS" panose="030F0702030302020204" pitchFamily="66" charset="0"/>
              <a:buNone/>
            </a:pPr>
            <a:r>
              <a:rPr lang="en-GB" altLang="en-US" sz="2500" i="0">
                <a:solidFill>
                  <a:srgbClr val="000000"/>
                </a:solidFill>
              </a:rPr>
              <a:t>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673812" grpId="0" animBg="1"/>
      <p:bldP spid="71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492DD6E-6AA9-A9C0-E831-FB0DB0A46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0288" y="415925"/>
            <a:ext cx="8429625" cy="941388"/>
          </a:xfrm>
        </p:spPr>
        <p:txBody>
          <a:bodyPr/>
          <a:lstStyle/>
          <a:p>
            <a:r>
              <a:rPr lang="en-US" altLang="en-US" sz="3200"/>
              <a:t>Inheritance: One More Example</a:t>
            </a:r>
          </a:p>
        </p:txBody>
      </p:sp>
      <p:sp>
        <p:nvSpPr>
          <p:cNvPr id="28675" name="Text Box 5" descr="Stationery">
            <a:extLst>
              <a:ext uri="{FF2B5EF4-FFF2-40B4-BE49-F238E27FC236}">
                <a16:creationId xmlns:a16="http://schemas.microsoft.com/office/drawing/2014/main" id="{4DF60828-8607-B1E6-7706-8A6C6F79E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800" y="2314575"/>
            <a:ext cx="5711825" cy="484188"/>
          </a:xfrm>
          <a:prstGeom prst="rect">
            <a:avLst/>
          </a:prstGeom>
          <a:noFill/>
          <a:ln>
            <a:noFill/>
          </a:ln>
        </p:spPr>
        <p:txBody>
          <a:bodyPr lIns="75604" tIns="37801" rIns="75604" bIns="37801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646" i="0" dirty="0">
                <a:solidFill>
                  <a:srgbClr val="0000CC"/>
                </a:solidFill>
              </a:rPr>
              <a:t>“A Student </a:t>
            </a:r>
            <a:r>
              <a:rPr lang="en-US" altLang="en-US" sz="2646" u="sng" dirty="0">
                <a:solidFill>
                  <a:srgbClr val="0000CC"/>
                </a:solidFill>
              </a:rPr>
              <a:t>ISA</a:t>
            </a:r>
            <a:r>
              <a:rPr lang="en-US" altLang="en-US" sz="2646" i="0" dirty="0">
                <a:solidFill>
                  <a:srgbClr val="0000CC"/>
                </a:solidFill>
              </a:rPr>
              <a:t> Library Member”</a:t>
            </a:r>
          </a:p>
        </p:txBody>
      </p:sp>
      <p:grpSp>
        <p:nvGrpSpPr>
          <p:cNvPr id="10244" name="Group 8">
            <a:extLst>
              <a:ext uri="{FF2B5EF4-FFF2-40B4-BE49-F238E27FC236}">
                <a16:creationId xmlns:a16="http://schemas.microsoft.com/office/drawing/2014/main" id="{119C0FCD-3E1C-72F9-530D-ABF8E9DCB888}"/>
              </a:ext>
            </a:extLst>
          </p:cNvPr>
          <p:cNvGrpSpPr>
            <a:grpSpLocks/>
          </p:cNvGrpSpPr>
          <p:nvPr/>
        </p:nvGrpSpPr>
        <p:grpSpPr bwMode="auto">
          <a:xfrm>
            <a:off x="254000" y="2152650"/>
            <a:ext cx="3944938" cy="2997200"/>
            <a:chOff x="-1361356" y="1839913"/>
            <a:chExt cx="5258669" cy="3995136"/>
          </a:xfrm>
        </p:grpSpPr>
        <p:sp>
          <p:nvSpPr>
            <p:cNvPr id="28677" name="Rectangle 30">
              <a:extLst>
                <a:ext uri="{FF2B5EF4-FFF2-40B4-BE49-F238E27FC236}">
                  <a16:creationId xmlns:a16="http://schemas.microsoft.com/office/drawing/2014/main" id="{DFE78D1C-3327-51B5-2545-E3740B3F9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854" y="1839913"/>
              <a:ext cx="3542459" cy="1178650"/>
            </a:xfrm>
            <a:prstGeom prst="rect">
              <a:avLst/>
            </a:prstGeom>
            <a:solidFill>
              <a:srgbClr val="FF9933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5604" tIns="37801" rIns="75604" bIns="37801" anchor="ctr"/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en-US" altLang="en-US" sz="2851" i="0" dirty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Library Member</a:t>
              </a:r>
            </a:p>
          </p:txBody>
        </p:sp>
        <p:sp>
          <p:nvSpPr>
            <p:cNvPr id="28678" name="Rectangle 33">
              <a:extLst>
                <a:ext uri="{FF2B5EF4-FFF2-40B4-BE49-F238E27FC236}">
                  <a16:creationId xmlns:a16="http://schemas.microsoft.com/office/drawing/2014/main" id="{07235A4B-94E4-9E81-CCA9-2996ED79F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1356" y="4656400"/>
              <a:ext cx="3542459" cy="1178649"/>
            </a:xfrm>
            <a:prstGeom prst="rect">
              <a:avLst/>
            </a:prstGeom>
            <a:solidFill>
              <a:srgbClr val="66FFFF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5604" tIns="37801" rIns="75604" bIns="37801" anchor="ctr"/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en-IN" altLang="en-US" sz="2851" i="0" dirty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Student</a:t>
              </a:r>
              <a:endParaRPr lang="en-US" altLang="en-US" sz="2851" i="0" dirty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10253" name="Group 100">
              <a:extLst>
                <a:ext uri="{FF2B5EF4-FFF2-40B4-BE49-F238E27FC236}">
                  <a16:creationId xmlns:a16="http://schemas.microsoft.com/office/drawing/2014/main" id="{FEC6E277-9285-2426-079B-C10EE187B253}"/>
                </a:ext>
              </a:extLst>
            </p:cNvPr>
            <p:cNvGrpSpPr>
              <a:grpSpLocks/>
            </p:cNvGrpSpPr>
            <p:nvPr/>
          </p:nvGrpSpPr>
          <p:grpSpPr bwMode="auto">
            <a:xfrm rot="2477093">
              <a:off x="1576716" y="2951245"/>
              <a:ext cx="814685" cy="1022297"/>
              <a:chOff x="3952625" y="1877712"/>
              <a:chExt cx="294090" cy="361964"/>
            </a:xfrm>
          </p:grpSpPr>
          <p:cxnSp>
            <p:nvCxnSpPr>
              <p:cNvPr id="10254" name="Straight Arrow Connector 101">
                <a:extLst>
                  <a:ext uri="{FF2B5EF4-FFF2-40B4-BE49-F238E27FC236}">
                    <a16:creationId xmlns:a16="http://schemas.microsoft.com/office/drawing/2014/main" id="{C7946A12-949C-A0E1-C43C-BF1E9A23B30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9122907" flipV="1">
                <a:off x="4238969" y="1989768"/>
                <a:ext cx="1718" cy="249908"/>
              </a:xfrm>
              <a:prstGeom prst="straightConnector1">
                <a:avLst/>
              </a:prstGeom>
              <a:noFill/>
              <a:ln w="38100" algn="ctr">
                <a:solidFill>
                  <a:srgbClr val="0000CC"/>
                </a:solidFill>
                <a:round/>
                <a:headEnd/>
                <a:tailEnd type="none" w="lg" len="lg"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8681" name="Shape 81">
                <a:extLst>
                  <a:ext uri="{FF2B5EF4-FFF2-40B4-BE49-F238E27FC236}">
                    <a16:creationId xmlns:a16="http://schemas.microsoft.com/office/drawing/2014/main" id="{382CA286-22EF-075C-567A-6086635B4918}"/>
                  </a:ext>
                </a:extLst>
              </p:cNvPr>
              <p:cNvSpPr>
                <a:spLocks/>
              </p:cNvSpPr>
              <p:nvPr/>
            </p:nvSpPr>
            <p:spPr bwMode="auto">
              <a:xfrm rot="13651432">
                <a:off x="4016945" y="1812106"/>
                <a:ext cx="163333" cy="294103"/>
              </a:xfrm>
              <a:custGeom>
                <a:avLst/>
                <a:gdLst>
                  <a:gd name="T0" fmla="*/ 2147483646 w 6594"/>
                  <a:gd name="T1" fmla="*/ 2147483646 h 11353"/>
                  <a:gd name="T2" fmla="*/ 0 w 6594"/>
                  <a:gd name="T3" fmla="*/ 0 h 11353"/>
                  <a:gd name="T4" fmla="*/ 0 w 6594"/>
                  <a:gd name="T5" fmla="*/ 2147483646 h 11353"/>
                  <a:gd name="T6" fmla="*/ 2147483646 w 6594"/>
                  <a:gd name="T7" fmla="*/ 2147483646 h 113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594"/>
                  <a:gd name="T13" fmla="*/ 0 h 11353"/>
                  <a:gd name="T14" fmla="*/ 6594 w 6594"/>
                  <a:gd name="T15" fmla="*/ 11353 h 113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594" h="11353" fill="none" extrusionOk="0">
                    <a:moveTo>
                      <a:pt x="6593" y="5656"/>
                    </a:moveTo>
                    <a:lnTo>
                      <a:pt x="0" y="0"/>
                    </a:lnTo>
                    <a:lnTo>
                      <a:pt x="0" y="11353"/>
                    </a:lnTo>
                    <a:lnTo>
                      <a:pt x="6593" y="5656"/>
                    </a:lnTo>
                    <a:close/>
                  </a:path>
                </a:pathLst>
              </a:custGeom>
              <a:solidFill>
                <a:srgbClr val="0000CC"/>
              </a:solidFill>
              <a:ln w="38100" cap="rnd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vert="eaVert" lIns="68576" tIns="68576" rIns="68576" bIns="68576" anchor="ctr">
                <a:spAutoFit/>
              </a:bodyPr>
              <a:lstStyle/>
              <a:p>
                <a:pPr>
                  <a:defRPr/>
                </a:pPr>
                <a:endParaRPr lang="en-US" sz="1350"/>
              </a:p>
            </p:txBody>
          </p:sp>
        </p:grpSp>
      </p:grpSp>
      <p:sp>
        <p:nvSpPr>
          <p:cNvPr id="11" name="Rectangle 33">
            <a:extLst>
              <a:ext uri="{FF2B5EF4-FFF2-40B4-BE49-F238E27FC236}">
                <a16:creationId xmlns:a16="http://schemas.microsoft.com/office/drawing/2014/main" id="{C819C1BD-0577-8531-430A-AF77CAB6A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113" y="4265613"/>
            <a:ext cx="2657475" cy="884237"/>
          </a:xfrm>
          <a:prstGeom prst="rect">
            <a:avLst/>
          </a:prstGeom>
          <a:solidFill>
            <a:srgbClr val="66FFFF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lIns="75604" tIns="37801" rIns="75604" bIns="37801" anchor="ctr"/>
          <a:lstStyle>
            <a:lvl1pPr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IN" altLang="en-US" sz="2851" i="0" dirty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Faculty</a:t>
            </a:r>
            <a:endParaRPr lang="en-US" altLang="en-US" sz="2851" i="0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49D947-6D07-08F1-CA6E-6A06A73C0251}"/>
              </a:ext>
            </a:extLst>
          </p:cNvPr>
          <p:cNvCxnSpPr/>
          <p:nvPr/>
        </p:nvCxnSpPr>
        <p:spPr>
          <a:xfrm>
            <a:off x="1541463" y="3916363"/>
            <a:ext cx="3246437" cy="0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7" name="Straight Arrow Connector 101">
            <a:extLst>
              <a:ext uri="{FF2B5EF4-FFF2-40B4-BE49-F238E27FC236}">
                <a16:creationId xmlns:a16="http://schemas.microsoft.com/office/drawing/2014/main" id="{BAEB8249-0A71-1F08-9ACE-B0A34ADB23D8}"/>
              </a:ext>
            </a:extLst>
          </p:cNvPr>
          <p:cNvCxnSpPr>
            <a:cxnSpLocks noChangeShapeType="1"/>
            <a:stCxn id="11" idx="0"/>
          </p:cNvCxnSpPr>
          <p:nvPr/>
        </p:nvCxnSpPr>
        <p:spPr bwMode="auto">
          <a:xfrm flipV="1">
            <a:off x="4768850" y="3892550"/>
            <a:ext cx="3175" cy="373063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8" name="Straight Arrow Connector 101">
            <a:extLst>
              <a:ext uri="{FF2B5EF4-FFF2-40B4-BE49-F238E27FC236}">
                <a16:creationId xmlns:a16="http://schemas.microsoft.com/office/drawing/2014/main" id="{0CD29FFA-6803-20C8-882F-E15045B52D8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541463" y="3916363"/>
            <a:ext cx="14287" cy="379412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 Box 5" descr="Stationery">
            <a:extLst>
              <a:ext uri="{FF2B5EF4-FFF2-40B4-BE49-F238E27FC236}">
                <a16:creationId xmlns:a16="http://schemas.microsoft.com/office/drawing/2014/main" id="{C8B8FFF1-D6A8-971F-56CF-50BD0ED54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363" y="2987675"/>
            <a:ext cx="5826125" cy="482600"/>
          </a:xfrm>
          <a:prstGeom prst="rect">
            <a:avLst/>
          </a:prstGeom>
          <a:noFill/>
          <a:ln>
            <a:noFill/>
          </a:ln>
        </p:spPr>
        <p:txBody>
          <a:bodyPr lIns="75604" tIns="37801" rIns="75604" bIns="37801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646" i="0" dirty="0">
                <a:solidFill>
                  <a:srgbClr val="0000CC"/>
                </a:solidFill>
              </a:rPr>
              <a:t>“A Faculty </a:t>
            </a:r>
            <a:r>
              <a:rPr lang="en-US" altLang="en-US" sz="2646" u="sng" dirty="0">
                <a:solidFill>
                  <a:srgbClr val="0000CC"/>
                </a:solidFill>
              </a:rPr>
              <a:t>ISA</a:t>
            </a:r>
            <a:r>
              <a:rPr lang="en-US" altLang="en-US" sz="2646" i="0" dirty="0">
                <a:solidFill>
                  <a:srgbClr val="0000CC"/>
                </a:solidFill>
              </a:rPr>
              <a:t> Library Member”</a:t>
            </a:r>
          </a:p>
        </p:txBody>
      </p:sp>
      <p:sp>
        <p:nvSpPr>
          <p:cNvPr id="10250" name="Slide Number Placeholder 1">
            <a:extLst>
              <a:ext uri="{FF2B5EF4-FFF2-40B4-BE49-F238E27FC236}">
                <a16:creationId xmlns:a16="http://schemas.microsoft.com/office/drawing/2014/main" id="{6146BA8B-6539-5B06-F205-F79550CBFBF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8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3200">
                <a:solidFill>
                  <a:srgbClr val="000000"/>
                </a:solidFill>
                <a:latin typeface="Comic Sans MS" panose="030F0702030302020204" pitchFamily="66" charset="0"/>
              </a:defRPr>
            </a:lvl1pPr>
            <a:lvl2pPr marL="854075" indent="-284163">
              <a:lnSpc>
                <a:spcPct val="88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800">
                <a:solidFill>
                  <a:srgbClr val="000000"/>
                </a:solidFill>
                <a:latin typeface="Comic Sans MS" panose="030F0702030302020204" pitchFamily="66" charset="0"/>
              </a:defRPr>
            </a:lvl2pPr>
            <a:lvl3pPr marL="1285875" indent="-212725">
              <a:lnSpc>
                <a:spcPct val="88000"/>
              </a:lnSpc>
              <a:spcAft>
                <a:spcPts val="8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Comic Sans MS" panose="030F0702030302020204" pitchFamily="66" charset="0"/>
              </a:defRPr>
            </a:lvl3pPr>
            <a:lvl4pPr marL="1717675" indent="-206375">
              <a:lnSpc>
                <a:spcPct val="88000"/>
              </a:lnSpc>
              <a:spcAft>
                <a:spcPts val="52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4pPr>
            <a:lvl5pPr marL="2149475" indent="-207963">
              <a:lnSpc>
                <a:spcPct val="88000"/>
              </a:lnSpc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5pPr>
            <a:lvl6pPr marL="26066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6pPr>
            <a:lvl7pPr marL="30638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7pPr>
            <a:lvl8pPr marL="35210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8pPr>
            <a:lvl9pPr marL="39782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9pPr>
          </a:lstStyle>
          <a:p>
            <a:pPr algn="r" defTabSz="914400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fld id="{F35E628C-B0A6-4CC6-A7D4-DA53786D23AF}" type="slidenum">
              <a:rPr lang="en-US" altLang="en-US" sz="2000">
                <a:solidFill>
                  <a:schemeClr val="bg1"/>
                </a:solidFill>
              </a:rPr>
              <a:pPr algn="r" defTabSz="914400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endParaRPr lang="en-US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A52F39F3-B2FF-C594-49E1-EFE2726FFAB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0038" y="960438"/>
            <a:ext cx="9677400" cy="5243512"/>
          </a:xfrm>
        </p:spPr>
        <p:txBody>
          <a:bodyPr lIns="19800" tIns="51480" rIns="19800" bIns="51480"/>
          <a:lstStyle/>
          <a:p>
            <a:pPr marL="338138" indent="-338138" eaLnBrk="1">
              <a:lnSpc>
                <a:spcPct val="105000"/>
              </a:lnSpc>
              <a:spcBef>
                <a:spcPts val="700"/>
              </a:spcBef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sz="3600"/>
              <a:t>Lets a subclass inherit attributes and methods of a base class.</a:t>
            </a:r>
          </a:p>
          <a:p>
            <a:pPr marL="338138" indent="-338138" eaLnBrk="1">
              <a:lnSpc>
                <a:spcPct val="105000"/>
              </a:lnSpc>
              <a:spcBef>
                <a:spcPts val="700"/>
              </a:spcBef>
              <a:buFont typeface="Wingdings" panose="05000000000000000000" pitchFamily="2" charset="2"/>
              <a:buNone/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endParaRPr lang="en-GB" altLang="en-US" sz="4000"/>
          </a:p>
          <a:p>
            <a:pPr marL="1143000" lvl="2" indent="-228600" eaLnBrk="1">
              <a:lnSpc>
                <a:spcPct val="105000"/>
              </a:lnSpc>
              <a:spcBef>
                <a:spcPts val="700"/>
              </a:spcBef>
              <a:buFont typeface="Wingdings" panose="05000000000000000000" pitchFamily="2" charset="2"/>
              <a:buNone/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endParaRPr lang="en-GB" altLang="en-US" sz="3200" b="1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47AA269-4E4E-35D8-90D7-3F38012A31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85788" y="-106363"/>
            <a:ext cx="8566150" cy="1255713"/>
          </a:xfrm>
        </p:spPr>
        <p:txBody>
          <a:bodyPr lIns="19800" tIns="51480" rIns="19800" bIns="51480"/>
          <a:lstStyle/>
          <a:p>
            <a:pPr eaLnBrk="1">
              <a:lnSpc>
                <a:spcPct val="94000"/>
              </a:lnSpc>
              <a:spcBef>
                <a:spcPts val="136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4000"/>
              <a:t>Inheritance: Semantics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F8D1A8B-7F5D-43BA-629A-B0BE826ADA9B}"/>
              </a:ext>
            </a:extLst>
          </p:cNvPr>
          <p:cNvGrpSpPr>
            <a:grpSpLocks/>
          </p:cNvGrpSpPr>
          <p:nvPr/>
        </p:nvGrpSpPr>
        <p:grpSpPr bwMode="auto">
          <a:xfrm>
            <a:off x="1001713" y="2384425"/>
            <a:ext cx="8275637" cy="4673600"/>
            <a:chOff x="1001713" y="2536418"/>
            <a:chExt cx="8275649" cy="4674438"/>
          </a:xfrm>
        </p:grpSpPr>
        <p:grpSp>
          <p:nvGrpSpPr>
            <p:cNvPr id="11269" name="Group 3">
              <a:extLst>
                <a:ext uri="{FF2B5EF4-FFF2-40B4-BE49-F238E27FC236}">
                  <a16:creationId xmlns:a16="http://schemas.microsoft.com/office/drawing/2014/main" id="{72DA15A3-F157-0CC6-8A31-7E7926C475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1713" y="2536418"/>
              <a:ext cx="8275649" cy="4674438"/>
              <a:chOff x="1159" y="1793"/>
              <a:chExt cx="3994" cy="2316"/>
            </a:xfrm>
          </p:grpSpPr>
          <p:sp>
            <p:nvSpPr>
              <p:cNvPr id="11276" name="Rectangle 4">
                <a:extLst>
                  <a:ext uri="{FF2B5EF4-FFF2-40B4-BE49-F238E27FC236}">
                    <a16:creationId xmlns:a16="http://schemas.microsoft.com/office/drawing/2014/main" id="{D2276C4D-9CB1-4407-334D-675BFF833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1805"/>
                <a:ext cx="1350" cy="281"/>
              </a:xfrm>
              <a:prstGeom prst="rect">
                <a:avLst/>
              </a:prstGeom>
              <a:solidFill>
                <a:srgbClr val="FF99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2400" i="0">
                    <a:solidFill>
                      <a:srgbClr val="003300"/>
                    </a:solidFill>
                  </a:rPr>
                  <a:t>LibraryMember</a:t>
                </a:r>
              </a:p>
            </p:txBody>
          </p:sp>
          <p:sp>
            <p:nvSpPr>
              <p:cNvPr id="11277" name="Rectangle 5">
                <a:extLst>
                  <a:ext uri="{FF2B5EF4-FFF2-40B4-BE49-F238E27FC236}">
                    <a16:creationId xmlns:a16="http://schemas.microsoft.com/office/drawing/2014/main" id="{B9597295-C288-ECF4-CF89-74F441B67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2" y="3828"/>
                <a:ext cx="822" cy="281"/>
              </a:xfrm>
              <a:prstGeom prst="rect">
                <a:avLst/>
              </a:prstGeom>
              <a:solidFill>
                <a:srgbClr val="FF99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2400" i="0">
                    <a:solidFill>
                      <a:srgbClr val="003300"/>
                    </a:solidFill>
                  </a:rPr>
                  <a:t>Research</a:t>
                </a:r>
              </a:p>
            </p:txBody>
          </p:sp>
          <p:sp>
            <p:nvSpPr>
              <p:cNvPr id="11278" name="Rectangle 6">
                <a:extLst>
                  <a:ext uri="{FF2B5EF4-FFF2-40B4-BE49-F238E27FC236}">
                    <a16:creationId xmlns:a16="http://schemas.microsoft.com/office/drawing/2014/main" id="{D1BB4202-78A0-F879-B079-8BCEFDCC1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3" y="3828"/>
                <a:ext cx="822" cy="281"/>
              </a:xfrm>
              <a:prstGeom prst="rect">
                <a:avLst/>
              </a:prstGeom>
              <a:solidFill>
                <a:srgbClr val="FF99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2400" i="0">
                    <a:solidFill>
                      <a:srgbClr val="003300"/>
                    </a:solidFill>
                  </a:rPr>
                  <a:t>PostGrad</a:t>
                </a:r>
              </a:p>
            </p:txBody>
          </p:sp>
          <p:sp>
            <p:nvSpPr>
              <p:cNvPr id="11279" name="Rectangle 7">
                <a:extLst>
                  <a:ext uri="{FF2B5EF4-FFF2-40B4-BE49-F238E27FC236}">
                    <a16:creationId xmlns:a16="http://schemas.microsoft.com/office/drawing/2014/main" id="{7FA7A98A-CB55-C9DF-67DD-3309CEA82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6" y="3828"/>
                <a:ext cx="940" cy="281"/>
              </a:xfrm>
              <a:prstGeom prst="rect">
                <a:avLst/>
              </a:prstGeom>
              <a:solidFill>
                <a:srgbClr val="FF99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2400" i="0">
                    <a:solidFill>
                      <a:srgbClr val="003300"/>
                    </a:solidFill>
                  </a:rPr>
                  <a:t>UnderGrad</a:t>
                </a:r>
              </a:p>
            </p:txBody>
          </p:sp>
          <p:sp>
            <p:nvSpPr>
              <p:cNvPr id="11280" name="Rectangle 8">
                <a:extLst>
                  <a:ext uri="{FF2B5EF4-FFF2-40B4-BE49-F238E27FC236}">
                    <a16:creationId xmlns:a16="http://schemas.microsoft.com/office/drawing/2014/main" id="{E1D1234B-CE44-EB8C-EA4F-AE8FFBF90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760"/>
                <a:ext cx="587" cy="281"/>
              </a:xfrm>
              <a:prstGeom prst="rect">
                <a:avLst/>
              </a:prstGeom>
              <a:solidFill>
                <a:srgbClr val="FF99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2400" i="0">
                    <a:solidFill>
                      <a:srgbClr val="003300"/>
                    </a:solidFill>
                  </a:rPr>
                  <a:t>Staff</a:t>
                </a:r>
              </a:p>
            </p:txBody>
          </p:sp>
          <p:sp>
            <p:nvSpPr>
              <p:cNvPr id="11281" name="Rectangle 9">
                <a:extLst>
                  <a:ext uri="{FF2B5EF4-FFF2-40B4-BE49-F238E27FC236}">
                    <a16:creationId xmlns:a16="http://schemas.microsoft.com/office/drawing/2014/main" id="{5803DCD3-398F-729C-257F-200C6BC18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4" y="2760"/>
                <a:ext cx="822" cy="281"/>
              </a:xfrm>
              <a:prstGeom prst="rect">
                <a:avLst/>
              </a:prstGeom>
              <a:solidFill>
                <a:srgbClr val="FF99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2400" i="0">
                    <a:solidFill>
                      <a:srgbClr val="003300"/>
                    </a:solidFill>
                  </a:rPr>
                  <a:t>Students</a:t>
                </a:r>
              </a:p>
            </p:txBody>
          </p:sp>
          <p:sp>
            <p:nvSpPr>
              <p:cNvPr id="11282" name="Rectangle 10">
                <a:extLst>
                  <a:ext uri="{FF2B5EF4-FFF2-40B4-BE49-F238E27FC236}">
                    <a16:creationId xmlns:a16="http://schemas.microsoft.com/office/drawing/2014/main" id="{4E19C4C1-69D6-88DF-6FC7-323FD6EC9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9" y="2760"/>
                <a:ext cx="647" cy="281"/>
              </a:xfrm>
              <a:prstGeom prst="rect">
                <a:avLst/>
              </a:prstGeom>
              <a:solidFill>
                <a:srgbClr val="FF99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2400" i="0">
                    <a:solidFill>
                      <a:srgbClr val="003300"/>
                    </a:solidFill>
                  </a:rPr>
                  <a:t>Faculty</a:t>
                </a:r>
              </a:p>
            </p:txBody>
          </p:sp>
          <p:sp>
            <p:nvSpPr>
              <p:cNvPr id="11283" name="Line 11">
                <a:extLst>
                  <a:ext uri="{FF2B5EF4-FFF2-40B4-BE49-F238E27FC236}">
                    <a16:creationId xmlns:a16="http://schemas.microsoft.com/office/drawing/2014/main" id="{62CDBD5F-A879-D808-0716-8FD5539882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5" y="3041"/>
                <a:ext cx="1" cy="786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284" name="Line 12">
                <a:extLst>
                  <a:ext uri="{FF2B5EF4-FFF2-40B4-BE49-F238E27FC236}">
                    <a16:creationId xmlns:a16="http://schemas.microsoft.com/office/drawing/2014/main" id="{F083ABAE-02A0-AB4C-B0C6-0AA0750F54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5" y="2087"/>
                <a:ext cx="1" cy="674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285" name="Line 13">
                <a:extLst>
                  <a:ext uri="{FF2B5EF4-FFF2-40B4-BE49-F238E27FC236}">
                    <a16:creationId xmlns:a16="http://schemas.microsoft.com/office/drawing/2014/main" id="{21F3E0DC-E6E6-3D8A-00F7-DC3624AE50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53" y="2083"/>
                <a:ext cx="881" cy="68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286" name="Line 14">
                <a:extLst>
                  <a:ext uri="{FF2B5EF4-FFF2-40B4-BE49-F238E27FC236}">
                    <a16:creationId xmlns:a16="http://schemas.microsoft.com/office/drawing/2014/main" id="{B903950B-E0E1-A1E3-7293-4F18DCFD6B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46" y="3039"/>
                <a:ext cx="822" cy="792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287" name="Line 15">
                <a:extLst>
                  <a:ext uri="{FF2B5EF4-FFF2-40B4-BE49-F238E27FC236}">
                    <a16:creationId xmlns:a16="http://schemas.microsoft.com/office/drawing/2014/main" id="{42E9E44A-E551-38EE-F8AE-319D25C459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5" y="2087"/>
                <a:ext cx="822" cy="674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288" name="Line 16">
                <a:extLst>
                  <a:ext uri="{FF2B5EF4-FFF2-40B4-BE49-F238E27FC236}">
                    <a16:creationId xmlns:a16="http://schemas.microsoft.com/office/drawing/2014/main" id="{D28E8902-FF2D-E171-E69A-774FE84F6F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0" y="3041"/>
                <a:ext cx="822" cy="786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289" name="Rectangle 17">
                <a:extLst>
                  <a:ext uri="{FF2B5EF4-FFF2-40B4-BE49-F238E27FC236}">
                    <a16:creationId xmlns:a16="http://schemas.microsoft.com/office/drawing/2014/main" id="{DFC9347A-8D71-C346-78C0-95B5EC4B9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8" y="1793"/>
                <a:ext cx="647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3200" i="0">
                    <a:solidFill>
                      <a:srgbClr val="000000"/>
                    </a:solidFill>
                  </a:rPr>
                  <a:t> </a:t>
                </a:r>
                <a:r>
                  <a:rPr lang="en-GB" altLang="en-US" i="0">
                    <a:solidFill>
                      <a:srgbClr val="3333CC"/>
                    </a:solidFill>
                  </a:rPr>
                  <a:t>Base Class</a:t>
                </a:r>
              </a:p>
            </p:txBody>
          </p:sp>
          <p:sp>
            <p:nvSpPr>
              <p:cNvPr id="11290" name="Rectangle 18">
                <a:extLst>
                  <a:ext uri="{FF2B5EF4-FFF2-40B4-BE49-F238E27FC236}">
                    <a16:creationId xmlns:a16="http://schemas.microsoft.com/office/drawing/2014/main" id="{2E32F101-71C9-E2BB-C1B3-99F4D4A5A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6" y="2758"/>
                <a:ext cx="647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i="0">
                    <a:solidFill>
                      <a:srgbClr val="3333CC"/>
                    </a:solidFill>
                  </a:rPr>
                  <a:t>Derived</a:t>
                </a:r>
              </a:p>
              <a:p>
                <a:pPr algn="ctr"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i="0">
                    <a:solidFill>
                      <a:srgbClr val="3333CC"/>
                    </a:solidFill>
                  </a:rPr>
                  <a:t> Classes</a:t>
                </a:r>
              </a:p>
            </p:txBody>
          </p:sp>
        </p:grp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ABBE6987-CD97-2E58-C48A-246D1B62825A}"/>
                </a:ext>
              </a:extLst>
            </p:cNvPr>
            <p:cNvSpPr/>
            <p:nvPr/>
          </p:nvSpPr>
          <p:spPr bwMode="auto">
            <a:xfrm>
              <a:off x="4146555" y="3093731"/>
              <a:ext cx="304800" cy="358839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>
                <a:latin typeface="+mj-lt"/>
              </a:endParaRPr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585C3A5B-4954-D3F9-9434-750CAFBDD6F2}"/>
                </a:ext>
              </a:extLst>
            </p:cNvPr>
            <p:cNvSpPr/>
            <p:nvPr/>
          </p:nvSpPr>
          <p:spPr bwMode="auto">
            <a:xfrm rot="2698046">
              <a:off x="3162303" y="3038158"/>
              <a:ext cx="304800" cy="358839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>
                <a:latin typeface="+mj-lt"/>
              </a:endParaRPr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A98899AF-CEFD-97F0-CC19-F9A9D35355EE}"/>
                </a:ext>
              </a:extLst>
            </p:cNvPr>
            <p:cNvSpPr/>
            <p:nvPr/>
          </p:nvSpPr>
          <p:spPr bwMode="auto">
            <a:xfrm rot="19290345">
              <a:off x="5241931" y="3071502"/>
              <a:ext cx="304800" cy="358839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>
                <a:latin typeface="+mj-lt"/>
              </a:endParaRP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B3944776-FDC0-FD49-D795-B79E3D309F7B}"/>
                </a:ext>
              </a:extLst>
            </p:cNvPr>
            <p:cNvSpPr/>
            <p:nvPr/>
          </p:nvSpPr>
          <p:spPr bwMode="auto">
            <a:xfrm>
              <a:off x="4146555" y="5053057"/>
              <a:ext cx="304800" cy="358839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>
                <a:latin typeface="+mj-lt"/>
              </a:endParaRP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F8A5ACE8-4B69-4E79-B077-DADE4456C554}"/>
                </a:ext>
              </a:extLst>
            </p:cNvPr>
            <p:cNvSpPr/>
            <p:nvPr/>
          </p:nvSpPr>
          <p:spPr bwMode="auto">
            <a:xfrm rot="19290345">
              <a:off x="4716468" y="4965729"/>
              <a:ext cx="304800" cy="358839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>
                <a:latin typeface="+mj-lt"/>
              </a:endParaRP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99589808-3152-61EC-5D63-190D9A0CA73B}"/>
                </a:ext>
              </a:extLst>
            </p:cNvPr>
            <p:cNvSpPr/>
            <p:nvPr/>
          </p:nvSpPr>
          <p:spPr bwMode="auto">
            <a:xfrm rot="2698046">
              <a:off x="3646492" y="4995897"/>
              <a:ext cx="304800" cy="358839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>
                <a:latin typeface="+mj-lt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FBCF9CB-C3BE-CA5D-FEA9-11D58F75A7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79375"/>
            <a:ext cx="9401175" cy="1255713"/>
          </a:xfrm>
        </p:spPr>
        <p:txBody>
          <a:bodyPr lIns="19800" tIns="51480" rIns="19800" bIns="51480"/>
          <a:lstStyle/>
          <a:p>
            <a:pPr eaLnBrk="1">
              <a:lnSpc>
                <a:spcPct val="94000"/>
              </a:lnSpc>
              <a:spcBef>
                <a:spcPts val="136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600"/>
              <a:t>Inheritance: An Alternate Representation</a:t>
            </a:r>
          </a:p>
        </p:txBody>
      </p:sp>
      <p:grpSp>
        <p:nvGrpSpPr>
          <p:cNvPr id="13315" name="Group 14">
            <a:extLst>
              <a:ext uri="{FF2B5EF4-FFF2-40B4-BE49-F238E27FC236}">
                <a16:creationId xmlns:a16="http://schemas.microsoft.com/office/drawing/2014/main" id="{1A1F91FA-6BA0-CE72-C3DE-935BBD7BD34C}"/>
              </a:ext>
            </a:extLst>
          </p:cNvPr>
          <p:cNvGrpSpPr>
            <a:grpSpLocks/>
          </p:cNvGrpSpPr>
          <p:nvPr/>
        </p:nvGrpSpPr>
        <p:grpSpPr bwMode="auto">
          <a:xfrm>
            <a:off x="962025" y="1570038"/>
            <a:ext cx="8154988" cy="4649787"/>
            <a:chOff x="1001713" y="1951037"/>
            <a:chExt cx="8155472" cy="4650218"/>
          </a:xfrm>
        </p:grpSpPr>
        <p:grpSp>
          <p:nvGrpSpPr>
            <p:cNvPr id="13316" name="Group 8">
              <a:extLst>
                <a:ext uri="{FF2B5EF4-FFF2-40B4-BE49-F238E27FC236}">
                  <a16:creationId xmlns:a16="http://schemas.microsoft.com/office/drawing/2014/main" id="{D3C30B71-E290-74DE-847A-427990BBC2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1713" y="1951037"/>
              <a:ext cx="8155472" cy="4650218"/>
              <a:chOff x="1001713" y="2560638"/>
              <a:chExt cx="8155472" cy="4650218"/>
            </a:xfrm>
          </p:grpSpPr>
          <p:grpSp>
            <p:nvGrpSpPr>
              <p:cNvPr id="13323" name="Group 3">
                <a:extLst>
                  <a:ext uri="{FF2B5EF4-FFF2-40B4-BE49-F238E27FC236}">
                    <a16:creationId xmlns:a16="http://schemas.microsoft.com/office/drawing/2014/main" id="{BEF9EAD7-67FD-6B1B-F888-F3D8089500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1713" y="2560638"/>
                <a:ext cx="8155472" cy="4650218"/>
                <a:chOff x="1159" y="1805"/>
                <a:chExt cx="3936" cy="2304"/>
              </a:xfrm>
            </p:grpSpPr>
            <p:sp>
              <p:nvSpPr>
                <p:cNvPr id="13326" name="Rectangle 4">
                  <a:extLst>
                    <a:ext uri="{FF2B5EF4-FFF2-40B4-BE49-F238E27FC236}">
                      <a16:creationId xmlns:a16="http://schemas.microsoft.com/office/drawing/2014/main" id="{424F839B-A09E-15E7-D538-6F78826740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0" y="1805"/>
                  <a:ext cx="1350" cy="281"/>
                </a:xfrm>
                <a:prstGeom prst="rect">
                  <a:avLst/>
                </a:prstGeom>
                <a:solidFill>
                  <a:srgbClr val="FF99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buClr>
                      <a:srgbClr val="000000"/>
                    </a:buClr>
                    <a:buSzPct val="100000"/>
                    <a:buFont typeface="Comic Sans MS" panose="030F0702030302020204" pitchFamily="66" charset="0"/>
                    <a:buNone/>
                  </a:pPr>
                  <a:r>
                    <a:rPr lang="en-GB" altLang="en-US" sz="2400" i="0">
                      <a:solidFill>
                        <a:srgbClr val="003300"/>
                      </a:solidFill>
                    </a:rPr>
                    <a:t>LibraryMember</a:t>
                  </a:r>
                </a:p>
              </p:txBody>
            </p:sp>
            <p:sp>
              <p:nvSpPr>
                <p:cNvPr id="13327" name="Rectangle 5">
                  <a:extLst>
                    <a:ext uri="{FF2B5EF4-FFF2-40B4-BE49-F238E27FC236}">
                      <a16:creationId xmlns:a16="http://schemas.microsoft.com/office/drawing/2014/main" id="{CA657337-0F44-9665-FE02-66FB16034E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2" y="3828"/>
                  <a:ext cx="822" cy="281"/>
                </a:xfrm>
                <a:prstGeom prst="rect">
                  <a:avLst/>
                </a:prstGeom>
                <a:solidFill>
                  <a:srgbClr val="FF99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buClr>
                      <a:srgbClr val="000000"/>
                    </a:buClr>
                    <a:buSzPct val="100000"/>
                    <a:buFont typeface="Comic Sans MS" panose="030F0702030302020204" pitchFamily="66" charset="0"/>
                    <a:buNone/>
                  </a:pPr>
                  <a:r>
                    <a:rPr lang="en-GB" altLang="en-US" sz="2400" i="0">
                      <a:solidFill>
                        <a:srgbClr val="003300"/>
                      </a:solidFill>
                    </a:rPr>
                    <a:t>Research</a:t>
                  </a:r>
                </a:p>
              </p:txBody>
            </p:sp>
            <p:sp>
              <p:nvSpPr>
                <p:cNvPr id="13328" name="Rectangle 6">
                  <a:extLst>
                    <a:ext uri="{FF2B5EF4-FFF2-40B4-BE49-F238E27FC236}">
                      <a16:creationId xmlns:a16="http://schemas.microsoft.com/office/drawing/2014/main" id="{ECCE7F77-C656-451B-3423-DE6F326C26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3" y="3828"/>
                  <a:ext cx="822" cy="281"/>
                </a:xfrm>
                <a:prstGeom prst="rect">
                  <a:avLst/>
                </a:prstGeom>
                <a:solidFill>
                  <a:srgbClr val="FF99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buClr>
                      <a:srgbClr val="000000"/>
                    </a:buClr>
                    <a:buSzPct val="100000"/>
                    <a:buFont typeface="Comic Sans MS" panose="030F0702030302020204" pitchFamily="66" charset="0"/>
                    <a:buNone/>
                  </a:pPr>
                  <a:r>
                    <a:rPr lang="en-GB" altLang="en-US" sz="2400" i="0">
                      <a:solidFill>
                        <a:srgbClr val="003300"/>
                      </a:solidFill>
                    </a:rPr>
                    <a:t>PostGrad</a:t>
                  </a:r>
                </a:p>
              </p:txBody>
            </p:sp>
            <p:sp>
              <p:nvSpPr>
                <p:cNvPr id="13329" name="Rectangle 7">
                  <a:extLst>
                    <a:ext uri="{FF2B5EF4-FFF2-40B4-BE49-F238E27FC236}">
                      <a16:creationId xmlns:a16="http://schemas.microsoft.com/office/drawing/2014/main" id="{3B85309A-3E79-B862-D9A0-09135BC2CA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76" y="3828"/>
                  <a:ext cx="940" cy="281"/>
                </a:xfrm>
                <a:prstGeom prst="rect">
                  <a:avLst/>
                </a:prstGeom>
                <a:solidFill>
                  <a:srgbClr val="FF99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buClr>
                      <a:srgbClr val="000000"/>
                    </a:buClr>
                    <a:buSzPct val="100000"/>
                    <a:buFont typeface="Comic Sans MS" panose="030F0702030302020204" pitchFamily="66" charset="0"/>
                    <a:buNone/>
                  </a:pPr>
                  <a:r>
                    <a:rPr lang="en-GB" altLang="en-US" sz="2400" i="0">
                      <a:solidFill>
                        <a:srgbClr val="003300"/>
                      </a:solidFill>
                    </a:rPr>
                    <a:t>UnderGrad</a:t>
                  </a:r>
                </a:p>
              </p:txBody>
            </p:sp>
            <p:sp>
              <p:nvSpPr>
                <p:cNvPr id="13330" name="Rectangle 8">
                  <a:extLst>
                    <a:ext uri="{FF2B5EF4-FFF2-40B4-BE49-F238E27FC236}">
                      <a16:creationId xmlns:a16="http://schemas.microsoft.com/office/drawing/2014/main" id="{B7BBA777-EAFA-D718-DD51-96CE0E3DFF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2760"/>
                  <a:ext cx="587" cy="281"/>
                </a:xfrm>
                <a:prstGeom prst="rect">
                  <a:avLst/>
                </a:prstGeom>
                <a:solidFill>
                  <a:srgbClr val="FF99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buClr>
                      <a:srgbClr val="000000"/>
                    </a:buClr>
                    <a:buSzPct val="100000"/>
                    <a:buFont typeface="Comic Sans MS" panose="030F0702030302020204" pitchFamily="66" charset="0"/>
                    <a:buNone/>
                  </a:pPr>
                  <a:r>
                    <a:rPr lang="en-GB" altLang="en-US" sz="2400" i="0">
                      <a:solidFill>
                        <a:srgbClr val="003300"/>
                      </a:solidFill>
                    </a:rPr>
                    <a:t>Staff</a:t>
                  </a:r>
                </a:p>
              </p:txBody>
            </p:sp>
            <p:sp>
              <p:nvSpPr>
                <p:cNvPr id="13331" name="Rectangle 9">
                  <a:extLst>
                    <a:ext uri="{FF2B5EF4-FFF2-40B4-BE49-F238E27FC236}">
                      <a16:creationId xmlns:a16="http://schemas.microsoft.com/office/drawing/2014/main" id="{33A7D923-B93F-E525-0538-046794F09C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4" y="2760"/>
                  <a:ext cx="822" cy="281"/>
                </a:xfrm>
                <a:prstGeom prst="rect">
                  <a:avLst/>
                </a:prstGeom>
                <a:solidFill>
                  <a:srgbClr val="FF99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buClr>
                      <a:srgbClr val="000000"/>
                    </a:buClr>
                    <a:buSzPct val="100000"/>
                    <a:buFont typeface="Comic Sans MS" panose="030F0702030302020204" pitchFamily="66" charset="0"/>
                    <a:buNone/>
                  </a:pPr>
                  <a:r>
                    <a:rPr lang="en-GB" altLang="en-US" sz="2400" i="0">
                      <a:solidFill>
                        <a:srgbClr val="003300"/>
                      </a:solidFill>
                    </a:rPr>
                    <a:t>Students</a:t>
                  </a:r>
                </a:p>
              </p:txBody>
            </p:sp>
            <p:sp>
              <p:nvSpPr>
                <p:cNvPr id="13332" name="Rectangle 10">
                  <a:extLst>
                    <a:ext uri="{FF2B5EF4-FFF2-40B4-BE49-F238E27FC236}">
                      <a16:creationId xmlns:a16="http://schemas.microsoft.com/office/drawing/2014/main" id="{DB1B3922-B6D2-94DB-1956-12CC1F4D3B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9" y="2760"/>
                  <a:ext cx="647" cy="281"/>
                </a:xfrm>
                <a:prstGeom prst="rect">
                  <a:avLst/>
                </a:prstGeom>
                <a:solidFill>
                  <a:srgbClr val="FF99FF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buClr>
                      <a:srgbClr val="000000"/>
                    </a:buClr>
                    <a:buSzPct val="100000"/>
                    <a:buFont typeface="Comic Sans MS" panose="030F0702030302020204" pitchFamily="66" charset="0"/>
                    <a:buNone/>
                  </a:pPr>
                  <a:r>
                    <a:rPr lang="en-GB" altLang="en-US" sz="2400" i="0">
                      <a:solidFill>
                        <a:srgbClr val="003300"/>
                      </a:solidFill>
                    </a:rPr>
                    <a:t>Faculty</a:t>
                  </a:r>
                </a:p>
              </p:txBody>
            </p:sp>
            <p:sp>
              <p:nvSpPr>
                <p:cNvPr id="13333" name="Line 11">
                  <a:extLst>
                    <a:ext uri="{FF2B5EF4-FFF2-40B4-BE49-F238E27FC236}">
                      <a16:creationId xmlns:a16="http://schemas.microsoft.com/office/drawing/2014/main" id="{FE889675-04B9-5313-B24E-DFFF0615C5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45" y="3041"/>
                  <a:ext cx="1" cy="786"/>
                </a:xfrm>
                <a:prstGeom prst="line">
                  <a:avLst/>
                </a:prstGeom>
                <a:noFill/>
                <a:ln w="57150">
                  <a:solidFill>
                    <a:srgbClr val="000000"/>
                  </a:solidFill>
                  <a:miter lim="800000"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34" name="Line 12">
                  <a:extLst>
                    <a:ext uri="{FF2B5EF4-FFF2-40B4-BE49-F238E27FC236}">
                      <a16:creationId xmlns:a16="http://schemas.microsoft.com/office/drawing/2014/main" id="{F706B485-ECB9-C4FA-03B2-9D770384C8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45" y="2087"/>
                  <a:ext cx="1" cy="674"/>
                </a:xfrm>
                <a:prstGeom prst="line">
                  <a:avLst/>
                </a:prstGeom>
                <a:noFill/>
                <a:ln w="57150">
                  <a:solidFill>
                    <a:srgbClr val="000000"/>
                  </a:solidFill>
                  <a:miter lim="800000"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35" name="Rectangle 17">
                  <a:extLst>
                    <a:ext uri="{FF2B5EF4-FFF2-40B4-BE49-F238E27FC236}">
                      <a16:creationId xmlns:a16="http://schemas.microsoft.com/office/drawing/2014/main" id="{C6044125-EABA-6460-CAEA-CADD137491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7" y="1805"/>
                  <a:ext cx="647" cy="2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buClr>
                      <a:srgbClr val="000000"/>
                    </a:buClr>
                    <a:buSzPct val="100000"/>
                    <a:buFont typeface="Comic Sans MS" panose="030F0702030302020204" pitchFamily="66" charset="0"/>
                    <a:buNone/>
                  </a:pPr>
                  <a:r>
                    <a:rPr lang="en-GB" altLang="en-US" sz="2800" i="0">
                      <a:solidFill>
                        <a:srgbClr val="000000"/>
                      </a:solidFill>
                    </a:rPr>
                    <a:t> </a:t>
                  </a:r>
                  <a:r>
                    <a:rPr lang="en-GB" altLang="en-US" sz="3200" i="0">
                      <a:solidFill>
                        <a:srgbClr val="3333CC"/>
                      </a:solidFill>
                    </a:rPr>
                    <a:t>Base Class</a:t>
                  </a:r>
                </a:p>
              </p:txBody>
            </p:sp>
            <p:sp>
              <p:nvSpPr>
                <p:cNvPr id="13336" name="Rectangle 18">
                  <a:extLst>
                    <a:ext uri="{FF2B5EF4-FFF2-40B4-BE49-F238E27FC236}">
                      <a16:creationId xmlns:a16="http://schemas.microsoft.com/office/drawing/2014/main" id="{50A1364D-52B3-CC4C-BB96-283DF7C329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48" y="2760"/>
                  <a:ext cx="647" cy="2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/>
                <a:lstStyle>
                  <a:lvl1pPr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buClr>
                      <a:srgbClr val="000000"/>
                    </a:buClr>
                    <a:buSzPct val="100000"/>
                    <a:buFont typeface="Comic Sans MS" panose="030F0702030302020204" pitchFamily="66" charset="0"/>
                    <a:buNone/>
                  </a:pPr>
                  <a:r>
                    <a:rPr lang="en-GB" altLang="en-US" sz="3200" i="0">
                      <a:solidFill>
                        <a:srgbClr val="3333CC"/>
                      </a:solidFill>
                    </a:rPr>
                    <a:t>Derived</a:t>
                  </a:r>
                </a:p>
                <a:p>
                  <a:pPr algn="ctr">
                    <a:buClr>
                      <a:srgbClr val="000000"/>
                    </a:buClr>
                    <a:buSzPct val="100000"/>
                    <a:buFont typeface="Comic Sans MS" panose="030F0702030302020204" pitchFamily="66" charset="0"/>
                    <a:buNone/>
                  </a:pPr>
                  <a:r>
                    <a:rPr lang="en-GB" altLang="en-US" sz="3200" i="0">
                      <a:solidFill>
                        <a:srgbClr val="3333CC"/>
                      </a:solidFill>
                    </a:rPr>
                    <a:t> Classes</a:t>
                  </a:r>
                </a:p>
              </p:txBody>
            </p:sp>
          </p:grpSp>
          <p:sp>
            <p:nvSpPr>
              <p:cNvPr id="3" name="Isosceles Triangle 2">
                <a:extLst>
                  <a:ext uri="{FF2B5EF4-FFF2-40B4-BE49-F238E27FC236}">
                    <a16:creationId xmlns:a16="http://schemas.microsoft.com/office/drawing/2014/main" id="{C8668C1F-A88A-F25B-7759-E31D93B335C6}"/>
                  </a:ext>
                </a:extLst>
              </p:cNvPr>
              <p:cNvSpPr/>
              <p:nvPr/>
            </p:nvSpPr>
            <p:spPr bwMode="auto">
              <a:xfrm>
                <a:off x="4146738" y="3094087"/>
                <a:ext cx="304818" cy="358808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en-IN">
                  <a:latin typeface="+mj-lt"/>
                </a:endParaRPr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E7168984-2DFE-BED4-6010-EB6728CDC8D1}"/>
                  </a:ext>
                </a:extLst>
              </p:cNvPr>
              <p:cNvSpPr/>
              <p:nvPr/>
            </p:nvSpPr>
            <p:spPr bwMode="auto">
              <a:xfrm>
                <a:off x="4146738" y="5053244"/>
                <a:ext cx="304818" cy="358808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en-IN">
                  <a:latin typeface="+mj-lt"/>
                </a:endParaRPr>
              </a:p>
            </p:txBody>
          </p:sp>
        </p:grpSp>
        <p:cxnSp>
          <p:nvCxnSpPr>
            <p:cNvPr id="13317" name="Straight Connector 10">
              <a:extLst>
                <a:ext uri="{FF2B5EF4-FFF2-40B4-BE49-F238E27FC236}">
                  <a16:creationId xmlns:a16="http://schemas.microsoft.com/office/drawing/2014/main" id="{3649A576-2CB5-9C4F-D26B-EC454F5BE20E}"/>
                </a:ext>
              </a:extLst>
            </p:cNvPr>
            <p:cNvCxnSpPr>
              <a:cxnSpLocks noChangeShapeType="1"/>
              <a:stCxn id="13332" idx="0"/>
            </p:cNvCxnSpPr>
            <p:nvPr/>
          </p:nvCxnSpPr>
          <p:spPr bwMode="auto">
            <a:xfrm flipH="1" flipV="1">
              <a:off x="1672011" y="3475037"/>
              <a:ext cx="1" cy="403499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18" name="Straight Connector 28">
              <a:extLst>
                <a:ext uri="{FF2B5EF4-FFF2-40B4-BE49-F238E27FC236}">
                  <a16:creationId xmlns:a16="http://schemas.microsoft.com/office/drawing/2014/main" id="{7B28DA0D-D31F-9DB1-26C9-9556A6602BC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950061" y="3475037"/>
              <a:ext cx="1" cy="403499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19" name="Straight Connector 29">
              <a:extLst>
                <a:ext uri="{FF2B5EF4-FFF2-40B4-BE49-F238E27FC236}">
                  <a16:creationId xmlns:a16="http://schemas.microsoft.com/office/drawing/2014/main" id="{50073923-9187-F9B6-2D47-2916F7F4CFB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672011" y="3475037"/>
              <a:ext cx="5278050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0" name="Straight Connector 32">
              <a:extLst>
                <a:ext uri="{FF2B5EF4-FFF2-40B4-BE49-F238E27FC236}">
                  <a16:creationId xmlns:a16="http://schemas.microsoft.com/office/drawing/2014/main" id="{92060438-35B3-33B5-21C9-44A01C6FB1C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217988" y="5671890"/>
              <a:ext cx="1" cy="403499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1" name="Straight Connector 33">
              <a:extLst>
                <a:ext uri="{FF2B5EF4-FFF2-40B4-BE49-F238E27FC236}">
                  <a16:creationId xmlns:a16="http://schemas.microsoft.com/office/drawing/2014/main" id="{1B89F3B7-F911-DDCB-A3EB-5FA10935691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488111" y="5662338"/>
              <a:ext cx="1" cy="403499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2" name="Straight Connector 34">
              <a:extLst>
                <a:ext uri="{FF2B5EF4-FFF2-40B4-BE49-F238E27FC236}">
                  <a16:creationId xmlns:a16="http://schemas.microsoft.com/office/drawing/2014/main" id="{4723111D-9835-B3E1-FE8E-63FE6966E00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217988" y="5662338"/>
              <a:ext cx="4270123" cy="9552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5CA6CE9A-D832-2017-3F95-F0E9126D3486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711200" y="-39688"/>
            <a:ext cx="8564563" cy="1255713"/>
          </a:xfrm>
        </p:spPr>
        <p:txBody>
          <a:bodyPr lIns="19800" tIns="51480" rIns="19800" bIns="51480"/>
          <a:lstStyle/>
          <a:p>
            <a:pPr eaLnBrk="1">
              <a:lnSpc>
                <a:spcPct val="94000"/>
              </a:lnSpc>
              <a:spcBef>
                <a:spcPts val="136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600"/>
              <a:t> Inheritance Example</a:t>
            </a: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B2EE11C3-CCED-BC6D-17D2-52BA060C07A3}"/>
              </a:ext>
            </a:extLst>
          </p:cNvPr>
          <p:cNvGrpSpPr>
            <a:grpSpLocks/>
          </p:cNvGrpSpPr>
          <p:nvPr/>
        </p:nvGrpSpPr>
        <p:grpSpPr bwMode="auto">
          <a:xfrm>
            <a:off x="315913" y="1189038"/>
            <a:ext cx="9448800" cy="5713412"/>
            <a:chOff x="423" y="1249"/>
            <a:chExt cx="5503" cy="2370"/>
          </a:xfrm>
        </p:grpSpPr>
        <p:sp>
          <p:nvSpPr>
            <p:cNvPr id="15368" name="Rectangle 3">
              <a:extLst>
                <a:ext uri="{FF2B5EF4-FFF2-40B4-BE49-F238E27FC236}">
                  <a16:creationId xmlns:a16="http://schemas.microsoft.com/office/drawing/2014/main" id="{A4215371-4F58-D4E1-1A18-DC6FE5DDC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49"/>
              <a:ext cx="1111" cy="529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 i="0">
                  <a:solidFill>
                    <a:srgbClr val="000000"/>
                  </a:solidFill>
                </a:rPr>
                <a:t>Library</a:t>
              </a:r>
            </a:p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 i="0">
                  <a:solidFill>
                    <a:srgbClr val="000000"/>
                  </a:solidFill>
                </a:rPr>
                <a:t>Book</a:t>
              </a:r>
            </a:p>
          </p:txBody>
        </p:sp>
        <p:sp>
          <p:nvSpPr>
            <p:cNvPr id="15369" name="Rectangle 4">
              <a:extLst>
                <a:ext uri="{FF2B5EF4-FFF2-40B4-BE49-F238E27FC236}">
                  <a16:creationId xmlns:a16="http://schemas.microsoft.com/office/drawing/2014/main" id="{DE584AB1-085D-C23B-5F32-943C4D134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3387"/>
              <a:ext cx="246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3200" i="0">
                  <a:solidFill>
                    <a:srgbClr val="0000CC"/>
                  </a:solidFill>
                </a:rPr>
                <a:t>Discriminator</a:t>
              </a:r>
              <a:r>
                <a:rPr lang="en-GB" altLang="en-US" sz="1800" i="0">
                  <a:solidFill>
                    <a:srgbClr val="0000CC"/>
                  </a:solidFill>
                </a:rPr>
                <a:t>:</a:t>
              </a:r>
              <a:r>
                <a:rPr lang="en-GB" altLang="en-US" sz="1800" i="0">
                  <a:solidFill>
                    <a:schemeClr val="tx1"/>
                  </a:solidFill>
                </a:rPr>
                <a:t> </a:t>
              </a:r>
              <a:r>
                <a:rPr lang="en-US" altLang="en-US" sz="1800" i="0">
                  <a:solidFill>
                    <a:schemeClr val="tx1"/>
                  </a:solidFill>
                </a:rPr>
                <a:t>allows to group subclasses into </a:t>
              </a:r>
            </a:p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800" i="0">
                  <a:solidFill>
                    <a:schemeClr val="tx1"/>
                  </a:solidFill>
                </a:rPr>
                <a:t>clusters that correspond to a semantic category.</a:t>
              </a:r>
              <a:endParaRPr lang="en-GB" altLang="en-US" sz="1800" i="0">
                <a:solidFill>
                  <a:schemeClr val="tx1"/>
                </a:solidFill>
              </a:endParaRPr>
            </a:p>
          </p:txBody>
        </p:sp>
        <p:sp>
          <p:nvSpPr>
            <p:cNvPr id="15370" name="Rectangle 5">
              <a:extLst>
                <a:ext uri="{FF2B5EF4-FFF2-40B4-BE49-F238E27FC236}">
                  <a16:creationId xmlns:a16="http://schemas.microsoft.com/office/drawing/2014/main" id="{18BFCC71-E54A-128C-3CF7-A749CFE1D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" y="2572"/>
              <a:ext cx="1217" cy="635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 i="0">
                  <a:solidFill>
                    <a:srgbClr val="000000"/>
                  </a:solidFill>
                </a:rPr>
                <a:t>Issuable</a:t>
              </a:r>
            </a:p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 i="0">
                  <a:solidFill>
                    <a:srgbClr val="000000"/>
                  </a:solidFill>
                </a:rPr>
                <a:t>Single Volume</a:t>
              </a:r>
            </a:p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 i="0">
                  <a:solidFill>
                    <a:srgbClr val="000000"/>
                  </a:solidFill>
                </a:rPr>
                <a:t>Book</a:t>
              </a:r>
            </a:p>
          </p:txBody>
        </p:sp>
        <p:sp>
          <p:nvSpPr>
            <p:cNvPr id="15371" name="Rectangle 6">
              <a:extLst>
                <a:ext uri="{FF2B5EF4-FFF2-40B4-BE49-F238E27FC236}">
                  <a16:creationId xmlns:a16="http://schemas.microsoft.com/office/drawing/2014/main" id="{297718AF-FD31-960C-5A66-A9B84A01F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572"/>
              <a:ext cx="1217" cy="635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 i="0">
                  <a:solidFill>
                    <a:srgbClr val="000000"/>
                  </a:solidFill>
                </a:rPr>
                <a:t>Issuable</a:t>
              </a:r>
            </a:p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 i="0">
                  <a:solidFill>
                    <a:srgbClr val="000000"/>
                  </a:solidFill>
                </a:rPr>
                <a:t>BookSet</a:t>
              </a:r>
            </a:p>
          </p:txBody>
        </p:sp>
        <p:sp>
          <p:nvSpPr>
            <p:cNvPr id="15372" name="Rectangle 7">
              <a:extLst>
                <a:ext uri="{FF2B5EF4-FFF2-40B4-BE49-F238E27FC236}">
                  <a16:creationId xmlns:a16="http://schemas.microsoft.com/office/drawing/2014/main" id="{650405A5-625A-98B3-D671-D4C619902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" y="2572"/>
              <a:ext cx="1217" cy="635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 i="0">
                  <a:solidFill>
                    <a:srgbClr val="000000"/>
                  </a:solidFill>
                </a:rPr>
                <a:t>Reference</a:t>
              </a:r>
            </a:p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 i="0">
                  <a:solidFill>
                    <a:srgbClr val="000000"/>
                  </a:solidFill>
                </a:rPr>
                <a:t>Single Volume</a:t>
              </a:r>
            </a:p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 i="0">
                  <a:solidFill>
                    <a:srgbClr val="000000"/>
                  </a:solidFill>
                </a:rPr>
                <a:t>Book</a:t>
              </a:r>
            </a:p>
          </p:txBody>
        </p:sp>
        <p:sp>
          <p:nvSpPr>
            <p:cNvPr id="15373" name="Rectangle 8">
              <a:extLst>
                <a:ext uri="{FF2B5EF4-FFF2-40B4-BE49-F238E27FC236}">
                  <a16:creationId xmlns:a16="http://schemas.microsoft.com/office/drawing/2014/main" id="{822C6F48-03F7-0009-EB58-4C03A8166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9" y="2572"/>
              <a:ext cx="1217" cy="635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 i="0">
                  <a:solidFill>
                    <a:srgbClr val="000000"/>
                  </a:solidFill>
                </a:rPr>
                <a:t>Reference</a:t>
              </a:r>
            </a:p>
            <a:p>
              <a:pPr algn="ctr"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 i="0">
                  <a:solidFill>
                    <a:srgbClr val="000000"/>
                  </a:solidFill>
                </a:rPr>
                <a:t>BookSet</a:t>
              </a:r>
            </a:p>
          </p:txBody>
        </p:sp>
        <p:sp>
          <p:nvSpPr>
            <p:cNvPr id="15374" name="Freeform 9">
              <a:extLst>
                <a:ext uri="{FF2B5EF4-FFF2-40B4-BE49-F238E27FC236}">
                  <a16:creationId xmlns:a16="http://schemas.microsoft.com/office/drawing/2014/main" id="{76A5C962-D06E-A3D1-E127-B3A11D7D0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" y="2360"/>
              <a:ext cx="1429" cy="212"/>
            </a:xfrm>
            <a:custGeom>
              <a:avLst/>
              <a:gdLst>
                <a:gd name="T0" fmla="*/ 0 w 1296"/>
                <a:gd name="T1" fmla="*/ 2147483646 h 192"/>
                <a:gd name="T2" fmla="*/ 0 w 1296"/>
                <a:gd name="T3" fmla="*/ 0 h 192"/>
                <a:gd name="T4" fmla="*/ 2147483646 w 1296"/>
                <a:gd name="T5" fmla="*/ 0 h 192"/>
                <a:gd name="T6" fmla="*/ 2147483646 w 1296"/>
                <a:gd name="T7" fmla="*/ 2147483646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6"/>
                <a:gd name="T13" fmla="*/ 0 h 192"/>
                <a:gd name="T14" fmla="*/ 1296 w 1296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6" h="192">
                  <a:moveTo>
                    <a:pt x="0" y="192"/>
                  </a:moveTo>
                  <a:lnTo>
                    <a:pt x="0" y="0"/>
                  </a:lnTo>
                  <a:lnTo>
                    <a:pt x="1296" y="0"/>
                  </a:lnTo>
                  <a:lnTo>
                    <a:pt x="1296" y="192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75" name="Freeform 10">
              <a:extLst>
                <a:ext uri="{FF2B5EF4-FFF2-40B4-BE49-F238E27FC236}">
                  <a16:creationId xmlns:a16="http://schemas.microsoft.com/office/drawing/2014/main" id="{9375F3B0-F9FF-4361-3B99-53865DC45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" y="2360"/>
              <a:ext cx="1429" cy="212"/>
            </a:xfrm>
            <a:custGeom>
              <a:avLst/>
              <a:gdLst>
                <a:gd name="T0" fmla="*/ 0 w 1296"/>
                <a:gd name="T1" fmla="*/ 2147483646 h 192"/>
                <a:gd name="T2" fmla="*/ 0 w 1296"/>
                <a:gd name="T3" fmla="*/ 0 h 192"/>
                <a:gd name="T4" fmla="*/ 2147483646 w 1296"/>
                <a:gd name="T5" fmla="*/ 0 h 192"/>
                <a:gd name="T6" fmla="*/ 2147483646 w 1296"/>
                <a:gd name="T7" fmla="*/ 2147483646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6"/>
                <a:gd name="T13" fmla="*/ 0 h 192"/>
                <a:gd name="T14" fmla="*/ 1296 w 1296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6" h="192">
                  <a:moveTo>
                    <a:pt x="0" y="192"/>
                  </a:moveTo>
                  <a:lnTo>
                    <a:pt x="0" y="0"/>
                  </a:lnTo>
                  <a:lnTo>
                    <a:pt x="1296" y="0"/>
                  </a:lnTo>
                  <a:lnTo>
                    <a:pt x="1296" y="192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76" name="Line 11">
              <a:extLst>
                <a:ext uri="{FF2B5EF4-FFF2-40B4-BE49-F238E27FC236}">
                  <a16:creationId xmlns:a16="http://schemas.microsoft.com/office/drawing/2014/main" id="{94E83BA4-515A-D959-CF88-3F153FD46C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6" y="1775"/>
              <a:ext cx="1270" cy="588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77" name="Line 12">
              <a:extLst>
                <a:ext uri="{FF2B5EF4-FFF2-40B4-BE49-F238E27FC236}">
                  <a16:creationId xmlns:a16="http://schemas.microsoft.com/office/drawing/2014/main" id="{4CC24247-BD7B-3130-C25C-A3F4D1B094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3" y="1778"/>
              <a:ext cx="1376" cy="58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78" name="Text Box 13">
              <a:extLst>
                <a:ext uri="{FF2B5EF4-FFF2-40B4-BE49-F238E27FC236}">
                  <a16:creationId xmlns:a16="http://schemas.microsoft.com/office/drawing/2014/main" id="{196A0690-8E4D-77D8-35EA-634DE3DAB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0" y="1940"/>
              <a:ext cx="673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 i="0">
                  <a:solidFill>
                    <a:srgbClr val="000000"/>
                  </a:solidFill>
                </a:rPr>
                <a:t>issuable</a:t>
              </a:r>
            </a:p>
          </p:txBody>
        </p:sp>
        <p:sp>
          <p:nvSpPr>
            <p:cNvPr id="15379" name="Text Box 14">
              <a:extLst>
                <a:ext uri="{FF2B5EF4-FFF2-40B4-BE49-F238E27FC236}">
                  <a16:creationId xmlns:a16="http://schemas.microsoft.com/office/drawing/2014/main" id="{024AB368-6DEC-A14B-38DD-39A994AEA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1944"/>
              <a:ext cx="850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 i="0">
                  <a:solidFill>
                    <a:srgbClr val="000000"/>
                  </a:solidFill>
                </a:rPr>
                <a:t>reference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5A9765E-615C-1724-ECEE-9B8E086D189F}"/>
              </a:ext>
            </a:extLst>
          </p:cNvPr>
          <p:cNvCxnSpPr>
            <a:stCxn id="15369" idx="0"/>
            <a:endCxn id="15378" idx="2"/>
          </p:cNvCxnSpPr>
          <p:nvPr/>
        </p:nvCxnSpPr>
        <p:spPr bwMode="auto">
          <a:xfrm flipH="1" flipV="1">
            <a:off x="2982913" y="3308350"/>
            <a:ext cx="2055812" cy="3035300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788ADD-0DD6-73C7-0880-B1DCC3048D93}"/>
              </a:ext>
            </a:extLst>
          </p:cNvPr>
          <p:cNvCxnSpPr>
            <a:stCxn id="15369" idx="0"/>
            <a:endCxn id="15379" idx="2"/>
          </p:cNvCxnSpPr>
          <p:nvPr/>
        </p:nvCxnSpPr>
        <p:spPr bwMode="auto">
          <a:xfrm flipV="1">
            <a:off x="5038725" y="3317875"/>
            <a:ext cx="2482850" cy="3025775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C21F8D7-2C6C-EF16-3B6A-0F58BA048A3F}"/>
              </a:ext>
            </a:extLst>
          </p:cNvPr>
          <p:cNvSpPr/>
          <p:nvPr/>
        </p:nvSpPr>
        <p:spPr bwMode="auto">
          <a:xfrm rot="3181629">
            <a:off x="4439444" y="2386807"/>
            <a:ext cx="376237" cy="381000"/>
          </a:xfrm>
          <a:prstGeom prst="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E7E34E3F-34A5-E716-4D3A-ED776F7F132A}"/>
              </a:ext>
            </a:extLst>
          </p:cNvPr>
          <p:cNvSpPr/>
          <p:nvPr/>
        </p:nvSpPr>
        <p:spPr bwMode="auto">
          <a:xfrm rot="18481520">
            <a:off x="5299869" y="2385219"/>
            <a:ext cx="376238" cy="381000"/>
          </a:xfrm>
          <a:prstGeom prst="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/>
        </a:ln>
      </a:spPr>
      <a:bodyPr/>
      <a:lstStyle>
        <a:defPPr>
          <a:defRPr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24013</TotalTime>
  <Words>2133</Words>
  <Application>Microsoft Office PowerPoint</Application>
  <PresentationFormat>Custom</PresentationFormat>
  <Paragraphs>720</Paragraphs>
  <Slides>59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Default Design</vt:lpstr>
      <vt:lpstr>  Class Diagram Design and Code Generation  </vt:lpstr>
      <vt:lpstr>What Are the Different Types of Relationships That May Exist Among the Classes in an OO Program?</vt:lpstr>
      <vt:lpstr>Inheritance</vt:lpstr>
      <vt:lpstr>Inheritance Example</vt:lpstr>
      <vt:lpstr>Hmmm… not really…</vt:lpstr>
      <vt:lpstr>Inheritance: One More Example</vt:lpstr>
      <vt:lpstr>Inheritance: Semantics</vt:lpstr>
      <vt:lpstr>Inheritance: An Alternate Representation</vt:lpstr>
      <vt:lpstr> Inheritance Example</vt:lpstr>
      <vt:lpstr>Multiple Inheritance </vt:lpstr>
      <vt:lpstr>Multiple Inheritance: Can Cause Repeated Inheritance…</vt:lpstr>
      <vt:lpstr>PowerPoint Presentation</vt:lpstr>
      <vt:lpstr>Objects myRectangle and myBox</vt:lpstr>
      <vt:lpstr>More Generalization Examples…</vt:lpstr>
      <vt:lpstr>PowerPoint Presentation</vt:lpstr>
      <vt:lpstr>PowerPoint Presentation</vt:lpstr>
      <vt:lpstr>Inheritance Pitfalls</vt:lpstr>
      <vt:lpstr>Association Relationship</vt:lpstr>
      <vt:lpstr>Association – Example </vt:lpstr>
      <vt:lpstr>PowerPoint Presentation</vt:lpstr>
      <vt:lpstr>PowerPoint Presentation</vt:lpstr>
      <vt:lpstr>Association: UML Syntax</vt:lpstr>
      <vt:lpstr>Roles in Association</vt:lpstr>
      <vt:lpstr> Association -- More Examples</vt:lpstr>
      <vt:lpstr>Navigability</vt:lpstr>
      <vt:lpstr>PowerPoint Presentation</vt:lpstr>
      <vt:lpstr>PowerPoint Presentation</vt:lpstr>
      <vt:lpstr>Quiz: Draw Class Diagram</vt:lpstr>
      <vt:lpstr>PowerPoint Presentation</vt:lpstr>
      <vt:lpstr>PowerPoint Presentation</vt:lpstr>
      <vt:lpstr>Quiz: Read the Diagram</vt:lpstr>
      <vt:lpstr>Association and Link</vt:lpstr>
      <vt:lpstr>Association Relationship</vt:lpstr>
      <vt:lpstr>Unary (Self) Association: Example 0</vt:lpstr>
      <vt:lpstr>Unary Association: Example 1 Computer Network</vt:lpstr>
      <vt:lpstr>Computer Network: Object Diagram</vt:lpstr>
      <vt:lpstr>Unary Association: Example 2</vt:lpstr>
      <vt:lpstr>PowerPoint Presentation</vt:lpstr>
      <vt:lpstr>Unary (Reflexive) Association: Example 3</vt:lpstr>
      <vt:lpstr>Implementing Association Relationship: Example 1</vt:lpstr>
      <vt:lpstr>PowerPoint Presentation</vt:lpstr>
      <vt:lpstr>PowerPoint Presentation</vt:lpstr>
      <vt:lpstr>Naming Association Attribute</vt:lpstr>
      <vt:lpstr>Association Implementation: Quiz</vt:lpstr>
      <vt:lpstr>Association Exercise 1</vt:lpstr>
      <vt:lpstr>Exercise 1: Solution </vt:lpstr>
      <vt:lpstr>1-1 Association: Example 3</vt:lpstr>
      <vt:lpstr>1-1 Association</vt:lpstr>
      <vt:lpstr>Quiz: Read Banking System Class Model</vt:lpstr>
      <vt:lpstr>Quiz: Read UML class diagram </vt:lpstr>
      <vt:lpstr>Java Code?</vt:lpstr>
      <vt:lpstr>Implementing Association Multiplicities</vt:lpstr>
      <vt:lpstr>PowerPoint Presentation</vt:lpstr>
      <vt:lpstr>Association Class  </vt:lpstr>
      <vt:lpstr>Need for Association Class</vt:lpstr>
      <vt:lpstr>Association Class</vt:lpstr>
      <vt:lpstr>Association Class</vt:lpstr>
      <vt:lpstr>Association Class</vt:lpstr>
      <vt:lpstr>Association Class: Example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   to Internetworking</dc:title>
  <cp:lastModifiedBy>Prof. R Mall</cp:lastModifiedBy>
  <cp:revision>1035</cp:revision>
  <dcterms:modified xsi:type="dcterms:W3CDTF">2023-11-16T02:55:12Z</dcterms:modified>
</cp:coreProperties>
</file>