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1635" r:id="rId2"/>
    <p:sldId id="1666" r:id="rId3"/>
    <p:sldId id="1680" r:id="rId4"/>
    <p:sldId id="1667" r:id="rId5"/>
    <p:sldId id="1669" r:id="rId6"/>
    <p:sldId id="1671" r:id="rId7"/>
    <p:sldId id="1672" r:id="rId8"/>
    <p:sldId id="1673" r:id="rId9"/>
    <p:sldId id="1674" r:id="rId10"/>
    <p:sldId id="1675" r:id="rId11"/>
    <p:sldId id="1676" r:id="rId12"/>
    <p:sldId id="1677" r:id="rId13"/>
    <p:sldId id="1678" r:id="rId14"/>
    <p:sldId id="889" r:id="rId15"/>
    <p:sldId id="271" r:id="rId16"/>
    <p:sldId id="1693" r:id="rId17"/>
    <p:sldId id="1111" r:id="rId18"/>
    <p:sldId id="272" r:id="rId19"/>
    <p:sldId id="1117" r:id="rId20"/>
    <p:sldId id="1694" r:id="rId21"/>
    <p:sldId id="1118" r:id="rId22"/>
    <p:sldId id="1073" r:id="rId23"/>
    <p:sldId id="1083" r:id="rId24"/>
    <p:sldId id="1213" r:id="rId25"/>
    <p:sldId id="1046" r:id="rId26"/>
    <p:sldId id="1153" r:id="rId27"/>
    <p:sldId id="1072" r:id="rId28"/>
    <p:sldId id="1049" r:id="rId29"/>
    <p:sldId id="1731" r:id="rId30"/>
    <p:sldId id="1689" r:id="rId31"/>
    <p:sldId id="997" r:id="rId32"/>
    <p:sldId id="1114" r:id="rId33"/>
    <p:sldId id="1069" r:id="rId34"/>
    <p:sldId id="1078" r:id="rId35"/>
    <p:sldId id="1076" r:id="rId36"/>
    <p:sldId id="1146" r:id="rId37"/>
    <p:sldId id="1636" r:id="rId38"/>
    <p:sldId id="1132" r:id="rId39"/>
    <p:sldId id="1150" r:id="rId40"/>
    <p:sldId id="1691" r:id="rId41"/>
    <p:sldId id="1692" r:id="rId42"/>
    <p:sldId id="1055" r:id="rId43"/>
    <p:sldId id="1477" r:id="rId44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. R Mal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6600"/>
    <a:srgbClr val="FFFFCC"/>
    <a:srgbClr val="CCFFCC"/>
    <a:srgbClr val="CCFF99"/>
    <a:srgbClr val="CC99FF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8" autoAdjust="0"/>
    <p:restoredTop sz="87993" autoAdjust="0"/>
  </p:normalViewPr>
  <p:slideViewPr>
    <p:cSldViewPr>
      <p:cViewPr varScale="1">
        <p:scale>
          <a:sx n="53" d="100"/>
          <a:sy n="53" d="100"/>
        </p:scale>
        <p:origin x="1420" y="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5.xml"/><Relationship Id="rId1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94A4B128-C454-615A-2BA8-6DB14A9F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85A03E49-C64A-A3BC-F12A-7F21FA50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AF789D09-BAB1-4A4B-82AC-50B069B4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E87E8FEA-D3B1-C7EE-E37C-709410BDC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09A050D5-1A7F-B185-9B06-8FE6F26E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C9CA0182-88E3-8111-67E8-F5130869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450568" name="Text Box 7">
            <a:extLst>
              <a:ext uri="{FF2B5EF4-FFF2-40B4-BE49-F238E27FC236}">
                <a16:creationId xmlns:a16="http://schemas.microsoft.com/office/drawing/2014/main" id="{F34A92DD-0C10-84F7-8645-202D044F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 i="0">
              <a:latin typeface="Times New Roman" pitchFamily="18" charset="0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5F8FCAB-4B4C-0D50-CD9D-4B52D247CF1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963CE365-3203-95D3-44D7-93B458F72B65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51B028C-C38E-3712-BF9B-F0395EED1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 i="0">
              <a:solidFill>
                <a:schemeClr val="bg1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2F13844-B654-B128-1CF4-8478043D6B9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06F8A33E-86AB-F5CB-5A04-755CA266D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 i="0">
              <a:solidFill>
                <a:schemeClr val="bg1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619883-65C4-B161-7496-403D29FFB40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DB9897E1-4BD2-8B9E-8E80-6507BDF63B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31913" y="31750"/>
            <a:ext cx="4233862" cy="3175000"/>
          </a:xfrm>
        </p:spPr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E3FC04C1-D79E-F40D-0058-F9DA3F9DD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3348038"/>
            <a:ext cx="6118225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8" tIns="45286" rIns="92188" bIns="45286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A05E69C-B45A-F1D8-ACEC-9104649803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31913" y="31750"/>
            <a:ext cx="4233862" cy="3175000"/>
          </a:xfrm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6172996-3F4E-8B15-AC09-414BF9A7E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3348038"/>
            <a:ext cx="6118225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8" tIns="45286" rIns="92188" bIns="45286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862D0B5-E852-94C8-C1F3-68E9D2CC71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D55D9C8E-4672-482A-879A-7648B36DF805}" type="slidenum">
              <a:rPr lang="en-US" altLang="en-US" b="0" i="0">
                <a:solidFill>
                  <a:schemeClr val="tx1"/>
                </a:solidFill>
                <a:ea typeface="MS PGothic" panose="020B0600070205080204" pitchFamily="34" charset="-128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b="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9A2DB2E-B0B4-0000-9A60-387709C4AB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F3A5CF4-8434-31B3-261A-85ABFC945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EC4B947-DEBD-F77D-BE05-C3A97F080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3348038"/>
            <a:ext cx="6118225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8" tIns="45286" rIns="92188" bIns="45286"/>
          <a:lstStyle/>
          <a:p>
            <a:r>
              <a:rPr lang="en-US" altLang="en-US"/>
              <a:t>Not covered in Fall 91 class</a:t>
            </a:r>
          </a:p>
          <a:p>
            <a:endParaRPr lang="en-US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943239A-7CE5-F5E0-0318-DB78AC55B51A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331913" y="31750"/>
            <a:ext cx="4233862" cy="3175000"/>
          </a:xfrm>
          <a:ln w="12700" cap="flat">
            <a:solidFill>
              <a:schemeClr val="tx1"/>
            </a:solidFill>
            <a:round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34AA080-37E0-0CD9-AEFD-6F424193EDC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F595AD64-4CC4-4E88-8696-58FEC039CCDB}" type="slidenum">
              <a:rPr lang="en-US" altLang="en-US" sz="3600" i="0">
                <a:solidFill>
                  <a:schemeClr val="bg1"/>
                </a:solidFill>
                <a:latin typeface="Comic Sans MS" panose="030F0702030302020204" pitchFamily="66" charset="0"/>
              </a:rPr>
              <a:pPr>
                <a:lnSpc>
                  <a:spcPct val="80000"/>
                </a:lnSpc>
                <a:spcBef>
                  <a:spcPct val="0"/>
                </a:spcBef>
              </a:pPr>
              <a:t>12</a:t>
            </a:fld>
            <a:endParaRPr lang="en-US" altLang="en-US" sz="3600" i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387" name="Rectangle 1026">
            <a:extLst>
              <a:ext uri="{FF2B5EF4-FFF2-40B4-BE49-F238E27FC236}">
                <a16:creationId xmlns:a16="http://schemas.microsoft.com/office/drawing/2014/main" id="{CFBF87CA-F5E6-F502-B1D7-B64A6E9D16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6388" name="Rectangle 1027">
            <a:extLst>
              <a:ext uri="{FF2B5EF4-FFF2-40B4-BE49-F238E27FC236}">
                <a16:creationId xmlns:a16="http://schemas.microsoft.com/office/drawing/2014/main" id="{55AD71EA-5E00-5571-B9A3-BA29225EE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78A8691-11E2-53B8-1CF1-FF248DB218A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FD0E6A01-3FBD-4F23-88E7-E6A4066AF03C}" type="slidenum">
              <a:rPr lang="en-US" altLang="en-US" sz="3600" i="0">
                <a:solidFill>
                  <a:schemeClr val="bg1"/>
                </a:solidFill>
                <a:latin typeface="Comic Sans MS" panose="030F0702030302020204" pitchFamily="66" charset="0"/>
              </a:rPr>
              <a:pPr>
                <a:lnSpc>
                  <a:spcPct val="80000"/>
                </a:lnSpc>
                <a:spcBef>
                  <a:spcPct val="0"/>
                </a:spcBef>
              </a:pPr>
              <a:t>13</a:t>
            </a:fld>
            <a:endParaRPr lang="en-US" altLang="en-US" sz="3600" i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8FCE42C-95D1-71D8-5948-7EF6640413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E4C43D2-71D0-6641-CBD7-C45471BCA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E865AA71-E3CC-B99F-8048-346FBEE65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307975"/>
            <a:ext cx="4829175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FB3D50B1-2310-BAF7-6EFB-9CDC44018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56C4E7AC-10D1-CA37-4CE6-B01174D49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853F43DE-9930-397C-12C8-55A297AFE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AEA89116-0212-D4E8-78D5-D97A7585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6E1B824-A04C-EAA5-5BC5-6D0295DD274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9076BD1-44B7-DBC3-C459-47F216C5F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E975344B-2825-06DF-7512-DA2A17B93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A787261D-E01A-937C-80A9-546E2AF3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2818C9D-29AB-846B-D177-1FEF287EB43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FE46537-78AB-0D9E-8EB1-70FF884CA965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41D466E-B225-B414-0F87-07A6A0B8B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6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2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395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9775" y="1924050"/>
            <a:ext cx="8596313" cy="47513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4025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56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924050"/>
            <a:ext cx="4222750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13338" y="4375150"/>
            <a:ext cx="422275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510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7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285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12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71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164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8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67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177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BE00E88-0F7E-B635-363C-B0C25E19C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0FEADB2-B299-35A6-26FC-5F1D65531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044B494-263D-93DC-2748-CFC65391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1ED7FB2-AE94-4DD4-B79A-43274ECFF2BE}" type="slidenum">
              <a:rPr lang="en-GB" altLang="en-US" sz="1400" b="0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lnSpc>
          <a:spcPct val="88000"/>
        </a:lnSpc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88000"/>
        </a:lnSpc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lnSpc>
          <a:spcPct val="88000"/>
        </a:lnSpc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lnSpc>
          <a:spcPct val="88000"/>
        </a:lnSpc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D942B8B-B814-D639-073E-FA3233FD8A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1951038"/>
            <a:ext cx="8610600" cy="32004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lnSpc>
                <a:spcPct val="130000"/>
              </a:lnSpc>
              <a:spcBef>
                <a:spcPts val="2400"/>
              </a:spcBef>
              <a:spcAft>
                <a:spcPts val="240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</a:pPr>
            <a:r>
              <a:rPr lang="en-GB" altLang="en-US" sz="6000">
                <a:solidFill>
                  <a:srgbClr val="0000FF"/>
                </a:solidFill>
              </a:rPr>
              <a:t>Association Class </a:t>
            </a:r>
            <a:br>
              <a:rPr lang="en-GB" altLang="en-US" sz="6600">
                <a:solidFill>
                  <a:srgbClr val="003300"/>
                </a:solidFill>
              </a:rPr>
            </a:br>
            <a:endParaRPr lang="en-GB" altLang="en-US" sz="20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2403830-0080-4D3F-C0E2-EBD4FB597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8596312" cy="1036638"/>
          </a:xfrm>
        </p:spPr>
        <p:txBody>
          <a:bodyPr/>
          <a:lstStyle/>
          <a:p>
            <a:r>
              <a:rPr lang="en-US" altLang="en-US" sz="3200"/>
              <a:t>Which Set to Use?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18DF9C1D-453B-3538-0B27-169AF8C1F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930275"/>
            <a:ext cx="9372600" cy="57912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0000CC"/>
                </a:solidFill>
              </a:rPr>
              <a:t>HashSet:</a:t>
            </a:r>
          </a:p>
          <a:p>
            <a:pPr lvl="1">
              <a:lnSpc>
                <a:spcPct val="125000"/>
              </a:lnSpc>
              <a:spcBef>
                <a:spcPct val="15000"/>
              </a:spcBef>
              <a:spcAft>
                <a:spcPts val="3600"/>
              </a:spcAft>
            </a:pPr>
            <a:r>
              <a:rPr lang="en-US" altLang="en-US" sz="3600"/>
              <a:t>Good efficiency in most cases</a:t>
            </a:r>
          </a:p>
          <a:p>
            <a:pPr>
              <a:lnSpc>
                <a:spcPct val="12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0000CC"/>
                </a:solidFill>
              </a:rPr>
              <a:t>TreeSet:</a:t>
            </a:r>
          </a:p>
          <a:p>
            <a:pPr lvl="1">
              <a:lnSpc>
                <a:spcPct val="12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US" altLang="en-US" sz="3600"/>
              <a:t>Useful when an iterator will access the elements of the set in a specific order based on their value (e.g. Strings would be kept in alphabetical order.)</a:t>
            </a:r>
          </a:p>
        </p:txBody>
      </p:sp>
      <p:sp>
        <p:nvSpPr>
          <p:cNvPr id="13316" name="TextBox 3">
            <a:extLst>
              <a:ext uri="{FF2B5EF4-FFF2-40B4-BE49-F238E27FC236}">
                <a16:creationId xmlns:a16="http://schemas.microsoft.com/office/drawing/2014/main" id="{D1DA9437-8EF8-7909-2F0D-EBC3A4687362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8535194" y="2472532"/>
            <a:ext cx="152400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E0BD1BD-B906-F9E8-FA85-CEDE56A09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9050"/>
            <a:ext cx="8596312" cy="1255713"/>
          </a:xfrm>
        </p:spPr>
        <p:txBody>
          <a:bodyPr/>
          <a:lstStyle/>
          <a:p>
            <a:r>
              <a:rPr lang="en-US" altLang="en-US" sz="3600"/>
              <a:t>Which Map to Use?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7A145132-C7FF-C056-BEF3-8604B80C0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813" y="1233488"/>
            <a:ext cx="9613900" cy="5791200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HashMap:</a:t>
            </a:r>
          </a:p>
          <a:p>
            <a:pPr lvl="1">
              <a:lnSpc>
                <a:spcPct val="135000"/>
              </a:lnSpc>
              <a:spcAft>
                <a:spcPts val="3000"/>
              </a:spcAft>
            </a:pPr>
            <a:r>
              <a:rPr lang="en-US" altLang="en-US" sz="3600"/>
              <a:t>Efficient in most cases</a:t>
            </a:r>
          </a:p>
          <a:p>
            <a:pPr>
              <a:lnSpc>
                <a:spcPct val="13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TreeMap:</a:t>
            </a:r>
          </a:p>
          <a:p>
            <a:pPr lvl="1">
              <a:lnSpc>
                <a:spcPct val="135000"/>
              </a:lnSpc>
              <a:spcAft>
                <a:spcPts val="1200"/>
              </a:spcAft>
            </a:pPr>
            <a:r>
              <a:rPr lang="en-US" altLang="en-US" sz="3600"/>
              <a:t>An iterator obtained from the key set will access the elements of the map in key order.</a:t>
            </a:r>
          </a:p>
        </p:txBody>
      </p:sp>
      <p:sp>
        <p:nvSpPr>
          <p:cNvPr id="14340" name="TextBox 3">
            <a:extLst>
              <a:ext uri="{FF2B5EF4-FFF2-40B4-BE49-F238E27FC236}">
                <a16:creationId xmlns:a16="http://schemas.microsoft.com/office/drawing/2014/main" id="{D6C6BBAF-9761-80B7-AA47-84591F41E2DC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8338344" y="2853532"/>
            <a:ext cx="152400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764F062-41B0-6AF6-AEBC-0F0B876CE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182563"/>
            <a:ext cx="8596312" cy="1277938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Collection: Basic operations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9DE4F5A-03CE-6CF7-18D1-117A95CCF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050" y="1036638"/>
            <a:ext cx="9186863" cy="530225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400"/>
              </a:spcAft>
              <a:buFontTx/>
              <a:buChar char=" "/>
            </a:pPr>
            <a:r>
              <a:rPr lang="en-US" altLang="en-US" sz="3600">
                <a:solidFill>
                  <a:schemeClr val="tx1"/>
                </a:solidFill>
              </a:rPr>
              <a:t>int size( );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400"/>
              </a:spcAft>
              <a:buFontTx/>
              <a:buChar char=" "/>
            </a:pPr>
            <a:r>
              <a:rPr lang="en-US" altLang="en-US" sz="3600">
                <a:solidFill>
                  <a:schemeClr val="tx1"/>
                </a:solidFill>
              </a:rPr>
              <a:t>boolean isEmpty( );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400"/>
              </a:spcAft>
              <a:buFontTx/>
              <a:buChar char=" "/>
            </a:pPr>
            <a:r>
              <a:rPr lang="en-US" altLang="en-US" sz="3600">
                <a:solidFill>
                  <a:schemeClr val="tx1"/>
                </a:solidFill>
              </a:rPr>
              <a:t>boolean contains(Object element);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400"/>
              </a:spcAft>
              <a:buFontTx/>
              <a:buChar char=" "/>
            </a:pPr>
            <a:r>
              <a:rPr lang="en-US" altLang="en-US" sz="3600">
                <a:solidFill>
                  <a:schemeClr val="tx1"/>
                </a:solidFill>
              </a:rPr>
              <a:t>boolean add(Object element); </a:t>
            </a:r>
            <a:r>
              <a:rPr lang="en-US" altLang="en-US" sz="2000">
                <a:solidFill>
                  <a:schemeClr val="tx1"/>
                </a:solidFill>
              </a:rPr>
              <a:t>// Optional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400"/>
              </a:spcAft>
              <a:buFontTx/>
              <a:buChar char=" "/>
            </a:pPr>
            <a:r>
              <a:rPr lang="en-US" altLang="en-US" sz="3600">
                <a:solidFill>
                  <a:schemeClr val="tx1"/>
                </a:solidFill>
              </a:rPr>
              <a:t>boolean remove(Object element); </a:t>
            </a:r>
            <a:r>
              <a:rPr lang="en-US" altLang="en-US" sz="2000">
                <a:solidFill>
                  <a:schemeClr val="tx1"/>
                </a:solidFill>
              </a:rPr>
              <a:t>// Optional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400"/>
              </a:spcAft>
              <a:buFontTx/>
              <a:buChar char=" "/>
            </a:pPr>
            <a:r>
              <a:rPr lang="en-US" altLang="en-US" sz="3600">
                <a:solidFill>
                  <a:schemeClr val="tx1"/>
                </a:solidFill>
              </a:rPr>
              <a:t>Iterator iterator( );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359521F8-9300-B131-69AB-130E40AF68EE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8262144" y="3102769"/>
            <a:ext cx="152400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  <p:sp>
        <p:nvSpPr>
          <p:cNvPr id="15365" name="TextBox 3">
            <a:extLst>
              <a:ext uri="{FF2B5EF4-FFF2-40B4-BE49-F238E27FC236}">
                <a16:creationId xmlns:a16="http://schemas.microsoft.com/office/drawing/2014/main" id="{BA774E71-72D2-ED86-B4C7-D684BE01D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5" y="709613"/>
            <a:ext cx="6578600" cy="1477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i="0">
                <a:solidFill>
                  <a:schemeClr val="tx1"/>
                </a:solidFill>
              </a:rPr>
              <a:t>ArrayList&lt;Integer&gt; numbers = new ArrayList&lt;&gt;();</a:t>
            </a:r>
          </a:p>
          <a:p>
            <a:r>
              <a:rPr lang="en-IN" altLang="en-US" sz="1800" i="0">
                <a:solidFill>
                  <a:schemeClr val="tx1"/>
                </a:solidFill>
              </a:rPr>
              <a:t>ListIterator&lt;Integer&gt; iterate =  numbers.listIterator();</a:t>
            </a:r>
          </a:p>
          <a:p>
            <a:r>
              <a:rPr lang="en-IN" altLang="en-US" sz="1800" i="0">
                <a:solidFill>
                  <a:schemeClr val="tx1"/>
                </a:solidFill>
              </a:rPr>
              <a:t>    while(iterate.hasNext()) {</a:t>
            </a:r>
          </a:p>
          <a:p>
            <a:r>
              <a:rPr lang="en-IN" altLang="en-US" sz="1800" i="0">
                <a:solidFill>
                  <a:schemeClr val="tx1"/>
                </a:solidFill>
              </a:rPr>
              <a:t>      System.out.print(iterate.next() + ", ");</a:t>
            </a:r>
          </a:p>
          <a:p>
            <a:r>
              <a:rPr lang="en-IN" altLang="en-US" sz="1800" i="0">
                <a:solidFill>
                  <a:schemeClr val="tx1"/>
                </a:solidFill>
              </a:rPr>
              <a:t>  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D797A2C-B288-0067-1F50-A03794085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8596312" cy="1255713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Collection: Iterator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3BC641B-E86B-46DA-7931-6AD54020F3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13" y="1493838"/>
            <a:ext cx="10080625" cy="507365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endParaRPr lang="en-US" sz="2800" dirty="0">
              <a:latin typeface="+mj-lt"/>
            </a:endParaRPr>
          </a:p>
          <a:p>
            <a:pPr>
              <a:lnSpc>
                <a:spcPct val="110000"/>
              </a:lnSpc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1BE455D1-FBF4-93FD-A17B-9D4D820FD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316163"/>
            <a:ext cx="8763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0" i="0">
                <a:solidFill>
                  <a:srgbClr val="0000CC"/>
                </a:solidFill>
              </a:rPr>
              <a:t>boolean hasNext( );</a:t>
            </a:r>
          </a:p>
          <a:p>
            <a:pPr lvl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b="0" i="0">
                <a:solidFill>
                  <a:schemeClr val="tx1"/>
                </a:solidFill>
              </a:rPr>
              <a:t>// true if there is another element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99F13E7F-08C0-6EA0-AE66-DE80468B8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611563"/>
            <a:ext cx="8904287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b="0" i="0">
                <a:solidFill>
                  <a:srgbClr val="0000CC"/>
                </a:solidFill>
              </a:rPr>
              <a:t>Object next( );</a:t>
            </a:r>
          </a:p>
          <a:p>
            <a:pPr lvl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0" i="0">
                <a:solidFill>
                  <a:schemeClr val="tx1"/>
                </a:solidFill>
              </a:rPr>
              <a:t>// returns the next element (advances the iterator)</a:t>
            </a: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680473A6-0DDD-7093-7D48-326DFA3D6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211763"/>
            <a:ext cx="965993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0" i="0">
                <a:solidFill>
                  <a:schemeClr val="tx1"/>
                </a:solidFill>
              </a:rPr>
              <a:t>    </a:t>
            </a:r>
            <a:r>
              <a:rPr lang="en-US" altLang="en-US" b="0" i="0">
                <a:solidFill>
                  <a:srgbClr val="0000CC"/>
                </a:solidFill>
              </a:rPr>
              <a:t>void remove( );</a:t>
            </a:r>
            <a:r>
              <a:rPr lang="en-US" altLang="en-US" b="0" i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b="0" i="0">
                <a:solidFill>
                  <a:schemeClr val="tx1"/>
                </a:solidFill>
              </a:rPr>
              <a:t>        // </a:t>
            </a:r>
            <a:r>
              <a:rPr lang="en-US" altLang="en-US" sz="2800" b="0" i="0">
                <a:solidFill>
                  <a:schemeClr val="tx1"/>
                </a:solidFill>
              </a:rPr>
              <a:t>removes the element returned by next</a:t>
            </a:r>
            <a:br>
              <a:rPr lang="en-US" altLang="en-US" sz="3200" b="0" i="0">
                <a:solidFill>
                  <a:schemeClr val="tx1"/>
                </a:solidFill>
              </a:rPr>
            </a:br>
            <a:r>
              <a:rPr lang="en-US" altLang="en-US" b="0" i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B19A6FFE-7E64-2124-5C77-A377A914F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77963"/>
            <a:ext cx="68040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0" i="0">
                <a:solidFill>
                  <a:srgbClr val="0000CC"/>
                </a:solidFill>
              </a:rPr>
              <a:t>public interface Iterator {</a:t>
            </a:r>
          </a:p>
        </p:txBody>
      </p:sp>
      <p:sp>
        <p:nvSpPr>
          <p:cNvPr id="17416" name="TextBox 7">
            <a:extLst>
              <a:ext uri="{FF2B5EF4-FFF2-40B4-BE49-F238E27FC236}">
                <a16:creationId xmlns:a16="http://schemas.microsoft.com/office/drawing/2014/main" id="{4DF05B51-1D6D-336F-4323-023A2095D803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8535194" y="6284119"/>
            <a:ext cx="152400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bldLvl="4" autoUpdateAnimBg="0"/>
      <p:bldP spid="83972" grpId="0" autoUpdateAnimBg="0"/>
      <p:bldP spid="83973" grpId="0" autoUpdateAnimBg="0"/>
      <p:bldP spid="83974" grpId="0" autoUpdateAnimBg="0"/>
      <p:bldP spid="839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0E2E33D-10DD-6110-56D6-C1F65EBE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8977313" cy="1255713"/>
          </a:xfrm>
        </p:spPr>
        <p:txBody>
          <a:bodyPr/>
          <a:lstStyle/>
          <a:p>
            <a:r>
              <a:rPr lang="en-US" altLang="en-US" sz="3600"/>
              <a:t>Code for Association Multiplicity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A5B65EE0-9BE5-637C-36A6-9196E3EC0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189038"/>
            <a:ext cx="9840912" cy="6294437"/>
          </a:xfrm>
          <a:solidFill>
            <a:srgbClr val="CC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class Customer{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		    private ArrayList &lt;Account&gt; accounts = 				            new ArrayList&lt;Account&gt;();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    public Customer() {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        Account defaultAccount = new Account();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          accounts.add(defaultAccount);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     }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19460" name="Rectangle 12">
            <a:extLst>
              <a:ext uri="{FF2B5EF4-FFF2-40B4-BE49-F238E27FC236}">
                <a16:creationId xmlns:a16="http://schemas.microsoft.com/office/drawing/2014/main" id="{26D0D572-C35D-AEF8-C278-A799DC5E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6461125"/>
            <a:ext cx="1597025" cy="823913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CC"/>
                </a:solidFill>
              </a:rPr>
              <a:t>Customer</a:t>
            </a:r>
          </a:p>
        </p:txBody>
      </p:sp>
      <p:sp>
        <p:nvSpPr>
          <p:cNvPr id="19461" name="Rectangle 13">
            <a:extLst>
              <a:ext uri="{FF2B5EF4-FFF2-40B4-BE49-F238E27FC236}">
                <a16:creationId xmlns:a16="http://schemas.microsoft.com/office/drawing/2014/main" id="{B9462550-D11C-512D-69CB-551A0331A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463" y="6383338"/>
            <a:ext cx="1365250" cy="901700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CC"/>
                </a:solidFill>
              </a:rPr>
              <a:t>Account</a:t>
            </a:r>
          </a:p>
        </p:txBody>
      </p:sp>
      <p:sp>
        <p:nvSpPr>
          <p:cNvPr id="19462" name="Line 14">
            <a:extLst>
              <a:ext uri="{FF2B5EF4-FFF2-40B4-BE49-F238E27FC236}">
                <a16:creationId xmlns:a16="http://schemas.microsoft.com/office/drawing/2014/main" id="{3BEED02E-A565-E243-4B69-73BA9D64CB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3338" y="6735763"/>
            <a:ext cx="2905125" cy="14287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AutoShape 15">
            <a:extLst>
              <a:ext uri="{FF2B5EF4-FFF2-40B4-BE49-F238E27FC236}">
                <a16:creationId xmlns:a16="http://schemas.microsoft.com/office/drawing/2014/main" id="{AAF87921-77C8-2813-123F-83611EABFD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63507" y="6484144"/>
            <a:ext cx="400050" cy="198437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4" name="Text Box 16">
            <a:extLst>
              <a:ext uri="{FF2B5EF4-FFF2-40B4-BE49-F238E27FC236}">
                <a16:creationId xmlns:a16="http://schemas.microsoft.com/office/drawing/2014/main" id="{5F36D693-EEC5-F8DE-EC81-B6C92605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6764338"/>
            <a:ext cx="638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CC"/>
                </a:solidFill>
              </a:rPr>
              <a:t>1..*</a:t>
            </a:r>
          </a:p>
        </p:txBody>
      </p:sp>
      <p:sp>
        <p:nvSpPr>
          <p:cNvPr id="19465" name="Text Box 17">
            <a:extLst>
              <a:ext uri="{FF2B5EF4-FFF2-40B4-BE49-F238E27FC236}">
                <a16:creationId xmlns:a16="http://schemas.microsoft.com/office/drawing/2014/main" id="{D87076FB-D93C-E9CC-E0AA-74F383823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6764338"/>
            <a:ext cx="23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000" i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9466" name="Text Box 18">
            <a:extLst>
              <a:ext uri="{FF2B5EF4-FFF2-40B4-BE49-F238E27FC236}">
                <a16:creationId xmlns:a16="http://schemas.microsoft.com/office/drawing/2014/main" id="{E81DC032-F59A-2579-5D51-B97CF5DE4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6370638"/>
            <a:ext cx="1441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CC"/>
                </a:solidFill>
              </a:rPr>
              <a:t>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149CE70-CB67-F7C7-E316-88F116E518D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15913" y="0"/>
            <a:ext cx="9372600" cy="16494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HW: Write Code for Example Association Relationships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4F33FB4-0505-001D-AE8B-89FEE68A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32038"/>
            <a:ext cx="2938462" cy="15240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800" i="0">
                <a:solidFill>
                  <a:srgbClr val="000000"/>
                </a:solidFill>
              </a:rPr>
              <a:t>Library Member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006A58E-926F-56F9-BF70-D90D96E3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325" y="2332038"/>
            <a:ext cx="1398588" cy="15240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Book</a:t>
            </a:r>
          </a:p>
        </p:txBody>
      </p:sp>
      <p:sp>
        <p:nvSpPr>
          <p:cNvPr id="20485" name="Line 4">
            <a:extLst>
              <a:ext uri="{FF2B5EF4-FFF2-40B4-BE49-F238E27FC236}">
                <a16:creationId xmlns:a16="http://schemas.microsoft.com/office/drawing/2014/main" id="{30F78EA4-7F9B-75E5-1B3C-424C346AE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3113088"/>
            <a:ext cx="5035550" cy="1587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6" name="AutoShape 5">
            <a:extLst>
              <a:ext uri="{FF2B5EF4-FFF2-40B4-BE49-F238E27FC236}">
                <a16:creationId xmlns:a16="http://schemas.microsoft.com/office/drawing/2014/main" id="{B4DFB7E4-7469-A405-2C4D-0FB4F423D0C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05325" y="2644776"/>
            <a:ext cx="555625" cy="29845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199DAA3F-92B9-A160-CC10-B06B8C803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26654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5521DB0E-B04A-FCA1-EA41-4279EDD61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16188"/>
            <a:ext cx="255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800" i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0489" name="Text Box 8">
            <a:extLst>
              <a:ext uri="{FF2B5EF4-FFF2-40B4-BE49-F238E27FC236}">
                <a16:creationId xmlns:a16="http://schemas.microsoft.com/office/drawing/2014/main" id="{0D1AB06B-45E7-1193-72D8-E4C1E943C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2665413"/>
            <a:ext cx="21669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borrowed by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41EAE889-DF55-AA2F-5B61-85BBAA5546E6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4922838"/>
            <a:ext cx="8839200" cy="1219200"/>
            <a:chOff x="631" y="3245"/>
            <a:chExt cx="5568" cy="1104"/>
          </a:xfrm>
        </p:grpSpPr>
        <p:sp>
          <p:nvSpPr>
            <p:cNvPr id="20491" name="Rectangle 12">
              <a:extLst>
                <a:ext uri="{FF2B5EF4-FFF2-40B4-BE49-F238E27FC236}">
                  <a16:creationId xmlns:a16="http://schemas.microsoft.com/office/drawing/2014/main" id="{4E84B520-2D94-71DA-91BA-A9849470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3341"/>
              <a:ext cx="1515" cy="1008"/>
            </a:xfrm>
            <a:prstGeom prst="rect">
              <a:avLst/>
            </a:prstGeom>
            <a:solidFill>
              <a:srgbClr val="FFCC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 i="0">
                  <a:solidFill>
                    <a:srgbClr val="000000"/>
                  </a:solidFill>
                </a:rPr>
                <a:t>Employee</a:t>
              </a:r>
            </a:p>
          </p:txBody>
        </p:sp>
        <p:sp>
          <p:nvSpPr>
            <p:cNvPr id="20492" name="Rectangle 13">
              <a:extLst>
                <a:ext uri="{FF2B5EF4-FFF2-40B4-BE49-F238E27FC236}">
                  <a16:creationId xmlns:a16="http://schemas.microsoft.com/office/drawing/2014/main" id="{3C512841-67DF-AD41-B37B-D19AF5E3D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3245"/>
              <a:ext cx="1296" cy="1104"/>
            </a:xfrm>
            <a:prstGeom prst="rect">
              <a:avLst/>
            </a:prstGeom>
            <a:solidFill>
              <a:srgbClr val="FFCC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 i="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20493" name="Line 14">
              <a:extLst>
                <a:ext uri="{FF2B5EF4-FFF2-40B4-BE49-F238E27FC236}">
                  <a16:creationId xmlns:a16="http://schemas.microsoft.com/office/drawing/2014/main" id="{74C11697-F810-8EEF-1899-B55269852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6" y="3677"/>
              <a:ext cx="2757" cy="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4" name="AutoShape 15">
              <a:extLst>
                <a:ext uri="{FF2B5EF4-FFF2-40B4-BE49-F238E27FC236}">
                  <a16:creationId xmlns:a16="http://schemas.microsoft.com/office/drawing/2014/main" id="{60B6893C-D05C-CFFA-35E2-BDBE4608B5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36" y="3396"/>
              <a:ext cx="489" cy="188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 i="0"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 Box 16">
              <a:extLst>
                <a:ext uri="{FF2B5EF4-FFF2-40B4-BE49-F238E27FC236}">
                  <a16:creationId xmlns:a16="http://schemas.microsoft.com/office/drawing/2014/main" id="{491D2CC5-C39D-74E3-B8E8-FAD5EEAB3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" y="3341"/>
              <a:ext cx="12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500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0496" name="Text Box 17">
              <a:extLst>
                <a:ext uri="{FF2B5EF4-FFF2-40B4-BE49-F238E27FC236}">
                  <a16:creationId xmlns:a16="http://schemas.microsoft.com/office/drawing/2014/main" id="{CBC74FF5-887C-AD7F-3BC9-7DC6E886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" y="3437"/>
              <a:ext cx="1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800" i="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20497" name="Text Box 18">
              <a:extLst>
                <a:ext uri="{FF2B5EF4-FFF2-40B4-BE49-F238E27FC236}">
                  <a16:creationId xmlns:a16="http://schemas.microsoft.com/office/drawing/2014/main" id="{63287BBE-31D0-BB57-62E0-29B933C91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3341"/>
              <a:ext cx="13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500" i="0">
                  <a:solidFill>
                    <a:srgbClr val="000000"/>
                  </a:solidFill>
                </a:rPr>
                <a:t>employed by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CDC5FD0-67E9-0BF0-2211-44671B260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53975"/>
            <a:ext cx="8596312" cy="1255713"/>
          </a:xfrm>
        </p:spPr>
        <p:txBody>
          <a:bodyPr/>
          <a:lstStyle/>
          <a:p>
            <a:pPr eaLnBrk="1" hangingPunct="1"/>
            <a:r>
              <a:rPr lang="en-GB" altLang="en-US" sz="3600"/>
              <a:t>Association Class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AE0D61-B25A-2DD8-CDC5-50A09743A7E1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1739900"/>
            <a:ext cx="6694488" cy="822325"/>
            <a:chOff x="925512" y="2613004"/>
            <a:chExt cx="6694488" cy="822564"/>
          </a:xfrm>
        </p:grpSpPr>
        <p:sp>
          <p:nvSpPr>
            <p:cNvPr id="22544" name="TextBox 3">
              <a:extLst>
                <a:ext uri="{FF2B5EF4-FFF2-40B4-BE49-F238E27FC236}">
                  <a16:creationId xmlns:a16="http://schemas.microsoft.com/office/drawing/2014/main" id="{8E6F1DE0-C419-2EAE-C9FB-FDC56F81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512" y="278923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22545" name="TextBox 11">
              <a:extLst>
                <a:ext uri="{FF2B5EF4-FFF2-40B4-BE49-F238E27FC236}">
                  <a16:creationId xmlns:a16="http://schemas.microsoft.com/office/drawing/2014/main" id="{9B912E71-2D8F-B5AD-44F4-F4712A885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78923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i="0">
                  <a:solidFill>
                    <a:schemeClr val="tx1"/>
                  </a:solidFill>
                </a:rPr>
                <a:t>Course</a:t>
              </a:r>
            </a:p>
          </p:txBody>
        </p:sp>
        <p:cxnSp>
          <p:nvCxnSpPr>
            <p:cNvPr id="22546" name="Straight Connector 8">
              <a:extLst>
                <a:ext uri="{FF2B5EF4-FFF2-40B4-BE49-F238E27FC236}">
                  <a16:creationId xmlns:a16="http://schemas.microsoft.com/office/drawing/2014/main" id="{5CE2303B-7DB4-252A-2E38-530A6728B840}"/>
                </a:ext>
              </a:extLst>
            </p:cNvPr>
            <p:cNvCxnSpPr>
              <a:cxnSpLocks/>
              <a:stCxn id="22544" idx="3"/>
              <a:endCxn id="22545" idx="1"/>
            </p:cNvCxnSpPr>
            <p:nvPr/>
          </p:nvCxnSpPr>
          <p:spPr bwMode="auto">
            <a:xfrm>
              <a:off x="2982912" y="3112403"/>
              <a:ext cx="25796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Box 13">
              <a:extLst>
                <a:ext uri="{FF2B5EF4-FFF2-40B4-BE49-F238E27FC236}">
                  <a16:creationId xmlns:a16="http://schemas.microsoft.com/office/drawing/2014/main" id="{CD030D71-3D73-39C1-CF67-7FE1EF026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312" y="2613004"/>
              <a:ext cx="1752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3200" i="0">
                  <a:solidFill>
                    <a:schemeClr val="tx1"/>
                  </a:solidFill>
                </a:rPr>
                <a:t>credit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FBFACBE-4D2A-0784-BDA8-C082C2F68440}"/>
                </a:ext>
              </a:extLst>
            </p:cNvPr>
            <p:cNvSpPr/>
            <p:nvPr/>
          </p:nvSpPr>
          <p:spPr bwMode="auto">
            <a:xfrm rot="5400000">
              <a:off x="4085408" y="3134683"/>
              <a:ext cx="157208" cy="228600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22549" name="TextBox 15">
              <a:extLst>
                <a:ext uri="{FF2B5EF4-FFF2-40B4-BE49-F238E27FC236}">
                  <a16:creationId xmlns:a16="http://schemas.microsoft.com/office/drawing/2014/main" id="{B2F17390-073E-F393-D545-2A238A786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643" y="2666127"/>
              <a:ext cx="36988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4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2550" name="TextBox 20">
              <a:extLst>
                <a:ext uri="{FF2B5EF4-FFF2-40B4-BE49-F238E27FC236}">
                  <a16:creationId xmlns:a16="http://schemas.microsoft.com/office/drawing/2014/main" id="{DAAB933D-CF82-6055-48E1-87141B552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3968" y="2666126"/>
              <a:ext cx="36988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400" i="0">
                  <a:solidFill>
                    <a:schemeClr val="tx1"/>
                  </a:solidFill>
                </a:rPr>
                <a:t>*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89755C-B61B-0DB7-3873-15BF35E02059}"/>
              </a:ext>
            </a:extLst>
          </p:cNvPr>
          <p:cNvGrpSpPr>
            <a:grpSpLocks/>
          </p:cNvGrpSpPr>
          <p:nvPr/>
        </p:nvGrpSpPr>
        <p:grpSpPr bwMode="auto">
          <a:xfrm>
            <a:off x="1535113" y="3475038"/>
            <a:ext cx="6694487" cy="2449512"/>
            <a:chOff x="925512" y="2666126"/>
            <a:chExt cx="6694488" cy="2450252"/>
          </a:xfrm>
        </p:grpSpPr>
        <p:sp>
          <p:nvSpPr>
            <p:cNvPr id="22538" name="TextBox 17">
              <a:extLst>
                <a:ext uri="{FF2B5EF4-FFF2-40B4-BE49-F238E27FC236}">
                  <a16:creationId xmlns:a16="http://schemas.microsoft.com/office/drawing/2014/main" id="{7E819111-98AA-1632-115C-AE35BA55D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512" y="278923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22539" name="TextBox 18">
              <a:extLst>
                <a:ext uri="{FF2B5EF4-FFF2-40B4-BE49-F238E27FC236}">
                  <a16:creationId xmlns:a16="http://schemas.microsoft.com/office/drawing/2014/main" id="{832200C7-9188-8E25-E4BF-20061914B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78923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i="0">
                  <a:solidFill>
                    <a:schemeClr val="tx1"/>
                  </a:solidFill>
                </a:rPr>
                <a:t>Course</a:t>
              </a:r>
            </a:p>
          </p:txBody>
        </p:sp>
        <p:cxnSp>
          <p:nvCxnSpPr>
            <p:cNvPr id="22540" name="Straight Connector 19">
              <a:extLst>
                <a:ext uri="{FF2B5EF4-FFF2-40B4-BE49-F238E27FC236}">
                  <a16:creationId xmlns:a16="http://schemas.microsoft.com/office/drawing/2014/main" id="{D56241D5-B51D-C6DA-53D0-9D150E936F44}"/>
                </a:ext>
              </a:extLst>
            </p:cNvPr>
            <p:cNvCxnSpPr>
              <a:cxnSpLocks/>
              <a:stCxn id="22538" idx="3"/>
              <a:endCxn id="22539" idx="1"/>
            </p:cNvCxnSpPr>
            <p:nvPr/>
          </p:nvCxnSpPr>
          <p:spPr bwMode="auto">
            <a:xfrm>
              <a:off x="2982912" y="3112403"/>
              <a:ext cx="25796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1" name="TextBox 23">
              <a:extLst>
                <a:ext uri="{FF2B5EF4-FFF2-40B4-BE49-F238E27FC236}">
                  <a16:creationId xmlns:a16="http://schemas.microsoft.com/office/drawing/2014/main" id="{A4C3DD53-EFA0-FB9D-E256-C4CD4E0B5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643" y="2666127"/>
              <a:ext cx="36988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4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2542" name="TextBox 24">
              <a:extLst>
                <a:ext uri="{FF2B5EF4-FFF2-40B4-BE49-F238E27FC236}">
                  <a16:creationId xmlns:a16="http://schemas.microsoft.com/office/drawing/2014/main" id="{F5758725-DF99-D3A7-87B6-F9DE1C0B5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3968" y="2666126"/>
              <a:ext cx="36988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4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2543" name="TextBox 25">
              <a:extLst>
                <a:ext uri="{FF2B5EF4-FFF2-40B4-BE49-F238E27FC236}">
                  <a16:creationId xmlns:a16="http://schemas.microsoft.com/office/drawing/2014/main" id="{1857157E-8CC6-5C07-5CB7-EF6543835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394" y="447004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IN" altLang="en-US" i="0">
                  <a:solidFill>
                    <a:schemeClr val="tx1"/>
                  </a:solidFill>
                </a:rPr>
                <a:t>Credit</a:t>
              </a:r>
            </a:p>
          </p:txBody>
        </p:sp>
      </p:grpSp>
      <p:cxnSp>
        <p:nvCxnSpPr>
          <p:cNvPr id="9221" name="Straight Connector 2">
            <a:extLst>
              <a:ext uri="{FF2B5EF4-FFF2-40B4-BE49-F238E27FC236}">
                <a16:creationId xmlns:a16="http://schemas.microsoft.com/office/drawing/2014/main" id="{C0BB656E-BED7-B883-28EC-E76A0B70014B}"/>
              </a:ext>
            </a:extLst>
          </p:cNvPr>
          <p:cNvCxnSpPr>
            <a:cxnSpLocks/>
            <a:endCxn id="22543" idx="0"/>
          </p:cNvCxnSpPr>
          <p:nvPr/>
        </p:nvCxnSpPr>
        <p:spPr bwMode="auto">
          <a:xfrm>
            <a:off x="5021263" y="3921125"/>
            <a:ext cx="0" cy="1357313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34521A-4138-1FCB-3DE4-D5AE487784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6425" y="6980238"/>
            <a:ext cx="0" cy="30480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3EE5E4-B1B1-5F7E-C168-68E733306B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788" y="6980238"/>
            <a:ext cx="0" cy="30480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090198-7E7B-7510-DAC3-CD9BC34774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5025" y="6980238"/>
            <a:ext cx="0" cy="30480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8BFD8C72-1B5D-7979-A911-0C97537C6EF4}"/>
              </a:ext>
            </a:extLst>
          </p:cNvPr>
          <p:cNvSpPr/>
          <p:nvPr/>
        </p:nvSpPr>
        <p:spPr bwMode="auto">
          <a:xfrm>
            <a:off x="4506913" y="2941638"/>
            <a:ext cx="350837" cy="417512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1">
            <a:extLst>
              <a:ext uri="{FF2B5EF4-FFF2-40B4-BE49-F238E27FC236}">
                <a16:creationId xmlns:a16="http://schemas.microsoft.com/office/drawing/2014/main" id="{4886C853-B818-8986-FA15-D376C8C2C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6294438"/>
            <a:ext cx="9688512" cy="609600"/>
          </a:xfrm>
          <a:prstGeom prst="rect">
            <a:avLst/>
          </a:prstGeom>
          <a:solidFill>
            <a:srgbClr val="CCFFCC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/>
          </a:p>
        </p:txBody>
      </p:sp>
      <p:sp>
        <p:nvSpPr>
          <p:cNvPr id="673812" name="Rectangle 20">
            <a:extLst>
              <a:ext uri="{FF2B5EF4-FFF2-40B4-BE49-F238E27FC236}">
                <a16:creationId xmlns:a16="http://schemas.microsoft.com/office/drawing/2014/main" id="{FA7A81B0-2D5F-F3B2-DE49-8FB223A09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598863"/>
            <a:ext cx="4113213" cy="2238375"/>
          </a:xfrm>
          <a:prstGeom prst="rect">
            <a:avLst/>
          </a:prstGeom>
          <a:solidFill>
            <a:srgbClr val="CCFFCC"/>
          </a:solidFill>
          <a:ln w="12700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5000"/>
              </a:lnSpc>
              <a:spcBef>
                <a:spcPct val="5000"/>
              </a:spcBef>
              <a:spcAft>
                <a:spcPct val="2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3300"/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6143341-21CF-D866-3F0C-D575525E8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128713"/>
            <a:ext cx="1349375" cy="11842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A1EC0576-1AEB-B332-F3DA-4038281D4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013" y="1463675"/>
            <a:ext cx="135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2" name="Line 5">
            <a:extLst>
              <a:ext uri="{FF2B5EF4-FFF2-40B4-BE49-F238E27FC236}">
                <a16:creationId xmlns:a16="http://schemas.microsoft.com/office/drawing/2014/main" id="{C267372A-6861-951E-9C2C-AE087392E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013" y="1874838"/>
            <a:ext cx="1377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BDD430F6-6D8C-0FFB-C074-F32D6D3C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1036638"/>
            <a:ext cx="1190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Server</a:t>
            </a:r>
          </a:p>
        </p:txBody>
      </p:sp>
      <p:grpSp>
        <p:nvGrpSpPr>
          <p:cNvPr id="24584" name="Group 7">
            <a:extLst>
              <a:ext uri="{FF2B5EF4-FFF2-40B4-BE49-F238E27FC236}">
                <a16:creationId xmlns:a16="http://schemas.microsoft.com/office/drawing/2014/main" id="{C71AA2F5-89B8-225B-DF1A-47ADC48D2603}"/>
              </a:ext>
            </a:extLst>
          </p:cNvPr>
          <p:cNvGrpSpPr>
            <a:grpSpLocks/>
          </p:cNvGrpSpPr>
          <p:nvPr/>
        </p:nvGrpSpPr>
        <p:grpSpPr bwMode="auto">
          <a:xfrm>
            <a:off x="5999163" y="1147763"/>
            <a:ext cx="1644650" cy="1260475"/>
            <a:chOff x="3268" y="924"/>
            <a:chExt cx="788" cy="676"/>
          </a:xfrm>
        </p:grpSpPr>
        <p:sp>
          <p:nvSpPr>
            <p:cNvPr id="24602" name="Rectangle 8">
              <a:extLst>
                <a:ext uri="{FF2B5EF4-FFF2-40B4-BE49-F238E27FC236}">
                  <a16:creationId xmlns:a16="http://schemas.microsoft.com/office/drawing/2014/main" id="{A7593848-B8A4-5A87-213D-DE3E6B18B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924"/>
              <a:ext cx="772" cy="67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4603" name="Line 9">
              <a:extLst>
                <a:ext uri="{FF2B5EF4-FFF2-40B4-BE49-F238E27FC236}">
                  <a16:creationId xmlns:a16="http://schemas.microsoft.com/office/drawing/2014/main" id="{059AE182-3886-17E9-FEF7-E49056C68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" y="1115"/>
              <a:ext cx="7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4" name="Line 10">
              <a:extLst>
                <a:ext uri="{FF2B5EF4-FFF2-40B4-BE49-F238E27FC236}">
                  <a16:creationId xmlns:a16="http://schemas.microsoft.com/office/drawing/2014/main" id="{FEE1A047-014F-F2C6-C984-FEA0F453A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" y="1350"/>
              <a:ext cx="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585" name="Rectangle 11">
            <a:extLst>
              <a:ext uri="{FF2B5EF4-FFF2-40B4-BE49-F238E27FC236}">
                <a16:creationId xmlns:a16="http://schemas.microsoft.com/office/drawing/2014/main" id="{16F5EE58-4953-51D3-3D76-DD1D2B5E4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1106488"/>
            <a:ext cx="10318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4586" name="Line 12">
            <a:extLst>
              <a:ext uri="{FF2B5EF4-FFF2-40B4-BE49-F238E27FC236}">
                <a16:creationId xmlns:a16="http://schemas.microsoft.com/office/drawing/2014/main" id="{1189D2E7-3F99-6430-8B0A-67FD6CDDC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150" y="1528763"/>
            <a:ext cx="3395663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7" name="Rectangle 13">
            <a:extLst>
              <a:ext uri="{FF2B5EF4-FFF2-40B4-BE49-F238E27FC236}">
                <a16:creationId xmlns:a16="http://schemas.microsoft.com/office/drawing/2014/main" id="{7D8DB240-03D9-6CF0-590C-E4A16E1F1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2120900"/>
            <a:ext cx="1828800" cy="295433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8" name="Line 14">
            <a:extLst>
              <a:ext uri="{FF2B5EF4-FFF2-40B4-BE49-F238E27FC236}">
                <a16:creationId xmlns:a16="http://schemas.microsoft.com/office/drawing/2014/main" id="{7D5B6AF5-76D3-95A4-4591-AD92D2BF4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4575" y="2636838"/>
            <a:ext cx="1836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9" name="Line 15">
            <a:extLst>
              <a:ext uri="{FF2B5EF4-FFF2-40B4-BE49-F238E27FC236}">
                <a16:creationId xmlns:a16="http://schemas.microsoft.com/office/drawing/2014/main" id="{7C3FBD75-2495-3D58-A6DE-A60C4629B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75" y="3779838"/>
            <a:ext cx="186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0" name="Rectangle 16">
            <a:extLst>
              <a:ext uri="{FF2B5EF4-FFF2-40B4-BE49-F238E27FC236}">
                <a16:creationId xmlns:a16="http://schemas.microsoft.com/office/drawing/2014/main" id="{014A03EE-AAB6-5741-C739-677ABDFB7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2103438"/>
            <a:ext cx="1746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24591" name="Rectangle 17">
            <a:extLst>
              <a:ext uri="{FF2B5EF4-FFF2-40B4-BE49-F238E27FC236}">
                <a16:creationId xmlns:a16="http://schemas.microsoft.com/office/drawing/2014/main" id="{F36F6F5E-7CA5-6AF9-82B3-95A04ADC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2708275"/>
            <a:ext cx="17033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chemeClr val="tx1"/>
                </a:solidFill>
              </a:rPr>
              <a:t>baudRate</a:t>
            </a:r>
          </a:p>
          <a:p>
            <a:r>
              <a:rPr lang="en-US" altLang="en-US" sz="2000" i="0">
                <a:solidFill>
                  <a:schemeClr val="tx1"/>
                </a:solidFill>
              </a:rPr>
              <a:t>protocol</a:t>
            </a:r>
          </a:p>
          <a:p>
            <a:r>
              <a:rPr lang="en-US" altLang="en-US" sz="2000" i="0">
                <a:solidFill>
                  <a:schemeClr val="tx1"/>
                </a:solidFill>
              </a:rPr>
              <a:t>total Cost</a:t>
            </a:r>
          </a:p>
          <a:p>
            <a:endParaRPr lang="en-US" altLang="en-US" sz="2000" i="0">
              <a:solidFill>
                <a:schemeClr val="tx1"/>
              </a:solidFill>
            </a:endParaRPr>
          </a:p>
          <a:p>
            <a:r>
              <a:rPr lang="en-US" altLang="en-US" sz="2000" i="0">
                <a:solidFill>
                  <a:schemeClr val="tx1"/>
                </a:solidFill>
              </a:rPr>
              <a:t>Disconnect</a:t>
            </a:r>
          </a:p>
          <a:p>
            <a:r>
              <a:rPr lang="en-US" altLang="en-US" sz="2000" i="0">
                <a:solidFill>
                  <a:schemeClr val="tx1"/>
                </a:solidFill>
              </a:rPr>
              <a:t>reportUsage</a:t>
            </a:r>
          </a:p>
          <a:p>
            <a:r>
              <a:rPr lang="en-US" altLang="en-US" sz="2000" i="0">
                <a:solidFill>
                  <a:schemeClr val="tx1"/>
                </a:solidFill>
              </a:rPr>
              <a:t>rerouteLink</a:t>
            </a:r>
          </a:p>
        </p:txBody>
      </p:sp>
      <p:sp>
        <p:nvSpPr>
          <p:cNvPr id="7184" name="Rectangle 19">
            <a:extLst>
              <a:ext uri="{FF2B5EF4-FFF2-40B4-BE49-F238E27FC236}">
                <a16:creationId xmlns:a16="http://schemas.microsoft.com/office/drawing/2014/main" id="{B071481D-1B8E-B85E-D521-F9265198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370638"/>
            <a:ext cx="976947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• An association class can have methods  as well as attributes.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C8830571-EAA9-8142-0A8C-0A744ABFE1D7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240088"/>
            <a:ext cx="4918075" cy="2492375"/>
            <a:chOff x="4951413" y="3316288"/>
            <a:chExt cx="4918061" cy="2492271"/>
          </a:xfrm>
        </p:grpSpPr>
        <p:sp>
          <p:nvSpPr>
            <p:cNvPr id="24600" name="Rectangle 18">
              <a:extLst>
                <a:ext uri="{FF2B5EF4-FFF2-40B4-BE49-F238E27FC236}">
                  <a16:creationId xmlns:a16="http://schemas.microsoft.com/office/drawing/2014/main" id="{4DCCE7A1-C14F-4E4F-248E-921D0513E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825" y="3863975"/>
              <a:ext cx="4157649" cy="1944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000" i="0">
                  <a:solidFill>
                    <a:schemeClr val="tx1"/>
                  </a:solidFill>
                </a:rPr>
                <a:t>• These attributes don’t belong</a:t>
              </a:r>
            </a:p>
            <a:p>
              <a:pPr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000" i="0">
                  <a:solidFill>
                    <a:schemeClr val="tx1"/>
                  </a:solidFill>
                </a:rPr>
                <a:t>to either the Client or Server</a:t>
              </a:r>
            </a:p>
            <a:p>
              <a:pPr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000" i="0">
                  <a:solidFill>
                    <a:schemeClr val="tx1"/>
                  </a:solidFill>
                </a:rPr>
                <a:t>class.</a:t>
              </a:r>
            </a:p>
            <a:p>
              <a:pPr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000" i="0">
                  <a:solidFill>
                    <a:schemeClr val="tx1"/>
                  </a:solidFill>
                </a:rPr>
                <a:t>• They are attributes of the </a:t>
              </a:r>
            </a:p>
            <a:p>
              <a:pPr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000" i="0">
                  <a:solidFill>
                    <a:schemeClr val="tx1"/>
                  </a:solidFill>
                </a:rPr>
                <a:t>connection itself.</a:t>
              </a:r>
            </a:p>
          </p:txBody>
        </p:sp>
        <p:sp>
          <p:nvSpPr>
            <p:cNvPr id="24601" name="Line 22">
              <a:extLst>
                <a:ext uri="{FF2B5EF4-FFF2-40B4-BE49-F238E27FC236}">
                  <a16:creationId xmlns:a16="http://schemas.microsoft.com/office/drawing/2014/main" id="{0F79C82C-BC53-64F8-26B1-301DEAF4D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51413" y="3316288"/>
              <a:ext cx="1155700" cy="387350"/>
            </a:xfrm>
            <a:prstGeom prst="line">
              <a:avLst/>
            </a:prstGeom>
            <a:noFill/>
            <a:ln w="38100" cap="rnd">
              <a:solidFill>
                <a:srgbClr val="0000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594" name="Rectangle 23">
            <a:extLst>
              <a:ext uri="{FF2B5EF4-FFF2-40B4-BE49-F238E27FC236}">
                <a16:creationId xmlns:a16="http://schemas.microsoft.com/office/drawing/2014/main" id="{9CDB37BB-D3C9-5109-3DC9-BD40751D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3" y="884238"/>
            <a:ext cx="1330325" cy="615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95" name="Rectangle 24">
            <a:extLst>
              <a:ext uri="{FF2B5EF4-FFF2-40B4-BE49-F238E27FC236}">
                <a16:creationId xmlns:a16="http://schemas.microsoft.com/office/drawing/2014/main" id="{CFECD6D1-4CF1-CE58-163A-3438A345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1163638"/>
            <a:ext cx="1746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24596" name="Rectangle 25">
            <a:extLst>
              <a:ext uri="{FF2B5EF4-FFF2-40B4-BE49-F238E27FC236}">
                <a16:creationId xmlns:a16="http://schemas.microsoft.com/office/drawing/2014/main" id="{3DBD746C-155C-F16D-4229-9CD09056C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8596312" cy="808038"/>
          </a:xfrm>
        </p:spPr>
        <p:txBody>
          <a:bodyPr/>
          <a:lstStyle/>
          <a:p>
            <a:r>
              <a:rPr lang="en-US" altLang="en-US" sz="3600"/>
              <a:t>Association Class: Example 1</a:t>
            </a:r>
          </a:p>
        </p:txBody>
      </p:sp>
      <p:sp>
        <p:nvSpPr>
          <p:cNvPr id="24597" name="Line 26">
            <a:extLst>
              <a:ext uri="{FF2B5EF4-FFF2-40B4-BE49-F238E27FC236}">
                <a16:creationId xmlns:a16="http://schemas.microsoft.com/office/drawing/2014/main" id="{BE9D1753-9118-1DB6-D172-B7F7B12E8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7213" y="1500188"/>
            <a:ext cx="14287" cy="603250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598" name="Text Box 6">
            <a:extLst>
              <a:ext uri="{FF2B5EF4-FFF2-40B4-BE49-F238E27FC236}">
                <a16:creationId xmlns:a16="http://schemas.microsoft.com/office/drawing/2014/main" id="{07BAF9D0-DFE3-7BEB-6B56-6835A02B8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1112838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599" name="Text Box 6">
            <a:extLst>
              <a:ext uri="{FF2B5EF4-FFF2-40B4-BE49-F238E27FC236}">
                <a16:creationId xmlns:a16="http://schemas.microsoft.com/office/drawing/2014/main" id="{1F368703-6D2A-EB31-9557-5AACC120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1189038"/>
            <a:ext cx="168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673812" grpId="0" animBg="1"/>
      <p:bldP spid="71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BA13952C-FEFF-C58E-CFCA-69C2D679850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544513" y="0"/>
            <a:ext cx="8601075" cy="1255713"/>
          </a:xfrm>
        </p:spPr>
        <p:txBody>
          <a:bodyPr/>
          <a:lstStyle/>
          <a:p>
            <a:pPr eaLnBrk="1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 Association Class: Example 2</a:t>
            </a:r>
          </a:p>
        </p:txBody>
      </p:sp>
      <p:grpSp>
        <p:nvGrpSpPr>
          <p:cNvPr id="25603" name="Group 2">
            <a:extLst>
              <a:ext uri="{FF2B5EF4-FFF2-40B4-BE49-F238E27FC236}">
                <a16:creationId xmlns:a16="http://schemas.microsoft.com/office/drawing/2014/main" id="{7646BCD0-F62A-AD1B-A66A-D9C90AD6EC47}"/>
              </a:ext>
            </a:extLst>
          </p:cNvPr>
          <p:cNvGrpSpPr>
            <a:grpSpLocks/>
          </p:cNvGrpSpPr>
          <p:nvPr/>
        </p:nvGrpSpPr>
        <p:grpSpPr bwMode="auto">
          <a:xfrm>
            <a:off x="925513" y="1587500"/>
            <a:ext cx="8456612" cy="4860925"/>
            <a:chOff x="295" y="1277"/>
            <a:chExt cx="5615" cy="2560"/>
          </a:xfrm>
        </p:grpSpPr>
        <p:sp>
          <p:nvSpPr>
            <p:cNvPr id="25609" name="Rectangle 3">
              <a:extLst>
                <a:ext uri="{FF2B5EF4-FFF2-40B4-BE49-F238E27FC236}">
                  <a16:creationId xmlns:a16="http://schemas.microsoft.com/office/drawing/2014/main" id="{F28E1168-15D6-D737-0E72-10C0C870B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277"/>
              <a:ext cx="1679" cy="485"/>
            </a:xfrm>
            <a:prstGeom prst="rect">
              <a:avLst/>
            </a:prstGeom>
            <a:solidFill>
              <a:srgbClr val="FFFFCC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 i="0">
                  <a:solidFill>
                    <a:srgbClr val="000000"/>
                  </a:solidFill>
                </a:rPr>
                <a:t>Skill</a:t>
              </a:r>
            </a:p>
          </p:txBody>
        </p:sp>
        <p:sp>
          <p:nvSpPr>
            <p:cNvPr id="25610" name="Rectangle 4">
              <a:extLst>
                <a:ext uri="{FF2B5EF4-FFF2-40B4-BE49-F238E27FC236}">
                  <a16:creationId xmlns:a16="http://schemas.microsoft.com/office/drawing/2014/main" id="{2DA60D93-D8C0-AAEF-0C06-ACAFFBEB5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277"/>
              <a:ext cx="1679" cy="485"/>
            </a:xfrm>
            <a:prstGeom prst="rect">
              <a:avLst/>
            </a:prstGeom>
            <a:solidFill>
              <a:srgbClr val="FFFFCC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7000"/>
                </a:lnSpc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 i="0">
                  <a:solidFill>
                    <a:srgbClr val="000000"/>
                  </a:solidFill>
                </a:rPr>
                <a:t>Person</a:t>
              </a:r>
            </a:p>
          </p:txBody>
        </p:sp>
        <p:grpSp>
          <p:nvGrpSpPr>
            <p:cNvPr id="25611" name="Group 5">
              <a:extLst>
                <a:ext uri="{FF2B5EF4-FFF2-40B4-BE49-F238E27FC236}">
                  <a16:creationId xmlns:a16="http://schemas.microsoft.com/office/drawing/2014/main" id="{E2430F34-2E65-FA84-286A-7892AFE5E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7" y="2385"/>
              <a:ext cx="1792" cy="1452"/>
              <a:chOff x="2177" y="2385"/>
              <a:chExt cx="1792" cy="1452"/>
            </a:xfrm>
          </p:grpSpPr>
          <p:sp>
            <p:nvSpPr>
              <p:cNvPr id="25616" name="Rectangle 6">
                <a:extLst>
                  <a:ext uri="{FF2B5EF4-FFF2-40B4-BE49-F238E27FC236}">
                    <a16:creationId xmlns:a16="http://schemas.microsoft.com/office/drawing/2014/main" id="{27D2C5FD-062E-1FDE-1949-DA637A4F8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2385"/>
                <a:ext cx="1793" cy="485"/>
              </a:xfrm>
              <a:prstGeom prst="rect">
                <a:avLst/>
              </a:prstGeom>
              <a:solidFill>
                <a:srgbClr val="FFFFCC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i="0">
                    <a:solidFill>
                      <a:srgbClr val="000000"/>
                    </a:solidFill>
                  </a:rPr>
                  <a:t>Competency</a:t>
                </a:r>
              </a:p>
            </p:txBody>
          </p:sp>
          <p:sp>
            <p:nvSpPr>
              <p:cNvPr id="25617" name="Rectangle 7">
                <a:extLst>
                  <a:ext uri="{FF2B5EF4-FFF2-40B4-BE49-F238E27FC236}">
                    <a16:creationId xmlns:a16="http://schemas.microsoft.com/office/drawing/2014/main" id="{AB91414C-3807-BED5-9DEF-C43C3EF86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2870"/>
                <a:ext cx="1793" cy="415"/>
              </a:xfrm>
              <a:prstGeom prst="rect">
                <a:avLst/>
              </a:prstGeom>
              <a:solidFill>
                <a:srgbClr val="FFFFCC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800" i="0">
                    <a:solidFill>
                      <a:srgbClr val="000000"/>
                    </a:solidFill>
                  </a:rPr>
                  <a:t>-level</a:t>
                </a:r>
                <a:endParaRPr lang="en-GB" altLang="en-US" sz="1800" i="0">
                  <a:solidFill>
                    <a:srgbClr val="000000"/>
                  </a:solidFill>
                </a:endParaRPr>
              </a:p>
              <a:p>
                <a:pPr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0000"/>
                    </a:solidFill>
                  </a:rPr>
                  <a:t>-date acquired</a:t>
                </a:r>
              </a:p>
            </p:txBody>
          </p:sp>
          <p:sp>
            <p:nvSpPr>
              <p:cNvPr id="25618" name="Rectangle 8">
                <a:extLst>
                  <a:ext uri="{FF2B5EF4-FFF2-40B4-BE49-F238E27FC236}">
                    <a16:creationId xmlns:a16="http://schemas.microsoft.com/office/drawing/2014/main" id="{E099C7C7-5107-5F7F-72A5-22B5B3795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284"/>
                <a:ext cx="1793" cy="554"/>
              </a:xfrm>
              <a:prstGeom prst="rect">
                <a:avLst/>
              </a:prstGeom>
              <a:solidFill>
                <a:srgbClr val="FFFFCC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 i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5612" name="AutoShape 9">
              <a:extLst>
                <a:ext uri="{FF2B5EF4-FFF2-40B4-BE49-F238E27FC236}">
                  <a16:creationId xmlns:a16="http://schemas.microsoft.com/office/drawing/2014/main" id="{1308AA69-812B-CB48-99B6-C73BEDED2DC0}"/>
                </a:ext>
              </a:extLst>
            </p:cNvPr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>
              <a:off x="1974" y="1519"/>
              <a:ext cx="2257" cy="1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3" name="AutoShape 10">
              <a:extLst>
                <a:ext uri="{FF2B5EF4-FFF2-40B4-BE49-F238E27FC236}">
                  <a16:creationId xmlns:a16="http://schemas.microsoft.com/office/drawing/2014/main" id="{BF41A3AC-E482-B813-66D5-91D20991B642}"/>
                </a:ext>
              </a:extLst>
            </p:cNvPr>
            <p:cNvCxnSpPr>
              <a:cxnSpLocks noChangeShapeType="1"/>
              <a:stCxn id="25616" idx="0"/>
            </p:cNvCxnSpPr>
            <p:nvPr/>
          </p:nvCxnSpPr>
          <p:spPr bwMode="auto">
            <a:xfrm flipV="1">
              <a:off x="3073" y="1485"/>
              <a:ext cx="2" cy="900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4" name="Text Box 11">
              <a:extLst>
                <a:ext uri="{FF2B5EF4-FFF2-40B4-BE49-F238E27FC236}">
                  <a16:creationId xmlns:a16="http://schemas.microsoft.com/office/drawing/2014/main" id="{9C85D3B8-DE6B-338E-C840-4CABA1F32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1364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 i="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25615" name="Text Box 12">
              <a:extLst>
                <a:ext uri="{FF2B5EF4-FFF2-40B4-BE49-F238E27FC236}">
                  <a16:creationId xmlns:a16="http://schemas.microsoft.com/office/drawing/2014/main" id="{7FD2D7AF-DD4F-A1B5-79A1-5768BE99D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1345"/>
              <a:ext cx="17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 i="0">
                  <a:solidFill>
                    <a:srgbClr val="000000"/>
                  </a:solidFill>
                </a:rPr>
                <a:t>*</a:t>
              </a:r>
            </a:p>
          </p:txBody>
        </p:sp>
      </p:grpSp>
      <p:sp>
        <p:nvSpPr>
          <p:cNvPr id="79876" name="AutoShape 15">
            <a:extLst>
              <a:ext uri="{FF2B5EF4-FFF2-40B4-BE49-F238E27FC236}">
                <a16:creationId xmlns:a16="http://schemas.microsoft.com/office/drawing/2014/main" id="{8845C7F0-3EB5-885E-B40B-D1148B5553E2}"/>
              </a:ext>
            </a:extLst>
          </p:cNvPr>
          <p:cNvSpPr>
            <a:spLocks/>
          </p:cNvSpPr>
          <p:nvPr/>
        </p:nvSpPr>
        <p:spPr bwMode="auto">
          <a:xfrm>
            <a:off x="273050" y="4151313"/>
            <a:ext cx="3127375" cy="2392362"/>
          </a:xfrm>
          <a:prstGeom prst="callout1">
            <a:avLst>
              <a:gd name="adj1" fmla="val 4273"/>
              <a:gd name="adj2" fmla="val 99727"/>
              <a:gd name="adj3" fmla="val 13111"/>
              <a:gd name="adj4" fmla="val 113375"/>
            </a:avLst>
          </a:prstGeom>
          <a:solidFill>
            <a:srgbClr val="99CC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00CC"/>
                </a:solidFill>
                <a:cs typeface="Arial" panose="020B0604020202020204" pitchFamily="34" charset="0"/>
              </a:rPr>
              <a:t>An association class is a “normal” class, and may include attributes, methods, relations, inheritance etc.</a:t>
            </a:r>
          </a:p>
        </p:txBody>
      </p:sp>
      <p:sp>
        <p:nvSpPr>
          <p:cNvPr id="79888" name="AutoShape 15">
            <a:extLst>
              <a:ext uri="{FF2B5EF4-FFF2-40B4-BE49-F238E27FC236}">
                <a16:creationId xmlns:a16="http://schemas.microsoft.com/office/drawing/2014/main" id="{F0B1F138-9B15-2074-12DE-A45B2F374C17}"/>
              </a:ext>
            </a:extLst>
          </p:cNvPr>
          <p:cNvSpPr>
            <a:spLocks/>
          </p:cNvSpPr>
          <p:nvPr/>
        </p:nvSpPr>
        <p:spPr bwMode="auto">
          <a:xfrm>
            <a:off x="7497763" y="4237038"/>
            <a:ext cx="2419350" cy="2330450"/>
          </a:xfrm>
          <a:prstGeom prst="callout1">
            <a:avLst>
              <a:gd name="adj1" fmla="val 4778"/>
              <a:gd name="adj2" fmla="val -2949"/>
              <a:gd name="adj3" fmla="val -2995"/>
              <a:gd name="adj4" fmla="val -43111"/>
            </a:avLst>
          </a:prstGeom>
          <a:solidFill>
            <a:srgbClr val="99CC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800" i="0">
                <a:solidFill>
                  <a:srgbClr val="0000CC"/>
                </a:solidFill>
                <a:cs typeface="Arial" panose="020B0604020202020204" pitchFamily="34" charset="0"/>
              </a:rPr>
              <a:t>For every person-skill link, there a competency object…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44177-DD15-7894-66AC-012885BB9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2789238"/>
            <a:ext cx="40497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FF0000"/>
                </a:solidFill>
              </a:rPr>
              <a:t>How many association class objects?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82BC5-5595-3006-84FD-00967218E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1401763"/>
            <a:ext cx="784225" cy="584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200" i="0">
                <a:solidFill>
                  <a:schemeClr val="tx1"/>
                </a:solidFill>
              </a:rPr>
              <a:t>12</a:t>
            </a:r>
            <a:endParaRPr lang="en-IN" altLang="en-US" sz="3200" i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2ECE7-06B2-AEC8-56AE-83EDA0CA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1430338"/>
            <a:ext cx="569912" cy="584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200" i="0">
                <a:solidFill>
                  <a:schemeClr val="tx1"/>
                </a:solidFill>
              </a:rPr>
              <a:t>5</a:t>
            </a:r>
            <a:endParaRPr lang="en-IN" altLang="en-US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/>
      <p:bldP spid="79888" grpId="0" animBg="1"/>
      <p:bldP spid="16" grpId="0"/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81FA522-7538-49C6-001E-3D5E80A6A4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317500"/>
            <a:ext cx="8596312" cy="1255713"/>
          </a:xfrm>
        </p:spPr>
        <p:txBody>
          <a:bodyPr lIns="100794" tIns="50397" rIns="100794" bIns="50397" anchor="t"/>
          <a:lstStyle/>
          <a:p>
            <a:pPr eaLnBrk="1" hangingPunct="1"/>
            <a:r>
              <a:rPr lang="en-US" altLang="en-US" sz="3600"/>
              <a:t>Implementing Association Class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E547B008-E197-A5D4-5082-751E96F3FD1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4613"/>
            <a:ext cx="4068762" cy="1771650"/>
            <a:chOff x="624" y="2016"/>
            <a:chExt cx="2064" cy="1012"/>
          </a:xfrm>
        </p:grpSpPr>
        <p:sp>
          <p:nvSpPr>
            <p:cNvPr id="27700" name="Text Box 4">
              <a:extLst>
                <a:ext uri="{FF2B5EF4-FFF2-40B4-BE49-F238E27FC236}">
                  <a16:creationId xmlns:a16="http://schemas.microsoft.com/office/drawing/2014/main" id="{93A05520-8DAE-500B-CD54-14E277CD2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064"/>
              <a:ext cx="720" cy="29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27701" name="Text Box 5">
              <a:extLst>
                <a:ext uri="{FF2B5EF4-FFF2-40B4-BE49-F238E27FC236}">
                  <a16:creationId xmlns:a16="http://schemas.microsoft.com/office/drawing/2014/main" id="{2813CE63-6D95-0F8A-9B15-4F864017E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064"/>
              <a:ext cx="672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27702" name="Line 6">
              <a:extLst>
                <a:ext uri="{FF2B5EF4-FFF2-40B4-BE49-F238E27FC236}">
                  <a16:creationId xmlns:a16="http://schemas.microsoft.com/office/drawing/2014/main" id="{9B37A75A-D251-3639-72E9-E71A3CB28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0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7703" name="Group 7">
              <a:extLst>
                <a:ext uri="{FF2B5EF4-FFF2-40B4-BE49-F238E27FC236}">
                  <a16:creationId xmlns:a16="http://schemas.microsoft.com/office/drawing/2014/main" id="{02B4B0F7-8C9B-D3E3-2E02-AC1D153D58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96"/>
              <a:ext cx="879" cy="532"/>
              <a:chOff x="1392" y="2524"/>
              <a:chExt cx="879" cy="532"/>
            </a:xfrm>
          </p:grpSpPr>
          <p:sp>
            <p:nvSpPr>
              <p:cNvPr id="27706" name="Text Box 8">
                <a:extLst>
                  <a:ext uri="{FF2B5EF4-FFF2-40B4-BE49-F238E27FC236}">
                    <a16:creationId xmlns:a16="http://schemas.microsoft.com/office/drawing/2014/main" id="{8F4F1051-3C2E-CF2B-0EC8-733FACD96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24"/>
                <a:ext cx="879" cy="27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i="0">
                    <a:solidFill>
                      <a:schemeClr val="tx1"/>
                    </a:solidFill>
                  </a:rPr>
                  <a:t>Registration</a:t>
                </a:r>
              </a:p>
            </p:txBody>
          </p:sp>
          <p:sp>
            <p:nvSpPr>
              <p:cNvPr id="27707" name="Text Box 9">
                <a:extLst>
                  <a:ext uri="{FF2B5EF4-FFF2-40B4-BE49-F238E27FC236}">
                    <a16:creationId xmlns:a16="http://schemas.microsoft.com/office/drawing/2014/main" id="{B97641CC-D8EB-4C1E-45A3-609A3D597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804"/>
                <a:ext cx="879" cy="25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500" i="0">
                    <a:solidFill>
                      <a:schemeClr val="tx1"/>
                    </a:solidFill>
                  </a:rPr>
                  <a:t>Mark: Integer</a:t>
                </a:r>
              </a:p>
            </p:txBody>
          </p:sp>
        </p:grpSp>
        <p:sp>
          <p:nvSpPr>
            <p:cNvPr id="27704" name="Line 10">
              <a:extLst>
                <a:ext uri="{FF2B5EF4-FFF2-40B4-BE49-F238E27FC236}">
                  <a16:creationId xmlns:a16="http://schemas.microsoft.com/office/drawing/2014/main" id="{FE1B8A15-1B12-3AA8-E0D5-2AF9BE33F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5" name="Text Box 11">
              <a:extLst>
                <a:ext uri="{FF2B5EF4-FFF2-40B4-BE49-F238E27FC236}">
                  <a16:creationId xmlns:a16="http://schemas.microsoft.com/office/drawing/2014/main" id="{65252F52-A828-1769-8C8A-4BDDF50E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0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 i="0">
                  <a:solidFill>
                    <a:schemeClr val="tx1"/>
                  </a:solidFill>
                </a:rPr>
                <a:t>*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20E8E943-593B-557E-1B00-086820E1CBA7}"/>
              </a:ext>
            </a:extLst>
          </p:cNvPr>
          <p:cNvGrpSpPr>
            <a:grpSpLocks/>
          </p:cNvGrpSpPr>
          <p:nvPr/>
        </p:nvGrpSpPr>
        <p:grpSpPr bwMode="auto">
          <a:xfrm>
            <a:off x="5124450" y="1427163"/>
            <a:ext cx="4564063" cy="1687512"/>
            <a:chOff x="2928" y="1104"/>
            <a:chExt cx="2352" cy="964"/>
          </a:xfrm>
        </p:grpSpPr>
        <p:sp>
          <p:nvSpPr>
            <p:cNvPr id="27691" name="Text Box 13">
              <a:extLst>
                <a:ext uri="{FF2B5EF4-FFF2-40B4-BE49-F238E27FC236}">
                  <a16:creationId xmlns:a16="http://schemas.microsoft.com/office/drawing/2014/main" id="{11E9EE2B-F872-0E7B-0DC7-556C96030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104"/>
              <a:ext cx="720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27692" name="Text Box 14">
              <a:extLst>
                <a:ext uri="{FF2B5EF4-FFF2-40B4-BE49-F238E27FC236}">
                  <a16:creationId xmlns:a16="http://schemas.microsoft.com/office/drawing/2014/main" id="{62A5D127-CC2F-E770-1695-C3380FF8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104"/>
              <a:ext cx="672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27693" name="Freeform 15">
              <a:extLst>
                <a:ext uri="{FF2B5EF4-FFF2-40B4-BE49-F238E27FC236}">
                  <a16:creationId xmlns:a16="http://schemas.microsoft.com/office/drawing/2014/main" id="{A2B6E436-A537-37D8-9056-67CC7C0E7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392"/>
              <a:ext cx="480" cy="384"/>
            </a:xfrm>
            <a:custGeom>
              <a:avLst/>
              <a:gdLst>
                <a:gd name="T0" fmla="*/ 0 w 480"/>
                <a:gd name="T1" fmla="*/ 0 h 384"/>
                <a:gd name="T2" fmla="*/ 0 w 480"/>
                <a:gd name="T3" fmla="*/ 384 h 384"/>
                <a:gd name="T4" fmla="*/ 480 w 480"/>
                <a:gd name="T5" fmla="*/ 384 h 384"/>
                <a:gd name="T6" fmla="*/ 0 60000 65536"/>
                <a:gd name="T7" fmla="*/ 0 60000 65536"/>
                <a:gd name="T8" fmla="*/ 0 60000 65536"/>
                <a:gd name="T9" fmla="*/ 0 w 480"/>
                <a:gd name="T10" fmla="*/ 0 h 384"/>
                <a:gd name="T11" fmla="*/ 480 w 48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384">
                  <a:moveTo>
                    <a:pt x="0" y="0"/>
                  </a:moveTo>
                  <a:lnTo>
                    <a:pt x="0" y="384"/>
                  </a:lnTo>
                  <a:lnTo>
                    <a:pt x="480" y="38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27694" name="Group 16">
              <a:extLst>
                <a:ext uri="{FF2B5EF4-FFF2-40B4-BE49-F238E27FC236}">
                  <a16:creationId xmlns:a16="http://schemas.microsoft.com/office/drawing/2014/main" id="{6FF90EF4-A95B-FBD8-2AA5-39F41DB55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536"/>
              <a:ext cx="879" cy="532"/>
              <a:chOff x="1392" y="2524"/>
              <a:chExt cx="879" cy="532"/>
            </a:xfrm>
          </p:grpSpPr>
          <p:sp>
            <p:nvSpPr>
              <p:cNvPr id="27698" name="Text Box 17">
                <a:extLst>
                  <a:ext uri="{FF2B5EF4-FFF2-40B4-BE49-F238E27FC236}">
                    <a16:creationId xmlns:a16="http://schemas.microsoft.com/office/drawing/2014/main" id="{F45D5F2A-7D30-67A9-D8E2-329C2D53F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24"/>
                <a:ext cx="879" cy="27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i="0">
                    <a:solidFill>
                      <a:schemeClr val="tx1"/>
                    </a:solidFill>
                  </a:rPr>
                  <a:t>Registration</a:t>
                </a:r>
              </a:p>
            </p:txBody>
          </p:sp>
          <p:sp>
            <p:nvSpPr>
              <p:cNvPr id="27699" name="Text Box 18">
                <a:extLst>
                  <a:ext uri="{FF2B5EF4-FFF2-40B4-BE49-F238E27FC236}">
                    <a16:creationId xmlns:a16="http://schemas.microsoft.com/office/drawing/2014/main" id="{F1CEC8C8-AFA2-9784-D42E-9A36457A2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804"/>
                <a:ext cx="879" cy="25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500" i="0">
                    <a:solidFill>
                      <a:schemeClr val="tx1"/>
                    </a:solidFill>
                  </a:rPr>
                  <a:t>Mark: Integer</a:t>
                </a:r>
              </a:p>
            </p:txBody>
          </p:sp>
        </p:grpSp>
        <p:sp>
          <p:nvSpPr>
            <p:cNvPr id="27695" name="Text Box 19">
              <a:extLst>
                <a:ext uri="{FF2B5EF4-FFF2-40B4-BE49-F238E27FC236}">
                  <a16:creationId xmlns:a16="http://schemas.microsoft.com/office/drawing/2014/main" id="{2EBBB7E7-B9AB-E30C-5732-FE2DA69B3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584"/>
              <a:ext cx="24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7696" name="Freeform 20">
              <a:extLst>
                <a:ext uri="{FF2B5EF4-FFF2-40B4-BE49-F238E27FC236}">
                  <a16:creationId xmlns:a16="http://schemas.microsoft.com/office/drawing/2014/main" id="{35C55903-6D6B-7851-7184-53EEBC986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1401"/>
              <a:ext cx="355" cy="368"/>
            </a:xfrm>
            <a:custGeom>
              <a:avLst/>
              <a:gdLst>
                <a:gd name="T0" fmla="*/ 0 w 355"/>
                <a:gd name="T1" fmla="*/ 368 h 368"/>
                <a:gd name="T2" fmla="*/ 355 w 355"/>
                <a:gd name="T3" fmla="*/ 368 h 368"/>
                <a:gd name="T4" fmla="*/ 355 w 355"/>
                <a:gd name="T5" fmla="*/ 0 h 368"/>
                <a:gd name="T6" fmla="*/ 0 60000 65536"/>
                <a:gd name="T7" fmla="*/ 0 60000 65536"/>
                <a:gd name="T8" fmla="*/ 0 60000 65536"/>
                <a:gd name="T9" fmla="*/ 0 w 355"/>
                <a:gd name="T10" fmla="*/ 0 h 368"/>
                <a:gd name="T11" fmla="*/ 355 w 355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" h="368">
                  <a:moveTo>
                    <a:pt x="0" y="368"/>
                  </a:moveTo>
                  <a:lnTo>
                    <a:pt x="355" y="368"/>
                  </a:lnTo>
                  <a:lnTo>
                    <a:pt x="3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27697" name="Text Box 21">
              <a:extLst>
                <a:ext uri="{FF2B5EF4-FFF2-40B4-BE49-F238E27FC236}">
                  <a16:creationId xmlns:a16="http://schemas.microsoft.com/office/drawing/2014/main" id="{CD7FFA37-FE51-0540-A850-A0809314A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392"/>
              <a:ext cx="24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500" b="0" i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7653" name="Line 22">
            <a:extLst>
              <a:ext uri="{FF2B5EF4-FFF2-40B4-BE49-F238E27FC236}">
                <a16:creationId xmlns:a16="http://schemas.microsoft.com/office/drawing/2014/main" id="{DA76544D-F7A3-06DB-1D3C-DEEE97A1F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1092200"/>
            <a:ext cx="0" cy="5711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4" name="Line 23">
            <a:extLst>
              <a:ext uri="{FF2B5EF4-FFF2-40B4-BE49-F238E27FC236}">
                <a16:creationId xmlns:a16="http://schemas.microsoft.com/office/drawing/2014/main" id="{25173B83-B521-8EDB-1509-FEB74529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359150"/>
            <a:ext cx="3863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5" name="Line 24">
            <a:extLst>
              <a:ext uri="{FF2B5EF4-FFF2-40B4-BE49-F238E27FC236}">
                <a16:creationId xmlns:a16="http://schemas.microsoft.com/office/drawing/2014/main" id="{68755581-F004-EFAB-DC07-0FF37FCDB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175" y="3527425"/>
            <a:ext cx="4537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B34253D4-F18B-4148-EA72-C7F15E493A8E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3527425"/>
            <a:ext cx="4227512" cy="3200400"/>
            <a:chOff x="528" y="2304"/>
            <a:chExt cx="2160" cy="1829"/>
          </a:xfrm>
        </p:grpSpPr>
        <p:sp>
          <p:nvSpPr>
            <p:cNvPr id="27678" name="Text Box 26">
              <a:extLst>
                <a:ext uri="{FF2B5EF4-FFF2-40B4-BE49-F238E27FC236}">
                  <a16:creationId xmlns:a16="http://schemas.microsoft.com/office/drawing/2014/main" id="{397738E9-864D-6DD2-E532-111AE91E1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04"/>
              <a:ext cx="720" cy="29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 u="sng">
                  <a:solidFill>
                    <a:schemeClr val="tx1"/>
                  </a:solidFill>
                </a:rPr>
                <a:t>:Module</a:t>
              </a:r>
            </a:p>
          </p:txBody>
        </p:sp>
        <p:sp>
          <p:nvSpPr>
            <p:cNvPr id="27679" name="Text Box 27">
              <a:extLst>
                <a:ext uri="{FF2B5EF4-FFF2-40B4-BE49-F238E27FC236}">
                  <a16:creationId xmlns:a16="http://schemas.microsoft.com/office/drawing/2014/main" id="{BD32A661-3FFC-8926-D4B4-7AD816FE3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04"/>
              <a:ext cx="768" cy="29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 u="sng">
                  <a:solidFill>
                    <a:schemeClr val="tx1"/>
                  </a:solidFill>
                </a:rPr>
                <a:t>a:Student</a:t>
              </a:r>
            </a:p>
          </p:txBody>
        </p:sp>
        <p:sp>
          <p:nvSpPr>
            <p:cNvPr id="27680" name="Line 28">
              <a:extLst>
                <a:ext uri="{FF2B5EF4-FFF2-40B4-BE49-F238E27FC236}">
                  <a16:creationId xmlns:a16="http://schemas.microsoft.com/office/drawing/2014/main" id="{1ECB5F47-77CF-F89B-361B-3F21A6CB2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4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7681" name="Group 29">
              <a:extLst>
                <a:ext uri="{FF2B5EF4-FFF2-40B4-BE49-F238E27FC236}">
                  <a16:creationId xmlns:a16="http://schemas.microsoft.com/office/drawing/2014/main" id="{282C9DF4-1A38-CB0C-69EB-EF43C3671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640"/>
              <a:ext cx="879" cy="532"/>
              <a:chOff x="1392" y="2524"/>
              <a:chExt cx="879" cy="532"/>
            </a:xfrm>
          </p:grpSpPr>
          <p:sp>
            <p:nvSpPr>
              <p:cNvPr id="27689" name="Text Box 30">
                <a:extLst>
                  <a:ext uri="{FF2B5EF4-FFF2-40B4-BE49-F238E27FC236}">
                    <a16:creationId xmlns:a16="http://schemas.microsoft.com/office/drawing/2014/main" id="{CF4C43ED-7BA8-6B35-622D-0B67D7BB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24"/>
                <a:ext cx="879" cy="27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i="0" u="sng">
                    <a:solidFill>
                      <a:schemeClr val="tx1"/>
                    </a:solidFill>
                  </a:rPr>
                  <a:t>:Registration</a:t>
                </a:r>
              </a:p>
            </p:txBody>
          </p:sp>
          <p:sp>
            <p:nvSpPr>
              <p:cNvPr id="27690" name="Text Box 31">
                <a:extLst>
                  <a:ext uri="{FF2B5EF4-FFF2-40B4-BE49-F238E27FC236}">
                    <a16:creationId xmlns:a16="http://schemas.microsoft.com/office/drawing/2014/main" id="{71DAC484-23D5-6519-5C74-94C47FA00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804"/>
                <a:ext cx="879" cy="25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500" i="0">
                    <a:solidFill>
                      <a:schemeClr val="tx1"/>
                    </a:solidFill>
                  </a:rPr>
                  <a:t>Mark = 76</a:t>
                </a:r>
              </a:p>
            </p:txBody>
          </p:sp>
        </p:grpSp>
        <p:sp>
          <p:nvSpPr>
            <p:cNvPr id="27682" name="Line 32">
              <a:extLst>
                <a:ext uri="{FF2B5EF4-FFF2-40B4-BE49-F238E27FC236}">
                  <a16:creationId xmlns:a16="http://schemas.microsoft.com/office/drawing/2014/main" id="{CFD9DFFE-8697-EF8A-0BD4-7002750E9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3" name="Text Box 33">
              <a:extLst>
                <a:ext uri="{FF2B5EF4-FFF2-40B4-BE49-F238E27FC236}">
                  <a16:creationId xmlns:a16="http://schemas.microsoft.com/office/drawing/2014/main" id="{EF71AF8B-B2AC-6D5F-DE2E-F677FE74B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264"/>
              <a:ext cx="768" cy="29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 u="sng">
                  <a:solidFill>
                    <a:schemeClr val="tx1"/>
                  </a:solidFill>
                </a:rPr>
                <a:t>b:Student</a:t>
              </a:r>
            </a:p>
          </p:txBody>
        </p:sp>
        <p:sp>
          <p:nvSpPr>
            <p:cNvPr id="27684" name="Freeform 34">
              <a:extLst>
                <a:ext uri="{FF2B5EF4-FFF2-40B4-BE49-F238E27FC236}">
                  <a16:creationId xmlns:a16="http://schemas.microsoft.com/office/drawing/2014/main" id="{D0ABDEEC-FA6F-344E-5AA1-F6AC6098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" y="2592"/>
              <a:ext cx="1069" cy="816"/>
            </a:xfrm>
            <a:custGeom>
              <a:avLst/>
              <a:gdLst>
                <a:gd name="T0" fmla="*/ 0 w 1021"/>
                <a:gd name="T1" fmla="*/ 0 h 817"/>
                <a:gd name="T2" fmla="*/ 0 w 1021"/>
                <a:gd name="T3" fmla="*/ 681 h 817"/>
                <a:gd name="T4" fmla="*/ 527807 w 1021"/>
                <a:gd name="T5" fmla="*/ 681 h 817"/>
                <a:gd name="T6" fmla="*/ 0 60000 65536"/>
                <a:gd name="T7" fmla="*/ 0 60000 65536"/>
                <a:gd name="T8" fmla="*/ 0 60000 65536"/>
                <a:gd name="T9" fmla="*/ 0 w 1021"/>
                <a:gd name="T10" fmla="*/ 0 h 817"/>
                <a:gd name="T11" fmla="*/ 1021 w 1021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1" h="817">
                  <a:moveTo>
                    <a:pt x="0" y="0"/>
                  </a:moveTo>
                  <a:lnTo>
                    <a:pt x="0" y="817"/>
                  </a:lnTo>
                  <a:lnTo>
                    <a:pt x="1021" y="8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27685" name="Group 35">
              <a:extLst>
                <a:ext uri="{FF2B5EF4-FFF2-40B4-BE49-F238E27FC236}">
                  <a16:creationId xmlns:a16="http://schemas.microsoft.com/office/drawing/2014/main" id="{B743C9B9-F638-B16B-EC7A-335F9839E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600"/>
              <a:ext cx="879" cy="533"/>
              <a:chOff x="1392" y="2524"/>
              <a:chExt cx="879" cy="533"/>
            </a:xfrm>
          </p:grpSpPr>
          <p:sp>
            <p:nvSpPr>
              <p:cNvPr id="27687" name="Text Box 36">
                <a:extLst>
                  <a:ext uri="{FF2B5EF4-FFF2-40B4-BE49-F238E27FC236}">
                    <a16:creationId xmlns:a16="http://schemas.microsoft.com/office/drawing/2014/main" id="{8D1ED2EB-017C-0FF5-149F-8D52EF1D5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24"/>
                <a:ext cx="879" cy="27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i="0" u="sng">
                    <a:solidFill>
                      <a:schemeClr val="tx1"/>
                    </a:solidFill>
                  </a:rPr>
                  <a:t>:Registration</a:t>
                </a:r>
              </a:p>
            </p:txBody>
          </p:sp>
          <p:sp>
            <p:nvSpPr>
              <p:cNvPr id="27688" name="Text Box 37">
                <a:extLst>
                  <a:ext uri="{FF2B5EF4-FFF2-40B4-BE49-F238E27FC236}">
                    <a16:creationId xmlns:a16="http://schemas.microsoft.com/office/drawing/2014/main" id="{14DAE2B6-28EF-C69D-FF6C-29D345947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804"/>
                <a:ext cx="879" cy="25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500" i="0">
                    <a:solidFill>
                      <a:schemeClr val="tx1"/>
                    </a:solidFill>
                  </a:rPr>
                  <a:t>Mark = 89</a:t>
                </a:r>
              </a:p>
            </p:txBody>
          </p:sp>
        </p:grpSp>
        <p:sp>
          <p:nvSpPr>
            <p:cNvPr id="27686" name="Line 38">
              <a:extLst>
                <a:ext uri="{FF2B5EF4-FFF2-40B4-BE49-F238E27FC236}">
                  <a16:creationId xmlns:a16="http://schemas.microsoft.com/office/drawing/2014/main" id="{912B8333-0032-68C1-22F9-831333348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4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id="{78469010-9E1C-8EA0-2732-79D075D979CD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703638"/>
            <a:ext cx="4876800" cy="2947987"/>
            <a:chOff x="2928" y="2304"/>
            <a:chExt cx="2544" cy="1685"/>
          </a:xfrm>
        </p:grpSpPr>
        <p:sp>
          <p:nvSpPr>
            <p:cNvPr id="27665" name="Text Box 40">
              <a:extLst>
                <a:ext uri="{FF2B5EF4-FFF2-40B4-BE49-F238E27FC236}">
                  <a16:creationId xmlns:a16="http://schemas.microsoft.com/office/drawing/2014/main" id="{26DA0941-017F-C974-B297-8030FD69A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720" cy="29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 u="sng">
                  <a:solidFill>
                    <a:schemeClr val="tx1"/>
                  </a:solidFill>
                </a:rPr>
                <a:t>:Module</a:t>
              </a:r>
            </a:p>
          </p:txBody>
        </p:sp>
        <p:sp>
          <p:nvSpPr>
            <p:cNvPr id="27666" name="Text Box 41">
              <a:extLst>
                <a:ext uri="{FF2B5EF4-FFF2-40B4-BE49-F238E27FC236}">
                  <a16:creationId xmlns:a16="http://schemas.microsoft.com/office/drawing/2014/main" id="{29C9113E-7F93-7A44-E220-BDD452693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304"/>
              <a:ext cx="768" cy="29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 u="sng">
                  <a:solidFill>
                    <a:schemeClr val="tx1"/>
                  </a:solidFill>
                </a:rPr>
                <a:t>:Student</a:t>
              </a:r>
            </a:p>
          </p:txBody>
        </p:sp>
        <p:grpSp>
          <p:nvGrpSpPr>
            <p:cNvPr id="27667" name="Group 42">
              <a:extLst>
                <a:ext uri="{FF2B5EF4-FFF2-40B4-BE49-F238E27FC236}">
                  <a16:creationId xmlns:a16="http://schemas.microsoft.com/office/drawing/2014/main" id="{6D48B302-9805-0096-7714-1A11A6A266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496"/>
              <a:ext cx="879" cy="533"/>
              <a:chOff x="1392" y="2524"/>
              <a:chExt cx="879" cy="533"/>
            </a:xfrm>
          </p:grpSpPr>
          <p:sp>
            <p:nvSpPr>
              <p:cNvPr id="27676" name="Text Box 43">
                <a:extLst>
                  <a:ext uri="{FF2B5EF4-FFF2-40B4-BE49-F238E27FC236}">
                    <a16:creationId xmlns:a16="http://schemas.microsoft.com/office/drawing/2014/main" id="{6EBE3C2B-093A-1346-2911-FA3A27F573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24"/>
                <a:ext cx="879" cy="27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i="0" u="sng">
                    <a:solidFill>
                      <a:schemeClr val="tx1"/>
                    </a:solidFill>
                  </a:rPr>
                  <a:t>:Registration</a:t>
                </a:r>
              </a:p>
            </p:txBody>
          </p:sp>
          <p:sp>
            <p:nvSpPr>
              <p:cNvPr id="27677" name="Text Box 44">
                <a:extLst>
                  <a:ext uri="{FF2B5EF4-FFF2-40B4-BE49-F238E27FC236}">
                    <a16:creationId xmlns:a16="http://schemas.microsoft.com/office/drawing/2014/main" id="{9C64CE59-E7DD-7B03-5D3C-BA713C530B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804"/>
                <a:ext cx="879" cy="25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500" i="0">
                    <a:solidFill>
                      <a:schemeClr val="tx1"/>
                    </a:solidFill>
                  </a:rPr>
                  <a:t>Mark = 76</a:t>
                </a:r>
              </a:p>
            </p:txBody>
          </p:sp>
        </p:grpSp>
        <p:sp>
          <p:nvSpPr>
            <p:cNvPr id="27668" name="Text Box 45">
              <a:extLst>
                <a:ext uri="{FF2B5EF4-FFF2-40B4-BE49-F238E27FC236}">
                  <a16:creationId xmlns:a16="http://schemas.microsoft.com/office/drawing/2014/main" id="{2B571279-F1B6-FB34-BCA5-E90925B52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264"/>
              <a:ext cx="768" cy="2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 u="sng">
                  <a:solidFill>
                    <a:schemeClr val="tx1"/>
                  </a:solidFill>
                </a:rPr>
                <a:t>:Student</a:t>
              </a:r>
            </a:p>
          </p:txBody>
        </p:sp>
        <p:sp>
          <p:nvSpPr>
            <p:cNvPr id="27669" name="Freeform 46">
              <a:extLst>
                <a:ext uri="{FF2B5EF4-FFF2-40B4-BE49-F238E27FC236}">
                  <a16:creationId xmlns:a16="http://schemas.microsoft.com/office/drawing/2014/main" id="{366522B8-9909-12AE-D784-DE1A90C5A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605"/>
              <a:ext cx="336" cy="227"/>
            </a:xfrm>
            <a:custGeom>
              <a:avLst/>
              <a:gdLst>
                <a:gd name="T0" fmla="*/ 0 w 1021"/>
                <a:gd name="T1" fmla="*/ 0 h 817"/>
                <a:gd name="T2" fmla="*/ 0 w 1021"/>
                <a:gd name="T3" fmla="*/ 0 h 817"/>
                <a:gd name="T4" fmla="*/ 0 w 1021"/>
                <a:gd name="T5" fmla="*/ 0 h 817"/>
                <a:gd name="T6" fmla="*/ 0 60000 65536"/>
                <a:gd name="T7" fmla="*/ 0 60000 65536"/>
                <a:gd name="T8" fmla="*/ 0 60000 65536"/>
                <a:gd name="T9" fmla="*/ 0 w 1021"/>
                <a:gd name="T10" fmla="*/ 0 h 817"/>
                <a:gd name="T11" fmla="*/ 1021 w 1021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1" h="817">
                  <a:moveTo>
                    <a:pt x="0" y="0"/>
                  </a:moveTo>
                  <a:lnTo>
                    <a:pt x="0" y="817"/>
                  </a:lnTo>
                  <a:lnTo>
                    <a:pt x="1021" y="8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27670" name="Group 47">
              <a:extLst>
                <a:ext uri="{FF2B5EF4-FFF2-40B4-BE49-F238E27FC236}">
                  <a16:creationId xmlns:a16="http://schemas.microsoft.com/office/drawing/2014/main" id="{C4698A79-CABA-232F-5BF5-E846AD168A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456"/>
              <a:ext cx="879" cy="533"/>
              <a:chOff x="1392" y="2524"/>
              <a:chExt cx="879" cy="533"/>
            </a:xfrm>
          </p:grpSpPr>
          <p:sp>
            <p:nvSpPr>
              <p:cNvPr id="27674" name="Text Box 48">
                <a:extLst>
                  <a:ext uri="{FF2B5EF4-FFF2-40B4-BE49-F238E27FC236}">
                    <a16:creationId xmlns:a16="http://schemas.microsoft.com/office/drawing/2014/main" id="{890E6AF3-BF02-8314-7656-290D0AB03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24"/>
                <a:ext cx="879" cy="27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i="0" u="sng">
                    <a:solidFill>
                      <a:schemeClr val="tx1"/>
                    </a:solidFill>
                  </a:rPr>
                  <a:t>:Registration</a:t>
                </a:r>
              </a:p>
            </p:txBody>
          </p:sp>
          <p:sp>
            <p:nvSpPr>
              <p:cNvPr id="27675" name="Text Box 49">
                <a:extLst>
                  <a:ext uri="{FF2B5EF4-FFF2-40B4-BE49-F238E27FC236}">
                    <a16:creationId xmlns:a16="http://schemas.microsoft.com/office/drawing/2014/main" id="{DCB42F2D-66F0-18CD-088C-5A5A9C283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804"/>
                <a:ext cx="879" cy="25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500" i="0">
                    <a:solidFill>
                      <a:schemeClr val="tx1"/>
                    </a:solidFill>
                  </a:rPr>
                  <a:t>Mark = 89</a:t>
                </a:r>
              </a:p>
            </p:txBody>
          </p:sp>
        </p:grpSp>
        <p:sp>
          <p:nvSpPr>
            <p:cNvPr id="27671" name="Freeform 50">
              <a:extLst>
                <a:ext uri="{FF2B5EF4-FFF2-40B4-BE49-F238E27FC236}">
                  <a16:creationId xmlns:a16="http://schemas.microsoft.com/office/drawing/2014/main" id="{B3E87C75-5BE8-E3B5-F430-67C0204A8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" y="2592"/>
              <a:ext cx="419" cy="240"/>
            </a:xfrm>
            <a:custGeom>
              <a:avLst/>
              <a:gdLst>
                <a:gd name="T0" fmla="*/ 0 w 355"/>
                <a:gd name="T1" fmla="*/ 1 h 368"/>
                <a:gd name="T2" fmla="*/ 2147483646 w 355"/>
                <a:gd name="T3" fmla="*/ 1 h 368"/>
                <a:gd name="T4" fmla="*/ 2147483646 w 355"/>
                <a:gd name="T5" fmla="*/ 0 h 368"/>
                <a:gd name="T6" fmla="*/ 0 60000 65536"/>
                <a:gd name="T7" fmla="*/ 0 60000 65536"/>
                <a:gd name="T8" fmla="*/ 0 60000 65536"/>
                <a:gd name="T9" fmla="*/ 0 w 355"/>
                <a:gd name="T10" fmla="*/ 0 h 368"/>
                <a:gd name="T11" fmla="*/ 355 w 355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" h="368">
                  <a:moveTo>
                    <a:pt x="0" y="368"/>
                  </a:moveTo>
                  <a:lnTo>
                    <a:pt x="355" y="368"/>
                  </a:lnTo>
                  <a:lnTo>
                    <a:pt x="3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27672" name="Freeform 51">
              <a:extLst>
                <a:ext uri="{FF2B5EF4-FFF2-40B4-BE49-F238E27FC236}">
                  <a16:creationId xmlns:a16="http://schemas.microsoft.com/office/drawing/2014/main" id="{81B9155B-73C0-6FA1-18A3-C8FEA15CA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" y="2607"/>
              <a:ext cx="515" cy="1185"/>
            </a:xfrm>
            <a:custGeom>
              <a:avLst/>
              <a:gdLst>
                <a:gd name="T0" fmla="*/ 0 w 1021"/>
                <a:gd name="T1" fmla="*/ 0 h 817"/>
                <a:gd name="T2" fmla="*/ 0 w 1021"/>
                <a:gd name="T3" fmla="*/ 2147483646 h 817"/>
                <a:gd name="T4" fmla="*/ 1 w 1021"/>
                <a:gd name="T5" fmla="*/ 2147483646 h 817"/>
                <a:gd name="T6" fmla="*/ 0 60000 65536"/>
                <a:gd name="T7" fmla="*/ 0 60000 65536"/>
                <a:gd name="T8" fmla="*/ 0 60000 65536"/>
                <a:gd name="T9" fmla="*/ 0 w 1021"/>
                <a:gd name="T10" fmla="*/ 0 h 817"/>
                <a:gd name="T11" fmla="*/ 1021 w 1021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1" h="817">
                  <a:moveTo>
                    <a:pt x="0" y="0"/>
                  </a:moveTo>
                  <a:lnTo>
                    <a:pt x="0" y="817"/>
                  </a:lnTo>
                  <a:lnTo>
                    <a:pt x="1021" y="8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27673" name="Freeform 52">
              <a:extLst>
                <a:ext uri="{FF2B5EF4-FFF2-40B4-BE49-F238E27FC236}">
                  <a16:creationId xmlns:a16="http://schemas.microsoft.com/office/drawing/2014/main" id="{07E9839B-2747-577B-4A22-F82FE341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3552"/>
              <a:ext cx="419" cy="240"/>
            </a:xfrm>
            <a:custGeom>
              <a:avLst/>
              <a:gdLst>
                <a:gd name="T0" fmla="*/ 0 w 355"/>
                <a:gd name="T1" fmla="*/ 1 h 368"/>
                <a:gd name="T2" fmla="*/ 2147483646 w 355"/>
                <a:gd name="T3" fmla="*/ 1 h 368"/>
                <a:gd name="T4" fmla="*/ 2147483646 w 355"/>
                <a:gd name="T5" fmla="*/ 0 h 368"/>
                <a:gd name="T6" fmla="*/ 0 60000 65536"/>
                <a:gd name="T7" fmla="*/ 0 60000 65536"/>
                <a:gd name="T8" fmla="*/ 0 60000 65536"/>
                <a:gd name="T9" fmla="*/ 0 w 355"/>
                <a:gd name="T10" fmla="*/ 0 h 368"/>
                <a:gd name="T11" fmla="*/ 355 w 355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" h="368">
                  <a:moveTo>
                    <a:pt x="0" y="368"/>
                  </a:moveTo>
                  <a:lnTo>
                    <a:pt x="355" y="368"/>
                  </a:lnTo>
                  <a:lnTo>
                    <a:pt x="3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</p:grpSp>
      <p:sp>
        <p:nvSpPr>
          <p:cNvPr id="27658" name="Text Box 53">
            <a:extLst>
              <a:ext uri="{FF2B5EF4-FFF2-40B4-BE49-F238E27FC236}">
                <a16:creationId xmlns:a16="http://schemas.microsoft.com/office/drawing/2014/main" id="{984778DE-C27E-D16B-62C4-9911861E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789238"/>
            <a:ext cx="12795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i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27659" name="Text Box 54">
            <a:extLst>
              <a:ext uri="{FF2B5EF4-FFF2-40B4-BE49-F238E27FC236}">
                <a16:creationId xmlns:a16="http://schemas.microsoft.com/office/drawing/2014/main" id="{C864D3CE-1D79-915B-7649-15DDFC0B7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2940050"/>
            <a:ext cx="11509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i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27660" name="Text Box 55">
            <a:extLst>
              <a:ext uri="{FF2B5EF4-FFF2-40B4-BE49-F238E27FC236}">
                <a16:creationId xmlns:a16="http://schemas.microsoft.com/office/drawing/2014/main" id="{2C1B870A-B733-800E-74B9-54DEF473D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6215063"/>
            <a:ext cx="11128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0">
                <a:solidFill>
                  <a:schemeClr val="tx1"/>
                </a:solidFill>
              </a:rPr>
              <a:t>Object Diagram</a:t>
            </a:r>
          </a:p>
        </p:txBody>
      </p:sp>
      <p:sp>
        <p:nvSpPr>
          <p:cNvPr id="27661" name="Text Box 56">
            <a:extLst>
              <a:ext uri="{FF2B5EF4-FFF2-40B4-BE49-F238E27FC236}">
                <a16:creationId xmlns:a16="http://schemas.microsoft.com/office/drawing/2014/main" id="{5317C396-70D7-9BDB-840E-A45AAA66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6215063"/>
            <a:ext cx="1074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0">
                <a:solidFill>
                  <a:schemeClr val="tx1"/>
                </a:solidFill>
              </a:rPr>
              <a:t>Object Diagram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6A71AB6-D508-E454-21B2-3E310C536CA6}"/>
              </a:ext>
            </a:extLst>
          </p:cNvPr>
          <p:cNvSpPr/>
          <p:nvPr/>
        </p:nvSpPr>
        <p:spPr bwMode="auto">
          <a:xfrm>
            <a:off x="7097713" y="5046663"/>
            <a:ext cx="152400" cy="1603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3F6278-5AFD-F33E-4E29-755F0E36E2C4}"/>
              </a:ext>
            </a:extLst>
          </p:cNvPr>
          <p:cNvSpPr/>
          <p:nvPr/>
        </p:nvSpPr>
        <p:spPr bwMode="auto">
          <a:xfrm>
            <a:off x="7094538" y="5245100"/>
            <a:ext cx="152400" cy="161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400A77-AB5A-56CD-C966-2AC7092E62FF}"/>
              </a:ext>
            </a:extLst>
          </p:cNvPr>
          <p:cNvSpPr/>
          <p:nvPr/>
        </p:nvSpPr>
        <p:spPr bwMode="auto">
          <a:xfrm>
            <a:off x="7089775" y="5445125"/>
            <a:ext cx="152400" cy="160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53091CD-1405-DC54-55D2-24DB329DB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596312" cy="1255713"/>
          </a:xfrm>
        </p:spPr>
        <p:txBody>
          <a:bodyPr/>
          <a:lstStyle/>
          <a:p>
            <a:r>
              <a:rPr lang="en-US" altLang="en-US" sz="3600"/>
              <a:t>Java Collections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4B8A3AED-A9D9-D5F2-ED34-6971BD68F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073150"/>
            <a:ext cx="9448800" cy="5715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/>
              <a:t>When association-end multiplicities is  *, need to use Collections.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/>
              <a:t>Collections were added to Java as part of JDK 1.2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600"/>
              <a:t>Operations supported: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Add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Remove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Access individual objects (Iterators)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D063299-9A69-C8DE-8302-8623A8758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53975"/>
            <a:ext cx="8596312" cy="1255713"/>
          </a:xfrm>
        </p:spPr>
        <p:txBody>
          <a:bodyPr/>
          <a:lstStyle/>
          <a:p>
            <a:pPr eaLnBrk="1" hangingPunct="1"/>
            <a:r>
              <a:rPr lang="en-GB" altLang="en-US" sz="3600"/>
              <a:t>Reification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97365E-17BE-1A0C-A60F-61E6B5C895E4}"/>
              </a:ext>
            </a:extLst>
          </p:cNvPr>
          <p:cNvGrpSpPr>
            <a:grpSpLocks/>
          </p:cNvGrpSpPr>
          <p:nvPr/>
        </p:nvGrpSpPr>
        <p:grpSpPr bwMode="auto">
          <a:xfrm>
            <a:off x="1687513" y="1201738"/>
            <a:ext cx="6548437" cy="1646237"/>
            <a:chOff x="925512" y="2666126"/>
            <a:chExt cx="6694488" cy="1999731"/>
          </a:xfrm>
        </p:grpSpPr>
        <p:sp>
          <p:nvSpPr>
            <p:cNvPr id="28689" name="TextBox 17">
              <a:extLst>
                <a:ext uri="{FF2B5EF4-FFF2-40B4-BE49-F238E27FC236}">
                  <a16:creationId xmlns:a16="http://schemas.microsoft.com/office/drawing/2014/main" id="{7B0926F3-3C3F-BA9C-8911-E26968890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512" y="2789237"/>
              <a:ext cx="2057400" cy="71024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3200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28690" name="TextBox 18">
              <a:extLst>
                <a:ext uri="{FF2B5EF4-FFF2-40B4-BE49-F238E27FC236}">
                  <a16:creationId xmlns:a16="http://schemas.microsoft.com/office/drawing/2014/main" id="{68F889EC-F914-06D6-BD19-06B057A17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789237"/>
              <a:ext cx="2057400" cy="71024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3200" i="0">
                  <a:solidFill>
                    <a:schemeClr val="tx1"/>
                  </a:solidFill>
                </a:rPr>
                <a:t>Course</a:t>
              </a:r>
            </a:p>
          </p:txBody>
        </p:sp>
        <p:cxnSp>
          <p:nvCxnSpPr>
            <p:cNvPr id="28691" name="Straight Connector 19">
              <a:extLst>
                <a:ext uri="{FF2B5EF4-FFF2-40B4-BE49-F238E27FC236}">
                  <a16:creationId xmlns:a16="http://schemas.microsoft.com/office/drawing/2014/main" id="{2EBCC4B5-403A-B4C5-9F56-07CD6B32B497}"/>
                </a:ext>
              </a:extLst>
            </p:cNvPr>
            <p:cNvCxnSpPr>
              <a:cxnSpLocks/>
              <a:stCxn id="28689" idx="3"/>
              <a:endCxn id="28690" idx="1"/>
            </p:cNvCxnSpPr>
            <p:nvPr/>
          </p:nvCxnSpPr>
          <p:spPr bwMode="auto">
            <a:xfrm>
              <a:off x="2982912" y="3144359"/>
              <a:ext cx="257968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2" name="TextBox 23">
              <a:extLst>
                <a:ext uri="{FF2B5EF4-FFF2-40B4-BE49-F238E27FC236}">
                  <a16:creationId xmlns:a16="http://schemas.microsoft.com/office/drawing/2014/main" id="{A5C9DF00-B3E2-83E0-C91F-8F1FAA2D7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643" y="2666127"/>
              <a:ext cx="369888" cy="859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0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8693" name="TextBox 24">
              <a:extLst>
                <a:ext uri="{FF2B5EF4-FFF2-40B4-BE49-F238E27FC236}">
                  <a16:creationId xmlns:a16="http://schemas.microsoft.com/office/drawing/2014/main" id="{CD9ED683-8168-2332-4CC4-0576B945E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3968" y="2666126"/>
              <a:ext cx="369888" cy="859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0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8694" name="TextBox 25">
              <a:extLst>
                <a:ext uri="{FF2B5EF4-FFF2-40B4-BE49-F238E27FC236}">
                  <a16:creationId xmlns:a16="http://schemas.microsoft.com/office/drawing/2014/main" id="{553894A9-E7C8-B5D3-DB50-2B6E03F5A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881" y="3955615"/>
              <a:ext cx="2057400" cy="71024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IN" altLang="en-US" sz="3200" i="0">
                  <a:solidFill>
                    <a:schemeClr val="tx1"/>
                  </a:solidFill>
                </a:rPr>
                <a:t>Credit</a:t>
              </a:r>
            </a:p>
          </p:txBody>
        </p:sp>
      </p:grpSp>
      <p:cxnSp>
        <p:nvCxnSpPr>
          <p:cNvPr id="15364" name="Straight Connector 2">
            <a:extLst>
              <a:ext uri="{FF2B5EF4-FFF2-40B4-BE49-F238E27FC236}">
                <a16:creationId xmlns:a16="http://schemas.microsoft.com/office/drawing/2014/main" id="{7502A5B8-A2D1-F48A-C37E-25B59610069E}"/>
              </a:ext>
            </a:extLst>
          </p:cNvPr>
          <p:cNvCxnSpPr>
            <a:cxnSpLocks/>
            <a:endCxn id="28694" idx="0"/>
          </p:cNvCxnSpPr>
          <p:nvPr/>
        </p:nvCxnSpPr>
        <p:spPr bwMode="auto">
          <a:xfrm>
            <a:off x="5087938" y="1595438"/>
            <a:ext cx="0" cy="66833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2295EC-3E20-0ED8-3E95-47408C6747C0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3417888"/>
            <a:ext cx="8766175" cy="723900"/>
            <a:chOff x="53525" y="2768295"/>
            <a:chExt cx="8766265" cy="724523"/>
          </a:xfrm>
        </p:grpSpPr>
        <p:sp>
          <p:nvSpPr>
            <p:cNvPr id="28682" name="TextBox 22">
              <a:extLst>
                <a:ext uri="{FF2B5EF4-FFF2-40B4-BE49-F238E27FC236}">
                  <a16:creationId xmlns:a16="http://schemas.microsoft.com/office/drawing/2014/main" id="{C06C3100-3AD1-9F65-091D-27061ABF8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5" y="2879292"/>
              <a:ext cx="2057400" cy="584879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3200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28683" name="TextBox 26">
              <a:extLst>
                <a:ext uri="{FF2B5EF4-FFF2-40B4-BE49-F238E27FC236}">
                  <a16:creationId xmlns:a16="http://schemas.microsoft.com/office/drawing/2014/main" id="{43AC0A96-A7C2-FF43-A51B-EEFB8AA9B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390" y="2879292"/>
              <a:ext cx="2057400" cy="584879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3200" i="0">
                  <a:solidFill>
                    <a:schemeClr val="tx1"/>
                  </a:solidFill>
                </a:rPr>
                <a:t>Course</a:t>
              </a:r>
            </a:p>
          </p:txBody>
        </p:sp>
        <p:cxnSp>
          <p:nvCxnSpPr>
            <p:cNvPr id="28684" name="Straight Connector 27">
              <a:extLst>
                <a:ext uri="{FF2B5EF4-FFF2-40B4-BE49-F238E27FC236}">
                  <a16:creationId xmlns:a16="http://schemas.microsoft.com/office/drawing/2014/main" id="{28FF2298-7352-5848-A7F2-08279C4178EE}"/>
                </a:ext>
              </a:extLst>
            </p:cNvPr>
            <p:cNvCxnSpPr>
              <a:cxnSpLocks/>
              <a:stCxn id="28682" idx="3"/>
              <a:endCxn id="28687" idx="1"/>
            </p:cNvCxnSpPr>
            <p:nvPr/>
          </p:nvCxnSpPr>
          <p:spPr bwMode="auto">
            <a:xfrm>
              <a:off x="2110925" y="3171732"/>
              <a:ext cx="1247502" cy="1211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5" name="TextBox 28">
              <a:extLst>
                <a:ext uri="{FF2B5EF4-FFF2-40B4-BE49-F238E27FC236}">
                  <a16:creationId xmlns:a16="http://schemas.microsoft.com/office/drawing/2014/main" id="{ECC4116E-F84C-2F87-CA51-5863F075E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246" y="2768295"/>
              <a:ext cx="369888" cy="708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0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8686" name="TextBox 29">
              <a:extLst>
                <a:ext uri="{FF2B5EF4-FFF2-40B4-BE49-F238E27FC236}">
                  <a16:creationId xmlns:a16="http://schemas.microsoft.com/office/drawing/2014/main" id="{3E94E193-E039-3C0A-7D95-127DC1691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1237" y="2784806"/>
              <a:ext cx="369888" cy="708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0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8687" name="TextBox 30">
              <a:extLst>
                <a:ext uri="{FF2B5EF4-FFF2-40B4-BE49-F238E27FC236}">
                  <a16:creationId xmlns:a16="http://schemas.microsoft.com/office/drawing/2014/main" id="{283F363D-D75A-EF0B-05BD-A53148A01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427" y="2891405"/>
              <a:ext cx="2057400" cy="584879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IN" altLang="en-US" sz="3200" i="0">
                  <a:solidFill>
                    <a:schemeClr val="tx1"/>
                  </a:solidFill>
                </a:rPr>
                <a:t>Credit</a:t>
              </a:r>
            </a:p>
          </p:txBody>
        </p:sp>
        <p:cxnSp>
          <p:nvCxnSpPr>
            <p:cNvPr id="28688" name="Straight Connector 31">
              <a:extLst>
                <a:ext uri="{FF2B5EF4-FFF2-40B4-BE49-F238E27FC236}">
                  <a16:creationId xmlns:a16="http://schemas.microsoft.com/office/drawing/2014/main" id="{B044F57B-D92F-5B52-F845-8F6DDC07517E}"/>
                </a:ext>
              </a:extLst>
            </p:cNvPr>
            <p:cNvCxnSpPr>
              <a:cxnSpLocks/>
              <a:endCxn id="28683" idx="1"/>
            </p:cNvCxnSpPr>
            <p:nvPr/>
          </p:nvCxnSpPr>
          <p:spPr bwMode="auto">
            <a:xfrm flipV="1">
              <a:off x="5428889" y="3171732"/>
              <a:ext cx="1333501" cy="2823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06BCCF30-AFC8-193C-E6A6-2724EE20C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4710113"/>
            <a:ext cx="9372600" cy="21415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422275" indent="-317500" algn="l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54075" indent="-284163" algn="l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 b="0">
                <a:solidFill>
                  <a:srgbClr val="000000"/>
                </a:solidFill>
                <a:latin typeface="+mn-lt"/>
              </a:defRPr>
            </a:lvl2pPr>
            <a:lvl3pPr marL="1285875" indent="-212725" algn="l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 b="0">
                <a:solidFill>
                  <a:srgbClr val="000000"/>
                </a:solidFill>
                <a:latin typeface="+mn-lt"/>
              </a:defRPr>
            </a:lvl3pPr>
            <a:lvl4pPr marL="1717675" indent="-206375" algn="l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 b="0">
                <a:solidFill>
                  <a:srgbClr val="000000"/>
                </a:solidFill>
                <a:latin typeface="+mn-lt"/>
              </a:defRPr>
            </a:lvl4pPr>
            <a:lvl5pPr marL="2149475" indent="-207963" algn="l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 b="0">
                <a:solidFill>
                  <a:srgbClr val="000000"/>
                </a:solidFill>
                <a:latin typeface="+mn-lt"/>
              </a:defRPr>
            </a:lvl5pPr>
            <a:lvl6pPr marL="26066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6pPr>
            <a:lvl7pPr marL="30638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7pPr>
            <a:lvl8pPr marL="35210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8pPr>
            <a:lvl9pPr marL="39782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ts val="1800"/>
              </a:spcAft>
              <a:defRPr/>
            </a:pPr>
            <a:r>
              <a:rPr lang="en-US" altLang="en-US" kern="0" dirty="0"/>
              <a:t>Reification </a:t>
            </a:r>
            <a:r>
              <a:rPr lang="en-US" altLang="en-US" i="0" kern="0" dirty="0"/>
              <a:t>means “Replacing an association class with a normal Class”.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b="1" i="0" kern="0" dirty="0">
                <a:solidFill>
                  <a:srgbClr val="0000CC"/>
                </a:solidFill>
              </a:rPr>
              <a:t>Dictionary: </a:t>
            </a:r>
            <a:r>
              <a:rPr lang="en-US" b="1" i="0" dirty="0">
                <a:solidFill>
                  <a:schemeClr val="tx1"/>
                </a:solidFill>
              </a:rPr>
              <a:t>Reification</a:t>
            </a:r>
            <a:r>
              <a:rPr lang="en-US" i="0" dirty="0">
                <a:solidFill>
                  <a:schemeClr val="tx1"/>
                </a:solidFill>
              </a:rPr>
              <a:t> is when you treat something abstract as a physical thing.</a:t>
            </a:r>
            <a:endParaRPr lang="en-US" altLang="en-US" i="0" kern="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4E7A03-0927-BDDA-8DE4-00B817A250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64113" y="3017838"/>
            <a:ext cx="0" cy="30480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FBC9C9-ADB8-B1F3-4B4B-EDF09BD7A5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0475" y="3017838"/>
            <a:ext cx="0" cy="30480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D5A20C-0424-3086-B905-2BD896A284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92713" y="3017838"/>
            <a:ext cx="0" cy="30480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062D7A9-37D7-8D62-FF95-D5DE57294E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130175"/>
            <a:ext cx="8596313" cy="677863"/>
          </a:xfrm>
        </p:spPr>
        <p:txBody>
          <a:bodyPr lIns="100794" tIns="50397" rIns="100794" bIns="50397" anchor="t"/>
          <a:lstStyle/>
          <a:p>
            <a:pPr eaLnBrk="1" hangingPunct="1"/>
            <a:r>
              <a:rPr lang="en-US" altLang="en-US" sz="3200"/>
              <a:t>Association Class: Java Code</a:t>
            </a:r>
          </a:p>
        </p:txBody>
      </p:sp>
      <p:sp>
        <p:nvSpPr>
          <p:cNvPr id="684038" name="Text Box 3">
            <a:extLst>
              <a:ext uri="{FF2B5EF4-FFF2-40B4-BE49-F238E27FC236}">
                <a16:creationId xmlns:a16="http://schemas.microsoft.com/office/drawing/2014/main" id="{89711326-935E-6689-3671-EDB15288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3322638"/>
            <a:ext cx="9448800" cy="3733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class Registration {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private Student student;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private int mark;</a:t>
            </a:r>
            <a:b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GB" altLang="en-US" sz="24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Registration(Student st) {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   student = st; mark = 0;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}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...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US" altLang="en-US" sz="24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D3E739AA-2DDA-D99F-4636-DCBEB32CB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638"/>
            <a:ext cx="10080625" cy="2687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public class Module {</a:t>
            </a:r>
          </a:p>
          <a:p>
            <a:pPr eaLnBrk="1" hangingPunct="1"/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private Vector &lt;Registration&gt; reg=new Vector&lt;Registration&gt;();</a:t>
            </a:r>
          </a:p>
          <a:p>
            <a:pPr eaLnBrk="1" hangingPunct="1"/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public void enrol(Student st) {</a:t>
            </a:r>
          </a:p>
          <a:p>
            <a:pPr eaLnBrk="1" hangingPunct="1"/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    reg.addElement( new Registration(st) );  </a:t>
            </a:r>
          </a:p>
          <a:p>
            <a:pPr eaLnBrk="1" hangingPunct="1"/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}</a:t>
            </a:r>
          </a:p>
          <a:p>
            <a:pPr eaLnBrk="1" hangingPunct="1"/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   ...</a:t>
            </a:r>
          </a:p>
          <a:p>
            <a:pPr eaLnBrk="1" hangingPunct="1"/>
            <a:r>
              <a:rPr lang="en-GB" altLang="en-US" sz="2400" i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US" altLang="en-US" sz="24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84040" name="AutoShape 5">
            <a:extLst>
              <a:ext uri="{FF2B5EF4-FFF2-40B4-BE49-F238E27FC236}">
                <a16:creationId xmlns:a16="http://schemas.microsoft.com/office/drawing/2014/main" id="{3CE1E7B8-A925-E2DB-A8DC-12129678D8A7}"/>
              </a:ext>
            </a:extLst>
          </p:cNvPr>
          <p:cNvSpPr>
            <a:spLocks/>
          </p:cNvSpPr>
          <p:nvPr/>
        </p:nvSpPr>
        <p:spPr bwMode="auto">
          <a:xfrm>
            <a:off x="8099425" y="76200"/>
            <a:ext cx="1849438" cy="1008063"/>
          </a:xfrm>
          <a:prstGeom prst="borderCallout2">
            <a:avLst>
              <a:gd name="adj1" fmla="val 11338"/>
              <a:gd name="adj2" fmla="val -4120"/>
              <a:gd name="adj3" fmla="val 11338"/>
              <a:gd name="adj4" fmla="val -11676"/>
              <a:gd name="adj5" fmla="val 181194"/>
              <a:gd name="adj6" fmla="val -81370"/>
            </a:avLst>
          </a:prstGeom>
          <a:solidFill>
            <a:srgbClr val="CCFFCC">
              <a:alpha val="74901"/>
            </a:srgbClr>
          </a:solidFill>
          <a:ln w="381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000" i="0">
                <a:solidFill>
                  <a:schemeClr val="tx1"/>
                </a:solidFill>
              </a:rPr>
              <a:t>Pass the Student to Registration.</a:t>
            </a:r>
          </a:p>
        </p:txBody>
      </p:sp>
      <p:sp>
        <p:nvSpPr>
          <p:cNvPr id="684041" name="AutoShape 6">
            <a:extLst>
              <a:ext uri="{FF2B5EF4-FFF2-40B4-BE49-F238E27FC236}">
                <a16:creationId xmlns:a16="http://schemas.microsoft.com/office/drawing/2014/main" id="{37A43254-D82A-70F0-C600-FE25BE51756D}"/>
              </a:ext>
            </a:extLst>
          </p:cNvPr>
          <p:cNvSpPr>
            <a:spLocks/>
          </p:cNvSpPr>
          <p:nvPr/>
        </p:nvSpPr>
        <p:spPr bwMode="auto">
          <a:xfrm>
            <a:off x="5802313" y="5456238"/>
            <a:ext cx="2133600" cy="1066800"/>
          </a:xfrm>
          <a:prstGeom prst="borderCallout2">
            <a:avLst>
              <a:gd name="adj1" fmla="val 7894"/>
              <a:gd name="adj2" fmla="val -3569"/>
              <a:gd name="adj3" fmla="val -34963"/>
              <a:gd name="adj4" fmla="val -33731"/>
              <a:gd name="adj5" fmla="val -120287"/>
              <a:gd name="adj6" fmla="val -105731"/>
            </a:avLst>
          </a:prstGeom>
          <a:solidFill>
            <a:srgbClr val="CCFFCC">
              <a:alpha val="74901"/>
            </a:srgbClr>
          </a:solidFill>
          <a:ln w="381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000" i="0">
                <a:solidFill>
                  <a:schemeClr val="tx1"/>
                </a:solidFill>
              </a:rPr>
              <a:t>Keep track of the Student reference.</a:t>
            </a:r>
          </a:p>
        </p:txBody>
      </p:sp>
      <p:sp>
        <p:nvSpPr>
          <p:cNvPr id="684042" name="AutoShape 7">
            <a:extLst>
              <a:ext uri="{FF2B5EF4-FFF2-40B4-BE49-F238E27FC236}">
                <a16:creationId xmlns:a16="http://schemas.microsoft.com/office/drawing/2014/main" id="{80506913-F41E-7FC6-1FA4-4331D466C54F}"/>
              </a:ext>
            </a:extLst>
          </p:cNvPr>
          <p:cNvSpPr>
            <a:spLocks/>
          </p:cNvSpPr>
          <p:nvPr/>
        </p:nvSpPr>
        <p:spPr bwMode="auto">
          <a:xfrm>
            <a:off x="4811713" y="2420938"/>
            <a:ext cx="2590800" cy="825500"/>
          </a:xfrm>
          <a:prstGeom prst="borderCallout2">
            <a:avLst>
              <a:gd name="adj1" fmla="val 13847"/>
              <a:gd name="adj2" fmla="val -2940"/>
              <a:gd name="adj3" fmla="val 13847"/>
              <a:gd name="adj4" fmla="val -20648"/>
              <a:gd name="adj5" fmla="val -22116"/>
              <a:gd name="adj6" fmla="val -39153"/>
            </a:avLst>
          </a:prstGeom>
          <a:solidFill>
            <a:srgbClr val="CCFFCC">
              <a:alpha val="74901"/>
            </a:srgbClr>
          </a:solidFill>
          <a:ln w="381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000" i="0">
                <a:solidFill>
                  <a:schemeClr val="tx1"/>
                </a:solidFill>
              </a:rPr>
              <a:t>Maintain the link to Registration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2CCF000D-18C0-6806-6F09-21EC01C428D7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398838"/>
            <a:ext cx="4487863" cy="1431925"/>
            <a:chOff x="2928" y="1104"/>
            <a:chExt cx="2352" cy="1029"/>
          </a:xfrm>
        </p:grpSpPr>
        <p:sp>
          <p:nvSpPr>
            <p:cNvPr id="30730" name="Text Box 13">
              <a:extLst>
                <a:ext uri="{FF2B5EF4-FFF2-40B4-BE49-F238E27FC236}">
                  <a16:creationId xmlns:a16="http://schemas.microsoft.com/office/drawing/2014/main" id="{320BDAF9-2712-9E2A-15C9-12677166B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104"/>
              <a:ext cx="720" cy="3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0731" name="Text Box 14">
              <a:extLst>
                <a:ext uri="{FF2B5EF4-FFF2-40B4-BE49-F238E27FC236}">
                  <a16:creationId xmlns:a16="http://schemas.microsoft.com/office/drawing/2014/main" id="{D2019BF4-41A5-113A-33E6-E189EB60B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104"/>
              <a:ext cx="672" cy="3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30732" name="Freeform 15">
              <a:extLst>
                <a:ext uri="{FF2B5EF4-FFF2-40B4-BE49-F238E27FC236}">
                  <a16:creationId xmlns:a16="http://schemas.microsoft.com/office/drawing/2014/main" id="{FA1430D5-1BC1-3827-9BD2-B9689E73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392"/>
              <a:ext cx="480" cy="384"/>
            </a:xfrm>
            <a:custGeom>
              <a:avLst/>
              <a:gdLst>
                <a:gd name="T0" fmla="*/ 0 w 480"/>
                <a:gd name="T1" fmla="*/ 0 h 384"/>
                <a:gd name="T2" fmla="*/ 0 w 480"/>
                <a:gd name="T3" fmla="*/ 384 h 384"/>
                <a:gd name="T4" fmla="*/ 480 w 480"/>
                <a:gd name="T5" fmla="*/ 384 h 384"/>
                <a:gd name="T6" fmla="*/ 0 60000 65536"/>
                <a:gd name="T7" fmla="*/ 0 60000 65536"/>
                <a:gd name="T8" fmla="*/ 0 60000 65536"/>
                <a:gd name="T9" fmla="*/ 0 w 480"/>
                <a:gd name="T10" fmla="*/ 0 h 384"/>
                <a:gd name="T11" fmla="*/ 480 w 48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384">
                  <a:moveTo>
                    <a:pt x="0" y="0"/>
                  </a:moveTo>
                  <a:lnTo>
                    <a:pt x="0" y="384"/>
                  </a:lnTo>
                  <a:lnTo>
                    <a:pt x="480" y="38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30733" name="Group 16">
              <a:extLst>
                <a:ext uri="{FF2B5EF4-FFF2-40B4-BE49-F238E27FC236}">
                  <a16:creationId xmlns:a16="http://schemas.microsoft.com/office/drawing/2014/main" id="{BFA0AF12-39A4-FE87-F0E4-F753BCD9D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536"/>
              <a:ext cx="879" cy="597"/>
              <a:chOff x="1392" y="2524"/>
              <a:chExt cx="879" cy="597"/>
            </a:xfrm>
          </p:grpSpPr>
          <p:sp>
            <p:nvSpPr>
              <p:cNvPr id="30737" name="Text Box 17">
                <a:extLst>
                  <a:ext uri="{FF2B5EF4-FFF2-40B4-BE49-F238E27FC236}">
                    <a16:creationId xmlns:a16="http://schemas.microsoft.com/office/drawing/2014/main" id="{18E9CCE5-E962-1B73-8318-4BC449BE5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24"/>
                <a:ext cx="879" cy="35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i="0">
                    <a:solidFill>
                      <a:schemeClr val="tx1"/>
                    </a:solidFill>
                  </a:rPr>
                  <a:t>Registration</a:t>
                </a:r>
              </a:p>
            </p:txBody>
          </p:sp>
          <p:sp>
            <p:nvSpPr>
              <p:cNvPr id="30738" name="Text Box 18">
                <a:extLst>
                  <a:ext uri="{FF2B5EF4-FFF2-40B4-BE49-F238E27FC236}">
                    <a16:creationId xmlns:a16="http://schemas.microsoft.com/office/drawing/2014/main" id="{A36803CE-5AD9-4FA2-B0F8-DF91AED5E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804"/>
                <a:ext cx="879" cy="31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500" i="0">
                    <a:solidFill>
                      <a:schemeClr val="tx1"/>
                    </a:solidFill>
                  </a:rPr>
                  <a:t>Mark: Integer</a:t>
                </a:r>
              </a:p>
            </p:txBody>
          </p:sp>
        </p:grpSp>
        <p:sp>
          <p:nvSpPr>
            <p:cNvPr id="30734" name="Text Box 19">
              <a:extLst>
                <a:ext uri="{FF2B5EF4-FFF2-40B4-BE49-F238E27FC236}">
                  <a16:creationId xmlns:a16="http://schemas.microsoft.com/office/drawing/2014/main" id="{CFF251A0-A73D-A627-411E-12ACF6BE4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584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30735" name="Freeform 20">
              <a:extLst>
                <a:ext uri="{FF2B5EF4-FFF2-40B4-BE49-F238E27FC236}">
                  <a16:creationId xmlns:a16="http://schemas.microsoft.com/office/drawing/2014/main" id="{07DFF1F7-5E71-2DE2-8496-0D45AD76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1401"/>
              <a:ext cx="355" cy="368"/>
            </a:xfrm>
            <a:custGeom>
              <a:avLst/>
              <a:gdLst>
                <a:gd name="T0" fmla="*/ 0 w 355"/>
                <a:gd name="T1" fmla="*/ 368 h 368"/>
                <a:gd name="T2" fmla="*/ 355 w 355"/>
                <a:gd name="T3" fmla="*/ 368 h 368"/>
                <a:gd name="T4" fmla="*/ 355 w 355"/>
                <a:gd name="T5" fmla="*/ 0 h 368"/>
                <a:gd name="T6" fmla="*/ 0 60000 65536"/>
                <a:gd name="T7" fmla="*/ 0 60000 65536"/>
                <a:gd name="T8" fmla="*/ 0 60000 65536"/>
                <a:gd name="T9" fmla="*/ 0 w 355"/>
                <a:gd name="T10" fmla="*/ 0 h 368"/>
                <a:gd name="T11" fmla="*/ 355 w 355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" h="368">
                  <a:moveTo>
                    <a:pt x="0" y="368"/>
                  </a:moveTo>
                  <a:lnTo>
                    <a:pt x="355" y="368"/>
                  </a:lnTo>
                  <a:lnTo>
                    <a:pt x="3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30736" name="Text Box 21">
              <a:extLst>
                <a:ext uri="{FF2B5EF4-FFF2-40B4-BE49-F238E27FC236}">
                  <a16:creationId xmlns:a16="http://schemas.microsoft.com/office/drawing/2014/main" id="{E9103FE3-2013-0D4A-1509-007701E60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391"/>
              <a:ext cx="24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500" b="0" i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EB49824-FF6D-2A11-8E26-334E78DBA47D}"/>
              </a:ext>
            </a:extLst>
          </p:cNvPr>
          <p:cNvSpPr/>
          <p:nvPr/>
        </p:nvSpPr>
        <p:spPr bwMode="auto">
          <a:xfrm>
            <a:off x="849313" y="1798638"/>
            <a:ext cx="6477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8" grpId="0" animBg="1"/>
      <p:bldP spid="684040" grpId="0" animBg="1"/>
      <p:bldP spid="684041" grpId="0" animBg="1"/>
      <p:bldP spid="684042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8CEF18D1-214D-4890-BE3B-B2105A214E26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696913" y="0"/>
            <a:ext cx="8601075" cy="1255713"/>
          </a:xfrm>
        </p:spPr>
        <p:txBody>
          <a:bodyPr/>
          <a:lstStyle/>
          <a:p>
            <a:pPr eaLnBrk="1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 Association Class: Example 3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88423EE-FCA3-6DCF-231A-6CE4CCADB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5" y="1493838"/>
            <a:ext cx="2806700" cy="949325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07982C41-8887-A28E-1B76-8636B2714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93838"/>
            <a:ext cx="2806700" cy="949325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800" i="0">
                <a:solidFill>
                  <a:srgbClr val="000000"/>
                </a:solidFill>
              </a:rPr>
              <a:t>RealEstate </a:t>
            </a:r>
          </a:p>
          <a:p>
            <a:pPr algn="ctr"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800" i="0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5C1AB244-2712-8EA0-4A78-D4A7C37E3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3662363"/>
            <a:ext cx="2997200" cy="949325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800" i="0">
                <a:solidFill>
                  <a:srgbClr val="000000"/>
                </a:solidFill>
              </a:rPr>
              <a:t>Contract</a:t>
            </a:r>
          </a:p>
        </p:txBody>
      </p:sp>
      <p:sp>
        <p:nvSpPr>
          <p:cNvPr id="31750" name="Rectangle 7">
            <a:extLst>
              <a:ext uri="{FF2B5EF4-FFF2-40B4-BE49-F238E27FC236}">
                <a16:creationId xmlns:a16="http://schemas.microsoft.com/office/drawing/2014/main" id="{9D3ED90F-1FE6-03F1-887C-794031F8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522788"/>
            <a:ext cx="3027363" cy="1143000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Amount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Contract #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C7F97B4A-9C4B-1184-C221-7D8F12EDD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5665788"/>
            <a:ext cx="3027363" cy="839787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 b="0" i="0">
              <a:latin typeface="Times New Roman" panose="02020603050405020304" pitchFamily="18" charset="0"/>
            </a:endParaRPr>
          </a:p>
        </p:txBody>
      </p:sp>
      <p:cxnSp>
        <p:nvCxnSpPr>
          <p:cNvPr id="31752" name="AutoShape 9">
            <a:extLst>
              <a:ext uri="{FF2B5EF4-FFF2-40B4-BE49-F238E27FC236}">
                <a16:creationId xmlns:a16="http://schemas.microsoft.com/office/drawing/2014/main" id="{0BE31B59-F881-6862-AE1C-8DDB64BD7F27}"/>
              </a:ext>
            </a:extLst>
          </p:cNvPr>
          <p:cNvCxnSpPr>
            <a:cxnSpLocks noChangeShapeType="1"/>
            <a:stCxn id="31748" idx="3"/>
            <a:endCxn id="31747" idx="1"/>
          </p:cNvCxnSpPr>
          <p:nvPr/>
        </p:nvCxnSpPr>
        <p:spPr bwMode="auto">
          <a:xfrm>
            <a:off x="3275013" y="1968500"/>
            <a:ext cx="3770312" cy="1588"/>
          </a:xfrm>
          <a:prstGeom prst="straightConnector1">
            <a:avLst/>
          </a:prstGeom>
          <a:noFill/>
          <a:ln w="57150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3" name="AutoShape 10">
            <a:extLst>
              <a:ext uri="{FF2B5EF4-FFF2-40B4-BE49-F238E27FC236}">
                <a16:creationId xmlns:a16="http://schemas.microsoft.com/office/drawing/2014/main" id="{5325835E-20C2-4F4A-A7E9-7A69E59567B3}"/>
              </a:ext>
            </a:extLst>
          </p:cNvPr>
          <p:cNvCxnSpPr>
            <a:cxnSpLocks noChangeShapeType="1"/>
            <a:stCxn id="31749" idx="0"/>
          </p:cNvCxnSpPr>
          <p:nvPr/>
        </p:nvCxnSpPr>
        <p:spPr bwMode="auto">
          <a:xfrm flipV="1">
            <a:off x="5111750" y="1901825"/>
            <a:ext cx="4763" cy="1760538"/>
          </a:xfrm>
          <a:prstGeom prst="straightConnector1">
            <a:avLst/>
          </a:prstGeom>
          <a:noFill/>
          <a:ln w="57150">
            <a:solidFill>
              <a:srgbClr val="00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Text Box 11">
            <a:extLst>
              <a:ext uri="{FF2B5EF4-FFF2-40B4-BE49-F238E27FC236}">
                <a16:creationId xmlns:a16="http://schemas.microsoft.com/office/drawing/2014/main" id="{E51EFF65-FCF7-0BD6-2B47-3C68C4D49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1531938"/>
            <a:ext cx="40163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8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55" name="Text Box 12">
            <a:extLst>
              <a:ext uri="{FF2B5EF4-FFF2-40B4-BE49-F238E27FC236}">
                <a16:creationId xmlns:a16="http://schemas.microsoft.com/office/drawing/2014/main" id="{A2BDE880-0DB1-6F8D-188B-EB1EABBC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1597025"/>
            <a:ext cx="3730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800" i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31756" name="AutoShape 14">
            <a:extLst>
              <a:ext uri="{FF2B5EF4-FFF2-40B4-BE49-F238E27FC236}">
                <a16:creationId xmlns:a16="http://schemas.microsoft.com/office/drawing/2014/main" id="{62C94D0A-1092-728C-0D4C-93515A7CDB04}"/>
              </a:ext>
            </a:extLst>
          </p:cNvPr>
          <p:cNvSpPr>
            <a:spLocks/>
          </p:cNvSpPr>
          <p:nvPr/>
        </p:nvSpPr>
        <p:spPr bwMode="auto">
          <a:xfrm>
            <a:off x="236538" y="4013200"/>
            <a:ext cx="2874962" cy="2109788"/>
          </a:xfrm>
          <a:prstGeom prst="callout1">
            <a:avLst>
              <a:gd name="adj1" fmla="val 5417"/>
              <a:gd name="adj2" fmla="val 102653"/>
              <a:gd name="adj3" fmla="val 3986"/>
              <a:gd name="adj4" fmla="val 102653"/>
            </a:avLst>
          </a:prstGeom>
          <a:solidFill>
            <a:srgbClr val="99CC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00CC"/>
                </a:solidFill>
                <a:cs typeface="Arial" panose="020B0604020202020204" pitchFamily="34" charset="0"/>
              </a:rPr>
              <a:t>An association class is a “normal” class, and may include relations, inheritance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7A2C3D9E-2161-46F0-7D6A-2A0DC3023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-30163"/>
            <a:ext cx="10080625" cy="7589838"/>
          </a:xfrm>
          <a:solidFill>
            <a:srgbClr val="FFFFCC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public class RealEstateDeveloper{ 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private Vector &lt;Contract&gt; contracts= new Vector &lt;Contract&gt;();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public void buy(Client c){contracts.add(new Contract(c))};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} 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public class Client{ 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	private Address address;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	public Address getCurrentAddress(){} 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} 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public class Contract{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	private </a:t>
            </a:r>
            <a:r>
              <a:rPr lang="en-US" altLang="en-US" sz="2800" b="1">
                <a:solidFill>
                  <a:srgbClr val="0000CC"/>
                </a:solidFill>
              </a:rPr>
              <a:t>Client client;</a:t>
            </a:r>
            <a:endParaRPr lang="en-US" altLang="en-US" sz="2800" b="1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	private int contractNo;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	public Contract(Client c){ client=c;}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} 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A8B5E0DF-D251-5E4B-0321-D524DB164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2103438"/>
            <a:ext cx="3260725" cy="1828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2">
            <a:extLst>
              <a:ext uri="{FF2B5EF4-FFF2-40B4-BE49-F238E27FC236}">
                <a16:creationId xmlns:a16="http://schemas.microsoft.com/office/drawing/2014/main" id="{E98E5421-3F4A-34F9-D4F9-D673C48A426B}"/>
              </a:ext>
            </a:extLst>
          </p:cNvPr>
          <p:cNvGrpSpPr>
            <a:grpSpLocks/>
          </p:cNvGrpSpPr>
          <p:nvPr/>
        </p:nvGrpSpPr>
        <p:grpSpPr bwMode="auto">
          <a:xfrm>
            <a:off x="4770438" y="4597400"/>
            <a:ext cx="4833937" cy="1528763"/>
            <a:chOff x="2747" y="1034"/>
            <a:chExt cx="2533" cy="1099"/>
          </a:xfrm>
        </p:grpSpPr>
        <p:sp>
          <p:nvSpPr>
            <p:cNvPr id="33797" name="Text Box 13">
              <a:extLst>
                <a:ext uri="{FF2B5EF4-FFF2-40B4-BE49-F238E27FC236}">
                  <a16:creationId xmlns:a16="http://schemas.microsoft.com/office/drawing/2014/main" id="{EF336674-59C3-A064-FEA9-130523E43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" y="1034"/>
              <a:ext cx="907" cy="36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RealEstDev</a:t>
              </a:r>
            </a:p>
          </p:txBody>
        </p:sp>
        <p:sp>
          <p:nvSpPr>
            <p:cNvPr id="33798" name="Text Box 14">
              <a:extLst>
                <a:ext uri="{FF2B5EF4-FFF2-40B4-BE49-F238E27FC236}">
                  <a16:creationId xmlns:a16="http://schemas.microsoft.com/office/drawing/2014/main" id="{A0712302-893C-522D-F79C-4FF5520B4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104"/>
              <a:ext cx="672" cy="3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33799" name="Freeform 15">
              <a:extLst>
                <a:ext uri="{FF2B5EF4-FFF2-40B4-BE49-F238E27FC236}">
                  <a16:creationId xmlns:a16="http://schemas.microsoft.com/office/drawing/2014/main" id="{1531E47C-7177-B91D-04F8-5C004AEC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392"/>
              <a:ext cx="480" cy="384"/>
            </a:xfrm>
            <a:custGeom>
              <a:avLst/>
              <a:gdLst>
                <a:gd name="T0" fmla="*/ 0 w 480"/>
                <a:gd name="T1" fmla="*/ 0 h 384"/>
                <a:gd name="T2" fmla="*/ 0 w 480"/>
                <a:gd name="T3" fmla="*/ 384 h 384"/>
                <a:gd name="T4" fmla="*/ 480 w 480"/>
                <a:gd name="T5" fmla="*/ 384 h 384"/>
                <a:gd name="T6" fmla="*/ 0 60000 65536"/>
                <a:gd name="T7" fmla="*/ 0 60000 65536"/>
                <a:gd name="T8" fmla="*/ 0 60000 65536"/>
                <a:gd name="T9" fmla="*/ 0 w 480"/>
                <a:gd name="T10" fmla="*/ 0 h 384"/>
                <a:gd name="T11" fmla="*/ 480 w 48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384">
                  <a:moveTo>
                    <a:pt x="0" y="0"/>
                  </a:moveTo>
                  <a:lnTo>
                    <a:pt x="0" y="384"/>
                  </a:lnTo>
                  <a:lnTo>
                    <a:pt x="480" y="38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33800" name="Group 16">
              <a:extLst>
                <a:ext uri="{FF2B5EF4-FFF2-40B4-BE49-F238E27FC236}">
                  <a16:creationId xmlns:a16="http://schemas.microsoft.com/office/drawing/2014/main" id="{7899F3A8-2524-8734-66EE-ADD979539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536"/>
              <a:ext cx="879" cy="597"/>
              <a:chOff x="1392" y="2524"/>
              <a:chExt cx="879" cy="597"/>
            </a:xfrm>
          </p:grpSpPr>
          <p:sp>
            <p:nvSpPr>
              <p:cNvPr id="33804" name="Text Box 17">
                <a:extLst>
                  <a:ext uri="{FF2B5EF4-FFF2-40B4-BE49-F238E27FC236}">
                    <a16:creationId xmlns:a16="http://schemas.microsoft.com/office/drawing/2014/main" id="{B8703E2E-9F5E-C178-A2E5-F17380CC2C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24"/>
                <a:ext cx="879" cy="35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i="0">
                    <a:solidFill>
                      <a:schemeClr val="tx1"/>
                    </a:solidFill>
                  </a:rPr>
                  <a:t>Contract</a:t>
                </a:r>
              </a:p>
            </p:txBody>
          </p:sp>
          <p:sp>
            <p:nvSpPr>
              <p:cNvPr id="33805" name="Text Box 18">
                <a:extLst>
                  <a:ext uri="{FF2B5EF4-FFF2-40B4-BE49-F238E27FC236}">
                    <a16:creationId xmlns:a16="http://schemas.microsoft.com/office/drawing/2014/main" id="{E010EB5E-8BCE-DB59-17B5-19A4F094F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804"/>
                <a:ext cx="879" cy="31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100794" rIns="100794" bIns="100794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500" i="0">
                    <a:solidFill>
                      <a:schemeClr val="tx1"/>
                    </a:solidFill>
                  </a:rPr>
                  <a:t>ConNo: Integer</a:t>
                </a:r>
              </a:p>
            </p:txBody>
          </p:sp>
        </p:grpSp>
        <p:sp>
          <p:nvSpPr>
            <p:cNvPr id="33801" name="Text Box 19">
              <a:extLst>
                <a:ext uri="{FF2B5EF4-FFF2-40B4-BE49-F238E27FC236}">
                  <a16:creationId xmlns:a16="http://schemas.microsoft.com/office/drawing/2014/main" id="{A75A8172-50B6-23C3-C5FB-C91A24072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584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33802" name="Freeform 20">
              <a:extLst>
                <a:ext uri="{FF2B5EF4-FFF2-40B4-BE49-F238E27FC236}">
                  <a16:creationId xmlns:a16="http://schemas.microsoft.com/office/drawing/2014/main" id="{0B779393-B0B2-0094-ED42-F53076B5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1401"/>
              <a:ext cx="355" cy="368"/>
            </a:xfrm>
            <a:custGeom>
              <a:avLst/>
              <a:gdLst>
                <a:gd name="T0" fmla="*/ 0 w 355"/>
                <a:gd name="T1" fmla="*/ 368 h 368"/>
                <a:gd name="T2" fmla="*/ 355 w 355"/>
                <a:gd name="T3" fmla="*/ 368 h 368"/>
                <a:gd name="T4" fmla="*/ 355 w 355"/>
                <a:gd name="T5" fmla="*/ 0 h 368"/>
                <a:gd name="T6" fmla="*/ 0 60000 65536"/>
                <a:gd name="T7" fmla="*/ 0 60000 65536"/>
                <a:gd name="T8" fmla="*/ 0 60000 65536"/>
                <a:gd name="T9" fmla="*/ 0 w 355"/>
                <a:gd name="T10" fmla="*/ 0 h 368"/>
                <a:gd name="T11" fmla="*/ 355 w 355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" h="368">
                  <a:moveTo>
                    <a:pt x="0" y="368"/>
                  </a:moveTo>
                  <a:lnTo>
                    <a:pt x="355" y="368"/>
                  </a:lnTo>
                  <a:lnTo>
                    <a:pt x="3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33803" name="Text Box 21">
              <a:extLst>
                <a:ext uri="{FF2B5EF4-FFF2-40B4-BE49-F238E27FC236}">
                  <a16:creationId xmlns:a16="http://schemas.microsoft.com/office/drawing/2014/main" id="{EF2FCF22-CAB6-3ACF-A5C6-31ADDE825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391"/>
              <a:ext cx="24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500" i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EC72E10-4ABE-40F9-727A-A441C6809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274638"/>
            <a:ext cx="8596312" cy="808037"/>
          </a:xfrm>
        </p:spPr>
        <p:txBody>
          <a:bodyPr/>
          <a:lstStyle/>
          <a:p>
            <a:r>
              <a:rPr lang="en-US" altLang="en-US" sz="3600"/>
              <a:t>Ternary Association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B2A01548-93CB-F978-6895-36D790A31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3" y="1265238"/>
            <a:ext cx="9601200" cy="65532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600"/>
              <a:t>Some times three (or more) classes may be associated.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600"/>
              <a:t>An object of an association class: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/>
              <a:t>Stores the details                                              for the two                                           associated classes.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31D45-34E9-4B12-C9C2-710C82F2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3627438"/>
            <a:ext cx="40163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6">
            <a:extLst>
              <a:ext uri="{FF2B5EF4-FFF2-40B4-BE49-F238E27FC236}">
                <a16:creationId xmlns:a16="http://schemas.microsoft.com/office/drawing/2014/main" id="{84A7EE38-2C63-563A-6C20-526B523F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6181725"/>
            <a:ext cx="9921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400" i="0">
                <a:solidFill>
                  <a:srgbClr val="0000CC"/>
                </a:solidFill>
              </a:rPr>
              <a:t>and we can add more classes to the diamond…</a:t>
            </a: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FBF69AC5-01AC-93C4-817B-59D2EAF5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-60325"/>
            <a:ext cx="860107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>
              <a:lnSpc>
                <a:spcPct val="9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i="0">
                <a:solidFill>
                  <a:srgbClr val="000000"/>
                </a:solidFill>
              </a:rPr>
              <a:t> Ternary Association</a:t>
            </a:r>
          </a:p>
        </p:txBody>
      </p:sp>
      <p:grpSp>
        <p:nvGrpSpPr>
          <p:cNvPr id="35844" name="Group 22">
            <a:extLst>
              <a:ext uri="{FF2B5EF4-FFF2-40B4-BE49-F238E27FC236}">
                <a16:creationId xmlns:a16="http://schemas.microsoft.com/office/drawing/2014/main" id="{D7D604C0-C26A-F892-ACAA-C6E8C2F04A1D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112838"/>
            <a:ext cx="6248400" cy="4724400"/>
            <a:chOff x="847" y="1016"/>
            <a:chExt cx="4127" cy="3045"/>
          </a:xfrm>
        </p:grpSpPr>
        <p:sp>
          <p:nvSpPr>
            <p:cNvPr id="35845" name="Rectangle 2">
              <a:extLst>
                <a:ext uri="{FF2B5EF4-FFF2-40B4-BE49-F238E27FC236}">
                  <a16:creationId xmlns:a16="http://schemas.microsoft.com/office/drawing/2014/main" id="{ABE3301E-1928-A147-0D12-E998003C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1045"/>
              <a:ext cx="1376" cy="111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200"/>
            </a:p>
          </p:txBody>
        </p:sp>
        <p:sp>
          <p:nvSpPr>
            <p:cNvPr id="35846" name="Line 3">
              <a:extLst>
                <a:ext uri="{FF2B5EF4-FFF2-40B4-BE49-F238E27FC236}">
                  <a16:creationId xmlns:a16="http://schemas.microsoft.com/office/drawing/2014/main" id="{76B0879C-50B6-7083-498E-71F3F9BDF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" y="1416"/>
              <a:ext cx="1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47" name="Rectangle 4">
              <a:extLst>
                <a:ext uri="{FF2B5EF4-FFF2-40B4-BE49-F238E27FC236}">
                  <a16:creationId xmlns:a16="http://schemas.microsoft.com/office/drawing/2014/main" id="{C9B19E43-0B7D-3A04-6D57-7F301BC16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950"/>
              <a:ext cx="1376" cy="111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200"/>
            </a:p>
          </p:txBody>
        </p:sp>
        <p:sp>
          <p:nvSpPr>
            <p:cNvPr id="35848" name="Line 5">
              <a:extLst>
                <a:ext uri="{FF2B5EF4-FFF2-40B4-BE49-F238E27FC236}">
                  <a16:creationId xmlns:a16="http://schemas.microsoft.com/office/drawing/2014/main" id="{1943C16D-9F85-B3AE-90FA-BB651DFA2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3320"/>
              <a:ext cx="1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49" name="Rectangle 6">
              <a:extLst>
                <a:ext uri="{FF2B5EF4-FFF2-40B4-BE49-F238E27FC236}">
                  <a16:creationId xmlns:a16="http://schemas.microsoft.com/office/drawing/2014/main" id="{352DC383-77C5-BFED-923F-F44F4CC8A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1045"/>
              <a:ext cx="1376" cy="111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200"/>
            </a:p>
          </p:txBody>
        </p:sp>
        <p:sp>
          <p:nvSpPr>
            <p:cNvPr id="35850" name="Line 7">
              <a:extLst>
                <a:ext uri="{FF2B5EF4-FFF2-40B4-BE49-F238E27FC236}">
                  <a16:creationId xmlns:a16="http://schemas.microsoft.com/office/drawing/2014/main" id="{17C614E3-7D06-66C3-49E9-211F29838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" y="1416"/>
              <a:ext cx="1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1" name="AutoShape 8">
              <a:extLst>
                <a:ext uri="{FF2B5EF4-FFF2-40B4-BE49-F238E27FC236}">
                  <a16:creationId xmlns:a16="http://schemas.microsoft.com/office/drawing/2014/main" id="{89911E6C-10A3-ED06-F72C-8CCFBB34B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310"/>
              <a:ext cx="476" cy="423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200"/>
            </a:p>
          </p:txBody>
        </p:sp>
        <p:sp>
          <p:nvSpPr>
            <p:cNvPr id="35852" name="Line 9">
              <a:extLst>
                <a:ext uri="{FF2B5EF4-FFF2-40B4-BE49-F238E27FC236}">
                  <a16:creationId xmlns:a16="http://schemas.microsoft.com/office/drawing/2014/main" id="{901763BC-8DEF-5414-B6FB-1B30E2D05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1521"/>
              <a:ext cx="4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3" name="Line 10">
              <a:extLst>
                <a:ext uri="{FF2B5EF4-FFF2-40B4-BE49-F238E27FC236}">
                  <a16:creationId xmlns:a16="http://schemas.microsoft.com/office/drawing/2014/main" id="{D90902DB-A06C-D6E3-79F2-74B6F58EC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3" y="1521"/>
              <a:ext cx="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4" name="Line 11">
              <a:extLst>
                <a:ext uri="{FF2B5EF4-FFF2-40B4-BE49-F238E27FC236}">
                  <a16:creationId xmlns:a16="http://schemas.microsoft.com/office/drawing/2014/main" id="{EE08F0FD-5F75-5718-234F-F997D126E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1733"/>
              <a:ext cx="0" cy="1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5" name="Text Box 12">
              <a:extLst>
                <a:ext uri="{FF2B5EF4-FFF2-40B4-BE49-F238E27FC236}">
                  <a16:creationId xmlns:a16="http://schemas.microsoft.com/office/drawing/2014/main" id="{52E35E8D-0420-1A8B-80C4-BF3D100EA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1016"/>
              <a:ext cx="63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200" i="0">
                  <a:solidFill>
                    <a:schemeClr val="tx1"/>
                  </a:solidFill>
                </a:rPr>
                <a:t>Man</a:t>
              </a:r>
            </a:p>
          </p:txBody>
        </p:sp>
        <p:sp>
          <p:nvSpPr>
            <p:cNvPr id="35856" name="Text Box 13">
              <a:extLst>
                <a:ext uri="{FF2B5EF4-FFF2-40B4-BE49-F238E27FC236}">
                  <a16:creationId xmlns:a16="http://schemas.microsoft.com/office/drawing/2014/main" id="{B5196871-859C-942D-2AE7-52C666857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6" y="1016"/>
              <a:ext cx="101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200" i="0">
                  <a:solidFill>
                    <a:schemeClr val="tx1"/>
                  </a:solidFill>
                </a:rPr>
                <a:t>Woman</a:t>
              </a:r>
            </a:p>
          </p:txBody>
        </p:sp>
        <p:sp>
          <p:nvSpPr>
            <p:cNvPr id="35857" name="Text Box 14">
              <a:extLst>
                <a:ext uri="{FF2B5EF4-FFF2-40B4-BE49-F238E27FC236}">
                  <a16:creationId xmlns:a16="http://schemas.microsoft.com/office/drawing/2014/main" id="{9C6FE9FC-8CF5-A070-AB87-6A600B243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2921"/>
              <a:ext cx="85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200" i="0">
                  <a:solidFill>
                    <a:schemeClr val="tx1"/>
                  </a:solidFill>
                </a:rPr>
                <a:t>Priest</a:t>
              </a:r>
            </a:p>
          </p:txBody>
        </p:sp>
        <p:sp>
          <p:nvSpPr>
            <p:cNvPr id="35858" name="Text Box 15">
              <a:extLst>
                <a:ext uri="{FF2B5EF4-FFF2-40B4-BE49-F238E27FC236}">
                  <a16:creationId xmlns:a16="http://schemas.microsoft.com/office/drawing/2014/main" id="{D0B60AB5-5538-66C0-4890-3B4A29EF1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263"/>
              <a:ext cx="77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800" i="0">
                  <a:solidFill>
                    <a:schemeClr val="tx1"/>
                  </a:solidFill>
                </a:rPr>
                <a:t>marry</a:t>
              </a:r>
            </a:p>
          </p:txBody>
        </p:sp>
        <p:sp>
          <p:nvSpPr>
            <p:cNvPr id="35859" name="Text Box 11">
              <a:extLst>
                <a:ext uri="{FF2B5EF4-FFF2-40B4-BE49-F238E27FC236}">
                  <a16:creationId xmlns:a16="http://schemas.microsoft.com/office/drawing/2014/main" id="{9E97D6CE-A29E-9966-AD92-C93E71A16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" y="1240"/>
              <a:ext cx="25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860" name="Text Box 11">
              <a:extLst>
                <a:ext uri="{FF2B5EF4-FFF2-40B4-BE49-F238E27FC236}">
                  <a16:creationId xmlns:a16="http://schemas.microsoft.com/office/drawing/2014/main" id="{ABB7230A-617A-AC87-666C-30C4B7358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1229"/>
              <a:ext cx="25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861" name="Text Box 11">
              <a:extLst>
                <a:ext uri="{FF2B5EF4-FFF2-40B4-BE49-F238E27FC236}">
                  <a16:creationId xmlns:a16="http://schemas.microsoft.com/office/drawing/2014/main" id="{1DEBB268-115E-7F72-3229-21A466FF8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2621"/>
              <a:ext cx="5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 i="0">
                  <a:solidFill>
                    <a:srgbClr val="000000"/>
                  </a:solidFill>
                </a:rPr>
                <a:t>1..3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0388782-0325-C1C3-76C1-4DECF62C3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080625" cy="884238"/>
          </a:xfrm>
        </p:spPr>
        <p:txBody>
          <a:bodyPr/>
          <a:lstStyle/>
          <a:p>
            <a:r>
              <a:rPr lang="en-US" altLang="en-US" sz="3600"/>
              <a:t>Implementation of Ternary Association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8266D38-266A-1BF7-DC0D-C7574E1E0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46150"/>
            <a:ext cx="9840913" cy="52578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/>
              <a:t>There are several ways in which ternary association can be implemented.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One is to decompose it into a set of binary associations.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7169E9F-0B7D-D6E6-2FB6-AC49B4152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3819525"/>
            <a:ext cx="1663700" cy="11953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/>
          </a:p>
        </p:txBody>
      </p:sp>
      <p:sp>
        <p:nvSpPr>
          <p:cNvPr id="18437" name="Line 3">
            <a:extLst>
              <a:ext uri="{FF2B5EF4-FFF2-40B4-BE49-F238E27FC236}">
                <a16:creationId xmlns:a16="http://schemas.microsoft.com/office/drawing/2014/main" id="{41812C5C-DEE2-F5AC-F93E-07460198E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3" y="4217988"/>
            <a:ext cx="166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35EA49FC-8434-5C9F-1D26-4A7135227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5792788"/>
            <a:ext cx="1663700" cy="11953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/>
          </a:p>
        </p:txBody>
      </p:sp>
      <p:sp>
        <p:nvSpPr>
          <p:cNvPr id="18439" name="Line 5">
            <a:extLst>
              <a:ext uri="{FF2B5EF4-FFF2-40B4-BE49-F238E27FC236}">
                <a16:creationId xmlns:a16="http://schemas.microsoft.com/office/drawing/2014/main" id="{7AF72773-E254-03FF-39C8-AEA6722B8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6191250"/>
            <a:ext cx="166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0" name="Rectangle 6">
            <a:extLst>
              <a:ext uri="{FF2B5EF4-FFF2-40B4-BE49-F238E27FC236}">
                <a16:creationId xmlns:a16="http://schemas.microsoft.com/office/drawing/2014/main" id="{4972B1A5-F0E0-9E4C-195E-2DD4F927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3" y="3811588"/>
            <a:ext cx="1663700" cy="11953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/>
          </a:p>
        </p:txBody>
      </p:sp>
      <p:sp>
        <p:nvSpPr>
          <p:cNvPr id="18441" name="Line 7">
            <a:extLst>
              <a:ext uri="{FF2B5EF4-FFF2-40B4-BE49-F238E27FC236}">
                <a16:creationId xmlns:a16="http://schemas.microsoft.com/office/drawing/2014/main" id="{DFCA3B6D-42F8-EE3F-80D2-B8E7506C0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2413" y="4210050"/>
            <a:ext cx="166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2" name="Line 9">
            <a:extLst>
              <a:ext uri="{FF2B5EF4-FFF2-40B4-BE49-F238E27FC236}">
                <a16:creationId xmlns:a16="http://schemas.microsoft.com/office/drawing/2014/main" id="{03EAABF6-BCC8-2DDC-0B57-4B7C0246C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1313" y="4321175"/>
            <a:ext cx="24828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1A841E58-4A35-CA12-0990-70323BC09B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92313" y="4397375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4" name="Line 11">
            <a:extLst>
              <a:ext uri="{FF2B5EF4-FFF2-40B4-BE49-F238E27FC236}">
                <a16:creationId xmlns:a16="http://schemas.microsoft.com/office/drawing/2014/main" id="{54532F47-A680-F362-84C7-04D5821F3F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3113" y="500697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5" name="Text Box 12">
            <a:extLst>
              <a:ext uri="{FF2B5EF4-FFF2-40B4-BE49-F238E27FC236}">
                <a16:creationId xmlns:a16="http://schemas.microsoft.com/office/drawing/2014/main" id="{497B4448-8220-F61C-F09C-C9D977982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3787775"/>
            <a:ext cx="8493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Man</a:t>
            </a:r>
          </a:p>
        </p:txBody>
      </p:sp>
      <p:sp>
        <p:nvSpPr>
          <p:cNvPr id="18446" name="Text Box 13">
            <a:extLst>
              <a:ext uri="{FF2B5EF4-FFF2-40B4-BE49-F238E27FC236}">
                <a16:creationId xmlns:a16="http://schemas.microsoft.com/office/drawing/2014/main" id="{00FF8AD9-4A07-DEC1-4A39-828B89DD7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3779838"/>
            <a:ext cx="13303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Woman</a:t>
            </a:r>
          </a:p>
        </p:txBody>
      </p:sp>
      <p:sp>
        <p:nvSpPr>
          <p:cNvPr id="18447" name="Text Box 14">
            <a:extLst>
              <a:ext uri="{FF2B5EF4-FFF2-40B4-BE49-F238E27FC236}">
                <a16:creationId xmlns:a16="http://schemas.microsoft.com/office/drawing/2014/main" id="{46D67FCD-8E5A-8147-F960-29AF0B049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5761038"/>
            <a:ext cx="1127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Priest</a:t>
            </a:r>
          </a:p>
        </p:txBody>
      </p:sp>
      <p:sp>
        <p:nvSpPr>
          <p:cNvPr id="18448" name="Text Box 15">
            <a:extLst>
              <a:ext uri="{FF2B5EF4-FFF2-40B4-BE49-F238E27FC236}">
                <a16:creationId xmlns:a16="http://schemas.microsoft.com/office/drawing/2014/main" id="{F748BF65-F086-145A-5B08-4309D598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5256213"/>
            <a:ext cx="2039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</a:rPr>
              <a:t>Performed by</a:t>
            </a:r>
          </a:p>
        </p:txBody>
      </p:sp>
      <p:sp>
        <p:nvSpPr>
          <p:cNvPr id="18449" name="Text Box 11">
            <a:extLst>
              <a:ext uri="{FF2B5EF4-FFF2-40B4-BE49-F238E27FC236}">
                <a16:creationId xmlns:a16="http://schemas.microsoft.com/office/drawing/2014/main" id="{D7688DA4-56F8-EF26-2736-349D05AB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029075"/>
            <a:ext cx="3667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50" name="Text Box 11">
            <a:extLst>
              <a:ext uri="{FF2B5EF4-FFF2-40B4-BE49-F238E27FC236}">
                <a16:creationId xmlns:a16="http://schemas.microsoft.com/office/drawing/2014/main" id="{B6ECA51E-ED8A-28C9-2929-AAFA25F3D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3940175"/>
            <a:ext cx="3667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51" name="Text Box 11">
            <a:extLst>
              <a:ext uri="{FF2B5EF4-FFF2-40B4-BE49-F238E27FC236}">
                <a16:creationId xmlns:a16="http://schemas.microsoft.com/office/drawing/2014/main" id="{B3269B6E-3390-1609-F2E4-6394A071B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5438775"/>
            <a:ext cx="815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1..3</a:t>
            </a:r>
          </a:p>
        </p:txBody>
      </p:sp>
      <p:sp>
        <p:nvSpPr>
          <p:cNvPr id="18452" name="Rectangle 2">
            <a:extLst>
              <a:ext uri="{FF2B5EF4-FFF2-40B4-BE49-F238E27FC236}">
                <a16:creationId xmlns:a16="http://schemas.microsoft.com/office/drawing/2014/main" id="{90874E2C-0BA3-0CE3-8735-7ACE772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3819525"/>
            <a:ext cx="1663700" cy="11953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/>
          </a:p>
        </p:txBody>
      </p:sp>
      <p:sp>
        <p:nvSpPr>
          <p:cNvPr id="18453" name="Line 3">
            <a:extLst>
              <a:ext uri="{FF2B5EF4-FFF2-40B4-BE49-F238E27FC236}">
                <a16:creationId xmlns:a16="http://schemas.microsoft.com/office/drawing/2014/main" id="{2C71DB33-1591-ABC4-68C9-9E61E523D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4217988"/>
            <a:ext cx="166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4" name="Text Box 12">
            <a:extLst>
              <a:ext uri="{FF2B5EF4-FFF2-40B4-BE49-F238E27FC236}">
                <a16:creationId xmlns:a16="http://schemas.microsoft.com/office/drawing/2014/main" id="{6E5E3D8D-F2BE-A13F-6D24-5BC5A5AC7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3787775"/>
            <a:ext cx="16287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Marriage</a:t>
            </a:r>
          </a:p>
        </p:txBody>
      </p:sp>
      <p:sp>
        <p:nvSpPr>
          <p:cNvPr id="18455" name="Text Box 15">
            <a:extLst>
              <a:ext uri="{FF2B5EF4-FFF2-40B4-BE49-F238E27FC236}">
                <a16:creationId xmlns:a16="http://schemas.microsoft.com/office/drawing/2014/main" id="{BAC018C4-B5ED-46ED-17BA-5326A306E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397375"/>
            <a:ext cx="1828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</a:rPr>
              <a:t>Participates in</a:t>
            </a:r>
          </a:p>
        </p:txBody>
      </p:sp>
      <p:sp>
        <p:nvSpPr>
          <p:cNvPr id="18456" name="Text Box 11">
            <a:extLst>
              <a:ext uri="{FF2B5EF4-FFF2-40B4-BE49-F238E27FC236}">
                <a16:creationId xmlns:a16="http://schemas.microsoft.com/office/drawing/2014/main" id="{D7DD1642-0D3B-2349-611A-C67257FC7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4016375"/>
            <a:ext cx="3667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57" name="Text Box 11">
            <a:extLst>
              <a:ext uri="{FF2B5EF4-FFF2-40B4-BE49-F238E27FC236}">
                <a16:creationId xmlns:a16="http://schemas.microsoft.com/office/drawing/2014/main" id="{47AF752D-B89D-093F-20DD-0AA19E8B5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3940175"/>
            <a:ext cx="3667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58" name="Text Box 15">
            <a:extLst>
              <a:ext uri="{FF2B5EF4-FFF2-40B4-BE49-F238E27FC236}">
                <a16:creationId xmlns:a16="http://schemas.microsoft.com/office/drawing/2014/main" id="{E94F679F-24AE-CFFC-61DA-E44A088F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4244975"/>
            <a:ext cx="1828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</a:rPr>
              <a:t>Participates in</a:t>
            </a:r>
          </a:p>
        </p:txBody>
      </p:sp>
      <p:sp>
        <p:nvSpPr>
          <p:cNvPr id="18459" name="Text Box 11">
            <a:extLst>
              <a:ext uri="{FF2B5EF4-FFF2-40B4-BE49-F238E27FC236}">
                <a16:creationId xmlns:a16="http://schemas.microsoft.com/office/drawing/2014/main" id="{F55F23F8-4F80-6781-FF6F-9ED5394E1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5006975"/>
            <a:ext cx="342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8460" name="AutoShape 5">
            <a:extLst>
              <a:ext uri="{FF2B5EF4-FFF2-40B4-BE49-F238E27FC236}">
                <a16:creationId xmlns:a16="http://schemas.microsoft.com/office/drawing/2014/main" id="{142413E1-ED5E-8FF5-5CAA-63580E52180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71444" y="4033044"/>
            <a:ext cx="225425" cy="192087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 b="0" i="0">
              <a:latin typeface="Times New Roman" panose="02020603050405020304" pitchFamily="18" charset="0"/>
            </a:endParaRPr>
          </a:p>
        </p:txBody>
      </p:sp>
      <p:sp>
        <p:nvSpPr>
          <p:cNvPr id="18461" name="AutoShape 5">
            <a:extLst>
              <a:ext uri="{FF2B5EF4-FFF2-40B4-BE49-F238E27FC236}">
                <a16:creationId xmlns:a16="http://schemas.microsoft.com/office/drawing/2014/main" id="{AFDD24D9-0F7E-79EA-42B4-6DEBB2264477}"/>
              </a:ext>
            </a:extLst>
          </p:cNvPr>
          <p:cNvSpPr>
            <a:spLocks noChangeArrowheads="1"/>
          </p:cNvSpPr>
          <p:nvPr/>
        </p:nvSpPr>
        <p:spPr bwMode="auto">
          <a:xfrm rot="5201302">
            <a:off x="2494756" y="4144169"/>
            <a:ext cx="238125" cy="141288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 b="0" i="0">
              <a:latin typeface="Times New Roman" panose="02020603050405020304" pitchFamily="18" charset="0"/>
            </a:endParaRPr>
          </a:p>
        </p:txBody>
      </p:sp>
      <p:sp>
        <p:nvSpPr>
          <p:cNvPr id="18462" name="AutoShape 5">
            <a:extLst>
              <a:ext uri="{FF2B5EF4-FFF2-40B4-BE49-F238E27FC236}">
                <a16:creationId xmlns:a16="http://schemas.microsoft.com/office/drawing/2014/main" id="{7CAEAEAB-3DE1-6845-4954-3FE0C9191BA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78313" y="5235575"/>
            <a:ext cx="317500" cy="233363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 b="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8" grpId="0" animBg="1"/>
      <p:bldP spid="18440" grpId="0" animBg="1"/>
      <p:bldP spid="18445" grpId="0"/>
      <p:bldP spid="18446" grpId="0"/>
      <p:bldP spid="18447" grpId="0"/>
      <p:bldP spid="18448" grpId="0"/>
      <p:bldP spid="18449" grpId="0"/>
      <p:bldP spid="18450" grpId="0"/>
      <p:bldP spid="18451" grpId="0"/>
      <p:bldP spid="18452" grpId="0" animBg="1"/>
      <p:bldP spid="18454" grpId="0"/>
      <p:bldP spid="18455" grpId="0"/>
      <p:bldP spid="18456" grpId="0"/>
      <p:bldP spid="18457" grpId="0"/>
      <p:bldP spid="18458" grpId="0"/>
      <p:bldP spid="18459" grpId="0"/>
      <p:bldP spid="18460" grpId="0" animBg="1"/>
      <p:bldP spid="18461" grpId="0" animBg="1"/>
      <p:bldP spid="184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4A73434-BEF1-8DF9-0D95-D33A571F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2573338"/>
            <a:ext cx="2184400" cy="17637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1" name="Line 3">
            <a:extLst>
              <a:ext uri="{FF2B5EF4-FFF2-40B4-BE49-F238E27FC236}">
                <a16:creationId xmlns:a16="http://schemas.microsoft.com/office/drawing/2014/main" id="{6541FD41-1318-833C-A3C7-86F843A31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613" y="3162300"/>
            <a:ext cx="218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19E5FC03-D50F-8800-E5C5-39945BBC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5597525"/>
            <a:ext cx="2184400" cy="17637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3" name="Line 5">
            <a:extLst>
              <a:ext uri="{FF2B5EF4-FFF2-40B4-BE49-F238E27FC236}">
                <a16:creationId xmlns:a16="http://schemas.microsoft.com/office/drawing/2014/main" id="{FA9A66A4-B453-869F-9437-A2DB1F843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6184900"/>
            <a:ext cx="218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BF912B89-17BC-3916-3D3F-7DF6AEB6F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573338"/>
            <a:ext cx="2184400" cy="17637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DB9690AE-E8D9-22B6-4A77-17BABDCCF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3162300"/>
            <a:ext cx="218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6" name="AutoShape 8">
            <a:extLst>
              <a:ext uri="{FF2B5EF4-FFF2-40B4-BE49-F238E27FC236}">
                <a16:creationId xmlns:a16="http://schemas.microsoft.com/office/drawing/2014/main" id="{BDB6B78E-0C09-F349-017C-FD192078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994025"/>
            <a:ext cx="755650" cy="671513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63B3B293-88AC-0226-E80E-C43AA2942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3328988"/>
            <a:ext cx="671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24BC7190-18B2-DD0C-C106-C1FF03AAA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9013" y="3328988"/>
            <a:ext cx="755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78741B84-3D81-86B5-D216-61F489DC0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5" y="3665538"/>
            <a:ext cx="0" cy="1931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611DF17D-BBB0-6106-0378-166E5C138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573338"/>
            <a:ext cx="1476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400" i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7ABB2627-9BBC-2C83-E9A3-171BCAAED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0" y="2527300"/>
            <a:ext cx="131603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400" i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E617D09B-7C9C-E133-1D5D-1C6490840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551488"/>
            <a:ext cx="16430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400" i="0">
                <a:solidFill>
                  <a:schemeClr val="tx1"/>
                </a:solidFill>
              </a:rPr>
              <a:t>Season</a:t>
            </a:r>
          </a:p>
        </p:txBody>
      </p:sp>
      <p:sp>
        <p:nvSpPr>
          <p:cNvPr id="37903" name="Rectangle 17">
            <a:extLst>
              <a:ext uri="{FF2B5EF4-FFF2-40B4-BE49-F238E27FC236}">
                <a16:creationId xmlns:a16="http://schemas.microsoft.com/office/drawing/2014/main" id="{2B9B223F-1F2E-99FD-6A31-073A1F59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274638"/>
            <a:ext cx="2184400" cy="1504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904" name="Line 18">
            <a:extLst>
              <a:ext uri="{FF2B5EF4-FFF2-40B4-BE49-F238E27FC236}">
                <a16:creationId xmlns:a16="http://schemas.microsoft.com/office/drawing/2014/main" id="{6DBD73AB-F931-5D29-DB28-C08231878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2513" y="1036638"/>
            <a:ext cx="218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5" name="Text Box 19">
            <a:extLst>
              <a:ext uri="{FF2B5EF4-FFF2-40B4-BE49-F238E27FC236}">
                <a16:creationId xmlns:a16="http://schemas.microsoft.com/office/drawing/2014/main" id="{D0DE73F4-146D-7848-7410-A130BF2AF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274638"/>
            <a:ext cx="16287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400" i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37906" name="Text Box 20">
            <a:extLst>
              <a:ext uri="{FF2B5EF4-FFF2-40B4-BE49-F238E27FC236}">
                <a16:creationId xmlns:a16="http://schemas.microsoft.com/office/drawing/2014/main" id="{9325A8BB-A2D4-C92F-CD26-DEB185E8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1265238"/>
            <a:ext cx="2133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37907" name="Line 21">
            <a:extLst>
              <a:ext uri="{FF2B5EF4-FFF2-40B4-BE49-F238E27FC236}">
                <a16:creationId xmlns:a16="http://schemas.microsoft.com/office/drawing/2014/main" id="{63309328-66C7-1075-EE0D-A039C47CB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313" y="1798638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8" name="Text Box 11">
            <a:extLst>
              <a:ext uri="{FF2B5EF4-FFF2-40B4-BE49-F238E27FC236}">
                <a16:creationId xmlns:a16="http://schemas.microsoft.com/office/drawing/2014/main" id="{3A64E046-F66D-1672-A7BA-553E7B0B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2836863"/>
            <a:ext cx="5572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909" name="Text Box 11">
            <a:extLst>
              <a:ext uri="{FF2B5EF4-FFF2-40B4-BE49-F238E27FC236}">
                <a16:creationId xmlns:a16="http://schemas.microsoft.com/office/drawing/2014/main" id="{4AD9C151-2B2F-D135-DC99-417CC520A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65438"/>
            <a:ext cx="3667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910" name="Text Box 11">
            <a:extLst>
              <a:ext uri="{FF2B5EF4-FFF2-40B4-BE49-F238E27FC236}">
                <a16:creationId xmlns:a16="http://schemas.microsoft.com/office/drawing/2014/main" id="{C309B0D7-7037-F53C-F7F0-3CBCCA588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5245100"/>
            <a:ext cx="3968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435700-61E4-85F4-6897-ED113AF8A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4846638"/>
            <a:ext cx="3897312" cy="267811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chemeClr val="tx1"/>
                </a:solidFill>
              </a:rPr>
              <a:t>As association arity increases, implementation complexity increases… We shall exclude from our discussions 3ary and higher-ary associations…</a:t>
            </a:r>
          </a:p>
        </p:txBody>
      </p:sp>
      <p:sp>
        <p:nvSpPr>
          <p:cNvPr id="37912" name="TextBox 23">
            <a:extLst>
              <a:ext uri="{FF2B5EF4-FFF2-40B4-BE49-F238E27FC236}">
                <a16:creationId xmlns:a16="http://schemas.microsoft.com/office/drawing/2014/main" id="{3CC8B9F5-E9A0-A6AF-9557-80A26C0E17D4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7804944" y="796132"/>
            <a:ext cx="152400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36">
            <a:extLst>
              <a:ext uri="{FF2B5EF4-FFF2-40B4-BE49-F238E27FC236}">
                <a16:creationId xmlns:a16="http://schemas.microsoft.com/office/drawing/2014/main" id="{D2CF615F-8375-9D4C-F3E0-61B671ED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1905000"/>
            <a:ext cx="373062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i="0" dirty="0">
                <a:solidFill>
                  <a:srgbClr val="0000CC"/>
                </a:solidFill>
                <a:latin typeface="+mj-lt"/>
              </a:rPr>
              <a:t>*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132B7C7-3418-166D-87AB-F09860821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-47625"/>
            <a:ext cx="8596313" cy="1255713"/>
          </a:xfrm>
        </p:spPr>
        <p:txBody>
          <a:bodyPr/>
          <a:lstStyle/>
          <a:p>
            <a:r>
              <a:rPr lang="en-US" altLang="en-US" sz="4000"/>
              <a:t>Association Quiz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8F2736E0-31BC-BD8B-DD6C-E490E7443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465638"/>
            <a:ext cx="10080625" cy="2286000"/>
          </a:xfrm>
        </p:spPr>
        <p:txBody>
          <a:bodyPr/>
          <a:lstStyle/>
          <a:p>
            <a:pPr marL="619125" indent="-51435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95000"/>
              <a:buFont typeface="Comic Sans MS" panose="030F0702030302020204" pitchFamily="66" charset="0"/>
              <a:buAutoNum type="arabicPeriod"/>
            </a:pPr>
            <a:r>
              <a:rPr lang="en-US" altLang="en-US" b="1">
                <a:solidFill>
                  <a:srgbClr val="0000CC"/>
                </a:solidFill>
              </a:rPr>
              <a:t>Association denoted by symbol not attributes.</a:t>
            </a:r>
            <a:r>
              <a:rPr lang="en-US" altLang="en-US"/>
              <a:t> 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500"/>
              </a:spcAft>
            </a:pPr>
            <a:r>
              <a:rPr lang="en-US" altLang="en-US"/>
              <a:t>Implementation (pointers, arrays, vectors, ids etc) is left to the detailed design phase.</a:t>
            </a:r>
          </a:p>
          <a:p>
            <a:pPr marL="619125" indent="-514350">
              <a:lnSpc>
                <a:spcPct val="125000"/>
              </a:lnSpc>
              <a:spcBef>
                <a:spcPts val="1200"/>
              </a:spcBef>
              <a:spcAft>
                <a:spcPts val="1500"/>
              </a:spcAft>
              <a:buSzPct val="95000"/>
              <a:buFont typeface="Comic Sans MS" panose="030F0702030302020204" pitchFamily="66" charset="0"/>
              <a:buAutoNum type="arabicPeriod"/>
            </a:pPr>
            <a:r>
              <a:rPr lang="en-US" altLang="en-US" b="1">
                <a:solidFill>
                  <a:srgbClr val="0000CC"/>
                </a:solidFill>
              </a:rPr>
              <a:t>Wrong arrow type</a:t>
            </a:r>
          </a:p>
        </p:txBody>
      </p:sp>
      <p:sp>
        <p:nvSpPr>
          <p:cNvPr id="573448" name="AutoShape 8">
            <a:extLst>
              <a:ext uri="{FF2B5EF4-FFF2-40B4-BE49-F238E27FC236}">
                <a16:creationId xmlns:a16="http://schemas.microsoft.com/office/drawing/2014/main" id="{B59A6EB5-007D-ED70-810E-AE26EFED4825}"/>
              </a:ext>
            </a:extLst>
          </p:cNvPr>
          <p:cNvSpPr>
            <a:spLocks/>
          </p:cNvSpPr>
          <p:nvPr/>
        </p:nvSpPr>
        <p:spPr bwMode="auto">
          <a:xfrm>
            <a:off x="5497513" y="3429000"/>
            <a:ext cx="3048000" cy="685800"/>
          </a:xfrm>
          <a:prstGeom prst="callout1">
            <a:avLst>
              <a:gd name="adj1" fmla="val 16667"/>
              <a:gd name="adj2" fmla="val -2324"/>
              <a:gd name="adj3" fmla="val -53704"/>
              <a:gd name="adj4" fmla="val -24741"/>
            </a:avLst>
          </a:prstGeom>
          <a:solidFill>
            <a:srgbClr val="006600"/>
          </a:solidFill>
          <a:ln w="57150">
            <a:solidFill>
              <a:srgbClr val="FF0000"/>
            </a:solidFill>
            <a:prstDash val="sysDot"/>
            <a:miter lim="800000"/>
            <a:headEnd/>
            <a:tailEnd type="arrow" w="med" len="med"/>
          </a:ln>
        </p:spPr>
        <p:txBody>
          <a:bodyPr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800" i="0">
                <a:solidFill>
                  <a:srgbClr val="FFFF00"/>
                </a:solidFill>
                <a:cs typeface="Arial" panose="020B0604020202020204" pitchFamily="34" charset="0"/>
              </a:rPr>
              <a:t>What is wrong?</a:t>
            </a:r>
          </a:p>
        </p:txBody>
      </p:sp>
      <p:sp>
        <p:nvSpPr>
          <p:cNvPr id="38918" name="Rectangle 9">
            <a:extLst>
              <a:ext uri="{FF2B5EF4-FFF2-40B4-BE49-F238E27FC236}">
                <a16:creationId xmlns:a16="http://schemas.microsoft.com/office/drawing/2014/main" id="{C328A877-5828-59C6-213C-44E4B69E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371600"/>
            <a:ext cx="3429000" cy="160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8919" name="Text Box 10">
            <a:extLst>
              <a:ext uri="{FF2B5EF4-FFF2-40B4-BE49-F238E27FC236}">
                <a16:creationId xmlns:a16="http://schemas.microsoft.com/office/drawing/2014/main" id="{CD65B705-75AC-E1F6-2D90-9D5177D8B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1341438"/>
            <a:ext cx="9318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sv-SE" altLang="en-US" sz="2600" i="0">
                <a:solidFill>
                  <a:schemeClr val="tx1"/>
                </a:solidFill>
              </a:rPr>
              <a:t>Book</a:t>
            </a:r>
            <a:endParaRPr lang="en-GB" altLang="en-US" sz="2600" i="0">
              <a:solidFill>
                <a:schemeClr val="tx1"/>
              </a:solidFill>
            </a:endParaRPr>
          </a:p>
        </p:txBody>
      </p:sp>
      <p:sp>
        <p:nvSpPr>
          <p:cNvPr id="38920" name="Text Box 11">
            <a:extLst>
              <a:ext uri="{FF2B5EF4-FFF2-40B4-BE49-F238E27FC236}">
                <a16:creationId xmlns:a16="http://schemas.microsoft.com/office/drawing/2014/main" id="{FE24F194-89B5-9D54-7389-3AFB846D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1928813"/>
            <a:ext cx="2146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sv-SE" altLang="en-US" sz="2600" i="0">
                <a:solidFill>
                  <a:schemeClr val="tx1"/>
                </a:solidFill>
              </a:rPr>
              <a:t>title: String</a:t>
            </a:r>
            <a:endParaRPr lang="en-GB" altLang="en-US" sz="2600" i="0">
              <a:solidFill>
                <a:schemeClr val="tx1"/>
              </a:solidFill>
            </a:endParaRPr>
          </a:p>
        </p:txBody>
      </p:sp>
      <p:sp>
        <p:nvSpPr>
          <p:cNvPr id="38921" name="Text Box 12">
            <a:extLst>
              <a:ext uri="{FF2B5EF4-FFF2-40B4-BE49-F238E27FC236}">
                <a16:creationId xmlns:a16="http://schemas.microsoft.com/office/drawing/2014/main" id="{B11E97DB-43A3-CFA4-18B7-AE91949F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2373313"/>
            <a:ext cx="24257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GB" altLang="en-US" sz="2600" i="0">
                <a:solidFill>
                  <a:schemeClr val="tx1"/>
                </a:solidFill>
              </a:rPr>
              <a:t>editor: String</a:t>
            </a:r>
          </a:p>
        </p:txBody>
      </p:sp>
      <p:sp>
        <p:nvSpPr>
          <p:cNvPr id="38922" name="Line 13">
            <a:extLst>
              <a:ext uri="{FF2B5EF4-FFF2-40B4-BE49-F238E27FC236}">
                <a16:creationId xmlns:a16="http://schemas.microsoft.com/office/drawing/2014/main" id="{8BB769B0-81DB-3EEE-F5F0-06E824721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3" y="1874838"/>
            <a:ext cx="344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3" name="Rectangle 15">
            <a:extLst>
              <a:ext uri="{FF2B5EF4-FFF2-40B4-BE49-F238E27FC236}">
                <a16:creationId xmlns:a16="http://schemas.microsoft.com/office/drawing/2014/main" id="{2195F790-9154-374C-0086-A40DC697A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1371600"/>
            <a:ext cx="3429000" cy="160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8924" name="Text Box 16">
            <a:extLst>
              <a:ext uri="{FF2B5EF4-FFF2-40B4-BE49-F238E27FC236}">
                <a16:creationId xmlns:a16="http://schemas.microsoft.com/office/drawing/2014/main" id="{23C158A1-1331-0521-A961-D2923D928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1341438"/>
            <a:ext cx="1179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sv-SE" altLang="en-US" sz="2600" i="0">
                <a:solidFill>
                  <a:schemeClr val="tx1"/>
                </a:solidFill>
              </a:rPr>
              <a:t>Editor</a:t>
            </a:r>
            <a:endParaRPr lang="en-GB" altLang="en-US" sz="2600" i="0">
              <a:solidFill>
                <a:schemeClr val="tx1"/>
              </a:solidFill>
            </a:endParaRPr>
          </a:p>
        </p:txBody>
      </p:sp>
      <p:sp>
        <p:nvSpPr>
          <p:cNvPr id="38925" name="Text Box 17">
            <a:extLst>
              <a:ext uri="{FF2B5EF4-FFF2-40B4-BE49-F238E27FC236}">
                <a16:creationId xmlns:a16="http://schemas.microsoft.com/office/drawing/2014/main" id="{64CAA4EF-DB4D-D8CD-1FFD-D722F5112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463" y="1928813"/>
            <a:ext cx="22669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sv-SE" altLang="en-US" sz="2600" i="0">
                <a:solidFill>
                  <a:schemeClr val="tx1"/>
                </a:solidFill>
              </a:rPr>
              <a:t>name: String</a:t>
            </a:r>
            <a:endParaRPr lang="en-GB" altLang="en-US" sz="2600" i="0">
              <a:solidFill>
                <a:schemeClr val="tx1"/>
              </a:solidFill>
            </a:endParaRPr>
          </a:p>
        </p:txBody>
      </p:sp>
      <p:sp>
        <p:nvSpPr>
          <p:cNvPr id="38926" name="Text Box 18">
            <a:extLst>
              <a:ext uri="{FF2B5EF4-FFF2-40B4-BE49-F238E27FC236}">
                <a16:creationId xmlns:a16="http://schemas.microsoft.com/office/drawing/2014/main" id="{05057F41-0107-EF44-4083-3D972CA6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2373313"/>
            <a:ext cx="25495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GB" altLang="en-US" sz="2600" i="0">
                <a:solidFill>
                  <a:schemeClr val="tx1"/>
                </a:solidFill>
              </a:rPr>
              <a:t>myBooks: Book</a:t>
            </a:r>
          </a:p>
        </p:txBody>
      </p:sp>
      <p:sp>
        <p:nvSpPr>
          <p:cNvPr id="38927" name="Line 19">
            <a:extLst>
              <a:ext uri="{FF2B5EF4-FFF2-40B4-BE49-F238E27FC236}">
                <a16:creationId xmlns:a16="http://schemas.microsoft.com/office/drawing/2014/main" id="{F036514B-7652-8100-8621-04EFAC2FF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838" y="1874838"/>
            <a:ext cx="344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8" name="Line 20">
            <a:extLst>
              <a:ext uri="{FF2B5EF4-FFF2-40B4-BE49-F238E27FC236}">
                <a16:creationId xmlns:a16="http://schemas.microsoft.com/office/drawing/2014/main" id="{2FEFD69A-AA42-307D-EABF-F056C42DC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3513" y="2209800"/>
            <a:ext cx="2362200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445" name="Rectangle 5">
            <a:extLst>
              <a:ext uri="{FF2B5EF4-FFF2-40B4-BE49-F238E27FC236}">
                <a16:creationId xmlns:a16="http://schemas.microsoft.com/office/drawing/2014/main" id="{7C97A729-F257-48C4-B45E-7BF868074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2438400"/>
            <a:ext cx="2590800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73446" name="Rectangle 6">
            <a:extLst>
              <a:ext uri="{FF2B5EF4-FFF2-40B4-BE49-F238E27FC236}">
                <a16:creationId xmlns:a16="http://schemas.microsoft.com/office/drawing/2014/main" id="{EDBDC29F-6C14-97A3-C0D5-E0D8C046C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438400"/>
            <a:ext cx="28956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8931" name="Rectangle 1036">
            <a:extLst>
              <a:ext uri="{FF2B5EF4-FFF2-40B4-BE49-F238E27FC236}">
                <a16:creationId xmlns:a16="http://schemas.microsoft.com/office/drawing/2014/main" id="{8088CEA0-A5B4-2510-98DA-478C1AAF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1828800"/>
            <a:ext cx="4016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8932" name="Rectangle 1036">
            <a:extLst>
              <a:ext uri="{FF2B5EF4-FFF2-40B4-BE49-F238E27FC236}">
                <a16:creationId xmlns:a16="http://schemas.microsoft.com/office/drawing/2014/main" id="{8B04D441-C98E-CCDA-DD67-CCA2EBFB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2178050"/>
            <a:ext cx="2354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Edited by</a:t>
            </a:r>
          </a:p>
        </p:txBody>
      </p:sp>
      <p:sp>
        <p:nvSpPr>
          <p:cNvPr id="119830" name="Rectangle 22">
            <a:extLst>
              <a:ext uri="{FF2B5EF4-FFF2-40B4-BE49-F238E27FC236}">
                <a16:creationId xmlns:a16="http://schemas.microsoft.com/office/drawing/2014/main" id="{E68A5085-1B92-0713-99C8-A3BDFB7D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1676400"/>
            <a:ext cx="7620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8934" name="AutoShape 5">
            <a:extLst>
              <a:ext uri="{FF2B5EF4-FFF2-40B4-BE49-F238E27FC236}">
                <a16:creationId xmlns:a16="http://schemas.microsoft.com/office/drawing/2014/main" id="{CB7894B4-8BA8-F791-8D1D-8AEC90AEDC77}"/>
              </a:ext>
            </a:extLst>
          </p:cNvPr>
          <p:cNvSpPr>
            <a:spLocks noChangeArrowheads="1"/>
          </p:cNvSpPr>
          <p:nvPr/>
        </p:nvSpPr>
        <p:spPr bwMode="auto">
          <a:xfrm rot="5643245">
            <a:off x="4666457" y="1899444"/>
            <a:ext cx="271462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 b="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  <p:bldP spid="573448" grpId="0" animBg="1"/>
      <p:bldP spid="573445" grpId="0" animBg="1"/>
      <p:bldP spid="573446" grpId="0" animBg="1"/>
      <p:bldP spid="1198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Image">
            <a:extLst>
              <a:ext uri="{FF2B5EF4-FFF2-40B4-BE49-F238E27FC236}">
                <a16:creationId xmlns:a16="http://schemas.microsoft.com/office/drawing/2014/main" id="{B713541E-41A9-E2ED-50FA-5E898722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98438"/>
            <a:ext cx="9826625" cy="71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ccinterf">
            <a:extLst>
              <a:ext uri="{FF2B5EF4-FFF2-40B4-BE49-F238E27FC236}">
                <a16:creationId xmlns:a16="http://schemas.microsoft.com/office/drawing/2014/main" id="{AFC40350-A3B0-FD3F-9034-72BA81FD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2786063"/>
            <a:ext cx="4592637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87E951DB-CFA1-7C9F-0070-FD953CB67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-49213"/>
            <a:ext cx="8596312" cy="1257301"/>
          </a:xfrm>
        </p:spPr>
        <p:txBody>
          <a:bodyPr/>
          <a:lstStyle/>
          <a:p>
            <a:r>
              <a:rPr lang="en-US" altLang="en-US" sz="4000"/>
              <a:t>Java Collections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30A6D2DF-710E-3E8B-F7B4-46EA285EA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265238"/>
            <a:ext cx="9448800" cy="5715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4000"/>
              <a:t>Java collections are of three basic types: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List  (Ordered)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Set   (Unordered)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Map  (Key-value pairs)</a:t>
            </a:r>
          </a:p>
        </p:txBody>
      </p:sp>
      <p:sp>
        <p:nvSpPr>
          <p:cNvPr id="6149" name="TextBox 3">
            <a:extLst>
              <a:ext uri="{FF2B5EF4-FFF2-40B4-BE49-F238E27FC236}">
                <a16:creationId xmlns:a16="http://schemas.microsoft.com/office/drawing/2014/main" id="{293CE191-6FFB-E488-5081-390E60540A47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8035132" y="5847556"/>
            <a:ext cx="15240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DF86972-8EE5-6D60-215B-C79463D53B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5013" y="3017838"/>
            <a:ext cx="8610600" cy="12954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</a:pPr>
            <a:r>
              <a:rPr lang="en-GB" altLang="en-US" sz="4800">
                <a:solidFill>
                  <a:srgbClr val="0000FF"/>
                </a:solidFill>
              </a:rPr>
              <a:t>Qualified Association </a:t>
            </a:r>
            <a:br>
              <a:rPr lang="en-GB" altLang="en-US" sz="6600">
                <a:solidFill>
                  <a:srgbClr val="003300"/>
                </a:solidFill>
              </a:rPr>
            </a:br>
            <a:endParaRPr lang="en-GB" altLang="en-US" sz="20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585BFAA-0C90-6AA1-4748-B3AAC3ACF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80975"/>
            <a:ext cx="86153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31" tIns="47516" rIns="95031" bIns="47516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 dirty="0">
                <a:solidFill>
                  <a:schemeClr val="tx2"/>
                </a:solidFill>
                <a:latin typeface="+mn-lt"/>
              </a:rPr>
              <a:t>Qualified Association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7B9BBE6-A10C-7B45-35F0-58C4CDCE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071563"/>
            <a:ext cx="9764713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1" tIns="47516" rIns="95031" bIns="47516"/>
          <a:lstStyle>
            <a:lvl1pPr marL="377825" indent="-37782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i="0">
                <a:solidFill>
                  <a:srgbClr val="0000CC"/>
                </a:solidFill>
              </a:rPr>
              <a:t>Allows us to express uniqueness…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b="0" i="0">
                <a:solidFill>
                  <a:schemeClr val="tx1"/>
                </a:solidFill>
              </a:rPr>
              <a:t>Implemented by hash                                                            tables, maps, dictionaries.</a:t>
            </a:r>
            <a:r>
              <a:rPr lang="en-US" altLang="en-US" sz="2800">
                <a:solidFill>
                  <a:schemeClr val="tx1"/>
                </a:solidFill>
              </a:rPr>
              <a:t> </a:t>
            </a:r>
            <a:endParaRPr lang="en-US" altLang="en-US" sz="3200" b="0" i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3200" b="0" i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3200" b="0" i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3200" b="0" i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b="0" i="0">
                <a:solidFill>
                  <a:schemeClr val="tx1"/>
                </a:solidFill>
              </a:rPr>
              <a:t>How to read?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i="0">
                <a:solidFill>
                  <a:srgbClr val="0000CC"/>
                </a:solidFill>
              </a:rPr>
              <a:t>There exists upto one file for each instance of filename in the directory .</a:t>
            </a:r>
          </a:p>
        </p:txBody>
      </p:sp>
      <p:graphicFrame>
        <p:nvGraphicFramePr>
          <p:cNvPr id="88096" name="Group 32">
            <a:extLst>
              <a:ext uri="{FF2B5EF4-FFF2-40B4-BE49-F238E27FC236}">
                <a16:creationId xmlns:a16="http://schemas.microsoft.com/office/drawing/2014/main" id="{6E806718-7FC3-10FA-88D3-4D58D2CECC01}"/>
              </a:ext>
            </a:extLst>
          </p:cNvPr>
          <p:cNvGraphicFramePr>
            <a:graphicFrameLocks noGrp="1"/>
          </p:cNvGraphicFramePr>
          <p:nvPr/>
        </p:nvGraphicFramePr>
        <p:xfrm>
          <a:off x="1098550" y="4329113"/>
          <a:ext cx="2492375" cy="792162"/>
        </p:xfrm>
        <a:graphic>
          <a:graphicData uri="http://schemas.openxmlformats.org/drawingml/2006/table">
            <a:tbl>
              <a:tblPr/>
              <a:tblGrid>
                <a:gridCol w="24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3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Directory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091" name="Group 27">
            <a:extLst>
              <a:ext uri="{FF2B5EF4-FFF2-40B4-BE49-F238E27FC236}">
                <a16:creationId xmlns:a16="http://schemas.microsoft.com/office/drawing/2014/main" id="{022EA368-084C-07BD-4798-DF5F633570AC}"/>
              </a:ext>
            </a:extLst>
          </p:cNvPr>
          <p:cNvGraphicFramePr>
            <a:graphicFrameLocks noGrp="1"/>
          </p:cNvGraphicFramePr>
          <p:nvPr/>
        </p:nvGraphicFramePr>
        <p:xfrm>
          <a:off x="6894513" y="4421188"/>
          <a:ext cx="2184400" cy="503237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File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568" name="Line 17">
            <a:extLst>
              <a:ext uri="{FF2B5EF4-FFF2-40B4-BE49-F238E27FC236}">
                <a16:creationId xmlns:a16="http://schemas.microsoft.com/office/drawing/2014/main" id="{D195C34D-E041-66B8-5AEB-2ABB45D5F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4673600"/>
            <a:ext cx="220821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graphicFrame>
        <p:nvGraphicFramePr>
          <p:cNvPr id="60443" name="Group 27">
            <a:extLst>
              <a:ext uri="{FF2B5EF4-FFF2-40B4-BE49-F238E27FC236}">
                <a16:creationId xmlns:a16="http://schemas.microsoft.com/office/drawing/2014/main" id="{B5EB7924-C0A2-6DA3-BA67-E121B31EFA30}"/>
              </a:ext>
            </a:extLst>
          </p:cNvPr>
          <p:cNvGraphicFramePr>
            <a:graphicFrameLocks noGrp="1"/>
          </p:cNvGraphicFramePr>
          <p:nvPr/>
        </p:nvGraphicFramePr>
        <p:xfrm>
          <a:off x="3619500" y="4405313"/>
          <a:ext cx="1092200" cy="639762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0" marR="0" lvl="0" indent="190500" algn="l" defTabSz="8620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file name</a:t>
                      </a:r>
                    </a:p>
                  </a:txBody>
                  <a:tcPr marL="100806" marR="100806" marT="49871" marB="498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976" name="Group 48">
            <a:extLst>
              <a:ext uri="{FF2B5EF4-FFF2-40B4-BE49-F238E27FC236}">
                <a16:creationId xmlns:a16="http://schemas.microsoft.com/office/drawing/2014/main" id="{0E3C1B99-E6A1-64F2-DD1E-CFF3BF25D13D}"/>
              </a:ext>
            </a:extLst>
          </p:cNvPr>
          <p:cNvGraphicFramePr>
            <a:graphicFrameLocks noGrp="1"/>
          </p:cNvGraphicFramePr>
          <p:nvPr/>
        </p:nvGraphicFramePr>
        <p:xfrm>
          <a:off x="1535113" y="3140075"/>
          <a:ext cx="1882775" cy="639763"/>
        </p:xfrm>
        <a:graphic>
          <a:graphicData uri="http://schemas.openxmlformats.org/drawingml/2006/table">
            <a:tbl>
              <a:tblPr/>
              <a:tblGrid>
                <a:gridCol w="18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3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Class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27">
            <a:extLst>
              <a:ext uri="{FF2B5EF4-FFF2-40B4-BE49-F238E27FC236}">
                <a16:creationId xmlns:a16="http://schemas.microsoft.com/office/drawing/2014/main" id="{450AE124-31C5-7BC6-224C-67805E37AAD1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138488"/>
          <a:ext cx="2184400" cy="503237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Student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587" name="Line 17">
            <a:extLst>
              <a:ext uri="{FF2B5EF4-FFF2-40B4-BE49-F238E27FC236}">
                <a16:creationId xmlns:a16="http://schemas.microsoft.com/office/drawing/2014/main" id="{0E09B830-F8FD-5944-483C-8F8F9DC29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663" y="3390900"/>
            <a:ext cx="220821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graphicFrame>
        <p:nvGraphicFramePr>
          <p:cNvPr id="57387" name="Group 43">
            <a:extLst>
              <a:ext uri="{FF2B5EF4-FFF2-40B4-BE49-F238E27FC236}">
                <a16:creationId xmlns:a16="http://schemas.microsoft.com/office/drawing/2014/main" id="{6E49F1DE-20FC-AFFE-FAFB-C29DD175DC43}"/>
              </a:ext>
            </a:extLst>
          </p:cNvPr>
          <p:cNvGraphicFramePr>
            <a:graphicFrameLocks noGrp="1"/>
          </p:cNvGraphicFramePr>
          <p:nvPr/>
        </p:nvGraphicFramePr>
        <p:xfrm>
          <a:off x="3446463" y="3292475"/>
          <a:ext cx="1092200" cy="420688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190500" algn="l" defTabSz="8620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Roll</a:t>
                      </a:r>
                    </a:p>
                  </a:txBody>
                  <a:tcPr marL="100806" marR="100806" marT="49976" marB="499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594" name="Rectangle 13">
            <a:extLst>
              <a:ext uri="{FF2B5EF4-FFF2-40B4-BE49-F238E27FC236}">
                <a16:creationId xmlns:a16="http://schemas.microsoft.com/office/drawing/2014/main" id="{B89AE7A3-C1F8-B5AF-CFD6-FDCA0D2D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2865438"/>
            <a:ext cx="2174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0">
                <a:solidFill>
                  <a:srgbClr val="000000"/>
                </a:solidFill>
                <a:ea typeface="MS PGothic" panose="020B0600070205080204" pitchFamily="34" charset="-128"/>
              </a:rPr>
              <a:t>1</a:t>
            </a:r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151595" name="Rectangle 14">
            <a:extLst>
              <a:ext uri="{FF2B5EF4-FFF2-40B4-BE49-F238E27FC236}">
                <a16:creationId xmlns:a16="http://schemas.microsoft.com/office/drawing/2014/main" id="{EEB475C4-DCA9-862D-9943-E3F0F563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3063875"/>
            <a:ext cx="53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0..1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151596" name="Rectangle 13">
            <a:extLst>
              <a:ext uri="{FF2B5EF4-FFF2-40B4-BE49-F238E27FC236}">
                <a16:creationId xmlns:a16="http://schemas.microsoft.com/office/drawing/2014/main" id="{572C71E2-6B99-66CE-02FC-FEAAC3FF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978275"/>
            <a:ext cx="2174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0">
                <a:solidFill>
                  <a:srgbClr val="000000"/>
                </a:solidFill>
                <a:ea typeface="MS PGothic" panose="020B0600070205080204" pitchFamily="34" charset="-128"/>
              </a:rPr>
              <a:t>1</a:t>
            </a:r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151597" name="Rectangle 14">
            <a:extLst>
              <a:ext uri="{FF2B5EF4-FFF2-40B4-BE49-F238E27FC236}">
                <a16:creationId xmlns:a16="http://schemas.microsoft.com/office/drawing/2014/main" id="{906E03BD-2A62-A107-9EA6-972ECF646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4359275"/>
            <a:ext cx="53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0..1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3DC71373-BCA5-5B54-F6B0-62CB61B97AE8}"/>
              </a:ext>
            </a:extLst>
          </p:cNvPr>
          <p:cNvGrpSpPr>
            <a:grpSpLocks/>
          </p:cNvGrpSpPr>
          <p:nvPr/>
        </p:nvGrpSpPr>
        <p:grpSpPr bwMode="auto">
          <a:xfrm>
            <a:off x="4887913" y="3444875"/>
            <a:ext cx="2514600" cy="842963"/>
            <a:chOff x="4887912" y="2867676"/>
            <a:chExt cx="2514600" cy="843508"/>
          </a:xfrm>
        </p:grpSpPr>
        <p:sp>
          <p:nvSpPr>
            <p:cNvPr id="44095" name="TextBox 15">
              <a:extLst>
                <a:ext uri="{FF2B5EF4-FFF2-40B4-BE49-F238E27FC236}">
                  <a16:creationId xmlns:a16="http://schemas.microsoft.com/office/drawing/2014/main" id="{1729AC04-7A8F-9518-E43E-929FB2214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7912" y="3170237"/>
              <a:ext cx="2514600" cy="54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17" name="Up Arrow 16">
              <a:extLst>
                <a:ext uri="{FF2B5EF4-FFF2-40B4-BE49-F238E27FC236}">
                  <a16:creationId xmlns:a16="http://schemas.microsoft.com/office/drawing/2014/main" id="{89607F60-DE47-486E-8C13-16DE09596B71}"/>
                </a:ext>
              </a:extLst>
            </p:cNvPr>
            <p:cNvSpPr/>
            <p:nvPr/>
          </p:nvSpPr>
          <p:spPr bwMode="auto">
            <a:xfrm>
              <a:off x="6030912" y="2867676"/>
              <a:ext cx="381000" cy="686243"/>
            </a:xfrm>
            <a:prstGeom prst="up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FF0000"/>
                </a:solidFill>
                <a:latin typeface="+mj-lt"/>
              </a:endParaRPr>
            </a:p>
          </p:txBody>
        </p:sp>
      </p:grpSp>
      <p:graphicFrame>
        <p:nvGraphicFramePr>
          <p:cNvPr id="19" name="Group 48">
            <a:extLst>
              <a:ext uri="{FF2B5EF4-FFF2-40B4-BE49-F238E27FC236}">
                <a16:creationId xmlns:a16="http://schemas.microsoft.com/office/drawing/2014/main" id="{7E2B71C2-0F6D-EA31-590A-30CE9D32A6ED}"/>
              </a:ext>
            </a:extLst>
          </p:cNvPr>
          <p:cNvGraphicFramePr>
            <a:graphicFrameLocks noGrp="1"/>
          </p:cNvGraphicFramePr>
          <p:nvPr/>
        </p:nvGraphicFramePr>
        <p:xfrm>
          <a:off x="5802313" y="2006600"/>
          <a:ext cx="1295400" cy="53181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Class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27">
            <a:extLst>
              <a:ext uri="{FF2B5EF4-FFF2-40B4-BE49-F238E27FC236}">
                <a16:creationId xmlns:a16="http://schemas.microsoft.com/office/drawing/2014/main" id="{686E0C46-6C56-AE3F-0EFA-01C829C6944C}"/>
              </a:ext>
            </a:extLst>
          </p:cNvPr>
          <p:cNvGraphicFramePr>
            <a:graphicFrameLocks noGrp="1"/>
          </p:cNvGraphicFramePr>
          <p:nvPr/>
        </p:nvGraphicFramePr>
        <p:xfrm>
          <a:off x="8088313" y="2006600"/>
          <a:ext cx="1371600" cy="5032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Student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91" name="Line 17">
            <a:extLst>
              <a:ext uri="{FF2B5EF4-FFF2-40B4-BE49-F238E27FC236}">
                <a16:creationId xmlns:a16="http://schemas.microsoft.com/office/drawing/2014/main" id="{9D680707-F6B9-1684-5FE4-1F40B9354C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7713" y="2311400"/>
            <a:ext cx="990600" cy="46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 anchor="ctr">
            <a:spAutoFit/>
          </a:bodyPr>
          <a:lstStyle/>
          <a:p>
            <a:endParaRPr lang="en-GB"/>
          </a:p>
        </p:txBody>
      </p:sp>
      <p:sp>
        <p:nvSpPr>
          <p:cNvPr id="44092" name="Rectangle 14">
            <a:extLst>
              <a:ext uri="{FF2B5EF4-FFF2-40B4-BE49-F238E27FC236}">
                <a16:creationId xmlns:a16="http://schemas.microsoft.com/office/drawing/2014/main" id="{9E4308AD-F73F-322A-1EBB-990BE0FB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301875"/>
            <a:ext cx="2444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i="0">
                <a:solidFill>
                  <a:srgbClr val="000000"/>
                </a:solidFill>
                <a:ea typeface="MS PGothic" panose="020B0600070205080204" pitchFamily="34" charset="-128"/>
              </a:rPr>
              <a:t>*</a:t>
            </a:r>
            <a:endParaRPr lang="en-US" altLang="en-US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4093" name="Rectangle 1036">
            <a:extLst>
              <a:ext uri="{FF2B5EF4-FFF2-40B4-BE49-F238E27FC236}">
                <a16:creationId xmlns:a16="http://schemas.microsoft.com/office/drawing/2014/main" id="{318AF316-93D6-D8D0-F5AB-A44ADBCC2419}"/>
              </a:ext>
            </a:extLst>
          </p:cNvPr>
          <p:cNvSpPr>
            <a:spLocks noChangeArrowheads="1"/>
          </p:cNvSpPr>
          <p:nvPr/>
        </p:nvSpPr>
        <p:spPr bwMode="auto">
          <a:xfrm rot="-272060">
            <a:off x="7105650" y="2022475"/>
            <a:ext cx="23542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0000CC"/>
                </a:solidFill>
              </a:rPr>
              <a:t>belongs</a:t>
            </a:r>
          </a:p>
        </p:txBody>
      </p:sp>
      <p:sp>
        <p:nvSpPr>
          <p:cNvPr id="44094" name="AutoShape 10">
            <a:extLst>
              <a:ext uri="{FF2B5EF4-FFF2-40B4-BE49-F238E27FC236}">
                <a16:creationId xmlns:a16="http://schemas.microsoft.com/office/drawing/2014/main" id="{FC4F28E4-FF3B-5009-88AC-4C5AAB8137A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364413" y="2349500"/>
            <a:ext cx="228600" cy="1524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94" grpId="0"/>
      <p:bldP spid="151595" grpId="0"/>
      <p:bldP spid="151596" grpId="0"/>
      <p:bldP spid="1515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4807E45-EE3E-C88B-BA29-66AADE1829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50838"/>
            <a:ext cx="8596313" cy="1255712"/>
          </a:xfrm>
        </p:spPr>
        <p:txBody>
          <a:bodyPr lIns="100794" tIns="50397" rIns="100794" bIns="50397" anchor="t"/>
          <a:lstStyle/>
          <a:p>
            <a:pPr eaLnBrk="1" hangingPunct="1"/>
            <a:r>
              <a:rPr lang="en-US" altLang="en-US" sz="4000"/>
              <a:t>Qualified Association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F84BF82-7AE0-47CE-EF1F-54CF4E217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2559050"/>
            <a:ext cx="9601200" cy="4295775"/>
          </a:xfrm>
        </p:spPr>
        <p:txBody>
          <a:bodyPr lIns="100794" tIns="50397" rIns="100794" bIns="50397"/>
          <a:lstStyle/>
          <a:p>
            <a:pPr marL="342900" indent="-342900" defTabSz="914400" eaLnBrk="1" hangingPunct="1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altLang="en-US" sz="3600">
                <a:solidFill>
                  <a:srgbClr val="0000CC"/>
                </a:solidFill>
              </a:rPr>
              <a:t>Qualifier hints at setting up efficient access to linked objects:</a:t>
            </a:r>
          </a:p>
          <a:p>
            <a:pPr marL="669925" lvl="1" indent="-325438" defTabSz="914400" eaLnBrk="1" hangingPunct="1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altLang="en-US" sz="3200"/>
              <a:t>For example, access accounts based  only on the account number;</a:t>
            </a:r>
          </a:p>
          <a:p>
            <a:pPr marL="669925" lvl="1" indent="-325438" defTabSz="914400" eaLnBrk="1" hangingPunct="1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altLang="en-US" sz="3200"/>
              <a:t>Implement to avoid a linear search through all accounts.</a:t>
            </a:r>
            <a:endParaRPr lang="en-US" altLang="en-US" sz="3200"/>
          </a:p>
        </p:txBody>
      </p:sp>
      <p:sp>
        <p:nvSpPr>
          <p:cNvPr id="45060" name="Rectangle 12">
            <a:extLst>
              <a:ext uri="{FF2B5EF4-FFF2-40B4-BE49-F238E27FC236}">
                <a16:creationId xmlns:a16="http://schemas.microsoft.com/office/drawing/2014/main" id="{73950005-2573-3116-CF4A-8B8AA77F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1638300"/>
            <a:ext cx="1506538" cy="312738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5061" name="Rectangle 8">
            <a:extLst>
              <a:ext uri="{FF2B5EF4-FFF2-40B4-BE49-F238E27FC236}">
                <a16:creationId xmlns:a16="http://schemas.microsoft.com/office/drawing/2014/main" id="{2878CFFD-738B-EBBF-0E68-91DB59CCB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1471613"/>
            <a:ext cx="2913063" cy="631825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5062" name="Rectangle 9">
            <a:extLst>
              <a:ext uri="{FF2B5EF4-FFF2-40B4-BE49-F238E27FC236}">
                <a16:creationId xmlns:a16="http://schemas.microsoft.com/office/drawing/2014/main" id="{E615B771-BFEA-4CC4-0A16-361088A38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1622425"/>
            <a:ext cx="13509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0">
                <a:solidFill>
                  <a:srgbClr val="000000"/>
                </a:solidFill>
                <a:ea typeface="MS PGothic" panose="020B0600070205080204" pitchFamily="34" charset="-128"/>
              </a:rPr>
              <a:t>Account</a:t>
            </a:r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5063" name="Line 10">
            <a:extLst>
              <a:ext uri="{FF2B5EF4-FFF2-40B4-BE49-F238E27FC236}">
                <a16:creationId xmlns:a16="http://schemas.microsoft.com/office/drawing/2014/main" id="{4B6ADC30-F842-CD64-1A1E-CB2E97EE3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0313" y="1790700"/>
            <a:ext cx="1354137" cy="793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4" name="Rectangle 11">
            <a:extLst>
              <a:ext uri="{FF2B5EF4-FFF2-40B4-BE49-F238E27FC236}">
                <a16:creationId xmlns:a16="http://schemas.microsoft.com/office/drawing/2014/main" id="{C9D5D2CB-C92B-E050-0327-8A3F6DCD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46238"/>
            <a:ext cx="668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accno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5065" name="Rectangle 13">
            <a:extLst>
              <a:ext uri="{FF2B5EF4-FFF2-40B4-BE49-F238E27FC236}">
                <a16:creationId xmlns:a16="http://schemas.microsoft.com/office/drawing/2014/main" id="{85C8976C-CD85-2CA5-F437-229219A80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493838"/>
            <a:ext cx="53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0..1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5066" name="Rectangle 14">
            <a:extLst>
              <a:ext uri="{FF2B5EF4-FFF2-40B4-BE49-F238E27FC236}">
                <a16:creationId xmlns:a16="http://schemas.microsoft.com/office/drawing/2014/main" id="{A9B3945A-B574-118D-7F4B-38A161E2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12652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1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5067" name="Rectangle 15">
            <a:extLst>
              <a:ext uri="{FF2B5EF4-FFF2-40B4-BE49-F238E27FC236}">
                <a16:creationId xmlns:a16="http://schemas.microsoft.com/office/drawing/2014/main" id="{D58F884C-DAFD-06B4-179D-BBE72CE6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460500"/>
            <a:ext cx="2913062" cy="631825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5068" name="Rectangle 16">
            <a:extLst>
              <a:ext uri="{FF2B5EF4-FFF2-40B4-BE49-F238E27FC236}">
                <a16:creationId xmlns:a16="http://schemas.microsoft.com/office/drawing/2014/main" id="{7714313E-49D2-E13A-0EE8-40FDAC873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1571625"/>
            <a:ext cx="7985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0">
                <a:solidFill>
                  <a:srgbClr val="000000"/>
                </a:solidFill>
                <a:ea typeface="MS PGothic" panose="020B0600070205080204" pitchFamily="34" charset="-128"/>
              </a:rPr>
              <a:t>Bank</a:t>
            </a:r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>
            <a:extLst>
              <a:ext uri="{FF2B5EF4-FFF2-40B4-BE49-F238E27FC236}">
                <a16:creationId xmlns:a16="http://schemas.microsoft.com/office/drawing/2014/main" id="{9447A8B3-EB3F-A598-7349-815BD1D9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03188"/>
            <a:ext cx="23272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2">
            <a:extLst>
              <a:ext uri="{FF2B5EF4-FFF2-40B4-BE49-F238E27FC236}">
                <a16:creationId xmlns:a16="http://schemas.microsoft.com/office/drawing/2014/main" id="{F3AC1127-D740-F914-D275-1D9FBFDE4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13" y="300038"/>
            <a:ext cx="7315200" cy="1036637"/>
          </a:xfrm>
        </p:spPr>
        <p:txBody>
          <a:bodyPr/>
          <a:lstStyle/>
          <a:p>
            <a:r>
              <a:rPr lang="en-US" altLang="en-US" sz="3200"/>
              <a:t>Setting up Qualified Association -- An Example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2311F641-823B-0AFC-F2A5-5359B8464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1531938"/>
            <a:ext cx="9753600" cy="59134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3600">
                <a:solidFill>
                  <a:schemeClr val="tx1"/>
                </a:solidFill>
              </a:rPr>
              <a:t>An order has of many Order lines.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en-US" sz="280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en-US" sz="360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How do you represent: There is at most one Order Line in the Order for each instance of Product. 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en-US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en-US" sz="400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en-US" sz="36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1270FA-FB45-1CE7-2A0C-ED14019348E2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5268913"/>
            <a:ext cx="8991600" cy="1330325"/>
            <a:chOff x="392113" y="2332038"/>
            <a:chExt cx="8991600" cy="1330325"/>
          </a:xfrm>
        </p:grpSpPr>
        <p:grpSp>
          <p:nvGrpSpPr>
            <p:cNvPr id="46103" name="Group 26">
              <a:extLst>
                <a:ext uri="{FF2B5EF4-FFF2-40B4-BE49-F238E27FC236}">
                  <a16:creationId xmlns:a16="http://schemas.microsoft.com/office/drawing/2014/main" id="{FE79884F-365B-F2EB-BFE9-5E8C47365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13" y="2332038"/>
              <a:ext cx="8991600" cy="1330325"/>
              <a:chOff x="919" y="2076"/>
              <a:chExt cx="4690" cy="545"/>
            </a:xfrm>
          </p:grpSpPr>
          <p:sp>
            <p:nvSpPr>
              <p:cNvPr id="46105" name="Rectangle 5">
                <a:extLst>
                  <a:ext uri="{FF2B5EF4-FFF2-40B4-BE49-F238E27FC236}">
                    <a16:creationId xmlns:a16="http://schemas.microsoft.com/office/drawing/2014/main" id="{8D018CE3-3F38-4322-5716-364A553B3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" y="2189"/>
                <a:ext cx="1233" cy="43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806" tIns="50398" rIns="100806" bIns="50398"/>
              <a:lstStyle>
                <a:lvl1pPr indent="1905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ts val="12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en-US" sz="4000" i="0">
                    <a:solidFill>
                      <a:schemeClr val="tx1"/>
                    </a:solidFill>
                  </a:rPr>
                  <a:t>Order</a:t>
                </a:r>
              </a:p>
            </p:txBody>
          </p:sp>
          <p:sp>
            <p:nvSpPr>
              <p:cNvPr id="46106" name="Line 6">
                <a:extLst>
                  <a:ext uri="{FF2B5EF4-FFF2-40B4-BE49-F238E27FC236}">
                    <a16:creationId xmlns:a16="http://schemas.microsoft.com/office/drawing/2014/main" id="{B4A0D7D8-8B03-228F-AF5F-AD86D095C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9" y="2189"/>
                <a:ext cx="0" cy="43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07" name="Line 7">
                <a:extLst>
                  <a:ext uri="{FF2B5EF4-FFF2-40B4-BE49-F238E27FC236}">
                    <a16:creationId xmlns:a16="http://schemas.microsoft.com/office/drawing/2014/main" id="{B44BE9FB-5E01-C941-B517-6636C7F7E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" y="2189"/>
                <a:ext cx="0" cy="43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08" name="Line 8">
                <a:extLst>
                  <a:ext uri="{FF2B5EF4-FFF2-40B4-BE49-F238E27FC236}">
                    <a16:creationId xmlns:a16="http://schemas.microsoft.com/office/drawing/2014/main" id="{BD5DD38E-C6CA-7ABD-1AAB-600D5972F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9" y="2189"/>
                <a:ext cx="1233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09" name="Line 9">
                <a:extLst>
                  <a:ext uri="{FF2B5EF4-FFF2-40B4-BE49-F238E27FC236}">
                    <a16:creationId xmlns:a16="http://schemas.microsoft.com/office/drawing/2014/main" id="{9D9886C5-B8AB-6978-58DF-140791579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9" y="2621"/>
                <a:ext cx="1233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10" name="Rectangle 11">
                <a:extLst>
                  <a:ext uri="{FF2B5EF4-FFF2-40B4-BE49-F238E27FC236}">
                    <a16:creationId xmlns:a16="http://schemas.microsoft.com/office/drawing/2014/main" id="{5F53D43F-2AFC-C901-9C75-C038EE90E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2211"/>
                <a:ext cx="1376" cy="3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806" tIns="50398" rIns="100806" bIns="50398"/>
              <a:lstStyle>
                <a:lvl1pPr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en-US" sz="3200" i="0">
                    <a:solidFill>
                      <a:schemeClr val="tx1"/>
                    </a:solidFill>
                  </a:rPr>
                  <a:t>Order Line</a:t>
                </a:r>
              </a:p>
            </p:txBody>
          </p:sp>
          <p:sp>
            <p:nvSpPr>
              <p:cNvPr id="46111" name="Line 12">
                <a:extLst>
                  <a:ext uri="{FF2B5EF4-FFF2-40B4-BE49-F238E27FC236}">
                    <a16:creationId xmlns:a16="http://schemas.microsoft.com/office/drawing/2014/main" id="{F760B4FF-0310-7421-E262-26DA183E0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2211"/>
                <a:ext cx="0" cy="31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12" name="Line 13">
                <a:extLst>
                  <a:ext uri="{FF2B5EF4-FFF2-40B4-BE49-F238E27FC236}">
                    <a16:creationId xmlns:a16="http://schemas.microsoft.com/office/drawing/2014/main" id="{1F1171B9-9642-27FA-26EB-C62C199E4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9" y="2199"/>
                <a:ext cx="0" cy="31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13" name="Line 14">
                <a:extLst>
                  <a:ext uri="{FF2B5EF4-FFF2-40B4-BE49-F238E27FC236}">
                    <a16:creationId xmlns:a16="http://schemas.microsoft.com/office/drawing/2014/main" id="{0429F1BE-4486-6C16-5907-408225766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2211"/>
                <a:ext cx="137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14" name="Line 15">
                <a:extLst>
                  <a:ext uri="{FF2B5EF4-FFF2-40B4-BE49-F238E27FC236}">
                    <a16:creationId xmlns:a16="http://schemas.microsoft.com/office/drawing/2014/main" id="{C0118ADE-6903-463B-36D1-62E839AAA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2528"/>
                <a:ext cx="137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15" name="Line 17">
                <a:extLst>
                  <a:ext uri="{FF2B5EF4-FFF2-40B4-BE49-F238E27FC236}">
                    <a16:creationId xmlns:a16="http://schemas.microsoft.com/office/drawing/2014/main" id="{95F7F0AD-AEAB-469D-15AD-113CC34F0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8" y="2370"/>
                <a:ext cx="1391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0794" tIns="50397" rIns="100794" bIns="50397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116" name="Rectangle 18">
                <a:extLst>
                  <a:ext uri="{FF2B5EF4-FFF2-40B4-BE49-F238E27FC236}">
                    <a16:creationId xmlns:a16="http://schemas.microsoft.com/office/drawing/2014/main" id="{BA86327D-3046-7A7E-B860-5705C6C41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2285"/>
                <a:ext cx="895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806" tIns="50398" rIns="100806" bIns="50398"/>
              <a:lstStyle>
                <a:lvl1pPr marL="90488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en-US" sz="2000" i="0">
                    <a:solidFill>
                      <a:schemeClr val="tx1"/>
                    </a:solidFill>
                  </a:rPr>
                  <a:t>Product</a:t>
                </a:r>
              </a:p>
            </p:txBody>
          </p:sp>
          <p:sp>
            <p:nvSpPr>
              <p:cNvPr id="46117" name="Rectangle 13">
                <a:extLst>
                  <a:ext uri="{FF2B5EF4-FFF2-40B4-BE49-F238E27FC236}">
                    <a16:creationId xmlns:a16="http://schemas.microsoft.com/office/drawing/2014/main" id="{30AA2EC7-C473-7445-B4FB-B795E9331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076"/>
                <a:ext cx="13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3200" i="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1</a:t>
                </a:r>
                <a:endParaRPr lang="en-US" altLang="en-US" sz="3200" i="0">
                  <a:solidFill>
                    <a:schemeClr val="tx1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46118" name="Rectangle 14">
                <a:extLst>
                  <a:ext uri="{FF2B5EF4-FFF2-40B4-BE49-F238E27FC236}">
                    <a16:creationId xmlns:a16="http://schemas.microsoft.com/office/drawing/2014/main" id="{30277204-0E95-D2F7-482A-CF441CD6B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2195"/>
                <a:ext cx="39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800" i="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0..1</a:t>
                </a:r>
                <a:endParaRPr lang="en-US" altLang="en-US" sz="2800" i="0">
                  <a:solidFill>
                    <a:schemeClr val="tx1"/>
                  </a:solidFill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46104" name="Rectangle 1036">
              <a:extLst>
                <a:ext uri="{FF2B5EF4-FFF2-40B4-BE49-F238E27FC236}">
                  <a16:creationId xmlns:a16="http://schemas.microsoft.com/office/drawing/2014/main" id="{70A2847C-B4D0-4583-CBF4-B2F448BCC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126" y="3064748"/>
              <a:ext cx="2354263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>
                  <a:solidFill>
                    <a:srgbClr val="0000CC"/>
                  </a:solidFill>
                </a:rPr>
                <a:t>Line item</a:t>
              </a: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FC3D7CCE-5EFD-F9F7-1B34-74E74D15A0F7}"/>
              </a:ext>
            </a:extLst>
          </p:cNvPr>
          <p:cNvGrpSpPr>
            <a:grpSpLocks/>
          </p:cNvGrpSpPr>
          <p:nvPr/>
        </p:nvGrpSpPr>
        <p:grpSpPr bwMode="auto">
          <a:xfrm>
            <a:off x="387350" y="2479675"/>
            <a:ext cx="8991600" cy="1103313"/>
            <a:chOff x="392112" y="3743962"/>
            <a:chExt cx="8991600" cy="1102674"/>
          </a:xfrm>
        </p:grpSpPr>
        <p:grpSp>
          <p:nvGrpSpPr>
            <p:cNvPr id="46088" name="Group 26">
              <a:extLst>
                <a:ext uri="{FF2B5EF4-FFF2-40B4-BE49-F238E27FC236}">
                  <a16:creationId xmlns:a16="http://schemas.microsoft.com/office/drawing/2014/main" id="{41AD8CED-C150-3D34-8061-C4A18C34E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12" y="3792140"/>
              <a:ext cx="8991600" cy="1054496"/>
              <a:chOff x="919" y="2189"/>
              <a:chExt cx="4690" cy="432"/>
            </a:xfrm>
          </p:grpSpPr>
          <p:sp>
            <p:nvSpPr>
              <p:cNvPr id="46091" name="Rectangle 5">
                <a:extLst>
                  <a:ext uri="{FF2B5EF4-FFF2-40B4-BE49-F238E27FC236}">
                    <a16:creationId xmlns:a16="http://schemas.microsoft.com/office/drawing/2014/main" id="{4C6CFC13-4D3C-2714-A388-E4CDE2B49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" y="2189"/>
                <a:ext cx="1233" cy="4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806" tIns="50398" rIns="100806" bIns="50398"/>
              <a:lstStyle>
                <a:lvl1pPr indent="1905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ts val="12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en-US" sz="4000" i="0">
                    <a:solidFill>
                      <a:schemeClr val="tx1"/>
                    </a:solidFill>
                  </a:rPr>
                  <a:t>Order</a:t>
                </a:r>
              </a:p>
            </p:txBody>
          </p:sp>
          <p:sp>
            <p:nvSpPr>
              <p:cNvPr id="46092" name="Line 6">
                <a:extLst>
                  <a:ext uri="{FF2B5EF4-FFF2-40B4-BE49-F238E27FC236}">
                    <a16:creationId xmlns:a16="http://schemas.microsoft.com/office/drawing/2014/main" id="{D8D7A806-5967-E996-6F97-D9BC65F9A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9" y="2189"/>
                <a:ext cx="0" cy="43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093" name="Line 7">
                <a:extLst>
                  <a:ext uri="{FF2B5EF4-FFF2-40B4-BE49-F238E27FC236}">
                    <a16:creationId xmlns:a16="http://schemas.microsoft.com/office/drawing/2014/main" id="{55890596-DC58-2977-0242-07948F702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" y="2189"/>
                <a:ext cx="0" cy="43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094" name="Line 8">
                <a:extLst>
                  <a:ext uri="{FF2B5EF4-FFF2-40B4-BE49-F238E27FC236}">
                    <a16:creationId xmlns:a16="http://schemas.microsoft.com/office/drawing/2014/main" id="{E8D57BBD-AE31-356F-BDDD-D751F2200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9" y="2189"/>
                <a:ext cx="1233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095" name="Line 9">
                <a:extLst>
                  <a:ext uri="{FF2B5EF4-FFF2-40B4-BE49-F238E27FC236}">
                    <a16:creationId xmlns:a16="http://schemas.microsoft.com/office/drawing/2014/main" id="{7CAB070C-D5F6-E53B-3D44-2C9E8ADCB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9" y="2621"/>
                <a:ext cx="1233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096" name="Rectangle 11">
                <a:extLst>
                  <a:ext uri="{FF2B5EF4-FFF2-40B4-BE49-F238E27FC236}">
                    <a16:creationId xmlns:a16="http://schemas.microsoft.com/office/drawing/2014/main" id="{57F70656-AC29-7C94-F4F9-A3AE1FDDD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2211"/>
                <a:ext cx="1376" cy="31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806" tIns="50398" rIns="100806" bIns="50398"/>
              <a:lstStyle>
                <a:lvl1pPr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862013"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8620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81000" algn="l"/>
                    <a:tab pos="762000" algn="l"/>
                    <a:tab pos="1143000" algn="l"/>
                    <a:tab pos="1524000" algn="l"/>
                    <a:tab pos="1905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en-US" sz="3200" i="0">
                    <a:solidFill>
                      <a:schemeClr val="tx1"/>
                    </a:solidFill>
                  </a:rPr>
                  <a:t>Order Line</a:t>
                </a:r>
              </a:p>
            </p:txBody>
          </p:sp>
          <p:sp>
            <p:nvSpPr>
              <p:cNvPr id="46097" name="Line 12">
                <a:extLst>
                  <a:ext uri="{FF2B5EF4-FFF2-40B4-BE49-F238E27FC236}">
                    <a16:creationId xmlns:a16="http://schemas.microsoft.com/office/drawing/2014/main" id="{BAA2B1CF-527F-B4A7-2A69-28225C506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2211"/>
                <a:ext cx="0" cy="31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098" name="Line 13">
                <a:extLst>
                  <a:ext uri="{FF2B5EF4-FFF2-40B4-BE49-F238E27FC236}">
                    <a16:creationId xmlns:a16="http://schemas.microsoft.com/office/drawing/2014/main" id="{F3B1BD81-6AE2-8733-213E-980C36B2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9" y="2199"/>
                <a:ext cx="0" cy="31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099" name="Line 14">
                <a:extLst>
                  <a:ext uri="{FF2B5EF4-FFF2-40B4-BE49-F238E27FC236}">
                    <a16:creationId xmlns:a16="http://schemas.microsoft.com/office/drawing/2014/main" id="{273CE892-9FD2-D373-5092-9B232E06C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2211"/>
                <a:ext cx="137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00" name="Line 15">
                <a:extLst>
                  <a:ext uri="{FF2B5EF4-FFF2-40B4-BE49-F238E27FC236}">
                    <a16:creationId xmlns:a16="http://schemas.microsoft.com/office/drawing/2014/main" id="{367D6368-B5EC-C1C2-CDF7-7D72E7188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2528"/>
                <a:ext cx="137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Line 17">
                <a:extLst>
                  <a:ext uri="{FF2B5EF4-FFF2-40B4-BE49-F238E27FC236}">
                    <a16:creationId xmlns:a16="http://schemas.microsoft.com/office/drawing/2014/main" id="{B4333EF5-709E-BC16-F828-5FAF30DD1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1" y="2378"/>
                <a:ext cx="2102" cy="23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scene3d>
                <a:camera prst="orthographicFront">
                  <a:rot lat="0" lon="0" rev="10740000"/>
                </a:camera>
                <a:lightRig rig="threePt" dir="t"/>
              </a:scene3d>
            </p:spPr>
            <p:txBody>
              <a:bodyPr lIns="100794" tIns="50397" rIns="100794" bIns="50397" anchor="ctr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46102" name="Rectangle 14">
                <a:extLst>
                  <a:ext uri="{FF2B5EF4-FFF2-40B4-BE49-F238E27FC236}">
                    <a16:creationId xmlns:a16="http://schemas.microsoft.com/office/drawing/2014/main" id="{8226F9A7-F58E-73F5-DB06-7ADBCE518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2226"/>
                <a:ext cx="99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800" i="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*</a:t>
                </a:r>
                <a:endParaRPr lang="en-US" altLang="en-US" sz="2800" i="0">
                  <a:solidFill>
                    <a:schemeClr val="tx1"/>
                  </a:solidFill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46089" name="Rectangle 13">
              <a:extLst>
                <a:ext uri="{FF2B5EF4-FFF2-40B4-BE49-F238E27FC236}">
                  <a16:creationId xmlns:a16="http://schemas.microsoft.com/office/drawing/2014/main" id="{CD90FC56-DAD2-A5B8-9284-1F447BE9F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912" y="3743962"/>
              <a:ext cx="249234" cy="49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3200" i="0">
                  <a:solidFill>
                    <a:srgbClr val="000000"/>
                  </a:solidFill>
                  <a:ea typeface="MS PGothic" panose="020B0600070205080204" pitchFamily="34" charset="-128"/>
                </a:rPr>
                <a:t>1</a:t>
              </a:r>
              <a:endParaRPr lang="en-US" altLang="en-US" sz="32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6090" name="Rectangle 1036">
              <a:extLst>
                <a:ext uri="{FF2B5EF4-FFF2-40B4-BE49-F238E27FC236}">
                  <a16:creationId xmlns:a16="http://schemas.microsoft.com/office/drawing/2014/main" id="{DABE40D0-B868-EE06-DA15-946F25DF3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2" y="4276019"/>
              <a:ext cx="2354262" cy="34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>
                  <a:solidFill>
                    <a:srgbClr val="0000CC"/>
                  </a:solidFill>
                </a:rPr>
                <a:t>Has Line item</a:t>
              </a:r>
            </a:p>
          </p:txBody>
        </p:sp>
      </p:grpSp>
      <p:sp>
        <p:nvSpPr>
          <p:cNvPr id="31750" name="AutoShape 5">
            <a:extLst>
              <a:ext uri="{FF2B5EF4-FFF2-40B4-BE49-F238E27FC236}">
                <a16:creationId xmlns:a16="http://schemas.microsoft.com/office/drawing/2014/main" id="{D860C453-C8E7-41D3-2125-7734344171B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96619" y="2709069"/>
            <a:ext cx="271462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 b="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0BD342C-30CC-2842-DDCF-4D1C6624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3965575"/>
            <a:ext cx="1835150" cy="298450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23B4073-93DB-276B-4BE3-A4A90244E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3865563"/>
            <a:ext cx="2876550" cy="446087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9D87EBF5-E73B-CE2B-7888-6109DC90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3971925"/>
            <a:ext cx="7493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Player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09" name="Line 5">
            <a:extLst>
              <a:ext uri="{FF2B5EF4-FFF2-40B4-BE49-F238E27FC236}">
                <a16:creationId xmlns:a16="http://schemas.microsoft.com/office/drawing/2014/main" id="{1B8EC816-B148-02B7-6604-1076FFD5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3713" y="4089400"/>
            <a:ext cx="1017587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4A4ACFDB-D537-158B-D944-DDFAED440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971925"/>
            <a:ext cx="1157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nickName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11" name="Rectangle 8">
            <a:extLst>
              <a:ext uri="{FF2B5EF4-FFF2-40B4-BE49-F238E27FC236}">
                <a16:creationId xmlns:a16="http://schemas.microsoft.com/office/drawing/2014/main" id="{D244E3DC-71DC-1FF4-5C8A-BD33E96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3808413"/>
            <a:ext cx="53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0..1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12" name="Rectangle 9">
            <a:extLst>
              <a:ext uri="{FF2B5EF4-FFF2-40B4-BE49-F238E27FC236}">
                <a16:creationId xmlns:a16="http://schemas.microsoft.com/office/drawing/2014/main" id="{B99A16DE-9BD7-0CBD-4E53-E9EA282F4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3703638"/>
            <a:ext cx="157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1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13" name="Rectangle 11">
            <a:extLst>
              <a:ext uri="{FF2B5EF4-FFF2-40B4-BE49-F238E27FC236}">
                <a16:creationId xmlns:a16="http://schemas.microsoft.com/office/drawing/2014/main" id="{5103A8C4-DA2D-238E-CDB3-A4067D017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3892550"/>
            <a:ext cx="2876550" cy="446088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14" name="Rectangle 12">
            <a:extLst>
              <a:ext uri="{FF2B5EF4-FFF2-40B4-BE49-F238E27FC236}">
                <a16:creationId xmlns:a16="http://schemas.microsoft.com/office/drawing/2014/main" id="{983D80D8-5D74-AA98-BF44-7032B87B6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3971925"/>
            <a:ext cx="830263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League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15" name="Rectangle 21">
            <a:extLst>
              <a:ext uri="{FF2B5EF4-FFF2-40B4-BE49-F238E27FC236}">
                <a16:creationId xmlns:a16="http://schemas.microsoft.com/office/drawing/2014/main" id="{96FA8568-98C2-23DB-30C9-4752CD667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1436688"/>
            <a:ext cx="2876550" cy="471487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16" name="Rectangle 27">
            <a:extLst>
              <a:ext uri="{FF2B5EF4-FFF2-40B4-BE49-F238E27FC236}">
                <a16:creationId xmlns:a16="http://schemas.microsoft.com/office/drawing/2014/main" id="{99A90F8A-9BDB-E044-DFA3-B0C198F0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462088"/>
            <a:ext cx="2876550" cy="469900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17" name="Rectangle 40">
            <a:extLst>
              <a:ext uri="{FF2B5EF4-FFF2-40B4-BE49-F238E27FC236}">
                <a16:creationId xmlns:a16="http://schemas.microsoft.com/office/drawing/2014/main" id="{6FB5E7D9-A697-A447-A5F8-9E849FA92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1866900"/>
            <a:ext cx="2876550" cy="4111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chemeClr val="tx1"/>
                </a:solidFill>
                <a:ea typeface="MS PGothic" panose="020B0600070205080204" pitchFamily="34" charset="-128"/>
              </a:rPr>
              <a:t>nickName</a:t>
            </a:r>
          </a:p>
        </p:txBody>
      </p:sp>
      <p:sp>
        <p:nvSpPr>
          <p:cNvPr id="47118" name="Rectangle 2">
            <a:extLst>
              <a:ext uri="{FF2B5EF4-FFF2-40B4-BE49-F238E27FC236}">
                <a16:creationId xmlns:a16="http://schemas.microsoft.com/office/drawing/2014/main" id="{BB319CE3-38D9-CF02-73C1-CF43E0785C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1255713"/>
          </a:xfrm>
        </p:spPr>
        <p:txBody>
          <a:bodyPr lIns="99744" tIns="48997" rIns="99744" bIns="48997"/>
          <a:lstStyle/>
          <a:p>
            <a:r>
              <a:rPr lang="en-US" altLang="en-US" sz="3600"/>
              <a:t>Qualified Association… </a:t>
            </a:r>
          </a:p>
        </p:txBody>
      </p:sp>
      <p:sp>
        <p:nvSpPr>
          <p:cNvPr id="47119" name="Rectangle 22">
            <a:extLst>
              <a:ext uri="{FF2B5EF4-FFF2-40B4-BE49-F238E27FC236}">
                <a16:creationId xmlns:a16="http://schemas.microsoft.com/office/drawing/2014/main" id="{BC9DE973-8C5E-AACE-344E-CCCDF695F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1595438"/>
            <a:ext cx="74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Player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20" name="Line 23">
            <a:extLst>
              <a:ext uri="{FF2B5EF4-FFF2-40B4-BE49-F238E27FC236}">
                <a16:creationId xmlns:a16="http://schemas.microsoft.com/office/drawing/2014/main" id="{9301B89F-9447-B126-258A-6C620AAF7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0150" y="1658938"/>
            <a:ext cx="28511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1" name="Rectangle 24">
            <a:extLst>
              <a:ext uri="{FF2B5EF4-FFF2-40B4-BE49-F238E27FC236}">
                <a16:creationId xmlns:a16="http://schemas.microsoft.com/office/drawing/2014/main" id="{B85DB69B-DB39-C64F-8ED8-B39C7F6C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447800"/>
            <a:ext cx="134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*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22" name="Rectangle 25">
            <a:extLst>
              <a:ext uri="{FF2B5EF4-FFF2-40B4-BE49-F238E27FC236}">
                <a16:creationId xmlns:a16="http://schemas.microsoft.com/office/drawing/2014/main" id="{DA148F45-8E5A-E2A0-B400-23B6746E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1422400"/>
            <a:ext cx="157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1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7123" name="Rectangle 28">
            <a:extLst>
              <a:ext uri="{FF2B5EF4-FFF2-40B4-BE49-F238E27FC236}">
                <a16:creationId xmlns:a16="http://schemas.microsoft.com/office/drawing/2014/main" id="{345A1CA7-0138-FB8F-35F6-CF4A3B256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1565275"/>
            <a:ext cx="830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000000"/>
                </a:solidFill>
                <a:ea typeface="MS PGothic" panose="020B0600070205080204" pitchFamily="34" charset="-128"/>
              </a:rPr>
              <a:t>League</a:t>
            </a:r>
            <a:endParaRPr lang="en-US" altLang="en-US" sz="20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pSp>
        <p:nvGrpSpPr>
          <p:cNvPr id="47124" name="Group 47">
            <a:extLst>
              <a:ext uri="{FF2B5EF4-FFF2-40B4-BE49-F238E27FC236}">
                <a16:creationId xmlns:a16="http://schemas.microsoft.com/office/drawing/2014/main" id="{242F2AAD-F7AF-65E2-2893-8F50E281C639}"/>
              </a:ext>
            </a:extLst>
          </p:cNvPr>
          <p:cNvGrpSpPr>
            <a:grpSpLocks/>
          </p:cNvGrpSpPr>
          <p:nvPr/>
        </p:nvGrpSpPr>
        <p:grpSpPr bwMode="auto">
          <a:xfrm>
            <a:off x="3913188" y="1890713"/>
            <a:ext cx="4149725" cy="2489200"/>
            <a:chOff x="2236" y="1368"/>
            <a:chExt cx="2371" cy="1423"/>
          </a:xfrm>
        </p:grpSpPr>
        <p:sp>
          <p:nvSpPr>
            <p:cNvPr id="47130" name="Oval 44">
              <a:extLst>
                <a:ext uri="{FF2B5EF4-FFF2-40B4-BE49-F238E27FC236}">
                  <a16:creationId xmlns:a16="http://schemas.microsoft.com/office/drawing/2014/main" id="{7D0D1A58-8B98-EF58-F433-510912AC3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1368"/>
              <a:ext cx="1058" cy="2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7131" name="Oval 45">
              <a:extLst>
                <a:ext uri="{FF2B5EF4-FFF2-40B4-BE49-F238E27FC236}">
                  <a16:creationId xmlns:a16="http://schemas.microsoft.com/office/drawing/2014/main" id="{5EDFB962-A18D-DF84-D499-6E5CD6B5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2526"/>
              <a:ext cx="1058" cy="2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cxnSp>
          <p:nvCxnSpPr>
            <p:cNvPr id="47132" name="AutoShape 46">
              <a:extLst>
                <a:ext uri="{FF2B5EF4-FFF2-40B4-BE49-F238E27FC236}">
                  <a16:creationId xmlns:a16="http://schemas.microsoft.com/office/drawing/2014/main" id="{1328D30D-B736-BFBE-568D-8D2C3C1758F8}"/>
                </a:ext>
              </a:extLst>
            </p:cNvPr>
            <p:cNvCxnSpPr>
              <a:cxnSpLocks noChangeShapeType="1"/>
              <a:stCxn id="47130" idx="4"/>
              <a:endCxn id="47131" idx="0"/>
            </p:cNvCxnSpPr>
            <p:nvPr/>
          </p:nvCxnSpPr>
          <p:spPr bwMode="auto">
            <a:xfrm flipH="1">
              <a:off x="2765" y="1645"/>
              <a:ext cx="1313" cy="869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25" name="Group 52">
            <a:extLst>
              <a:ext uri="{FF2B5EF4-FFF2-40B4-BE49-F238E27FC236}">
                <a16:creationId xmlns:a16="http://schemas.microsoft.com/office/drawing/2014/main" id="{6E5389EF-53DB-5BD4-C33D-2AA8E6BD4BEB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1265238"/>
            <a:ext cx="825500" cy="3114675"/>
            <a:chOff x="3385" y="1037"/>
            <a:chExt cx="472" cy="1780"/>
          </a:xfrm>
        </p:grpSpPr>
        <p:sp>
          <p:nvSpPr>
            <p:cNvPr id="47127" name="Oval 49">
              <a:extLst>
                <a:ext uri="{FF2B5EF4-FFF2-40B4-BE49-F238E27FC236}">
                  <a16:creationId xmlns:a16="http://schemas.microsoft.com/office/drawing/2014/main" id="{33667FDF-3FCE-A7DC-D139-11B097829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1037"/>
              <a:ext cx="277" cy="331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7128" name="Oval 50">
              <a:extLst>
                <a:ext uri="{FF2B5EF4-FFF2-40B4-BE49-F238E27FC236}">
                  <a16:creationId xmlns:a16="http://schemas.microsoft.com/office/drawing/2014/main" id="{C178E336-6BB9-E353-4FE0-9514C60A0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2425"/>
              <a:ext cx="472" cy="392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cxnSp>
          <p:nvCxnSpPr>
            <p:cNvPr id="47129" name="AutoShape 51">
              <a:extLst>
                <a:ext uri="{FF2B5EF4-FFF2-40B4-BE49-F238E27FC236}">
                  <a16:creationId xmlns:a16="http://schemas.microsoft.com/office/drawing/2014/main" id="{1B5EEF65-C824-31C5-C87F-381AF2037CDE}"/>
                </a:ext>
              </a:extLst>
            </p:cNvPr>
            <p:cNvCxnSpPr>
              <a:cxnSpLocks noChangeShapeType="1"/>
              <a:stCxn id="47127" idx="4"/>
              <a:endCxn id="47128" idx="0"/>
            </p:cNvCxnSpPr>
            <p:nvPr/>
          </p:nvCxnSpPr>
          <p:spPr bwMode="auto">
            <a:xfrm flipH="1">
              <a:off x="3621" y="1368"/>
              <a:ext cx="72" cy="1057"/>
            </a:xfrm>
            <a:prstGeom prst="straightConnector1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6998" name="Rectangle 53">
            <a:extLst>
              <a:ext uri="{FF2B5EF4-FFF2-40B4-BE49-F238E27FC236}">
                <a16:creationId xmlns:a16="http://schemas.microsoft.com/office/drawing/2014/main" id="{69AC52CD-0F7D-DCC7-D236-09747EE92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4999038"/>
            <a:ext cx="871855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  <a:buFontTx/>
              <a:buChar char="•"/>
            </a:pPr>
            <a:r>
              <a:rPr lang="en-US" altLang="en-US" b="0" i="0">
                <a:solidFill>
                  <a:srgbClr val="000000"/>
                </a:solidFill>
                <a:ea typeface="MS PGothic" panose="020B0600070205080204" pitchFamily="34" charset="-128"/>
              </a:rPr>
              <a:t>The second conveys  more information…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Tx/>
              <a:buChar char="•"/>
            </a:pPr>
            <a:r>
              <a:rPr lang="en-US" altLang="en-US" b="0" i="0">
                <a:solidFill>
                  <a:srgbClr val="000000"/>
                </a:solidFill>
                <a:ea typeface="MS PGothic" panose="020B0600070205080204" pitchFamily="34" charset="-128"/>
              </a:rPr>
              <a:t>Hints on implementation…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Tx/>
              <a:buChar char="•"/>
            </a:pPr>
            <a:r>
              <a:rPr lang="en-US" altLang="en-US" b="0" i="0">
                <a:solidFill>
                  <a:srgbClr val="000000"/>
                </a:solidFill>
                <a:ea typeface="MS PGothic" panose="020B0600070205080204" pitchFamily="34" charset="-128"/>
              </a:rPr>
              <a:t>Effectively reduces multiplicity…</a:t>
            </a:r>
            <a:endParaRPr lang="en-US" altLang="en-US" b="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F02D27C-99B5-A507-66C3-DC2D32CBAF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41288" y="273050"/>
            <a:ext cx="10526713" cy="579438"/>
          </a:xfrm>
        </p:spPr>
        <p:txBody>
          <a:bodyPr lIns="99744" tIns="48997" rIns="99744" bIns="48997"/>
          <a:lstStyle/>
          <a:p>
            <a:r>
              <a:rPr lang="en-US" altLang="en-US" sz="3200"/>
              <a:t>Qualified Association: Implementation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CC14623-35B8-08F9-E777-BE4C4EBA211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" y="2663825"/>
            <a:ext cx="6716713" cy="4910138"/>
          </a:xfrm>
        </p:spPr>
        <p:txBody>
          <a:bodyPr lIns="99744" tIns="48997" rIns="99744" bIns="48997"/>
          <a:lstStyle/>
          <a:p>
            <a:pPr marL="285750" indent="-285750" defTabSz="569913">
              <a:buFont typeface="Wingdings" panose="05000000000000000000" pitchFamily="2" charset="2"/>
              <a:buNone/>
            </a:pPr>
            <a:r>
              <a:rPr lang="en-US" altLang="en-US" sz="2800" b="1"/>
              <a:t>public class</a:t>
            </a:r>
            <a:r>
              <a:rPr lang="en-US" altLang="en-US" sz="2800"/>
              <a:t> League {</a:t>
            </a:r>
          </a:p>
          <a:p>
            <a:pPr marL="285750" indent="-285750" defTabSz="569913">
              <a:buFont typeface="Wingdings" panose="05000000000000000000" pitchFamily="2" charset="2"/>
              <a:buNone/>
            </a:pPr>
            <a:r>
              <a:rPr lang="en-US" altLang="en-US" sz="2800"/>
              <a:t>  </a:t>
            </a:r>
            <a:r>
              <a:rPr lang="en-US" altLang="en-US" sz="2800" b="1"/>
              <a:t>private</a:t>
            </a:r>
            <a:r>
              <a:rPr lang="en-US" altLang="en-US" sz="2800"/>
              <a:t> Map players=new HashMap;</a:t>
            </a:r>
          </a:p>
          <a:p>
            <a:pPr marL="285750" indent="-285750" defTabSz="569913">
              <a:buFont typeface="Wingdings" panose="05000000000000000000" pitchFamily="2" charset="2"/>
              <a:buNone/>
            </a:pPr>
            <a:endParaRPr lang="en-US" altLang="en-US" sz="2800"/>
          </a:p>
          <a:p>
            <a:pPr marL="285750" indent="-285750" defTabSz="569913">
              <a:buFont typeface="Wingdings" panose="05000000000000000000" pitchFamily="2" charset="2"/>
              <a:buNone/>
            </a:pPr>
            <a:r>
              <a:rPr lang="en-US" altLang="en-US" sz="2800"/>
              <a:t>  </a:t>
            </a:r>
            <a:r>
              <a:rPr lang="en-US" altLang="en-US" sz="2800" b="1"/>
              <a:t>public void</a:t>
            </a:r>
            <a:r>
              <a:rPr lang="en-US" altLang="en-US" sz="2800"/>
              <a:t> addPlayer</a:t>
            </a:r>
            <a:br>
              <a:rPr lang="en-US" altLang="en-US" sz="2800"/>
            </a:br>
            <a:r>
              <a:rPr lang="en-US" altLang="en-US" sz="2800"/>
              <a:t> (String nickName, Player p) {</a:t>
            </a:r>
          </a:p>
          <a:p>
            <a:pPr marL="285750" indent="-285750" defTabSz="569913">
              <a:buFont typeface="Wingdings" panose="05000000000000000000" pitchFamily="2" charset="2"/>
              <a:buNone/>
            </a:pPr>
            <a:r>
              <a:rPr lang="en-US" altLang="en-US" sz="2800"/>
              <a:t>	  </a:t>
            </a:r>
            <a:r>
              <a:rPr lang="en-US" altLang="en-US" sz="2800" b="1"/>
              <a:t>if</a:t>
            </a:r>
            <a:r>
              <a:rPr lang="en-US" altLang="en-US" sz="2800"/>
              <a:t>(!players.containsKey(nickName)) </a:t>
            </a:r>
          </a:p>
          <a:p>
            <a:pPr marL="285750" indent="-285750" defTabSz="569913">
              <a:buFont typeface="Wingdings" panose="05000000000000000000" pitchFamily="2" charset="2"/>
              <a:buNone/>
            </a:pPr>
            <a:r>
              <a:rPr lang="en-US" altLang="en-US" sz="2800"/>
              <a:t>		      players.put(nickName, p);</a:t>
            </a:r>
          </a:p>
          <a:p>
            <a:pPr marL="285750" indent="-285750" defTabSz="569913">
              <a:buFont typeface="Wingdings" panose="05000000000000000000" pitchFamily="2" charset="2"/>
              <a:buNone/>
            </a:pPr>
            <a:r>
              <a:rPr lang="en-US" altLang="en-US" sz="2800"/>
              <a:t>		}</a:t>
            </a:r>
          </a:p>
          <a:p>
            <a:pPr marL="285750" indent="-285750" defTabSz="569913"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041E166-3281-D560-1023-13B875D87FD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75438" y="2976563"/>
            <a:ext cx="3440112" cy="2438400"/>
          </a:xfrm>
          <a:solidFill>
            <a:srgbClr val="FFFFCC"/>
          </a:solidFill>
          <a:ln>
            <a:solidFill>
              <a:schemeClr val="accent1"/>
            </a:solidFill>
            <a:round/>
            <a:headEnd/>
            <a:tailEnd/>
          </a:ln>
        </p:spPr>
        <p:txBody>
          <a:bodyPr lIns="99744" tIns="48997" rIns="99744" bIns="48997"/>
          <a:lstStyle/>
          <a:p>
            <a:pPr marL="285750" indent="-285750" defTabSz="688975">
              <a:buFont typeface="Wingdings" panose="05000000000000000000" pitchFamily="2" charset="2"/>
              <a:buNone/>
            </a:pPr>
            <a:r>
              <a:rPr lang="en-US" altLang="en-US" sz="2800" b="1"/>
              <a:t>public class</a:t>
            </a:r>
            <a:r>
              <a:rPr lang="en-US" altLang="en-US" sz="2800"/>
              <a:t> Player {</a:t>
            </a:r>
          </a:p>
          <a:p>
            <a:pPr marL="285750" indent="-285750" defTabSz="688975">
              <a:buFont typeface="Wingdings" panose="05000000000000000000" pitchFamily="2" charset="2"/>
              <a:buNone/>
            </a:pPr>
            <a:r>
              <a:rPr lang="en-US" altLang="en-US" sz="2800"/>
              <a:t>	   </a:t>
            </a:r>
            <a:r>
              <a:rPr lang="en-US" altLang="en-US" sz="2800" b="1"/>
              <a:t>private</a:t>
            </a:r>
            <a:r>
              <a:rPr lang="en-US" altLang="en-US" sz="2800"/>
              <a:t> League          </a:t>
            </a:r>
          </a:p>
          <a:p>
            <a:pPr marL="285750" indent="-285750" defTabSz="688975">
              <a:buFont typeface="Wingdings" panose="05000000000000000000" pitchFamily="2" charset="2"/>
              <a:buNone/>
            </a:pPr>
            <a:r>
              <a:rPr lang="en-US" altLang="en-US" sz="2800"/>
              <a:t>                   league;</a:t>
            </a:r>
          </a:p>
          <a:p>
            <a:pPr marL="285750" indent="-285750" defTabSz="688975"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</p:txBody>
      </p:sp>
      <p:sp>
        <p:nvSpPr>
          <p:cNvPr id="49157" name="Rectangle 13">
            <a:extLst>
              <a:ext uri="{FF2B5EF4-FFF2-40B4-BE49-F238E27FC236}">
                <a16:creationId xmlns:a16="http://schemas.microsoft.com/office/drawing/2014/main" id="{9BE310AC-7473-900A-E3B1-55920C4A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911225"/>
            <a:ext cx="219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0">
                <a:solidFill>
                  <a:srgbClr val="000000"/>
                </a:solidFill>
                <a:ea typeface="MS PGothic" panose="020B0600070205080204" pitchFamily="34" charset="-128"/>
              </a:rPr>
              <a:t>1</a:t>
            </a:r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pSp>
        <p:nvGrpSpPr>
          <p:cNvPr id="49158" name="Group 1">
            <a:extLst>
              <a:ext uri="{FF2B5EF4-FFF2-40B4-BE49-F238E27FC236}">
                <a16:creationId xmlns:a16="http://schemas.microsoft.com/office/drawing/2014/main" id="{8166E2EA-D1F2-9BE4-5A1C-13B1AFE485DC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1220788"/>
            <a:ext cx="8686800" cy="681037"/>
            <a:chOff x="811213" y="1220788"/>
            <a:chExt cx="8686800" cy="681037"/>
          </a:xfrm>
        </p:grpSpPr>
        <p:sp>
          <p:nvSpPr>
            <p:cNvPr id="49164" name="Rectangle 12">
              <a:extLst>
                <a:ext uri="{FF2B5EF4-FFF2-40B4-BE49-F238E27FC236}">
                  <a16:creationId xmlns:a16="http://schemas.microsoft.com/office/drawing/2014/main" id="{2195F220-08E8-BD21-B7CF-1ADC2FA8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275" y="1373188"/>
              <a:ext cx="1855788" cy="422275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9165" name="Rectangle 8">
              <a:extLst>
                <a:ext uri="{FF2B5EF4-FFF2-40B4-BE49-F238E27FC236}">
                  <a16:creationId xmlns:a16="http://schemas.microsoft.com/office/drawing/2014/main" id="{EE35D332-2201-C34A-3F36-640BBD01B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950" y="1233488"/>
              <a:ext cx="2913063" cy="631825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9166" name="Rectangle 9">
              <a:extLst>
                <a:ext uri="{FF2B5EF4-FFF2-40B4-BE49-F238E27FC236}">
                  <a16:creationId xmlns:a16="http://schemas.microsoft.com/office/drawing/2014/main" id="{F127D751-3282-FE09-2CF5-33C3244EB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675" y="1384300"/>
              <a:ext cx="1049338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0">
                  <a:solidFill>
                    <a:srgbClr val="000000"/>
                  </a:solidFill>
                  <a:ea typeface="MS PGothic" panose="020B0600070205080204" pitchFamily="34" charset="-128"/>
                </a:rPr>
                <a:t>Player</a:t>
              </a:r>
              <a:endParaRPr lang="en-US" altLang="en-US" sz="28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9167" name="Line 10">
              <a:extLst>
                <a:ext uri="{FF2B5EF4-FFF2-40B4-BE49-F238E27FC236}">
                  <a16:creationId xmlns:a16="http://schemas.microsoft.com/office/drawing/2014/main" id="{39FF7325-3668-6D2B-54BD-C59512E9A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250" y="1549400"/>
              <a:ext cx="1028700" cy="3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8" name="Rectangle 11">
              <a:extLst>
                <a:ext uri="{FF2B5EF4-FFF2-40B4-BE49-F238E27FC236}">
                  <a16:creationId xmlns:a16="http://schemas.microsoft.com/office/drawing/2014/main" id="{26963219-B037-EA1B-C41F-DF04BD1DB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00" y="1381125"/>
              <a:ext cx="1157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i="0">
                  <a:solidFill>
                    <a:srgbClr val="000000"/>
                  </a:solidFill>
                  <a:ea typeface="MS PGothic" panose="020B0600070205080204" pitchFamily="34" charset="-128"/>
                </a:rPr>
                <a:t>nickName</a:t>
              </a:r>
              <a:endParaRPr lang="en-US" altLang="en-US" sz="2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9169" name="Rectangle 14">
              <a:extLst>
                <a:ext uri="{FF2B5EF4-FFF2-40B4-BE49-F238E27FC236}">
                  <a16:creationId xmlns:a16="http://schemas.microsoft.com/office/drawing/2014/main" id="{DBC96EB0-D1E5-F281-1A16-15EE34E34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725" y="1220788"/>
              <a:ext cx="530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i="0">
                  <a:solidFill>
                    <a:srgbClr val="000000"/>
                  </a:solidFill>
                  <a:ea typeface="MS PGothic" panose="020B0600070205080204" pitchFamily="34" charset="-128"/>
                </a:rPr>
                <a:t>0..1</a:t>
              </a:r>
              <a:endParaRPr lang="en-US" altLang="en-US" sz="2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9170" name="Rectangle 15">
              <a:extLst>
                <a:ext uri="{FF2B5EF4-FFF2-40B4-BE49-F238E27FC236}">
                  <a16:creationId xmlns:a16="http://schemas.microsoft.com/office/drawing/2014/main" id="{BAD3F82C-62E7-E41A-A8BC-6B1FABE3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3" y="1270000"/>
              <a:ext cx="2913062" cy="631825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9171" name="Rectangle 16">
              <a:extLst>
                <a:ext uri="{FF2B5EF4-FFF2-40B4-BE49-F238E27FC236}">
                  <a16:creationId xmlns:a16="http://schemas.microsoft.com/office/drawing/2014/main" id="{9E8B0CDD-039F-88B9-80C5-054CB84AD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1381125"/>
              <a:ext cx="11620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0">
                  <a:solidFill>
                    <a:srgbClr val="000000"/>
                  </a:solidFill>
                  <a:ea typeface="MS PGothic" panose="020B0600070205080204" pitchFamily="34" charset="-128"/>
                </a:rPr>
                <a:t>League</a:t>
              </a:r>
              <a:endParaRPr lang="en-US" altLang="en-US" sz="28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</p:grpSp>
      <p:grpSp>
        <p:nvGrpSpPr>
          <p:cNvPr id="49159" name="Group 17">
            <a:extLst>
              <a:ext uri="{FF2B5EF4-FFF2-40B4-BE49-F238E27FC236}">
                <a16:creationId xmlns:a16="http://schemas.microsoft.com/office/drawing/2014/main" id="{2D8F738C-F041-EDD5-B4C7-F64517F91F95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343150"/>
            <a:ext cx="198438" cy="373063"/>
            <a:chOff x="2845" y="3145"/>
            <a:chExt cx="114" cy="213"/>
          </a:xfrm>
        </p:grpSpPr>
        <p:sp>
          <p:nvSpPr>
            <p:cNvPr id="49161" name="Line 19">
              <a:extLst>
                <a:ext uri="{FF2B5EF4-FFF2-40B4-BE49-F238E27FC236}">
                  <a16:creationId xmlns:a16="http://schemas.microsoft.com/office/drawing/2014/main" id="{3E90D9AC-62B7-75FC-5812-D753F26A4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2" y="3145"/>
              <a:ext cx="57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2" name="Freeform 20">
              <a:extLst>
                <a:ext uri="{FF2B5EF4-FFF2-40B4-BE49-F238E27FC236}">
                  <a16:creationId xmlns:a16="http://schemas.microsoft.com/office/drawing/2014/main" id="{6969CD50-4B02-7EE7-A5F9-0831C1745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3145"/>
              <a:ext cx="114" cy="213"/>
            </a:xfrm>
            <a:custGeom>
              <a:avLst/>
              <a:gdLst>
                <a:gd name="T0" fmla="*/ 114 w 114"/>
                <a:gd name="T1" fmla="*/ 0 h 213"/>
                <a:gd name="T2" fmla="*/ 57 w 114"/>
                <a:gd name="T3" fmla="*/ 213 h 213"/>
                <a:gd name="T4" fmla="*/ 0 w 114"/>
                <a:gd name="T5" fmla="*/ 0 h 213"/>
                <a:gd name="T6" fmla="*/ 0 60000 65536"/>
                <a:gd name="T7" fmla="*/ 0 60000 65536"/>
                <a:gd name="T8" fmla="*/ 0 60000 65536"/>
                <a:gd name="T9" fmla="*/ 0 w 114"/>
                <a:gd name="T10" fmla="*/ 0 h 213"/>
                <a:gd name="T11" fmla="*/ 114 w 114"/>
                <a:gd name="T12" fmla="*/ 213 h 2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" h="213">
                  <a:moveTo>
                    <a:pt x="114" y="0"/>
                  </a:moveTo>
                  <a:lnTo>
                    <a:pt x="57" y="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3" name="Line 21">
              <a:extLst>
                <a:ext uri="{FF2B5EF4-FFF2-40B4-BE49-F238E27FC236}">
                  <a16:creationId xmlns:a16="http://schemas.microsoft.com/office/drawing/2014/main" id="{2860EFD1-9F3C-ADB5-72C6-2ECE74A75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3145"/>
              <a:ext cx="57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626DF16-1586-56FA-6731-E5C0C77FE369}"/>
              </a:ext>
            </a:extLst>
          </p:cNvPr>
          <p:cNvSpPr/>
          <p:nvPr/>
        </p:nvSpPr>
        <p:spPr bwMode="auto">
          <a:xfrm>
            <a:off x="4506913" y="2976563"/>
            <a:ext cx="1866900" cy="9556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610F620-5CC6-9F17-7196-1B07C960B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06363"/>
            <a:ext cx="10080625" cy="1255713"/>
          </a:xfrm>
        </p:spPr>
        <p:txBody>
          <a:bodyPr/>
          <a:lstStyle/>
          <a:p>
            <a:r>
              <a:rPr lang="en-US" altLang="en-US" sz="3600"/>
              <a:t>Converting to Qualified Association</a:t>
            </a:r>
          </a:p>
        </p:txBody>
      </p:sp>
      <p:sp>
        <p:nvSpPr>
          <p:cNvPr id="51203" name="Text Box 9">
            <a:extLst>
              <a:ext uri="{FF2B5EF4-FFF2-40B4-BE49-F238E27FC236}">
                <a16:creationId xmlns:a16="http://schemas.microsoft.com/office/drawing/2014/main" id="{C4112380-85BC-9B5C-ACDD-0EBD9522C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522538"/>
            <a:ext cx="1766888" cy="52863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works for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43CE0B9D-9837-A65C-9844-223AB690E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1646238"/>
            <a:ext cx="2116137" cy="1328737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900" i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A2ACD1F1-67F6-7BBA-956E-C7AE4A7F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79588"/>
            <a:ext cx="2208213" cy="1195387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500" i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B0E5C3CB-7D0B-E878-49DF-5ECC462FB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50" y="2630488"/>
            <a:ext cx="4972050" cy="31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9AA15194-CED2-420D-FA86-B625FCFC6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2224088"/>
            <a:ext cx="14382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81E71F41-A6EA-F0F4-502E-377AB0531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216150"/>
            <a:ext cx="17541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</a:rPr>
              <a:t>employer</a:t>
            </a:r>
          </a:p>
        </p:txBody>
      </p:sp>
      <p:sp>
        <p:nvSpPr>
          <p:cNvPr id="51209" name="AutoShape 10">
            <a:extLst>
              <a:ext uri="{FF2B5EF4-FFF2-40B4-BE49-F238E27FC236}">
                <a16:creationId xmlns:a16="http://schemas.microsoft.com/office/drawing/2014/main" id="{356212CF-093E-ACFF-F732-8476BB29B39D}"/>
              </a:ext>
            </a:extLst>
          </p:cNvPr>
          <p:cNvSpPr>
            <a:spLocks noChangeArrowheads="1"/>
          </p:cNvSpPr>
          <p:nvPr/>
        </p:nvSpPr>
        <p:spPr bwMode="auto">
          <a:xfrm rot="5716874">
            <a:off x="5645151" y="2760662"/>
            <a:ext cx="398462" cy="182563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51210" name="Text Box 12">
            <a:extLst>
              <a:ext uri="{FF2B5EF4-FFF2-40B4-BE49-F238E27FC236}">
                <a16:creationId xmlns:a16="http://schemas.microsoft.com/office/drawing/2014/main" id="{4BE87577-8AF6-FFB3-DD35-7FB42CC8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3444875"/>
            <a:ext cx="25812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200" i="0">
                <a:solidFill>
                  <a:srgbClr val="0000CC"/>
                </a:solidFill>
                <a:ea typeface="SimSun" panose="02010600030101010101" pitchFamily="2" charset="-122"/>
              </a:rPr>
              <a:t>Association Name</a:t>
            </a:r>
          </a:p>
        </p:txBody>
      </p:sp>
      <p:sp>
        <p:nvSpPr>
          <p:cNvPr id="51211" name="Line 13">
            <a:extLst>
              <a:ext uri="{FF2B5EF4-FFF2-40B4-BE49-F238E27FC236}">
                <a16:creationId xmlns:a16="http://schemas.microsoft.com/office/drawing/2014/main" id="{B93FB068-3697-1B9A-2F47-A906552A45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71963" y="2965450"/>
            <a:ext cx="1606550" cy="555625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1212" name="Text Box 15">
            <a:extLst>
              <a:ext uri="{FF2B5EF4-FFF2-40B4-BE49-F238E27FC236}">
                <a16:creationId xmlns:a16="http://schemas.microsoft.com/office/drawing/2014/main" id="{4F478571-9CB0-8E30-0003-672FBF35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731838"/>
            <a:ext cx="7588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200" i="0">
                <a:solidFill>
                  <a:srgbClr val="0000CC"/>
                </a:solidFill>
                <a:ea typeface="SimSun" panose="02010600030101010101" pitchFamily="2" charset="-122"/>
              </a:rPr>
              <a:t>Role</a:t>
            </a:r>
          </a:p>
        </p:txBody>
      </p:sp>
      <p:sp>
        <p:nvSpPr>
          <p:cNvPr id="51213" name="Line 16">
            <a:extLst>
              <a:ext uri="{FF2B5EF4-FFF2-40B4-BE49-F238E27FC236}">
                <a16:creationId xmlns:a16="http://schemas.microsoft.com/office/drawing/2014/main" id="{3BB374A3-154A-23DA-AF27-19FD1F2475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7713" y="1120775"/>
            <a:ext cx="711200" cy="1135063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1214" name="Line 17">
            <a:extLst>
              <a:ext uri="{FF2B5EF4-FFF2-40B4-BE49-F238E27FC236}">
                <a16:creationId xmlns:a16="http://schemas.microsoft.com/office/drawing/2014/main" id="{812F8DD5-925E-5BAB-38E1-E146084FE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1120775"/>
            <a:ext cx="2168525" cy="1211263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1215" name="Rectangle 25">
            <a:extLst>
              <a:ext uri="{FF2B5EF4-FFF2-40B4-BE49-F238E27FC236}">
                <a16:creationId xmlns:a16="http://schemas.microsoft.com/office/drawing/2014/main" id="{31A49BDA-2867-730D-28AB-14CA6CFF0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8" y="2652713"/>
            <a:ext cx="2159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200" i="0">
                <a:solidFill>
                  <a:srgbClr val="000000"/>
                </a:solidFill>
                <a:ea typeface="MS PGothic" panose="020B0600070205080204" pitchFamily="34" charset="-128"/>
              </a:rPr>
              <a:t>*</a:t>
            </a:r>
            <a:endParaRPr lang="en-US" altLang="en-US" sz="32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51216" name="Rectangle 25">
            <a:extLst>
              <a:ext uri="{FF2B5EF4-FFF2-40B4-BE49-F238E27FC236}">
                <a16:creationId xmlns:a16="http://schemas.microsoft.com/office/drawing/2014/main" id="{E8E190DC-2658-580C-159F-2DBC5794F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2652713"/>
            <a:ext cx="247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200" i="0">
                <a:solidFill>
                  <a:srgbClr val="000000"/>
                </a:solidFill>
                <a:ea typeface="MS PGothic" panose="020B0600070205080204" pitchFamily="34" charset="-128"/>
              </a:rPr>
              <a:t>1</a:t>
            </a:r>
            <a:endParaRPr lang="en-US" altLang="en-US" sz="32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3BC336B1-2F61-9C48-980F-273D68A6CDDF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5553075"/>
            <a:ext cx="9296400" cy="1655763"/>
            <a:chOff x="487" y="3385"/>
            <a:chExt cx="5345" cy="1000"/>
          </a:xfrm>
        </p:grpSpPr>
        <p:sp>
          <p:nvSpPr>
            <p:cNvPr id="51219" name="Text Box 7">
              <a:extLst>
                <a:ext uri="{FF2B5EF4-FFF2-40B4-BE49-F238E27FC236}">
                  <a16:creationId xmlns:a16="http://schemas.microsoft.com/office/drawing/2014/main" id="{AB066C25-121D-F715-F7BC-3F2DAB8C0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3610"/>
              <a:ext cx="827" cy="28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51220" name="Text Box 9">
              <a:extLst>
                <a:ext uri="{FF2B5EF4-FFF2-40B4-BE49-F238E27FC236}">
                  <a16:creationId xmlns:a16="http://schemas.microsoft.com/office/drawing/2014/main" id="{9B2C20D1-3402-1EAE-0B35-45E762794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3825"/>
              <a:ext cx="1016" cy="31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chemeClr val="tx1"/>
                  </a:solidFill>
                </a:rPr>
                <a:t>works for</a:t>
              </a:r>
            </a:p>
          </p:txBody>
        </p:sp>
        <p:sp>
          <p:nvSpPr>
            <p:cNvPr id="51221" name="Rectangle 4">
              <a:extLst>
                <a:ext uri="{FF2B5EF4-FFF2-40B4-BE49-F238E27FC236}">
                  <a16:creationId xmlns:a16="http://schemas.microsoft.com/office/drawing/2014/main" id="{04502CA5-41C2-BBF0-7D75-6DC609E0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3385"/>
              <a:ext cx="1217" cy="82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900" i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51222" name="Rectangle 5">
              <a:extLst>
                <a:ext uri="{FF2B5EF4-FFF2-40B4-BE49-F238E27FC236}">
                  <a16:creationId xmlns:a16="http://schemas.microsoft.com/office/drawing/2014/main" id="{8FC90EF6-DCA6-CF3A-CC8F-0A1B00CF5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3485"/>
              <a:ext cx="1270" cy="738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500" i="0">
                  <a:solidFill>
                    <a:schemeClr val="tx1"/>
                  </a:solidFill>
                </a:rPr>
                <a:t>Company</a:t>
              </a:r>
            </a:p>
          </p:txBody>
        </p:sp>
        <p:sp>
          <p:nvSpPr>
            <p:cNvPr id="51223" name="Line 6">
              <a:extLst>
                <a:ext uri="{FF2B5EF4-FFF2-40B4-BE49-F238E27FC236}">
                  <a16:creationId xmlns:a16="http://schemas.microsoft.com/office/drawing/2014/main" id="{499B4364-93C5-19E9-C72E-6112D7DC4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891"/>
              <a:ext cx="2858" cy="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24" name="Text Box 8">
              <a:extLst>
                <a:ext uri="{FF2B5EF4-FFF2-40B4-BE49-F238E27FC236}">
                  <a16:creationId xmlns:a16="http://schemas.microsoft.com/office/drawing/2014/main" id="{2F449F59-443D-8FFE-C066-477B5BBF6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3516"/>
              <a:ext cx="1009" cy="28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chemeClr val="tx1"/>
                  </a:solidFill>
                </a:rPr>
                <a:t>employer</a:t>
              </a:r>
            </a:p>
          </p:txBody>
        </p:sp>
        <p:sp>
          <p:nvSpPr>
            <p:cNvPr id="51225" name="AutoShape 10">
              <a:extLst>
                <a:ext uri="{FF2B5EF4-FFF2-40B4-BE49-F238E27FC236}">
                  <a16:creationId xmlns:a16="http://schemas.microsoft.com/office/drawing/2014/main" id="{E07E6FA4-3CB6-6DEA-0976-9429F43C3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16874">
              <a:off x="3543" y="3975"/>
              <a:ext cx="246" cy="105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51226" name="Rectangle 23">
              <a:extLst>
                <a:ext uri="{FF2B5EF4-FFF2-40B4-BE49-F238E27FC236}">
                  <a16:creationId xmlns:a16="http://schemas.microsoft.com/office/drawing/2014/main" id="{19630350-BA33-DB81-B15D-5FAA4EEA9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3773"/>
              <a:ext cx="67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00CC"/>
                  </a:solidFill>
                </a:rPr>
                <a:t>empId</a:t>
              </a:r>
            </a:p>
          </p:txBody>
        </p:sp>
        <p:sp>
          <p:nvSpPr>
            <p:cNvPr id="51227" name="Rectangle 25">
              <a:extLst>
                <a:ext uri="{FF2B5EF4-FFF2-40B4-BE49-F238E27FC236}">
                  <a16:creationId xmlns:a16="http://schemas.microsoft.com/office/drawing/2014/main" id="{6C8005CB-0B4F-84D5-CFE1-727BFBA6C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4090"/>
              <a:ext cx="14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3200" i="0">
                  <a:solidFill>
                    <a:srgbClr val="000000"/>
                  </a:solidFill>
                  <a:ea typeface="MS PGothic" panose="020B0600070205080204" pitchFamily="34" charset="-128"/>
                </a:rPr>
                <a:t>1</a:t>
              </a:r>
              <a:endParaRPr lang="en-US" altLang="en-US" sz="32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1228" name="Rectangle 25">
              <a:extLst>
                <a:ext uri="{FF2B5EF4-FFF2-40B4-BE49-F238E27FC236}">
                  <a16:creationId xmlns:a16="http://schemas.microsoft.com/office/drawing/2014/main" id="{4701CAE2-D778-5BD7-3734-DF3740D04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917"/>
              <a:ext cx="48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3200" i="0">
                  <a:solidFill>
                    <a:srgbClr val="000000"/>
                  </a:solidFill>
                  <a:ea typeface="MS PGothic" panose="020B0600070205080204" pitchFamily="34" charset="-128"/>
                </a:rPr>
                <a:t>0..1</a:t>
              </a:r>
              <a:endParaRPr lang="en-US" altLang="en-US" sz="32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9" name="Rectangle 25">
            <a:extLst>
              <a:ext uri="{FF2B5EF4-FFF2-40B4-BE49-F238E27FC236}">
                <a16:creationId xmlns:a16="http://schemas.microsoft.com/office/drawing/2014/main" id="{0B175001-BB1A-61F2-21C6-B88850C45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4160838"/>
            <a:ext cx="9826625" cy="9239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0">
                <a:solidFill>
                  <a:srgbClr val="006600"/>
                </a:solidFill>
                <a:ea typeface="MS PGothic" panose="020B0600070205080204" pitchFamily="34" charset="-128"/>
              </a:rPr>
              <a:t>Assume company assigns each employee a unique empId.</a:t>
            </a:r>
          </a:p>
          <a:p>
            <a:r>
              <a:rPr lang="en-US" altLang="en-US" sz="3200" i="0">
                <a:solidFill>
                  <a:srgbClr val="006600"/>
                </a:solidFill>
                <a:ea typeface="MS PGothic" panose="020B0600070205080204" pitchFamily="34" charset="-128"/>
              </a:rPr>
              <a:t>Give qualified association representation…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Image result for dilbert candidate must have an I.Q.">
            <a:extLst>
              <a:ext uri="{FF2B5EF4-FFF2-40B4-BE49-F238E27FC236}">
                <a16:creationId xmlns:a16="http://schemas.microsoft.com/office/drawing/2014/main" id="{E889C741-7227-5B99-E73E-D17D78AC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0182225" cy="755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413B1B3-552B-6DA3-FD42-87E46DB73E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06363"/>
            <a:ext cx="8712200" cy="1258888"/>
          </a:xfrm>
        </p:spPr>
        <p:txBody>
          <a:bodyPr lIns="100794" tIns="50397" rIns="100794" bIns="50397"/>
          <a:lstStyle/>
          <a:p>
            <a:r>
              <a:rPr lang="en-US" altLang="en-US" sz="4000"/>
              <a:t>Types of Class Relationships</a:t>
            </a:r>
          </a:p>
        </p:txBody>
      </p:sp>
      <p:grpSp>
        <p:nvGrpSpPr>
          <p:cNvPr id="53251" name="Group 26">
            <a:extLst>
              <a:ext uri="{FF2B5EF4-FFF2-40B4-BE49-F238E27FC236}">
                <a16:creationId xmlns:a16="http://schemas.microsoft.com/office/drawing/2014/main" id="{724370D4-38C1-DDA3-ACB1-5541F8419EC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52525"/>
            <a:ext cx="9448800" cy="6261100"/>
            <a:chOff x="752" y="845"/>
            <a:chExt cx="4763" cy="3595"/>
          </a:xfrm>
        </p:grpSpPr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7BB25F41-0E71-2C57-DE39-EB70217A9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845"/>
              <a:ext cx="843" cy="325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en-US" altLang="en-US" sz="3000" i="0">
                  <a:solidFill>
                    <a:srgbClr val="000000"/>
                  </a:solidFill>
                  <a:ea typeface="MS PGothic" panose="020B0600070205080204" pitchFamily="34" charset="-128"/>
                </a:rPr>
                <a:t>Relation</a:t>
              </a:r>
            </a:p>
          </p:txBody>
        </p:sp>
        <p:sp>
          <p:nvSpPr>
            <p:cNvPr id="53253" name="Text Box 6">
              <a:extLst>
                <a:ext uri="{FF2B5EF4-FFF2-40B4-BE49-F238E27FC236}">
                  <a16:creationId xmlns:a16="http://schemas.microsoft.com/office/drawing/2014/main" id="{7DAA41EE-ABF7-A4C1-5D6D-4CFA0F98B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" y="1697"/>
              <a:ext cx="1138" cy="325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en-US" altLang="en-US" sz="3000" i="0">
                  <a:solidFill>
                    <a:srgbClr val="000000"/>
                  </a:solidFill>
                  <a:ea typeface="MS PGothic" panose="020B0600070205080204" pitchFamily="34" charset="-128"/>
                </a:rPr>
                <a:t>Association</a:t>
              </a:r>
            </a:p>
          </p:txBody>
        </p:sp>
        <p:sp>
          <p:nvSpPr>
            <p:cNvPr id="53254" name="Text Box 7">
              <a:extLst>
                <a:ext uri="{FF2B5EF4-FFF2-40B4-BE49-F238E27FC236}">
                  <a16:creationId xmlns:a16="http://schemas.microsoft.com/office/drawing/2014/main" id="{FF38F4BA-FF72-6395-E91B-AA5069A6C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1688"/>
              <a:ext cx="1408" cy="325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en-US" altLang="en-US" sz="3000" i="0">
                  <a:solidFill>
                    <a:srgbClr val="000000"/>
                  </a:solidFill>
                  <a:ea typeface="MS PGothic" panose="020B0600070205080204" pitchFamily="34" charset="-128"/>
                </a:rPr>
                <a:t>Generalization</a:t>
              </a:r>
            </a:p>
          </p:txBody>
        </p:sp>
        <p:sp>
          <p:nvSpPr>
            <p:cNvPr id="53255" name="Text Box 8">
              <a:extLst>
                <a:ext uri="{FF2B5EF4-FFF2-40B4-BE49-F238E27FC236}">
                  <a16:creationId xmlns:a16="http://schemas.microsoft.com/office/drawing/2014/main" id="{FBC3067B-4D07-BFD1-F730-A3AE54AB6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697"/>
              <a:ext cx="1186" cy="325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en-US" altLang="en-US" sz="3000" i="0">
                  <a:solidFill>
                    <a:srgbClr val="000000"/>
                  </a:solidFill>
                  <a:ea typeface="MS PGothic" panose="020B0600070205080204" pitchFamily="34" charset="-128"/>
                </a:rPr>
                <a:t>Dependency</a:t>
              </a:r>
            </a:p>
          </p:txBody>
        </p:sp>
        <p:sp>
          <p:nvSpPr>
            <p:cNvPr id="53256" name="Text Box 9">
              <a:extLst>
                <a:ext uri="{FF2B5EF4-FFF2-40B4-BE49-F238E27FC236}">
                  <a16:creationId xmlns:a16="http://schemas.microsoft.com/office/drawing/2014/main" id="{DE3AFAA0-27D9-98F1-792B-4A6F43656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3355"/>
              <a:ext cx="1201" cy="325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en-US" altLang="en-US" sz="3000" i="0">
                  <a:solidFill>
                    <a:srgbClr val="000000"/>
                  </a:solidFill>
                  <a:ea typeface="MS PGothic" panose="020B0600070205080204" pitchFamily="34" charset="-128"/>
                </a:rPr>
                <a:t>Aggregation</a:t>
              </a:r>
            </a:p>
          </p:txBody>
        </p:sp>
        <p:sp>
          <p:nvSpPr>
            <p:cNvPr id="53257" name="Text Box 10">
              <a:extLst>
                <a:ext uri="{FF2B5EF4-FFF2-40B4-BE49-F238E27FC236}">
                  <a16:creationId xmlns:a16="http://schemas.microsoft.com/office/drawing/2014/main" id="{06396260-CAF8-BE46-88C8-CB207D15F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" y="2561"/>
              <a:ext cx="1796" cy="325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en-US" altLang="en-US" sz="3000" i="0">
                  <a:solidFill>
                    <a:srgbClr val="000000"/>
                  </a:solidFill>
                  <a:ea typeface="MS PGothic" panose="020B0600070205080204" pitchFamily="34" charset="-128"/>
                </a:rPr>
                <a:t>Binary Association</a:t>
              </a:r>
            </a:p>
          </p:txBody>
        </p:sp>
        <p:sp>
          <p:nvSpPr>
            <p:cNvPr id="53258" name="Text Box 11">
              <a:extLst>
                <a:ext uri="{FF2B5EF4-FFF2-40B4-BE49-F238E27FC236}">
                  <a16:creationId xmlns:a16="http://schemas.microsoft.com/office/drawing/2014/main" id="{669553D0-C239-1A01-BD03-6AFABD91D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" y="2561"/>
              <a:ext cx="1794" cy="30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en-US" altLang="en-US" sz="2800" i="0">
                  <a:solidFill>
                    <a:srgbClr val="000000"/>
                  </a:solidFill>
                  <a:ea typeface="MS PGothic" panose="020B0600070205080204" pitchFamily="34" charset="-128"/>
                </a:rPr>
                <a:t>N-ary Association</a:t>
              </a:r>
            </a:p>
          </p:txBody>
        </p:sp>
        <p:sp>
          <p:nvSpPr>
            <p:cNvPr id="53259" name="AutoShape 12">
              <a:extLst>
                <a:ext uri="{FF2B5EF4-FFF2-40B4-BE49-F238E27FC236}">
                  <a16:creationId xmlns:a16="http://schemas.microsoft.com/office/drawing/2014/main" id="{1FD0764A-6E76-B3CF-AFBF-3D9EBA422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73">
              <a:off x="3016" y="1186"/>
              <a:ext cx="212" cy="21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3260" name="AutoShape 13">
              <a:extLst>
                <a:ext uri="{FF2B5EF4-FFF2-40B4-BE49-F238E27FC236}">
                  <a16:creationId xmlns:a16="http://schemas.microsoft.com/office/drawing/2014/main" id="{4B92663E-689B-4911-9CF5-B09D661AA6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73">
              <a:off x="2980" y="2032"/>
              <a:ext cx="212" cy="21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3261" name="AutoShape 14">
              <a:extLst>
                <a:ext uri="{FF2B5EF4-FFF2-40B4-BE49-F238E27FC236}">
                  <a16:creationId xmlns:a16="http://schemas.microsoft.com/office/drawing/2014/main" id="{4D48666E-826A-FF79-1B68-0916F2BEDE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73">
              <a:off x="2504" y="2898"/>
              <a:ext cx="211" cy="21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3262" name="Line 15">
              <a:extLst>
                <a:ext uri="{FF2B5EF4-FFF2-40B4-BE49-F238E27FC236}">
                  <a16:creationId xmlns:a16="http://schemas.microsoft.com/office/drawing/2014/main" id="{79AE0846-DE48-F085-F17D-6D4A7D47B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3109"/>
              <a:ext cx="0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63" name="Line 16">
              <a:extLst>
                <a:ext uri="{FF2B5EF4-FFF2-40B4-BE49-F238E27FC236}">
                  <a16:creationId xmlns:a16="http://schemas.microsoft.com/office/drawing/2014/main" id="{5F7DA55B-FFD1-AAB0-BAF1-E010173DD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2244"/>
              <a:ext cx="0" cy="2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64" name="Line 17">
              <a:extLst>
                <a:ext uri="{FF2B5EF4-FFF2-40B4-BE49-F238E27FC236}">
                  <a16:creationId xmlns:a16="http://schemas.microsoft.com/office/drawing/2014/main" id="{58BDA303-7D7D-C045-183A-E5A2DEBAB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2455"/>
              <a:ext cx="0" cy="1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65" name="Line 18">
              <a:extLst>
                <a:ext uri="{FF2B5EF4-FFF2-40B4-BE49-F238E27FC236}">
                  <a16:creationId xmlns:a16="http://schemas.microsoft.com/office/drawing/2014/main" id="{16457158-B3A7-07D3-079B-1D218DB14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7" y="2455"/>
              <a:ext cx="0" cy="1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66" name="Line 19">
              <a:extLst>
                <a:ext uri="{FF2B5EF4-FFF2-40B4-BE49-F238E27FC236}">
                  <a16:creationId xmlns:a16="http://schemas.microsoft.com/office/drawing/2014/main" id="{A3E68293-9EEE-B41C-2F67-9830957C4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2" y="1397"/>
              <a:ext cx="0" cy="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67" name="Line 20">
              <a:extLst>
                <a:ext uri="{FF2B5EF4-FFF2-40B4-BE49-F238E27FC236}">
                  <a16:creationId xmlns:a16="http://schemas.microsoft.com/office/drawing/2014/main" id="{5F2312C6-D37E-3A96-5B4F-D748A593A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1556"/>
              <a:ext cx="0" cy="1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68" name="Line 21">
              <a:extLst>
                <a:ext uri="{FF2B5EF4-FFF2-40B4-BE49-F238E27FC236}">
                  <a16:creationId xmlns:a16="http://schemas.microsoft.com/office/drawing/2014/main" id="{E25137D8-99A1-9FD0-F6EB-70D50E263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1556"/>
              <a:ext cx="0" cy="1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69" name="Line 22">
              <a:extLst>
                <a:ext uri="{FF2B5EF4-FFF2-40B4-BE49-F238E27FC236}">
                  <a16:creationId xmlns:a16="http://schemas.microsoft.com/office/drawing/2014/main" id="{B2ED974C-2E88-9B6B-AEFB-D172369E0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1556"/>
              <a:ext cx="33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70" name="Line 23">
              <a:extLst>
                <a:ext uri="{FF2B5EF4-FFF2-40B4-BE49-F238E27FC236}">
                  <a16:creationId xmlns:a16="http://schemas.microsoft.com/office/drawing/2014/main" id="{8F5074E4-E507-53ED-55C4-CC4C98DE9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2455"/>
              <a:ext cx="19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71" name="Text Box 9">
              <a:extLst>
                <a:ext uri="{FF2B5EF4-FFF2-40B4-BE49-F238E27FC236}">
                  <a16:creationId xmlns:a16="http://schemas.microsoft.com/office/drawing/2014/main" id="{E46FC8E0-5DE7-A3EB-D132-757A1C423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5" y="4115"/>
              <a:ext cx="1169" cy="325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</a:pPr>
              <a:r>
                <a:rPr kumimoji="1" lang="en-US" altLang="en-US" sz="3000" i="0">
                  <a:solidFill>
                    <a:srgbClr val="000000"/>
                  </a:solidFill>
                  <a:ea typeface="MS PGothic" panose="020B0600070205080204" pitchFamily="34" charset="-128"/>
                </a:rPr>
                <a:t>Composition</a:t>
              </a:r>
            </a:p>
          </p:txBody>
        </p:sp>
        <p:sp>
          <p:nvSpPr>
            <p:cNvPr id="53272" name="AutoShape 14">
              <a:extLst>
                <a:ext uri="{FF2B5EF4-FFF2-40B4-BE49-F238E27FC236}">
                  <a16:creationId xmlns:a16="http://schemas.microsoft.com/office/drawing/2014/main" id="{99A63BEA-32BC-6A9D-241A-8E0236B87F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73">
              <a:off x="2505" y="3692"/>
              <a:ext cx="211" cy="21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0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3273" name="Line 15">
              <a:extLst>
                <a:ext uri="{FF2B5EF4-FFF2-40B4-BE49-F238E27FC236}">
                  <a16:creationId xmlns:a16="http://schemas.microsoft.com/office/drawing/2014/main" id="{73C7372C-214F-BB70-8F56-054B46159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0" y="3903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FBC9343-0A1B-67B4-5B90-6A556362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GB" altLang="en-US" sz="4000"/>
              <a:t>Overdoing Associations</a:t>
            </a:r>
            <a:endParaRPr lang="en-IN" altLang="en-US" sz="4000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EFC36A7-A595-3ADC-BFB7-249DD8353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6913" y="1570038"/>
            <a:ext cx="9072562" cy="4989512"/>
          </a:xfrm>
        </p:spPr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Avoid unnecessary Associations </a:t>
            </a:r>
            <a:endParaRPr lang="en-IN" altLang="en-US" b="1">
              <a:solidFill>
                <a:srgbClr val="0000CC"/>
              </a:solidFill>
            </a:endParaRPr>
          </a:p>
        </p:txBody>
      </p:sp>
      <p:sp>
        <p:nvSpPr>
          <p:cNvPr id="55300" name="TextBox 17">
            <a:extLst>
              <a:ext uri="{FF2B5EF4-FFF2-40B4-BE49-F238E27FC236}">
                <a16:creationId xmlns:a16="http://schemas.microsoft.com/office/drawing/2014/main" id="{3C9E9BA0-4BFC-8578-F611-9581BC5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3673475"/>
            <a:ext cx="2889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100" i="0">
                <a:solidFill>
                  <a:srgbClr val="0000CC"/>
                </a:solidFill>
              </a:rPr>
              <a:t>1</a:t>
            </a:r>
            <a:endParaRPr lang="en-IN" altLang="en-US" sz="3100" i="0">
              <a:solidFill>
                <a:srgbClr val="0000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64BF3-B736-DE4F-5769-12D72D3B6A03}"/>
              </a:ext>
            </a:extLst>
          </p:cNvPr>
          <p:cNvSpPr txBox="1"/>
          <p:nvPr/>
        </p:nvSpPr>
        <p:spPr>
          <a:xfrm>
            <a:off x="473075" y="3490913"/>
            <a:ext cx="2305050" cy="112712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i="0" dirty="0"/>
              <a:t>Person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600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00" i="0" dirty="0"/>
              <a:t>Name</a:t>
            </a:r>
            <a:endParaRPr lang="en-IN" sz="2600" i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3024AA-1BCA-7FC9-1296-0132CDDF9C79}"/>
              </a:ext>
            </a:extLst>
          </p:cNvPr>
          <p:cNvCxnSpPr>
            <a:stCxn id="5" idx="1"/>
            <a:endCxn id="5" idx="3"/>
          </p:cNvCxnSpPr>
          <p:nvPr/>
        </p:nvCxnSpPr>
        <p:spPr>
          <a:xfrm rot="10800000" flipH="1">
            <a:off x="473075" y="4054475"/>
            <a:ext cx="23050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51ED42-87B7-8924-8C7A-DFB2D592447C}"/>
              </a:ext>
            </a:extLst>
          </p:cNvPr>
          <p:cNvSpPr txBox="1"/>
          <p:nvPr/>
        </p:nvSpPr>
        <p:spPr>
          <a:xfrm>
            <a:off x="4219575" y="3192463"/>
            <a:ext cx="2081213" cy="1720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i="0" dirty="0" err="1"/>
              <a:t>PersonInfo</a:t>
            </a:r>
            <a:endParaRPr lang="en-US" sz="2800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600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00" i="0" dirty="0"/>
              <a:t>Address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00" i="0" dirty="0"/>
              <a:t>E-Mail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00" i="0" dirty="0"/>
              <a:t>Birthday</a:t>
            </a:r>
            <a:endParaRPr lang="en-IN" sz="2600" i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D10F25-2719-F6B2-4B03-E15C916C8FF4}"/>
              </a:ext>
            </a:extLst>
          </p:cNvPr>
          <p:cNvCxnSpPr/>
          <p:nvPr/>
        </p:nvCxnSpPr>
        <p:spPr>
          <a:xfrm>
            <a:off x="4219575" y="3695700"/>
            <a:ext cx="2039938" cy="7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D67513-AD8B-1C0E-D7EE-98A7200AB37C}"/>
              </a:ext>
            </a:extLst>
          </p:cNvPr>
          <p:cNvSpPr txBox="1"/>
          <p:nvPr/>
        </p:nvSpPr>
        <p:spPr>
          <a:xfrm>
            <a:off x="7678738" y="3192463"/>
            <a:ext cx="2165350" cy="2012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00" i="0" dirty="0" err="1"/>
              <a:t>PersonInfo</a:t>
            </a:r>
            <a:endParaRPr lang="en-US" sz="2600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600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00" i="0" dirty="0"/>
              <a:t>Name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00" i="0" dirty="0"/>
              <a:t>Address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00" i="0" dirty="0"/>
              <a:t>E-Mail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00" i="0" dirty="0"/>
              <a:t>Birthday</a:t>
            </a:r>
            <a:endParaRPr lang="en-IN" sz="2600" i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533652-7ED6-2ED9-5310-B94F02C0AF9A}"/>
              </a:ext>
            </a:extLst>
          </p:cNvPr>
          <p:cNvCxnSpPr/>
          <p:nvPr/>
        </p:nvCxnSpPr>
        <p:spPr>
          <a:xfrm flipV="1">
            <a:off x="7678738" y="3779838"/>
            <a:ext cx="2162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309FC-2C81-4637-FB14-D5625E5FE9F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778125" y="4052888"/>
            <a:ext cx="1441450" cy="15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308" name="TextBox 15">
            <a:extLst>
              <a:ext uri="{FF2B5EF4-FFF2-40B4-BE49-F238E27FC236}">
                <a16:creationId xmlns:a16="http://schemas.microsoft.com/office/drawing/2014/main" id="{0BA07E69-AD9A-F407-858E-1B3ABD923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3668713"/>
            <a:ext cx="2889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 i="0">
                <a:solidFill>
                  <a:srgbClr val="0000CC"/>
                </a:solidFill>
              </a:rPr>
              <a:t>1</a:t>
            </a:r>
            <a:endParaRPr lang="en-IN" altLang="en-US" sz="2600" i="0">
              <a:solidFill>
                <a:srgbClr val="0000C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EA36F-52D2-5AED-8A63-42FB6892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5670550"/>
            <a:ext cx="380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000" i="0">
                <a:solidFill>
                  <a:srgbClr val="0000CC"/>
                </a:solidFill>
              </a:rPr>
              <a:t>   Avoid This… </a:t>
            </a:r>
            <a:endParaRPr lang="en-IN" altLang="en-US" sz="4000" i="0">
              <a:solidFill>
                <a:srgbClr val="0000CC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CC2CA-5843-9C30-F4E6-DAB1E11F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5880100"/>
            <a:ext cx="2498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500" i="0">
                <a:solidFill>
                  <a:srgbClr val="0000CC"/>
                </a:solidFill>
              </a:rPr>
              <a:t> Do This </a:t>
            </a:r>
            <a:endParaRPr lang="en-IN" altLang="en-US" sz="3500" i="0">
              <a:solidFill>
                <a:srgbClr val="0000CC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29875C-3F77-3568-EB15-780F9295B7AE}"/>
              </a:ext>
            </a:extLst>
          </p:cNvPr>
          <p:cNvCxnSpPr/>
          <p:nvPr/>
        </p:nvCxnSpPr>
        <p:spPr>
          <a:xfrm rot="5400000" flipH="1" flipV="1">
            <a:off x="4838700" y="10315576"/>
            <a:ext cx="3082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099B6-E2BD-2706-9594-BB1D71C51B77}"/>
              </a:ext>
            </a:extLst>
          </p:cNvPr>
          <p:cNvCxnSpPr/>
          <p:nvPr/>
        </p:nvCxnSpPr>
        <p:spPr>
          <a:xfrm rot="5400000">
            <a:off x="4843463" y="4684713"/>
            <a:ext cx="401637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02C6231-A801-2535-58C5-1D266F9655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0"/>
            <a:ext cx="8596312" cy="12557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600"/>
              <a:t>Bit of History…</a:t>
            </a:r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32FB4BB2-E162-8AC2-2766-0711EAB4F4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036638"/>
            <a:ext cx="9067800" cy="6096000"/>
          </a:xfrm>
        </p:spPr>
        <p:txBody>
          <a:bodyPr lIns="100794" tIns="50397" rIns="100794" bIns="50397"/>
          <a:lstStyle/>
          <a:p>
            <a:pPr marL="342900" indent="-34290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Pre Java SDK1.2, Java provided a handful of data structures:</a:t>
            </a:r>
          </a:p>
          <a:p>
            <a:pPr marL="742950" lvl="1" indent="-28575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rgbClr val="0000CC"/>
                </a:solidFill>
              </a:rPr>
              <a:t>Hashtable</a:t>
            </a:r>
          </a:p>
          <a:p>
            <a:pPr marL="742950" lvl="1" indent="-28575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rgbClr val="0000CC"/>
                </a:solidFill>
              </a:rPr>
              <a:t>Vector</a:t>
            </a:r>
          </a:p>
          <a:p>
            <a:pPr marL="742950" lvl="1" indent="-28575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rgbClr val="0000CC"/>
                </a:solidFill>
              </a:rPr>
              <a:t>Bitset</a:t>
            </a:r>
          </a:p>
          <a:p>
            <a:pPr marL="342900" indent="-34290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These were for the most part good and easy to use:</a:t>
            </a:r>
          </a:p>
          <a:p>
            <a:pPr marL="742950" lvl="1" indent="-28575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But  were not organized into a general framework.</a:t>
            </a:r>
          </a:p>
          <a:p>
            <a:pPr marL="342900" indent="-34290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rgbClr val="0000CC"/>
                </a:solidFill>
              </a:rPr>
              <a:t>These legacy data structures retrofitted to new model in SDK1.2 .</a:t>
            </a:r>
          </a:p>
        </p:txBody>
      </p:sp>
      <p:sp>
        <p:nvSpPr>
          <p:cNvPr id="7172" name="TextBox 3">
            <a:extLst>
              <a:ext uri="{FF2B5EF4-FFF2-40B4-BE49-F238E27FC236}">
                <a16:creationId xmlns:a16="http://schemas.microsoft.com/office/drawing/2014/main" id="{2BD4156F-2098-5F98-9CE9-D62355B8AFE3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7804944" y="2396332"/>
            <a:ext cx="152400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CBA53A6-5653-527B-C162-3440CAE4B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-182563"/>
            <a:ext cx="8596312" cy="1255713"/>
          </a:xfrm>
        </p:spPr>
        <p:txBody>
          <a:bodyPr/>
          <a:lstStyle/>
          <a:p>
            <a:r>
              <a:rPr lang="en-US" altLang="en-US" sz="4000"/>
              <a:t>“Or” Association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4E1E910D-B1BC-1D8C-D80A-82E35C06B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884238"/>
            <a:ext cx="9688512" cy="6011862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700"/>
              </a:spcBef>
              <a:spcAft>
                <a:spcPts val="3000"/>
              </a:spcAft>
            </a:pPr>
            <a:r>
              <a:rPr lang="en-US" altLang="en-US" b="1">
                <a:solidFill>
                  <a:srgbClr val="0000CC"/>
                </a:solidFill>
              </a:rPr>
              <a:t>Used when all association combinations in a class model are not valid.</a:t>
            </a:r>
          </a:p>
          <a:p>
            <a:pPr>
              <a:lnSpc>
                <a:spcPct val="115000"/>
              </a:lnSpc>
              <a:spcBef>
                <a:spcPts val="7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3300"/>
                </a:solidFill>
              </a:rPr>
              <a:t>Example: </a:t>
            </a:r>
          </a:p>
          <a:p>
            <a:pPr lvl="1">
              <a:lnSpc>
                <a:spcPct val="115000"/>
              </a:lnSpc>
              <a:spcBef>
                <a:spcPts val="700"/>
              </a:spcBef>
              <a:spcAft>
                <a:spcPts val="600"/>
              </a:spcAft>
            </a:pPr>
            <a:r>
              <a:rPr lang="en-US" altLang="en-US"/>
              <a:t>A person can have an insurance contract with an insurance company</a:t>
            </a:r>
          </a:p>
          <a:p>
            <a:pPr lvl="1">
              <a:lnSpc>
                <a:spcPct val="115000"/>
              </a:lnSpc>
              <a:spcBef>
                <a:spcPts val="700"/>
              </a:spcBef>
              <a:spcAft>
                <a:spcPts val="600"/>
              </a:spcAft>
            </a:pPr>
            <a:r>
              <a:rPr lang="en-US" altLang="en-US"/>
              <a:t>Also a company can have an insurance contract with an insurance company</a:t>
            </a:r>
          </a:p>
          <a:p>
            <a:pPr lvl="1">
              <a:lnSpc>
                <a:spcPct val="115000"/>
              </a:lnSpc>
              <a:spcBef>
                <a:spcPts val="700"/>
              </a:spcBef>
              <a:spcAft>
                <a:spcPts val="600"/>
              </a:spcAft>
            </a:pPr>
            <a:r>
              <a:rPr lang="en-US" altLang="en-US">
                <a:solidFill>
                  <a:srgbClr val="0000CC"/>
                </a:solidFill>
              </a:rPr>
              <a:t>A person and a company CANNOT have the same insurance contract with an insurance company.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2A679-2DF5-E795-7254-B42FAC6EB29A}"/>
              </a:ext>
            </a:extLst>
          </p:cNvPr>
          <p:cNvSpPr txBox="1"/>
          <p:nvPr/>
        </p:nvSpPr>
        <p:spPr>
          <a:xfrm rot="20130430">
            <a:off x="7783513" y="1798638"/>
            <a:ext cx="1828800" cy="9239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5400" dirty="0">
                <a:solidFill>
                  <a:srgbClr val="FFFF00"/>
                </a:solidFill>
              </a:rPr>
              <a:t>Skip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9FCB2C4-63C0-D8E4-6EEA-F82D30B13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“Or” Association Example</a:t>
            </a:r>
          </a:p>
        </p:txBody>
      </p:sp>
      <p:sp>
        <p:nvSpPr>
          <p:cNvPr id="57347" name="Rectangle 34">
            <a:extLst>
              <a:ext uri="{FF2B5EF4-FFF2-40B4-BE49-F238E27FC236}">
                <a16:creationId xmlns:a16="http://schemas.microsoft.com/office/drawing/2014/main" id="{FB7CEC5A-A759-E4FE-2F59-6043F539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2187575"/>
            <a:ext cx="3816350" cy="7556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i="0">
              <a:solidFill>
                <a:srgbClr val="0000CC"/>
              </a:solidFill>
            </a:endParaRPr>
          </a:p>
        </p:txBody>
      </p:sp>
      <p:sp>
        <p:nvSpPr>
          <p:cNvPr id="57348" name="Rectangle 35">
            <a:extLst>
              <a:ext uri="{FF2B5EF4-FFF2-40B4-BE49-F238E27FC236}">
                <a16:creationId xmlns:a16="http://schemas.microsoft.com/office/drawing/2014/main" id="{E2DCCA49-0D74-4D46-9112-B802350A4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2187575"/>
            <a:ext cx="3816351" cy="7556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i="0">
              <a:solidFill>
                <a:srgbClr val="0000CC"/>
              </a:solidFill>
            </a:endParaRPr>
          </a:p>
        </p:txBody>
      </p:sp>
      <p:sp>
        <p:nvSpPr>
          <p:cNvPr id="57349" name="Rectangle 36">
            <a:extLst>
              <a:ext uri="{FF2B5EF4-FFF2-40B4-BE49-F238E27FC236}">
                <a16:creationId xmlns:a16="http://schemas.microsoft.com/office/drawing/2014/main" id="{5B3EF3C5-4AF6-C795-B145-9D88A4CA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8450"/>
            <a:ext cx="2251075" cy="757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i="0">
              <a:solidFill>
                <a:srgbClr val="0000CC"/>
              </a:solidFill>
            </a:endParaRPr>
          </a:p>
        </p:txBody>
      </p:sp>
      <p:sp>
        <p:nvSpPr>
          <p:cNvPr id="57350" name="Line 38">
            <a:extLst>
              <a:ext uri="{FF2B5EF4-FFF2-40B4-BE49-F238E27FC236}">
                <a16:creationId xmlns:a16="http://schemas.microsoft.com/office/drawing/2014/main" id="{B7989307-DDEB-B9B7-E0F2-462AE453E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8425" y="2943225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7351" name="Line 39">
            <a:extLst>
              <a:ext uri="{FF2B5EF4-FFF2-40B4-BE49-F238E27FC236}">
                <a16:creationId xmlns:a16="http://schemas.microsoft.com/office/drawing/2014/main" id="{9C7F663C-B4AC-0716-1E2C-F5EF35B5F3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5238" y="2522538"/>
            <a:ext cx="166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7352" name="Text Box 41">
            <a:extLst>
              <a:ext uri="{FF2B5EF4-FFF2-40B4-BE49-F238E27FC236}">
                <a16:creationId xmlns:a16="http://schemas.microsoft.com/office/drawing/2014/main" id="{B473A836-3565-C194-A4EF-8DAD1C02F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0" y="2355850"/>
            <a:ext cx="36195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Insurance Contract</a:t>
            </a:r>
          </a:p>
        </p:txBody>
      </p:sp>
      <p:sp>
        <p:nvSpPr>
          <p:cNvPr id="57353" name="Text Box 42">
            <a:extLst>
              <a:ext uri="{FF2B5EF4-FFF2-40B4-BE49-F238E27FC236}">
                <a16:creationId xmlns:a16="http://schemas.microsoft.com/office/drawing/2014/main" id="{CCE5EB42-ACC8-D56C-42F0-41958CE8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546725"/>
            <a:ext cx="2054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Person</a:t>
            </a:r>
          </a:p>
        </p:txBody>
      </p:sp>
      <p:sp>
        <p:nvSpPr>
          <p:cNvPr id="57354" name="Text Box 43">
            <a:extLst>
              <a:ext uri="{FF2B5EF4-FFF2-40B4-BE49-F238E27FC236}">
                <a16:creationId xmlns:a16="http://schemas.microsoft.com/office/drawing/2014/main" id="{61C7B28E-B2F3-63DA-5D62-BC9F6A4E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2355850"/>
            <a:ext cx="362108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Insurance Company</a:t>
            </a:r>
          </a:p>
        </p:txBody>
      </p:sp>
      <p:sp>
        <p:nvSpPr>
          <p:cNvPr id="57355" name="Text Box 44">
            <a:extLst>
              <a:ext uri="{FF2B5EF4-FFF2-40B4-BE49-F238E27FC236}">
                <a16:creationId xmlns:a16="http://schemas.microsoft.com/office/drawing/2014/main" id="{800B4BEE-D918-C331-AE41-BF4EFA70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2103438"/>
            <a:ext cx="3921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57356" name="Text Box 47">
            <a:extLst>
              <a:ext uri="{FF2B5EF4-FFF2-40B4-BE49-F238E27FC236}">
                <a16:creationId xmlns:a16="http://schemas.microsoft.com/office/drawing/2014/main" id="{7FAF7A3D-0377-F9F6-0A45-408E28FC3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2255838"/>
            <a:ext cx="7842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57357" name="Text Box 54">
            <a:extLst>
              <a:ext uri="{FF2B5EF4-FFF2-40B4-BE49-F238E27FC236}">
                <a16:creationId xmlns:a16="http://schemas.microsoft.com/office/drawing/2014/main" id="{6C3DB7C6-3495-37D6-21F2-C59081F60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3027363"/>
            <a:ext cx="7826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57358" name="Text Box 55">
            <a:extLst>
              <a:ext uri="{FF2B5EF4-FFF2-40B4-BE49-F238E27FC236}">
                <a16:creationId xmlns:a16="http://schemas.microsoft.com/office/drawing/2014/main" id="{D733D461-F6ED-9DF9-1822-8834D024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5043488"/>
            <a:ext cx="7826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1..*</a:t>
            </a:r>
          </a:p>
        </p:txBody>
      </p:sp>
      <p:sp>
        <p:nvSpPr>
          <p:cNvPr id="57359" name="Rectangle 62">
            <a:extLst>
              <a:ext uri="{FF2B5EF4-FFF2-40B4-BE49-F238E27FC236}">
                <a16:creationId xmlns:a16="http://schemas.microsoft.com/office/drawing/2014/main" id="{01434EBA-0253-7706-4C73-9286F9EF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5378450"/>
            <a:ext cx="2251075" cy="757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i="0">
              <a:solidFill>
                <a:srgbClr val="0000CC"/>
              </a:solidFill>
            </a:endParaRPr>
          </a:p>
        </p:txBody>
      </p:sp>
      <p:sp>
        <p:nvSpPr>
          <p:cNvPr id="57360" name="Text Box 63">
            <a:extLst>
              <a:ext uri="{FF2B5EF4-FFF2-40B4-BE49-F238E27FC236}">
                <a16:creationId xmlns:a16="http://schemas.microsoft.com/office/drawing/2014/main" id="{425CE5F2-5A04-6D2C-9984-9D8309C1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288" y="5546725"/>
            <a:ext cx="2054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Company</a:t>
            </a:r>
          </a:p>
        </p:txBody>
      </p:sp>
      <p:sp>
        <p:nvSpPr>
          <p:cNvPr id="57361" name="Text Box 64">
            <a:extLst>
              <a:ext uri="{FF2B5EF4-FFF2-40B4-BE49-F238E27FC236}">
                <a16:creationId xmlns:a16="http://schemas.microsoft.com/office/drawing/2014/main" id="{2121C97D-4F1F-D60D-334D-2487BC36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4763" y="5043488"/>
            <a:ext cx="7826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1..*</a:t>
            </a:r>
          </a:p>
        </p:txBody>
      </p:sp>
      <p:sp>
        <p:nvSpPr>
          <p:cNvPr id="57362" name="Line 65">
            <a:extLst>
              <a:ext uri="{FF2B5EF4-FFF2-40B4-BE49-F238E27FC236}">
                <a16:creationId xmlns:a16="http://schemas.microsoft.com/office/drawing/2014/main" id="{30232323-D126-0862-B6B7-7612C245D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7925" y="2943225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7363" name="Text Box 66">
            <a:extLst>
              <a:ext uri="{FF2B5EF4-FFF2-40B4-BE49-F238E27FC236}">
                <a16:creationId xmlns:a16="http://schemas.microsoft.com/office/drawing/2014/main" id="{1E5C4456-66D4-AF1E-8608-93FC1A3C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113" y="3027363"/>
            <a:ext cx="7826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57364" name="Line 67">
            <a:extLst>
              <a:ext uri="{FF2B5EF4-FFF2-40B4-BE49-F238E27FC236}">
                <a16:creationId xmlns:a16="http://schemas.microsoft.com/office/drawing/2014/main" id="{88E65754-576C-E34E-A971-F78660160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8425" y="4203700"/>
            <a:ext cx="234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7365" name="Text Box 68">
            <a:extLst>
              <a:ext uri="{FF2B5EF4-FFF2-40B4-BE49-F238E27FC236}">
                <a16:creationId xmlns:a16="http://schemas.microsoft.com/office/drawing/2014/main" id="{22D3ADAE-7145-9455-5F70-9C2DF6D0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3867150"/>
            <a:ext cx="13684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{or}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14C4BF-9145-ABDB-6E2F-AA5DF5072DA2}"/>
              </a:ext>
            </a:extLst>
          </p:cNvPr>
          <p:cNvSpPr txBox="1"/>
          <p:nvPr/>
        </p:nvSpPr>
        <p:spPr>
          <a:xfrm rot="19388393">
            <a:off x="8237538" y="1125538"/>
            <a:ext cx="1828800" cy="9239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5400" dirty="0">
                <a:solidFill>
                  <a:srgbClr val="FFFF00"/>
                </a:solidFill>
              </a:rPr>
              <a:t>Skip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0081E2E-DF33-84F5-D2AB-1DBFA19C2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1288" y="0"/>
            <a:ext cx="10221913" cy="1255713"/>
          </a:xfrm>
          <a:noFill/>
        </p:spPr>
        <p:txBody>
          <a:bodyPr lIns="99744" tIns="48997" rIns="99744" bIns="48997"/>
          <a:lstStyle/>
          <a:p>
            <a:r>
              <a:rPr lang="en-US" altLang="en-US" sz="3600"/>
              <a:t> Summary of Implementation of Association 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98E9207-2912-89CB-CA62-0B4DFB493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" y="1341438"/>
            <a:ext cx="9525000" cy="5548312"/>
          </a:xfrm>
          <a:noFill/>
        </p:spPr>
        <p:txBody>
          <a:bodyPr lIns="99744" tIns="48997" rIns="99744" bIns="48997"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003399"/>
                </a:solidFill>
              </a:rPr>
              <a:t>1-to-1 association: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/>
              <a:t> Role names become attributes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003399"/>
                </a:solidFill>
              </a:rPr>
              <a:t>1-to-many association:</a:t>
            </a:r>
            <a:r>
              <a:rPr lang="en-US" altLang="en-US" sz="4000" b="1"/>
              <a:t>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en-US" sz="3600"/>
              <a:t>Translate into a Vector or ArrayList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003399"/>
                </a:solidFill>
              </a:rPr>
              <a:t>Qualified association:</a:t>
            </a:r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r>
              <a:rPr lang="en-US" altLang="en-US" sz="3600"/>
              <a:t>Translate  into a Map or Hash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4F4D75B6-43E9-B219-9A06-5E6B5120552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113" y="274638"/>
            <a:ext cx="8686800" cy="3190875"/>
          </a:xfr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C477F8-C614-9280-8BBC-E329E9FDF2B7}"/>
              </a:ext>
            </a:extLst>
          </p:cNvPr>
          <p:cNvSpPr txBox="1">
            <a:spLocks/>
          </p:cNvSpPr>
          <p:nvPr/>
        </p:nvSpPr>
        <p:spPr bwMode="auto">
          <a:xfrm>
            <a:off x="239713" y="3703638"/>
            <a:ext cx="9688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6600"/>
                </a:solidFill>
              </a:rPr>
              <a:t>Which sentences are true?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0" i="0">
                <a:solidFill>
                  <a:schemeClr val="tx1"/>
                </a:solidFill>
              </a:rPr>
              <a:t>a) CheckingAccount implements BankAccount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0" i="0">
                <a:solidFill>
                  <a:schemeClr val="tx1"/>
                </a:solidFill>
              </a:rPr>
              <a:t>b) CheckingAccount and SavingAccount are BankAccount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0" i="0">
                <a:solidFill>
                  <a:schemeClr val="tx1"/>
                </a:solidFill>
              </a:rPr>
              <a:t>c) CheckingAccount and SavingAccount are associated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0" i="0">
                <a:solidFill>
                  <a:schemeClr val="tx1"/>
                </a:solidFill>
              </a:rPr>
              <a:t>d) BankAccount is associated to CheckingAccount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0" i="0">
                <a:solidFill>
                  <a:schemeClr val="tx1"/>
                </a:solidFill>
              </a:rPr>
              <a:t>e) SavingAccount can processCheck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0" i="0">
                <a:solidFill>
                  <a:schemeClr val="tx1"/>
                </a:solidFill>
              </a:rPr>
              <a:t>f) CheckingAccount has a balance</a:t>
            </a: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44E0C798-EC5D-2ACA-0A5E-4924AA985BE7}"/>
              </a:ext>
            </a:extLst>
          </p:cNvPr>
          <p:cNvSpPr/>
          <p:nvPr/>
        </p:nvSpPr>
        <p:spPr bwMode="auto">
          <a:xfrm rot="18142714">
            <a:off x="8990807" y="4587081"/>
            <a:ext cx="558800" cy="166687"/>
          </a:xfrm>
          <a:prstGeom prst="corner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E65C6BF-E3AB-EF40-F82A-9EA448904C7E}"/>
              </a:ext>
            </a:extLst>
          </p:cNvPr>
          <p:cNvSpPr/>
          <p:nvPr/>
        </p:nvSpPr>
        <p:spPr bwMode="auto">
          <a:xfrm>
            <a:off x="7754938" y="4084638"/>
            <a:ext cx="333375" cy="800100"/>
          </a:xfrm>
          <a:prstGeom prst="mathMultiply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2A8DBCC0-FF9D-0E41-723A-EFE1D4EFF272}"/>
              </a:ext>
            </a:extLst>
          </p:cNvPr>
          <p:cNvSpPr/>
          <p:nvPr/>
        </p:nvSpPr>
        <p:spPr bwMode="auto">
          <a:xfrm>
            <a:off x="9324975" y="5175250"/>
            <a:ext cx="333375" cy="800100"/>
          </a:xfrm>
          <a:prstGeom prst="mathMultiply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9958F9F-BC3C-EAD9-DF5B-63AB70E6F508}"/>
              </a:ext>
            </a:extLst>
          </p:cNvPr>
          <p:cNvSpPr/>
          <p:nvPr/>
        </p:nvSpPr>
        <p:spPr bwMode="auto">
          <a:xfrm>
            <a:off x="8469313" y="5761038"/>
            <a:ext cx="333375" cy="800100"/>
          </a:xfrm>
          <a:prstGeom prst="mathMultiply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E5CE65F-3772-2C47-6220-151C40486762}"/>
              </a:ext>
            </a:extLst>
          </p:cNvPr>
          <p:cNvSpPr/>
          <p:nvPr/>
        </p:nvSpPr>
        <p:spPr bwMode="auto">
          <a:xfrm>
            <a:off x="6107113" y="6161088"/>
            <a:ext cx="333375" cy="800100"/>
          </a:xfrm>
          <a:prstGeom prst="mathMultiply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4975B4E6-9A22-5C89-0359-90C9B4648356}"/>
              </a:ext>
            </a:extLst>
          </p:cNvPr>
          <p:cNvSpPr/>
          <p:nvPr/>
        </p:nvSpPr>
        <p:spPr bwMode="auto">
          <a:xfrm rot="18142714">
            <a:off x="5826919" y="6977856"/>
            <a:ext cx="560388" cy="168275"/>
          </a:xfrm>
          <a:prstGeom prst="corner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3DFBB9C2-95A4-E953-DEB7-7012B9FA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3698875"/>
            <a:ext cx="1193800" cy="178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40E83794-6BE4-50E3-B698-19517B1E3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808038"/>
            <a:ext cx="955675" cy="482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100" i="0">
                <a:solidFill>
                  <a:schemeClr val="tx1"/>
                </a:solidFill>
                <a:cs typeface="Arial" panose="020B0604020202020204" pitchFamily="34" charset="0"/>
              </a:rPr>
              <a:t>«</a:t>
            </a:r>
            <a:r>
              <a:rPr lang="en-NZ" altLang="en-US" sz="1100" i="0">
                <a:solidFill>
                  <a:schemeClr val="tx1"/>
                </a:solidFill>
              </a:rPr>
              <a:t>interface</a:t>
            </a:r>
            <a:r>
              <a:rPr lang="en-US" altLang="en-US" sz="1100" i="0">
                <a:solidFill>
                  <a:schemeClr val="tx1"/>
                </a:solidFill>
              </a:rPr>
              <a:t>»</a:t>
            </a:r>
            <a:endParaRPr lang="en-NZ" altLang="en-US" sz="1100" i="0">
              <a:solidFill>
                <a:schemeClr val="tx1"/>
              </a:solidFill>
            </a:endParaRPr>
          </a:p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Collection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A44314DA-8E51-85AB-B323-FF6FE329E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582863"/>
            <a:ext cx="958850" cy="482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100" i="0">
                <a:solidFill>
                  <a:schemeClr val="tx1"/>
                </a:solidFill>
                <a:cs typeface="Arial" panose="020B0604020202020204" pitchFamily="34" charset="0"/>
              </a:rPr>
              <a:t>«</a:t>
            </a:r>
            <a:r>
              <a:rPr lang="en-NZ" altLang="en-US" sz="1100" i="0">
                <a:solidFill>
                  <a:schemeClr val="tx1"/>
                </a:solidFill>
              </a:rPr>
              <a:t>interface</a:t>
            </a:r>
            <a:r>
              <a:rPr lang="en-US" altLang="en-US" sz="1100" i="0">
                <a:solidFill>
                  <a:schemeClr val="tx1"/>
                </a:solidFill>
              </a:rPr>
              <a:t>»</a:t>
            </a:r>
            <a:endParaRPr lang="en-NZ" altLang="en-US" sz="1100" i="0">
              <a:solidFill>
                <a:schemeClr val="tx1"/>
              </a:solidFill>
            </a:endParaRPr>
          </a:p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Set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6CCF969C-B793-94A5-6C18-2674F6ED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2582863"/>
            <a:ext cx="876300" cy="482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100" i="0">
                <a:solidFill>
                  <a:schemeClr val="tx1"/>
                </a:solidFill>
                <a:cs typeface="Arial" panose="020B0604020202020204" pitchFamily="34" charset="0"/>
              </a:rPr>
              <a:t>«</a:t>
            </a:r>
            <a:r>
              <a:rPr lang="en-NZ" altLang="en-US" sz="1100" i="0">
                <a:solidFill>
                  <a:schemeClr val="tx1"/>
                </a:solidFill>
              </a:rPr>
              <a:t>interface</a:t>
            </a:r>
            <a:r>
              <a:rPr lang="en-US" altLang="en-US" sz="1100" i="0">
                <a:solidFill>
                  <a:schemeClr val="tx1"/>
                </a:solidFill>
              </a:rPr>
              <a:t>»</a:t>
            </a:r>
            <a:endParaRPr lang="en-NZ" altLang="en-US" sz="1100" i="0">
              <a:solidFill>
                <a:schemeClr val="tx1"/>
              </a:solidFill>
            </a:endParaRPr>
          </a:p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List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198" name="Text Box 7">
            <a:extLst>
              <a:ext uri="{FF2B5EF4-FFF2-40B4-BE49-F238E27FC236}">
                <a16:creationId xmlns:a16="http://schemas.microsoft.com/office/drawing/2014/main" id="{4D428AAF-7350-BE6A-94B7-935D70E88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2598738"/>
            <a:ext cx="955675" cy="481012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100" i="0">
                <a:solidFill>
                  <a:schemeClr val="tx1"/>
                </a:solidFill>
                <a:cs typeface="Arial" panose="020B0604020202020204" pitchFamily="34" charset="0"/>
              </a:rPr>
              <a:t>«</a:t>
            </a:r>
            <a:r>
              <a:rPr lang="en-NZ" altLang="en-US" sz="1100" i="0">
                <a:solidFill>
                  <a:schemeClr val="tx1"/>
                </a:solidFill>
              </a:rPr>
              <a:t>interface</a:t>
            </a:r>
            <a:r>
              <a:rPr lang="en-US" altLang="en-US" sz="1100" i="0">
                <a:solidFill>
                  <a:schemeClr val="tx1"/>
                </a:solidFill>
              </a:rPr>
              <a:t>»</a:t>
            </a:r>
            <a:endParaRPr lang="en-NZ" altLang="en-US" sz="1100" i="0">
              <a:solidFill>
                <a:schemeClr val="tx1"/>
              </a:solidFill>
            </a:endParaRPr>
          </a:p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Queue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427CF840-07E6-E9C6-1E9A-54A841AC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373563"/>
            <a:ext cx="1033463" cy="482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100" i="0">
                <a:solidFill>
                  <a:schemeClr val="tx1"/>
                </a:solidFill>
                <a:cs typeface="Arial" panose="020B0604020202020204" pitchFamily="34" charset="0"/>
              </a:rPr>
              <a:t>«</a:t>
            </a:r>
            <a:r>
              <a:rPr lang="en-NZ" altLang="en-US" sz="1100" i="0">
                <a:solidFill>
                  <a:schemeClr val="tx1"/>
                </a:solidFill>
              </a:rPr>
              <a:t>interface</a:t>
            </a:r>
            <a:r>
              <a:rPr lang="en-US" altLang="en-US" sz="1100" i="0">
                <a:solidFill>
                  <a:schemeClr val="tx1"/>
                </a:solidFill>
              </a:rPr>
              <a:t>»</a:t>
            </a:r>
            <a:endParaRPr lang="en-NZ" altLang="en-US" sz="1100" i="0">
              <a:solidFill>
                <a:schemeClr val="tx1"/>
              </a:solidFill>
            </a:endParaRPr>
          </a:p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SortedSet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00" name="Text Box 9">
            <a:extLst>
              <a:ext uri="{FF2B5EF4-FFF2-40B4-BE49-F238E27FC236}">
                <a16:creationId xmlns:a16="http://schemas.microsoft.com/office/drawing/2014/main" id="{044CD86C-24E5-7372-7203-2CA7D3531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813" y="808038"/>
            <a:ext cx="874712" cy="482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100" i="0">
                <a:solidFill>
                  <a:schemeClr val="tx1"/>
                </a:solidFill>
                <a:cs typeface="Arial" panose="020B0604020202020204" pitchFamily="34" charset="0"/>
              </a:rPr>
              <a:t>«</a:t>
            </a:r>
            <a:r>
              <a:rPr lang="en-NZ" altLang="en-US" sz="1100" i="0">
                <a:solidFill>
                  <a:schemeClr val="tx1"/>
                </a:solidFill>
              </a:rPr>
              <a:t>interface</a:t>
            </a:r>
            <a:r>
              <a:rPr lang="en-US" altLang="en-US" sz="1100" i="0">
                <a:solidFill>
                  <a:schemeClr val="tx1"/>
                </a:solidFill>
              </a:rPr>
              <a:t>»</a:t>
            </a:r>
            <a:endParaRPr lang="en-NZ" altLang="en-US" sz="1100" i="0">
              <a:solidFill>
                <a:schemeClr val="tx1"/>
              </a:solidFill>
            </a:endParaRPr>
          </a:p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Map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01" name="Text Box 10">
            <a:extLst>
              <a:ext uri="{FF2B5EF4-FFF2-40B4-BE49-F238E27FC236}">
                <a16:creationId xmlns:a16="http://schemas.microsoft.com/office/drawing/2014/main" id="{CA8CFEDE-B00B-F60C-A700-9A17AB96A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263" y="2459038"/>
            <a:ext cx="1036637" cy="482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100" i="0">
                <a:solidFill>
                  <a:schemeClr val="tx1"/>
                </a:solidFill>
                <a:cs typeface="Arial" panose="020B0604020202020204" pitchFamily="34" charset="0"/>
              </a:rPr>
              <a:t>«</a:t>
            </a:r>
            <a:r>
              <a:rPr lang="en-NZ" altLang="en-US" sz="1100" i="0">
                <a:solidFill>
                  <a:schemeClr val="tx1"/>
                </a:solidFill>
              </a:rPr>
              <a:t>interface</a:t>
            </a:r>
            <a:r>
              <a:rPr lang="en-US" altLang="en-US" sz="1100" i="0">
                <a:solidFill>
                  <a:schemeClr val="tx1"/>
                </a:solidFill>
              </a:rPr>
              <a:t>»</a:t>
            </a:r>
            <a:endParaRPr lang="en-NZ" altLang="en-US" sz="1100" i="0">
              <a:solidFill>
                <a:schemeClr val="tx1"/>
              </a:solidFill>
            </a:endParaRPr>
          </a:p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SortedMap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02" name="AutoShape 11">
            <a:extLst>
              <a:ext uri="{FF2B5EF4-FFF2-40B4-BE49-F238E27FC236}">
                <a16:creationId xmlns:a16="http://schemas.microsoft.com/office/drawing/2014/main" id="{9A668267-8A00-F754-9EC9-533D389C9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265238"/>
            <a:ext cx="239712" cy="3571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8203" name="AutoShape 12">
            <a:extLst>
              <a:ext uri="{FF2B5EF4-FFF2-40B4-BE49-F238E27FC236}">
                <a16:creationId xmlns:a16="http://schemas.microsoft.com/office/drawing/2014/main" id="{C39B9B22-A7BC-013C-165F-85F9611D84B3}"/>
              </a:ext>
            </a:extLst>
          </p:cNvPr>
          <p:cNvCxnSpPr>
            <a:cxnSpLocks noChangeShapeType="1"/>
            <a:stCxn id="8197" idx="0"/>
            <a:endCxn id="8202" idx="3"/>
          </p:cNvCxnSpPr>
          <p:nvPr/>
        </p:nvCxnSpPr>
        <p:spPr bwMode="auto">
          <a:xfrm rot="-5400000">
            <a:off x="3185319" y="2102644"/>
            <a:ext cx="9604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3">
            <a:extLst>
              <a:ext uri="{FF2B5EF4-FFF2-40B4-BE49-F238E27FC236}">
                <a16:creationId xmlns:a16="http://schemas.microsoft.com/office/drawing/2014/main" id="{F6C46CFC-FBF3-62F1-1401-CE6970F5FA4A}"/>
              </a:ext>
            </a:extLst>
          </p:cNvPr>
          <p:cNvCxnSpPr>
            <a:cxnSpLocks noChangeShapeType="1"/>
            <a:stCxn id="8198" idx="0"/>
            <a:endCxn id="8202" idx="3"/>
          </p:cNvCxnSpPr>
          <p:nvPr/>
        </p:nvCxnSpPr>
        <p:spPr bwMode="auto">
          <a:xfrm rot="5400000" flipH="1">
            <a:off x="3874294" y="1413669"/>
            <a:ext cx="976313" cy="1393825"/>
          </a:xfrm>
          <a:prstGeom prst="bentConnector3">
            <a:avLst>
              <a:gd name="adj1" fmla="val 5008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4">
            <a:extLst>
              <a:ext uri="{FF2B5EF4-FFF2-40B4-BE49-F238E27FC236}">
                <a16:creationId xmlns:a16="http://schemas.microsoft.com/office/drawing/2014/main" id="{4369F6EE-710C-E825-8A6A-F0B601F11BBD}"/>
              </a:ext>
            </a:extLst>
          </p:cNvPr>
          <p:cNvCxnSpPr>
            <a:cxnSpLocks noChangeShapeType="1"/>
            <a:stCxn id="8196" idx="0"/>
            <a:endCxn id="8202" idx="3"/>
          </p:cNvCxnSpPr>
          <p:nvPr/>
        </p:nvCxnSpPr>
        <p:spPr bwMode="auto">
          <a:xfrm rot="-5400000">
            <a:off x="2528094" y="1445419"/>
            <a:ext cx="960438" cy="1314450"/>
          </a:xfrm>
          <a:prstGeom prst="bentConnector3">
            <a:avLst>
              <a:gd name="adj1" fmla="val 5008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AutoShape 15">
            <a:extLst>
              <a:ext uri="{FF2B5EF4-FFF2-40B4-BE49-F238E27FC236}">
                <a16:creationId xmlns:a16="http://schemas.microsoft.com/office/drawing/2014/main" id="{4F64DC40-42B8-AD71-F7D1-9CCF3A47D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1265238"/>
            <a:ext cx="239713" cy="3571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8207" name="AutoShape 16">
            <a:extLst>
              <a:ext uri="{FF2B5EF4-FFF2-40B4-BE49-F238E27FC236}">
                <a16:creationId xmlns:a16="http://schemas.microsoft.com/office/drawing/2014/main" id="{6D7C6CCF-6E60-37B1-254E-D7D784B50945}"/>
              </a:ext>
            </a:extLst>
          </p:cNvPr>
          <p:cNvCxnSpPr>
            <a:cxnSpLocks noChangeShapeType="1"/>
            <a:stCxn id="8201" idx="0"/>
            <a:endCxn id="8206" idx="3"/>
          </p:cNvCxnSpPr>
          <p:nvPr/>
        </p:nvCxnSpPr>
        <p:spPr bwMode="auto">
          <a:xfrm rot="-5400000">
            <a:off x="7789068" y="2040732"/>
            <a:ext cx="8366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8" name="Text Box 17">
            <a:extLst>
              <a:ext uri="{FF2B5EF4-FFF2-40B4-BE49-F238E27FC236}">
                <a16:creationId xmlns:a16="http://schemas.microsoft.com/office/drawing/2014/main" id="{3938AA47-14D2-DDCC-63B5-CD3DB8D5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6178550"/>
            <a:ext cx="877887" cy="3127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TreeSet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09" name="AutoShape 18">
            <a:extLst>
              <a:ext uri="{FF2B5EF4-FFF2-40B4-BE49-F238E27FC236}">
                <a16:creationId xmlns:a16="http://schemas.microsoft.com/office/drawing/2014/main" id="{6E6C21A1-431A-8844-A697-FE5342A0B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3017838"/>
            <a:ext cx="238125" cy="358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8210" name="AutoShape 19">
            <a:extLst>
              <a:ext uri="{FF2B5EF4-FFF2-40B4-BE49-F238E27FC236}">
                <a16:creationId xmlns:a16="http://schemas.microsoft.com/office/drawing/2014/main" id="{1B4D637F-C6AD-1DCB-ABC8-3280416175F0}"/>
              </a:ext>
            </a:extLst>
          </p:cNvPr>
          <p:cNvCxnSpPr>
            <a:cxnSpLocks noChangeShapeType="1"/>
            <a:stCxn id="8199" idx="0"/>
            <a:endCxn id="8209" idx="3"/>
          </p:cNvCxnSpPr>
          <p:nvPr/>
        </p:nvCxnSpPr>
        <p:spPr bwMode="auto">
          <a:xfrm rot="5400000" flipH="1">
            <a:off x="1812132" y="3874294"/>
            <a:ext cx="996950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1" name="Text Box 20">
            <a:extLst>
              <a:ext uri="{FF2B5EF4-FFF2-40B4-BE49-F238E27FC236}">
                <a16:creationId xmlns:a16="http://schemas.microsoft.com/office/drawing/2014/main" id="{43911C01-365F-F63A-0124-1B666B7C5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4387850"/>
            <a:ext cx="957262" cy="3127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HashSet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12" name="Text Box 21">
            <a:extLst>
              <a:ext uri="{FF2B5EF4-FFF2-40B4-BE49-F238E27FC236}">
                <a16:creationId xmlns:a16="http://schemas.microsoft.com/office/drawing/2014/main" id="{3A73BD4A-26D4-7325-DE21-84BF32491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6102350"/>
            <a:ext cx="876300" cy="51276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Linked</a:t>
            </a:r>
            <a:br>
              <a:rPr lang="en-NZ" altLang="en-US" sz="1300" i="0">
                <a:solidFill>
                  <a:schemeClr val="tx1"/>
                </a:solidFill>
              </a:rPr>
            </a:br>
            <a:r>
              <a:rPr lang="en-NZ" altLang="en-US" sz="1300" i="0">
                <a:solidFill>
                  <a:schemeClr val="tx1"/>
                </a:solidFill>
              </a:rPr>
              <a:t>HashSet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13" name="Text Box 22">
            <a:extLst>
              <a:ext uri="{FF2B5EF4-FFF2-40B4-BE49-F238E27FC236}">
                <a16:creationId xmlns:a16="http://schemas.microsoft.com/office/drawing/2014/main" id="{1C6C938D-0F19-81DE-3F4F-776FC25A9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4387850"/>
            <a:ext cx="715962" cy="3127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Vector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14" name="Text Box 23">
            <a:extLst>
              <a:ext uri="{FF2B5EF4-FFF2-40B4-BE49-F238E27FC236}">
                <a16:creationId xmlns:a16="http://schemas.microsoft.com/office/drawing/2014/main" id="{96C68C90-AEDE-300F-2858-81D60207B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88" y="4387850"/>
            <a:ext cx="958850" cy="3127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ArrayList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15" name="Text Box 24">
            <a:extLst>
              <a:ext uri="{FF2B5EF4-FFF2-40B4-BE49-F238E27FC236}">
                <a16:creationId xmlns:a16="http://schemas.microsoft.com/office/drawing/2014/main" id="{32ADB0F7-E47D-AAFE-192E-77F5787CF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4387850"/>
            <a:ext cx="1116012" cy="3127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LinkedList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16" name="Text Box 25">
            <a:extLst>
              <a:ext uri="{FF2B5EF4-FFF2-40B4-BE49-F238E27FC236}">
                <a16:creationId xmlns:a16="http://schemas.microsoft.com/office/drawing/2014/main" id="{1CA83AFD-8FD7-1210-7547-0EBA22F5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4387850"/>
            <a:ext cx="1116012" cy="3127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TreeMap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17" name="Text Box 26">
            <a:extLst>
              <a:ext uri="{FF2B5EF4-FFF2-40B4-BE49-F238E27FC236}">
                <a16:creationId xmlns:a16="http://schemas.microsoft.com/office/drawing/2014/main" id="{16C3F873-9262-8026-2F06-EF0792B1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0" y="4387850"/>
            <a:ext cx="1116013" cy="3127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NZ" altLang="en-US" sz="1300" i="0">
                <a:solidFill>
                  <a:schemeClr val="tx1"/>
                </a:solidFill>
              </a:rPr>
              <a:t>HashMap</a:t>
            </a:r>
            <a:endParaRPr lang="en-US" altLang="en-US" sz="1300" i="0">
              <a:solidFill>
                <a:schemeClr val="tx1"/>
              </a:solidFill>
            </a:endParaRPr>
          </a:p>
        </p:txBody>
      </p:sp>
      <p:sp>
        <p:nvSpPr>
          <p:cNvPr id="8218" name="AutoShape 27">
            <a:extLst>
              <a:ext uri="{FF2B5EF4-FFF2-40B4-BE49-F238E27FC236}">
                <a16:creationId xmlns:a16="http://schemas.microsoft.com/office/drawing/2014/main" id="{4608FCC6-BE3A-C901-3A74-4A41D521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3094038"/>
            <a:ext cx="239712" cy="358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8219" name="AutoShape 28">
            <a:extLst>
              <a:ext uri="{FF2B5EF4-FFF2-40B4-BE49-F238E27FC236}">
                <a16:creationId xmlns:a16="http://schemas.microsoft.com/office/drawing/2014/main" id="{22D9483C-7931-5057-7586-C8AA67E4D20B}"/>
              </a:ext>
            </a:extLst>
          </p:cNvPr>
          <p:cNvCxnSpPr>
            <a:cxnSpLocks noChangeShapeType="1"/>
            <a:stCxn id="8213" idx="0"/>
            <a:endCxn id="8218" idx="3"/>
          </p:cNvCxnSpPr>
          <p:nvPr/>
        </p:nvCxnSpPr>
        <p:spPr bwMode="auto">
          <a:xfrm rot="-5400000">
            <a:off x="3198019" y="3920332"/>
            <a:ext cx="935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29">
            <a:extLst>
              <a:ext uri="{FF2B5EF4-FFF2-40B4-BE49-F238E27FC236}">
                <a16:creationId xmlns:a16="http://schemas.microsoft.com/office/drawing/2014/main" id="{A680C69F-F543-DC9C-9D03-AA0E6D514790}"/>
              </a:ext>
            </a:extLst>
          </p:cNvPr>
          <p:cNvCxnSpPr>
            <a:cxnSpLocks noChangeShapeType="1"/>
            <a:stCxn id="8214" idx="0"/>
            <a:endCxn id="8218" idx="3"/>
          </p:cNvCxnSpPr>
          <p:nvPr/>
        </p:nvCxnSpPr>
        <p:spPr bwMode="auto">
          <a:xfrm rot="5400000" flipH="1">
            <a:off x="3815557" y="3302794"/>
            <a:ext cx="935037" cy="1235075"/>
          </a:xfrm>
          <a:prstGeom prst="bentConnector3">
            <a:avLst>
              <a:gd name="adj1" fmla="val 4991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30">
            <a:extLst>
              <a:ext uri="{FF2B5EF4-FFF2-40B4-BE49-F238E27FC236}">
                <a16:creationId xmlns:a16="http://schemas.microsoft.com/office/drawing/2014/main" id="{E3386F02-515E-1D73-955C-F7D08350FC99}"/>
              </a:ext>
            </a:extLst>
          </p:cNvPr>
          <p:cNvCxnSpPr>
            <a:cxnSpLocks noChangeShapeType="1"/>
            <a:stCxn id="8215" idx="0"/>
            <a:endCxn id="8218" idx="3"/>
          </p:cNvCxnSpPr>
          <p:nvPr/>
        </p:nvCxnSpPr>
        <p:spPr bwMode="auto">
          <a:xfrm rot="5400000" flipH="1">
            <a:off x="4453732" y="2664619"/>
            <a:ext cx="935037" cy="2511425"/>
          </a:xfrm>
          <a:prstGeom prst="bentConnector3">
            <a:avLst>
              <a:gd name="adj1" fmla="val 4991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2" name="AutoShape 31">
            <a:extLst>
              <a:ext uri="{FF2B5EF4-FFF2-40B4-BE49-F238E27FC236}">
                <a16:creationId xmlns:a16="http://schemas.microsoft.com/office/drawing/2014/main" id="{2E052EDA-66EE-F3C3-2D54-94B628DE502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434807" y="2837656"/>
            <a:ext cx="412750" cy="2079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8223" name="AutoShape 32">
            <a:extLst>
              <a:ext uri="{FF2B5EF4-FFF2-40B4-BE49-F238E27FC236}">
                <a16:creationId xmlns:a16="http://schemas.microsoft.com/office/drawing/2014/main" id="{8C9CC9B3-C0D2-E409-B576-DECC6F964A48}"/>
              </a:ext>
            </a:extLst>
          </p:cNvPr>
          <p:cNvCxnSpPr>
            <a:cxnSpLocks noChangeShapeType="1"/>
            <a:stCxn id="8215" idx="0"/>
            <a:endCxn id="8222" idx="3"/>
          </p:cNvCxnSpPr>
          <p:nvPr/>
        </p:nvCxnSpPr>
        <p:spPr bwMode="auto">
          <a:xfrm rot="5400000" flipH="1">
            <a:off x="5237957" y="3448844"/>
            <a:ext cx="1446212" cy="4318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AutoShape 33">
            <a:extLst>
              <a:ext uri="{FF2B5EF4-FFF2-40B4-BE49-F238E27FC236}">
                <a16:creationId xmlns:a16="http://schemas.microsoft.com/office/drawing/2014/main" id="{D8431BEA-8B07-3067-48DF-171324E3F67F}"/>
              </a:ext>
            </a:extLst>
          </p:cNvPr>
          <p:cNvCxnSpPr>
            <a:cxnSpLocks noChangeShapeType="1"/>
            <a:stCxn id="8211" idx="0"/>
            <a:endCxn id="8209" idx="3"/>
          </p:cNvCxnSpPr>
          <p:nvPr/>
        </p:nvCxnSpPr>
        <p:spPr bwMode="auto">
          <a:xfrm rot="-5400000">
            <a:off x="1107282" y="3185319"/>
            <a:ext cx="1011237" cy="1393825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5" name="AutoShape 34">
            <a:extLst>
              <a:ext uri="{FF2B5EF4-FFF2-40B4-BE49-F238E27FC236}">
                <a16:creationId xmlns:a16="http://schemas.microsoft.com/office/drawing/2014/main" id="{A559881B-08E2-898A-4ECB-6929D0301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694238"/>
            <a:ext cx="239713" cy="358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226" name="AutoShape 35">
            <a:extLst>
              <a:ext uri="{FF2B5EF4-FFF2-40B4-BE49-F238E27FC236}">
                <a16:creationId xmlns:a16="http://schemas.microsoft.com/office/drawing/2014/main" id="{CC862A8D-D66D-F6CB-2007-6DCC7F3B0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846638"/>
            <a:ext cx="238125" cy="358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227" name="AutoShape 36">
            <a:extLst>
              <a:ext uri="{FF2B5EF4-FFF2-40B4-BE49-F238E27FC236}">
                <a16:creationId xmlns:a16="http://schemas.microsoft.com/office/drawing/2014/main" id="{118F9D43-E2BA-EE18-812D-E929EEF25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2963863"/>
            <a:ext cx="239713" cy="358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8228" name="AutoShape 37">
            <a:extLst>
              <a:ext uri="{FF2B5EF4-FFF2-40B4-BE49-F238E27FC236}">
                <a16:creationId xmlns:a16="http://schemas.microsoft.com/office/drawing/2014/main" id="{51147253-589D-85D2-A0BD-3D0E7E0F1077}"/>
              </a:ext>
            </a:extLst>
          </p:cNvPr>
          <p:cNvCxnSpPr>
            <a:cxnSpLocks noChangeShapeType="1"/>
            <a:stCxn id="8212" idx="0"/>
            <a:endCxn id="8225" idx="3"/>
          </p:cNvCxnSpPr>
          <p:nvPr/>
        </p:nvCxnSpPr>
        <p:spPr bwMode="auto">
          <a:xfrm rot="-5400000">
            <a:off x="350838" y="5576888"/>
            <a:ext cx="1049337" cy="1587"/>
          </a:xfrm>
          <a:prstGeom prst="bentConnector3">
            <a:avLst>
              <a:gd name="adj1" fmla="val 499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38">
            <a:extLst>
              <a:ext uri="{FF2B5EF4-FFF2-40B4-BE49-F238E27FC236}">
                <a16:creationId xmlns:a16="http://schemas.microsoft.com/office/drawing/2014/main" id="{3292C68C-65BB-5F12-265D-2D2065ABCCA8}"/>
              </a:ext>
            </a:extLst>
          </p:cNvPr>
          <p:cNvCxnSpPr>
            <a:cxnSpLocks noChangeShapeType="1"/>
            <a:stCxn id="8208" idx="0"/>
            <a:endCxn id="8226" idx="3"/>
          </p:cNvCxnSpPr>
          <p:nvPr/>
        </p:nvCxnSpPr>
        <p:spPr bwMode="auto">
          <a:xfrm rot="5400000" flipH="1">
            <a:off x="1824038" y="5691188"/>
            <a:ext cx="973137" cy="1587"/>
          </a:xfrm>
          <a:prstGeom prst="bentConnector3">
            <a:avLst>
              <a:gd name="adj1" fmla="val 4991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AutoShape 39">
            <a:extLst>
              <a:ext uri="{FF2B5EF4-FFF2-40B4-BE49-F238E27FC236}">
                <a16:creationId xmlns:a16="http://schemas.microsoft.com/office/drawing/2014/main" id="{E62C6118-288D-0DA8-1A0A-D73723B1419C}"/>
              </a:ext>
            </a:extLst>
          </p:cNvPr>
          <p:cNvCxnSpPr>
            <a:cxnSpLocks noChangeShapeType="1"/>
            <a:stCxn id="8216" idx="0"/>
            <a:endCxn id="8227" idx="3"/>
          </p:cNvCxnSpPr>
          <p:nvPr/>
        </p:nvCxnSpPr>
        <p:spPr bwMode="auto">
          <a:xfrm rot="-5400000">
            <a:off x="7535863" y="3716338"/>
            <a:ext cx="1065212" cy="277812"/>
          </a:xfrm>
          <a:prstGeom prst="bentConnector3">
            <a:avLst>
              <a:gd name="adj1" fmla="val 499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1" name="AutoShape 40">
            <a:extLst>
              <a:ext uri="{FF2B5EF4-FFF2-40B4-BE49-F238E27FC236}">
                <a16:creationId xmlns:a16="http://schemas.microsoft.com/office/drawing/2014/main" id="{EB93893D-951B-A030-FCC1-FF36F98E1169}"/>
              </a:ext>
            </a:extLst>
          </p:cNvPr>
          <p:cNvCxnSpPr>
            <a:cxnSpLocks noChangeShapeType="1"/>
            <a:stCxn id="8217" idx="0"/>
            <a:endCxn id="8232" idx="3"/>
          </p:cNvCxnSpPr>
          <p:nvPr/>
        </p:nvCxnSpPr>
        <p:spPr bwMode="auto">
          <a:xfrm rot="5400000" flipH="1">
            <a:off x="7451725" y="2555876"/>
            <a:ext cx="3233737" cy="4302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2" name="AutoShape 41">
            <a:extLst>
              <a:ext uri="{FF2B5EF4-FFF2-40B4-BE49-F238E27FC236}">
                <a16:creationId xmlns:a16="http://schemas.microsoft.com/office/drawing/2014/main" id="{D4483799-600B-49CB-7A4C-FCAC90E70BB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543132" y="1050131"/>
            <a:ext cx="412750" cy="2079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233" name="TextBox 40">
            <a:extLst>
              <a:ext uri="{FF2B5EF4-FFF2-40B4-BE49-F238E27FC236}">
                <a16:creationId xmlns:a16="http://schemas.microsoft.com/office/drawing/2014/main" id="{5B01905C-DFBB-FD57-A77D-3F33144409BA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8035132" y="5847556"/>
            <a:ext cx="15240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365FDA3D-4A80-A603-6BD9-0F19F4B1F4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274638"/>
            <a:ext cx="8596312" cy="1112837"/>
          </a:xfrm>
        </p:spPr>
        <p:txBody>
          <a:bodyPr lIns="101494" tIns="50748" rIns="101494" bIns="50748"/>
          <a:lstStyle/>
          <a:p>
            <a:r>
              <a:rPr lang="en-US" altLang="en-US" sz="3600"/>
              <a:t>Java Collections</a:t>
            </a:r>
          </a:p>
        </p:txBody>
      </p:sp>
      <p:graphicFrame>
        <p:nvGraphicFramePr>
          <p:cNvPr id="98347" name="Group 43">
            <a:extLst>
              <a:ext uri="{FF2B5EF4-FFF2-40B4-BE49-F238E27FC236}">
                <a16:creationId xmlns:a16="http://schemas.microsoft.com/office/drawing/2014/main" id="{5E6136B9-E366-60D4-C7C7-8D8CF2AD3DAF}"/>
              </a:ext>
            </a:extLst>
          </p:cNvPr>
          <p:cNvGraphicFramePr>
            <a:graphicFrameLocks noGrp="1"/>
          </p:cNvGraphicFramePr>
          <p:nvPr/>
        </p:nvGraphicFramePr>
        <p:xfrm>
          <a:off x="0" y="2332038"/>
          <a:ext cx="10080625" cy="2922588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6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96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  </a:t>
                      </a:r>
                      <a:r>
                        <a:rPr kumimoji="0" lang="en-US" sz="5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            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Implementations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7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Hash Table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Resizable Array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Balanced Tree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Linked List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Interfaces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Set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HashSet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TreeSet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List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ArrayList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LinkedList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Map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HashMap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TreeMap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255" name="Picture 179" descr="javalogo52x88">
            <a:extLst>
              <a:ext uri="{FF2B5EF4-FFF2-40B4-BE49-F238E27FC236}">
                <a16:creationId xmlns:a16="http://schemas.microsoft.com/office/drawing/2014/main" id="{262553EF-B53C-5590-F039-34E61A92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519363"/>
            <a:ext cx="546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6" name="TextBox 4">
            <a:extLst>
              <a:ext uri="{FF2B5EF4-FFF2-40B4-BE49-F238E27FC236}">
                <a16:creationId xmlns:a16="http://schemas.microsoft.com/office/drawing/2014/main" id="{D972D059-8F73-59CD-C83C-F8A7A45F5901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8035132" y="5847556"/>
            <a:ext cx="15240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72B06BC-C86E-B391-266C-0206B6A22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106363"/>
            <a:ext cx="8596312" cy="884238"/>
          </a:xfrm>
        </p:spPr>
        <p:txBody>
          <a:bodyPr/>
          <a:lstStyle/>
          <a:p>
            <a:r>
              <a:rPr lang="en-US" altLang="en-US" sz="3200"/>
              <a:t>Three Basic Java Collections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E30D2579-79A9-2E95-75D5-6F5BC206E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0638" y="503238"/>
            <a:ext cx="10080626" cy="60960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List : Sequences</a:t>
            </a:r>
          </a:p>
          <a:p>
            <a:pPr lvl="1">
              <a:lnSpc>
                <a:spcPct val="105000"/>
              </a:lnSpc>
              <a:spcAft>
                <a:spcPct val="0"/>
              </a:spcAft>
            </a:pPr>
            <a:r>
              <a:rPr lang="en-US" altLang="en-US"/>
              <a:t>Ordering is implicit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/>
              <a:t>it is legitimate to ask questions like “what is the first object in the sequence?”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/>
              <a:t>Add book as first book etc.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Sets:  Unordered collection</a:t>
            </a:r>
          </a:p>
          <a:p>
            <a:pPr>
              <a:lnSpc>
                <a:spcPct val="105000"/>
              </a:lnSpc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Maps: Qualified associations</a:t>
            </a:r>
          </a:p>
          <a:p>
            <a:pPr lvl="1" latinLnBrk="1">
              <a:lnSpc>
                <a:spcPct val="105000"/>
              </a:lnSpc>
              <a:spcAft>
                <a:spcPct val="0"/>
              </a:spcAft>
              <a:buClr>
                <a:srgbClr val="FF0000"/>
              </a:buClr>
            </a:pPr>
            <a:r>
              <a:rPr lang="en-US" altLang="ja-JP">
                <a:solidFill>
                  <a:schemeClr val="tx1"/>
                </a:solidFill>
                <a:latin typeface="Tahom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en-US" altLang="ja-JP">
                <a:solidFill>
                  <a:schemeClr val="tx1"/>
                </a:solidFill>
                <a:ea typeface="Gulim" panose="020B0600000101010101" pitchFamily="34" charset="-127"/>
              </a:rPr>
              <a:t>Each entry involves a pair of objects.</a:t>
            </a:r>
          </a:p>
          <a:p>
            <a:pPr lvl="1" latinLnBrk="1">
              <a:lnSpc>
                <a:spcPct val="105000"/>
              </a:lnSpc>
              <a:spcAft>
                <a:spcPct val="0"/>
              </a:spcAft>
              <a:buClr>
                <a:srgbClr val="FF0000"/>
              </a:buClr>
            </a:pPr>
            <a:r>
              <a:rPr lang="en-US" altLang="ja-JP" b="1">
                <a:solidFill>
                  <a:srgbClr val="660033"/>
                </a:solidFill>
                <a:ea typeface="Gulim" panose="020B0600000101010101" pitchFamily="34" charset="-127"/>
              </a:rPr>
              <a:t> A map is also called as a dictionary.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/>
              <a:t>it is legitimate to ask questions like “what value - if any - is associated with the following key?” or 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/>
              <a:t>“does this map contain the following key?”.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For all types of Collections: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/>
              <a:t> Can create an </a:t>
            </a:r>
            <a:r>
              <a:rPr lang="en-US" altLang="en-US">
                <a:solidFill>
                  <a:srgbClr val="0000CC"/>
                </a:solidFill>
              </a:rPr>
              <a:t>Iterator </a:t>
            </a:r>
            <a:r>
              <a:rPr lang="en-US" altLang="en-US"/>
              <a:t>object to access each item in the collection once.</a:t>
            </a: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1BD66096-6E6B-A9A6-086F-39BCA2DFCB54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8262144" y="3310732"/>
            <a:ext cx="152400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D8A0A8A-A681-79B7-86ED-D8EDC3E78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75" y="0"/>
            <a:ext cx="8596313" cy="884238"/>
          </a:xfrm>
        </p:spPr>
        <p:txBody>
          <a:bodyPr/>
          <a:lstStyle/>
          <a:p>
            <a:r>
              <a:rPr lang="en-US" altLang="en-US" sz="3600"/>
              <a:t>Which List to Use?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78DCD9C-CA6E-9CD1-2E93-844351F25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77875"/>
            <a:ext cx="9764713" cy="57912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LinkedList:</a:t>
            </a:r>
          </a:p>
          <a:p>
            <a:pPr lvl="1">
              <a:lnSpc>
                <a:spcPct val="125000"/>
              </a:lnSpc>
              <a:spcAft>
                <a:spcPts val="600"/>
              </a:spcAft>
            </a:pPr>
            <a:r>
              <a:rPr lang="en-US" altLang="en-US" sz="3200"/>
              <a:t>Good if the list changes size (grows or shrinks) frequently 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200"/>
              <a:t>Good for accessing either end of the list, but slower when accessing items in the middle of the list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ArrayList:</a:t>
            </a:r>
          </a:p>
          <a:p>
            <a:pPr lvl="1">
              <a:lnSpc>
                <a:spcPct val="125000"/>
              </a:lnSpc>
              <a:spcAft>
                <a:spcPts val="600"/>
              </a:spcAft>
            </a:pPr>
            <a:r>
              <a:rPr lang="en-US" altLang="en-US" sz="3200"/>
              <a:t>Good if accessing elements by specific position, but slow for adds and removes.</a:t>
            </a:r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F5EE4702-E080-B6AD-7831-E1416812398E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8535194" y="4758532"/>
            <a:ext cx="152400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84FC2BD-D6E0-43F2-2105-EB10FCEC1A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7988" y="0"/>
            <a:ext cx="8596312" cy="12557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600"/>
              <a:t>Vector class vs ArrayList</a:t>
            </a:r>
          </a:p>
        </p:txBody>
      </p:sp>
      <p:sp>
        <p:nvSpPr>
          <p:cNvPr id="855043" name="Rectangle 3">
            <a:extLst>
              <a:ext uri="{FF2B5EF4-FFF2-40B4-BE49-F238E27FC236}">
                <a16:creationId xmlns:a16="http://schemas.microsoft.com/office/drawing/2014/main" id="{DFBF16A8-3737-7857-947A-7540211FFA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3688" y="1123950"/>
            <a:ext cx="9786937" cy="4267200"/>
          </a:xfrm>
        </p:spPr>
        <p:txBody>
          <a:bodyPr lIns="100794" tIns="50397" rIns="100794" bIns="50397"/>
          <a:lstStyle/>
          <a:p>
            <a:pPr marL="342900" indent="-34290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3600"/>
              <a:t>Vector similar to an ArrayList, but synchronized for multithreaded programming.</a:t>
            </a:r>
          </a:p>
          <a:p>
            <a:pPr marL="774700" lvl="1" indent="-34290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ArrayList is faster since it is non-synchronized, while vector is thread-safe</a:t>
            </a:r>
          </a:p>
          <a:p>
            <a:pPr marL="342900" indent="-34290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3600"/>
              <a:t>Vectors retained mainly for backward-compatibility with old java.</a:t>
            </a:r>
          </a:p>
          <a:p>
            <a:pPr marL="342900" indent="-342900" defTabSz="914400" eaLnBrk="1" hangingPunct="1">
              <a:lnSpc>
                <a:spcPct val="110000"/>
              </a:lnSpc>
              <a:spcBef>
                <a:spcPct val="10000"/>
              </a:spcBef>
              <a:spcAft>
                <a:spcPts val="1000"/>
              </a:spcAft>
            </a:pPr>
            <a:r>
              <a:rPr lang="en-US" altLang="en-US" sz="3600"/>
              <a:t>Used as base class for </a:t>
            </a:r>
            <a:r>
              <a:rPr lang="en-US" altLang="en-US" sz="3600" i="1"/>
              <a:t>Stack</a:t>
            </a:r>
            <a:r>
              <a:rPr lang="en-US" altLang="en-US" sz="3600"/>
              <a:t> implementation.</a:t>
            </a: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E6BE8764-6EE3-E697-9E35-D19192705CAD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8241507" y="892968"/>
            <a:ext cx="15240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800">
                <a:solidFill>
                  <a:srgbClr val="0000CC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24493</TotalTime>
  <Words>1807</Words>
  <Application>Microsoft Office PowerPoint</Application>
  <PresentationFormat>Custom</PresentationFormat>
  <Paragraphs>519</Paragraphs>
  <Slides>43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Association Class  </vt:lpstr>
      <vt:lpstr>Java Collections</vt:lpstr>
      <vt:lpstr>Java Collections</vt:lpstr>
      <vt:lpstr>Bit of History…</vt:lpstr>
      <vt:lpstr>PowerPoint Presentation</vt:lpstr>
      <vt:lpstr>Java Collections</vt:lpstr>
      <vt:lpstr>Three Basic Java Collections</vt:lpstr>
      <vt:lpstr>Which List to Use?</vt:lpstr>
      <vt:lpstr>Vector class vs ArrayList</vt:lpstr>
      <vt:lpstr>Which Set to Use?</vt:lpstr>
      <vt:lpstr>Which Map to Use?</vt:lpstr>
      <vt:lpstr>Collection: Basic operations</vt:lpstr>
      <vt:lpstr>Collection: Iterator</vt:lpstr>
      <vt:lpstr>Code for Association Multiplicity</vt:lpstr>
      <vt:lpstr>HW: Write Code for Example Association Relationships</vt:lpstr>
      <vt:lpstr>Association Class</vt:lpstr>
      <vt:lpstr>Association Class: Example 1</vt:lpstr>
      <vt:lpstr> Association Class: Example 2</vt:lpstr>
      <vt:lpstr>Implementing Association Class</vt:lpstr>
      <vt:lpstr>Reification</vt:lpstr>
      <vt:lpstr>Association Class: Java Code</vt:lpstr>
      <vt:lpstr> Association Class: Example 3</vt:lpstr>
      <vt:lpstr>PowerPoint Presentation</vt:lpstr>
      <vt:lpstr>Ternary Association</vt:lpstr>
      <vt:lpstr>PowerPoint Presentation</vt:lpstr>
      <vt:lpstr>Implementation of Ternary Association</vt:lpstr>
      <vt:lpstr>PowerPoint Presentation</vt:lpstr>
      <vt:lpstr>Association Quiz</vt:lpstr>
      <vt:lpstr>PowerPoint Presentation</vt:lpstr>
      <vt:lpstr>Qualified Association  </vt:lpstr>
      <vt:lpstr>PowerPoint Presentation</vt:lpstr>
      <vt:lpstr>Qualified Association</vt:lpstr>
      <vt:lpstr>Setting up Qualified Association -- An Example</vt:lpstr>
      <vt:lpstr>Qualified Association… </vt:lpstr>
      <vt:lpstr>Qualified Association: Implementation </vt:lpstr>
      <vt:lpstr>Converting to Qualified Association</vt:lpstr>
      <vt:lpstr>PowerPoint Presentation</vt:lpstr>
      <vt:lpstr>Types of Class Relationships</vt:lpstr>
      <vt:lpstr>Overdoing Associations</vt:lpstr>
      <vt:lpstr>“Or” Association</vt:lpstr>
      <vt:lpstr>“Or” Association Example</vt:lpstr>
      <vt:lpstr> Summary of Implementation of Association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cp:lastModifiedBy>Prof. R Mall</cp:lastModifiedBy>
  <cp:revision>1057</cp:revision>
  <dcterms:modified xsi:type="dcterms:W3CDTF">2023-11-16T02:55:32Z</dcterms:modified>
</cp:coreProperties>
</file>