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sldIdLst>
    <p:sldId id="948" r:id="rId2"/>
    <p:sldId id="274" r:id="rId3"/>
    <p:sldId id="275" r:id="rId4"/>
    <p:sldId id="277" r:id="rId5"/>
    <p:sldId id="1159" r:id="rId6"/>
    <p:sldId id="1163" r:id="rId7"/>
    <p:sldId id="1161" r:id="rId8"/>
    <p:sldId id="1162" r:id="rId9"/>
    <p:sldId id="279" r:id="rId10"/>
    <p:sldId id="280" r:id="rId11"/>
    <p:sldId id="864" r:id="rId12"/>
    <p:sldId id="1651" r:id="rId13"/>
    <p:sldId id="1490" r:id="rId14"/>
    <p:sldId id="1491" r:id="rId15"/>
    <p:sldId id="1492" r:id="rId16"/>
    <p:sldId id="1164" r:id="rId17"/>
    <p:sldId id="1730" r:id="rId18"/>
    <p:sldId id="281" r:id="rId19"/>
    <p:sldId id="891" r:id="rId20"/>
    <p:sldId id="1128" r:id="rId21"/>
    <p:sldId id="1044" r:id="rId22"/>
    <p:sldId id="1039" r:id="rId23"/>
    <p:sldId id="618" r:id="rId24"/>
    <p:sldId id="1056" r:id="rId25"/>
    <p:sldId id="1057" r:id="rId26"/>
    <p:sldId id="1058" r:id="rId27"/>
    <p:sldId id="947" r:id="rId28"/>
    <p:sldId id="1071" r:id="rId29"/>
    <p:sldId id="1487" r:id="rId30"/>
    <p:sldId id="448" r:id="rId31"/>
    <p:sldId id="1379" r:id="rId32"/>
    <p:sldId id="1641" r:id="rId33"/>
    <p:sldId id="1849" r:id="rId34"/>
    <p:sldId id="1166" r:id="rId35"/>
    <p:sldId id="1843" r:id="rId36"/>
    <p:sldId id="1732" r:id="rId37"/>
    <p:sldId id="1733" r:id="rId38"/>
    <p:sldId id="1734" r:id="rId39"/>
    <p:sldId id="1735" r:id="rId40"/>
    <p:sldId id="1736" r:id="rId41"/>
    <p:sldId id="1737" r:id="rId42"/>
    <p:sldId id="1738" r:id="rId43"/>
    <p:sldId id="1739" r:id="rId44"/>
    <p:sldId id="1740" r:id="rId45"/>
    <p:sldId id="1741" r:id="rId46"/>
    <p:sldId id="1743" r:id="rId47"/>
    <p:sldId id="1848" r:id="rId48"/>
    <p:sldId id="1745" r:id="rId49"/>
    <p:sldId id="1746" r:id="rId50"/>
    <p:sldId id="1748" r:id="rId51"/>
    <p:sldId id="1749" r:id="rId52"/>
    <p:sldId id="1750" r:id="rId53"/>
    <p:sldId id="1751" r:id="rId54"/>
    <p:sldId id="1752" r:id="rId55"/>
    <p:sldId id="1753" r:id="rId56"/>
    <p:sldId id="1754" r:id="rId57"/>
    <p:sldId id="1755" r:id="rId58"/>
    <p:sldId id="1850" r:id="rId59"/>
    <p:sldId id="1757" r:id="rId60"/>
    <p:sldId id="1819" r:id="rId61"/>
    <p:sldId id="1820" r:id="rId62"/>
    <p:sldId id="1759" r:id="rId63"/>
    <p:sldId id="1851" r:id="rId64"/>
    <p:sldId id="1761" r:id="rId65"/>
    <p:sldId id="1763" r:id="rId66"/>
    <p:sldId id="1852" r:id="rId67"/>
    <p:sldId id="1764" r:id="rId68"/>
    <p:sldId id="1682" r:id="rId69"/>
    <p:sldId id="1765" r:id="rId70"/>
    <p:sldId id="1770" r:id="rId71"/>
    <p:sldId id="1768" r:id="rId72"/>
    <p:sldId id="1766" r:id="rId73"/>
    <p:sldId id="1769" r:id="rId74"/>
    <p:sldId id="1771" r:id="rId75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 R Mal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6600"/>
    <a:srgbClr val="FFFFCC"/>
    <a:srgbClr val="CCFFCC"/>
    <a:srgbClr val="CCFF99"/>
    <a:srgbClr val="CC99FF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8" autoAdjust="0"/>
    <p:restoredTop sz="87993" autoAdjust="0"/>
  </p:normalViewPr>
  <p:slideViewPr>
    <p:cSldViewPr>
      <p:cViewPr varScale="1">
        <p:scale>
          <a:sx n="53" d="100"/>
          <a:sy n="53" d="100"/>
        </p:scale>
        <p:origin x="142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AA0F4A4E-9CB4-0C34-1620-F69EA8C22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7E5E16E7-DC50-7F1B-FF32-EA897ACD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BE4F3F79-6E1B-4EB5-FEFC-7AD1D1A9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B3B17AAB-9922-309E-6ADD-95DED4172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A40520B3-3672-4FE8-5781-9E7949AB2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344FA820-283F-547C-72AE-050A6DDA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450568" name="Text Box 7">
            <a:extLst>
              <a:ext uri="{FF2B5EF4-FFF2-40B4-BE49-F238E27FC236}">
                <a16:creationId xmlns:a16="http://schemas.microsoft.com/office/drawing/2014/main" id="{0E246BCC-617E-C356-C5AC-AD5D3ACBB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Times New Roman" pitchFamily="18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295BD924-028D-CA41-58A0-7C298381A98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FC4A176D-624E-886F-A9A5-9FE838CDFE77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DFE2677D-657A-9ECB-75C6-26E3328F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9273484-532C-39F5-C676-E6C75B52162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F05EBBD8-033D-35CC-46E3-F09789553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A73051BB-3636-A688-4382-C7DF1B8BA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E83B6A09-CD46-0465-AC76-B41698823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E3C4D06-16EB-1217-9ED7-6587EB539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D6BF5CF6-FBE1-7757-2982-E7B4A4775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5E43A274-B10B-2409-DB20-284843368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E24EE6DE-D33D-A51B-617C-AE0C89746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6B1D451-05E8-6A9B-3C44-2573A918C972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0BE75F95-0175-B917-A501-7294B7AEA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E384BEFD-1AFC-9615-5378-200D71614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5D729481-4AEE-4500-62AA-523F4E9E4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2884F1DA-89C6-48CB-914B-C17C61763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FE098BB-58BE-3733-444C-84B0F0632E26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650E640-40B3-44CD-DFC7-20E774F20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C898C42-819B-1F26-E557-E963FE6B3B33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BDE548E-4423-705E-5FAE-DEB539EC7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F6DF3CA-A323-648A-3952-05D2716DA4BF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2C17853-207C-9179-2C4F-C16BC8D94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8F274DC-5BF4-92A8-0446-B01EEDB3591C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1197D25-4D30-93B4-DF65-CD693B1CD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2F52277E-685C-CEEE-B2E6-C5E531EF0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0612268-3367-9C15-550A-CDDC0D3E3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070023C-4D89-79DB-5E00-D8E4EC6DDEF7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086F007-68BF-5362-9639-D6062B362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EA825DF-EF9E-472A-AB7D-072DE7C2BD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FE1991C-A9AA-40F6-8EA5-1FCF0D5814FD}" type="slidenum">
              <a:rPr lang="en-US" altLang="en-US" b="0" i="0">
                <a:solidFill>
                  <a:schemeClr val="tx1"/>
                </a:solidFill>
                <a:latin typeface="Times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b="0" i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7C0A505-C9CF-C63B-AE29-45E6706615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5A87192-B335-6BF3-5259-A70EE4375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8B289F01-6DF2-F55D-21A3-7B2EF7B711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5BEEEF0-6D15-4E35-B451-6858CF25A31B}" type="slidenum">
              <a:rPr lang="en-US" altLang="en-US" b="0" i="0">
                <a:solidFill>
                  <a:schemeClr val="tx1"/>
                </a:solidFill>
                <a:latin typeface="Times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b="0" i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0E94E59-B97A-D25F-5DD3-8AD6D8518E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E5CEF70-AB6A-1769-AB27-C412E677C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2BE4F9E-A3FB-B3EC-7092-A7E0E9594B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AE8A62F-65CF-42E7-96AD-B84B2014AC1E}" type="slidenum">
              <a:rPr lang="en-US" altLang="en-US" b="0" i="0">
                <a:solidFill>
                  <a:schemeClr val="tx1"/>
                </a:solidFill>
                <a:latin typeface="Times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b="0" i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B6A5355-1E6B-7BC7-3293-E42DEF1BCC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6A54836-4146-3855-8980-EC2A512F8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006E422-CCBF-CF27-E086-FE8D59972962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751CBE0-FDE1-2D58-6E83-58EB8453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F34A1E30-70FA-E63B-70F3-2DC6DD6D3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5123E08-13CD-CC5D-8E1D-63BD77DAABF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47E255E4-82F8-C227-2FF9-30A1D2B5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9B4B594B-7A6B-68D3-F2B2-96530199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A7D3A32D-B121-8CCD-D412-61AECB0B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93187" name="Text Box 2">
            <a:extLst>
              <a:ext uri="{FF2B5EF4-FFF2-40B4-BE49-F238E27FC236}">
                <a16:creationId xmlns:a16="http://schemas.microsoft.com/office/drawing/2014/main" id="{57220A23-4199-F41D-6308-BB6026B2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E16B04A9-13E7-339E-7366-EB7E41480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id="{91E2A0B1-A187-14C0-9331-E703F441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4A02E04-0FF8-E9DC-BF39-C4298790B26C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9A25D09-84BD-021A-AF05-AC793F4E1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AD747FB7-C595-E9E3-51F0-F448E547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7E8D8E73-9A8A-D17F-09BE-1C100FED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305E2934-C003-D868-4985-CE2DE0031ED6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39FDFD0-C5C3-9819-6C64-562FEF622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2AD7FE3-2138-C528-A13E-27881831D948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9038" y="698500"/>
            <a:ext cx="4646612" cy="3484563"/>
          </a:xfrm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B1A90971-F1C7-7DA9-2486-9FE0F6B14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97C0D4DB-C7AA-34C4-D66B-8EE8862A7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C467266A-4250-87F3-C41B-B3BBF39DF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A09B0234-040F-C7EA-76B3-EF0A6FF7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038EBCA4-DB57-077C-D3F5-326787193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37A37585-A8B1-3CA7-936A-FCF0D80B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4892AAE-F744-B105-14B9-2D46C1FCBF0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63C3200D-F496-4755-81A2-EC024B1C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E0F5213-B982-492E-325D-858B4E652DF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16E0AA4-CE47-767F-8424-1F00C9CF6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F7FB837-04CD-B306-87D9-1AB44C0F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A4FE6F36-86CA-2549-F9CD-4A267C721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BA302F7-74BA-7FEA-4030-AD5B21497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99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94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952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09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9775" y="1924050"/>
            <a:ext cx="8596313" cy="47513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8888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81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61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3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96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8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3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7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98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99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746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31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BCFCDC7-40C8-2524-DF1B-AC31A65BC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2754EE2-5EE8-D522-4DF3-A307D030B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61D0FF2-EC90-6C54-3085-D21E5AF6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1AE6A97-A424-40FF-8718-343E1A3038A4}" type="slidenum">
              <a:rPr lang="en-GB" altLang="en-US" sz="1400" b="0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lnSpc>
          <a:spcPct val="88000"/>
        </a:lnSpc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88000"/>
        </a:lnSpc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lnSpc>
          <a:spcPct val="88000"/>
        </a:lnSpc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lnSpc>
          <a:spcPct val="88000"/>
        </a:lnSpc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D07E33D-EB8C-E900-A701-0C29EDE334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06513" y="1036638"/>
            <a:ext cx="7010400" cy="27432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solidFill>
                  <a:srgbClr val="0000CC"/>
                </a:solidFill>
              </a:rPr>
              <a:t>Aggregation, Composition, and Dependence Relationships Among Classes</a:t>
            </a:r>
            <a:br>
              <a:rPr lang="en-GB" altLang="en-US" sz="3600" dirty="0">
                <a:solidFill>
                  <a:srgbClr val="3366CC"/>
                </a:solidFill>
              </a:rPr>
            </a:br>
            <a:endParaRPr lang="en-GB" altLang="en-US" sz="1050" dirty="0">
              <a:solidFill>
                <a:srgbClr val="3366CC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BD24408-A36A-51CC-523C-CAFD77DF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4313238"/>
            <a:ext cx="4038600" cy="121920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i="0" kern="0" dirty="0" err="1">
                <a:solidFill>
                  <a:srgbClr val="0000CC"/>
                </a:solidFill>
              </a:rPr>
              <a:t>Lect</a:t>
            </a:r>
            <a:r>
              <a:rPr lang="en-GB" altLang="en-US" sz="3600" i="0" kern="0" dirty="0">
                <a:solidFill>
                  <a:srgbClr val="0000CC"/>
                </a:solidFill>
              </a:rPr>
              <a:t> 5—6</a:t>
            </a:r>
          </a:p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i="0" kern="0" dirty="0">
                <a:solidFill>
                  <a:srgbClr val="0000CC"/>
                </a:solidFill>
              </a:rPr>
              <a:t>14-08-2023</a:t>
            </a:r>
            <a:br>
              <a:rPr lang="en-GB" altLang="en-US" sz="3600" i="0" kern="0" dirty="0">
                <a:solidFill>
                  <a:srgbClr val="3366CC"/>
                </a:solidFill>
              </a:rPr>
            </a:br>
            <a:endParaRPr lang="en-GB" altLang="en-US" sz="1050" i="0" kern="0" dirty="0">
              <a:solidFill>
                <a:srgbClr val="3366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4555E90A-8689-86A8-D4AB-21A98451CA8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2113" y="198438"/>
            <a:ext cx="9372600" cy="1260475"/>
          </a:xfrm>
        </p:spPr>
        <p:txBody>
          <a:bodyPr/>
          <a:lstStyle/>
          <a:p>
            <a:pPr eaLnBrk="1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Composition versus Aggregation</a:t>
            </a:r>
          </a:p>
        </p:txBody>
      </p:sp>
      <p:sp>
        <p:nvSpPr>
          <p:cNvPr id="18435" name="Text Box 7">
            <a:extLst>
              <a:ext uri="{FF2B5EF4-FFF2-40B4-BE49-F238E27FC236}">
                <a16:creationId xmlns:a16="http://schemas.microsoft.com/office/drawing/2014/main" id="{A512B9EF-11D0-6B11-4F6F-E20969B6B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1725613"/>
            <a:ext cx="3651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i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57F3D61-C215-26EA-0318-E5B5A276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2019300"/>
            <a:ext cx="2130425" cy="771525"/>
          </a:xfrm>
          <a:prstGeom prst="rect">
            <a:avLst/>
          </a:prstGeom>
          <a:solidFill>
            <a:srgbClr val="006600"/>
          </a:solidFill>
          <a:ln w="9360">
            <a:solidFill>
              <a:srgbClr val="66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EBFE5C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i="0">
                <a:solidFill>
                  <a:srgbClr val="FFFF00"/>
                </a:solidFill>
              </a:rPr>
              <a:t>Order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C95FC94B-CCF1-CB3D-73A6-78AD8A50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1963738"/>
            <a:ext cx="2130425" cy="827087"/>
          </a:xfrm>
          <a:prstGeom prst="rect">
            <a:avLst/>
          </a:prstGeom>
          <a:solidFill>
            <a:srgbClr val="006600"/>
          </a:solidFill>
          <a:ln w="9360">
            <a:solidFill>
              <a:srgbClr val="66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EBFE5C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i="0">
                <a:solidFill>
                  <a:srgbClr val="FFFF00"/>
                </a:solidFill>
              </a:rPr>
              <a:t>Item</a:t>
            </a: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BDB1C758-81CD-421C-6E17-84511049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270125"/>
            <a:ext cx="528638" cy="303213"/>
          </a:xfrm>
          <a:prstGeom prst="diamond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b="0" i="0">
              <a:latin typeface="Times New Roman" panose="02020603050405020304" pitchFamily="18" charset="0"/>
            </a:endParaRPr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id="{53CDED0A-D8FC-4B6A-F530-4725BE85A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2435225"/>
            <a:ext cx="1582737" cy="47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DE091FE2-7731-5906-D7CB-23026378C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1849438"/>
            <a:ext cx="3667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20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4400" i="0">
                <a:solidFill>
                  <a:srgbClr val="0000FF"/>
                </a:solidFill>
              </a:rPr>
              <a:t>*</a:t>
            </a:r>
          </a:p>
        </p:txBody>
      </p:sp>
      <p:grpSp>
        <p:nvGrpSpPr>
          <p:cNvPr id="18441" name="Group 16">
            <a:extLst>
              <a:ext uri="{FF2B5EF4-FFF2-40B4-BE49-F238E27FC236}">
                <a16:creationId xmlns:a16="http://schemas.microsoft.com/office/drawing/2014/main" id="{7029C2F7-4DB3-2029-36DB-DDBE39DA5D0C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3913188"/>
            <a:ext cx="6343650" cy="1306512"/>
            <a:chOff x="230188" y="4702999"/>
            <a:chExt cx="6343650" cy="1305689"/>
          </a:xfrm>
        </p:grpSpPr>
        <p:sp>
          <p:nvSpPr>
            <p:cNvPr id="18444" name="Rectangle 9">
              <a:extLst>
                <a:ext uri="{FF2B5EF4-FFF2-40B4-BE49-F238E27FC236}">
                  <a16:creationId xmlns:a16="http://schemas.microsoft.com/office/drawing/2014/main" id="{2B317414-14D9-C663-0768-BA3BA244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8" y="5079303"/>
              <a:ext cx="2130425" cy="909640"/>
            </a:xfrm>
            <a:prstGeom prst="rect">
              <a:avLst/>
            </a:prstGeom>
            <a:solidFill>
              <a:srgbClr val="006600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EBFE5C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i="0">
                  <a:solidFill>
                    <a:srgbClr val="FFFF00"/>
                  </a:solidFill>
                </a:rPr>
                <a:t>Order</a:t>
              </a:r>
            </a:p>
          </p:txBody>
        </p:sp>
        <p:sp>
          <p:nvSpPr>
            <p:cNvPr id="18445" name="Rectangle 10">
              <a:extLst>
                <a:ext uri="{FF2B5EF4-FFF2-40B4-BE49-F238E27FC236}">
                  <a16:creationId xmlns:a16="http://schemas.microsoft.com/office/drawing/2014/main" id="{CF3FD258-4C61-FC43-2F4C-73827D885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238" y="5040313"/>
              <a:ext cx="2133600" cy="968375"/>
            </a:xfrm>
            <a:prstGeom prst="rect">
              <a:avLst/>
            </a:prstGeom>
            <a:solidFill>
              <a:srgbClr val="006600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EBFE5C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i="0">
                  <a:solidFill>
                    <a:srgbClr val="FFFF00"/>
                  </a:solidFill>
                </a:rPr>
                <a:t>Item</a:t>
              </a:r>
            </a:p>
          </p:txBody>
        </p:sp>
        <p:sp>
          <p:nvSpPr>
            <p:cNvPr id="18446" name="AutoShape 11">
              <a:extLst>
                <a:ext uri="{FF2B5EF4-FFF2-40B4-BE49-F238E27FC236}">
                  <a16:creationId xmlns:a16="http://schemas.microsoft.com/office/drawing/2014/main" id="{4E7CD4B0-A2D7-8B23-8F56-E812C121F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8" y="5345113"/>
              <a:ext cx="528637" cy="303212"/>
            </a:xfrm>
            <a:prstGeom prst="diamond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 b="0" i="0">
                <a:latin typeface="Times New Roman" panose="02020603050405020304" pitchFamily="18" charset="0"/>
              </a:endParaRPr>
            </a:p>
          </p:txBody>
        </p:sp>
        <p:sp>
          <p:nvSpPr>
            <p:cNvPr id="18447" name="Line 12">
              <a:extLst>
                <a:ext uri="{FF2B5EF4-FFF2-40B4-BE49-F238E27FC236}">
                  <a16:creationId xmlns:a16="http://schemas.microsoft.com/office/drawing/2014/main" id="{BC7CC03E-E901-2352-2354-51F883A73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725" y="5510213"/>
              <a:ext cx="1584325" cy="158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Text Box 13">
              <a:extLst>
                <a:ext uri="{FF2B5EF4-FFF2-40B4-BE49-F238E27FC236}">
                  <a16:creationId xmlns:a16="http://schemas.microsoft.com/office/drawing/2014/main" id="{E75A928D-0A66-95EF-0C3A-E8B5B4880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563" y="4702999"/>
              <a:ext cx="365125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3200" i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9" name="Text Box 14">
              <a:extLst>
                <a:ext uri="{FF2B5EF4-FFF2-40B4-BE49-F238E27FC236}">
                  <a16:creationId xmlns:a16="http://schemas.microsoft.com/office/drawing/2014/main" id="{DB793D36-2CEE-07D3-FFF7-DDB8F26AF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513" y="4965700"/>
              <a:ext cx="365125" cy="77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20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400" i="0">
                  <a:solidFill>
                    <a:srgbClr val="0000FF"/>
                  </a:solidFill>
                </a:rPr>
                <a:t>*</a:t>
              </a:r>
            </a:p>
          </p:txBody>
        </p:sp>
      </p:grpSp>
      <p:sp>
        <p:nvSpPr>
          <p:cNvPr id="18442" name="Text Box 15">
            <a:extLst>
              <a:ext uri="{FF2B5EF4-FFF2-40B4-BE49-F238E27FC236}">
                <a16:creationId xmlns:a16="http://schemas.microsoft.com/office/drawing/2014/main" id="{DCF2EB71-7E77-406D-E4AE-A6F4B782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2085975"/>
            <a:ext cx="30670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1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i="0">
                <a:solidFill>
                  <a:srgbClr val="0000FF"/>
                </a:solidFill>
              </a:rPr>
              <a:t>Composition</a:t>
            </a:r>
          </a:p>
        </p:txBody>
      </p:sp>
      <p:sp>
        <p:nvSpPr>
          <p:cNvPr id="18443" name="Text Box 16">
            <a:extLst>
              <a:ext uri="{FF2B5EF4-FFF2-40B4-BE49-F238E27FC236}">
                <a16:creationId xmlns:a16="http://schemas.microsoft.com/office/drawing/2014/main" id="{BF6C0117-6078-8196-B3B7-E2CDE743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4176713"/>
            <a:ext cx="3389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1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i="0">
                <a:solidFill>
                  <a:srgbClr val="0000FF"/>
                </a:solidFill>
              </a:rPr>
              <a:t>Aggregation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715F78B-1942-6ED2-4778-99424AE18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258763"/>
            <a:ext cx="8596312" cy="1255713"/>
          </a:xfrm>
        </p:spPr>
        <p:txBody>
          <a:bodyPr/>
          <a:lstStyle/>
          <a:p>
            <a:r>
              <a:rPr lang="en-US" altLang="en-US" sz="4000"/>
              <a:t>Implementing Composition…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4A3675-9A44-E0C8-FA1F-B05BF1184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884238"/>
            <a:ext cx="9677400" cy="6523037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0000CC"/>
                </a:solidFill>
              </a:rPr>
              <a:t>public class Car{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private Wheel wheels[4];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public Car (){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	       wheels[0] = new Wheel();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	       wheels[1] = new Wheel();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				 wheels[2] = new Wheel();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	       wheels[3] = new Wheel();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     }</a:t>
            </a:r>
            <a:br>
              <a:rPr lang="en-US" altLang="en-US" sz="4000" b="1">
                <a:solidFill>
                  <a:srgbClr val="0000CC"/>
                </a:solidFill>
              </a:rPr>
            </a:br>
            <a:r>
              <a:rPr lang="en-US" altLang="en-US" sz="4000" b="1">
                <a:solidFill>
                  <a:srgbClr val="0000CC"/>
                </a:solidFill>
              </a:rPr>
              <a:t>} </a:t>
            </a:r>
          </a:p>
        </p:txBody>
      </p:sp>
      <p:grpSp>
        <p:nvGrpSpPr>
          <p:cNvPr id="20484" name="Group 9">
            <a:extLst>
              <a:ext uri="{FF2B5EF4-FFF2-40B4-BE49-F238E27FC236}">
                <a16:creationId xmlns:a16="http://schemas.microsoft.com/office/drawing/2014/main" id="{70EE0C0A-7E07-DC73-C412-DC7153378311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2255838"/>
            <a:ext cx="4572000" cy="801687"/>
            <a:chOff x="5726112" y="4038600"/>
            <a:chExt cx="3810001" cy="801687"/>
          </a:xfrm>
        </p:grpSpPr>
        <p:sp>
          <p:nvSpPr>
            <p:cNvPr id="20485" name="Rectangle 3">
              <a:extLst>
                <a:ext uri="{FF2B5EF4-FFF2-40B4-BE49-F238E27FC236}">
                  <a16:creationId xmlns:a16="http://schemas.microsoft.com/office/drawing/2014/main" id="{3BC1AEB5-A905-2F15-E75B-F7A5859D7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2" y="4237037"/>
              <a:ext cx="1285875" cy="603250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EBFE5C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i="0">
                  <a:solidFill>
                    <a:srgbClr val="FFFF00"/>
                  </a:solidFill>
                </a:rPr>
                <a:t>Car</a:t>
              </a:r>
            </a:p>
          </p:txBody>
        </p:sp>
        <p:sp>
          <p:nvSpPr>
            <p:cNvPr id="20486" name="Rectangle 4">
              <a:extLst>
                <a:ext uri="{FF2B5EF4-FFF2-40B4-BE49-F238E27FC236}">
                  <a16:creationId xmlns:a16="http://schemas.microsoft.com/office/drawing/2014/main" id="{B689AAF6-E6DC-CA60-9F35-738B48E08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238" y="4208463"/>
              <a:ext cx="1285875" cy="603250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EBFE5C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FFFF00"/>
                  </a:solidFill>
                </a:rPr>
                <a:t>Wheel</a:t>
              </a:r>
            </a:p>
          </p:txBody>
        </p:sp>
        <p:sp>
          <p:nvSpPr>
            <p:cNvPr id="20487" name="AutoShape 5">
              <a:extLst>
                <a:ext uri="{FF2B5EF4-FFF2-40B4-BE49-F238E27FC236}">
                  <a16:creationId xmlns:a16="http://schemas.microsoft.com/office/drawing/2014/main" id="{A64E6AE3-B4CA-BF8F-0628-F1724A0E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398963"/>
              <a:ext cx="319087" cy="188912"/>
            </a:xfrm>
            <a:prstGeom prst="diamond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 b="0" i="0"/>
            </a:p>
          </p:txBody>
        </p:sp>
        <p:sp>
          <p:nvSpPr>
            <p:cNvPr id="20488" name="Line 6">
              <a:extLst>
                <a:ext uri="{FF2B5EF4-FFF2-40B4-BE49-F238E27FC236}">
                  <a16:creationId xmlns:a16="http://schemas.microsoft.com/office/drawing/2014/main" id="{B3988C55-140B-7FC8-C8D8-E7E67456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4502150"/>
              <a:ext cx="955675" cy="317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9" name="Text Box 7">
              <a:extLst>
                <a:ext uri="{FF2B5EF4-FFF2-40B4-BE49-F238E27FC236}">
                  <a16:creationId xmlns:a16="http://schemas.microsoft.com/office/drawing/2014/main" id="{62B76EA4-517C-9FFC-675E-AB4E90826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9788" y="4038600"/>
              <a:ext cx="3651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3200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0490" name="Text Box 8">
              <a:extLst>
                <a:ext uri="{FF2B5EF4-FFF2-40B4-BE49-F238E27FC236}">
                  <a16:creationId xmlns:a16="http://schemas.microsoft.com/office/drawing/2014/main" id="{024A7474-32CA-DBAD-E00E-26931EC0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800" y="4038600"/>
              <a:ext cx="3667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20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0000FF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dilbert hottest product in market">
            <a:extLst>
              <a:ext uri="{FF2B5EF4-FFF2-40B4-BE49-F238E27FC236}">
                <a16:creationId xmlns:a16="http://schemas.microsoft.com/office/drawing/2014/main" id="{B2628110-557C-9FFF-BF10-9BBC4C0F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9050"/>
            <a:ext cx="10047287" cy="754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>
            <a:extLst>
              <a:ext uri="{FF2B5EF4-FFF2-40B4-BE49-F238E27FC236}">
                <a16:creationId xmlns:a16="http://schemas.microsoft.com/office/drawing/2014/main" id="{14A29A30-CB93-BB0F-D91F-C116E192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2671763"/>
            <a:ext cx="9307512" cy="2667000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US" altLang="en-US" b="0" i="0">
              <a:solidFill>
                <a:srgbClr val="FFFFFF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356DE63-0F7B-184C-4C8B-C087CD10B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828213" cy="923925"/>
          </a:xfrm>
        </p:spPr>
        <p:txBody>
          <a:bodyPr/>
          <a:lstStyle/>
          <a:p>
            <a:r>
              <a:rPr lang="en-US" altLang="en-US" sz="3600"/>
              <a:t>Aggregation:  Code Example</a:t>
            </a:r>
            <a:endParaRPr lang="en-US" altLang="en-US" sz="3600">
              <a:hlinkClick r:id="rId2" action="ppaction://program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18A0C8A-471C-1656-EE24-8AE5FDF6A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112838"/>
            <a:ext cx="9764712" cy="839787"/>
          </a:xfrm>
        </p:spPr>
        <p:txBody>
          <a:bodyPr/>
          <a:lstStyle/>
          <a:p>
            <a:pPr marL="0" indent="0" defTabSz="914400">
              <a:lnSpc>
                <a:spcPct val="125000"/>
              </a:lnSpc>
              <a:spcBef>
                <a:spcPts val="1800"/>
              </a:spcBef>
              <a:spcAft>
                <a:spcPts val="1800"/>
              </a:spcAft>
              <a:tabLst>
                <a:tab pos="0" algn="l"/>
              </a:tabLst>
            </a:pPr>
            <a:r>
              <a:rPr lang="en-US" altLang="en-US">
                <a:cs typeface="Courier New" panose="02070309020205020404" pitchFamily="49" charset="0"/>
              </a:rPr>
              <a:t>An aggregation relationship is usually represented as a data field in the aggregated class.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1BE86CBB-C605-4592-6E46-DED555CC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2987675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58" name="TextBox 11">
            <a:extLst>
              <a:ext uri="{FF2B5EF4-FFF2-40B4-BE49-F238E27FC236}">
                <a16:creationId xmlns:a16="http://schemas.microsoft.com/office/drawing/2014/main" id="{3B8A71DD-0776-4DE7-CB0A-A2D47FA09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733675"/>
            <a:ext cx="98837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10000"/>
              </a:lnSpc>
            </a:pPr>
            <a:r>
              <a:rPr lang="en-US" altLang="en-US" sz="2500" b="0" i="0">
                <a:solidFill>
                  <a:srgbClr val="FF0000"/>
                </a:solidFill>
                <a:cs typeface="Courier New" panose="02070309020205020404" pitchFamily="49" charset="0"/>
              </a:rPr>
              <a:t>public class Person {</a:t>
            </a:r>
          </a:p>
          <a:p>
            <a:pPr defTabSz="914400" eaLnBrk="1" hangingPunct="1">
              <a:lnSpc>
                <a:spcPct val="110000"/>
              </a:lnSpc>
            </a:pPr>
            <a:r>
              <a:rPr lang="en-US" altLang="en-US" sz="2500" b="0" i="0">
                <a:solidFill>
                  <a:srgbClr val="FF0000"/>
                </a:solidFill>
                <a:cs typeface="Courier New" panose="02070309020205020404" pitchFamily="49" charset="0"/>
              </a:rPr>
              <a:t>  /** Other Data fields */</a:t>
            </a:r>
          </a:p>
          <a:p>
            <a:pPr defTabSz="914400" eaLnBrk="1" hangingPunct="1">
              <a:lnSpc>
                <a:spcPct val="110000"/>
              </a:lnSpc>
            </a:pPr>
            <a:r>
              <a:rPr lang="en-US" altLang="en-US" sz="2500" i="0">
                <a:solidFill>
                  <a:srgbClr val="FF0000"/>
                </a:solidFill>
                <a:cs typeface="Courier New" panose="02070309020205020404" pitchFamily="49" charset="0"/>
              </a:rPr>
              <a:t>private ArrayList&lt;Name&gt; name =new ArrayList&lt;Name&gt;() ;</a:t>
            </a:r>
          </a:p>
          <a:p>
            <a:pPr defTabSz="914400" eaLnBrk="1" hangingPunct="1">
              <a:lnSpc>
                <a:spcPct val="110000"/>
              </a:lnSpc>
            </a:pPr>
            <a:endParaRPr lang="en-US" altLang="en-US" sz="2500" b="0" i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defTabSz="914400" eaLnBrk="1" hangingPunct="1">
              <a:lnSpc>
                <a:spcPct val="110000"/>
              </a:lnSpc>
            </a:pPr>
            <a:r>
              <a:rPr lang="en-US" altLang="en-US" sz="2500" b="0" i="0">
                <a:solidFill>
                  <a:srgbClr val="FF0000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9" name="Rectangle 9">
            <a:extLst>
              <a:ext uri="{FF2B5EF4-FFF2-40B4-BE49-F238E27FC236}">
                <a16:creationId xmlns:a16="http://schemas.microsoft.com/office/drawing/2014/main" id="{ADEB4EF2-ED54-980E-10D0-18BE2AC73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5905500"/>
            <a:ext cx="1628775" cy="428625"/>
          </a:xfrm>
          <a:prstGeom prst="rect">
            <a:avLst/>
          </a:prstGeom>
          <a:solidFill>
            <a:srgbClr val="006600"/>
          </a:solidFill>
          <a:ln w="9360">
            <a:solidFill>
              <a:srgbClr val="66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EBFE5C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23560" name="AutoShape 11">
            <a:extLst>
              <a:ext uri="{FF2B5EF4-FFF2-40B4-BE49-F238E27FC236}">
                <a16:creationId xmlns:a16="http://schemas.microsoft.com/office/drawing/2014/main" id="{5CAF04E6-7197-C851-1AF7-C0C6C06A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6016625"/>
            <a:ext cx="404812" cy="13335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b="0" i="0">
              <a:latin typeface="Times New Roman" panose="02020603050405020304" pitchFamily="18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35E75DE4-579B-FEED-D3A3-C81EA047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897563"/>
            <a:ext cx="1631950" cy="428625"/>
          </a:xfrm>
          <a:prstGeom prst="rect">
            <a:avLst/>
          </a:prstGeom>
          <a:solidFill>
            <a:srgbClr val="006600"/>
          </a:solidFill>
          <a:ln w="9360">
            <a:solidFill>
              <a:srgbClr val="66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EBFE5C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FFFF00"/>
                </a:solidFill>
              </a:rPr>
              <a:t>Name</a:t>
            </a:r>
          </a:p>
        </p:txBody>
      </p:sp>
      <p:sp>
        <p:nvSpPr>
          <p:cNvPr id="23562" name="Line 12">
            <a:extLst>
              <a:ext uri="{FF2B5EF4-FFF2-40B4-BE49-F238E27FC236}">
                <a16:creationId xmlns:a16="http://schemas.microsoft.com/office/drawing/2014/main" id="{27FFA355-84E1-87B4-D624-8D9FD365B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3" y="6105525"/>
            <a:ext cx="1211262" cy="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3" name="Text Box 14">
            <a:extLst>
              <a:ext uri="{FF2B5EF4-FFF2-40B4-BE49-F238E27FC236}">
                <a16:creationId xmlns:a16="http://schemas.microsoft.com/office/drawing/2014/main" id="{228DA964-DA15-68AB-B66D-8EBBDDE4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997575"/>
            <a:ext cx="279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20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4000" i="0">
                <a:solidFill>
                  <a:srgbClr val="0000FF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7" grpId="0"/>
      <p:bldP spid="235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B8FF7BE-33CD-3616-F4D9-D9A7FE63F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28213" cy="923925"/>
          </a:xfrm>
        </p:spPr>
        <p:txBody>
          <a:bodyPr/>
          <a:lstStyle/>
          <a:p>
            <a:r>
              <a:rPr lang="en-US" altLang="en-US" sz="3600"/>
              <a:t>Often Inner Classes are Used</a:t>
            </a:r>
            <a:endParaRPr lang="en-US" altLang="en-US" sz="3600">
              <a:hlinkClick r:id="rId3" action="ppaction://program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7D44F16-4824-9E2E-E730-C3814E379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154113"/>
            <a:ext cx="4648200" cy="6130925"/>
          </a:xfrm>
        </p:spPr>
        <p:txBody>
          <a:bodyPr/>
          <a:lstStyle/>
          <a:p>
            <a:pPr marL="0" indent="0" defTabSz="9144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altLang="en-US" sz="3600" b="1">
                <a:solidFill>
                  <a:srgbClr val="0000CC"/>
                </a:solidFill>
                <a:cs typeface="Courier New" panose="02070309020205020404" pitchFamily="49" charset="0"/>
              </a:rPr>
              <a:t>If House is used only in the Person class</a:t>
            </a:r>
            <a:r>
              <a:rPr lang="en-US" altLang="en-US" sz="3600">
                <a:cs typeface="Courier New" panose="02070309020205020404" pitchFamily="49" charset="0"/>
              </a:rPr>
              <a:t>: </a:t>
            </a:r>
          </a:p>
          <a:p>
            <a:pPr marL="742950" lvl="1" indent="-285750" defTabSz="914400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tabLst>
                <a:tab pos="0" algn="l"/>
              </a:tabLst>
            </a:pPr>
            <a:r>
              <a:rPr lang="en-US" altLang="en-US" sz="3200">
                <a:cs typeface="Courier New" panose="02070309020205020404" pitchFamily="49" charset="0"/>
              </a:rPr>
              <a:t>Declare it as an inner class in Person. </a:t>
            </a:r>
          </a:p>
          <a:p>
            <a:pPr marL="0" indent="0" defTabSz="914400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tabLst>
                <a:tab pos="0" algn="l"/>
              </a:tabLst>
            </a:pPr>
            <a:endParaRPr lang="en-US" altLang="en-US" sz="3600">
              <a:cs typeface="Times New Roman" panose="02020603050405020304" pitchFamily="18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A8A36B3-AC92-CAEA-D5A4-FAE3D319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2987675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0EC8C4B-FB61-DE95-749A-ECD3016D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1112838"/>
            <a:ext cx="4953000" cy="617220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01494" tIns="50748" rIns="101494" bIns="50748"/>
          <a:lstStyle>
            <a:lvl1pPr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public class Person {  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private Name name;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private House house;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...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class House {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...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}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  </a:t>
            </a:r>
            <a:endParaRPr lang="en-US" altLang="en-US" sz="3200" i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6600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0EB731-3538-1758-907D-EABE70ED95AB}"/>
              </a:ext>
            </a:extLst>
          </p:cNvPr>
          <p:cNvSpPr/>
          <p:nvPr/>
        </p:nvSpPr>
        <p:spPr bwMode="auto">
          <a:xfrm>
            <a:off x="5040313" y="3932238"/>
            <a:ext cx="3581400" cy="20574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A1AC849-2FDC-31D2-D99E-80AEE739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57175"/>
            <a:ext cx="8596312" cy="655638"/>
          </a:xfrm>
        </p:spPr>
        <p:txBody>
          <a:bodyPr/>
          <a:lstStyle/>
          <a:p>
            <a:r>
              <a:rPr lang="en-US" altLang="en-US" sz="4000"/>
              <a:t>Implementing Aggregation: Ex 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47A0294-E119-AA70-3C6B-E7DF56033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1055688"/>
            <a:ext cx="9525000" cy="56388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300" b="1">
                <a:solidFill>
                  <a:srgbClr val="000099"/>
                </a:solidFill>
              </a:rPr>
              <a:t>import java.util.ArrayList;</a:t>
            </a:r>
          </a:p>
          <a:p>
            <a:pPr eaLnBrk="1" hangingPunct="1">
              <a:lnSpc>
                <a:spcPct val="114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300" b="1">
                <a:solidFill>
                  <a:srgbClr val="000099"/>
                </a:solidFill>
              </a:rPr>
              <a:t>public class CarShop{</a:t>
            </a:r>
          </a:p>
          <a:p>
            <a:pPr eaLnBrk="1" hangingPunct="1">
              <a:lnSpc>
                <a:spcPct val="114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300" b="1">
                <a:solidFill>
                  <a:srgbClr val="000099"/>
                </a:solidFill>
              </a:rPr>
              <a:t>  CarCompany company; Manager manager;</a:t>
            </a:r>
          </a:p>
          <a:p>
            <a:pPr eaLnBrk="1" hangingPunct="1">
              <a:lnSpc>
                <a:spcPct val="114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300" b="1">
                <a:solidFill>
                  <a:srgbClr val="000099"/>
                </a:solidFill>
              </a:rPr>
              <a:t>  private ArrayList&lt;SalesPerson&gt; people = new ArrayList&lt;SalesPerson&gt;();</a:t>
            </a:r>
          </a:p>
          <a:p>
            <a:pPr eaLnBrk="1" hangingPunct="1">
              <a:lnSpc>
                <a:spcPct val="114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300" b="1">
                <a:solidFill>
                  <a:srgbClr val="000099"/>
                </a:solidFill>
              </a:rPr>
              <a:t>  private ArrayList&lt;Car&gt; cars = new ArrayList&lt;Car&gt;();</a:t>
            </a:r>
          </a:p>
          <a:p>
            <a:pPr eaLnBrk="1" hangingPunct="1">
              <a:lnSpc>
                <a:spcPct val="114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300" b="1">
                <a:solidFill>
                  <a:srgbClr val="000099"/>
                </a:solidFill>
              </a:rPr>
              <a:t>}</a:t>
            </a:r>
          </a:p>
        </p:txBody>
      </p:sp>
      <p:grpSp>
        <p:nvGrpSpPr>
          <p:cNvPr id="26628" name="Group 14">
            <a:extLst>
              <a:ext uri="{FF2B5EF4-FFF2-40B4-BE49-F238E27FC236}">
                <a16:creationId xmlns:a16="http://schemas.microsoft.com/office/drawing/2014/main" id="{2A001755-75E6-60E6-947C-DEE6EC244E1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5608638"/>
            <a:ext cx="6629400" cy="1820862"/>
            <a:chOff x="3059113" y="5859462"/>
            <a:chExt cx="5867400" cy="1571626"/>
          </a:xfrm>
        </p:grpSpPr>
        <p:sp>
          <p:nvSpPr>
            <p:cNvPr id="26629" name="Rectangle 9">
              <a:extLst>
                <a:ext uri="{FF2B5EF4-FFF2-40B4-BE49-F238E27FC236}">
                  <a16:creationId xmlns:a16="http://schemas.microsoft.com/office/drawing/2014/main" id="{0AAD2442-05CB-F061-6B9D-0CCB7DFC7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6432550"/>
              <a:ext cx="1844675" cy="493713"/>
            </a:xfrm>
            <a:prstGeom prst="rect">
              <a:avLst/>
            </a:prstGeom>
            <a:solidFill>
              <a:srgbClr val="006600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EBFE5C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FFFF00"/>
                  </a:solidFill>
                </a:rPr>
                <a:t>Car Shop</a:t>
              </a:r>
            </a:p>
          </p:txBody>
        </p:sp>
        <p:sp>
          <p:nvSpPr>
            <p:cNvPr id="26630" name="Rectangle 10">
              <a:extLst>
                <a:ext uri="{FF2B5EF4-FFF2-40B4-BE49-F238E27FC236}">
                  <a16:creationId xmlns:a16="http://schemas.microsoft.com/office/drawing/2014/main" id="{A5C18E8A-E0E9-B661-D2FA-E8722DE3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663" y="6937375"/>
              <a:ext cx="1847850" cy="493713"/>
            </a:xfrm>
            <a:prstGeom prst="rect">
              <a:avLst/>
            </a:prstGeom>
            <a:solidFill>
              <a:srgbClr val="006600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EBFE5C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FFFF00"/>
                  </a:solidFill>
                </a:rPr>
                <a:t>Salesman</a:t>
              </a:r>
            </a:p>
          </p:txBody>
        </p:sp>
        <p:sp>
          <p:nvSpPr>
            <p:cNvPr id="26631" name="AutoShape 11">
              <a:extLst>
                <a:ext uri="{FF2B5EF4-FFF2-40B4-BE49-F238E27FC236}">
                  <a16:creationId xmlns:a16="http://schemas.microsoft.com/office/drawing/2014/main" id="{8FA676FE-986D-BC04-1D0D-B4078C6D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788" y="6559550"/>
              <a:ext cx="458787" cy="153988"/>
            </a:xfrm>
            <a:prstGeom prst="diamond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b="0" i="0">
                <a:latin typeface="Times New Roman" panose="02020603050405020304" pitchFamily="18" charset="0"/>
              </a:endParaRPr>
            </a:p>
          </p:txBody>
        </p:sp>
        <p:sp>
          <p:nvSpPr>
            <p:cNvPr id="26632" name="Line 12">
              <a:extLst>
                <a:ext uri="{FF2B5EF4-FFF2-40B4-BE49-F238E27FC236}">
                  <a16:creationId xmlns:a16="http://schemas.microsoft.com/office/drawing/2014/main" id="{DD654A1C-D994-FE3A-55F0-C09C5348E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113" y="7177088"/>
              <a:ext cx="1373187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3" name="Text Box 13">
              <a:extLst>
                <a:ext uri="{FF2B5EF4-FFF2-40B4-BE49-F238E27FC236}">
                  <a16:creationId xmlns:a16="http://schemas.microsoft.com/office/drawing/2014/main" id="{9C7E0FA3-F5F9-61FF-2B54-558C94C82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688" y="6164263"/>
              <a:ext cx="3159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800" i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34" name="Text Box 14">
              <a:extLst>
                <a:ext uri="{FF2B5EF4-FFF2-40B4-BE49-F238E27FC236}">
                  <a16:creationId xmlns:a16="http://schemas.microsoft.com/office/drawing/2014/main" id="{022CCF77-64F4-0DAB-09F3-D2708A76D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7813" y="6796088"/>
              <a:ext cx="317500" cy="61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20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000" i="0">
                  <a:solidFill>
                    <a:srgbClr val="0000FF"/>
                  </a:solidFill>
                </a:rPr>
                <a:t>*</a:t>
              </a:r>
            </a:p>
          </p:txBody>
        </p:sp>
        <p:sp>
          <p:nvSpPr>
            <p:cNvPr id="26635" name="Rectangle 10">
              <a:extLst>
                <a:ext uri="{FF2B5EF4-FFF2-40B4-BE49-F238E27FC236}">
                  <a16:creationId xmlns:a16="http://schemas.microsoft.com/office/drawing/2014/main" id="{F0AA296B-4958-079D-AE15-C65989B3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663" y="6000750"/>
              <a:ext cx="1847850" cy="493713"/>
            </a:xfrm>
            <a:prstGeom prst="rect">
              <a:avLst/>
            </a:prstGeom>
            <a:solidFill>
              <a:srgbClr val="006600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EBFE5C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FFFF00"/>
                  </a:solidFill>
                </a:rPr>
                <a:t>Car</a:t>
              </a:r>
            </a:p>
          </p:txBody>
        </p:sp>
        <p:sp>
          <p:nvSpPr>
            <p:cNvPr id="26636" name="Line 12">
              <a:extLst>
                <a:ext uri="{FF2B5EF4-FFF2-40B4-BE49-F238E27FC236}">
                  <a16:creationId xmlns:a16="http://schemas.microsoft.com/office/drawing/2014/main" id="{05ADEF8E-195C-D08A-C443-6B0E653D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113" y="6240463"/>
              <a:ext cx="1373187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7" name="Text Box 14">
              <a:extLst>
                <a:ext uri="{FF2B5EF4-FFF2-40B4-BE49-F238E27FC236}">
                  <a16:creationId xmlns:a16="http://schemas.microsoft.com/office/drawing/2014/main" id="{76812FBF-68DF-C841-F1AC-E20FFB33B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075" y="5859462"/>
              <a:ext cx="317500" cy="61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20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000" i="0">
                  <a:solidFill>
                    <a:srgbClr val="0000FF"/>
                  </a:solidFill>
                </a:rPr>
                <a:t>*</a:t>
              </a:r>
            </a:p>
          </p:txBody>
        </p:sp>
        <p:sp>
          <p:nvSpPr>
            <p:cNvPr id="26638" name="Line 14">
              <a:extLst>
                <a:ext uri="{FF2B5EF4-FFF2-40B4-BE49-F238E27FC236}">
                  <a16:creationId xmlns:a16="http://schemas.microsoft.com/office/drawing/2014/main" id="{6A2522B8-FF2B-C1B3-BED2-80F8EFAD4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113" y="6621463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9" name="Line 15">
              <a:extLst>
                <a:ext uri="{FF2B5EF4-FFF2-40B4-BE49-F238E27FC236}">
                  <a16:creationId xmlns:a16="http://schemas.microsoft.com/office/drawing/2014/main" id="{429A8BE2-A3D4-DFD6-7425-CB482E9F6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113" y="624046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D39A91-55A8-5B0E-2A0B-253370708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3" y="152400"/>
            <a:ext cx="9753600" cy="1036638"/>
          </a:xfrm>
        </p:spPr>
        <p:txBody>
          <a:bodyPr/>
          <a:lstStyle/>
          <a:p>
            <a:r>
              <a:rPr lang="en-US" altLang="en-US" sz="3200"/>
              <a:t>Deciding Whether to Use Composition or Aggregation…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1464282-642E-66EF-79B6-29B5959D5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341438"/>
            <a:ext cx="9525000" cy="5715000"/>
          </a:xfrm>
        </p:spPr>
        <p:txBody>
          <a:bodyPr/>
          <a:lstStyle/>
          <a:p>
            <a:pPr marL="304800" indent="-304800" defTabSz="812800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600"/>
              <a:t>Use composition if:</a:t>
            </a:r>
          </a:p>
          <a:p>
            <a:pPr marL="736600" lvl="1" indent="-304800" defTabSz="8128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Lifetime of part is bound with lifetime of composite</a:t>
            </a:r>
          </a:p>
          <a:p>
            <a:pPr marL="736600" lvl="1" indent="-304800" defTabSz="8128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There is an obvious physical or logical assembly</a:t>
            </a:r>
          </a:p>
          <a:p>
            <a:pPr marL="736600" lvl="1" indent="-304800" defTabSz="8128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Some properties of composite propagate to parts (e.g., location)</a:t>
            </a:r>
          </a:p>
          <a:p>
            <a:pPr marL="736600" lvl="1" indent="-304800" defTabSz="8128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Operations applied to composite propagate to parts (e.g., destruction, movement, etc)</a:t>
            </a:r>
          </a:p>
          <a:p>
            <a:pPr marL="304800" indent="-304800" defTabSz="8128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354504B-AA1C-F19E-4B68-E8822B025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8596312" cy="1255713"/>
          </a:xfrm>
        </p:spPr>
        <p:txBody>
          <a:bodyPr/>
          <a:lstStyle/>
          <a:p>
            <a:r>
              <a:rPr lang="en-IN" altLang="en-US" sz="3200"/>
              <a:t>Aggregation versus Composition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DE92923-E71B-1222-ED03-BF0240858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5" y="1203325"/>
            <a:ext cx="5138738" cy="4751388"/>
          </a:xfrm>
          <a:solidFill>
            <a:srgbClr val="FFFFCC"/>
          </a:solidFill>
        </p:spPr>
        <p:txBody>
          <a:bodyPr/>
          <a:lstStyle/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/>
              <a:t>public class A{</a:t>
            </a:r>
            <a:endParaRPr lang="en-IN" altLang="en-US" sz="2800" i="1"/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/>
              <a:t>	public void operation(B b) </a:t>
            </a:r>
            <a:r>
              <a:rPr lang="en-US" altLang="en-US" sz="2800" i="1"/>
              <a:t>{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/>
              <a:t>	      b.operation();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 i="1"/>
              <a:t>	}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 i="1"/>
              <a:t>}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/>
              <a:t>public class B{</a:t>
            </a:r>
            <a:endParaRPr lang="en-IN" altLang="en-US" sz="2800" i="1"/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/>
              <a:t>	public void operation() </a:t>
            </a:r>
            <a:r>
              <a:rPr lang="en-IN" altLang="en-US" sz="2800" i="1"/>
              <a:t>{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 i="1"/>
              <a:t>	}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 i="1"/>
              <a:t>}</a:t>
            </a:r>
            <a:endParaRPr lang="en-IN" altLang="en-US" sz="4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C5E995-E4C0-83EC-63D9-8F616DFB49C4}"/>
              </a:ext>
            </a:extLst>
          </p:cNvPr>
          <p:cNvSpPr txBox="1">
            <a:spLocks/>
          </p:cNvSpPr>
          <p:nvPr/>
        </p:nvSpPr>
        <p:spPr bwMode="auto">
          <a:xfrm>
            <a:off x="5224463" y="1189038"/>
            <a:ext cx="4770437" cy="55626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lIns="0" tIns="0" rIns="0" bIns="0"/>
          <a:lstStyle>
            <a:lvl1pPr marL="422275" indent="-317500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54075" indent="-284163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 b="0">
                <a:solidFill>
                  <a:srgbClr val="000000"/>
                </a:solidFill>
                <a:latin typeface="+mn-lt"/>
              </a:defRPr>
            </a:lvl2pPr>
            <a:lvl3pPr marL="1285875" indent="-212725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 b="0">
                <a:solidFill>
                  <a:srgbClr val="000000"/>
                </a:solidFill>
                <a:latin typeface="+mn-lt"/>
              </a:defRPr>
            </a:lvl3pPr>
            <a:lvl4pPr marL="1717675" indent="-206375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b="0">
                <a:solidFill>
                  <a:srgbClr val="000000"/>
                </a:solidFill>
                <a:latin typeface="+mn-lt"/>
              </a:defRPr>
            </a:lvl4pPr>
            <a:lvl5pPr marL="2149475" indent="-207963" algn="l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b="0">
                <a:solidFill>
                  <a:srgbClr val="000000"/>
                </a:solidFill>
                <a:latin typeface="+mn-lt"/>
              </a:defRPr>
            </a:lvl5pPr>
            <a:lvl6pPr marL="26066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6pPr>
            <a:lvl7pPr marL="30638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7pPr>
            <a:lvl8pPr marL="35210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8pPr>
            <a:lvl9pPr marL="39782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i="0" dirty="0"/>
              <a:t>public class A </a:t>
            </a:r>
            <a:r>
              <a:rPr lang="en-IN" sz="2800" dirty="0"/>
              <a:t>{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i="0" dirty="0"/>
              <a:t>	private B </a:t>
            </a:r>
            <a:r>
              <a:rPr lang="en-IN" sz="2800" i="0" dirty="0" err="1"/>
              <a:t>b</a:t>
            </a:r>
            <a:r>
              <a:rPr lang="en-IN" sz="2800" i="0" dirty="0"/>
              <a:t>;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i="0" dirty="0"/>
              <a:t>	public A(B b){</a:t>
            </a:r>
            <a:endParaRPr lang="en-US" sz="2800" dirty="0"/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i="0" dirty="0"/>
              <a:t>		</a:t>
            </a:r>
            <a:r>
              <a:rPr lang="en-IN" sz="2800" i="0" dirty="0" err="1"/>
              <a:t>this.b</a:t>
            </a:r>
            <a:r>
              <a:rPr lang="en-IN" sz="2800" i="0" dirty="0"/>
              <a:t> = b;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dirty="0"/>
              <a:t>	}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i="0" dirty="0"/>
              <a:t>	public void operation(){</a:t>
            </a:r>
            <a:endParaRPr lang="en-IN" sz="2800" dirty="0"/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i="0" dirty="0"/>
              <a:t>		</a:t>
            </a:r>
            <a:r>
              <a:rPr lang="en-IN" sz="2800" i="0" dirty="0" err="1"/>
              <a:t>b.operation</a:t>
            </a:r>
            <a:r>
              <a:rPr lang="en-IN" sz="2800" i="0" dirty="0"/>
              <a:t>();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dirty="0"/>
              <a:t>	}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dirty="0"/>
              <a:t>}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i="0" dirty="0"/>
              <a:t>public class B </a:t>
            </a:r>
            <a:r>
              <a:rPr lang="en-IN" sz="2800" dirty="0"/>
              <a:t>{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i="0" dirty="0"/>
              <a:t>	public void operation() </a:t>
            </a:r>
            <a:r>
              <a:rPr lang="en-IN" sz="2800" dirty="0"/>
              <a:t>{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dirty="0"/>
              <a:t>	}</a:t>
            </a:r>
          </a:p>
          <a:p>
            <a:pPr marL="104775" indent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kern="0" dirty="0"/>
              <a:t>}</a:t>
            </a:r>
            <a:endParaRPr lang="en-IN" sz="6000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51278619-D475-2769-ABD9-1521A513A91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20688" y="168275"/>
            <a:ext cx="8564562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Class Dependency</a:t>
            </a:r>
          </a:p>
        </p:txBody>
      </p:sp>
      <p:grpSp>
        <p:nvGrpSpPr>
          <p:cNvPr id="29699" name="Group 8">
            <a:extLst>
              <a:ext uri="{FF2B5EF4-FFF2-40B4-BE49-F238E27FC236}">
                <a16:creationId xmlns:a16="http://schemas.microsoft.com/office/drawing/2014/main" id="{CB444417-D59D-95E3-514F-00303356FE63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1874838"/>
            <a:ext cx="9634537" cy="2509837"/>
            <a:chOff x="806" y="1661"/>
            <a:chExt cx="5414" cy="1484"/>
          </a:xfrm>
        </p:grpSpPr>
        <p:sp>
          <p:nvSpPr>
            <p:cNvPr id="29702" name="Text Box 3">
              <a:extLst>
                <a:ext uri="{FF2B5EF4-FFF2-40B4-BE49-F238E27FC236}">
                  <a16:creationId xmlns:a16="http://schemas.microsoft.com/office/drawing/2014/main" id="{B0FB7658-8464-A7C2-4DE2-C29D986C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2812"/>
              <a:ext cx="11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endParaRPr lang="en-US" altLang="en-US" sz="3000" i="0">
                <a:solidFill>
                  <a:srgbClr val="000000"/>
                </a:solidFill>
              </a:endParaRPr>
            </a:p>
          </p:txBody>
        </p:sp>
        <p:sp>
          <p:nvSpPr>
            <p:cNvPr id="29703" name="Rectangle 4">
              <a:extLst>
                <a:ext uri="{FF2B5EF4-FFF2-40B4-BE49-F238E27FC236}">
                  <a16:creationId xmlns:a16="http://schemas.microsoft.com/office/drawing/2014/main" id="{B6EB16A4-EB0D-861C-DE94-35BE0526A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661"/>
              <a:ext cx="1738" cy="398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000000"/>
                  </a:solidFill>
                </a:rPr>
                <a:t>Dependent Class</a:t>
              </a:r>
            </a:p>
          </p:txBody>
        </p:sp>
        <p:sp>
          <p:nvSpPr>
            <p:cNvPr id="29704" name="Rectangle 5">
              <a:extLst>
                <a:ext uri="{FF2B5EF4-FFF2-40B4-BE49-F238E27FC236}">
                  <a16:creationId xmlns:a16="http://schemas.microsoft.com/office/drawing/2014/main" id="{21D22EBE-469A-92FB-69E2-6B472E20C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1678"/>
              <a:ext cx="1738" cy="398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Independent Class</a:t>
              </a:r>
            </a:p>
          </p:txBody>
        </p:sp>
        <p:sp>
          <p:nvSpPr>
            <p:cNvPr id="29705" name="Line 6">
              <a:extLst>
                <a:ext uri="{FF2B5EF4-FFF2-40B4-BE49-F238E27FC236}">
                  <a16:creationId xmlns:a16="http://schemas.microsoft.com/office/drawing/2014/main" id="{E98ABA74-11CA-2AB2-246C-72533003F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881"/>
              <a:ext cx="1938" cy="2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prstDash val="dash"/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255B73-39B0-7129-1017-6403565F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5380038"/>
            <a:ext cx="9536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i="0">
                <a:solidFill>
                  <a:schemeClr val="tx1"/>
                </a:solidFill>
              </a:rPr>
              <a:t>A class may be dependent on another class due to a variety of reasons.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41A3F-B82C-7EBE-E218-C79DFEC1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28963"/>
            <a:ext cx="8745537" cy="1752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i="0">
                <a:solidFill>
                  <a:srgbClr val="006600"/>
                </a:solidFill>
              </a:rPr>
              <a:t>Any change to the independent class would necessitate a change to the dependent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A1D108E-88A4-CC95-274B-D1B2A6B4D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350838"/>
            <a:ext cx="8596312" cy="601662"/>
          </a:xfrm>
        </p:spPr>
        <p:txBody>
          <a:bodyPr/>
          <a:lstStyle/>
          <a:p>
            <a:r>
              <a:rPr lang="en-US" altLang="en-US" sz="3600"/>
              <a:t>Dependency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D0CE4D6-C101-B2B1-8BC4-E4EE3F0C57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513" y="1189038"/>
            <a:ext cx="9753600" cy="17795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en-US" dirty="0"/>
              <a:t>Dependency relationship between two classes X and Y can arise due to a variety of reasons:</a:t>
            </a:r>
          </a:p>
          <a:p>
            <a:pPr marL="774700" lvl="1" indent="-342900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0000CC"/>
                </a:solidFill>
              </a:rPr>
              <a:t>X has an attribute of class Y</a:t>
            </a:r>
          </a:p>
          <a:p>
            <a:pPr marL="774700" lvl="1" indent="-342900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0000CC"/>
                </a:solidFill>
              </a:rPr>
              <a:t>X has a template attribute with a parameter of class Y</a:t>
            </a:r>
          </a:p>
          <a:p>
            <a:pPr marL="774700" lvl="1" indent="-342900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0000CC"/>
                </a:solidFill>
              </a:rPr>
              <a:t>X has a method with an input argument of class Y</a:t>
            </a:r>
          </a:p>
          <a:p>
            <a:pPr marL="774700" lvl="1" indent="-342900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0000CC"/>
                </a:solidFill>
              </a:rPr>
              <a:t>X has a method with an output argument of class Y</a:t>
            </a:r>
          </a:p>
          <a:p>
            <a:pPr marL="774700" lvl="1" indent="-342900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0000CC"/>
                </a:solidFill>
              </a:rPr>
              <a:t>X has of a method containing a local variable of class Y</a:t>
            </a:r>
          </a:p>
          <a:p>
            <a:pPr marL="774700" lvl="1" indent="-342900">
              <a:lnSpc>
                <a:spcPct val="120000"/>
              </a:lnSpc>
              <a:defRPr/>
            </a:pPr>
            <a:r>
              <a:rPr lang="en-US" altLang="en-US" dirty="0"/>
              <a:t>Etc.</a:t>
            </a:r>
          </a:p>
          <a:p>
            <a:pPr marL="104775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en-US" b="1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C04209E1-9225-DFC1-61C5-70A74115675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20713" y="-106363"/>
            <a:ext cx="8564562" cy="987426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Aggregation Relationship</a:t>
            </a: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59F6D05-3696-1674-DAB3-AF2DDE65C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163" y="731838"/>
            <a:ext cx="9764712" cy="5294312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4000"/>
              </a:lnSpc>
              <a:spcBef>
                <a:spcPts val="5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dirty="0"/>
              <a:t>Represents whole-part relationship</a:t>
            </a:r>
          </a:p>
          <a:p>
            <a:pPr marL="338138" indent="-338138" eaLnBrk="1">
              <a:lnSpc>
                <a:spcPct val="114000"/>
              </a:lnSpc>
              <a:spcBef>
                <a:spcPts val="5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dirty="0"/>
              <a:t>Represented by a </a:t>
            </a:r>
            <a:r>
              <a:rPr lang="en-GB" altLang="en-US" dirty="0">
                <a:solidFill>
                  <a:srgbClr val="0000CC"/>
                </a:solidFill>
              </a:rPr>
              <a:t>diamond</a:t>
            </a:r>
            <a:r>
              <a:rPr lang="en-GB" altLang="en-US" dirty="0"/>
              <a:t> symbol at the aggregator end.</a:t>
            </a:r>
          </a:p>
          <a:p>
            <a:pPr marL="338138" indent="-338138" eaLnBrk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dirty="0">
                <a:solidFill>
                  <a:schemeClr val="tx2"/>
                </a:solidFill>
              </a:rPr>
              <a:t>Often indistinguishable from plain association. </a:t>
            </a:r>
            <a:r>
              <a:rPr lang="en-GB" altLang="en-US" b="1" dirty="0">
                <a:solidFill>
                  <a:srgbClr val="0000CC"/>
                </a:solidFill>
              </a:rPr>
              <a:t>However:</a:t>
            </a:r>
          </a:p>
          <a:p>
            <a:pPr marL="769938" lvl="1" indent="-338138" eaLnBrk="1">
              <a:lnSpc>
                <a:spcPct val="114000"/>
              </a:lnSpc>
              <a:spcBef>
                <a:spcPts val="5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b="1" dirty="0">
                <a:solidFill>
                  <a:srgbClr val="0000CC"/>
                </a:solidFill>
              </a:rPr>
              <a:t>Aggregate usually creates the components.</a:t>
            </a:r>
          </a:p>
          <a:p>
            <a:pPr marL="742950" lvl="1" indent="-285750" eaLnBrk="1">
              <a:lnSpc>
                <a:spcPct val="114000"/>
              </a:lnSpc>
              <a:spcBef>
                <a:spcPts val="5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b="1" dirty="0">
                <a:solidFill>
                  <a:srgbClr val="0000CC"/>
                </a:solidFill>
              </a:rPr>
              <a:t>Aggregate usually invokes the same operations on all its components.</a:t>
            </a:r>
          </a:p>
          <a:p>
            <a:pPr marL="338138" indent="-338138" eaLnBrk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2800" dirty="0"/>
              <a:t>Usually aggregate is owner of the components:</a:t>
            </a:r>
          </a:p>
          <a:p>
            <a:pPr marL="742950" lvl="1" indent="-285750" eaLnBrk="1">
              <a:lnSpc>
                <a:spcPct val="114000"/>
              </a:lnSpc>
              <a:spcBef>
                <a:spcPts val="5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dirty="0">
                <a:solidFill>
                  <a:srgbClr val="0000CC"/>
                </a:solidFill>
              </a:rPr>
              <a:t>But may share with other objects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53C3F8E-C698-5606-C04F-434491ABE563}"/>
              </a:ext>
            </a:extLst>
          </p:cNvPr>
          <p:cNvGrpSpPr>
            <a:grpSpLocks/>
          </p:cNvGrpSpPr>
          <p:nvPr/>
        </p:nvGrpSpPr>
        <p:grpSpPr bwMode="auto">
          <a:xfrm>
            <a:off x="3897313" y="1493838"/>
            <a:ext cx="6024562" cy="1400175"/>
            <a:chOff x="392113" y="3384306"/>
            <a:chExt cx="9220200" cy="3214932"/>
          </a:xfrm>
        </p:grpSpPr>
        <p:sp>
          <p:nvSpPr>
            <p:cNvPr id="5125" name="Text Box 7">
              <a:extLst>
                <a:ext uri="{FF2B5EF4-FFF2-40B4-BE49-F238E27FC236}">
                  <a16:creationId xmlns:a16="http://schemas.microsoft.com/office/drawing/2014/main" id="{3F63269C-6850-A5EB-DB26-FFE8FBB18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552" y="5658395"/>
              <a:ext cx="1474390" cy="79884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1600" i="0">
                  <a:solidFill>
                    <a:schemeClr val="tx1"/>
                  </a:solidFill>
                </a:rPr>
                <a:t>employs</a:t>
              </a:r>
            </a:p>
          </p:txBody>
        </p:sp>
        <p:sp>
          <p:nvSpPr>
            <p:cNvPr id="5126" name="Text Box 7">
              <a:extLst>
                <a:ext uri="{FF2B5EF4-FFF2-40B4-BE49-F238E27FC236}">
                  <a16:creationId xmlns:a16="http://schemas.microsoft.com/office/drawing/2014/main" id="{F8E35C0F-CECE-9784-754A-135C63834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6307" y="5753101"/>
              <a:ext cx="1898811" cy="79884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1600" i="0">
                  <a:solidFill>
                    <a:schemeClr val="tx1"/>
                  </a:solidFill>
                </a:rPr>
                <a:t>memberOf</a:t>
              </a:r>
            </a:p>
          </p:txBody>
        </p:sp>
        <p:sp>
          <p:nvSpPr>
            <p:cNvPr id="5127" name="Rectangle 2">
              <a:extLst>
                <a:ext uri="{FF2B5EF4-FFF2-40B4-BE49-F238E27FC236}">
                  <a16:creationId xmlns:a16="http://schemas.microsoft.com/office/drawing/2014/main" id="{4BC15520-516A-0E64-6DEA-55A5ABDF3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13" y="4832350"/>
              <a:ext cx="1793875" cy="16732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800" i="0">
                  <a:solidFill>
                    <a:srgbClr val="0000CC"/>
                  </a:solidFill>
                </a:rPr>
                <a:t>Company</a:t>
              </a:r>
            </a:p>
          </p:txBody>
        </p:sp>
        <p:sp>
          <p:nvSpPr>
            <p:cNvPr id="5128" name="Rectangle 3">
              <a:extLst>
                <a:ext uri="{FF2B5EF4-FFF2-40B4-BE49-F238E27FC236}">
                  <a16:creationId xmlns:a16="http://schemas.microsoft.com/office/drawing/2014/main" id="{B86A3C9B-2713-47A7-9496-33A7104C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2025" y="4832350"/>
              <a:ext cx="1030288" cy="16732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800" i="0">
                  <a:solidFill>
                    <a:srgbClr val="0000CC"/>
                  </a:solidFill>
                </a:rPr>
                <a:t>Club</a:t>
              </a:r>
            </a:p>
          </p:txBody>
        </p:sp>
        <p:sp>
          <p:nvSpPr>
            <p:cNvPr id="5129" name="Text Box 5">
              <a:extLst>
                <a:ext uri="{FF2B5EF4-FFF2-40B4-BE49-F238E27FC236}">
                  <a16:creationId xmlns:a16="http://schemas.microsoft.com/office/drawing/2014/main" id="{37DAF551-4A96-9E22-3D5F-01E1CB739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201" y="3750814"/>
              <a:ext cx="375354" cy="254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b="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b="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5130" name="Rectangle 6">
              <a:extLst>
                <a:ext uri="{FF2B5EF4-FFF2-40B4-BE49-F238E27FC236}">
                  <a16:creationId xmlns:a16="http://schemas.microsoft.com/office/drawing/2014/main" id="{C6E7CDFD-B12A-2E10-C040-F48DFDBE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850" y="4926013"/>
              <a:ext cx="1844675" cy="16732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800" i="0">
                  <a:solidFill>
                    <a:srgbClr val="0000CC"/>
                  </a:solidFill>
                </a:rPr>
                <a:t> </a:t>
              </a:r>
              <a:r>
                <a:rPr lang="en-GB" altLang="en-US" sz="2400" i="0">
                  <a:solidFill>
                    <a:srgbClr val="0000CC"/>
                  </a:solidFill>
                </a:rPr>
                <a:t>Person</a:t>
              </a:r>
            </a:p>
          </p:txBody>
        </p:sp>
        <p:sp>
          <p:nvSpPr>
            <p:cNvPr id="5131" name="AutoShape 7">
              <a:extLst>
                <a:ext uri="{FF2B5EF4-FFF2-40B4-BE49-F238E27FC236}">
                  <a16:creationId xmlns:a16="http://schemas.microsoft.com/office/drawing/2014/main" id="{DB4B756A-20A0-1282-9385-1E1196E16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88" y="5534025"/>
              <a:ext cx="263525" cy="520700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Line 9">
              <a:extLst>
                <a:ext uri="{FF2B5EF4-FFF2-40B4-BE49-F238E27FC236}">
                  <a16:creationId xmlns:a16="http://schemas.microsoft.com/office/drawing/2014/main" id="{3229413A-B001-577D-6212-B51D4191C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9513" y="5791200"/>
              <a:ext cx="1811337" cy="793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3" name="Line 10">
              <a:extLst>
                <a:ext uri="{FF2B5EF4-FFF2-40B4-BE49-F238E27FC236}">
                  <a16:creationId xmlns:a16="http://schemas.microsoft.com/office/drawing/2014/main" id="{B76A1B6C-DAFD-0E37-EE18-66678E7F2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7113" y="5754688"/>
              <a:ext cx="2474912" cy="635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4" name="Text Box 11">
              <a:extLst>
                <a:ext uri="{FF2B5EF4-FFF2-40B4-BE49-F238E27FC236}">
                  <a16:creationId xmlns:a16="http://schemas.microsoft.com/office/drawing/2014/main" id="{9752EC92-8CB4-9C45-E2BD-5407CF0D7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913" y="3750814"/>
              <a:ext cx="215889" cy="1907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18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18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8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5135" name="Text Box 12">
              <a:extLst>
                <a:ext uri="{FF2B5EF4-FFF2-40B4-BE49-F238E27FC236}">
                  <a16:creationId xmlns:a16="http://schemas.microsoft.com/office/drawing/2014/main" id="{C9FC902B-32AD-2B99-4EFF-F5A482A6C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077" y="3384306"/>
              <a:ext cx="456313" cy="310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4400" b="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4400" b="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5136" name="Isosceles Triangle 50">
              <a:extLst>
                <a:ext uri="{FF2B5EF4-FFF2-40B4-BE49-F238E27FC236}">
                  <a16:creationId xmlns:a16="http://schemas.microsoft.com/office/drawing/2014/main" id="{1D516675-427A-7F8B-7104-C85CB802A6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44975" y="5340181"/>
              <a:ext cx="166011" cy="24839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200" i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5">
            <a:extLst>
              <a:ext uri="{FF2B5EF4-FFF2-40B4-BE49-F238E27FC236}">
                <a16:creationId xmlns:a16="http://schemas.microsoft.com/office/drawing/2014/main" id="{FC15A376-0590-3E48-B8AF-EA8852DA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779838"/>
            <a:ext cx="2438400" cy="34718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/>
          </a:p>
        </p:txBody>
      </p:sp>
      <p:sp>
        <p:nvSpPr>
          <p:cNvPr id="142339" name="Rectangle 4">
            <a:extLst>
              <a:ext uri="{FF2B5EF4-FFF2-40B4-BE49-F238E27FC236}">
                <a16:creationId xmlns:a16="http://schemas.microsoft.com/office/drawing/2014/main" id="{AC65BE04-CD56-6C60-0EF3-D027FA445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3856038"/>
            <a:ext cx="4452937" cy="339883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FAE57A4-7D09-CEE9-AE2B-D5E80DD55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9050"/>
            <a:ext cx="8596312" cy="655638"/>
          </a:xfrm>
        </p:spPr>
        <p:txBody>
          <a:bodyPr/>
          <a:lstStyle/>
          <a:p>
            <a:r>
              <a:rPr lang="en-US" altLang="en-US" sz="3600"/>
              <a:t>Dependency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72DBB7D3-7C42-5DE5-EBC2-08902122D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063" y="646113"/>
            <a:ext cx="9840912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3600"/>
              <a:t>Common Dependences are caused by:</a:t>
            </a:r>
          </a:p>
          <a:p>
            <a:pPr lvl="1">
              <a:lnSpc>
                <a:spcPct val="100000"/>
              </a:lnSpc>
            </a:pPr>
            <a:r>
              <a:rPr lang="en-US" altLang="en-US" sz="3200" b="1">
                <a:solidFill>
                  <a:srgbClr val="0000CC"/>
                </a:solidFill>
              </a:rPr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US" altLang="en-US" sz="3200" b="1">
                <a:solidFill>
                  <a:srgbClr val="0000CC"/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Return values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600" b="1"/>
              <a:t>Example:</a:t>
            </a:r>
            <a:endParaRPr lang="en-US" altLang="en-US" b="1"/>
          </a:p>
          <a:p>
            <a:pPr lvl="1">
              <a:lnSpc>
                <a:spcPct val="100000"/>
              </a:lnSpc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Class A {									Class B {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		</a:t>
            </a:r>
            <a:r>
              <a:rPr lang="en-US" altLang="en-US" sz="3200" b="1">
                <a:solidFill>
                  <a:srgbClr val="FF3300"/>
                </a:solidFill>
              </a:rPr>
              <a:t>B</a:t>
            </a:r>
            <a:r>
              <a:rPr lang="en-US" altLang="en-US" sz="3200" b="1">
                <a:solidFill>
                  <a:schemeClr val="tx1"/>
                </a:solidFill>
              </a:rPr>
              <a:t> Foo(</a:t>
            </a:r>
            <a:r>
              <a:rPr lang="en-US" altLang="en-US" sz="3200" b="1">
                <a:solidFill>
                  <a:srgbClr val="FF3300"/>
                </a:solidFill>
              </a:rPr>
              <a:t>B</a:t>
            </a:r>
            <a:r>
              <a:rPr lang="en-US" altLang="en-US" sz="3200" b="1">
                <a:solidFill>
                  <a:schemeClr val="tx1"/>
                </a:solidFill>
              </a:rPr>
              <a:t> x) {											…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		     </a:t>
            </a:r>
            <a:r>
              <a:rPr lang="en-US" altLang="en-US" sz="3200" b="1">
                <a:solidFill>
                  <a:srgbClr val="FF3300"/>
                </a:solidFill>
              </a:rPr>
              <a:t>B</a:t>
            </a:r>
            <a:r>
              <a:rPr lang="en-US" altLang="en-US" sz="3200" b="1">
                <a:solidFill>
                  <a:schemeClr val="tx1"/>
                </a:solidFill>
              </a:rPr>
              <a:t> y = new B();								…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tx1"/>
                </a:solidFill>
              </a:rPr>
              <a:t>	  return y;											…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		}	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}			 											}</a:t>
            </a:r>
          </a:p>
        </p:txBody>
      </p:sp>
      <p:sp>
        <p:nvSpPr>
          <p:cNvPr id="142342" name="Line 6">
            <a:extLst>
              <a:ext uri="{FF2B5EF4-FFF2-40B4-BE49-F238E27FC236}">
                <a16:creationId xmlns:a16="http://schemas.microsoft.com/office/drawing/2014/main" id="{52B09CAB-6C72-C7DB-C661-97AD9B8E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532438"/>
            <a:ext cx="1447800" cy="0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2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2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2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2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2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2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9FB72E-3FAA-EE0A-AF3C-3A86740F7E36}"/>
              </a:ext>
            </a:extLst>
          </p:cNvPr>
          <p:cNvSpPr/>
          <p:nvPr/>
        </p:nvSpPr>
        <p:spPr bwMode="auto">
          <a:xfrm>
            <a:off x="4659313" y="960438"/>
            <a:ext cx="5421312" cy="6248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481DFA1-4307-CD3C-E4F3-7E20D07C1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3" y="-106363"/>
            <a:ext cx="9840912" cy="1260476"/>
          </a:xfrm>
        </p:spPr>
        <p:txBody>
          <a:bodyPr/>
          <a:lstStyle/>
          <a:p>
            <a:r>
              <a:rPr lang="sv-SE" altLang="en-US" sz="3600"/>
              <a:t>Dependence – Examples</a:t>
            </a:r>
            <a:endParaRPr lang="en-GB" altLang="en-US" sz="360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8CC0705-9719-4D24-A525-E5A6FB7FC4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9775" y="1925638"/>
            <a:ext cx="4214813" cy="4749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v-SE" altLang="en-US" b="1"/>
              <a:t> </a:t>
            </a:r>
            <a:endParaRPr lang="en-GB" altLang="en-US" b="1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5026F964-3904-265A-478B-C7F1887E29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112838"/>
            <a:ext cx="4956175" cy="60261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sv-SE" altLang="en-US" b="1">
                <a:solidFill>
                  <a:srgbClr val="0000CC"/>
                </a:solidFill>
              </a:rPr>
              <a:t>class MyDependentClass{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sv-SE" altLang="en-US" b="1">
                <a:solidFill>
                  <a:srgbClr val="0000CC"/>
                </a:solidFill>
              </a:rPr>
              <a:t>	void myFunction1( </a:t>
            </a:r>
            <a:r>
              <a:rPr lang="sv-SE" altLang="en-US" b="1">
                <a:solidFill>
                  <a:srgbClr val="006600"/>
                </a:solidFill>
              </a:rPr>
              <a:t>MyReferencedClass</a:t>
            </a:r>
            <a:r>
              <a:rPr lang="sv-SE" altLang="en-US" b="1">
                <a:solidFill>
                  <a:srgbClr val="0000CC"/>
                </a:solidFill>
              </a:rPr>
              <a:t> r ) { .. }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sv-SE" altLang="en-US" b="1">
                <a:solidFill>
                  <a:srgbClr val="0000CC"/>
                </a:solidFill>
              </a:rPr>
              <a:t>	</a:t>
            </a:r>
            <a:r>
              <a:rPr lang="sv-SE" altLang="en-US" b="1">
                <a:solidFill>
                  <a:srgbClr val="006600"/>
                </a:solidFill>
              </a:rPr>
              <a:t>MyreferencedClass</a:t>
            </a:r>
            <a:r>
              <a:rPr lang="sv-SE" altLang="en-US" b="1">
                <a:solidFill>
                  <a:srgbClr val="0000CC"/>
                </a:solidFill>
              </a:rPr>
              <a:t> myFunction2( .. ) { .. }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sv-SE" altLang="en-US" b="1">
                <a:solidFill>
                  <a:srgbClr val="0000CC"/>
                </a:solidFill>
              </a:rPr>
              <a:t>	void myFunction3( .. ){ </a:t>
            </a:r>
            <a:r>
              <a:rPr lang="sv-SE" altLang="en-US" b="1">
                <a:solidFill>
                  <a:srgbClr val="006600"/>
                </a:solidFill>
              </a:rPr>
              <a:t>MyReferencedClass</a:t>
            </a:r>
            <a:r>
              <a:rPr lang="sv-SE" altLang="en-US" b="1">
                <a:solidFill>
                  <a:srgbClr val="0000CC"/>
                </a:solidFill>
              </a:rPr>
              <a:t> m .. }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sv-SE" altLang="en-US" b="1">
                <a:solidFill>
                  <a:srgbClr val="0000CC"/>
                </a:solidFill>
              </a:rPr>
              <a:t>}</a:t>
            </a:r>
            <a:endParaRPr lang="en-GB" altLang="en-US" b="1">
              <a:solidFill>
                <a:srgbClr val="0000CC"/>
              </a:solidFill>
            </a:endParaRP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87DACEE8-9BDF-A8FE-A0CE-8C8C7821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352675"/>
            <a:ext cx="3444875" cy="17637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3799" name="Text Box 6">
            <a:extLst>
              <a:ext uri="{FF2B5EF4-FFF2-40B4-BE49-F238E27FC236}">
                <a16:creationId xmlns:a16="http://schemas.microsoft.com/office/drawing/2014/main" id="{CBDEA376-28ED-E776-C0D3-4D1F71BF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320925"/>
            <a:ext cx="14747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sv-SE" altLang="en-US" sz="2600" i="0">
                <a:solidFill>
                  <a:schemeClr val="tx1"/>
                </a:solidFill>
              </a:rPr>
              <a:t>MyClass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3800" name="Text Box 7">
            <a:extLst>
              <a:ext uri="{FF2B5EF4-FFF2-40B4-BE49-F238E27FC236}">
                <a16:creationId xmlns:a16="http://schemas.microsoft.com/office/drawing/2014/main" id="{5CEF0815-D1E6-8345-A81C-875157563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2909888"/>
            <a:ext cx="14017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sv-SE" altLang="en-US" sz="2600" i="0">
                <a:solidFill>
                  <a:schemeClr val="tx1"/>
                </a:solidFill>
              </a:rPr>
              <a:t>att: int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3801" name="Text Box 8">
            <a:extLst>
              <a:ext uri="{FF2B5EF4-FFF2-40B4-BE49-F238E27FC236}">
                <a16:creationId xmlns:a16="http://schemas.microsoft.com/office/drawing/2014/main" id="{14A62909-2442-4E27-353B-CFF083476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3497263"/>
            <a:ext cx="21891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sv-SE" altLang="en-US" sz="2600" i="0">
                <a:solidFill>
                  <a:schemeClr val="tx1"/>
                </a:solidFill>
              </a:rPr>
              <a:t>myFunction()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3802" name="Line 9">
            <a:extLst>
              <a:ext uri="{FF2B5EF4-FFF2-40B4-BE49-F238E27FC236}">
                <a16:creationId xmlns:a16="http://schemas.microsoft.com/office/drawing/2014/main" id="{9FBBF024-F289-F8D5-1DCC-C43D608C0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925" y="2855913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Line 10">
            <a:extLst>
              <a:ext uri="{FF2B5EF4-FFF2-40B4-BE49-F238E27FC236}">
                <a16:creationId xmlns:a16="http://schemas.microsoft.com/office/drawing/2014/main" id="{9ECED52A-7A96-FE1A-E1F6-36DD07D61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925" y="3443288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4" name="Rectangle 11">
            <a:extLst>
              <a:ext uri="{FF2B5EF4-FFF2-40B4-BE49-F238E27FC236}">
                <a16:creationId xmlns:a16="http://schemas.microsoft.com/office/drawing/2014/main" id="{87C88344-4646-64AD-A596-275AE9F5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5543550"/>
            <a:ext cx="3360738" cy="6715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3805" name="Text Box 12">
            <a:extLst>
              <a:ext uri="{FF2B5EF4-FFF2-40B4-BE49-F238E27FC236}">
                <a16:creationId xmlns:a16="http://schemas.microsoft.com/office/drawing/2014/main" id="{3BBCF799-2817-99BD-498F-755F4B2D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97525"/>
            <a:ext cx="3286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sv-SE" altLang="en-US" sz="2600" i="0">
                <a:solidFill>
                  <a:schemeClr val="tx1"/>
                </a:solidFill>
              </a:rPr>
              <a:t>MyReferencedClass</a:t>
            </a:r>
            <a:endParaRPr lang="en-GB" altLang="en-US" sz="2600" i="0">
              <a:solidFill>
                <a:schemeClr val="tx1"/>
              </a:solidFill>
            </a:endParaRPr>
          </a:p>
        </p:txBody>
      </p:sp>
      <p:sp>
        <p:nvSpPr>
          <p:cNvPr id="33806" name="Line 13">
            <a:extLst>
              <a:ext uri="{FF2B5EF4-FFF2-40B4-BE49-F238E27FC236}">
                <a16:creationId xmlns:a16="http://schemas.microsoft.com/office/drawing/2014/main" id="{DBF2B395-F3F9-52BA-A1C5-6E6584653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0950" y="4116388"/>
            <a:ext cx="0" cy="14271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7" name="Line 14">
            <a:extLst>
              <a:ext uri="{FF2B5EF4-FFF2-40B4-BE49-F238E27FC236}">
                <a16:creationId xmlns:a16="http://schemas.microsoft.com/office/drawing/2014/main" id="{71E88E26-785A-8721-3C5F-FFDAB8FB8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2941638"/>
            <a:ext cx="2573338" cy="260191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8" name="Line 15">
            <a:extLst>
              <a:ext uri="{FF2B5EF4-FFF2-40B4-BE49-F238E27FC236}">
                <a16:creationId xmlns:a16="http://schemas.microsoft.com/office/drawing/2014/main" id="{BA30E919-8DAB-1B72-4596-1622C6654E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4367213"/>
            <a:ext cx="1920875" cy="11652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9" name="Line 16">
            <a:extLst>
              <a:ext uri="{FF2B5EF4-FFF2-40B4-BE49-F238E27FC236}">
                <a16:creationId xmlns:a16="http://schemas.microsoft.com/office/drawing/2014/main" id="{C735058D-CA6C-7136-AF2D-8E0DF29A9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5913438"/>
            <a:ext cx="7620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4469149D-06BF-19EE-9EC2-4B3116B5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21188"/>
            <a:ext cx="17335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sv-SE" altLang="en-US" sz="2200" i="0">
                <a:solidFill>
                  <a:srgbClr val="0000CC"/>
                </a:solidFill>
              </a:rPr>
              <a:t>dependence</a:t>
            </a:r>
          </a:p>
          <a:p>
            <a:pPr eaLnBrk="1" hangingPunct="1"/>
            <a:r>
              <a:rPr lang="sv-SE" altLang="en-US" sz="2200" i="0">
                <a:solidFill>
                  <a:srgbClr val="0000CC"/>
                </a:solidFill>
              </a:rPr>
              <a:t>arrow</a:t>
            </a:r>
            <a:endParaRPr lang="en-GB" altLang="en-US" sz="2200" i="0">
              <a:solidFill>
                <a:srgbClr val="0000CC"/>
              </a:solidFill>
            </a:endParaRPr>
          </a:p>
        </p:txBody>
      </p:sp>
      <p:sp>
        <p:nvSpPr>
          <p:cNvPr id="33811" name="AutoShape 19">
            <a:extLst>
              <a:ext uri="{FF2B5EF4-FFF2-40B4-BE49-F238E27FC236}">
                <a16:creationId xmlns:a16="http://schemas.microsoft.com/office/drawing/2014/main" id="{8CC36299-2175-FD9B-FCBA-E44EBD36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451350"/>
            <a:ext cx="504825" cy="5365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5DE963-4119-4C5B-B444-18FA105AA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Association Vs. Aggregation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CF6D3AA9-FE12-3EDB-9E8A-17C37CED9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46238"/>
            <a:ext cx="9296400" cy="4751387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4000">
                <a:solidFill>
                  <a:srgbClr val="003300"/>
                </a:solidFill>
              </a:rPr>
              <a:t>Is aggregation an association?</a:t>
            </a:r>
          </a:p>
          <a:p>
            <a:pPr>
              <a:lnSpc>
                <a:spcPct val="13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4000">
                <a:solidFill>
                  <a:srgbClr val="003300"/>
                </a:solidFill>
              </a:rPr>
              <a:t>Is composition an aggregation?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721E6D9-A4D8-258A-6D14-E03ED35B0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219075"/>
            <a:ext cx="8596312" cy="1255713"/>
          </a:xfrm>
        </p:spPr>
        <p:txBody>
          <a:bodyPr/>
          <a:lstStyle/>
          <a:p>
            <a:r>
              <a:rPr lang="en-US" altLang="en-US" sz="3200"/>
              <a:t>Summary of Three Class Relations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CA3D3E1-9A7D-6694-BE75-FDE8148A3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8" y="884238"/>
            <a:ext cx="6823075" cy="579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aggregation:</a:t>
            </a:r>
            <a:r>
              <a:rPr lang="en-US" altLang="en-US"/>
              <a:t> </a:t>
            </a:r>
            <a:r>
              <a:rPr lang="en-US" altLang="en-US" b="1"/>
              <a:t>"is part of" </a:t>
            </a:r>
          </a:p>
          <a:p>
            <a:pPr lvl="1">
              <a:lnSpc>
                <a:spcPct val="110000"/>
              </a:lnSpc>
              <a:spcAft>
                <a:spcPts val="3000"/>
              </a:spcAft>
            </a:pPr>
            <a:r>
              <a:rPr lang="en-US" altLang="en-US"/>
              <a:t>Symbolized by empty diamond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composition:</a:t>
            </a:r>
            <a:r>
              <a:rPr lang="en-US" altLang="en-US"/>
              <a:t> “</a:t>
            </a:r>
            <a:r>
              <a:rPr lang="en-US" altLang="en-US" sz="2800" b="1"/>
              <a:t>is made of”</a:t>
            </a:r>
            <a:endParaRPr lang="en-US" altLang="en-US" sz="2800"/>
          </a:p>
          <a:p>
            <a:pPr lvl="1">
              <a:lnSpc>
                <a:spcPct val="110000"/>
              </a:lnSpc>
            </a:pPr>
            <a:r>
              <a:rPr lang="en-US" altLang="en-US"/>
              <a:t>Stronger version of aggregation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solidFill>
                  <a:srgbClr val="003300"/>
                </a:solidFill>
              </a:rPr>
              <a:t>The parts live and die with the whole</a:t>
            </a:r>
          </a:p>
          <a:p>
            <a:pPr lvl="1">
              <a:lnSpc>
                <a:spcPct val="110000"/>
              </a:lnSpc>
              <a:spcAft>
                <a:spcPts val="3000"/>
              </a:spcAft>
            </a:pPr>
            <a:r>
              <a:rPr lang="en-US" altLang="en-US"/>
              <a:t>Symbolized by a filled diamond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dependency:</a:t>
            </a:r>
            <a:r>
              <a:rPr lang="en-US" altLang="en-US"/>
              <a:t> “</a:t>
            </a:r>
            <a:r>
              <a:rPr lang="en-US" altLang="en-US" sz="2800" b="1"/>
              <a:t>Depends on”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Represented by dotted arrow.</a:t>
            </a:r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4FD7243D-DBFF-DE08-E430-F5755F11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13414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1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35845" name="Text Box 6">
            <a:extLst>
              <a:ext uri="{FF2B5EF4-FFF2-40B4-BE49-F238E27FC236}">
                <a16:creationId xmlns:a16="http://schemas.microsoft.com/office/drawing/2014/main" id="{80E4BFD0-E261-5EC4-7872-8356C483F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488" y="9604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1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grpSp>
        <p:nvGrpSpPr>
          <p:cNvPr id="35846" name="Group 7">
            <a:extLst>
              <a:ext uri="{FF2B5EF4-FFF2-40B4-BE49-F238E27FC236}">
                <a16:creationId xmlns:a16="http://schemas.microsoft.com/office/drawing/2014/main" id="{7CC09A34-8F3A-FEA3-B129-3A44930E34E0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655638"/>
            <a:ext cx="1027113" cy="644525"/>
            <a:chOff x="4253" y="96"/>
            <a:chExt cx="634" cy="419"/>
          </a:xfrm>
        </p:grpSpPr>
        <p:sp>
          <p:nvSpPr>
            <p:cNvPr id="35874" name="Text Box 8">
              <a:extLst>
                <a:ext uri="{FF2B5EF4-FFF2-40B4-BE49-F238E27FC236}">
                  <a16:creationId xmlns:a16="http://schemas.microsoft.com/office/drawing/2014/main" id="{BE6FC988-0EC0-3592-0DEA-6D04FC465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96"/>
              <a:ext cx="634" cy="41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9745" tIns="48997" rIns="99745" bIns="48997"/>
            <a:lstStyle>
              <a:lvl1pPr marL="422275" indent="-3175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50000"/>
                </a:spcBef>
                <a:spcAft>
                  <a:spcPts val="1375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US" altLang="en-US" sz="1800" i="0">
                  <a:solidFill>
                    <a:srgbClr val="000000"/>
                  </a:solidFill>
                </a:rPr>
                <a:t>Car</a:t>
              </a:r>
              <a:endParaRPr lang="en-US" altLang="en-US" sz="2400" i="0">
                <a:solidFill>
                  <a:srgbClr val="000000"/>
                </a:solidFill>
              </a:endParaRPr>
            </a:p>
          </p:txBody>
        </p:sp>
        <p:sp>
          <p:nvSpPr>
            <p:cNvPr id="35875" name="Line 9">
              <a:extLst>
                <a:ext uri="{FF2B5EF4-FFF2-40B4-BE49-F238E27FC236}">
                  <a16:creationId xmlns:a16="http://schemas.microsoft.com/office/drawing/2014/main" id="{22E1DA94-D4DD-6122-154C-2B8A6D039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393"/>
              <a:ext cx="6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5847" name="Group 10">
            <a:extLst>
              <a:ext uri="{FF2B5EF4-FFF2-40B4-BE49-F238E27FC236}">
                <a16:creationId xmlns:a16="http://schemas.microsoft.com/office/drawing/2014/main" id="{416E497B-27B9-C432-7D17-F7C46DB21147}"/>
              </a:ext>
            </a:extLst>
          </p:cNvPr>
          <p:cNvGrpSpPr>
            <a:grpSpLocks/>
          </p:cNvGrpSpPr>
          <p:nvPr/>
        </p:nvGrpSpPr>
        <p:grpSpPr bwMode="auto">
          <a:xfrm>
            <a:off x="8053388" y="1322388"/>
            <a:ext cx="255587" cy="706437"/>
            <a:chOff x="3840" y="1824"/>
            <a:chExt cx="192" cy="816"/>
          </a:xfrm>
        </p:grpSpPr>
        <p:sp>
          <p:nvSpPr>
            <p:cNvPr id="35872" name="Line 11">
              <a:extLst>
                <a:ext uri="{FF2B5EF4-FFF2-40B4-BE49-F238E27FC236}">
                  <a16:creationId xmlns:a16="http://schemas.microsoft.com/office/drawing/2014/main" id="{0CA4EE10-094B-9156-59B5-6708F1804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3" name="AutoShape 12">
              <a:extLst>
                <a:ext uri="{FF2B5EF4-FFF2-40B4-BE49-F238E27FC236}">
                  <a16:creationId xmlns:a16="http://schemas.microsoft.com/office/drawing/2014/main" id="{858779F7-4416-5425-D18A-9CC94C44D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24"/>
              <a:ext cx="192" cy="19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</p:grpSp>
      <p:grpSp>
        <p:nvGrpSpPr>
          <p:cNvPr id="35848" name="Group 13">
            <a:extLst>
              <a:ext uri="{FF2B5EF4-FFF2-40B4-BE49-F238E27FC236}">
                <a16:creationId xmlns:a16="http://schemas.microsoft.com/office/drawing/2014/main" id="{169BF3BA-13DF-1424-2EF4-83FFA153C24D}"/>
              </a:ext>
            </a:extLst>
          </p:cNvPr>
          <p:cNvGrpSpPr>
            <a:grpSpLocks/>
          </p:cNvGrpSpPr>
          <p:nvPr/>
        </p:nvGrpSpPr>
        <p:grpSpPr bwMode="auto">
          <a:xfrm>
            <a:off x="8269288" y="1446213"/>
            <a:ext cx="1952625" cy="482600"/>
            <a:chOff x="4080" y="1968"/>
            <a:chExt cx="1296" cy="657"/>
          </a:xfrm>
        </p:grpSpPr>
        <p:sp>
          <p:nvSpPr>
            <p:cNvPr id="35870" name="Text Box 14">
              <a:extLst>
                <a:ext uri="{FF2B5EF4-FFF2-40B4-BE49-F238E27FC236}">
                  <a16:creationId xmlns:a16="http://schemas.microsoft.com/office/drawing/2014/main" id="{F9C7D52E-4704-6BA4-88F3-A8364A7E6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113"/>
              <a:ext cx="105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i="0">
                  <a:solidFill>
                    <a:srgbClr val="0000CC"/>
                  </a:solidFill>
                </a:rPr>
                <a:t>aggregation</a:t>
              </a:r>
            </a:p>
          </p:txBody>
        </p:sp>
        <p:sp>
          <p:nvSpPr>
            <p:cNvPr id="35871" name="Line 15">
              <a:extLst>
                <a:ext uri="{FF2B5EF4-FFF2-40B4-BE49-F238E27FC236}">
                  <a16:creationId xmlns:a16="http://schemas.microsoft.com/office/drawing/2014/main" id="{965A28CB-BBB2-9AA3-80CD-236917226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4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49" name="Text Box 17">
            <a:extLst>
              <a:ext uri="{FF2B5EF4-FFF2-40B4-BE49-F238E27FC236}">
                <a16:creationId xmlns:a16="http://schemas.microsoft.com/office/drawing/2014/main" id="{DADBDFBE-C58B-C77C-BE65-F156C01FCC05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7583488" y="2027238"/>
            <a:ext cx="1219200" cy="498475"/>
          </a:xfr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/>
              <a:t>Engine</a:t>
            </a:r>
            <a:endParaRPr lang="en-US" altLang="en-US" sz="2400" b="1"/>
          </a:p>
        </p:txBody>
      </p:sp>
      <p:grpSp>
        <p:nvGrpSpPr>
          <p:cNvPr id="36874" name="Group 19">
            <a:extLst>
              <a:ext uri="{FF2B5EF4-FFF2-40B4-BE49-F238E27FC236}">
                <a16:creationId xmlns:a16="http://schemas.microsoft.com/office/drawing/2014/main" id="{7203C1CD-9017-9FD1-002E-3E8562DE9AE8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5532438"/>
            <a:ext cx="4122738" cy="1403350"/>
            <a:chOff x="2592" y="3312"/>
            <a:chExt cx="2544" cy="912"/>
          </a:xfrm>
        </p:grpSpPr>
        <p:sp>
          <p:nvSpPr>
            <p:cNvPr id="35863" name="Rectangle 20">
              <a:extLst>
                <a:ext uri="{FF2B5EF4-FFF2-40B4-BE49-F238E27FC236}">
                  <a16:creationId xmlns:a16="http://schemas.microsoft.com/office/drawing/2014/main" id="{2C794218-BBA0-D1A1-EAAA-8534DD4A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00"/>
              <a:ext cx="705" cy="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  <p:sp>
          <p:nvSpPr>
            <p:cNvPr id="35864" name="Rectangle 21">
              <a:extLst>
                <a:ext uri="{FF2B5EF4-FFF2-40B4-BE49-F238E27FC236}">
                  <a16:creationId xmlns:a16="http://schemas.microsoft.com/office/drawing/2014/main" id="{7CFDA584-F60A-7875-A047-53DC5BF4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3600"/>
              <a:ext cx="705" cy="6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  <p:sp>
          <p:nvSpPr>
            <p:cNvPr id="35865" name="Line 22">
              <a:extLst>
                <a:ext uri="{FF2B5EF4-FFF2-40B4-BE49-F238E27FC236}">
                  <a16:creationId xmlns:a16="http://schemas.microsoft.com/office/drawing/2014/main" id="{E11DE1A2-FDF7-9B56-36CA-6EC36B254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894"/>
              <a:ext cx="10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6" name="Text Box 23">
              <a:extLst>
                <a:ext uri="{FF2B5EF4-FFF2-40B4-BE49-F238E27FC236}">
                  <a16:creationId xmlns:a16="http://schemas.microsoft.com/office/drawing/2014/main" id="{50A03820-C448-76D4-2007-9E8CFDF4B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696"/>
              <a:ext cx="725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Lottery</a:t>
              </a:r>
              <a:br>
                <a:rPr lang="en-US" altLang="en-US" sz="2000" i="0">
                  <a:solidFill>
                    <a:schemeClr val="tx1"/>
                  </a:solidFill>
                </a:rPr>
              </a:br>
              <a:r>
                <a:rPr lang="en-US" altLang="en-US" sz="2000" i="0">
                  <a:solidFill>
                    <a:schemeClr val="tx1"/>
                  </a:solidFill>
                </a:rPr>
                <a:t>Ticket</a:t>
              </a:r>
            </a:p>
          </p:txBody>
        </p:sp>
        <p:sp>
          <p:nvSpPr>
            <p:cNvPr id="35867" name="Text Box 24">
              <a:extLst>
                <a:ext uri="{FF2B5EF4-FFF2-40B4-BE49-F238E27FC236}">
                  <a16:creationId xmlns:a16="http://schemas.microsoft.com/office/drawing/2014/main" id="{1C71DF7F-6350-1CEA-6522-6970420BD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744"/>
              <a:ext cx="81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0">
                  <a:solidFill>
                    <a:schemeClr val="tx1"/>
                  </a:solidFill>
                </a:rPr>
                <a:t>Random</a:t>
              </a:r>
            </a:p>
          </p:txBody>
        </p:sp>
        <p:sp>
          <p:nvSpPr>
            <p:cNvPr id="35868" name="Text Box 25">
              <a:extLst>
                <a:ext uri="{FF2B5EF4-FFF2-40B4-BE49-F238E27FC236}">
                  <a16:creationId xmlns:a16="http://schemas.microsoft.com/office/drawing/2014/main" id="{E410E663-1A17-341D-E53D-656A0A65C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100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0">
                  <a:solidFill>
                    <a:srgbClr val="0000CC"/>
                  </a:solidFill>
                </a:rPr>
                <a:t>dependency</a:t>
              </a:r>
              <a:endParaRPr lang="en-US" altLang="en-US" sz="2400" i="0">
                <a:solidFill>
                  <a:srgbClr val="0000CC"/>
                </a:solidFill>
              </a:endParaRPr>
            </a:p>
          </p:txBody>
        </p:sp>
        <p:sp>
          <p:nvSpPr>
            <p:cNvPr id="35869" name="Line 26">
              <a:extLst>
                <a:ext uri="{FF2B5EF4-FFF2-40B4-BE49-F238E27FC236}">
                  <a16:creationId xmlns:a16="http://schemas.microsoft.com/office/drawing/2014/main" id="{BD437102-4597-142D-D0E6-B73B1D1F5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04"/>
              <a:ext cx="4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6875" name="Group 29">
            <a:extLst>
              <a:ext uri="{FF2B5EF4-FFF2-40B4-BE49-F238E27FC236}">
                <a16:creationId xmlns:a16="http://schemas.microsoft.com/office/drawing/2014/main" id="{D5ECE683-CF95-A56B-191F-77D3B79A0157}"/>
              </a:ext>
            </a:extLst>
          </p:cNvPr>
          <p:cNvGrpSpPr>
            <a:grpSpLocks/>
          </p:cNvGrpSpPr>
          <p:nvPr/>
        </p:nvGrpSpPr>
        <p:grpSpPr bwMode="auto">
          <a:xfrm>
            <a:off x="8123238" y="4478338"/>
            <a:ext cx="1116012" cy="808037"/>
            <a:chOff x="1680" y="3314"/>
            <a:chExt cx="816" cy="613"/>
          </a:xfrm>
        </p:grpSpPr>
        <p:sp>
          <p:nvSpPr>
            <p:cNvPr id="35860" name="Text Box 30">
              <a:extLst>
                <a:ext uri="{FF2B5EF4-FFF2-40B4-BE49-F238E27FC236}">
                  <a16:creationId xmlns:a16="http://schemas.microsoft.com/office/drawing/2014/main" id="{062509E1-5450-873F-DFF3-48ECF0DFB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314"/>
              <a:ext cx="816" cy="61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i="0">
                  <a:solidFill>
                    <a:schemeClr val="tx1"/>
                  </a:solidFill>
                </a:rPr>
                <a:t>Page</a:t>
              </a:r>
            </a:p>
            <a:p>
              <a:pPr algn="ctr">
                <a:spcBef>
                  <a:spcPct val="50000"/>
                </a:spcBef>
              </a:pPr>
              <a:endParaRPr lang="en-US" altLang="en-US" sz="1800" i="0">
                <a:solidFill>
                  <a:schemeClr val="tx1"/>
                </a:solidFill>
              </a:endParaRPr>
            </a:p>
          </p:txBody>
        </p:sp>
        <p:sp>
          <p:nvSpPr>
            <p:cNvPr id="35861" name="Line 31">
              <a:extLst>
                <a:ext uri="{FF2B5EF4-FFF2-40B4-BE49-F238E27FC236}">
                  <a16:creationId xmlns:a16="http://schemas.microsoft.com/office/drawing/2014/main" id="{E89ACBA9-FF20-977E-E887-27D896700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52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2" name="Line 32">
              <a:extLst>
                <a:ext uri="{FF2B5EF4-FFF2-40B4-BE49-F238E27FC236}">
                  <a16:creationId xmlns:a16="http://schemas.microsoft.com/office/drawing/2014/main" id="{FBCFD7C3-E755-6844-1094-FFFF169C3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716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876" name="Text Box 34">
            <a:extLst>
              <a:ext uri="{FF2B5EF4-FFF2-40B4-BE49-F238E27FC236}">
                <a16:creationId xmlns:a16="http://schemas.microsoft.com/office/drawing/2014/main" id="{85D72138-151F-B399-4B55-D29870859370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8240713" y="3170238"/>
            <a:ext cx="895350" cy="519112"/>
          </a:xfr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/>
          <a:p>
            <a:pPr marL="0" indent="0" algn="ctr" defTabSz="9144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/>
              <a:t>Book</a:t>
            </a:r>
          </a:p>
        </p:txBody>
      </p:sp>
      <p:grpSp>
        <p:nvGrpSpPr>
          <p:cNvPr id="36877" name="Group 44">
            <a:extLst>
              <a:ext uri="{FF2B5EF4-FFF2-40B4-BE49-F238E27FC236}">
                <a16:creationId xmlns:a16="http://schemas.microsoft.com/office/drawing/2014/main" id="{DB003241-201F-A169-7019-64A10118278F}"/>
              </a:ext>
            </a:extLst>
          </p:cNvPr>
          <p:cNvGrpSpPr>
            <a:grpSpLocks/>
          </p:cNvGrpSpPr>
          <p:nvPr/>
        </p:nvGrpSpPr>
        <p:grpSpPr bwMode="auto">
          <a:xfrm>
            <a:off x="8516938" y="3714750"/>
            <a:ext cx="261937" cy="736600"/>
            <a:chOff x="5797" y="2580"/>
            <a:chExt cx="165" cy="464"/>
          </a:xfrm>
        </p:grpSpPr>
        <p:sp>
          <p:nvSpPr>
            <p:cNvPr id="35858" name="Line 38">
              <a:extLst>
                <a:ext uri="{FF2B5EF4-FFF2-40B4-BE49-F238E27FC236}">
                  <a16:creationId xmlns:a16="http://schemas.microsoft.com/office/drawing/2014/main" id="{5AF23DD3-F818-F10F-CB63-B7EA8EFB6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0" y="2743"/>
              <a:ext cx="0" cy="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9" name="AutoShape 39">
              <a:extLst>
                <a:ext uri="{FF2B5EF4-FFF2-40B4-BE49-F238E27FC236}">
                  <a16:creationId xmlns:a16="http://schemas.microsoft.com/office/drawing/2014/main" id="{709888DE-6CAD-1D30-8BE3-6EE005A9A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" y="2580"/>
              <a:ext cx="165" cy="163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</p:grpSp>
      <p:sp>
        <p:nvSpPr>
          <p:cNvPr id="36878" name="Text Box 40">
            <a:extLst>
              <a:ext uri="{FF2B5EF4-FFF2-40B4-BE49-F238E27FC236}">
                <a16:creationId xmlns:a16="http://schemas.microsoft.com/office/drawing/2014/main" id="{5C8CD55E-A268-0140-BB05-B1E63788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3322638"/>
            <a:ext cx="18176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composition</a:t>
            </a: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36879" name="Line 41">
            <a:extLst>
              <a:ext uri="{FF2B5EF4-FFF2-40B4-BE49-F238E27FC236}">
                <a16:creationId xmlns:a16="http://schemas.microsoft.com/office/drawing/2014/main" id="{65D794F0-CC58-D280-A6F4-F730E09A4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703638"/>
            <a:ext cx="1012825" cy="179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0" name="Text Box 42">
            <a:extLst>
              <a:ext uri="{FF2B5EF4-FFF2-40B4-BE49-F238E27FC236}">
                <a16:creationId xmlns:a16="http://schemas.microsoft.com/office/drawing/2014/main" id="{C0C28F42-E7A1-6C0E-C1A5-8D387AB52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39322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*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36881" name="Text Box 43">
            <a:extLst>
              <a:ext uri="{FF2B5EF4-FFF2-40B4-BE49-F238E27FC236}">
                <a16:creationId xmlns:a16="http://schemas.microsoft.com/office/drawing/2014/main" id="{90D32DA2-45D4-E2FD-46D5-BEA4A4EF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088" y="33734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1</a:t>
            </a:r>
            <a:endParaRPr lang="en-US" altLang="en-US" sz="2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8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build="p" animBg="1"/>
      <p:bldP spid="36878" grpId="0"/>
      <p:bldP spid="36880" grpId="0"/>
      <p:bldP spid="368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3">
            <a:extLst>
              <a:ext uri="{FF2B5EF4-FFF2-40B4-BE49-F238E27FC236}">
                <a16:creationId xmlns:a16="http://schemas.microsoft.com/office/drawing/2014/main" id="{A2ABFA51-55BD-D30D-F5BE-6F7269306810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4787900"/>
            <a:ext cx="3035300" cy="1104900"/>
            <a:chOff x="1001" y="2459"/>
            <a:chExt cx="1733" cy="633"/>
          </a:xfrm>
        </p:grpSpPr>
        <p:sp>
          <p:nvSpPr>
            <p:cNvPr id="37914" name="Line 3">
              <a:extLst>
                <a:ext uri="{FF2B5EF4-FFF2-40B4-BE49-F238E27FC236}">
                  <a16:creationId xmlns:a16="http://schemas.microsoft.com/office/drawing/2014/main" id="{39E8D62C-21C8-7851-E99B-70CAF2B4A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2829"/>
              <a:ext cx="15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5" name="Rectangle 4">
              <a:extLst>
                <a:ext uri="{FF2B5EF4-FFF2-40B4-BE49-F238E27FC236}">
                  <a16:creationId xmlns:a16="http://schemas.microsoft.com/office/drawing/2014/main" id="{DB7F3EDF-D7C8-CF0F-3CF1-274D3897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2459"/>
              <a:ext cx="14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i="0">
                  <a:solidFill>
                    <a:schemeClr val="tx1"/>
                  </a:solidFill>
                </a:rPr>
                <a:t>Object Association</a:t>
              </a:r>
            </a:p>
          </p:txBody>
        </p:sp>
        <p:sp>
          <p:nvSpPr>
            <p:cNvPr id="37916" name="Rectangle 5">
              <a:extLst>
                <a:ext uri="{FF2B5EF4-FFF2-40B4-BE49-F238E27FC236}">
                  <a16:creationId xmlns:a16="http://schemas.microsoft.com/office/drawing/2014/main" id="{CB4D9CA8-96AF-C839-7D9B-5C9F3E31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2821"/>
              <a:ext cx="2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i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917" name="Rectangle 6">
              <a:extLst>
                <a:ext uri="{FF2B5EF4-FFF2-40B4-BE49-F238E27FC236}">
                  <a16:creationId xmlns:a16="http://schemas.microsoft.com/office/drawing/2014/main" id="{A7834D88-E20F-4751-A7EB-36592551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824"/>
              <a:ext cx="25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i="0">
                  <a:solidFill>
                    <a:schemeClr val="tx1"/>
                  </a:solidFill>
                </a:rPr>
                <a:t>m</a:t>
              </a:r>
            </a:p>
          </p:txBody>
        </p:sp>
      </p:grpSp>
      <p:sp>
        <p:nvSpPr>
          <p:cNvPr id="38915" name="Rectangle 8">
            <a:extLst>
              <a:ext uri="{FF2B5EF4-FFF2-40B4-BE49-F238E27FC236}">
                <a16:creationId xmlns:a16="http://schemas.microsoft.com/office/drawing/2014/main" id="{6C5D38A1-5F03-E9D7-317A-43681342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1490663"/>
            <a:ext cx="1928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i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en-US" sz="2000" i="0">
                <a:solidFill>
                  <a:schemeClr val="tx1"/>
                </a:solidFill>
              </a:rPr>
              <a:t>Generalization</a:t>
            </a:r>
          </a:p>
          <a:p>
            <a:pPr algn="ctr"/>
            <a:r>
              <a:rPr lang="en-US" altLang="en-US" sz="2000" i="0">
                <a:solidFill>
                  <a:schemeClr val="tx1"/>
                </a:solidFill>
              </a:rPr>
              <a:t>Relationship</a:t>
            </a:r>
          </a:p>
        </p:txBody>
      </p:sp>
      <p:grpSp>
        <p:nvGrpSpPr>
          <p:cNvPr id="38916" name="Group 32">
            <a:extLst>
              <a:ext uri="{FF2B5EF4-FFF2-40B4-BE49-F238E27FC236}">
                <a16:creationId xmlns:a16="http://schemas.microsoft.com/office/drawing/2014/main" id="{E1CD2564-174C-2B2B-F45D-BE46CC9B6E3F}"/>
              </a:ext>
            </a:extLst>
          </p:cNvPr>
          <p:cNvGrpSpPr>
            <a:grpSpLocks/>
          </p:cNvGrpSpPr>
          <p:nvPr/>
        </p:nvGrpSpPr>
        <p:grpSpPr bwMode="auto">
          <a:xfrm>
            <a:off x="2060575" y="2530475"/>
            <a:ext cx="319088" cy="817563"/>
            <a:chOff x="2561" y="1458"/>
            <a:chExt cx="182" cy="467"/>
          </a:xfrm>
        </p:grpSpPr>
        <p:sp>
          <p:nvSpPr>
            <p:cNvPr id="37912" name="Line 12">
              <a:extLst>
                <a:ext uri="{FF2B5EF4-FFF2-40B4-BE49-F238E27FC236}">
                  <a16:creationId xmlns:a16="http://schemas.microsoft.com/office/drawing/2014/main" id="{A820219E-4E04-B38B-509F-8455655D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1461"/>
              <a:ext cx="0" cy="4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3" name="AutoShape 13">
              <a:extLst>
                <a:ext uri="{FF2B5EF4-FFF2-40B4-BE49-F238E27FC236}">
                  <a16:creationId xmlns:a16="http://schemas.microsoft.com/office/drawing/2014/main" id="{3022D22B-51EE-CB0A-EC11-81F6BB9A5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458"/>
              <a:ext cx="182" cy="20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600" b="0" i="0">
                <a:solidFill>
                  <a:schemeClr val="tx1"/>
                </a:solidFill>
              </a:endParaRPr>
            </a:p>
          </p:txBody>
        </p:sp>
      </p:grpSp>
      <p:grpSp>
        <p:nvGrpSpPr>
          <p:cNvPr id="38917" name="Group 26">
            <a:extLst>
              <a:ext uri="{FF2B5EF4-FFF2-40B4-BE49-F238E27FC236}">
                <a16:creationId xmlns:a16="http://schemas.microsoft.com/office/drawing/2014/main" id="{420FC034-58F6-4FE9-5C94-1BC6F4D25634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4160838"/>
            <a:ext cx="1652587" cy="2066925"/>
            <a:chOff x="2711" y="2373"/>
            <a:chExt cx="945" cy="1182"/>
          </a:xfrm>
        </p:grpSpPr>
        <p:sp>
          <p:nvSpPr>
            <p:cNvPr id="37907" name="Line 2">
              <a:extLst>
                <a:ext uri="{FF2B5EF4-FFF2-40B4-BE49-F238E27FC236}">
                  <a16:creationId xmlns:a16="http://schemas.microsoft.com/office/drawing/2014/main" id="{D9BA83F2-BA92-3F32-E7B1-95C2B293D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3226"/>
              <a:ext cx="1" cy="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8" name="Rectangle 9">
              <a:extLst>
                <a:ext uri="{FF2B5EF4-FFF2-40B4-BE49-F238E27FC236}">
                  <a16:creationId xmlns:a16="http://schemas.microsoft.com/office/drawing/2014/main" id="{DE62C5CF-0055-7525-A344-E18517630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2373"/>
              <a:ext cx="945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0">
                  <a:solidFill>
                    <a:schemeClr val="tx1"/>
                  </a:solidFill>
                </a:rPr>
                <a:t>Object</a:t>
              </a:r>
            </a:p>
            <a:p>
              <a:pPr algn="ctr"/>
              <a:r>
                <a:rPr lang="en-US" altLang="en-US" sz="2000" i="0">
                  <a:solidFill>
                    <a:schemeClr val="tx1"/>
                  </a:solidFill>
                </a:rPr>
                <a:t>Aggregation</a:t>
              </a:r>
            </a:p>
            <a:p>
              <a:pPr algn="ctr"/>
              <a:r>
                <a:rPr lang="en-US" altLang="en-US" sz="2000" i="0">
                  <a:solidFill>
                    <a:schemeClr val="tx1"/>
                  </a:solidFill>
                </a:rPr>
                <a:t>Association</a:t>
              </a:r>
            </a:p>
          </p:txBody>
        </p:sp>
        <p:sp>
          <p:nvSpPr>
            <p:cNvPr id="37909" name="Rectangle 10">
              <a:extLst>
                <a:ext uri="{FF2B5EF4-FFF2-40B4-BE49-F238E27FC236}">
                  <a16:creationId xmlns:a16="http://schemas.microsoft.com/office/drawing/2014/main" id="{756348C9-525F-0976-C527-04AA9EFD0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340"/>
              <a:ext cx="18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7910" name="Rectangle 11">
              <a:extLst>
                <a:ext uri="{FF2B5EF4-FFF2-40B4-BE49-F238E27FC236}">
                  <a16:creationId xmlns:a16="http://schemas.microsoft.com/office/drawing/2014/main" id="{32213EBB-F128-0609-E9BF-7164533C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048"/>
              <a:ext cx="3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i="0">
                  <a:solidFill>
                    <a:schemeClr val="tx1"/>
                  </a:solidFill>
                </a:rPr>
                <a:t>1..*</a:t>
              </a:r>
            </a:p>
          </p:txBody>
        </p:sp>
        <p:sp>
          <p:nvSpPr>
            <p:cNvPr id="37911" name="AutoShape 14">
              <a:extLst>
                <a:ext uri="{FF2B5EF4-FFF2-40B4-BE49-F238E27FC236}">
                  <a16:creationId xmlns:a16="http://schemas.microsoft.com/office/drawing/2014/main" id="{959538D5-87E9-C16D-35A8-63E7653D4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3018"/>
              <a:ext cx="192" cy="240"/>
            </a:xfrm>
            <a:prstGeom prst="diamond">
              <a:avLst/>
            </a:prstGeom>
            <a:solidFill>
              <a:schemeClr val="bg1"/>
            </a:solidFill>
            <a:ln w="508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600" b="0" i="0">
                <a:solidFill>
                  <a:schemeClr val="tx1"/>
                </a:solidFill>
              </a:endParaRPr>
            </a:p>
          </p:txBody>
        </p:sp>
      </p:grpSp>
      <p:grpSp>
        <p:nvGrpSpPr>
          <p:cNvPr id="38918" name="Group 27">
            <a:extLst>
              <a:ext uri="{FF2B5EF4-FFF2-40B4-BE49-F238E27FC236}">
                <a16:creationId xmlns:a16="http://schemas.microsoft.com/office/drawing/2014/main" id="{1D30EC6F-E3E0-8024-3E36-0757F43668C8}"/>
              </a:ext>
            </a:extLst>
          </p:cNvPr>
          <p:cNvGrpSpPr>
            <a:grpSpLocks/>
          </p:cNvGrpSpPr>
          <p:nvPr/>
        </p:nvGrpSpPr>
        <p:grpSpPr bwMode="auto">
          <a:xfrm>
            <a:off x="7342188" y="4152900"/>
            <a:ext cx="2362200" cy="2112963"/>
            <a:chOff x="4195" y="2373"/>
            <a:chExt cx="1350" cy="1208"/>
          </a:xfrm>
        </p:grpSpPr>
        <p:sp>
          <p:nvSpPr>
            <p:cNvPr id="37902" name="Line 15">
              <a:extLst>
                <a:ext uri="{FF2B5EF4-FFF2-40B4-BE49-F238E27FC236}">
                  <a16:creationId xmlns:a16="http://schemas.microsoft.com/office/drawing/2014/main" id="{201CD7D4-328F-A154-FAB1-5FFB130AC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3225"/>
              <a:ext cx="1" cy="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3" name="Rectangle 16">
              <a:extLst>
                <a:ext uri="{FF2B5EF4-FFF2-40B4-BE49-F238E27FC236}">
                  <a16:creationId xmlns:a16="http://schemas.microsoft.com/office/drawing/2014/main" id="{FCF44122-E796-53D1-8025-7D1E34B0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373"/>
              <a:ext cx="1350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0">
                  <a:solidFill>
                    <a:schemeClr val="tx1"/>
                  </a:solidFill>
                </a:rPr>
                <a:t>Object Composition</a:t>
              </a:r>
            </a:p>
            <a:p>
              <a:pPr algn="ctr"/>
              <a:r>
                <a:rPr lang="en-US" altLang="en-US" sz="2000" i="0">
                  <a:solidFill>
                    <a:schemeClr val="tx1"/>
                  </a:solidFill>
                </a:rPr>
                <a:t>Association</a:t>
              </a:r>
            </a:p>
          </p:txBody>
        </p:sp>
        <p:sp>
          <p:nvSpPr>
            <p:cNvPr id="37904" name="Rectangle 17">
              <a:extLst>
                <a:ext uri="{FF2B5EF4-FFF2-40B4-BE49-F238E27FC236}">
                  <a16:creationId xmlns:a16="http://schemas.microsoft.com/office/drawing/2014/main" id="{44BBDA66-B807-912D-5552-66D10B2F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3366"/>
              <a:ext cx="18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7905" name="Rectangle 18">
              <a:extLst>
                <a:ext uri="{FF2B5EF4-FFF2-40B4-BE49-F238E27FC236}">
                  <a16:creationId xmlns:a16="http://schemas.microsoft.com/office/drawing/2014/main" id="{5B4791DD-2878-DF0F-A8B6-9A233C0AE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3047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i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906" name="AutoShape 19">
              <a:extLst>
                <a:ext uri="{FF2B5EF4-FFF2-40B4-BE49-F238E27FC236}">
                  <a16:creationId xmlns:a16="http://schemas.microsoft.com/office/drawing/2014/main" id="{E8AB48ED-EC85-C39E-8CE8-8F3AB8234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17"/>
              <a:ext cx="192" cy="240"/>
            </a:xfrm>
            <a:prstGeom prst="diamond">
              <a:avLst/>
            </a:prstGeom>
            <a:solidFill>
              <a:schemeClr val="tx2"/>
            </a:solidFill>
            <a:ln w="508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600" b="0" i="0">
                <a:solidFill>
                  <a:schemeClr val="tx1"/>
                </a:solidFill>
              </a:endParaRPr>
            </a:p>
          </p:txBody>
        </p:sp>
      </p:grpSp>
      <p:sp>
        <p:nvSpPr>
          <p:cNvPr id="37895" name="Rectangle 20">
            <a:extLst>
              <a:ext uri="{FF2B5EF4-FFF2-40B4-BE49-F238E27FC236}">
                <a16:creationId xmlns:a16="http://schemas.microsoft.com/office/drawing/2014/main" id="{DEBBE21B-C5F3-5375-6D60-D26CF07E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92125"/>
            <a:ext cx="94408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94" tIns="50748" rIns="101494" bIns="50748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3200" i="0">
                <a:solidFill>
                  <a:schemeClr val="tx1"/>
                </a:solidFill>
              </a:rPr>
              <a:t>UML Class Relations: Notation Summary</a:t>
            </a:r>
          </a:p>
        </p:txBody>
      </p:sp>
      <p:sp>
        <p:nvSpPr>
          <p:cNvPr id="37896" name="Line 28">
            <a:extLst>
              <a:ext uri="{FF2B5EF4-FFF2-40B4-BE49-F238E27FC236}">
                <a16:creationId xmlns:a16="http://schemas.microsoft.com/office/drawing/2014/main" id="{D3D38549-20C1-691B-67CB-A12165A99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3741738"/>
            <a:ext cx="8043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1" name="Text Box 30">
            <a:extLst>
              <a:ext uri="{FF2B5EF4-FFF2-40B4-BE49-F238E27FC236}">
                <a16:creationId xmlns:a16="http://schemas.microsoft.com/office/drawing/2014/main" id="{5FF9EF89-DFC6-46CC-8B8D-967A0C51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6818313"/>
            <a:ext cx="24590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rgbClr val="FF0000"/>
                </a:solidFill>
              </a:rPr>
              <a:t>Will always be “1”</a:t>
            </a:r>
          </a:p>
        </p:txBody>
      </p:sp>
      <p:sp>
        <p:nvSpPr>
          <p:cNvPr id="38922" name="Line 31">
            <a:extLst>
              <a:ext uri="{FF2B5EF4-FFF2-40B4-BE49-F238E27FC236}">
                <a16:creationId xmlns:a16="http://schemas.microsoft.com/office/drawing/2014/main" id="{548760F8-7CFA-6C0B-3048-F7D33ABEA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5543550"/>
            <a:ext cx="1260475" cy="133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3" name="Line 22">
            <a:extLst>
              <a:ext uri="{FF2B5EF4-FFF2-40B4-BE49-F238E27FC236}">
                <a16:creationId xmlns:a16="http://schemas.microsoft.com/office/drawing/2014/main" id="{F86AE6A3-2C97-0BB5-8506-DA6A98E98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513" y="2693988"/>
            <a:ext cx="1681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4" name="Text Box 25">
            <a:extLst>
              <a:ext uri="{FF2B5EF4-FFF2-40B4-BE49-F238E27FC236}">
                <a16:creationId xmlns:a16="http://schemas.microsoft.com/office/drawing/2014/main" id="{9534E069-AADE-34C2-6664-874E7A79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1798638"/>
            <a:ext cx="1633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dependency</a:t>
            </a: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38925" name="Line 26">
            <a:extLst>
              <a:ext uri="{FF2B5EF4-FFF2-40B4-BE49-F238E27FC236}">
                <a16:creationId xmlns:a16="http://schemas.microsoft.com/office/drawing/2014/main" id="{1CDDB72A-D272-2D84-6309-83EB44A0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2093913"/>
            <a:ext cx="77788" cy="44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21" grpId="0"/>
      <p:bldP spid="389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5207720-CA34-CF02-4956-49A2B855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1763"/>
            <a:ext cx="9288462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000" i="0">
                <a:solidFill>
                  <a:schemeClr val="tx1"/>
                </a:solidFill>
              </a:rPr>
              <a:t>   Aggregation      Composition</a:t>
            </a:r>
          </a:p>
        </p:txBody>
      </p:sp>
      <p:sp>
        <p:nvSpPr>
          <p:cNvPr id="38915" name="AutoShape 3">
            <a:extLst>
              <a:ext uri="{FF2B5EF4-FFF2-40B4-BE49-F238E27FC236}">
                <a16:creationId xmlns:a16="http://schemas.microsoft.com/office/drawing/2014/main" id="{B7CFA9FB-CC38-388D-C535-6F48848E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3505200"/>
            <a:ext cx="327025" cy="606425"/>
          </a:xfrm>
          <a:prstGeom prst="flowChartDecision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600" i="0">
              <a:solidFill>
                <a:schemeClr val="tx1"/>
              </a:solidFill>
            </a:endParaRP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7C02AE6C-2B26-DA21-0999-3250A96A4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800" y="4154488"/>
            <a:ext cx="0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566713C6-EBAA-B07D-1D41-76E61104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4348163"/>
            <a:ext cx="379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600" i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32813C98-6059-4C75-48D0-3ACC8F9D9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3551238"/>
            <a:ext cx="889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600" i="0">
                <a:solidFill>
                  <a:schemeClr val="tx1"/>
                </a:solidFill>
              </a:rPr>
              <a:t>1..5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AC99272A-3921-8F6E-8F5E-AC01BF19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1711325"/>
            <a:ext cx="2955925" cy="1790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600" i="0">
              <a:solidFill>
                <a:schemeClr val="tx1"/>
              </a:solidFill>
            </a:endParaRP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0EA0AD2E-2D9F-F7FA-AB1C-8F59C737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703388"/>
            <a:ext cx="15319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000" i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6C2D002B-1B35-4874-90DE-D455B9E74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50" y="2198688"/>
            <a:ext cx="2957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C816D215-5F50-19B7-EE4C-25D6399DF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3" y="2928938"/>
            <a:ext cx="295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FC4BCB3A-6DC2-07CF-9109-404642438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4795838"/>
            <a:ext cx="3090863" cy="1790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600" i="0">
              <a:solidFill>
                <a:schemeClr val="tx1"/>
              </a:solidFill>
            </a:endParaRP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B9CA9838-1029-56A7-2C94-67C23D06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4808538"/>
            <a:ext cx="12668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600" i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E398F534-122D-C988-2198-1C73BD0A9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513" y="5283200"/>
            <a:ext cx="3113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BC3A04EB-D663-32EC-3866-8D0FE6BA6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213" y="6015038"/>
            <a:ext cx="309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8927" name="Group 32">
            <a:extLst>
              <a:ext uri="{FF2B5EF4-FFF2-40B4-BE49-F238E27FC236}">
                <a16:creationId xmlns:a16="http://schemas.microsoft.com/office/drawing/2014/main" id="{45D2ADED-D4B7-A53D-32B2-3C90BEAFAE3F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1724025"/>
            <a:ext cx="3716338" cy="4875213"/>
            <a:chOff x="3664" y="1086"/>
            <a:chExt cx="1987" cy="3071"/>
          </a:xfrm>
        </p:grpSpPr>
        <p:sp>
          <p:nvSpPr>
            <p:cNvPr id="38930" name="AutoShape 15">
              <a:extLst>
                <a:ext uri="{FF2B5EF4-FFF2-40B4-BE49-F238E27FC236}">
                  <a16:creationId xmlns:a16="http://schemas.microsoft.com/office/drawing/2014/main" id="{841E1F81-E8AB-E815-6B9E-DC68CD96E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2216"/>
              <a:ext cx="206" cy="382"/>
            </a:xfrm>
            <a:prstGeom prst="flowChartDecision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600" i="0">
                <a:solidFill>
                  <a:schemeClr val="tx1"/>
                </a:solidFill>
              </a:endParaRPr>
            </a:p>
          </p:txBody>
        </p:sp>
        <p:sp>
          <p:nvSpPr>
            <p:cNvPr id="38931" name="Line 16">
              <a:extLst>
                <a:ext uri="{FF2B5EF4-FFF2-40B4-BE49-F238E27FC236}">
                  <a16:creationId xmlns:a16="http://schemas.microsoft.com/office/drawing/2014/main" id="{F63A5AEE-CC89-DBFE-1CCA-35C08CBC3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625"/>
              <a:ext cx="0" cy="3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32" name="Text Box 17">
              <a:extLst>
                <a:ext uri="{FF2B5EF4-FFF2-40B4-BE49-F238E27FC236}">
                  <a16:creationId xmlns:a16="http://schemas.microsoft.com/office/drawing/2014/main" id="{C4037842-7B38-D745-E4F5-C8CD7D6BB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" y="2739"/>
              <a:ext cx="461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600" i="0">
                  <a:solidFill>
                    <a:schemeClr val="tx1"/>
                  </a:solidFill>
                </a:rPr>
                <a:t>1..*</a:t>
              </a:r>
            </a:p>
          </p:txBody>
        </p:sp>
        <p:sp>
          <p:nvSpPr>
            <p:cNvPr id="38933" name="Text Box 18">
              <a:extLst>
                <a:ext uri="{FF2B5EF4-FFF2-40B4-BE49-F238E27FC236}">
                  <a16:creationId xmlns:a16="http://schemas.microsoft.com/office/drawing/2014/main" id="{ACBFCC54-0B62-0441-145A-3464FEFC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258"/>
              <a:ext cx="21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600" i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934" name="Rectangle 19">
              <a:extLst>
                <a:ext uri="{FF2B5EF4-FFF2-40B4-BE49-F238E27FC236}">
                  <a16:creationId xmlns:a16="http://schemas.microsoft.com/office/drawing/2014/main" id="{74E33725-2095-7708-6997-D1EA26C7B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1086"/>
              <a:ext cx="1862" cy="112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600" i="0">
                <a:solidFill>
                  <a:schemeClr val="tx1"/>
                </a:solidFill>
              </a:endParaRPr>
            </a:p>
          </p:txBody>
        </p:sp>
        <p:sp>
          <p:nvSpPr>
            <p:cNvPr id="38935" name="Text Box 20">
              <a:extLst>
                <a:ext uri="{FF2B5EF4-FFF2-40B4-BE49-F238E27FC236}">
                  <a16:creationId xmlns:a16="http://schemas.microsoft.com/office/drawing/2014/main" id="{272AE8C2-2A1F-AD6B-2D62-78EAD5D34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1092"/>
              <a:ext cx="1221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3000" i="0">
                  <a:solidFill>
                    <a:schemeClr val="tx1"/>
                  </a:solidFill>
                </a:rPr>
                <a:t>SalesOrder</a:t>
              </a:r>
            </a:p>
          </p:txBody>
        </p:sp>
        <p:sp>
          <p:nvSpPr>
            <p:cNvPr id="38936" name="Line 21">
              <a:extLst>
                <a:ext uri="{FF2B5EF4-FFF2-40B4-BE49-F238E27FC236}">
                  <a16:creationId xmlns:a16="http://schemas.microsoft.com/office/drawing/2014/main" id="{0BD56FF0-B069-F877-51B9-488FD56EC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" y="1392"/>
              <a:ext cx="1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37" name="Line 22">
              <a:extLst>
                <a:ext uri="{FF2B5EF4-FFF2-40B4-BE49-F238E27FC236}">
                  <a16:creationId xmlns:a16="http://schemas.microsoft.com/office/drawing/2014/main" id="{66ECE084-DF96-B3A1-DEC5-0C4D45C0D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1853"/>
              <a:ext cx="1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38" name="Rectangle 23">
              <a:extLst>
                <a:ext uri="{FF2B5EF4-FFF2-40B4-BE49-F238E27FC236}">
                  <a16:creationId xmlns:a16="http://schemas.microsoft.com/office/drawing/2014/main" id="{8D0CD109-0A64-AE5A-F2C3-62B8C8E00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3029"/>
              <a:ext cx="1947" cy="112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600" i="0">
                <a:solidFill>
                  <a:schemeClr val="tx1"/>
                </a:solidFill>
              </a:endParaRPr>
            </a:p>
          </p:txBody>
        </p:sp>
        <p:sp>
          <p:nvSpPr>
            <p:cNvPr id="38939" name="Text Box 24">
              <a:extLst>
                <a:ext uri="{FF2B5EF4-FFF2-40B4-BE49-F238E27FC236}">
                  <a16:creationId xmlns:a16="http://schemas.microsoft.com/office/drawing/2014/main" id="{4BC14EA5-CE8D-C3D1-2C25-38FF43994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3048"/>
              <a:ext cx="182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600" i="0">
                  <a:solidFill>
                    <a:schemeClr val="tx1"/>
                  </a:solidFill>
                </a:rPr>
                <a:t>SalesOrderLineItem</a:t>
              </a:r>
            </a:p>
          </p:txBody>
        </p:sp>
        <p:sp>
          <p:nvSpPr>
            <p:cNvPr id="38940" name="Line 25">
              <a:extLst>
                <a:ext uri="{FF2B5EF4-FFF2-40B4-BE49-F238E27FC236}">
                  <a16:creationId xmlns:a16="http://schemas.microsoft.com/office/drawing/2014/main" id="{D0A367D6-882C-CE95-D9BC-570336CE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3336"/>
              <a:ext cx="19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41" name="Line 26">
              <a:extLst>
                <a:ext uri="{FF2B5EF4-FFF2-40B4-BE49-F238E27FC236}">
                  <a16:creationId xmlns:a16="http://schemas.microsoft.com/office/drawing/2014/main" id="{5DEF689B-FD89-F72E-6C4F-A6FECDF82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3796"/>
              <a:ext cx="19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928" name="Line 28">
            <a:extLst>
              <a:ext uri="{FF2B5EF4-FFF2-40B4-BE49-F238E27FC236}">
                <a16:creationId xmlns:a16="http://schemas.microsoft.com/office/drawing/2014/main" id="{EB35E7E4-1ED2-7A5E-F5D3-85C8DE0BE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466725"/>
            <a:ext cx="0" cy="6746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9" name="Text Box 30">
            <a:extLst>
              <a:ext uri="{FF2B5EF4-FFF2-40B4-BE49-F238E27FC236}">
                <a16:creationId xmlns:a16="http://schemas.microsoft.com/office/drawing/2014/main" id="{70040908-9F1C-729B-3D3D-622BEBB2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03638"/>
            <a:ext cx="16240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900" i="0">
                <a:solidFill>
                  <a:srgbClr val="0000CC"/>
                </a:solidFill>
              </a:rPr>
              <a:t>(team-teaching is possible)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2">
            <a:extLst>
              <a:ext uri="{FF2B5EF4-FFF2-40B4-BE49-F238E27FC236}">
                <a16:creationId xmlns:a16="http://schemas.microsoft.com/office/drawing/2014/main" id="{32DC3206-BB94-3AFC-D00E-17348946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0"/>
            <a:ext cx="69611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94" tIns="50748" rIns="101494" bIns="50748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500" i="0">
                <a:solidFill>
                  <a:schemeClr val="tx1"/>
                </a:solidFill>
              </a:rPr>
              <a:t>Multiplicity Quiz #1</a:t>
            </a:r>
          </a:p>
        </p:txBody>
      </p:sp>
      <p:sp>
        <p:nvSpPr>
          <p:cNvPr id="39939" name="Rectangle 1035">
            <a:extLst>
              <a:ext uri="{FF2B5EF4-FFF2-40B4-BE49-F238E27FC236}">
                <a16:creationId xmlns:a16="http://schemas.microsoft.com/office/drawing/2014/main" id="{F56DD9C7-AD77-5998-2C24-D793D723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4038600"/>
            <a:ext cx="4800600" cy="663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494" tIns="50748" rIns="101494" bIns="50748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i="0">
                <a:solidFill>
                  <a:schemeClr val="tx1"/>
                </a:solidFill>
              </a:rPr>
              <a:t>One Whole is associated with 5 Part A</a:t>
            </a:r>
          </a:p>
          <a:p>
            <a:pPr>
              <a:buFontTx/>
              <a:buChar char="•"/>
            </a:pPr>
            <a:r>
              <a:rPr lang="en-US" altLang="en-US" sz="1800" i="0">
                <a:solidFill>
                  <a:schemeClr val="tx1"/>
                </a:solidFill>
              </a:rPr>
              <a:t>One Part A is associated with 1 Whole</a:t>
            </a:r>
          </a:p>
        </p:txBody>
      </p:sp>
      <p:sp>
        <p:nvSpPr>
          <p:cNvPr id="39940" name="Rectangle 1078">
            <a:extLst>
              <a:ext uri="{FF2B5EF4-FFF2-40B4-BE49-F238E27FC236}">
                <a16:creationId xmlns:a16="http://schemas.microsoft.com/office/drawing/2014/main" id="{08038FD5-2C35-D9C5-DFAE-E6963C98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038600"/>
            <a:ext cx="4583112" cy="663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494" tIns="50748" rIns="101494" bIns="50748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i="0">
                <a:solidFill>
                  <a:schemeClr val="tx1"/>
                </a:solidFill>
              </a:rPr>
              <a:t>One Whole is associated with 2 PartB</a:t>
            </a:r>
          </a:p>
          <a:p>
            <a:pPr>
              <a:buFontTx/>
              <a:buChar char="•"/>
            </a:pPr>
            <a:r>
              <a:rPr lang="en-US" altLang="en-US" sz="1800" i="0">
                <a:solidFill>
                  <a:schemeClr val="tx1"/>
                </a:solidFill>
              </a:rPr>
              <a:t>One PartB is associated with 3 Whole</a:t>
            </a:r>
          </a:p>
        </p:txBody>
      </p:sp>
      <p:sp>
        <p:nvSpPr>
          <p:cNvPr id="39941" name="Line 1079">
            <a:extLst>
              <a:ext uri="{FF2B5EF4-FFF2-40B4-BE49-F238E27FC236}">
                <a16:creationId xmlns:a16="http://schemas.microsoft.com/office/drawing/2014/main" id="{8A746F9A-AE35-CE93-0748-4E97A9BEB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" y="5103813"/>
            <a:ext cx="84470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B827123E-09FD-0EC7-C014-B1F4E98BE12B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5151438"/>
            <a:ext cx="8610600" cy="2408237"/>
            <a:chOff x="890" y="3312"/>
            <a:chExt cx="4761" cy="998"/>
          </a:xfrm>
        </p:grpSpPr>
        <p:grpSp>
          <p:nvGrpSpPr>
            <p:cNvPr id="39967" name="Group 1036">
              <a:extLst>
                <a:ext uri="{FF2B5EF4-FFF2-40B4-BE49-F238E27FC236}">
                  <a16:creationId xmlns:a16="http://schemas.microsoft.com/office/drawing/2014/main" id="{C7DFD224-783D-6C20-D95F-5EB29543A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12"/>
              <a:ext cx="846" cy="874"/>
              <a:chOff x="555" y="3273"/>
              <a:chExt cx="768" cy="793"/>
            </a:xfrm>
          </p:grpSpPr>
          <p:sp>
            <p:nvSpPr>
              <p:cNvPr id="39993" name="AutoShape 1037">
                <a:extLst>
                  <a:ext uri="{FF2B5EF4-FFF2-40B4-BE49-F238E27FC236}">
                    <a16:creationId xmlns:a16="http://schemas.microsoft.com/office/drawing/2014/main" id="{F1D0235D-73EC-A233-5D85-5353FC11C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3631"/>
                <a:ext cx="232" cy="112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10000"/>
                  </a:spcBef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94" name="AutoShape 1038">
                <a:extLst>
                  <a:ext uri="{FF2B5EF4-FFF2-40B4-BE49-F238E27FC236}">
                    <a16:creationId xmlns:a16="http://schemas.microsoft.com/office/drawing/2014/main" id="{07A4F85D-4171-61F5-2DB1-54CCAB70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954"/>
                <a:ext cx="232" cy="112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10000"/>
                  </a:spcBef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95" name="AutoShape 1039">
                <a:extLst>
                  <a:ext uri="{FF2B5EF4-FFF2-40B4-BE49-F238E27FC236}">
                    <a16:creationId xmlns:a16="http://schemas.microsoft.com/office/drawing/2014/main" id="{14BAB3BB-F4F6-A32A-38EE-3B150E9C1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796"/>
                <a:ext cx="232" cy="112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10000"/>
                  </a:spcBef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96" name="AutoShape 1040">
                <a:extLst>
                  <a:ext uri="{FF2B5EF4-FFF2-40B4-BE49-F238E27FC236}">
                    <a16:creationId xmlns:a16="http://schemas.microsoft.com/office/drawing/2014/main" id="{84EBAD51-F64C-F045-EABA-B943CED7E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626"/>
                <a:ext cx="232" cy="112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10000"/>
                  </a:spcBef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97" name="AutoShape 1041">
                <a:extLst>
                  <a:ext uri="{FF2B5EF4-FFF2-40B4-BE49-F238E27FC236}">
                    <a16:creationId xmlns:a16="http://schemas.microsoft.com/office/drawing/2014/main" id="{E3279A26-7D71-9D7D-1783-33955F733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469"/>
                <a:ext cx="232" cy="112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10000"/>
                  </a:spcBef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98" name="AutoShape 1042">
                <a:extLst>
                  <a:ext uri="{FF2B5EF4-FFF2-40B4-BE49-F238E27FC236}">
                    <a16:creationId xmlns:a16="http://schemas.microsoft.com/office/drawing/2014/main" id="{767391C2-C74A-00E7-1FDE-E63242851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313"/>
                <a:ext cx="232" cy="112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10000"/>
                  </a:spcBef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1043">
                <a:extLst>
                  <a:ext uri="{FF2B5EF4-FFF2-40B4-BE49-F238E27FC236}">
                    <a16:creationId xmlns:a16="http://schemas.microsoft.com/office/drawing/2014/main" id="{72DE6D2F-8FD7-99F3-A767-D16C558BF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3590"/>
                <a:ext cx="228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494" tIns="50748" rIns="101494" bIns="50748">
                <a:spAutoFit/>
              </a:bodyPr>
              <a:lstStyle/>
              <a:p>
                <a:pPr defTabSz="1008063">
                  <a:lnSpc>
                    <a:spcPct val="115000"/>
                  </a:lnSpc>
                  <a:spcBef>
                    <a:spcPct val="10000"/>
                  </a:spcBef>
                  <a:defRPr/>
                </a:pPr>
                <a:r>
                  <a:rPr lang="en-US" sz="1900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</a:t>
                </a:r>
              </a:p>
            </p:txBody>
          </p:sp>
          <p:sp>
            <p:nvSpPr>
              <p:cNvPr id="5" name="Rectangle 1044">
                <a:extLst>
                  <a:ext uri="{FF2B5EF4-FFF2-40B4-BE49-F238E27FC236}">
                    <a16:creationId xmlns:a16="http://schemas.microsoft.com/office/drawing/2014/main" id="{94DEB3DC-83B1-1DEC-BD02-2E0CDAFBC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3273"/>
                <a:ext cx="25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494" tIns="50748" rIns="101494" bIns="50748">
                <a:spAutoFit/>
              </a:bodyPr>
              <a:lstStyle/>
              <a:p>
                <a:pPr defTabSz="1008063">
                  <a:lnSpc>
                    <a:spcPct val="115000"/>
                  </a:lnSpc>
                  <a:spcBef>
                    <a:spcPct val="10000"/>
                  </a:spcBef>
                  <a:defRPr/>
                </a:pPr>
                <a:r>
                  <a:rPr lang="en-US" sz="190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</a:t>
                </a:r>
              </a:p>
            </p:txBody>
          </p:sp>
          <p:sp>
            <p:nvSpPr>
              <p:cNvPr id="6" name="Rectangle 1045">
                <a:extLst>
                  <a:ext uri="{FF2B5EF4-FFF2-40B4-BE49-F238E27FC236}">
                    <a16:creationId xmlns:a16="http://schemas.microsoft.com/office/drawing/2014/main" id="{5065D6DD-DC05-BD48-63E8-58BB5A0BB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3902"/>
                <a:ext cx="25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494" tIns="50748" rIns="101494" bIns="50748">
                <a:spAutoFit/>
              </a:bodyPr>
              <a:lstStyle/>
              <a:p>
                <a:pPr defTabSz="1008063">
                  <a:lnSpc>
                    <a:spcPct val="115000"/>
                  </a:lnSpc>
                  <a:spcBef>
                    <a:spcPct val="10000"/>
                  </a:spcBef>
                  <a:defRPr/>
                </a:pPr>
                <a:r>
                  <a:rPr lang="en-US" sz="190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</a:t>
                </a:r>
              </a:p>
            </p:txBody>
          </p:sp>
          <p:sp>
            <p:nvSpPr>
              <p:cNvPr id="7" name="Rectangle 1046">
                <a:extLst>
                  <a:ext uri="{FF2B5EF4-FFF2-40B4-BE49-F238E27FC236}">
                    <a16:creationId xmlns:a16="http://schemas.microsoft.com/office/drawing/2014/main" id="{7341F313-7A96-6C8E-8C0B-1756981F1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3742"/>
                <a:ext cx="25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494" tIns="50748" rIns="101494" bIns="50748">
                <a:spAutoFit/>
              </a:bodyPr>
              <a:lstStyle/>
              <a:p>
                <a:pPr defTabSz="1008063">
                  <a:lnSpc>
                    <a:spcPct val="115000"/>
                  </a:lnSpc>
                  <a:spcBef>
                    <a:spcPct val="10000"/>
                  </a:spcBef>
                  <a:defRPr/>
                </a:pPr>
                <a:r>
                  <a:rPr lang="en-US" sz="190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</a:t>
                </a:r>
              </a:p>
            </p:txBody>
          </p:sp>
          <p:sp>
            <p:nvSpPr>
              <p:cNvPr id="8" name="Rectangle 1047">
                <a:extLst>
                  <a:ext uri="{FF2B5EF4-FFF2-40B4-BE49-F238E27FC236}">
                    <a16:creationId xmlns:a16="http://schemas.microsoft.com/office/drawing/2014/main" id="{85B29132-E119-4ADF-6FDE-7FE270E80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582"/>
                <a:ext cx="25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494" tIns="50748" rIns="101494" bIns="50748">
                <a:spAutoFit/>
              </a:bodyPr>
              <a:lstStyle/>
              <a:p>
                <a:pPr defTabSz="1008063">
                  <a:lnSpc>
                    <a:spcPct val="115000"/>
                  </a:lnSpc>
                  <a:spcBef>
                    <a:spcPct val="10000"/>
                  </a:spcBef>
                  <a:defRPr/>
                </a:pPr>
                <a:r>
                  <a:rPr lang="en-US" sz="190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</a:t>
                </a:r>
              </a:p>
            </p:txBody>
          </p:sp>
          <p:sp>
            <p:nvSpPr>
              <p:cNvPr id="9" name="Rectangle 1048">
                <a:extLst>
                  <a:ext uri="{FF2B5EF4-FFF2-40B4-BE49-F238E27FC236}">
                    <a16:creationId xmlns:a16="http://schemas.microsoft.com/office/drawing/2014/main" id="{02DEF5A9-F5F9-016F-947D-EA7DDFE6F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422"/>
                <a:ext cx="25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494" tIns="50748" rIns="101494" bIns="50748">
                <a:spAutoFit/>
              </a:bodyPr>
              <a:lstStyle/>
              <a:p>
                <a:pPr defTabSz="1008063">
                  <a:lnSpc>
                    <a:spcPct val="115000"/>
                  </a:lnSpc>
                  <a:spcBef>
                    <a:spcPct val="10000"/>
                  </a:spcBef>
                  <a:defRPr/>
                </a:pPr>
                <a:r>
                  <a:rPr lang="en-US" sz="190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</a:t>
                </a:r>
              </a:p>
            </p:txBody>
          </p:sp>
          <p:sp>
            <p:nvSpPr>
              <p:cNvPr id="40005" name="Line 1049">
                <a:extLst>
                  <a:ext uri="{FF2B5EF4-FFF2-40B4-BE49-F238E27FC236}">
                    <a16:creationId xmlns:a16="http://schemas.microsoft.com/office/drawing/2014/main" id="{122A79ED-FE52-BBAB-0D0F-864474AF9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0" y="3373"/>
                <a:ext cx="253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006" name="Line 1050">
                <a:extLst>
                  <a:ext uri="{FF2B5EF4-FFF2-40B4-BE49-F238E27FC236}">
                    <a16:creationId xmlns:a16="http://schemas.microsoft.com/office/drawing/2014/main" id="{6541B743-4B58-EFC8-2CF2-501D0F9B7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7" y="3547"/>
                <a:ext cx="186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007" name="Line 1051">
                <a:extLst>
                  <a:ext uri="{FF2B5EF4-FFF2-40B4-BE49-F238E27FC236}">
                    <a16:creationId xmlns:a16="http://schemas.microsoft.com/office/drawing/2014/main" id="{3CE39FC0-22EB-B3DD-3163-9684DEB51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" y="3680"/>
                <a:ext cx="214" cy="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008" name="Line 1052">
                <a:extLst>
                  <a:ext uri="{FF2B5EF4-FFF2-40B4-BE49-F238E27FC236}">
                    <a16:creationId xmlns:a16="http://schemas.microsoft.com/office/drawing/2014/main" id="{773C031D-7E81-8FAD-0D25-F0C698312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" y="3760"/>
                <a:ext cx="27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009" name="Line 1053">
                <a:extLst>
                  <a:ext uri="{FF2B5EF4-FFF2-40B4-BE49-F238E27FC236}">
                    <a16:creationId xmlns:a16="http://schemas.microsoft.com/office/drawing/2014/main" id="{0956A29D-AE6D-BA63-EA8B-04DD84EE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3760"/>
                <a:ext cx="373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9968" name="AutoShape 1054">
              <a:extLst>
                <a:ext uri="{FF2B5EF4-FFF2-40B4-BE49-F238E27FC236}">
                  <a16:creationId xmlns:a16="http://schemas.microsoft.com/office/drawing/2014/main" id="{34F3FEF8-6344-829E-08C6-A98C9992C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3781"/>
              <a:ext cx="256" cy="123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69" name="AutoShape 1055">
              <a:extLst>
                <a:ext uri="{FF2B5EF4-FFF2-40B4-BE49-F238E27FC236}">
                  <a16:creationId xmlns:a16="http://schemas.microsoft.com/office/drawing/2014/main" id="{ACC60D4B-4670-5386-21C5-34BFFCF6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3783"/>
              <a:ext cx="256" cy="12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56">
              <a:extLst>
                <a:ext uri="{FF2B5EF4-FFF2-40B4-BE49-F238E27FC236}">
                  <a16:creationId xmlns:a16="http://schemas.microsoft.com/office/drawing/2014/main" id="{607265A3-E8FF-7EB3-D1F7-CBC8BB0B2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736"/>
              <a:ext cx="25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</a:p>
          </p:txBody>
        </p:sp>
        <p:sp>
          <p:nvSpPr>
            <p:cNvPr id="11" name="Rectangle 1057">
              <a:extLst>
                <a:ext uri="{FF2B5EF4-FFF2-40B4-BE49-F238E27FC236}">
                  <a16:creationId xmlns:a16="http://schemas.microsoft.com/office/drawing/2014/main" id="{E29A593D-D90E-3681-9B3B-9C60E00C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3739"/>
              <a:ext cx="28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</a:t>
              </a:r>
            </a:p>
          </p:txBody>
        </p:sp>
        <p:sp>
          <p:nvSpPr>
            <p:cNvPr id="39972" name="Line 1058">
              <a:extLst>
                <a:ext uri="{FF2B5EF4-FFF2-40B4-BE49-F238E27FC236}">
                  <a16:creationId xmlns:a16="http://schemas.microsoft.com/office/drawing/2014/main" id="{5B3AB39E-D3FF-24ED-999F-097D7BB41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9" y="3847"/>
              <a:ext cx="29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73" name="AutoShape 1059">
              <a:extLst>
                <a:ext uri="{FF2B5EF4-FFF2-40B4-BE49-F238E27FC236}">
                  <a16:creationId xmlns:a16="http://schemas.microsoft.com/office/drawing/2014/main" id="{112F7E88-EC48-1009-A33C-41007206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945"/>
              <a:ext cx="256" cy="12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74" name="AutoShape 1060">
              <a:extLst>
                <a:ext uri="{FF2B5EF4-FFF2-40B4-BE49-F238E27FC236}">
                  <a16:creationId xmlns:a16="http://schemas.microsoft.com/office/drawing/2014/main" id="{B2E5C5C0-1F7C-3B7F-0258-00973FB5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767"/>
              <a:ext cx="256" cy="123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75" name="AutoShape 1061">
              <a:extLst>
                <a:ext uri="{FF2B5EF4-FFF2-40B4-BE49-F238E27FC236}">
                  <a16:creationId xmlns:a16="http://schemas.microsoft.com/office/drawing/2014/main" id="{3C59F324-460F-1D19-B98D-4C9647C8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595"/>
              <a:ext cx="256" cy="123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12" name="Rectangle 1062">
              <a:extLst>
                <a:ext uri="{FF2B5EF4-FFF2-40B4-BE49-F238E27FC236}">
                  <a16:creationId xmlns:a16="http://schemas.microsoft.com/office/drawing/2014/main" id="{F99C653C-AD9C-7DFD-3C8B-2F659A8CB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900"/>
              <a:ext cx="25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</a:p>
          </p:txBody>
        </p:sp>
        <p:sp>
          <p:nvSpPr>
            <p:cNvPr id="13" name="Rectangle 1063">
              <a:extLst>
                <a:ext uri="{FF2B5EF4-FFF2-40B4-BE49-F238E27FC236}">
                  <a16:creationId xmlns:a16="http://schemas.microsoft.com/office/drawing/2014/main" id="{9AF76290-1138-194A-EC2C-144C39704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551"/>
              <a:ext cx="27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PB</a:t>
              </a:r>
            </a:p>
          </p:txBody>
        </p:sp>
        <p:sp>
          <p:nvSpPr>
            <p:cNvPr id="99368" name="Rectangle 1064">
              <a:extLst>
                <a:ext uri="{FF2B5EF4-FFF2-40B4-BE49-F238E27FC236}">
                  <a16:creationId xmlns:a16="http://schemas.microsoft.com/office/drawing/2014/main" id="{F62EC822-D299-52B9-E35A-6FEC6A60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715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PB</a:t>
              </a:r>
            </a:p>
          </p:txBody>
        </p:sp>
        <p:sp>
          <p:nvSpPr>
            <p:cNvPr id="39979" name="Line 1065">
              <a:extLst>
                <a:ext uri="{FF2B5EF4-FFF2-40B4-BE49-F238E27FC236}">
                  <a16:creationId xmlns:a16="http://schemas.microsoft.com/office/drawing/2014/main" id="{E945EFF6-5746-09CB-160A-6BAD19FFD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7" y="3661"/>
              <a:ext cx="279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80" name="Line 1066">
              <a:extLst>
                <a:ext uri="{FF2B5EF4-FFF2-40B4-BE49-F238E27FC236}">
                  <a16:creationId xmlns:a16="http://schemas.microsoft.com/office/drawing/2014/main" id="{3D2C7F6D-E5E1-A091-7101-5641EDF4F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3853"/>
              <a:ext cx="205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81" name="AutoShape 1067">
              <a:extLst>
                <a:ext uri="{FF2B5EF4-FFF2-40B4-BE49-F238E27FC236}">
                  <a16:creationId xmlns:a16="http://schemas.microsoft.com/office/drawing/2014/main" id="{47BA510E-3498-2E7C-D583-7A1D480F9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3741"/>
              <a:ext cx="255" cy="12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82" name="AutoShape 1068">
              <a:extLst>
                <a:ext uri="{FF2B5EF4-FFF2-40B4-BE49-F238E27FC236}">
                  <a16:creationId xmlns:a16="http://schemas.microsoft.com/office/drawing/2014/main" id="{9A6CF560-46C7-7549-73E9-CAA7815FA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3743"/>
              <a:ext cx="256" cy="12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14" name="Rectangle 1069">
              <a:extLst>
                <a:ext uri="{FF2B5EF4-FFF2-40B4-BE49-F238E27FC236}">
                  <a16:creationId xmlns:a16="http://schemas.microsoft.com/office/drawing/2014/main" id="{9AD6E236-0B1B-4FCC-3E0E-37680E73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3696"/>
              <a:ext cx="25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</a:p>
          </p:txBody>
        </p:sp>
        <p:sp>
          <p:nvSpPr>
            <p:cNvPr id="15" name="Rectangle 1070">
              <a:extLst>
                <a:ext uri="{FF2B5EF4-FFF2-40B4-BE49-F238E27FC236}">
                  <a16:creationId xmlns:a16="http://schemas.microsoft.com/office/drawing/2014/main" id="{4B10DC88-5BBE-A1D7-26E5-5F8264AD7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699"/>
              <a:ext cx="27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PB</a:t>
              </a:r>
            </a:p>
          </p:txBody>
        </p:sp>
        <p:sp>
          <p:nvSpPr>
            <p:cNvPr id="39985" name="Line 1071">
              <a:extLst>
                <a:ext uri="{FF2B5EF4-FFF2-40B4-BE49-F238E27FC236}">
                  <a16:creationId xmlns:a16="http://schemas.microsoft.com/office/drawing/2014/main" id="{AA639103-08A8-2B58-5361-440EF25C1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5" y="3807"/>
              <a:ext cx="29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86" name="AutoShape 1072">
              <a:extLst>
                <a:ext uri="{FF2B5EF4-FFF2-40B4-BE49-F238E27FC236}">
                  <a16:creationId xmlns:a16="http://schemas.microsoft.com/office/drawing/2014/main" id="{5620F3B5-953C-5C39-B9FF-E42878BF3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494"/>
              <a:ext cx="256" cy="12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16" name="Rectangle 1073">
              <a:extLst>
                <a:ext uri="{FF2B5EF4-FFF2-40B4-BE49-F238E27FC236}">
                  <a16:creationId xmlns:a16="http://schemas.microsoft.com/office/drawing/2014/main" id="{BE0D9C7A-3BD7-5634-23C6-18048987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" y="3449"/>
              <a:ext cx="25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</a:p>
          </p:txBody>
        </p:sp>
        <p:sp>
          <p:nvSpPr>
            <p:cNvPr id="39988" name="AutoShape 1074">
              <a:extLst>
                <a:ext uri="{FF2B5EF4-FFF2-40B4-BE49-F238E27FC236}">
                  <a16:creationId xmlns:a16="http://schemas.microsoft.com/office/drawing/2014/main" id="{91673807-0920-C4AC-C3DD-4DA3ED508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" y="3995"/>
              <a:ext cx="256" cy="123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99379" name="Rectangle 1075">
              <a:extLst>
                <a:ext uri="{FF2B5EF4-FFF2-40B4-BE49-F238E27FC236}">
                  <a16:creationId xmlns:a16="http://schemas.microsoft.com/office/drawing/2014/main" id="{45746916-E919-82ED-BBEB-2F72A0687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3950"/>
              <a:ext cx="25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494" tIns="50748" rIns="101494" bIns="50748">
              <a:spAutoFit/>
            </a:bodyPr>
            <a:lstStyle/>
            <a:p>
              <a:pPr defTabSz="1008063">
                <a:lnSpc>
                  <a:spcPct val="115000"/>
                </a:lnSpc>
                <a:spcBef>
                  <a:spcPct val="10000"/>
                </a:spcBef>
                <a:defRPr/>
              </a:pPr>
              <a:r>
                <a:rPr lang="en-US" sz="1900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</a:p>
          </p:txBody>
        </p:sp>
        <p:sp>
          <p:nvSpPr>
            <p:cNvPr id="39990" name="Line 1076">
              <a:extLst>
                <a:ext uri="{FF2B5EF4-FFF2-40B4-BE49-F238E27FC236}">
                  <a16:creationId xmlns:a16="http://schemas.microsoft.com/office/drawing/2014/main" id="{F1DD5C10-C5BA-9555-E095-E0D172891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0" y="3599"/>
              <a:ext cx="353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91" name="Line 1077">
              <a:extLst>
                <a:ext uri="{FF2B5EF4-FFF2-40B4-BE49-F238E27FC236}">
                  <a16:creationId xmlns:a16="http://schemas.microsoft.com/office/drawing/2014/main" id="{9980A005-332B-D9C8-FCB7-99E2D4B47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3864"/>
              <a:ext cx="368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92" name="Line 1080">
              <a:extLst>
                <a:ext uri="{FF2B5EF4-FFF2-40B4-BE49-F238E27FC236}">
                  <a16:creationId xmlns:a16="http://schemas.microsoft.com/office/drawing/2014/main" id="{0AB4BB4E-6B35-3CC1-5546-E9FF5F832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392"/>
              <a:ext cx="0" cy="91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70">
            <a:extLst>
              <a:ext uri="{FF2B5EF4-FFF2-40B4-BE49-F238E27FC236}">
                <a16:creationId xmlns:a16="http://schemas.microsoft.com/office/drawing/2014/main" id="{9C3B4330-6FC1-D518-6D0C-3ADEA465D82C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938213"/>
            <a:ext cx="4724400" cy="2917825"/>
            <a:chOff x="2071" y="591"/>
            <a:chExt cx="2180" cy="1520"/>
          </a:xfrm>
        </p:grpSpPr>
        <p:sp>
          <p:nvSpPr>
            <p:cNvPr id="39947" name="Rectangle 1026">
              <a:extLst>
                <a:ext uri="{FF2B5EF4-FFF2-40B4-BE49-F238E27FC236}">
                  <a16:creationId xmlns:a16="http://schemas.microsoft.com/office/drawing/2014/main" id="{73F25C82-B109-BC04-A797-22FB4FCD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591"/>
              <a:ext cx="582" cy="46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48" name="Rectangle 1027">
              <a:extLst>
                <a:ext uri="{FF2B5EF4-FFF2-40B4-BE49-F238E27FC236}">
                  <a16:creationId xmlns:a16="http://schemas.microsoft.com/office/drawing/2014/main" id="{7F3840C3-1AF3-684B-A3CB-9113AB01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592"/>
              <a:ext cx="59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494" tIns="50748" rIns="101494" bIns="50748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i="0">
                  <a:solidFill>
                    <a:schemeClr val="tx1"/>
                  </a:solidFill>
                </a:rPr>
                <a:t>Whole</a:t>
              </a:r>
            </a:p>
          </p:txBody>
        </p:sp>
        <p:sp>
          <p:nvSpPr>
            <p:cNvPr id="39949" name="Rectangle 1028">
              <a:extLst>
                <a:ext uri="{FF2B5EF4-FFF2-40B4-BE49-F238E27FC236}">
                  <a16:creationId xmlns:a16="http://schemas.microsoft.com/office/drawing/2014/main" id="{56BC510B-2815-7047-88C8-D128CA50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1383"/>
              <a:ext cx="19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494" tIns="50748" rIns="101494" bIns="50748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950" name="Rectangle 1029">
              <a:extLst>
                <a:ext uri="{FF2B5EF4-FFF2-40B4-BE49-F238E27FC236}">
                  <a16:creationId xmlns:a16="http://schemas.microsoft.com/office/drawing/2014/main" id="{D419B4E2-134E-D0CF-7997-4C0F210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1048"/>
              <a:ext cx="19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494" tIns="50748" rIns="101494" bIns="50748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951" name="Rectangle 1030">
              <a:extLst>
                <a:ext uri="{FF2B5EF4-FFF2-40B4-BE49-F238E27FC236}">
                  <a16:creationId xmlns:a16="http://schemas.microsoft.com/office/drawing/2014/main" id="{386562CB-D57B-DB07-DD6F-F1594E689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338"/>
              <a:ext cx="1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494" tIns="50748" rIns="101494" bIns="50748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952" name="Rectangle 1031">
              <a:extLst>
                <a:ext uri="{FF2B5EF4-FFF2-40B4-BE49-F238E27FC236}">
                  <a16:creationId xmlns:a16="http://schemas.microsoft.com/office/drawing/2014/main" id="{647F3789-14D3-D645-A4AF-D4FE87544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039"/>
              <a:ext cx="19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494" tIns="50748" rIns="101494" bIns="50748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953" name="Line 1033">
              <a:extLst>
                <a:ext uri="{FF2B5EF4-FFF2-40B4-BE49-F238E27FC236}">
                  <a16:creationId xmlns:a16="http://schemas.microsoft.com/office/drawing/2014/main" id="{4A61C83A-DAAD-8BF5-B070-87AFD8D3C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77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4" name="Line 1034">
              <a:extLst>
                <a:ext uri="{FF2B5EF4-FFF2-40B4-BE49-F238E27FC236}">
                  <a16:creationId xmlns:a16="http://schemas.microsoft.com/office/drawing/2014/main" id="{8620B9ED-B13C-033B-01D6-9A5D26C5F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905"/>
              <a:ext cx="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5" name="Rectangle 1081">
              <a:extLst>
                <a:ext uri="{FF2B5EF4-FFF2-40B4-BE49-F238E27FC236}">
                  <a16:creationId xmlns:a16="http://schemas.microsoft.com/office/drawing/2014/main" id="{AE0682F1-C356-9052-6647-292686D07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631"/>
              <a:ext cx="582" cy="46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56" name="Line 1082">
              <a:extLst>
                <a:ext uri="{FF2B5EF4-FFF2-40B4-BE49-F238E27FC236}">
                  <a16:creationId xmlns:a16="http://schemas.microsoft.com/office/drawing/2014/main" id="{767E2896-09B5-318B-F14B-E550A973E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18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7" name="Line 1083">
              <a:extLst>
                <a:ext uri="{FF2B5EF4-FFF2-40B4-BE49-F238E27FC236}">
                  <a16:creationId xmlns:a16="http://schemas.microsoft.com/office/drawing/2014/main" id="{D7B6054B-05D9-F87A-2AF4-3835C6BA1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1946"/>
              <a:ext cx="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8" name="Rectangle 1084">
              <a:extLst>
                <a:ext uri="{FF2B5EF4-FFF2-40B4-BE49-F238E27FC236}">
                  <a16:creationId xmlns:a16="http://schemas.microsoft.com/office/drawing/2014/main" id="{A12CA803-FF35-62D8-4502-95ABCE9F1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606"/>
              <a:ext cx="5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494" tIns="50748" rIns="101494" bIns="50748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i="0">
                  <a:solidFill>
                    <a:schemeClr val="tx1"/>
                  </a:solidFill>
                </a:rPr>
                <a:t>Part A</a:t>
              </a:r>
            </a:p>
          </p:txBody>
        </p:sp>
        <p:sp>
          <p:nvSpPr>
            <p:cNvPr id="39959" name="Rectangle 1085">
              <a:extLst>
                <a:ext uri="{FF2B5EF4-FFF2-40B4-BE49-F238E27FC236}">
                  <a16:creationId xmlns:a16="http://schemas.microsoft.com/office/drawing/2014/main" id="{152C9AFE-732B-FE83-86B6-7A8A1E27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1644"/>
              <a:ext cx="583" cy="46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60" name="Line 1086">
              <a:extLst>
                <a:ext uri="{FF2B5EF4-FFF2-40B4-BE49-F238E27FC236}">
                  <a16:creationId xmlns:a16="http://schemas.microsoft.com/office/drawing/2014/main" id="{039CBBA9-40DD-D296-DDE8-0F8E55410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18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1" name="Line 1087">
              <a:extLst>
                <a:ext uri="{FF2B5EF4-FFF2-40B4-BE49-F238E27FC236}">
                  <a16:creationId xmlns:a16="http://schemas.microsoft.com/office/drawing/2014/main" id="{8166D629-8686-D1C6-1345-C0352E976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1" y="1958"/>
              <a:ext cx="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2" name="Rectangle 1088">
              <a:extLst>
                <a:ext uri="{FF2B5EF4-FFF2-40B4-BE49-F238E27FC236}">
                  <a16:creationId xmlns:a16="http://schemas.microsoft.com/office/drawing/2014/main" id="{B1BAE513-EA54-9BF1-6170-2B5F7EE89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1618"/>
              <a:ext cx="59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494" tIns="50748" rIns="101494" bIns="50748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i="0">
                  <a:solidFill>
                    <a:schemeClr val="tx1"/>
                  </a:solidFill>
                </a:rPr>
                <a:t>Part B</a:t>
              </a:r>
            </a:p>
          </p:txBody>
        </p:sp>
        <p:sp>
          <p:nvSpPr>
            <p:cNvPr id="39963" name="Line 1089">
              <a:extLst>
                <a:ext uri="{FF2B5EF4-FFF2-40B4-BE49-F238E27FC236}">
                  <a16:creationId xmlns:a16="http://schemas.microsoft.com/office/drawing/2014/main" id="{12F205BE-2E20-45DD-6242-5F7331120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1191"/>
              <a:ext cx="626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4" name="AutoShape 1090">
              <a:extLst>
                <a:ext uri="{FF2B5EF4-FFF2-40B4-BE49-F238E27FC236}">
                  <a16:creationId xmlns:a16="http://schemas.microsoft.com/office/drawing/2014/main" id="{F1411103-BEA9-6EE5-4F25-F93B180B3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049"/>
              <a:ext cx="89" cy="142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393939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65" name="AutoShape 1091">
              <a:extLst>
                <a:ext uri="{FF2B5EF4-FFF2-40B4-BE49-F238E27FC236}">
                  <a16:creationId xmlns:a16="http://schemas.microsoft.com/office/drawing/2014/main" id="{F1E7B8F4-E42E-BDB5-EB81-F424DAAC1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1058"/>
              <a:ext cx="88" cy="14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400" b="0" i="0">
                <a:solidFill>
                  <a:schemeClr val="tx1"/>
                </a:solidFill>
              </a:endParaRPr>
            </a:p>
          </p:txBody>
        </p:sp>
        <p:sp>
          <p:nvSpPr>
            <p:cNvPr id="39966" name="Line 1092">
              <a:extLst>
                <a:ext uri="{FF2B5EF4-FFF2-40B4-BE49-F238E27FC236}">
                  <a16:creationId xmlns:a16="http://schemas.microsoft.com/office/drawing/2014/main" id="{9BEDEF47-3387-9F16-D80B-42ABED523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1" y="1199"/>
              <a:ext cx="632" cy="4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9944" name="TextBox 74">
            <a:extLst>
              <a:ext uri="{FF2B5EF4-FFF2-40B4-BE49-F238E27FC236}">
                <a16:creationId xmlns:a16="http://schemas.microsoft.com/office/drawing/2014/main" id="{71E99A29-3397-1969-1F25-7D527871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570038"/>
            <a:ext cx="29718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CC"/>
                </a:solidFill>
              </a:rPr>
              <a:t>Class diagram</a:t>
            </a:r>
          </a:p>
        </p:txBody>
      </p:sp>
      <p:sp>
        <p:nvSpPr>
          <p:cNvPr id="39945" name="TextBox 75">
            <a:extLst>
              <a:ext uri="{FF2B5EF4-FFF2-40B4-BE49-F238E27FC236}">
                <a16:creationId xmlns:a16="http://schemas.microsoft.com/office/drawing/2014/main" id="{3ABC5D27-EAE1-4705-4A06-0C92C0E7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5227638"/>
            <a:ext cx="45720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CC"/>
                </a:solidFill>
              </a:rPr>
              <a:t>Object diagram</a:t>
            </a:r>
          </a:p>
        </p:txBody>
      </p:sp>
      <p:sp>
        <p:nvSpPr>
          <p:cNvPr id="39946" name="TextBox 74">
            <a:extLst>
              <a:ext uri="{FF2B5EF4-FFF2-40B4-BE49-F238E27FC236}">
                <a16:creationId xmlns:a16="http://schemas.microsoft.com/office/drawing/2014/main" id="{EF7F6C86-476C-2965-43F0-FE75859C4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5200"/>
            <a:ext cx="29718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CC"/>
                </a:solidFill>
              </a:rPr>
              <a:t>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7B532A9-CD1F-4CDC-994E-202BAF14B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07313" y="198438"/>
            <a:ext cx="2016125" cy="1524000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3200"/>
              <a:t>Class Relation Hints</a:t>
            </a:r>
          </a:p>
        </p:txBody>
      </p:sp>
      <p:sp>
        <p:nvSpPr>
          <p:cNvPr id="149507" name="Content Placeholder 2">
            <a:extLst>
              <a:ext uri="{FF2B5EF4-FFF2-40B4-BE49-F238E27FC236}">
                <a16:creationId xmlns:a16="http://schemas.microsoft.com/office/drawing/2014/main" id="{BE3B319F-7D30-5CBD-50EF-8D754D87B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638" y="274638"/>
            <a:ext cx="944880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Composition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200"/>
              <a:t>B is a permanent part of A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200"/>
              <a:t>A contains B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 sz="3200"/>
              <a:t>A is a permanent collection of Bs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Subclass / Superclass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200"/>
              <a:t>A is a kind of B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200"/>
              <a:t>A is a specialization of B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 sz="3200"/>
              <a:t>A behaves like B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Association</a:t>
            </a:r>
            <a:r>
              <a:rPr lang="en-US" altLang="en-US" sz="3600" b="1"/>
              <a:t> (Collaboration)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200"/>
              <a:t>A delegates to B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200"/>
              <a:t>A needs help from B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3200"/>
              <a:t>A invokes service of 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5D9FB9E-083D-9AD4-FCB3-059CED4ED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9050"/>
            <a:ext cx="8596312" cy="1255713"/>
          </a:xfrm>
        </p:spPr>
        <p:txBody>
          <a:bodyPr/>
          <a:lstStyle/>
          <a:p>
            <a:r>
              <a:rPr lang="en-US" altLang="en-US" sz="2800"/>
              <a:t>Class Diagram Inference Based on Text Analysis</a:t>
            </a:r>
            <a:br>
              <a:rPr lang="en-US" altLang="en-US" sz="2800"/>
            </a:br>
            <a:r>
              <a:rPr lang="en-US" altLang="en-US" sz="2800"/>
              <a:t>(based on Dennis, 2002)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7555C00-D834-DE15-BA70-DFF950184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236663"/>
            <a:ext cx="9459912" cy="5715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>
                <a:solidFill>
                  <a:schemeClr val="tx1"/>
                </a:solidFill>
              </a:rPr>
              <a:t>A common or improper noun implies a class  </a:t>
            </a:r>
            <a:r>
              <a:rPr lang="en-US" altLang="en-US" sz="2800">
                <a:solidFill>
                  <a:srgbClr val="0000CC"/>
                </a:solidFill>
              </a:rPr>
              <a:t>e.g. Book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A proper noun implies an object (instance of a class): CSE Dept, OOSD, etc.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An adjective implies an attribute </a:t>
            </a:r>
            <a:r>
              <a:rPr lang="en-US" altLang="en-US" sz="2800">
                <a:solidFill>
                  <a:srgbClr val="0000CC"/>
                </a:solidFill>
              </a:rPr>
              <a:t>e.g. price of book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/>
              <a:t>A “doing” verb implies an operation (method)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400"/>
              <a:t>Can also imply a relationship  </a:t>
            </a:r>
            <a:r>
              <a:rPr lang="en-US" altLang="en-US" sz="2400">
                <a:solidFill>
                  <a:srgbClr val="0000CC"/>
                </a:solidFill>
              </a:rPr>
              <a:t>e.g.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0000CC"/>
                </a:solidFill>
              </a:rPr>
              <a:t>student issues Book</a:t>
            </a:r>
            <a:r>
              <a:rPr lang="en-US" altLang="en-US" sz="2400"/>
              <a:t>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A “having” verb implies an aggregation relationship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An adverb implies an attribute of an operation </a:t>
            </a:r>
            <a:r>
              <a:rPr lang="en-US" altLang="en-US" sz="2800">
                <a:solidFill>
                  <a:srgbClr val="0000CC"/>
                </a:solidFill>
              </a:rPr>
              <a:t>e.g.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CC"/>
                </a:solidFill>
              </a:rPr>
              <a:t>fast loading of image…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54DC5A79-85A2-505B-3811-B023CDF0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638"/>
            <a:ext cx="9764713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1" tIns="47516" rIns="95031" bIns="47516"/>
          <a:lstStyle>
            <a:lvl1pPr marL="377825" indent="-377825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819150" indent="-315913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Faculty &amp; student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Hospital &amp; doctor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Door &amp; Car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Member &amp; Organization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People &amp; student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Department &amp; Faculty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Employee &amp; Faculty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Computer Peripheral &amp; Printer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200" b="0" i="0">
                <a:solidFill>
                  <a:schemeClr val="tx1"/>
                </a:solidFill>
              </a:rPr>
              <a:t>Account &amp; Savings account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3200" b="0" i="0">
              <a:solidFill>
                <a:schemeClr val="tx1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b="0" i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b="0" i="0">
              <a:solidFill>
                <a:schemeClr val="tx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9294C62-9A47-28B9-EE29-E89FE60F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-182563"/>
            <a:ext cx="9307512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0000"/>
                </a:solidFill>
              </a:rPr>
              <a:t>Identify Class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0BA3B67-F2A1-07CF-9AFD-0AE8825807F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39713" y="-82550"/>
            <a:ext cx="9601200" cy="16494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Aggregation: Two Examples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17FB8A59-9C4A-DDC1-2159-04312A764E43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808038"/>
            <a:ext cx="9220200" cy="2438400"/>
            <a:chOff x="343" y="1670"/>
            <a:chExt cx="5376" cy="1444"/>
          </a:xfrm>
        </p:grpSpPr>
        <p:sp>
          <p:nvSpPr>
            <p:cNvPr id="7186" name="Rectangle 2">
              <a:extLst>
                <a:ext uri="{FF2B5EF4-FFF2-40B4-BE49-F238E27FC236}">
                  <a16:creationId xmlns:a16="http://schemas.microsoft.com/office/drawing/2014/main" id="{13836501-08A9-D357-FEAE-421DAF6F0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2137"/>
              <a:ext cx="1046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800" i="0">
                  <a:solidFill>
                    <a:srgbClr val="0000CC"/>
                  </a:solidFill>
                </a:rPr>
                <a:t>Document</a:t>
              </a:r>
            </a:p>
          </p:txBody>
        </p:sp>
        <p:sp>
          <p:nvSpPr>
            <p:cNvPr id="7187" name="Rectangle 3">
              <a:extLst>
                <a:ext uri="{FF2B5EF4-FFF2-40B4-BE49-F238E27FC236}">
                  <a16:creationId xmlns:a16="http://schemas.microsoft.com/office/drawing/2014/main" id="{4BEF81C1-A570-BC0D-A1AC-DEF22940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137"/>
              <a:ext cx="601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800" i="0">
                  <a:solidFill>
                    <a:srgbClr val="0000CC"/>
                  </a:solidFill>
                </a:rPr>
                <a:t>Line</a:t>
              </a:r>
            </a:p>
          </p:txBody>
        </p:sp>
        <p:sp>
          <p:nvSpPr>
            <p:cNvPr id="7188" name="Text Box 4">
              <a:extLst>
                <a:ext uri="{FF2B5EF4-FFF2-40B4-BE49-F238E27FC236}">
                  <a16:creationId xmlns:a16="http://schemas.microsoft.com/office/drawing/2014/main" id="{45F5DA56-5A41-B716-8FC8-2FB3ACB3E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670"/>
              <a:ext cx="96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1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1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1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1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1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7189" name="Text Box 5">
              <a:extLst>
                <a:ext uri="{FF2B5EF4-FFF2-40B4-BE49-F238E27FC236}">
                  <a16:creationId xmlns:a16="http://schemas.microsoft.com/office/drawing/2014/main" id="{0386584C-2B37-1708-3181-E9B47E17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1997"/>
              <a:ext cx="180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4600" b="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4600" b="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7190" name="Rectangle 6">
              <a:extLst>
                <a:ext uri="{FF2B5EF4-FFF2-40B4-BE49-F238E27FC236}">
                  <a16:creationId xmlns:a16="http://schemas.microsoft.com/office/drawing/2014/main" id="{2731CDE5-90B6-AA61-EBB9-22CE79D26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89"/>
              <a:ext cx="1075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800" i="0">
                  <a:solidFill>
                    <a:srgbClr val="0000CC"/>
                  </a:solidFill>
                </a:rPr>
                <a:t>Paragraph</a:t>
              </a:r>
            </a:p>
          </p:txBody>
        </p:sp>
        <p:sp>
          <p:nvSpPr>
            <p:cNvPr id="7191" name="AutoShape 7">
              <a:extLst>
                <a:ext uri="{FF2B5EF4-FFF2-40B4-BE49-F238E27FC236}">
                  <a16:creationId xmlns:a16="http://schemas.microsoft.com/office/drawing/2014/main" id="{3A2573C2-7DAC-B8F3-3232-F6834BF55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2525"/>
              <a:ext cx="154" cy="288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2" name="AutoShape 8">
              <a:extLst>
                <a:ext uri="{FF2B5EF4-FFF2-40B4-BE49-F238E27FC236}">
                  <a16:creationId xmlns:a16="http://schemas.microsoft.com/office/drawing/2014/main" id="{EC0DC9DD-83B0-DD76-0D0D-74CF3359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2525"/>
              <a:ext cx="158" cy="288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3" name="Line 9">
              <a:extLst>
                <a:ext uri="{FF2B5EF4-FFF2-40B4-BE49-F238E27FC236}">
                  <a16:creationId xmlns:a16="http://schemas.microsoft.com/office/drawing/2014/main" id="{4F93CA82-9DF1-4F42-15D4-2C95FB383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" y="2667"/>
              <a:ext cx="1056" cy="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4" name="Line 10">
              <a:extLst>
                <a:ext uri="{FF2B5EF4-FFF2-40B4-BE49-F238E27FC236}">
                  <a16:creationId xmlns:a16="http://schemas.microsoft.com/office/drawing/2014/main" id="{1C880672-1D29-90BD-A84D-341B03724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7" y="2647"/>
              <a:ext cx="1271" cy="2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5" name="Text Box 11">
              <a:extLst>
                <a:ext uri="{FF2B5EF4-FFF2-40B4-BE49-F238E27FC236}">
                  <a16:creationId xmlns:a16="http://schemas.microsoft.com/office/drawing/2014/main" id="{39E57221-1CE5-96DE-D958-6AC3A0931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2031"/>
              <a:ext cx="113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5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5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5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7196" name="Text Box 12">
              <a:extLst>
                <a:ext uri="{FF2B5EF4-FFF2-40B4-BE49-F238E27FC236}">
                  <a16:creationId xmlns:a16="http://schemas.microsoft.com/office/drawing/2014/main" id="{70425428-4C3E-9DAE-CE58-438370994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1902"/>
              <a:ext cx="219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5600" b="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5600" b="0" i="0">
                  <a:solidFill>
                    <a:srgbClr val="0000CC"/>
                  </a:solidFill>
                </a:rPr>
                <a:t>*</a:t>
              </a:r>
            </a:p>
          </p:txBody>
        </p:sp>
      </p:grpSp>
      <p:sp>
        <p:nvSpPr>
          <p:cNvPr id="7172" name="Text Box 4">
            <a:extLst>
              <a:ext uri="{FF2B5EF4-FFF2-40B4-BE49-F238E27FC236}">
                <a16:creationId xmlns:a16="http://schemas.microsoft.com/office/drawing/2014/main" id="{AFB554EB-667D-C8B3-5E82-65E627EC4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595688"/>
            <a:ext cx="1635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100" i="0">
              <a:solidFill>
                <a:srgbClr val="0000CC"/>
              </a:solidFill>
            </a:endParaRP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100" i="0">
              <a:solidFill>
                <a:srgbClr val="0000CC"/>
              </a:solidFill>
            </a:endParaRP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100" i="0">
              <a:solidFill>
                <a:srgbClr val="0000CC"/>
              </a:solidFill>
            </a:endParaRP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sz="2100" i="0">
              <a:solidFill>
                <a:srgbClr val="0000CC"/>
              </a:solidFill>
            </a:endParaRP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100" i="0">
                <a:solidFill>
                  <a:srgbClr val="0000CC"/>
                </a:solidFill>
              </a:rPr>
              <a:t>1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2D0063D8-DE6F-BF93-F8EF-8BA98852A943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3881438"/>
            <a:ext cx="9220200" cy="2165350"/>
            <a:chOff x="392113" y="4433888"/>
            <a:chExt cx="9220200" cy="2165350"/>
          </a:xfrm>
        </p:grpSpPr>
        <p:sp>
          <p:nvSpPr>
            <p:cNvPr id="7174" name="Text Box 7">
              <a:extLst>
                <a:ext uri="{FF2B5EF4-FFF2-40B4-BE49-F238E27FC236}">
                  <a16:creationId xmlns:a16="http://schemas.microsoft.com/office/drawing/2014/main" id="{812AD0FD-9007-FF36-DB58-F4A33787D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13" y="5726907"/>
              <a:ext cx="1265237" cy="46513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chemeClr val="tx1"/>
                  </a:solidFill>
                </a:rPr>
                <a:t>employs</a:t>
              </a:r>
            </a:p>
          </p:txBody>
        </p:sp>
        <p:sp>
          <p:nvSpPr>
            <p:cNvPr id="7175" name="Text Box 7">
              <a:extLst>
                <a:ext uri="{FF2B5EF4-FFF2-40B4-BE49-F238E27FC236}">
                  <a16:creationId xmlns:a16="http://schemas.microsoft.com/office/drawing/2014/main" id="{8D54F628-D8BC-1713-930D-E56AF4C44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0675" y="5753100"/>
              <a:ext cx="1639888" cy="46513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chemeClr val="tx1"/>
                  </a:solidFill>
                </a:rPr>
                <a:t>memberOf</a:t>
              </a:r>
            </a:p>
          </p:txBody>
        </p:sp>
        <p:sp>
          <p:nvSpPr>
            <p:cNvPr id="7176" name="Rectangle 2">
              <a:extLst>
                <a:ext uri="{FF2B5EF4-FFF2-40B4-BE49-F238E27FC236}">
                  <a16:creationId xmlns:a16="http://schemas.microsoft.com/office/drawing/2014/main" id="{1062984C-FF6F-10A2-D34F-4E065389F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13" y="4832350"/>
              <a:ext cx="1793875" cy="16732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800" i="0">
                  <a:solidFill>
                    <a:srgbClr val="0000CC"/>
                  </a:solidFill>
                </a:rPr>
                <a:t>Company</a:t>
              </a:r>
            </a:p>
          </p:txBody>
        </p:sp>
        <p:sp>
          <p:nvSpPr>
            <p:cNvPr id="7177" name="Rectangle 3">
              <a:extLst>
                <a:ext uri="{FF2B5EF4-FFF2-40B4-BE49-F238E27FC236}">
                  <a16:creationId xmlns:a16="http://schemas.microsoft.com/office/drawing/2014/main" id="{50A69860-1604-F34D-BE25-0B0CF642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2025" y="4832350"/>
              <a:ext cx="1030288" cy="16732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800" i="0">
                  <a:solidFill>
                    <a:srgbClr val="0000CC"/>
                  </a:solidFill>
                </a:rPr>
                <a:t>Club</a:t>
              </a:r>
            </a:p>
          </p:txBody>
        </p:sp>
        <p:sp>
          <p:nvSpPr>
            <p:cNvPr id="7178" name="Text Box 5">
              <a:extLst>
                <a:ext uri="{FF2B5EF4-FFF2-40B4-BE49-F238E27FC236}">
                  <a16:creationId xmlns:a16="http://schemas.microsoft.com/office/drawing/2014/main" id="{6315E1EA-8651-C43A-EB7A-670FE95D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175" y="4579938"/>
              <a:ext cx="309563" cy="140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4600" b="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4600" b="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7179" name="Rectangle 6">
              <a:extLst>
                <a:ext uri="{FF2B5EF4-FFF2-40B4-BE49-F238E27FC236}">
                  <a16:creationId xmlns:a16="http://schemas.microsoft.com/office/drawing/2014/main" id="{49254C95-E62B-710A-2FB9-6F162C1B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850" y="4926013"/>
              <a:ext cx="1844675" cy="16732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800" i="0">
                  <a:solidFill>
                    <a:srgbClr val="0000CC"/>
                  </a:solidFill>
                </a:rPr>
                <a:t> </a:t>
              </a:r>
              <a:r>
                <a:rPr lang="en-GB" altLang="en-US" i="0">
                  <a:solidFill>
                    <a:srgbClr val="0000CC"/>
                  </a:solidFill>
                </a:rPr>
                <a:t>Person</a:t>
              </a:r>
            </a:p>
          </p:txBody>
        </p:sp>
        <p:sp>
          <p:nvSpPr>
            <p:cNvPr id="7180" name="AutoShape 7">
              <a:extLst>
                <a:ext uri="{FF2B5EF4-FFF2-40B4-BE49-F238E27FC236}">
                  <a16:creationId xmlns:a16="http://schemas.microsoft.com/office/drawing/2014/main" id="{4E9EF867-E421-EBCC-9792-AD387DDA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88" y="5534025"/>
              <a:ext cx="263525" cy="520700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1" name="Line 9">
              <a:extLst>
                <a:ext uri="{FF2B5EF4-FFF2-40B4-BE49-F238E27FC236}">
                  <a16:creationId xmlns:a16="http://schemas.microsoft.com/office/drawing/2014/main" id="{F7C83C37-461E-A598-AA60-678D06BAE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9513" y="5791200"/>
              <a:ext cx="1811337" cy="793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" name="Line 10">
              <a:extLst>
                <a:ext uri="{FF2B5EF4-FFF2-40B4-BE49-F238E27FC236}">
                  <a16:creationId xmlns:a16="http://schemas.microsoft.com/office/drawing/2014/main" id="{20199EBB-C678-0E7B-F5B0-688E33210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7113" y="5754688"/>
              <a:ext cx="2474912" cy="635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3" name="Text Box 11">
              <a:extLst>
                <a:ext uri="{FF2B5EF4-FFF2-40B4-BE49-F238E27FC236}">
                  <a16:creationId xmlns:a16="http://schemas.microsoft.com/office/drawing/2014/main" id="{3D3E1C2F-0292-7FBF-8B89-97B5EE928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913" y="4541838"/>
              <a:ext cx="195262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5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250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5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7184" name="Text Box 12">
              <a:extLst>
                <a:ext uri="{FF2B5EF4-FFF2-40B4-BE49-F238E27FC236}">
                  <a16:creationId xmlns:a16="http://schemas.microsoft.com/office/drawing/2014/main" id="{2A15A0BF-7AAF-8142-6110-721FA4E0C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075" y="4433888"/>
              <a:ext cx="376238" cy="170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GB" altLang="en-US" sz="5600" b="0" i="0">
                <a:solidFill>
                  <a:srgbClr val="0000CC"/>
                </a:solidFill>
              </a:endParaRP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5600" b="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7185" name="Isosceles Triangle 50">
              <a:extLst>
                <a:ext uri="{FF2B5EF4-FFF2-40B4-BE49-F238E27FC236}">
                  <a16:creationId xmlns:a16="http://schemas.microsoft.com/office/drawing/2014/main" id="{6B7E7234-1E64-D533-51F4-7C0C62C8B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44582" y="5337969"/>
              <a:ext cx="165100" cy="2492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800" i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9A95B0F-94D7-C613-321E-ED929E5E1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-182563"/>
            <a:ext cx="9307512" cy="1255713"/>
          </a:xfrm>
        </p:spPr>
        <p:txBody>
          <a:bodyPr/>
          <a:lstStyle/>
          <a:p>
            <a:r>
              <a:rPr lang="en-US" altLang="en-US" sz="3600"/>
              <a:t>Identify Classes &amp; Relations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707E0E3A-C0FA-C8A6-78BA-AA77EAAB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808038"/>
            <a:ext cx="9601200" cy="59436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square is a polygon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Shyam is a student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Every student has a name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100 paisa is one rupee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Students live in hostels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Every student is a member of the library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student can renew his borrowed books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The Department has many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B4D7F1F-0D5C-EF84-1BF7-A39B2E52D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12700"/>
            <a:ext cx="8596313" cy="808038"/>
          </a:xfrm>
        </p:spPr>
        <p:txBody>
          <a:bodyPr/>
          <a:lstStyle/>
          <a:p>
            <a:r>
              <a:rPr lang="en-US" altLang="en-US" sz="3200"/>
              <a:t>Identify Classes &amp; Relations</a:t>
            </a:r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9AD62CAE-EAFB-E6B0-5298-156EBB647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808038"/>
            <a:ext cx="9677400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country has a capital city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dining philosopher uses a fork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file is an ordinary file or a directory file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Files contain records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class can have several attributes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relation can be association or generalization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polygon is composed of an ordered set of points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programmer uses a computer language on a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How to Intern like a Boss">
            <a:extLst>
              <a:ext uri="{FF2B5EF4-FFF2-40B4-BE49-F238E27FC236}">
                <a16:creationId xmlns:a16="http://schemas.microsoft.com/office/drawing/2014/main" id="{10743E5E-1C03-0391-2923-080C3DB0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10096500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FC8FAEF-4C64-D77F-8DCD-04DBBDF4B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313" y="1112838"/>
            <a:ext cx="2390775" cy="495300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4000">
                <a:solidFill>
                  <a:srgbClr val="0000CC"/>
                </a:solidFill>
              </a:rPr>
              <a:t>Exercise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EB3A89B-1461-3C73-D718-D6222ECAD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74638"/>
            <a:ext cx="10080625" cy="60198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altLang="en-US" b="1"/>
              <a:t>The B.Tech program of IITKgp Computer Science Department:</a:t>
            </a:r>
          </a:p>
          <a:p>
            <a:pPr lvl="1">
              <a:lnSpc>
                <a:spcPct val="115000"/>
              </a:lnSpc>
              <a:spcAft>
                <a:spcPts val="600"/>
              </a:spcAft>
            </a:pPr>
            <a:r>
              <a:rPr lang="en-US" altLang="en-US"/>
              <a:t> </a:t>
            </a:r>
            <a:r>
              <a:rPr lang="en-US" altLang="en-US" b="1"/>
              <a:t>comprises of many B.Tech batches.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altLang="en-US"/>
              <a:t>Each B.Tech batch consists of many B.Tech students.</a:t>
            </a:r>
          </a:p>
          <a:p>
            <a:pPr>
              <a:lnSpc>
                <a:spcPct val="115000"/>
              </a:lnSpc>
              <a:spcAft>
                <a:spcPct val="0"/>
              </a:spcAft>
            </a:pPr>
            <a:r>
              <a:rPr lang="en-US" altLang="en-US"/>
              <a:t>CSE Department has many listed courses.</a:t>
            </a:r>
          </a:p>
          <a:p>
            <a:pPr lvl="1">
              <a:lnSpc>
                <a:spcPct val="115000"/>
              </a:lnSpc>
              <a:spcAft>
                <a:spcPts val="600"/>
              </a:spcAft>
            </a:pPr>
            <a:r>
              <a:rPr lang="en-US" altLang="en-US"/>
              <a:t>A course may be offered in either spring or Autumn  semesters</a:t>
            </a:r>
          </a:p>
          <a:p>
            <a:pPr lvl="1">
              <a:lnSpc>
                <a:spcPct val="115000"/>
              </a:lnSpc>
              <a:spcAft>
                <a:spcPts val="600"/>
              </a:spcAft>
            </a:pPr>
            <a:r>
              <a:rPr lang="en-US" altLang="en-US"/>
              <a:t>A course is either listed as an elective course or a core course.</a:t>
            </a:r>
          </a:p>
          <a:p>
            <a:pPr lvl="1">
              <a:lnSpc>
                <a:spcPct val="115000"/>
              </a:lnSpc>
              <a:spcAft>
                <a:spcPts val="600"/>
              </a:spcAft>
            </a:pPr>
            <a:r>
              <a:rPr lang="en-US" altLang="en-US"/>
              <a:t>Each B.Tech students need to credit between 30 to 32 course offerings.</a:t>
            </a:r>
          </a:p>
          <a:p>
            <a:pPr lvl="1">
              <a:lnSpc>
                <a:spcPct val="115000"/>
              </a:lnSpc>
              <a:spcAft>
                <a:spcPts val="600"/>
              </a:spcAft>
            </a:pPr>
            <a:r>
              <a:rPr lang="en-US" altLang="en-US"/>
              <a:t>A student might repeat a course if he/she desires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F091293D-F2D7-95B7-6086-41A4A12F4C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980363" y="7056438"/>
            <a:ext cx="2100262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B8C6727B-7A41-46CD-84DE-9C5710EC8580}" type="slidenum">
              <a:rPr lang="en-US" altLang="en-US"/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34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0E38482-43D3-1BB1-DDB6-DACE14FD2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013" y="0"/>
            <a:ext cx="8569325" cy="909638"/>
          </a:xfrm>
        </p:spPr>
        <p:txBody>
          <a:bodyPr/>
          <a:lstStyle/>
          <a:p>
            <a:r>
              <a:rPr lang="en-US" altLang="en-US" sz="3600"/>
              <a:t>Model Solution</a:t>
            </a:r>
          </a:p>
        </p:txBody>
      </p:sp>
      <p:sp>
        <p:nvSpPr>
          <p:cNvPr id="49156" name="Text Box 5">
            <a:extLst>
              <a:ext uri="{FF2B5EF4-FFF2-40B4-BE49-F238E27FC236}">
                <a16:creationId xmlns:a16="http://schemas.microsoft.com/office/drawing/2014/main" id="{E11C2E0A-12D7-C83D-B53F-11DF63D5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13" y="20526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*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49157" name="Text Box 6">
            <a:extLst>
              <a:ext uri="{FF2B5EF4-FFF2-40B4-BE49-F238E27FC236}">
                <a16:creationId xmlns:a16="http://schemas.microsoft.com/office/drawing/2014/main" id="{C824B340-8751-B394-7D07-02091C2EF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15446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1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grpSp>
        <p:nvGrpSpPr>
          <p:cNvPr id="49158" name="Group 7">
            <a:extLst>
              <a:ext uri="{FF2B5EF4-FFF2-40B4-BE49-F238E27FC236}">
                <a16:creationId xmlns:a16="http://schemas.microsoft.com/office/drawing/2014/main" id="{B8C77F5D-6119-E18E-23EC-7FA2F1838F0B}"/>
              </a:ext>
            </a:extLst>
          </p:cNvPr>
          <p:cNvGrpSpPr>
            <a:grpSpLocks/>
          </p:cNvGrpSpPr>
          <p:nvPr/>
        </p:nvGrpSpPr>
        <p:grpSpPr bwMode="auto">
          <a:xfrm>
            <a:off x="7515225" y="1316038"/>
            <a:ext cx="2097088" cy="568325"/>
            <a:chOff x="4253" y="96"/>
            <a:chExt cx="634" cy="419"/>
          </a:xfrm>
        </p:grpSpPr>
        <p:sp>
          <p:nvSpPr>
            <p:cNvPr id="49206" name="Text Box 8">
              <a:extLst>
                <a:ext uri="{FF2B5EF4-FFF2-40B4-BE49-F238E27FC236}">
                  <a16:creationId xmlns:a16="http://schemas.microsoft.com/office/drawing/2014/main" id="{896147DE-E7D7-C25F-DD24-25FB23471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96"/>
              <a:ext cx="634" cy="41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9745" tIns="48997" rIns="99745" bIns="48997"/>
            <a:lstStyle>
              <a:lvl1pPr marL="422275" indent="-3175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50000"/>
                </a:spcBef>
                <a:spcAft>
                  <a:spcPts val="1375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US" altLang="en-US" sz="1800" i="0">
                  <a:solidFill>
                    <a:srgbClr val="000000"/>
                  </a:solidFill>
                </a:rPr>
                <a:t>BTech Batch</a:t>
              </a:r>
              <a:endParaRPr lang="en-US" altLang="en-US" sz="2400" i="0">
                <a:solidFill>
                  <a:srgbClr val="000000"/>
                </a:solidFill>
              </a:endParaRPr>
            </a:p>
          </p:txBody>
        </p:sp>
        <p:sp>
          <p:nvSpPr>
            <p:cNvPr id="49207" name="Line 9">
              <a:extLst>
                <a:ext uri="{FF2B5EF4-FFF2-40B4-BE49-F238E27FC236}">
                  <a16:creationId xmlns:a16="http://schemas.microsoft.com/office/drawing/2014/main" id="{22E054FA-89C4-AEAF-7F7C-69021AD46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393"/>
              <a:ext cx="6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9159" name="Group 10">
            <a:extLst>
              <a:ext uri="{FF2B5EF4-FFF2-40B4-BE49-F238E27FC236}">
                <a16:creationId xmlns:a16="http://schemas.microsoft.com/office/drawing/2014/main" id="{9B19A7D6-709B-AA66-F170-8FA4C30D545B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1906588"/>
            <a:ext cx="255587" cy="706437"/>
            <a:chOff x="3840" y="1824"/>
            <a:chExt cx="192" cy="816"/>
          </a:xfrm>
        </p:grpSpPr>
        <p:sp>
          <p:nvSpPr>
            <p:cNvPr id="49204" name="Line 11">
              <a:extLst>
                <a:ext uri="{FF2B5EF4-FFF2-40B4-BE49-F238E27FC236}">
                  <a16:creationId xmlns:a16="http://schemas.microsoft.com/office/drawing/2014/main" id="{794AD28D-B6D2-0DB0-73FC-BA35467F2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05" name="AutoShape 12">
              <a:extLst>
                <a:ext uri="{FF2B5EF4-FFF2-40B4-BE49-F238E27FC236}">
                  <a16:creationId xmlns:a16="http://schemas.microsoft.com/office/drawing/2014/main" id="{66E46679-0DA5-E27A-7F75-3E85E44E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24"/>
              <a:ext cx="192" cy="19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</p:grpSp>
      <p:sp>
        <p:nvSpPr>
          <p:cNvPr id="49160" name="Text Box 17">
            <a:extLst>
              <a:ext uri="{FF2B5EF4-FFF2-40B4-BE49-F238E27FC236}">
                <a16:creationId xmlns:a16="http://schemas.microsoft.com/office/drawing/2014/main" id="{9357E3DC-AF14-FB9E-D2BD-C9F2B5A7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2611438"/>
            <a:ext cx="1219200" cy="4984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marL="422275"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Student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grpSp>
        <p:nvGrpSpPr>
          <p:cNvPr id="49161" name="Group 7">
            <a:extLst>
              <a:ext uri="{FF2B5EF4-FFF2-40B4-BE49-F238E27FC236}">
                <a16:creationId xmlns:a16="http://schemas.microsoft.com/office/drawing/2014/main" id="{933223C5-D564-2EEE-3FCF-F3FBC54F9272}"/>
              </a:ext>
            </a:extLst>
          </p:cNvPr>
          <p:cNvGrpSpPr>
            <a:grpSpLocks/>
          </p:cNvGrpSpPr>
          <p:nvPr/>
        </p:nvGrpSpPr>
        <p:grpSpPr bwMode="auto">
          <a:xfrm>
            <a:off x="4354513" y="1316038"/>
            <a:ext cx="2133600" cy="533400"/>
            <a:chOff x="4253" y="96"/>
            <a:chExt cx="634" cy="419"/>
          </a:xfrm>
        </p:grpSpPr>
        <p:sp>
          <p:nvSpPr>
            <p:cNvPr id="49202" name="Text Box 8">
              <a:extLst>
                <a:ext uri="{FF2B5EF4-FFF2-40B4-BE49-F238E27FC236}">
                  <a16:creationId xmlns:a16="http://schemas.microsoft.com/office/drawing/2014/main" id="{8216BAE8-72C2-F15E-0C42-CC007F386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96"/>
              <a:ext cx="634" cy="41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9745" tIns="48997" rIns="99745" bIns="48997"/>
            <a:lstStyle>
              <a:lvl1pPr marL="422275" indent="-3175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50000"/>
                </a:spcBef>
                <a:spcAft>
                  <a:spcPts val="1375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US" altLang="en-US" sz="1800" i="0">
                  <a:solidFill>
                    <a:srgbClr val="000000"/>
                  </a:solidFill>
                </a:rPr>
                <a:t>BTech Program</a:t>
              </a:r>
              <a:endParaRPr lang="en-US" altLang="en-US" sz="2400" i="0">
                <a:solidFill>
                  <a:srgbClr val="000000"/>
                </a:solidFill>
              </a:endParaRPr>
            </a:p>
          </p:txBody>
        </p:sp>
        <p:sp>
          <p:nvSpPr>
            <p:cNvPr id="49203" name="Line 9">
              <a:extLst>
                <a:ext uri="{FF2B5EF4-FFF2-40B4-BE49-F238E27FC236}">
                  <a16:creationId xmlns:a16="http://schemas.microsoft.com/office/drawing/2014/main" id="{88DF3660-71B5-ED94-09B9-1501D488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393"/>
              <a:ext cx="6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9162" name="Group 10">
            <a:extLst>
              <a:ext uri="{FF2B5EF4-FFF2-40B4-BE49-F238E27FC236}">
                <a16:creationId xmlns:a16="http://schemas.microsoft.com/office/drawing/2014/main" id="{B09A647B-AC7E-FF42-EEBC-AAB2D7637EC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907213" y="1049338"/>
            <a:ext cx="228600" cy="1066800"/>
            <a:chOff x="3840" y="1824"/>
            <a:chExt cx="192" cy="816"/>
          </a:xfrm>
        </p:grpSpPr>
        <p:sp>
          <p:nvSpPr>
            <p:cNvPr id="49200" name="Line 11">
              <a:extLst>
                <a:ext uri="{FF2B5EF4-FFF2-40B4-BE49-F238E27FC236}">
                  <a16:creationId xmlns:a16="http://schemas.microsoft.com/office/drawing/2014/main" id="{F5243CC3-E6F7-2D00-66FE-128AE72A5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1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01" name="AutoShape 12">
              <a:extLst>
                <a:ext uri="{FF2B5EF4-FFF2-40B4-BE49-F238E27FC236}">
                  <a16:creationId xmlns:a16="http://schemas.microsoft.com/office/drawing/2014/main" id="{7C10790D-194A-17EA-90AA-D7AF5CE83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24"/>
              <a:ext cx="192" cy="192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</p:grpSp>
      <p:sp>
        <p:nvSpPr>
          <p:cNvPr id="49163" name="Text Box 6">
            <a:extLst>
              <a:ext uri="{FF2B5EF4-FFF2-40B4-BE49-F238E27FC236}">
                <a16:creationId xmlns:a16="http://schemas.microsoft.com/office/drawing/2014/main" id="{F21ED9D1-FE8C-A7A6-0A15-85DAEF333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13922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1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49164" name="Text Box 5">
            <a:extLst>
              <a:ext uri="{FF2B5EF4-FFF2-40B4-BE49-F238E27FC236}">
                <a16:creationId xmlns:a16="http://schemas.microsoft.com/office/drawing/2014/main" id="{59E7718D-7C55-6713-0908-9BB85F8F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13160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*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49165" name="Text Box 17">
            <a:extLst>
              <a:ext uri="{FF2B5EF4-FFF2-40B4-BE49-F238E27FC236}">
                <a16:creationId xmlns:a16="http://schemas.microsoft.com/office/drawing/2014/main" id="{9BC3B93D-CFCF-D75D-50A4-C56F3F0D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5075238"/>
            <a:ext cx="2057400" cy="381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marL="422275"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Course Credit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sp>
        <p:nvSpPr>
          <p:cNvPr id="49166" name="Line 24">
            <a:extLst>
              <a:ext uri="{FF2B5EF4-FFF2-40B4-BE49-F238E27FC236}">
                <a16:creationId xmlns:a16="http://schemas.microsoft.com/office/drawing/2014/main" id="{42994925-78A7-5CF2-F331-1EA5F4DA2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5513" y="3094038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7" name="Text Box 17">
            <a:extLst>
              <a:ext uri="{FF2B5EF4-FFF2-40B4-BE49-F238E27FC236}">
                <a16:creationId xmlns:a16="http://schemas.microsoft.com/office/drawing/2014/main" id="{FC7CDC06-5AAD-E970-B798-D69791E7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4246563"/>
            <a:ext cx="1219200" cy="4984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marL="422275"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Course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sp>
        <p:nvSpPr>
          <p:cNvPr id="192541" name="Line 11">
            <a:extLst>
              <a:ext uri="{FF2B5EF4-FFF2-40B4-BE49-F238E27FC236}">
                <a16:creationId xmlns:a16="http://schemas.microsoft.com/office/drawing/2014/main" id="{B0DB444E-8915-8993-C616-C25897B5712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221412" y="2065338"/>
            <a:ext cx="152401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20699994" lon="0" rev="21480000"/>
            </a:camera>
            <a:lightRig rig="threePt" dir="t"/>
          </a:scene3d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9169" name="Text Box 6">
            <a:extLst>
              <a:ext uri="{FF2B5EF4-FFF2-40B4-BE49-F238E27FC236}">
                <a16:creationId xmlns:a16="http://schemas.microsoft.com/office/drawing/2014/main" id="{3567E722-4053-46B5-30D3-E33FA4EC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4084638"/>
            <a:ext cx="10668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30..32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49170" name="Text Box 17">
            <a:extLst>
              <a:ext uri="{FF2B5EF4-FFF2-40B4-BE49-F238E27FC236}">
                <a16:creationId xmlns:a16="http://schemas.microsoft.com/office/drawing/2014/main" id="{8352A1FD-3739-40CB-11D4-1D67B575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4211638"/>
            <a:ext cx="1219200" cy="609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marL="422275"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Course List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grpSp>
        <p:nvGrpSpPr>
          <p:cNvPr id="49171" name="Group 10">
            <a:extLst>
              <a:ext uri="{FF2B5EF4-FFF2-40B4-BE49-F238E27FC236}">
                <a16:creationId xmlns:a16="http://schemas.microsoft.com/office/drawing/2014/main" id="{6766D733-CACE-8290-16B7-3E6D940AE8D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2182813" y="3944938"/>
            <a:ext cx="228600" cy="1066800"/>
            <a:chOff x="3840" y="1824"/>
            <a:chExt cx="192" cy="816"/>
          </a:xfrm>
        </p:grpSpPr>
        <p:sp>
          <p:nvSpPr>
            <p:cNvPr id="49198" name="Line 11">
              <a:extLst>
                <a:ext uri="{FF2B5EF4-FFF2-40B4-BE49-F238E27FC236}">
                  <a16:creationId xmlns:a16="http://schemas.microsoft.com/office/drawing/2014/main" id="{13490EB9-E283-3C0B-49BB-6978555EA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1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199" name="AutoShape 12">
              <a:extLst>
                <a:ext uri="{FF2B5EF4-FFF2-40B4-BE49-F238E27FC236}">
                  <a16:creationId xmlns:a16="http://schemas.microsoft.com/office/drawing/2014/main" id="{92092119-25BF-E557-78AB-7CFC04A03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24"/>
              <a:ext cx="192" cy="192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</p:grpSp>
      <p:sp>
        <p:nvSpPr>
          <p:cNvPr id="49172" name="Text Box 6">
            <a:extLst>
              <a:ext uri="{FF2B5EF4-FFF2-40B4-BE49-F238E27FC236}">
                <a16:creationId xmlns:a16="http://schemas.microsoft.com/office/drawing/2014/main" id="{8FF41BD7-0893-630C-1096-D71F4EE8C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2878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1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49173" name="Text Box 5">
            <a:extLst>
              <a:ext uri="{FF2B5EF4-FFF2-40B4-BE49-F238E27FC236}">
                <a16:creationId xmlns:a16="http://schemas.microsoft.com/office/drawing/2014/main" id="{14A74CD1-1B71-86E6-C6C5-59472AFD2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2789238"/>
            <a:ext cx="8350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*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49174" name="Text Box 5">
            <a:extLst>
              <a:ext uri="{FF2B5EF4-FFF2-40B4-BE49-F238E27FC236}">
                <a16:creationId xmlns:a16="http://schemas.microsoft.com/office/drawing/2014/main" id="{809A819F-3715-2455-3EE0-D4F556E0A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4084638"/>
            <a:ext cx="137953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chemeClr val="tx1"/>
                </a:solidFill>
              </a:rPr>
              <a:t>       credits</a:t>
            </a:r>
            <a:endParaRPr lang="en-US" altLang="en-US" sz="2200" i="0">
              <a:solidFill>
                <a:schemeClr val="tx1"/>
              </a:solidFill>
            </a:endParaRPr>
          </a:p>
        </p:txBody>
      </p:sp>
      <p:sp>
        <p:nvSpPr>
          <p:cNvPr id="49175" name="Isosceles Triangle 84">
            <a:extLst>
              <a:ext uri="{FF2B5EF4-FFF2-40B4-BE49-F238E27FC236}">
                <a16:creationId xmlns:a16="http://schemas.microsoft.com/office/drawing/2014/main" id="{1F41C684-6266-6C9B-7BAB-614234CC0945}"/>
              </a:ext>
            </a:extLst>
          </p:cNvPr>
          <p:cNvSpPr>
            <a:spLocks noChangeArrowheads="1"/>
          </p:cNvSpPr>
          <p:nvPr/>
        </p:nvSpPr>
        <p:spPr bwMode="auto">
          <a:xfrm rot="-5584160">
            <a:off x="7142163" y="4038600"/>
            <a:ext cx="292100" cy="244475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i="0">
              <a:solidFill>
                <a:srgbClr val="FFFFFF"/>
              </a:solidFill>
            </a:endParaRPr>
          </a:p>
        </p:txBody>
      </p:sp>
      <p:cxnSp>
        <p:nvCxnSpPr>
          <p:cNvPr id="49176" name="Straight Connector 39">
            <a:extLst>
              <a:ext uri="{FF2B5EF4-FFF2-40B4-BE49-F238E27FC236}">
                <a16:creationId xmlns:a16="http://schemas.microsoft.com/office/drawing/2014/main" id="{212D6632-A3CB-8333-7519-107E9DB9D95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53138" y="4746625"/>
            <a:ext cx="715962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Text Box 17">
            <a:extLst>
              <a:ext uri="{FF2B5EF4-FFF2-40B4-BE49-F238E27FC236}">
                <a16:creationId xmlns:a16="http://schemas.microsoft.com/office/drawing/2014/main" id="{8D139760-C1B3-C91D-BAE5-4EA9590D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5110163"/>
            <a:ext cx="1219200" cy="3460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marL="422275"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Elective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sp>
        <p:nvSpPr>
          <p:cNvPr id="49178" name="Text Box 17">
            <a:extLst>
              <a:ext uri="{FF2B5EF4-FFF2-40B4-BE49-F238E27FC236}">
                <a16:creationId xmlns:a16="http://schemas.microsoft.com/office/drawing/2014/main" id="{D309EAEB-9EDE-3DB5-93C4-21984864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5110163"/>
            <a:ext cx="1219200" cy="3460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marL="422275"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Core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grpSp>
        <p:nvGrpSpPr>
          <p:cNvPr id="49179" name="Group 39">
            <a:extLst>
              <a:ext uri="{FF2B5EF4-FFF2-40B4-BE49-F238E27FC236}">
                <a16:creationId xmlns:a16="http://schemas.microsoft.com/office/drawing/2014/main" id="{FF38047E-64C0-CC25-F434-3C1AB179500E}"/>
              </a:ext>
            </a:extLst>
          </p:cNvPr>
          <p:cNvGrpSpPr>
            <a:grpSpLocks/>
          </p:cNvGrpSpPr>
          <p:nvPr/>
        </p:nvGrpSpPr>
        <p:grpSpPr bwMode="auto">
          <a:xfrm rot="1820367">
            <a:off x="2936875" y="4702175"/>
            <a:ext cx="153988" cy="444500"/>
            <a:chOff x="2520950" y="3695700"/>
            <a:chExt cx="334963" cy="1008063"/>
          </a:xfrm>
        </p:grpSpPr>
        <p:sp>
          <p:nvSpPr>
            <p:cNvPr id="49196" name="Line 16">
              <a:extLst>
                <a:ext uri="{FF2B5EF4-FFF2-40B4-BE49-F238E27FC236}">
                  <a16:creationId xmlns:a16="http://schemas.microsoft.com/office/drawing/2014/main" id="{C588EB20-2AD3-CA66-7682-618F4BF4F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7638" y="3948113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7" name="AutoShape 17">
              <a:extLst>
                <a:ext uri="{FF2B5EF4-FFF2-40B4-BE49-F238E27FC236}">
                  <a16:creationId xmlns:a16="http://schemas.microsoft.com/office/drawing/2014/main" id="{74A583AD-9FDB-8F18-0000-9A3F31F6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3695700"/>
              <a:ext cx="334963" cy="252413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49180" name="Group 40">
            <a:extLst>
              <a:ext uri="{FF2B5EF4-FFF2-40B4-BE49-F238E27FC236}">
                <a16:creationId xmlns:a16="http://schemas.microsoft.com/office/drawing/2014/main" id="{1A4C786E-0E74-9319-F7FB-CA1D9B5D4D04}"/>
              </a:ext>
            </a:extLst>
          </p:cNvPr>
          <p:cNvGrpSpPr>
            <a:grpSpLocks/>
          </p:cNvGrpSpPr>
          <p:nvPr/>
        </p:nvGrpSpPr>
        <p:grpSpPr bwMode="auto">
          <a:xfrm rot="-2522827">
            <a:off x="3716338" y="4683125"/>
            <a:ext cx="150812" cy="479425"/>
            <a:chOff x="2520950" y="3695700"/>
            <a:chExt cx="334963" cy="1008063"/>
          </a:xfrm>
        </p:grpSpPr>
        <p:sp>
          <p:nvSpPr>
            <p:cNvPr id="49194" name="Line 16">
              <a:extLst>
                <a:ext uri="{FF2B5EF4-FFF2-40B4-BE49-F238E27FC236}">
                  <a16:creationId xmlns:a16="http://schemas.microsoft.com/office/drawing/2014/main" id="{A119C30C-FB76-7E2E-34DA-8E328D00E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7638" y="3948113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5" name="AutoShape 17">
              <a:extLst>
                <a:ext uri="{FF2B5EF4-FFF2-40B4-BE49-F238E27FC236}">
                  <a16:creationId xmlns:a16="http://schemas.microsoft.com/office/drawing/2014/main" id="{2AF51E04-3F94-5621-F7EB-0E14D264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3695700"/>
              <a:ext cx="334963" cy="252413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49181" name="Text Box 5">
            <a:extLst>
              <a:ext uri="{FF2B5EF4-FFF2-40B4-BE49-F238E27FC236}">
                <a16:creationId xmlns:a16="http://schemas.microsoft.com/office/drawing/2014/main" id="{3C0BF0EA-EEF3-76E7-C8C0-5AE9A383B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4057650"/>
            <a:ext cx="8350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>
                <a:solidFill>
                  <a:schemeClr val="tx1"/>
                </a:solidFill>
              </a:rPr>
              <a:t>       *</a:t>
            </a:r>
          </a:p>
        </p:txBody>
      </p:sp>
      <p:sp>
        <p:nvSpPr>
          <p:cNvPr id="49182" name="Text Box 17">
            <a:extLst>
              <a:ext uri="{FF2B5EF4-FFF2-40B4-BE49-F238E27FC236}">
                <a16:creationId xmlns:a16="http://schemas.microsoft.com/office/drawing/2014/main" id="{109E007D-5566-17F2-F827-5DB132F9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2890838"/>
            <a:ext cx="1303337" cy="3508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Semester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sp>
        <p:nvSpPr>
          <p:cNvPr id="49183" name="Line 24">
            <a:extLst>
              <a:ext uri="{FF2B5EF4-FFF2-40B4-BE49-F238E27FC236}">
                <a16:creationId xmlns:a16="http://schemas.microsoft.com/office/drawing/2014/main" id="{B5142639-765F-03CD-D7BC-3EF51297C2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888" y="3246438"/>
            <a:ext cx="0" cy="100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84" name="Text Box 5">
            <a:extLst>
              <a:ext uri="{FF2B5EF4-FFF2-40B4-BE49-F238E27FC236}">
                <a16:creationId xmlns:a16="http://schemas.microsoft.com/office/drawing/2014/main" id="{A9B2C2CC-9FBD-2991-1EA4-F2F7D0C1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3297238"/>
            <a:ext cx="161131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0">
                <a:solidFill>
                  <a:schemeClr val="tx1"/>
                </a:solidFill>
              </a:rPr>
              <a:t>       offered in</a:t>
            </a:r>
            <a:endParaRPr lang="en-US" altLang="en-US" sz="2000" i="0">
              <a:solidFill>
                <a:schemeClr val="tx1"/>
              </a:solidFill>
            </a:endParaRPr>
          </a:p>
        </p:txBody>
      </p:sp>
      <p:sp>
        <p:nvSpPr>
          <p:cNvPr id="49185" name="Isosceles Triangle 84">
            <a:extLst>
              <a:ext uri="{FF2B5EF4-FFF2-40B4-BE49-F238E27FC236}">
                <a16:creationId xmlns:a16="http://schemas.microsoft.com/office/drawing/2014/main" id="{EFD16544-7BB4-0B3B-741E-B5D47CB6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3563938"/>
            <a:ext cx="292100" cy="244475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i="0">
              <a:solidFill>
                <a:srgbClr val="FFFFFF"/>
              </a:solidFill>
            </a:endParaRPr>
          </a:p>
        </p:txBody>
      </p:sp>
      <p:sp>
        <p:nvSpPr>
          <p:cNvPr id="49186" name="Text Box 17">
            <a:extLst>
              <a:ext uri="{FF2B5EF4-FFF2-40B4-BE49-F238E27FC236}">
                <a16:creationId xmlns:a16="http://schemas.microsoft.com/office/drawing/2014/main" id="{F63FE0F0-18B7-B3FA-9AC9-2AD5FCC0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2197100"/>
            <a:ext cx="1303337" cy="3492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Autumn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sp>
        <p:nvSpPr>
          <p:cNvPr id="49187" name="Text Box 17">
            <a:extLst>
              <a:ext uri="{FF2B5EF4-FFF2-40B4-BE49-F238E27FC236}">
                <a16:creationId xmlns:a16="http://schemas.microsoft.com/office/drawing/2014/main" id="{D6AE4FCF-2429-EA37-B080-6798492A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335338"/>
            <a:ext cx="1303337" cy="3508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9745" tIns="48997" rIns="99745" bIns="48997"/>
          <a:lstStyle>
            <a:lvl1pPr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spcBef>
                <a:spcPct val="500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800" i="0">
                <a:solidFill>
                  <a:srgbClr val="000000"/>
                </a:solidFill>
              </a:rPr>
              <a:t>Spring</a:t>
            </a:r>
            <a:endParaRPr lang="en-US" altLang="en-US" sz="2400" i="0">
              <a:solidFill>
                <a:srgbClr val="000000"/>
              </a:solidFill>
            </a:endParaRPr>
          </a:p>
        </p:txBody>
      </p:sp>
      <p:grpSp>
        <p:nvGrpSpPr>
          <p:cNvPr id="49188" name="Group 40">
            <a:extLst>
              <a:ext uri="{FF2B5EF4-FFF2-40B4-BE49-F238E27FC236}">
                <a16:creationId xmlns:a16="http://schemas.microsoft.com/office/drawing/2014/main" id="{3CD785D9-6EB5-BF4C-51E7-92BBDF9171C4}"/>
              </a:ext>
            </a:extLst>
          </p:cNvPr>
          <p:cNvGrpSpPr>
            <a:grpSpLocks/>
          </p:cNvGrpSpPr>
          <p:nvPr/>
        </p:nvGrpSpPr>
        <p:grpSpPr bwMode="auto">
          <a:xfrm rot="-4071881">
            <a:off x="4583906" y="2790032"/>
            <a:ext cx="103187" cy="1073150"/>
            <a:chOff x="2520950" y="3695700"/>
            <a:chExt cx="334963" cy="1008063"/>
          </a:xfrm>
        </p:grpSpPr>
        <p:sp>
          <p:nvSpPr>
            <p:cNvPr id="49192" name="Line 16">
              <a:extLst>
                <a:ext uri="{FF2B5EF4-FFF2-40B4-BE49-F238E27FC236}">
                  <a16:creationId xmlns:a16="http://schemas.microsoft.com/office/drawing/2014/main" id="{0E6ACEC8-28ED-6C10-CA1A-1ECF20A1E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7638" y="3948113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3" name="AutoShape 17">
              <a:extLst>
                <a:ext uri="{FF2B5EF4-FFF2-40B4-BE49-F238E27FC236}">
                  <a16:creationId xmlns:a16="http://schemas.microsoft.com/office/drawing/2014/main" id="{EA9C3A98-AAC9-44E1-4919-833F3E37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3695700"/>
              <a:ext cx="334963" cy="252413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49189" name="Group 40">
            <a:extLst>
              <a:ext uri="{FF2B5EF4-FFF2-40B4-BE49-F238E27FC236}">
                <a16:creationId xmlns:a16="http://schemas.microsoft.com/office/drawing/2014/main" id="{CE689C34-330A-4782-527A-930A92967D3F}"/>
              </a:ext>
            </a:extLst>
          </p:cNvPr>
          <p:cNvGrpSpPr>
            <a:grpSpLocks/>
          </p:cNvGrpSpPr>
          <p:nvPr/>
        </p:nvGrpSpPr>
        <p:grpSpPr bwMode="auto">
          <a:xfrm rot="-7508698">
            <a:off x="4563269" y="2112169"/>
            <a:ext cx="101600" cy="1147762"/>
            <a:chOff x="2520950" y="3695700"/>
            <a:chExt cx="334963" cy="1008063"/>
          </a:xfrm>
        </p:grpSpPr>
        <p:sp>
          <p:nvSpPr>
            <p:cNvPr id="49190" name="Line 16">
              <a:extLst>
                <a:ext uri="{FF2B5EF4-FFF2-40B4-BE49-F238E27FC236}">
                  <a16:creationId xmlns:a16="http://schemas.microsoft.com/office/drawing/2014/main" id="{8C4CFF6A-C94F-0395-82BD-2D32B78E8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7638" y="3948113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1" name="AutoShape 17">
              <a:extLst>
                <a:ext uri="{FF2B5EF4-FFF2-40B4-BE49-F238E27FC236}">
                  <a16:creationId xmlns:a16="http://schemas.microsoft.com/office/drawing/2014/main" id="{E710A53B-25C4-5107-46C0-DAE732F7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3695700"/>
              <a:ext cx="334963" cy="252413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F33EEDB-E060-B275-2A29-6F007CFAE5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2613" y="2713038"/>
            <a:ext cx="8915400" cy="12192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 sz="4800">
                <a:solidFill>
                  <a:srgbClr val="0000FF"/>
                </a:solidFill>
              </a:rPr>
              <a:t>State Machine Diagrams</a:t>
            </a:r>
            <a:r>
              <a:rPr lang="en-GB" altLang="en-US" sz="4000">
                <a:solidFill>
                  <a:srgbClr val="0000FF"/>
                </a:solidFill>
              </a:rPr>
              <a:t> </a:t>
            </a:r>
            <a:br>
              <a:rPr lang="en-GB" altLang="en-US" sz="4000">
                <a:solidFill>
                  <a:srgbClr val="0000FF"/>
                </a:solidFill>
              </a:rPr>
            </a:br>
            <a:endParaRPr lang="en-GB" altLang="en-US" sz="110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Rectangle 5">
            <a:extLst>
              <a:ext uri="{FF2B5EF4-FFF2-40B4-BE49-F238E27FC236}">
                <a16:creationId xmlns:a16="http://schemas.microsoft.com/office/drawing/2014/main" id="{7D279445-2EDF-D47B-644E-3F012E29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5429250"/>
            <a:ext cx="9174163" cy="13938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7EEC89-FB2B-B3E8-3187-E8736E09A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231775"/>
            <a:ext cx="9840912" cy="731838"/>
          </a:xfrm>
        </p:spPr>
        <p:txBody>
          <a:bodyPr/>
          <a:lstStyle/>
          <a:p>
            <a:r>
              <a:rPr lang="en-US" altLang="en-US" sz="3600"/>
              <a:t>Stateless vs. Stateful Objects</a:t>
            </a: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8FD38C37-CE7C-F461-C143-A9D07D6FC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033463"/>
            <a:ext cx="9677400" cy="58674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State-independent (modeless):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  <a:spcAft>
                <a:spcPts val="1800"/>
              </a:spcAft>
            </a:pPr>
            <a:r>
              <a:rPr lang="en-US" altLang="en-US">
                <a:cs typeface="Arial" panose="020B0604020202020204" pitchFamily="34" charset="0"/>
              </a:rPr>
              <a:t>Type of objects that always respond the same                 way to an event.</a:t>
            </a:r>
          </a:p>
          <a:p>
            <a:pPr>
              <a:lnSpc>
                <a:spcPct val="130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  <a:cs typeface="Arial" panose="020B0604020202020204" pitchFamily="34" charset="0"/>
              </a:rPr>
              <a:t>State-dependent (modal):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  <a:spcAft>
                <a:spcPts val="1800"/>
              </a:spcAft>
            </a:pPr>
            <a:r>
              <a:rPr lang="en-US" altLang="en-US">
                <a:cs typeface="Arial" panose="020B0604020202020204" pitchFamily="34" charset="0"/>
              </a:rPr>
              <a:t>Type of objects that react differently                                       to events depending on its state or mode.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  <a:buFont typeface="Symbol" panose="05050102010706020507" pitchFamily="18" charset="2"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 b="1">
                <a:solidFill>
                  <a:srgbClr val="000099"/>
                </a:solidFill>
                <a:cs typeface="Arial" panose="020B0604020202020204" pitchFamily="34" charset="0"/>
              </a:rPr>
              <a:t>Use state machine diagrams for modeling objects with complex state-dependent behavior.</a:t>
            </a:r>
            <a:endParaRPr lang="en-US" altLang="en-US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978B7B-E85F-F976-F7F4-6EAD8453F773}"/>
              </a:ext>
            </a:extLst>
          </p:cNvPr>
          <p:cNvGrpSpPr>
            <a:grpSpLocks/>
          </p:cNvGrpSpPr>
          <p:nvPr/>
        </p:nvGrpSpPr>
        <p:grpSpPr bwMode="auto">
          <a:xfrm>
            <a:off x="8401050" y="2160588"/>
            <a:ext cx="1679575" cy="2116137"/>
            <a:chOff x="1977828" y="2496567"/>
            <a:chExt cx="4708556" cy="5209729"/>
          </a:xfrm>
        </p:grpSpPr>
        <p:grpSp>
          <p:nvGrpSpPr>
            <p:cNvPr id="52231" name="Group 2">
              <a:extLst>
                <a:ext uri="{FF2B5EF4-FFF2-40B4-BE49-F238E27FC236}">
                  <a16:creationId xmlns:a16="http://schemas.microsoft.com/office/drawing/2014/main" id="{1F7B892D-FCA5-DB5D-AE51-55FBDA0CB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8601" y="6160039"/>
              <a:ext cx="1377783" cy="782545"/>
              <a:chOff x="3024" y="3098"/>
              <a:chExt cx="788" cy="447"/>
            </a:xfrm>
          </p:grpSpPr>
          <p:sp>
            <p:nvSpPr>
              <p:cNvPr id="52246" name="Freeform 3">
                <a:extLst>
                  <a:ext uri="{FF2B5EF4-FFF2-40B4-BE49-F238E27FC236}">
                    <a16:creationId xmlns:a16="http://schemas.microsoft.com/office/drawing/2014/main" id="{B55C7AF1-F19F-46DC-0E79-EFF58B7A0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3173"/>
                <a:ext cx="296" cy="372"/>
              </a:xfrm>
              <a:custGeom>
                <a:avLst/>
                <a:gdLst>
                  <a:gd name="T0" fmla="*/ 0 w 720"/>
                  <a:gd name="T1" fmla="*/ 105 h 384"/>
                  <a:gd name="T2" fmla="*/ 0 w 720"/>
                  <a:gd name="T3" fmla="*/ 105 h 384"/>
                  <a:gd name="T4" fmla="*/ 0 w 720"/>
                  <a:gd name="T5" fmla="*/ 0 h 384"/>
                  <a:gd name="T6" fmla="*/ 0 w 720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384"/>
                  <a:gd name="T14" fmla="*/ 720 w 72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247" name="Text Box 4">
                <a:extLst>
                  <a:ext uri="{FF2B5EF4-FFF2-40B4-BE49-F238E27FC236}">
                    <a16:creationId xmlns:a16="http://schemas.microsoft.com/office/drawing/2014/main" id="{90E3E5BF-EAD3-DE12-7A23-6D6073B42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3098"/>
                <a:ext cx="61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1100" i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off</a:t>
                </a:r>
              </a:p>
            </p:txBody>
          </p:sp>
        </p:grpSp>
        <p:grpSp>
          <p:nvGrpSpPr>
            <p:cNvPr id="52232" name="Group 5">
              <a:extLst>
                <a:ext uri="{FF2B5EF4-FFF2-40B4-BE49-F238E27FC236}">
                  <a16:creationId xmlns:a16="http://schemas.microsoft.com/office/drawing/2014/main" id="{C3822756-8499-D406-34B4-703C9139D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8910" y="3268740"/>
              <a:ext cx="1353259" cy="667002"/>
              <a:chOff x="3024" y="1445"/>
              <a:chExt cx="773" cy="381"/>
            </a:xfrm>
          </p:grpSpPr>
          <p:sp>
            <p:nvSpPr>
              <p:cNvPr id="52244" name="Freeform 6">
                <a:extLst>
                  <a:ext uri="{FF2B5EF4-FFF2-40B4-BE49-F238E27FC236}">
                    <a16:creationId xmlns:a16="http://schemas.microsoft.com/office/drawing/2014/main" id="{67440C99-9C12-A9A9-4826-A321B9B57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445"/>
                <a:ext cx="296" cy="372"/>
              </a:xfrm>
              <a:custGeom>
                <a:avLst/>
                <a:gdLst>
                  <a:gd name="T0" fmla="*/ 0 w 720"/>
                  <a:gd name="T1" fmla="*/ 105 h 384"/>
                  <a:gd name="T2" fmla="*/ 0 w 720"/>
                  <a:gd name="T3" fmla="*/ 105 h 384"/>
                  <a:gd name="T4" fmla="*/ 0 w 720"/>
                  <a:gd name="T5" fmla="*/ 0 h 384"/>
                  <a:gd name="T6" fmla="*/ 0 w 720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384"/>
                  <a:gd name="T14" fmla="*/ 720 w 72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245" name="Text Box 7">
                <a:extLst>
                  <a:ext uri="{FF2B5EF4-FFF2-40B4-BE49-F238E27FC236}">
                    <a16:creationId xmlns:a16="http://schemas.microsoft.com/office/drawing/2014/main" id="{42A44749-151F-6CD8-794D-ACDC90ECD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4" y="1445"/>
                <a:ext cx="603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1100" i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on</a:t>
                </a:r>
              </a:p>
            </p:txBody>
          </p:sp>
        </p:grp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7E596015-1947-51D3-CD61-6C4A325C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156" y="2496567"/>
              <a:ext cx="2162909" cy="2270706"/>
            </a:xfrm>
            <a:prstGeom prst="roundRect">
              <a:avLst>
                <a:gd name="adj" fmla="val 31986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100794" tIns="50397" rIns="100794" bIns="50397" anchor="ctr">
              <a:spAutoFit/>
            </a:bodyPr>
            <a:lstStyle/>
            <a:p>
              <a:pPr algn="ctr" defTabSz="503238" eaLnBrk="1" hangingPunct="1">
                <a:defRPr/>
              </a:pPr>
              <a:endParaRPr lang="en-US" sz="11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  <a:p>
              <a:pPr algn="ctr" defTabSz="503238" eaLnBrk="1" hangingPunct="1">
                <a:defRPr/>
              </a:pPr>
              <a:r>
                <a:rPr lang="en-US" sz="1100" i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Lamp On</a:t>
              </a:r>
            </a:p>
            <a:p>
              <a:pPr algn="ctr" defTabSz="503238" eaLnBrk="1" hangingPunct="1">
                <a:defRPr/>
              </a:pPr>
              <a:endParaRPr lang="en-US" sz="11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485A09BE-5446-8ED9-7353-A96ED49ED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156" y="5435590"/>
              <a:ext cx="2162909" cy="2270706"/>
            </a:xfrm>
            <a:prstGeom prst="roundRect">
              <a:avLst>
                <a:gd name="adj" fmla="val 31986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100794" tIns="50397" rIns="100794" bIns="50397" anchor="ctr">
              <a:spAutoFit/>
            </a:bodyPr>
            <a:lstStyle/>
            <a:p>
              <a:pPr algn="ctr" defTabSz="503238" eaLnBrk="1" hangingPunct="1">
                <a:defRPr/>
              </a:pPr>
              <a:endParaRPr lang="en-US" sz="11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  <a:p>
              <a:pPr algn="ctr" defTabSz="503238" eaLnBrk="1" hangingPunct="1">
                <a:defRPr/>
              </a:pPr>
              <a:r>
                <a:rPr lang="en-US" sz="1100" i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Lamp Off</a:t>
              </a:r>
            </a:p>
            <a:p>
              <a:pPr algn="ctr" defTabSz="503238" eaLnBrk="1" hangingPunct="1">
                <a:defRPr/>
              </a:pPr>
              <a:endParaRPr lang="en-US" sz="11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grpSp>
          <p:nvGrpSpPr>
            <p:cNvPr id="52235" name="Group 12">
              <a:extLst>
                <a:ext uri="{FF2B5EF4-FFF2-40B4-BE49-F238E27FC236}">
                  <a16:creationId xmlns:a16="http://schemas.microsoft.com/office/drawing/2014/main" id="{62CF4142-0138-AA49-51DE-879E48C9F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042" y="4433889"/>
              <a:ext cx="1073719" cy="1344612"/>
              <a:chOff x="1662" y="2112"/>
              <a:chExt cx="614" cy="768"/>
            </a:xfrm>
          </p:grpSpPr>
          <p:sp>
            <p:nvSpPr>
              <p:cNvPr id="52242" name="Line 13">
                <a:extLst>
                  <a:ext uri="{FF2B5EF4-FFF2-40B4-BE49-F238E27FC236}">
                    <a16:creationId xmlns:a16="http://schemas.microsoft.com/office/drawing/2014/main" id="{C43873DE-B121-6419-93E2-368B30AE0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243" name="Text Box 14">
                <a:extLst>
                  <a:ext uri="{FF2B5EF4-FFF2-40B4-BE49-F238E27FC236}">
                    <a16:creationId xmlns:a16="http://schemas.microsoft.com/office/drawing/2014/main" id="{D78356E9-6DD7-1ADA-E67E-AD40F61C7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2" y="2286"/>
                <a:ext cx="61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1100" i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off</a:t>
                </a:r>
              </a:p>
            </p:txBody>
          </p:sp>
        </p:grpSp>
        <p:grpSp>
          <p:nvGrpSpPr>
            <p:cNvPr id="52236" name="Group 15">
              <a:extLst>
                <a:ext uri="{FF2B5EF4-FFF2-40B4-BE49-F238E27FC236}">
                  <a16:creationId xmlns:a16="http://schemas.microsoft.com/office/drawing/2014/main" id="{E2CAA36C-4649-0B1B-9180-B88B97815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0761" y="4433888"/>
              <a:ext cx="1056125" cy="1344612"/>
              <a:chOff x="2717" y="2112"/>
              <a:chExt cx="604" cy="768"/>
            </a:xfrm>
          </p:grpSpPr>
          <p:sp>
            <p:nvSpPr>
              <p:cNvPr id="52240" name="Text Box 16">
                <a:extLst>
                  <a:ext uri="{FF2B5EF4-FFF2-40B4-BE49-F238E27FC236}">
                    <a16:creationId xmlns:a16="http://schemas.microsoft.com/office/drawing/2014/main" id="{D787E7D0-5339-19F7-D3AB-68CE50D5E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2237"/>
                <a:ext cx="60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1100" i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on</a:t>
                </a:r>
              </a:p>
            </p:txBody>
          </p:sp>
          <p:sp>
            <p:nvSpPr>
              <p:cNvPr id="52241" name="Line 17">
                <a:extLst>
                  <a:ext uri="{FF2B5EF4-FFF2-40B4-BE49-F238E27FC236}">
                    <a16:creationId xmlns:a16="http://schemas.microsoft.com/office/drawing/2014/main" id="{D96C6C72-2DEB-C1B8-3079-D2F23B52F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211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52237" name="Group 18">
              <a:extLst>
                <a:ext uri="{FF2B5EF4-FFF2-40B4-BE49-F238E27FC236}">
                  <a16:creationId xmlns:a16="http://schemas.microsoft.com/office/drawing/2014/main" id="{BF5E0584-E948-EABC-4550-A1ACFB842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828" y="6160790"/>
              <a:ext cx="1314648" cy="916748"/>
              <a:chOff x="1122" y="3099"/>
              <a:chExt cx="750" cy="523"/>
            </a:xfrm>
          </p:grpSpPr>
          <p:sp>
            <p:nvSpPr>
              <p:cNvPr id="52238" name="Line 19">
                <a:extLst>
                  <a:ext uri="{FF2B5EF4-FFF2-40B4-BE49-F238E27FC236}">
                    <a16:creationId xmlns:a16="http://schemas.microsoft.com/office/drawing/2014/main" id="{4DA19B8A-8315-9B8E-E774-3BF4091E2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239" name="Oval 20">
                <a:extLst>
                  <a:ext uri="{FF2B5EF4-FFF2-40B4-BE49-F238E27FC236}">
                    <a16:creationId xmlns:a16="http://schemas.microsoft.com/office/drawing/2014/main" id="{AC9077F9-0D49-2517-6B31-0C6A6FD05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" y="3099"/>
                <a:ext cx="415" cy="523"/>
              </a:xfrm>
              <a:prstGeom prst="ellipse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400" i="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35846" name="Picture 25">
            <a:extLst>
              <a:ext uri="{FF2B5EF4-FFF2-40B4-BE49-F238E27FC236}">
                <a16:creationId xmlns:a16="http://schemas.microsoft.com/office/drawing/2014/main" id="{57B0DAA9-55B8-6781-C7DA-3C178E9E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1" t="4372"/>
          <a:stretch>
            <a:fillRect/>
          </a:stretch>
        </p:blipFill>
        <p:spPr bwMode="auto">
          <a:xfrm>
            <a:off x="6335713" y="2332038"/>
            <a:ext cx="1944687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482" name="Picture 2">
            <a:extLst>
              <a:ext uri="{FF2B5EF4-FFF2-40B4-BE49-F238E27FC236}">
                <a16:creationId xmlns:a16="http://schemas.microsoft.com/office/drawing/2014/main" id="{7252F13C-6949-5ADF-341F-5F95C551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3" y="655638"/>
            <a:ext cx="37306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5B1F9B85-240A-1B33-35CB-D1FACBCE9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30175"/>
            <a:ext cx="8596312" cy="754063"/>
          </a:xfrm>
        </p:spPr>
        <p:txBody>
          <a:bodyPr/>
          <a:lstStyle/>
          <a:p>
            <a:r>
              <a:rPr lang="en-US" altLang="en-US" sz="3600"/>
              <a:t>Stateful Classes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26E23636-9B1D-48A2-E925-116BFA31F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36638"/>
            <a:ext cx="9612313" cy="59436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700"/>
              </a:spcBef>
              <a:spcAft>
                <a:spcPts val="900"/>
              </a:spcAft>
            </a:pPr>
            <a:r>
              <a:rPr lang="en-US" altLang="en-US" sz="2800"/>
              <a:t>Give examples of some classes that have                             non-trivial  state models: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900"/>
              </a:spcAft>
            </a:pPr>
            <a:r>
              <a:rPr lang="en-US" altLang="en-US" sz="2400" b="1">
                <a:solidFill>
                  <a:srgbClr val="3333CC"/>
                </a:solidFill>
              </a:rPr>
              <a:t>Lift controller: </a:t>
            </a:r>
            <a:r>
              <a:rPr lang="en-US" altLang="en-US" sz="2400"/>
              <a:t>Up, down, standstill,…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900"/>
              </a:spcAft>
            </a:pPr>
            <a:r>
              <a:rPr lang="en-US" altLang="en-US" sz="2400" b="1">
                <a:solidFill>
                  <a:srgbClr val="3333CC"/>
                </a:solidFill>
              </a:rPr>
              <a:t>Game software controller: </a:t>
            </a:r>
            <a:r>
              <a:rPr lang="en-US" altLang="en-US" sz="2400"/>
              <a:t>Novice, Moderate, Advanced…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900"/>
              </a:spcAft>
            </a:pPr>
            <a:r>
              <a:rPr lang="en-US" altLang="en-US" sz="2400" b="1">
                <a:solidFill>
                  <a:srgbClr val="3333CC"/>
                </a:solidFill>
              </a:rPr>
              <a:t>Gui: </a:t>
            </a:r>
            <a:r>
              <a:rPr lang="en-US" altLang="en-US" sz="2400"/>
              <a:t>Active, Inactive, clicked once, …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3000"/>
              </a:spcAft>
            </a:pPr>
            <a:r>
              <a:rPr lang="en-US" altLang="en-US" sz="2400" b="1">
                <a:solidFill>
                  <a:srgbClr val="3333CC"/>
                </a:solidFill>
              </a:rPr>
              <a:t>Robot controller:</a:t>
            </a:r>
            <a:r>
              <a:rPr lang="en-US" altLang="en-US" sz="2400">
                <a:solidFill>
                  <a:schemeClr val="tx1"/>
                </a:solidFill>
              </a:rPr>
              <a:t> Obstacle, clear, difficult terrain</a:t>
            </a:r>
            <a:r>
              <a:rPr lang="en-US" altLang="en-US" sz="2400"/>
              <a:t>…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Controller classes are an important class of statefull examples: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900"/>
              </a:spcAft>
            </a:pPr>
            <a:r>
              <a:rPr lang="en-US" altLang="en-US" sz="2400"/>
              <a:t>A controller may change its mode depending on sensor inputs and user inputs.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900"/>
              </a:spcAft>
            </a:pPr>
            <a:endParaRPr lang="en-US" altLang="en-US" sz="2400"/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900"/>
              </a:spcAft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BC7252B-CB15-37C3-58E3-BCB9E4DCB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122238"/>
            <a:ext cx="8596312" cy="884237"/>
          </a:xfrm>
        </p:spPr>
        <p:txBody>
          <a:bodyPr/>
          <a:lstStyle/>
          <a:p>
            <a:r>
              <a:rPr lang="en-US" altLang="en-US" sz="3600"/>
              <a:t>Stateful Classes</a:t>
            </a:r>
          </a:p>
        </p:txBody>
      </p:sp>
      <p:sp>
        <p:nvSpPr>
          <p:cNvPr id="505859" name="Content Placeholder 2">
            <a:extLst>
              <a:ext uri="{FF2B5EF4-FFF2-40B4-BE49-F238E27FC236}">
                <a16:creationId xmlns:a16="http://schemas.microsoft.com/office/drawing/2014/main" id="{C272C740-A561-FFEB-26C7-4EF96D469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9525" y="1006475"/>
            <a:ext cx="10080625" cy="60960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600"/>
              <a:t>In a client-server system: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en-US" sz="3200" b="1">
                <a:solidFill>
                  <a:schemeClr val="accent2"/>
                </a:solidFill>
              </a:rPr>
              <a:t>Servers are stateless, clients are stateful.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400"/>
              <a:t>Common stateful objects: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Controllers: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altLang="en-US" sz="2800"/>
              <a:t>A game controller may put the game in expert, novice or intermediate modes.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Devices: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altLang="en-US" sz="2800"/>
              <a:t>A Modem object could be dialing, sending, receiving, etc.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Mutators</a:t>
            </a:r>
            <a:r>
              <a:rPr lang="en-US" altLang="en-US" sz="3600"/>
              <a:t> </a:t>
            </a:r>
            <a:r>
              <a:rPr lang="en-US" altLang="en-US" sz="3200"/>
              <a:t>(objects that change state or role)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altLang="en-US" sz="2800"/>
              <a:t>A RentalVideo is rented, inStore, or overDue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7EF693B-42E1-A34B-0171-743536D05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00013"/>
            <a:ext cx="8596312" cy="960437"/>
          </a:xfrm>
        </p:spPr>
        <p:txBody>
          <a:bodyPr/>
          <a:lstStyle/>
          <a:p>
            <a:r>
              <a:rPr lang="en-US" altLang="en-US" sz="3600"/>
              <a:t>Event-Based Programming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EB97804D-5B2E-BBF5-1B1F-7F0B1E6D0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036638"/>
            <a:ext cx="9372600" cy="5943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/>
              <a:t>Traditional programs have single flow of control:</a:t>
            </a:r>
          </a:p>
          <a:p>
            <a:pPr lvl="1">
              <a:lnSpc>
                <a:spcPct val="120000"/>
              </a:lnSpc>
              <a:spcAft>
                <a:spcPts val="2400"/>
              </a:spcAft>
            </a:pPr>
            <a:r>
              <a:rPr lang="en-US" altLang="en-US"/>
              <a:t>Represented using flowchart or activity diagram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/>
              <a:t>Event-driven systems 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In contrast, depending on an event occurrence,  corresponding handler is activated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600"/>
              </a:spcAft>
            </a:pPr>
            <a:r>
              <a:rPr lang="en-US" altLang="en-US"/>
              <a:t>Programming these using traditional approach is not suitable, and  would at the least cause wasteful computations.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3333CC"/>
                </a:solidFill>
              </a:rPr>
              <a:t>Represented using state machines.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9DBA10F4-6CBC-A70C-F4D9-BD503B58B67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73038" y="1108075"/>
            <a:ext cx="9296400" cy="5548313"/>
          </a:xfrm>
        </p:spPr>
        <p:txBody>
          <a:bodyPr lIns="19800" tIns="51480" rIns="19800" bIns="51480" anchor="t"/>
          <a:lstStyle/>
          <a:p>
            <a:pPr marL="338138" indent="-338138" algn="l" eaLnBrk="1">
              <a:lnSpc>
                <a:spcPct val="135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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b="0" dirty="0"/>
              <a:t>An aggregate object contains other objects.</a:t>
            </a:r>
          </a:p>
          <a:p>
            <a:pPr marL="338138" indent="-338138" algn="l" eaLnBrk="1">
              <a:lnSpc>
                <a:spcPct val="135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b="0" dirty="0"/>
              <a:t>Aggregation limited to </a:t>
            </a:r>
            <a:r>
              <a:rPr lang="en-GB" sz="4000" b="0" dirty="0">
                <a:solidFill>
                  <a:srgbClr val="4C38E2"/>
                </a:solidFill>
              </a:rPr>
              <a:t>tree hierarchy</a:t>
            </a:r>
            <a:r>
              <a:rPr lang="en-GB" sz="3600" b="0" dirty="0"/>
              <a:t>:</a:t>
            </a:r>
          </a:p>
          <a:p>
            <a:pPr marL="738188" lvl="1" indent="-280988" algn="l" eaLnBrk="1">
              <a:lnSpc>
                <a:spcPct val="135000"/>
              </a:lnSpc>
              <a:spcBef>
                <a:spcPts val="0"/>
              </a:spcBef>
              <a:spcAft>
                <a:spcPts val="1800"/>
              </a:spcAft>
              <a:buSzPct val="75000"/>
              <a:buFont typeface="Symbol" pitchFamily="18" charset="2"/>
              <a:buChar char="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200" dirty="0">
                <a:solidFill>
                  <a:srgbClr val="FF0000"/>
                </a:solidFill>
              </a:rPr>
              <a:t>No circular inclusion relation.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2EAE6B5-441C-FEC6-3412-70469722CD8A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149225" y="20638"/>
            <a:ext cx="9917113" cy="1066800"/>
          </a:xfrm>
        </p:spPr>
        <p:txBody>
          <a:bodyPr lIns="19800" tIns="51480" rIns="19800" bIns="51480" anchor="ctr"/>
          <a:lstStyle/>
          <a:p>
            <a:pPr marL="0" indent="0" algn="ctr" eaLnBrk="1">
              <a:lnSpc>
                <a:spcPct val="94000"/>
              </a:lnSpc>
              <a:spcBef>
                <a:spcPts val="1363"/>
              </a:spcBef>
              <a:spcAft>
                <a:spcPct val="0"/>
              </a:spcAft>
              <a:buFont typeface="Wingdings" panose="05000000000000000000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b="1" dirty="0"/>
              <a:t>Aggregation    </a:t>
            </a:r>
            <a:r>
              <a:rPr lang="en-GB" sz="2800" b="1" dirty="0"/>
              <a:t>cont…</a:t>
            </a:r>
            <a:r>
              <a:rPr lang="en-GB" sz="4800" b="1" dirty="0"/>
              <a:t> </a:t>
            </a:r>
            <a:endParaRPr lang="en-GB" sz="2400" b="1" dirty="0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80550A2F-DFD0-7BC7-362E-1E0DAFE6212D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4846638"/>
            <a:ext cx="3468687" cy="1230312"/>
            <a:chOff x="5421312" y="4846637"/>
            <a:chExt cx="3468659" cy="1231021"/>
          </a:xfrm>
        </p:grpSpPr>
        <p:grpSp>
          <p:nvGrpSpPr>
            <p:cNvPr id="9224" name="Group 14">
              <a:extLst>
                <a:ext uri="{FF2B5EF4-FFF2-40B4-BE49-F238E27FC236}">
                  <a16:creationId xmlns:a16="http://schemas.microsoft.com/office/drawing/2014/main" id="{ED52D0C7-7485-4A91-D99C-45546C3B0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1312" y="4846637"/>
              <a:ext cx="3468659" cy="1231021"/>
              <a:chOff x="2412" y="1902"/>
              <a:chExt cx="3307" cy="1944"/>
            </a:xfrm>
          </p:grpSpPr>
          <p:sp>
            <p:nvSpPr>
              <p:cNvPr id="9227" name="Rectangle 3">
                <a:extLst>
                  <a:ext uri="{FF2B5EF4-FFF2-40B4-BE49-F238E27FC236}">
                    <a16:creationId xmlns:a16="http://schemas.microsoft.com/office/drawing/2014/main" id="{38F2D67D-469F-3220-080D-CD689068B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2137"/>
                <a:ext cx="601" cy="925"/>
              </a:xfrm>
              <a:prstGeom prst="rect">
                <a:avLst/>
              </a:prstGeom>
              <a:solidFill>
                <a:srgbClr val="FFFF00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600" i="0">
                    <a:solidFill>
                      <a:srgbClr val="0000CC"/>
                    </a:solidFill>
                  </a:rPr>
                  <a:t>Line</a:t>
                </a:r>
              </a:p>
            </p:txBody>
          </p:sp>
          <p:sp>
            <p:nvSpPr>
              <p:cNvPr id="9228" name="Text Box 5">
                <a:extLst>
                  <a:ext uri="{FF2B5EF4-FFF2-40B4-BE49-F238E27FC236}">
                    <a16:creationId xmlns:a16="http://schemas.microsoft.com/office/drawing/2014/main" id="{2EE266F8-49FC-200A-D8EE-08F32BBEB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" y="1997"/>
                <a:ext cx="0" cy="1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GB" altLang="en-US" sz="3200" b="0" i="0">
                  <a:solidFill>
                    <a:srgbClr val="0000CC"/>
                  </a:solidFill>
                </a:endParaRPr>
              </a:p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GB" altLang="en-US" sz="3200" b="0" i="0">
                  <a:solidFill>
                    <a:srgbClr val="0000CC"/>
                  </a:solidFill>
                </a:endParaRPr>
              </a:p>
            </p:txBody>
          </p:sp>
          <p:sp>
            <p:nvSpPr>
              <p:cNvPr id="9229" name="Rectangle 6">
                <a:extLst>
                  <a:ext uri="{FF2B5EF4-FFF2-40B4-BE49-F238E27FC236}">
                    <a16:creationId xmlns:a16="http://schemas.microsoft.com/office/drawing/2014/main" id="{8A4C20A7-A3DB-B7DC-7103-32B255051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89"/>
                <a:ext cx="1075" cy="925"/>
              </a:xfrm>
              <a:prstGeom prst="rect">
                <a:avLst/>
              </a:prstGeom>
              <a:solidFill>
                <a:srgbClr val="FFFF00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600" i="0">
                    <a:solidFill>
                      <a:srgbClr val="0000CC"/>
                    </a:solidFill>
                  </a:rPr>
                  <a:t>Paragraph</a:t>
                </a:r>
              </a:p>
            </p:txBody>
          </p:sp>
          <p:sp>
            <p:nvSpPr>
              <p:cNvPr id="9230" name="AutoShape 8">
                <a:extLst>
                  <a:ext uri="{FF2B5EF4-FFF2-40B4-BE49-F238E27FC236}">
                    <a16:creationId xmlns:a16="http://schemas.microsoft.com/office/drawing/2014/main" id="{6AEF1E57-52EF-029B-87B5-53DC0CAF0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2697"/>
                <a:ext cx="158" cy="288"/>
              </a:xfrm>
              <a:prstGeom prst="flowChartDecision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000" b="0" i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31" name="Line 10">
                <a:extLst>
                  <a:ext uri="{FF2B5EF4-FFF2-40B4-BE49-F238E27FC236}">
                    <a16:creationId xmlns:a16="http://schemas.microsoft.com/office/drawing/2014/main" id="{2FD60B87-35A3-DF61-D799-46E29025F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2840"/>
                <a:ext cx="1271" cy="25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32" name="Text Box 11">
                <a:extLst>
                  <a:ext uri="{FF2B5EF4-FFF2-40B4-BE49-F238E27FC236}">
                    <a16:creationId xmlns:a16="http://schemas.microsoft.com/office/drawing/2014/main" id="{9D5CA5E6-23B1-6A1C-4F11-EA75D93F6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2031"/>
                <a:ext cx="119" cy="1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GB" altLang="en-US" sz="1600" i="0">
                  <a:solidFill>
                    <a:srgbClr val="0000CC"/>
                  </a:solidFill>
                </a:endParaRPr>
              </a:p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GB" altLang="en-US" sz="1600" i="0">
                  <a:solidFill>
                    <a:srgbClr val="0000CC"/>
                  </a:solidFill>
                </a:endParaRPr>
              </a:p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600" i="0">
                    <a:solidFill>
                      <a:srgbClr val="0000CC"/>
                    </a:solidFill>
                  </a:rPr>
                  <a:t>1</a:t>
                </a:r>
              </a:p>
            </p:txBody>
          </p:sp>
          <p:sp>
            <p:nvSpPr>
              <p:cNvPr id="9233" name="Text Box 12">
                <a:extLst>
                  <a:ext uri="{FF2B5EF4-FFF2-40B4-BE49-F238E27FC236}">
                    <a16:creationId xmlns:a16="http://schemas.microsoft.com/office/drawing/2014/main" id="{9235D64E-08E1-1F7B-5EA3-B40A03A76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" y="1902"/>
                <a:ext cx="260" cy="1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GB" altLang="en-US" sz="4000" b="0" i="0">
                  <a:solidFill>
                    <a:srgbClr val="0000CC"/>
                  </a:solidFill>
                </a:endParaRPr>
              </a:p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4000" b="0" i="0">
                    <a:solidFill>
                      <a:srgbClr val="0000CC"/>
                    </a:solidFill>
                  </a:rPr>
                  <a:t>*</a:t>
                </a:r>
              </a:p>
            </p:txBody>
          </p:sp>
        </p:grpSp>
        <p:sp>
          <p:nvSpPr>
            <p:cNvPr id="9225" name="AutoShape 8">
              <a:extLst>
                <a:ext uri="{FF2B5EF4-FFF2-40B4-BE49-F238E27FC236}">
                  <a16:creationId xmlns:a16="http://schemas.microsoft.com/office/drawing/2014/main" id="{75E4333F-CF7A-6AA2-4F67-3282518F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4988" y="5151437"/>
              <a:ext cx="165724" cy="182373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000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B9A9E1A6-C03B-40AE-BB20-E89F0DAB2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5181" y="5227637"/>
              <a:ext cx="1333131" cy="1583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5AC2E762-E3FA-C737-A512-564D311225C1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4541838"/>
            <a:ext cx="3657600" cy="1600200"/>
            <a:chOff x="5192712" y="4541837"/>
            <a:chExt cx="3657600" cy="1600200"/>
          </a:xfrm>
        </p:grpSpPr>
        <p:cxnSp>
          <p:nvCxnSpPr>
            <p:cNvPr id="9222" name="Straight Connector 18">
              <a:extLst>
                <a:ext uri="{FF2B5EF4-FFF2-40B4-BE49-F238E27FC236}">
                  <a16:creationId xmlns:a16="http://schemas.microsoft.com/office/drawing/2014/main" id="{B17F106B-0B45-EA91-7212-96FF2A79EC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92712" y="4541837"/>
              <a:ext cx="3657600" cy="16002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3" name="Straight Connector 19">
              <a:extLst>
                <a:ext uri="{FF2B5EF4-FFF2-40B4-BE49-F238E27FC236}">
                  <a16:creationId xmlns:a16="http://schemas.microsoft.com/office/drawing/2014/main" id="{627028A3-166E-93B1-7DF4-E765553089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5345112" y="4618037"/>
              <a:ext cx="3352800" cy="12954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78924AE-BABE-CBA0-D87C-51C018DE3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5" y="-182563"/>
            <a:ext cx="8596313" cy="1255713"/>
          </a:xfrm>
        </p:spPr>
        <p:txBody>
          <a:bodyPr/>
          <a:lstStyle/>
          <a:p>
            <a:r>
              <a:rPr lang="en-US" altLang="en-US" sz="3600"/>
              <a:t>What Kind of Behavior?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D4B3001-93EE-1466-6076-39CFAD942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08038"/>
            <a:ext cx="9917113" cy="5791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en-US" sz="3600"/>
              <a:t>In general, state machines are suitable: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3200" b="1">
                <a:solidFill>
                  <a:srgbClr val="006600"/>
                </a:solidFill>
              </a:rPr>
              <a:t>For describing event-driven, discrete behavior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3200"/>
              <a:t>Inappropriate for modeling continuous behavior</a:t>
            </a:r>
          </a:p>
        </p:txBody>
      </p:sp>
      <p:sp>
        <p:nvSpPr>
          <p:cNvPr id="372740" name="Freeform 4">
            <a:extLst>
              <a:ext uri="{FF2B5EF4-FFF2-40B4-BE49-F238E27FC236}">
                <a16:creationId xmlns:a16="http://schemas.microsoft.com/office/drawing/2014/main" id="{B1CC6EA7-7BF5-7D43-D272-D4A0A4720D74}"/>
              </a:ext>
            </a:extLst>
          </p:cNvPr>
          <p:cNvSpPr>
            <a:spLocks/>
          </p:cNvSpPr>
          <p:nvPr/>
        </p:nvSpPr>
        <p:spPr bwMode="auto">
          <a:xfrm>
            <a:off x="2811463" y="4244975"/>
            <a:ext cx="4368800" cy="1371600"/>
          </a:xfrm>
          <a:custGeom>
            <a:avLst/>
            <a:gdLst>
              <a:gd name="T0" fmla="*/ 0 w 2496"/>
              <a:gd name="T1" fmla="*/ 2147483646 h 784"/>
              <a:gd name="T2" fmla="*/ 2147483646 w 2496"/>
              <a:gd name="T3" fmla="*/ 2147483646 h 784"/>
              <a:gd name="T4" fmla="*/ 2147483646 w 2496"/>
              <a:gd name="T5" fmla="*/ 2147483646 h 784"/>
              <a:gd name="T6" fmla="*/ 2147483646 w 2496"/>
              <a:gd name="T7" fmla="*/ 2147483646 h 784"/>
              <a:gd name="T8" fmla="*/ 2147483646 w 2496"/>
              <a:gd name="T9" fmla="*/ 2147483646 h 784"/>
              <a:gd name="T10" fmla="*/ 2147483646 w 2496"/>
              <a:gd name="T11" fmla="*/ 2147483646 h 784"/>
              <a:gd name="T12" fmla="*/ 2147483646 w 2496"/>
              <a:gd name="T13" fmla="*/ 2147483646 h 784"/>
              <a:gd name="T14" fmla="*/ 2147483646 w 2496"/>
              <a:gd name="T15" fmla="*/ 2147483646 h 784"/>
              <a:gd name="T16" fmla="*/ 2147483646 w 2496"/>
              <a:gd name="T17" fmla="*/ 2147483646 h 7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96"/>
              <a:gd name="T28" fmla="*/ 0 h 784"/>
              <a:gd name="T29" fmla="*/ 2496 w 2496"/>
              <a:gd name="T30" fmla="*/ 784 h 7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96" h="784">
                <a:moveTo>
                  <a:pt x="0" y="560"/>
                </a:moveTo>
                <a:cubicBezTo>
                  <a:pt x="72" y="456"/>
                  <a:pt x="144" y="352"/>
                  <a:pt x="240" y="272"/>
                </a:cubicBezTo>
                <a:cubicBezTo>
                  <a:pt x="336" y="192"/>
                  <a:pt x="440" y="112"/>
                  <a:pt x="576" y="80"/>
                </a:cubicBezTo>
                <a:cubicBezTo>
                  <a:pt x="712" y="48"/>
                  <a:pt x="888" y="0"/>
                  <a:pt x="1056" y="80"/>
                </a:cubicBezTo>
                <a:cubicBezTo>
                  <a:pt x="1224" y="160"/>
                  <a:pt x="1448" y="448"/>
                  <a:pt x="1584" y="560"/>
                </a:cubicBezTo>
                <a:cubicBezTo>
                  <a:pt x="1720" y="672"/>
                  <a:pt x="1792" y="728"/>
                  <a:pt x="1872" y="752"/>
                </a:cubicBezTo>
                <a:cubicBezTo>
                  <a:pt x="1952" y="776"/>
                  <a:pt x="2000" y="784"/>
                  <a:pt x="2064" y="704"/>
                </a:cubicBezTo>
                <a:cubicBezTo>
                  <a:pt x="2128" y="624"/>
                  <a:pt x="2184" y="376"/>
                  <a:pt x="2256" y="272"/>
                </a:cubicBezTo>
                <a:cubicBezTo>
                  <a:pt x="2328" y="168"/>
                  <a:pt x="2456" y="112"/>
                  <a:pt x="2496" y="80"/>
                </a:cubicBezTo>
              </a:path>
            </a:pathLst>
          </a:cu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F601C13-AFFF-BE69-9090-6E93E79D0386}"/>
              </a:ext>
            </a:extLst>
          </p:cNvPr>
          <p:cNvGrpSpPr>
            <a:grpSpLocks/>
          </p:cNvGrpSpPr>
          <p:nvPr/>
        </p:nvGrpSpPr>
        <p:grpSpPr bwMode="auto">
          <a:xfrm>
            <a:off x="2474913" y="4008438"/>
            <a:ext cx="5059362" cy="2638425"/>
            <a:chOff x="1488" y="2160"/>
            <a:chExt cx="2891" cy="1508"/>
          </a:xfrm>
        </p:grpSpPr>
        <p:grpSp>
          <p:nvGrpSpPr>
            <p:cNvPr id="58382" name="Group 6">
              <a:extLst>
                <a:ext uri="{FF2B5EF4-FFF2-40B4-BE49-F238E27FC236}">
                  <a16:creationId xmlns:a16="http://schemas.microsoft.com/office/drawing/2014/main" id="{3BE2FC1E-7E28-C5D4-488E-94B0687BA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60"/>
              <a:ext cx="2880" cy="1200"/>
              <a:chOff x="576" y="2448"/>
              <a:chExt cx="2880" cy="1200"/>
            </a:xfrm>
          </p:grpSpPr>
          <p:sp>
            <p:nvSpPr>
              <p:cNvPr id="58384" name="Line 7">
                <a:extLst>
                  <a:ext uri="{FF2B5EF4-FFF2-40B4-BE49-F238E27FC236}">
                    <a16:creationId xmlns:a16="http://schemas.microsoft.com/office/drawing/2014/main" id="{353B0478-3684-F7D5-3D5C-A797D2F66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448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5" name="Line 8">
                <a:extLst>
                  <a:ext uri="{FF2B5EF4-FFF2-40B4-BE49-F238E27FC236}">
                    <a16:creationId xmlns:a16="http://schemas.microsoft.com/office/drawing/2014/main" id="{92B7125D-7F88-78CE-5F0E-F96F8F1CC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016" y="2208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72745" name="Text Box 9">
              <a:extLst>
                <a:ext uri="{FF2B5EF4-FFF2-40B4-BE49-F238E27FC236}">
                  <a16:creationId xmlns:a16="http://schemas.microsoft.com/office/drawing/2014/main" id="{8D87470D-9820-0473-5AEB-1B16E7E97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3436"/>
              <a:ext cx="41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>
              <a:spAutoFit/>
            </a:bodyPr>
            <a:lstStyle/>
            <a:p>
              <a:pPr algn="ctr" defTabSz="503238" eaLnBrk="1" hangingPunct="1">
                <a:defRPr/>
              </a:pPr>
              <a:r>
                <a:rPr lang="en-US" sz="20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FC76063A-51E5-7D26-AD6A-CCCFE9BBE3B5}"/>
              </a:ext>
            </a:extLst>
          </p:cNvPr>
          <p:cNvGrpSpPr>
            <a:grpSpLocks/>
          </p:cNvGrpSpPr>
          <p:nvPr/>
        </p:nvGrpSpPr>
        <p:grpSpPr bwMode="auto">
          <a:xfrm>
            <a:off x="3006725" y="4513263"/>
            <a:ext cx="3752850" cy="803275"/>
            <a:chOff x="1920" y="2448"/>
            <a:chExt cx="2016" cy="480"/>
          </a:xfrm>
        </p:grpSpPr>
        <p:sp>
          <p:nvSpPr>
            <p:cNvPr id="58379" name="Line 11">
              <a:extLst>
                <a:ext uri="{FF2B5EF4-FFF2-40B4-BE49-F238E27FC236}">
                  <a16:creationId xmlns:a16="http://schemas.microsoft.com/office/drawing/2014/main" id="{22FA4C31-9858-F16E-5D41-CF3FFA958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48"/>
              <a:ext cx="0" cy="24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0" name="Line 12">
              <a:extLst>
                <a:ext uri="{FF2B5EF4-FFF2-40B4-BE49-F238E27FC236}">
                  <a16:creationId xmlns:a16="http://schemas.microsoft.com/office/drawing/2014/main" id="{EFAF6D5C-0EDE-1761-D270-151460CB8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4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1" name="Line 13">
              <a:extLst>
                <a:ext uri="{FF2B5EF4-FFF2-40B4-BE49-F238E27FC236}">
                  <a16:creationId xmlns:a16="http://schemas.microsoft.com/office/drawing/2014/main" id="{76ECE8EE-FACD-18A6-4103-B3EFD99ED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88"/>
              <a:ext cx="0" cy="24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3157B323-F4E3-0E8A-7B17-079C8AC980F5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4679950"/>
            <a:ext cx="6102350" cy="406400"/>
            <a:chOff x="449" y="2736"/>
            <a:chExt cx="3487" cy="232"/>
          </a:xfrm>
        </p:grpSpPr>
        <p:sp>
          <p:nvSpPr>
            <p:cNvPr id="58377" name="Line 15">
              <a:extLst>
                <a:ext uri="{FF2B5EF4-FFF2-40B4-BE49-F238E27FC236}">
                  <a16:creationId xmlns:a16="http://schemas.microsoft.com/office/drawing/2014/main" id="{AFC4FE93-A992-7E69-CF8D-D34494630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880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2752" name="Text Box 16">
              <a:extLst>
                <a:ext uri="{FF2B5EF4-FFF2-40B4-BE49-F238E27FC236}">
                  <a16:creationId xmlns:a16="http://schemas.microsoft.com/office/drawing/2014/main" id="{4019BBD4-320D-65C6-E8F8-67A421526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2736"/>
              <a:ext cx="772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>
              <a:spAutoFit/>
            </a:bodyPr>
            <a:lstStyle/>
            <a:p>
              <a:pPr algn="ctr" defTabSz="503238" eaLnBrk="1" hangingPunct="1">
                <a:defRPr/>
              </a:pPr>
              <a:r>
                <a:rPr lang="en-US" sz="20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threshold</a:t>
              </a:r>
            </a:p>
          </p:txBody>
        </p:sp>
      </p:grpSp>
      <p:sp>
        <p:nvSpPr>
          <p:cNvPr id="58376" name="Text Box 17">
            <a:extLst>
              <a:ext uri="{FF2B5EF4-FFF2-40B4-BE49-F238E27FC236}">
                <a16:creationId xmlns:a16="http://schemas.microsoft.com/office/drawing/2014/main" id="{50DA3621-1F5C-44FE-24B8-99F46684C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4783138"/>
            <a:ext cx="327660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sz="1600" i="0">
                <a:solidFill>
                  <a:srgbClr val="0000CC"/>
                </a:solidFill>
              </a:rPr>
              <a:t>There is no support currently in UML for modeling continuous behavior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 i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5037BCE-A254-AB46-5C78-34754285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27038"/>
            <a:ext cx="8596312" cy="884237"/>
          </a:xfrm>
        </p:spPr>
        <p:txBody>
          <a:bodyPr/>
          <a:lstStyle/>
          <a:p>
            <a:r>
              <a:rPr lang="en-US" altLang="en-US" sz="3600"/>
              <a:t>Why Create A State Model?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DE7AA580-5F89-786B-4A92-55734C448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493838"/>
            <a:ext cx="9601200" cy="57912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4000">
                <a:solidFill>
                  <a:srgbClr val="0000CC"/>
                </a:solidFill>
              </a:rPr>
              <a:t>Tackle complexity</a:t>
            </a:r>
          </a:p>
          <a:p>
            <a:pPr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00CC"/>
                </a:solidFill>
              </a:rPr>
              <a:t>Document:</a:t>
            </a:r>
          </a:p>
          <a:p>
            <a:pPr lvl="1">
              <a:lnSpc>
                <a:spcPct val="114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3600"/>
              <a:t>For review, explaining to others, etc. </a:t>
            </a:r>
          </a:p>
          <a:p>
            <a:pPr>
              <a:lnSpc>
                <a:spcPct val="114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4000" b="1">
                <a:solidFill>
                  <a:srgbClr val="0000CC"/>
                </a:solidFill>
              </a:rPr>
              <a:t>Generate code automatically</a:t>
            </a:r>
          </a:p>
          <a:p>
            <a:pPr>
              <a:lnSpc>
                <a:spcPct val="114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4000">
                <a:solidFill>
                  <a:srgbClr val="0000CC"/>
                </a:solidFill>
              </a:rPr>
              <a:t>Generate test cases</a:t>
            </a:r>
          </a:p>
          <a:p>
            <a:pPr>
              <a:lnSpc>
                <a:spcPct val="114000"/>
              </a:lnSpc>
              <a:spcBef>
                <a:spcPct val="20000"/>
              </a:spcBef>
              <a:spcAft>
                <a:spcPts val="1500"/>
              </a:spcAft>
            </a:pP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D52E7426-29A4-E69A-B12B-CDC5E88B1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-219075"/>
            <a:ext cx="8596312" cy="1255713"/>
          </a:xfrm>
        </p:spPr>
        <p:txBody>
          <a:bodyPr/>
          <a:lstStyle/>
          <a:p>
            <a:r>
              <a:rPr lang="en-US" altLang="en-US" sz="3600"/>
              <a:t>Finite State Automaton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3982A5-8D77-EBDD-925D-28F54829E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063" y="785813"/>
            <a:ext cx="9840912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A machine whose output behavior is not only a direct consequence of the current input, </a:t>
            </a:r>
          </a:p>
          <a:p>
            <a:pPr lvl="1">
              <a:lnSpc>
                <a:spcPct val="114000"/>
              </a:lnSpc>
              <a:spcBef>
                <a:spcPct val="5000"/>
              </a:spcBef>
              <a:spcAft>
                <a:spcPts val="3000"/>
              </a:spcAft>
            </a:pPr>
            <a:r>
              <a:rPr lang="en-US" altLang="en-US">
                <a:solidFill>
                  <a:schemeClr val="accent2"/>
                </a:solidFill>
              </a:rPr>
              <a:t>But past history of its inputs</a:t>
            </a:r>
            <a:r>
              <a:rPr lang="en-US" altLang="en-US"/>
              <a:t> </a:t>
            </a:r>
          </a:p>
          <a:p>
            <a:pPr>
              <a:lnSpc>
                <a:spcPct val="114000"/>
              </a:lnSpc>
              <a:spcBef>
                <a:spcPct val="5000"/>
              </a:spcBef>
            </a:pPr>
            <a:r>
              <a:rPr lang="en-US" altLang="en-US" b="1">
                <a:solidFill>
                  <a:srgbClr val="006600"/>
                </a:solidFill>
              </a:rPr>
              <a:t>Characterized by an internal state which captures its past history.</a:t>
            </a:r>
          </a:p>
        </p:txBody>
      </p:sp>
      <p:grpSp>
        <p:nvGrpSpPr>
          <p:cNvPr id="61444" name="Group 19">
            <a:extLst>
              <a:ext uri="{FF2B5EF4-FFF2-40B4-BE49-F238E27FC236}">
                <a16:creationId xmlns:a16="http://schemas.microsoft.com/office/drawing/2014/main" id="{8C22F7F7-1B1E-800C-40D2-0F917BE4FF92}"/>
              </a:ext>
            </a:extLst>
          </p:cNvPr>
          <p:cNvGrpSpPr>
            <a:grpSpLocks/>
          </p:cNvGrpSpPr>
          <p:nvPr/>
        </p:nvGrpSpPr>
        <p:grpSpPr bwMode="auto">
          <a:xfrm>
            <a:off x="1687513" y="4084638"/>
            <a:ext cx="5029200" cy="3122612"/>
            <a:chOff x="1687513" y="4237038"/>
            <a:chExt cx="5029200" cy="3122612"/>
          </a:xfrm>
        </p:grpSpPr>
        <p:grpSp>
          <p:nvGrpSpPr>
            <p:cNvPr id="61445" name="Group 11">
              <a:extLst>
                <a:ext uri="{FF2B5EF4-FFF2-40B4-BE49-F238E27FC236}">
                  <a16:creationId xmlns:a16="http://schemas.microsoft.com/office/drawing/2014/main" id="{B1BD355D-9C6E-1BD7-BCE7-2651EBFA7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7513" y="4999038"/>
              <a:ext cx="1847850" cy="677862"/>
              <a:chOff x="816" y="2688"/>
              <a:chExt cx="1056" cy="387"/>
            </a:xfrm>
          </p:grpSpPr>
          <p:sp>
            <p:nvSpPr>
              <p:cNvPr id="360460" name="Rectangle 12">
                <a:extLst>
                  <a:ext uri="{FF2B5EF4-FFF2-40B4-BE49-F238E27FC236}">
                    <a16:creationId xmlns:a16="http://schemas.microsoft.com/office/drawing/2014/main" id="{75E6552E-9899-5B40-655C-2BED63FEC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432" cy="23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0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ON</a:t>
                </a:r>
              </a:p>
            </p:txBody>
          </p:sp>
          <p:pic>
            <p:nvPicPr>
              <p:cNvPr id="61460" name="Picture 13" descr="hand3">
                <a:extLst>
                  <a:ext uri="{FF2B5EF4-FFF2-40B4-BE49-F238E27FC236}">
                    <a16:creationId xmlns:a16="http://schemas.microsoft.com/office/drawing/2014/main" id="{A5B44CAC-2B54-2423-A188-0557C2A6C9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688"/>
                <a:ext cx="624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1446" name="Group 14">
              <a:extLst>
                <a:ext uri="{FF2B5EF4-FFF2-40B4-BE49-F238E27FC236}">
                  <a16:creationId xmlns:a16="http://schemas.microsoft.com/office/drawing/2014/main" id="{DB74F985-C45E-3127-8AB9-FC6F886B8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8113" y="4237038"/>
              <a:ext cx="4038600" cy="3122612"/>
              <a:chOff x="1440" y="2496"/>
              <a:chExt cx="1920" cy="1392"/>
            </a:xfrm>
          </p:grpSpPr>
          <p:grpSp>
            <p:nvGrpSpPr>
              <p:cNvPr id="61455" name="Group 15">
                <a:extLst>
                  <a:ext uri="{FF2B5EF4-FFF2-40B4-BE49-F238E27FC236}">
                    <a16:creationId xmlns:a16="http://schemas.microsoft.com/office/drawing/2014/main" id="{F18A8E53-0818-92D1-A40A-BE9C3E37F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496"/>
                <a:ext cx="1920" cy="1392"/>
                <a:chOff x="1440" y="2496"/>
                <a:chExt cx="1920" cy="1392"/>
              </a:xfrm>
            </p:grpSpPr>
            <p:sp>
              <p:nvSpPr>
                <p:cNvPr id="360464" name="Rectangle 16">
                  <a:extLst>
                    <a:ext uri="{FF2B5EF4-FFF2-40B4-BE49-F238E27FC236}">
                      <a16:creationId xmlns:a16="http://schemas.microsoft.com/office/drawing/2014/main" id="{5D85E85D-E4D3-B5FE-B740-8390A25C4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38"/>
                  <a:ext cx="432" cy="18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lIns="100794" tIns="50397" rIns="100794" bIns="50397" anchor="ctr">
                  <a:spAutoFit/>
                </a:bodyPr>
                <a:lstStyle/>
                <a:p>
                  <a:pPr algn="ctr" defTabSz="503238" eaLnBrk="1" hangingPunct="1">
                    <a:defRPr/>
                  </a:pPr>
                  <a:r>
                    <a:rPr lang="en-US" sz="2000" i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</a:rPr>
                    <a:t>OFF</a:t>
                  </a:r>
                </a:p>
              </p:txBody>
            </p:sp>
            <p:sp>
              <p:nvSpPr>
                <p:cNvPr id="61458" name="Rectangle 17">
                  <a:extLst>
                    <a:ext uri="{FF2B5EF4-FFF2-40B4-BE49-F238E27FC236}">
                      <a16:creationId xmlns:a16="http://schemas.microsoft.com/office/drawing/2014/main" id="{D9D299CA-0B8E-AE50-2443-785CE7B33D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1488" cy="1392"/>
                </a:xfrm>
                <a:prstGeom prst="rect">
                  <a:avLst/>
                </a:prstGeom>
                <a:solidFill>
                  <a:srgbClr val="7C9FF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anchor="ctr"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i="0"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61456" name="Object 18">
                <a:extLst>
                  <a:ext uri="{FF2B5EF4-FFF2-40B4-BE49-F238E27FC236}">
                    <a16:creationId xmlns:a16="http://schemas.microsoft.com/office/drawing/2014/main" id="{58B58355-5DC6-B3D9-854D-F57420DFF0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2736"/>
              <a:ext cx="495" cy="8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2478088" imgH="4460875" progId="MS_ClipArt_Gallery.2">
                      <p:embed/>
                    </p:oleObj>
                  </mc:Choice>
                  <mc:Fallback>
                    <p:oleObj name="Clip" r:id="rId4" imgW="2478088" imgH="4460875" progId="MS_ClipArt_Gallery.2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736"/>
                            <a:ext cx="495" cy="8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447" name="Group 19">
              <a:extLst>
                <a:ext uri="{FF2B5EF4-FFF2-40B4-BE49-F238E27FC236}">
                  <a16:creationId xmlns:a16="http://schemas.microsoft.com/office/drawing/2014/main" id="{633AD584-BBD2-1F3B-455E-4E0E4B38E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5913" y="4416425"/>
              <a:ext cx="2182812" cy="1649413"/>
              <a:chOff x="2016" y="2544"/>
              <a:chExt cx="1248" cy="768"/>
            </a:xfrm>
          </p:grpSpPr>
          <p:sp>
            <p:nvSpPr>
              <p:cNvPr id="61448" name="Line 21">
                <a:extLst>
                  <a:ext uri="{FF2B5EF4-FFF2-40B4-BE49-F238E27FC236}">
                    <a16:creationId xmlns:a16="http://schemas.microsoft.com/office/drawing/2014/main" id="{7A7CBFC2-3B6F-D35E-5EF1-D205F25BC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592"/>
                <a:ext cx="192" cy="1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449" name="Line 22">
                <a:extLst>
                  <a:ext uri="{FF2B5EF4-FFF2-40B4-BE49-F238E27FC236}">
                    <a16:creationId xmlns:a16="http://schemas.microsoft.com/office/drawing/2014/main" id="{2282F8B7-D9DA-BAAC-1008-F732FA976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0" cy="1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450" name="Line 23">
                <a:extLst>
                  <a:ext uri="{FF2B5EF4-FFF2-40B4-BE49-F238E27FC236}">
                    <a16:creationId xmlns:a16="http://schemas.microsoft.com/office/drawing/2014/main" id="{3F2712F6-B393-874E-831F-1CAE5EC5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976"/>
                <a:ext cx="288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451" name="Line 24">
                <a:extLst>
                  <a:ext uri="{FF2B5EF4-FFF2-40B4-BE49-F238E27FC236}">
                    <a16:creationId xmlns:a16="http://schemas.microsoft.com/office/drawing/2014/main" id="{0828C17F-B74A-320F-D646-56FDE1EE8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288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452" name="Line 25">
                <a:extLst>
                  <a:ext uri="{FF2B5EF4-FFF2-40B4-BE49-F238E27FC236}">
                    <a16:creationId xmlns:a16="http://schemas.microsoft.com/office/drawing/2014/main" id="{BD4725B5-AB78-063F-076B-450491271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592"/>
                <a:ext cx="192" cy="1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453" name="Line 26">
                <a:extLst>
                  <a:ext uri="{FF2B5EF4-FFF2-40B4-BE49-F238E27FC236}">
                    <a16:creationId xmlns:a16="http://schemas.microsoft.com/office/drawing/2014/main" id="{44FC11F2-4584-FDF1-DBA8-48633689E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8" y="3168"/>
                <a:ext cx="192" cy="1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454" name="Line 27">
                <a:extLst>
                  <a:ext uri="{FF2B5EF4-FFF2-40B4-BE49-F238E27FC236}">
                    <a16:creationId xmlns:a16="http://schemas.microsoft.com/office/drawing/2014/main" id="{EB210411-E91F-0898-D9CA-F087DF861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3168"/>
                <a:ext cx="192" cy="144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5A9BE8-EFD1-22A5-FB2C-CDC868327435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5278438"/>
            <a:ext cx="1258888" cy="1260475"/>
            <a:chOff x="3024" y="2832"/>
            <a:chExt cx="720" cy="720"/>
          </a:xfrm>
        </p:grpSpPr>
        <p:sp>
          <p:nvSpPr>
            <p:cNvPr id="63507" name="Freeform 3">
              <a:extLst>
                <a:ext uri="{FF2B5EF4-FFF2-40B4-BE49-F238E27FC236}">
                  <a16:creationId xmlns:a16="http://schemas.microsoft.com/office/drawing/2014/main" id="{3B971D2A-08C0-7818-293D-12DF15A5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168"/>
              <a:ext cx="720" cy="384"/>
            </a:xfrm>
            <a:custGeom>
              <a:avLst/>
              <a:gdLst>
                <a:gd name="T0" fmla="*/ 0 w 720"/>
                <a:gd name="T1" fmla="*/ 384 h 384"/>
                <a:gd name="T2" fmla="*/ 720 w 720"/>
                <a:gd name="T3" fmla="*/ 384 h 384"/>
                <a:gd name="T4" fmla="*/ 720 w 720"/>
                <a:gd name="T5" fmla="*/ 0 h 384"/>
                <a:gd name="T6" fmla="*/ 96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384"/>
                  </a:moveTo>
                  <a:lnTo>
                    <a:pt x="720" y="384"/>
                  </a:lnTo>
                  <a:lnTo>
                    <a:pt x="720" y="0"/>
                  </a:lnTo>
                  <a:lnTo>
                    <a:pt x="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63508" name="Text Box 4">
              <a:extLst>
                <a:ext uri="{FF2B5EF4-FFF2-40B4-BE49-F238E27FC236}">
                  <a16:creationId xmlns:a16="http://schemas.microsoft.com/office/drawing/2014/main" id="{AB866DD0-BFAF-F15E-5872-97B18D7FB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32"/>
              <a:ext cx="35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accent2"/>
                  </a:solidFill>
                  <a:latin typeface="Arial" panose="020B0604020202020204" pitchFamily="34" charset="0"/>
                </a:rPr>
                <a:t>off</a:t>
              </a:r>
            </a:p>
          </p:txBody>
        </p:sp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E073D492-6E27-E460-1D21-7027B5AF5B23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2255838"/>
            <a:ext cx="1260475" cy="1260475"/>
            <a:chOff x="3024" y="1104"/>
            <a:chExt cx="720" cy="720"/>
          </a:xfrm>
        </p:grpSpPr>
        <p:sp>
          <p:nvSpPr>
            <p:cNvPr id="63505" name="Freeform 6">
              <a:extLst>
                <a:ext uri="{FF2B5EF4-FFF2-40B4-BE49-F238E27FC236}">
                  <a16:creationId xmlns:a16="http://schemas.microsoft.com/office/drawing/2014/main" id="{BBB8675A-7602-4746-B871-34692431A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1440"/>
              <a:ext cx="720" cy="384"/>
            </a:xfrm>
            <a:custGeom>
              <a:avLst/>
              <a:gdLst>
                <a:gd name="T0" fmla="*/ 0 w 720"/>
                <a:gd name="T1" fmla="*/ 384 h 384"/>
                <a:gd name="T2" fmla="*/ 720 w 720"/>
                <a:gd name="T3" fmla="*/ 384 h 384"/>
                <a:gd name="T4" fmla="*/ 720 w 720"/>
                <a:gd name="T5" fmla="*/ 0 h 384"/>
                <a:gd name="T6" fmla="*/ 96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384"/>
                  </a:moveTo>
                  <a:lnTo>
                    <a:pt x="720" y="384"/>
                  </a:lnTo>
                  <a:lnTo>
                    <a:pt x="720" y="0"/>
                  </a:lnTo>
                  <a:lnTo>
                    <a:pt x="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63506" name="Text Box 7">
              <a:extLst>
                <a:ext uri="{FF2B5EF4-FFF2-40B4-BE49-F238E27FC236}">
                  <a16:creationId xmlns:a16="http://schemas.microsoft.com/office/drawing/2014/main" id="{8C194EDE-C74F-4F89-BF9A-82FD9BA08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104"/>
              <a:ext cx="34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accent2"/>
                  </a:solidFill>
                  <a:latin typeface="Arial" panose="020B0604020202020204" pitchFamily="34" charset="0"/>
                </a:rPr>
                <a:t>on</a:t>
              </a:r>
            </a:p>
          </p:txBody>
        </p:sp>
      </p:grpSp>
      <p:sp>
        <p:nvSpPr>
          <p:cNvPr id="63492" name="Rectangle 8">
            <a:extLst>
              <a:ext uri="{FF2B5EF4-FFF2-40B4-BE49-F238E27FC236}">
                <a16:creationId xmlns:a16="http://schemas.microsoft.com/office/drawing/2014/main" id="{43863266-0E13-C9AA-1ED1-A3D7A0517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182563"/>
            <a:ext cx="9340850" cy="1377951"/>
          </a:xfrm>
        </p:spPr>
        <p:txBody>
          <a:bodyPr/>
          <a:lstStyle/>
          <a:p>
            <a:r>
              <a:rPr lang="en-US" altLang="en-US" sz="3600"/>
              <a:t>Basic State Machine Diagram</a:t>
            </a:r>
          </a:p>
        </p:txBody>
      </p:sp>
      <p:sp>
        <p:nvSpPr>
          <p:cNvPr id="63493" name="Rectangle 9">
            <a:extLst>
              <a:ext uri="{FF2B5EF4-FFF2-40B4-BE49-F238E27FC236}">
                <a16:creationId xmlns:a16="http://schemas.microsoft.com/office/drawing/2014/main" id="{DB8FFB64-9F80-89CD-342A-ECBDA7507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960438"/>
            <a:ext cx="9525000" cy="57150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en-US" sz="4000"/>
              <a:t>Graphical representation of automata behavior…</a:t>
            </a:r>
          </a:p>
        </p:txBody>
      </p:sp>
      <p:sp>
        <p:nvSpPr>
          <p:cNvPr id="362506" name="AutoShape 10">
            <a:extLst>
              <a:ext uri="{FF2B5EF4-FFF2-40B4-BE49-F238E27FC236}">
                <a16:creationId xmlns:a16="http://schemas.microsoft.com/office/drawing/2014/main" id="{8F5DB520-5685-4368-BE7C-66CFB1C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2425700"/>
            <a:ext cx="2165350" cy="1579563"/>
          </a:xfrm>
          <a:prstGeom prst="roundRect">
            <a:avLst>
              <a:gd name="adj" fmla="val 31986"/>
            </a:avLst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0794" tIns="50397" rIns="100794" bIns="50397" anchor="ctr">
            <a:spAutoFit/>
          </a:bodyPr>
          <a:lstStyle/>
          <a:p>
            <a:pPr algn="ctr" defTabSz="503238" eaLnBrk="1" hangingPunct="1">
              <a:defRPr/>
            </a:pPr>
            <a:endParaRPr lang="en-US" sz="2600" i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 defTabSz="503238" eaLnBrk="1" hangingPunct="1">
              <a:defRPr/>
            </a:pPr>
            <a:r>
              <a: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Lamp On</a:t>
            </a:r>
          </a:p>
          <a:p>
            <a:pPr algn="ctr" defTabSz="503238" eaLnBrk="1" hangingPunct="1">
              <a:defRPr/>
            </a:pPr>
            <a:endParaRPr lang="en-US" sz="2600" i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62507" name="AutoShape 11">
            <a:extLst>
              <a:ext uri="{FF2B5EF4-FFF2-40B4-BE49-F238E27FC236}">
                <a16:creationId xmlns:a16="http://schemas.microsoft.com/office/drawing/2014/main" id="{016940DA-783E-C286-ED8E-0CCC7DE7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5365750"/>
            <a:ext cx="2165350" cy="1579563"/>
          </a:xfrm>
          <a:prstGeom prst="roundRect">
            <a:avLst>
              <a:gd name="adj" fmla="val 31986"/>
            </a:avLst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0794" tIns="50397" rIns="100794" bIns="50397" anchor="ctr">
            <a:spAutoFit/>
          </a:bodyPr>
          <a:lstStyle/>
          <a:p>
            <a:pPr algn="ctr" defTabSz="503238" eaLnBrk="1" hangingPunct="1">
              <a:defRPr/>
            </a:pPr>
            <a:endParaRPr lang="en-US" sz="2600" i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 defTabSz="503238" eaLnBrk="1" hangingPunct="1">
              <a:defRPr/>
            </a:pPr>
            <a:r>
              <a: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Lamp Off</a:t>
            </a:r>
          </a:p>
          <a:p>
            <a:pPr algn="ctr" defTabSz="503238" eaLnBrk="1" hangingPunct="1">
              <a:defRPr/>
            </a:pPr>
            <a:endParaRPr lang="en-US" sz="2600" i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146308EF-42A3-DB08-BE77-BA8C9E47C65B}"/>
              </a:ext>
            </a:extLst>
          </p:cNvPr>
          <p:cNvGrpSpPr>
            <a:grpSpLocks/>
          </p:cNvGrpSpPr>
          <p:nvPr/>
        </p:nvGrpSpPr>
        <p:grpSpPr bwMode="auto">
          <a:xfrm>
            <a:off x="3433763" y="4017963"/>
            <a:ext cx="671512" cy="1344612"/>
            <a:chOff x="1824" y="2112"/>
            <a:chExt cx="384" cy="768"/>
          </a:xfrm>
        </p:grpSpPr>
        <p:sp>
          <p:nvSpPr>
            <p:cNvPr id="63503" name="Line 13">
              <a:extLst>
                <a:ext uri="{FF2B5EF4-FFF2-40B4-BE49-F238E27FC236}">
                  <a16:creationId xmlns:a16="http://schemas.microsoft.com/office/drawing/2014/main" id="{44ADF9EC-A7D8-A989-9B9A-AC39E1921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1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63504" name="Text Box 14">
              <a:extLst>
                <a:ext uri="{FF2B5EF4-FFF2-40B4-BE49-F238E27FC236}">
                  <a16:creationId xmlns:a16="http://schemas.microsoft.com/office/drawing/2014/main" id="{20E4EC99-1DBE-A497-2101-95549D465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44"/>
              <a:ext cx="35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accent2"/>
                  </a:solidFill>
                  <a:latin typeface="Arial" panose="020B0604020202020204" pitchFamily="34" charset="0"/>
                </a:rPr>
                <a:t>off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09D9B24C-607E-5F93-3526-DB47CAF61888}"/>
              </a:ext>
            </a:extLst>
          </p:cNvPr>
          <p:cNvGrpSpPr>
            <a:grpSpLocks/>
          </p:cNvGrpSpPr>
          <p:nvPr/>
        </p:nvGrpSpPr>
        <p:grpSpPr bwMode="auto">
          <a:xfrm>
            <a:off x="5113338" y="4017963"/>
            <a:ext cx="603250" cy="1344612"/>
            <a:chOff x="2784" y="2112"/>
            <a:chExt cx="345" cy="768"/>
          </a:xfrm>
        </p:grpSpPr>
        <p:sp>
          <p:nvSpPr>
            <p:cNvPr id="63501" name="Text Box 16">
              <a:extLst>
                <a:ext uri="{FF2B5EF4-FFF2-40B4-BE49-F238E27FC236}">
                  <a16:creationId xmlns:a16="http://schemas.microsoft.com/office/drawing/2014/main" id="{88FA3627-534D-EF40-86BE-00CFC9479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12"/>
              <a:ext cx="34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accent2"/>
                  </a:solidFill>
                  <a:latin typeface="Arial" panose="020B0604020202020204" pitchFamily="34" charset="0"/>
                </a:rPr>
                <a:t>on</a:t>
              </a:r>
            </a:p>
          </p:txBody>
        </p:sp>
        <p:sp>
          <p:nvSpPr>
            <p:cNvPr id="63502" name="Line 17">
              <a:extLst>
                <a:ext uri="{FF2B5EF4-FFF2-40B4-BE49-F238E27FC236}">
                  <a16:creationId xmlns:a16="http://schemas.microsoft.com/office/drawing/2014/main" id="{6F7A2799-329D-2F70-AB4D-61AAEE4F8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11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2B22A17F-1ED6-3EE8-E002-E1C8D8D9860A}"/>
              </a:ext>
            </a:extLst>
          </p:cNvPr>
          <p:cNvGrpSpPr>
            <a:grpSpLocks/>
          </p:cNvGrpSpPr>
          <p:nvPr/>
        </p:nvGrpSpPr>
        <p:grpSpPr bwMode="auto">
          <a:xfrm>
            <a:off x="2760663" y="6034088"/>
            <a:ext cx="757237" cy="336550"/>
            <a:chOff x="1440" y="3264"/>
            <a:chExt cx="432" cy="192"/>
          </a:xfrm>
        </p:grpSpPr>
        <p:sp>
          <p:nvSpPr>
            <p:cNvPr id="63499" name="Line 19">
              <a:extLst>
                <a:ext uri="{FF2B5EF4-FFF2-40B4-BE49-F238E27FC236}">
                  <a16:creationId xmlns:a16="http://schemas.microsoft.com/office/drawing/2014/main" id="{B680F110-3A2D-37DA-C92F-00742EC93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63500" name="Oval 20">
              <a:extLst>
                <a:ext uri="{FF2B5EF4-FFF2-40B4-BE49-F238E27FC236}">
                  <a16:creationId xmlns:a16="http://schemas.microsoft.com/office/drawing/2014/main" id="{8D99FA51-0D8A-879D-68F4-C38915C0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192" cy="192"/>
            </a:xfrm>
            <a:prstGeom prst="ellipse">
              <a:avLst/>
            </a:prstGeom>
            <a:solidFill>
              <a:srgbClr val="00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6" grpId="0" animBg="1" autoUpdateAnimBg="0"/>
      <p:bldP spid="36250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5DFEAD1-CEAE-6396-A629-FE572A120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188913"/>
            <a:ext cx="8596313" cy="914400"/>
          </a:xfrm>
        </p:spPr>
        <p:txBody>
          <a:bodyPr/>
          <a:lstStyle/>
          <a:p>
            <a:r>
              <a:rPr lang="en-US" altLang="en-US" sz="3600"/>
              <a:t>Outputs and Actions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09137B6-EA4A-03E4-C07C-310549C31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12838"/>
            <a:ext cx="10080625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Automaton generates outputs during transition.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Alternate representations.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D330EE8-2D75-B0E9-32F1-6E7BB5E633E5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2408238"/>
            <a:ext cx="3529012" cy="4346575"/>
            <a:chOff x="2880" y="1343"/>
            <a:chExt cx="2016" cy="2485"/>
          </a:xfrm>
        </p:grpSpPr>
        <p:grpSp>
          <p:nvGrpSpPr>
            <p:cNvPr id="65560" name="Group 5">
              <a:extLst>
                <a:ext uri="{FF2B5EF4-FFF2-40B4-BE49-F238E27FC236}">
                  <a16:creationId xmlns:a16="http://schemas.microsoft.com/office/drawing/2014/main" id="{A2780900-F26E-D821-2426-EE17720D9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3"/>
              <a:ext cx="2016" cy="2064"/>
              <a:chOff x="2880" y="1583"/>
              <a:chExt cx="2016" cy="2064"/>
            </a:xfrm>
          </p:grpSpPr>
          <p:sp>
            <p:nvSpPr>
              <p:cNvPr id="65562" name="Freeform 6">
                <a:extLst>
                  <a:ext uri="{FF2B5EF4-FFF2-40B4-BE49-F238E27FC236}">
                    <a16:creationId xmlns:a16="http://schemas.microsoft.com/office/drawing/2014/main" id="{A814C68F-C63C-FCD7-EE09-E448C160B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6" y="1902"/>
                <a:ext cx="630" cy="336"/>
              </a:xfrm>
              <a:custGeom>
                <a:avLst/>
                <a:gdLst>
                  <a:gd name="T0" fmla="*/ 0 w 720"/>
                  <a:gd name="T1" fmla="*/ 4 h 384"/>
                  <a:gd name="T2" fmla="*/ 4 w 720"/>
                  <a:gd name="T3" fmla="*/ 4 h 384"/>
                  <a:gd name="T4" fmla="*/ 4 w 720"/>
                  <a:gd name="T5" fmla="*/ 0 h 384"/>
                  <a:gd name="T6" fmla="*/ 4 w 720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384"/>
                  <a:gd name="T14" fmla="*/ 720 w 72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5563" name="Text Box 7">
                <a:extLst>
                  <a:ext uri="{FF2B5EF4-FFF2-40B4-BE49-F238E27FC236}">
                    <a16:creationId xmlns:a16="http://schemas.microsoft.com/office/drawing/2014/main" id="{93028652-2789-64E8-0F57-DFB9E2954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4" y="1583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600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</a:t>
                </a:r>
              </a:p>
            </p:txBody>
          </p:sp>
          <p:grpSp>
            <p:nvGrpSpPr>
              <p:cNvPr id="65564" name="Group 8">
                <a:extLst>
                  <a:ext uri="{FF2B5EF4-FFF2-40B4-BE49-F238E27FC236}">
                    <a16:creationId xmlns:a16="http://schemas.microsoft.com/office/drawing/2014/main" id="{CF050C18-C356-896B-70C1-9FD6BEAE9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6" y="2905"/>
                <a:ext cx="630" cy="630"/>
                <a:chOff x="3024" y="2832"/>
                <a:chExt cx="720" cy="720"/>
              </a:xfrm>
            </p:grpSpPr>
            <p:sp>
              <p:nvSpPr>
                <p:cNvPr id="65576" name="Freeform 9">
                  <a:extLst>
                    <a:ext uri="{FF2B5EF4-FFF2-40B4-BE49-F238E27FC236}">
                      <a16:creationId xmlns:a16="http://schemas.microsoft.com/office/drawing/2014/main" id="{468EA388-AB22-D41A-57FA-8B2F9217F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3168"/>
                  <a:ext cx="720" cy="384"/>
                </a:xfrm>
                <a:custGeom>
                  <a:avLst/>
                  <a:gdLst>
                    <a:gd name="T0" fmla="*/ 0 w 720"/>
                    <a:gd name="T1" fmla="*/ 384 h 384"/>
                    <a:gd name="T2" fmla="*/ 720 w 720"/>
                    <a:gd name="T3" fmla="*/ 384 h 384"/>
                    <a:gd name="T4" fmla="*/ 720 w 720"/>
                    <a:gd name="T5" fmla="*/ 0 h 384"/>
                    <a:gd name="T6" fmla="*/ 96 w 720"/>
                    <a:gd name="T7" fmla="*/ 0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0"/>
                    <a:gd name="T13" fmla="*/ 0 h 384"/>
                    <a:gd name="T14" fmla="*/ 720 w 720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0" h="384">
                      <a:moveTo>
                        <a:pt x="0" y="384"/>
                      </a:moveTo>
                      <a:lnTo>
                        <a:pt x="720" y="384"/>
                      </a:lnTo>
                      <a:lnTo>
                        <a:pt x="720" y="0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5577" name="Text Box 10">
                  <a:extLst>
                    <a:ext uri="{FF2B5EF4-FFF2-40B4-BE49-F238E27FC236}">
                      <a16:creationId xmlns:a16="http://schemas.microsoft.com/office/drawing/2014/main" id="{12F00703-991D-D323-5A72-F05BD450E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2832"/>
                  <a:ext cx="37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0794" tIns="50397" rIns="100794" bIns="50397">
                  <a:spAutoFit/>
                </a:bodyPr>
                <a:lstStyle>
                  <a:lvl1pPr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/>
                  <a:r>
                    <a:rPr lang="en-US" altLang="en-US" sz="2600" b="0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off</a:t>
                  </a:r>
                </a:p>
              </p:txBody>
            </p:sp>
          </p:grpSp>
          <p:sp>
            <p:nvSpPr>
              <p:cNvPr id="364555" name="AutoShape 11">
                <a:extLst>
                  <a:ext uri="{FF2B5EF4-FFF2-40B4-BE49-F238E27FC236}">
                    <a16:creationId xmlns:a16="http://schemas.microsoft.com/office/drawing/2014/main" id="{16BE8226-F4B9-009E-E9F7-40319CA9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728"/>
                <a:ext cx="1169" cy="580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Lamp On</a:t>
                </a:r>
              </a:p>
              <a:p>
                <a:pPr algn="ctr" defTabSz="503238" eaLnBrk="1" hangingPunct="1">
                  <a:defRPr/>
                </a:pPr>
                <a:r>
                  <a:rPr lang="en-US" sz="2200" b="0">
                    <a:solidFill>
                      <a:srgbClr val="FC012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display(”on”)</a:t>
                </a:r>
                <a:endParaRPr lang="en-US" sz="2200" b="0" i="0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64556" name="AutoShape 12">
                <a:extLst>
                  <a:ext uri="{FF2B5EF4-FFF2-40B4-BE49-F238E27FC236}">
                    <a16:creationId xmlns:a16="http://schemas.microsoft.com/office/drawing/2014/main" id="{6DAFE4F0-9B82-829F-CB3D-4D3CFB2CB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012"/>
                <a:ext cx="1076" cy="634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Lamp </a:t>
                </a:r>
                <a:b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</a:b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Off</a:t>
                </a:r>
              </a:p>
            </p:txBody>
          </p:sp>
          <p:grpSp>
            <p:nvGrpSpPr>
              <p:cNvPr id="65567" name="Group 13">
                <a:extLst>
                  <a:ext uri="{FF2B5EF4-FFF2-40B4-BE49-F238E27FC236}">
                    <a16:creationId xmlns:a16="http://schemas.microsoft.com/office/drawing/2014/main" id="{556C74A9-5830-CC2D-3616-60D70459C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3" y="2352"/>
                <a:ext cx="329" cy="672"/>
                <a:chOff x="1832" y="2112"/>
                <a:chExt cx="376" cy="768"/>
              </a:xfrm>
            </p:grpSpPr>
            <p:sp>
              <p:nvSpPr>
                <p:cNvPr id="65574" name="Line 14">
                  <a:extLst>
                    <a:ext uri="{FF2B5EF4-FFF2-40B4-BE49-F238E27FC236}">
                      <a16:creationId xmlns:a16="http://schemas.microsoft.com/office/drawing/2014/main" id="{4E0ACBAA-C010-F137-B5A3-DFE105167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5575" name="Text Box 15">
                  <a:extLst>
                    <a:ext uri="{FF2B5EF4-FFF2-40B4-BE49-F238E27FC236}">
                      <a16:creationId xmlns:a16="http://schemas.microsoft.com/office/drawing/2014/main" id="{003DFA3D-336A-657A-AC10-50BBFE93F8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2" y="2350"/>
                  <a:ext cx="37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0794" tIns="50397" rIns="100794" bIns="50397">
                  <a:spAutoFit/>
                </a:bodyPr>
                <a:lstStyle>
                  <a:lvl1pPr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/>
                  <a:r>
                    <a:rPr lang="en-US" altLang="en-US" sz="2600" b="0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off</a:t>
                  </a:r>
                </a:p>
              </p:txBody>
            </p:sp>
          </p:grpSp>
          <p:grpSp>
            <p:nvGrpSpPr>
              <p:cNvPr id="65568" name="Group 16">
                <a:extLst>
                  <a:ext uri="{FF2B5EF4-FFF2-40B4-BE49-F238E27FC236}">
                    <a16:creationId xmlns:a16="http://schemas.microsoft.com/office/drawing/2014/main" id="{30A85303-D2FF-FED2-296F-A5B1A523D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2" y="2352"/>
                <a:ext cx="330" cy="672"/>
                <a:chOff x="2745" y="2112"/>
                <a:chExt cx="377" cy="768"/>
              </a:xfrm>
            </p:grpSpPr>
            <p:sp>
              <p:nvSpPr>
                <p:cNvPr id="65572" name="Text Box 17">
                  <a:extLst>
                    <a:ext uri="{FF2B5EF4-FFF2-40B4-BE49-F238E27FC236}">
                      <a16:creationId xmlns:a16="http://schemas.microsoft.com/office/drawing/2014/main" id="{E3B14D71-E374-A29A-F8E1-E362C39E64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5" y="2291"/>
                  <a:ext cx="377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0794" tIns="50397" rIns="100794" bIns="50397">
                  <a:spAutoFit/>
                </a:bodyPr>
                <a:lstStyle>
                  <a:lvl1pPr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/>
                  <a:r>
                    <a:rPr lang="en-US" altLang="en-US" sz="2600" b="0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on</a:t>
                  </a:r>
                </a:p>
              </p:txBody>
            </p:sp>
            <p:sp>
              <p:nvSpPr>
                <p:cNvPr id="65573" name="Line 18">
                  <a:extLst>
                    <a:ext uri="{FF2B5EF4-FFF2-40B4-BE49-F238E27FC236}">
                      <a16:creationId xmlns:a16="http://schemas.microsoft.com/office/drawing/2014/main" id="{E6201CA6-34BA-8CA7-8A8F-2F9D95311A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65569" name="Group 19">
                <a:extLst>
                  <a:ext uri="{FF2B5EF4-FFF2-40B4-BE49-F238E27FC236}">
                    <a16:creationId xmlns:a16="http://schemas.microsoft.com/office/drawing/2014/main" id="{7556E3DA-0A44-61C9-B94D-F532AF3CAD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3283"/>
                <a:ext cx="378" cy="168"/>
                <a:chOff x="1440" y="3264"/>
                <a:chExt cx="432" cy="192"/>
              </a:xfrm>
            </p:grpSpPr>
            <p:sp>
              <p:nvSpPr>
                <p:cNvPr id="65570" name="Line 20">
                  <a:extLst>
                    <a:ext uri="{FF2B5EF4-FFF2-40B4-BE49-F238E27FC236}">
                      <a16:creationId xmlns:a16="http://schemas.microsoft.com/office/drawing/2014/main" id="{C289D264-3253-1C57-5D7F-DE8B1B4FA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5571" name="Oval 21">
                  <a:extLst>
                    <a:ext uri="{FF2B5EF4-FFF2-40B4-BE49-F238E27FC236}">
                      <a16:creationId xmlns:a16="http://schemas.microsoft.com/office/drawing/2014/main" id="{792C53A3-D81C-A221-4175-CF5F03F59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6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i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47513" name="Text Box 22">
              <a:extLst>
                <a:ext uri="{FF2B5EF4-FFF2-40B4-BE49-F238E27FC236}">
                  <a16:creationId xmlns:a16="http://schemas.microsoft.com/office/drawing/2014/main" id="{DB0B27EB-89F9-A86B-8F29-0A22CD837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97"/>
              <a:ext cx="2009" cy="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defRPr/>
              </a:pPr>
              <a:r>
                <a:rPr lang="en-US" sz="3100" i="0" dirty="0">
                  <a:solidFill>
                    <a:srgbClr val="0000CC"/>
                  </a:solidFill>
                  <a:latin typeface="+mn-lt"/>
                </a:rPr>
                <a:t>Moore automaton</a:t>
              </a:r>
            </a:p>
          </p:txBody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BAEB0EFA-E8E4-E390-325A-D408DD529DB9}"/>
              </a:ext>
            </a:extLst>
          </p:cNvPr>
          <p:cNvGrpSpPr>
            <a:grpSpLocks/>
          </p:cNvGrpSpPr>
          <p:nvPr/>
        </p:nvGrpSpPr>
        <p:grpSpPr bwMode="auto">
          <a:xfrm>
            <a:off x="236538" y="2600325"/>
            <a:ext cx="4495800" cy="4154488"/>
            <a:chOff x="288" y="1565"/>
            <a:chExt cx="2568" cy="2375"/>
          </a:xfrm>
        </p:grpSpPr>
        <p:grpSp>
          <p:nvGrpSpPr>
            <p:cNvPr id="65542" name="Group 24">
              <a:extLst>
                <a:ext uri="{FF2B5EF4-FFF2-40B4-BE49-F238E27FC236}">
                  <a16:creationId xmlns:a16="http://schemas.microsoft.com/office/drawing/2014/main" id="{78DFA775-55D5-2D39-CFD4-6A739D761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565"/>
              <a:ext cx="2568" cy="1984"/>
              <a:chOff x="1440" y="1565"/>
              <a:chExt cx="2568" cy="1984"/>
            </a:xfrm>
          </p:grpSpPr>
          <p:sp>
            <p:nvSpPr>
              <p:cNvPr id="65544" name="Freeform 25">
                <a:extLst>
                  <a:ext uri="{FF2B5EF4-FFF2-40B4-BE49-F238E27FC236}">
                    <a16:creationId xmlns:a16="http://schemas.microsoft.com/office/drawing/2014/main" id="{B77F5158-8D56-CD0D-C0E0-612D4B9F0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862"/>
                <a:ext cx="630" cy="336"/>
              </a:xfrm>
              <a:custGeom>
                <a:avLst/>
                <a:gdLst>
                  <a:gd name="T0" fmla="*/ 0 w 720"/>
                  <a:gd name="T1" fmla="*/ 4 h 384"/>
                  <a:gd name="T2" fmla="*/ 4 w 720"/>
                  <a:gd name="T3" fmla="*/ 4 h 384"/>
                  <a:gd name="T4" fmla="*/ 4 w 720"/>
                  <a:gd name="T5" fmla="*/ 0 h 384"/>
                  <a:gd name="T6" fmla="*/ 4 w 720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384"/>
                  <a:gd name="T14" fmla="*/ 720 w 72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5545" name="Text Box 26">
                <a:extLst>
                  <a:ext uri="{FF2B5EF4-FFF2-40B4-BE49-F238E27FC236}">
                    <a16:creationId xmlns:a16="http://schemas.microsoft.com/office/drawing/2014/main" id="{66B11A03-A6B7-DDC0-57A4-511B2C209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" y="1565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600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</a:t>
                </a:r>
              </a:p>
            </p:txBody>
          </p:sp>
          <p:grpSp>
            <p:nvGrpSpPr>
              <p:cNvPr id="65546" name="Group 27">
                <a:extLst>
                  <a:ext uri="{FF2B5EF4-FFF2-40B4-BE49-F238E27FC236}">
                    <a16:creationId xmlns:a16="http://schemas.microsoft.com/office/drawing/2014/main" id="{6863E3DD-06FD-CB1C-8529-258CD261A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6" y="2809"/>
                <a:ext cx="630" cy="630"/>
                <a:chOff x="3024" y="2832"/>
                <a:chExt cx="720" cy="720"/>
              </a:xfrm>
            </p:grpSpPr>
            <p:sp>
              <p:nvSpPr>
                <p:cNvPr id="65558" name="Freeform 28">
                  <a:extLst>
                    <a:ext uri="{FF2B5EF4-FFF2-40B4-BE49-F238E27FC236}">
                      <a16:creationId xmlns:a16="http://schemas.microsoft.com/office/drawing/2014/main" id="{EFBE8A71-4FE9-0EB2-323B-628EF1FEC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3168"/>
                  <a:ext cx="720" cy="384"/>
                </a:xfrm>
                <a:custGeom>
                  <a:avLst/>
                  <a:gdLst>
                    <a:gd name="T0" fmla="*/ 0 w 720"/>
                    <a:gd name="T1" fmla="*/ 384 h 384"/>
                    <a:gd name="T2" fmla="*/ 720 w 720"/>
                    <a:gd name="T3" fmla="*/ 384 h 384"/>
                    <a:gd name="T4" fmla="*/ 720 w 720"/>
                    <a:gd name="T5" fmla="*/ 0 h 384"/>
                    <a:gd name="T6" fmla="*/ 96 w 720"/>
                    <a:gd name="T7" fmla="*/ 0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0"/>
                    <a:gd name="T13" fmla="*/ 0 h 384"/>
                    <a:gd name="T14" fmla="*/ 720 w 720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0" h="384">
                      <a:moveTo>
                        <a:pt x="0" y="384"/>
                      </a:moveTo>
                      <a:lnTo>
                        <a:pt x="720" y="384"/>
                      </a:lnTo>
                      <a:lnTo>
                        <a:pt x="720" y="0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5559" name="Text Box 29">
                  <a:extLst>
                    <a:ext uri="{FF2B5EF4-FFF2-40B4-BE49-F238E27FC236}">
                      <a16:creationId xmlns:a16="http://schemas.microsoft.com/office/drawing/2014/main" id="{436798ED-497B-267D-0D7E-0A5626477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2832"/>
                  <a:ext cx="37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0794" tIns="50397" rIns="100794" bIns="50397">
                  <a:spAutoFit/>
                </a:bodyPr>
                <a:lstStyle>
                  <a:lvl1pPr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/>
                  <a:r>
                    <a:rPr lang="en-US" altLang="en-US" sz="2600" b="0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off</a:t>
                  </a:r>
                </a:p>
              </p:txBody>
            </p:sp>
          </p:grpSp>
          <p:sp>
            <p:nvSpPr>
              <p:cNvPr id="364574" name="AutoShape 30">
                <a:extLst>
                  <a:ext uri="{FF2B5EF4-FFF2-40B4-BE49-F238E27FC236}">
                    <a16:creationId xmlns:a16="http://schemas.microsoft.com/office/drawing/2014/main" id="{78295CE5-A91A-AB81-DD90-0368B01A2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1605"/>
                <a:ext cx="1046" cy="632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Lamp On</a:t>
                </a:r>
              </a:p>
            </p:txBody>
          </p:sp>
          <p:sp>
            <p:nvSpPr>
              <p:cNvPr id="364575" name="AutoShape 31">
                <a:extLst>
                  <a:ext uri="{FF2B5EF4-FFF2-40B4-BE49-F238E27FC236}">
                    <a16:creationId xmlns:a16="http://schemas.microsoft.com/office/drawing/2014/main" id="{F2AA5E00-104D-7BD2-3757-36F9FFD5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914"/>
                <a:ext cx="1077" cy="634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Lamp </a:t>
                </a:r>
                <a:b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</a:b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Off</a:t>
                </a:r>
              </a:p>
            </p:txBody>
          </p:sp>
          <p:grpSp>
            <p:nvGrpSpPr>
              <p:cNvPr id="65549" name="Group 32">
                <a:extLst>
                  <a:ext uri="{FF2B5EF4-FFF2-40B4-BE49-F238E27FC236}">
                    <a16:creationId xmlns:a16="http://schemas.microsoft.com/office/drawing/2014/main" id="{CF3B62E6-930B-387B-668B-706DBF7FA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9" y="2256"/>
                <a:ext cx="329" cy="672"/>
                <a:chOff x="1862" y="2112"/>
                <a:chExt cx="376" cy="768"/>
              </a:xfrm>
            </p:grpSpPr>
            <p:sp>
              <p:nvSpPr>
                <p:cNvPr id="65556" name="Line 33">
                  <a:extLst>
                    <a:ext uri="{FF2B5EF4-FFF2-40B4-BE49-F238E27FC236}">
                      <a16:creationId xmlns:a16="http://schemas.microsoft.com/office/drawing/2014/main" id="{4AB7B03F-B272-16BC-F051-4F2F45E58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5557" name="Text Box 34">
                  <a:extLst>
                    <a:ext uri="{FF2B5EF4-FFF2-40B4-BE49-F238E27FC236}">
                      <a16:creationId xmlns:a16="http://schemas.microsoft.com/office/drawing/2014/main" id="{74CDFE38-9954-EF46-B409-8097703295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62" y="2313"/>
                  <a:ext cx="37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0794" tIns="50397" rIns="100794" bIns="50397">
                  <a:spAutoFit/>
                </a:bodyPr>
                <a:lstStyle>
                  <a:lvl1pPr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503238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5032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/>
                  <a:r>
                    <a:rPr lang="en-US" altLang="en-US" sz="2600" b="0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off</a:t>
                  </a:r>
                </a:p>
              </p:txBody>
            </p:sp>
          </p:grpSp>
          <p:grpSp>
            <p:nvGrpSpPr>
              <p:cNvPr id="65550" name="Group 35">
                <a:extLst>
                  <a:ext uri="{FF2B5EF4-FFF2-40B4-BE49-F238E27FC236}">
                    <a16:creationId xmlns:a16="http://schemas.microsoft.com/office/drawing/2014/main" id="{5E382AB4-369C-A84D-78ED-3373C1B179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1" y="2256"/>
                <a:ext cx="1427" cy="672"/>
                <a:chOff x="2744" y="2112"/>
                <a:chExt cx="1627" cy="768"/>
              </a:xfrm>
            </p:grpSpPr>
            <p:sp>
              <p:nvSpPr>
                <p:cNvPr id="364580" name="Text Box 36">
                  <a:extLst>
                    <a:ext uri="{FF2B5EF4-FFF2-40B4-BE49-F238E27FC236}">
                      <a16:creationId xmlns:a16="http://schemas.microsoft.com/office/drawing/2014/main" id="{5E8452DE-19DE-EF89-D193-B181DA2F0D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4" y="2268"/>
                  <a:ext cx="1627" cy="33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00794" tIns="50397" rIns="100794" bIns="50397">
                  <a:spAutoFit/>
                </a:bodyPr>
                <a:lstStyle/>
                <a:p>
                  <a:pPr defTabSz="503238" eaLnBrk="1" hangingPunct="1">
                    <a:defRPr/>
                  </a:pPr>
                  <a:r>
                    <a:rPr lang="en-US" sz="2600" b="0" i="0" dirty="0">
                      <a:solidFill>
                        <a:schemeClr val="tx1"/>
                      </a:solidFill>
                      <a:latin typeface="Arial" charset="0"/>
                    </a:rPr>
                    <a:t>on/</a:t>
                  </a:r>
                  <a:r>
                    <a:rPr lang="en-US" sz="2600" b="0" dirty="0">
                      <a:solidFill>
                        <a:srgbClr val="FC0128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display(”on”)</a:t>
                  </a:r>
                  <a:endParaRPr lang="en-US" sz="2600" b="0" i="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65555" name="Line 37">
                  <a:extLst>
                    <a:ext uri="{FF2B5EF4-FFF2-40B4-BE49-F238E27FC236}">
                      <a16:creationId xmlns:a16="http://schemas.microsoft.com/office/drawing/2014/main" id="{F52D7DF6-59CC-427E-4F2D-DFD46592F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65551" name="Group 38">
                <a:extLst>
                  <a:ext uri="{FF2B5EF4-FFF2-40B4-BE49-F238E27FC236}">
                    <a16:creationId xmlns:a16="http://schemas.microsoft.com/office/drawing/2014/main" id="{58E9C0DE-CBD1-146A-8EB1-1B1F99BFC4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3187"/>
                <a:ext cx="378" cy="168"/>
                <a:chOff x="1440" y="3264"/>
                <a:chExt cx="432" cy="192"/>
              </a:xfrm>
            </p:grpSpPr>
            <p:sp>
              <p:nvSpPr>
                <p:cNvPr id="65552" name="Line 39">
                  <a:extLst>
                    <a:ext uri="{FF2B5EF4-FFF2-40B4-BE49-F238E27FC236}">
                      <a16:creationId xmlns:a16="http://schemas.microsoft.com/office/drawing/2014/main" id="{0133C580-7B8F-6042-DD45-2D124E61E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5553" name="Oval 40">
                  <a:extLst>
                    <a:ext uri="{FF2B5EF4-FFF2-40B4-BE49-F238E27FC236}">
                      <a16:creationId xmlns:a16="http://schemas.microsoft.com/office/drawing/2014/main" id="{D991C4E4-E8D7-C639-8911-F10971CD3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6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i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47495" name="Text Box 41">
              <a:extLst>
                <a:ext uri="{FF2B5EF4-FFF2-40B4-BE49-F238E27FC236}">
                  <a16:creationId xmlns:a16="http://schemas.microsoft.com/office/drawing/2014/main" id="{52021EEA-43EA-B26F-F6F8-82BE1CA9B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609"/>
              <a:ext cx="1976" cy="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3600" b="1" i="1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defRPr/>
              </a:pPr>
              <a:r>
                <a:rPr lang="en-US" sz="3100" i="0" dirty="0">
                  <a:solidFill>
                    <a:srgbClr val="0000CC"/>
                  </a:solidFill>
                  <a:latin typeface="+mn-lt"/>
                </a:rPr>
                <a:t>Mealy automaton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B2DC7EC-27A8-8F8A-690D-D2A9EAA22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Event-Driven Behavior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7B2BA443-F7A1-B000-DC13-511A0F8E1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10004425" cy="5791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b="1"/>
              <a:t>Event types:</a:t>
            </a:r>
          </a:p>
          <a:p>
            <a:pPr lvl="1">
              <a:lnSpc>
                <a:spcPct val="120000"/>
              </a:lnSpc>
              <a:spcAft>
                <a:spcPct val="0"/>
              </a:spcAft>
            </a:pPr>
            <a:r>
              <a:rPr lang="en-US" altLang="en-US" sz="3200" b="1">
                <a:solidFill>
                  <a:srgbClr val="FF0000"/>
                </a:solidFill>
              </a:rPr>
              <a:t>Object interactions: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en-US" sz="2800">
                <a:solidFill>
                  <a:srgbClr val="0000CC"/>
                </a:solidFill>
              </a:rPr>
              <a:t>synchronous object operation invocation (call event)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en-US" sz="2800">
                <a:solidFill>
                  <a:srgbClr val="0000CC"/>
                </a:solidFill>
              </a:rPr>
              <a:t>asynchronous signal reception (signal event)</a:t>
            </a:r>
          </a:p>
          <a:p>
            <a:pPr lvl="1">
              <a:lnSpc>
                <a:spcPct val="120000"/>
              </a:lnSpc>
              <a:spcAft>
                <a:spcPct val="0"/>
              </a:spcAft>
            </a:pPr>
            <a:r>
              <a:rPr lang="en-US" altLang="en-US" sz="3200" b="1">
                <a:solidFill>
                  <a:srgbClr val="FF0000"/>
                </a:solidFill>
              </a:rPr>
              <a:t>Occurrence of time instants (time event)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en-US" sz="2800">
                <a:solidFill>
                  <a:srgbClr val="0000CC"/>
                </a:solidFill>
              </a:rPr>
              <a:t>interval expiry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en-US" sz="2800">
                <a:solidFill>
                  <a:srgbClr val="0000CC"/>
                </a:solidFill>
              </a:rPr>
              <a:t>calendar/clock time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b="1">
                <a:solidFill>
                  <a:srgbClr val="FF0000"/>
                </a:solidFill>
              </a:rPr>
              <a:t>Change in value of some entity (change event)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/>
              <a:t>Event Instance = an instance of an event (type)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3200"/>
              <a:t>occurs at a particular time instant and has no duration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7F2A458-A03A-4C50-EE08-2F5B69FEA6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4000" y="111125"/>
            <a:ext cx="8596313" cy="655638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Event Examples</a:t>
            </a:r>
          </a:p>
        </p:txBody>
      </p:sp>
      <p:grpSp>
        <p:nvGrpSpPr>
          <p:cNvPr id="69635" name="Group 21">
            <a:extLst>
              <a:ext uri="{FF2B5EF4-FFF2-40B4-BE49-F238E27FC236}">
                <a16:creationId xmlns:a16="http://schemas.microsoft.com/office/drawing/2014/main" id="{E83894FF-8BD4-8EE3-922F-D259B26074F2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423863"/>
            <a:ext cx="7300912" cy="2670175"/>
            <a:chOff x="1588" y="423"/>
            <a:chExt cx="3143" cy="1387"/>
          </a:xfrm>
        </p:grpSpPr>
        <p:sp>
          <p:nvSpPr>
            <p:cNvPr id="69833" name="Text Box 6">
              <a:extLst>
                <a:ext uri="{FF2B5EF4-FFF2-40B4-BE49-F238E27FC236}">
                  <a16:creationId xmlns:a16="http://schemas.microsoft.com/office/drawing/2014/main" id="{CEE46DE3-560F-C799-9B44-3D50B3F1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1534"/>
              <a:ext cx="40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3333CC"/>
                  </a:solidFill>
                  <a:ea typeface="MS PGothic" panose="020B0600070205080204" pitchFamily="34" charset="-128"/>
                </a:rPr>
                <a:t>state</a:t>
              </a:r>
            </a:p>
          </p:txBody>
        </p:sp>
        <p:sp>
          <p:nvSpPr>
            <p:cNvPr id="69834" name="Text Box 7">
              <a:extLst>
                <a:ext uri="{FF2B5EF4-FFF2-40B4-BE49-F238E27FC236}">
                  <a16:creationId xmlns:a16="http://schemas.microsoft.com/office/drawing/2014/main" id="{19B0F72B-E265-6DB4-E1F7-9FCFD503B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1575"/>
              <a:ext cx="40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3333CC"/>
                  </a:solidFill>
                  <a:ea typeface="MS PGothic" panose="020B0600070205080204" pitchFamily="34" charset="-128"/>
                </a:rPr>
                <a:t>state</a:t>
              </a:r>
            </a:p>
          </p:txBody>
        </p:sp>
        <p:sp>
          <p:nvSpPr>
            <p:cNvPr id="69835" name="Line 8">
              <a:extLst>
                <a:ext uri="{FF2B5EF4-FFF2-40B4-BE49-F238E27FC236}">
                  <a16:creationId xmlns:a16="http://schemas.microsoft.com/office/drawing/2014/main" id="{AEAD4703-ED35-237A-3DA8-3DEEE9F31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0" y="1177"/>
              <a:ext cx="287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36" name="Text Box 9">
              <a:extLst>
                <a:ext uri="{FF2B5EF4-FFF2-40B4-BE49-F238E27FC236}">
                  <a16:creationId xmlns:a16="http://schemas.microsoft.com/office/drawing/2014/main" id="{381DEC67-045A-9503-DF38-B9B7F92F3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1481"/>
              <a:ext cx="66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3333CC"/>
                  </a:solidFill>
                  <a:ea typeface="MS PGothic" panose="020B0600070205080204" pitchFamily="34" charset="-128"/>
                </a:rPr>
                <a:t>transition</a:t>
              </a:r>
            </a:p>
          </p:txBody>
        </p:sp>
        <p:sp>
          <p:nvSpPr>
            <p:cNvPr id="69837" name="Line 10">
              <a:extLst>
                <a:ext uri="{FF2B5EF4-FFF2-40B4-BE49-F238E27FC236}">
                  <a16:creationId xmlns:a16="http://schemas.microsoft.com/office/drawing/2014/main" id="{5E1CE50C-5025-6551-3AC3-4AD841474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" y="635"/>
              <a:ext cx="632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38" name="Text Box 11">
              <a:extLst>
                <a:ext uri="{FF2B5EF4-FFF2-40B4-BE49-F238E27FC236}">
                  <a16:creationId xmlns:a16="http://schemas.microsoft.com/office/drawing/2014/main" id="{37511FE1-F960-EFBF-7522-065DA7798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423"/>
              <a:ext cx="8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3333CC"/>
                  </a:solidFill>
                  <a:ea typeface="MS PGothic" panose="020B0600070205080204" pitchFamily="34" charset="-128"/>
                </a:rPr>
                <a:t>Signal event</a:t>
              </a:r>
            </a:p>
          </p:txBody>
        </p:sp>
        <p:sp>
          <p:nvSpPr>
            <p:cNvPr id="69839" name="Line 12">
              <a:extLst>
                <a:ext uri="{FF2B5EF4-FFF2-40B4-BE49-F238E27FC236}">
                  <a16:creationId xmlns:a16="http://schemas.microsoft.com/office/drawing/2014/main" id="{85EB3C60-F6ED-3089-D3FC-D74AC9367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9" y="132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40" name="Line 13">
              <a:extLst>
                <a:ext uri="{FF2B5EF4-FFF2-40B4-BE49-F238E27FC236}">
                  <a16:creationId xmlns:a16="http://schemas.microsoft.com/office/drawing/2014/main" id="{C0A7C661-6D88-FDAE-0BF7-578C1ECFC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1316"/>
              <a:ext cx="0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9636" name="Group 20">
            <a:extLst>
              <a:ext uri="{FF2B5EF4-FFF2-40B4-BE49-F238E27FC236}">
                <a16:creationId xmlns:a16="http://schemas.microsoft.com/office/drawing/2014/main" id="{60894E5F-DE0D-4B71-2040-317156838F4D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1341438"/>
            <a:ext cx="8474075" cy="866775"/>
            <a:chOff x="425450" y="1143000"/>
            <a:chExt cx="8474075" cy="866775"/>
          </a:xfrm>
        </p:grpSpPr>
        <p:grpSp>
          <p:nvGrpSpPr>
            <p:cNvPr id="69820" name="Group 256">
              <a:extLst>
                <a:ext uri="{FF2B5EF4-FFF2-40B4-BE49-F238E27FC236}">
                  <a16:creationId xmlns:a16="http://schemas.microsoft.com/office/drawing/2014/main" id="{8FF4E3D1-FD7E-FA15-5238-6B9957EE2A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5450" y="1216025"/>
              <a:ext cx="8474075" cy="793750"/>
              <a:chOff x="268" y="766"/>
              <a:chExt cx="5338" cy="500"/>
            </a:xfrm>
          </p:grpSpPr>
          <p:sp>
            <p:nvSpPr>
              <p:cNvPr id="69824" name="AutoShape 255">
                <a:extLst>
                  <a:ext uri="{FF2B5EF4-FFF2-40B4-BE49-F238E27FC236}">
                    <a16:creationId xmlns:a16="http://schemas.microsoft.com/office/drawing/2014/main" id="{74503E17-6161-1AE6-5550-4CCCA8B54DB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68" y="766"/>
                <a:ext cx="5338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825" name="AutoShape 257">
                <a:extLst>
                  <a:ext uri="{FF2B5EF4-FFF2-40B4-BE49-F238E27FC236}">
                    <a16:creationId xmlns:a16="http://schemas.microsoft.com/office/drawing/2014/main" id="{9AF4127A-D50C-AE0A-D53D-5BA503460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788"/>
                <a:ext cx="1311" cy="448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74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9826" name="AutoShape 262">
                <a:extLst>
                  <a:ext uri="{FF2B5EF4-FFF2-40B4-BE49-F238E27FC236}">
                    <a16:creationId xmlns:a16="http://schemas.microsoft.com/office/drawing/2014/main" id="{667DCB1B-9BB5-2379-9A36-4C1737248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788"/>
                <a:ext cx="1311" cy="448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74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9827" name="Rectangle 265">
                <a:extLst>
                  <a:ext uri="{FF2B5EF4-FFF2-40B4-BE49-F238E27FC236}">
                    <a16:creationId xmlns:a16="http://schemas.microsoft.com/office/drawing/2014/main" id="{F9FC8736-DFC9-C84F-F6CE-21E8C4D19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86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defTabSz="914400" eaLnBrk="1" hangingPunct="1"/>
                <a:endParaRPr lang="en-US" altLang="en-US" sz="1800" b="0" i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828" name="Line 267">
                <a:extLst>
                  <a:ext uri="{FF2B5EF4-FFF2-40B4-BE49-F238E27FC236}">
                    <a16:creationId xmlns:a16="http://schemas.microsoft.com/office/drawing/2014/main" id="{A2CEB887-C976-73A0-BCD5-D9A14F162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1" y="1012"/>
                <a:ext cx="2201" cy="1"/>
              </a:xfrm>
              <a:prstGeom prst="line">
                <a:avLst/>
              </a:prstGeom>
              <a:noFill/>
              <a:ln w="1746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829" name="Line 268">
                <a:extLst>
                  <a:ext uri="{FF2B5EF4-FFF2-40B4-BE49-F238E27FC236}">
                    <a16:creationId xmlns:a16="http://schemas.microsoft.com/office/drawing/2014/main" id="{3692EA86-096C-73DC-98D8-C5B105630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8" y="1012"/>
                <a:ext cx="154" cy="5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830" name="Line 269">
                <a:extLst>
                  <a:ext uri="{FF2B5EF4-FFF2-40B4-BE49-F238E27FC236}">
                    <a16:creationId xmlns:a16="http://schemas.microsoft.com/office/drawing/2014/main" id="{8CB0AAAD-1955-7BC6-F8F6-1A75D1FBB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8" y="961"/>
                <a:ext cx="154" cy="5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831" name="Rectangle 270">
                <a:extLst>
                  <a:ext uri="{FF2B5EF4-FFF2-40B4-BE49-F238E27FC236}">
                    <a16:creationId xmlns:a16="http://schemas.microsoft.com/office/drawing/2014/main" id="{55EB09AE-8578-2C77-EDB9-7818FA615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3" y="791"/>
                <a:ext cx="617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9832" name="Rectangle 275">
                <a:extLst>
                  <a:ext uri="{FF2B5EF4-FFF2-40B4-BE49-F238E27FC236}">
                    <a16:creationId xmlns:a16="http://schemas.microsoft.com/office/drawing/2014/main" id="{75A512A9-8037-CB00-EE7E-DB58685CB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79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defTabSz="914400" eaLnBrk="1" hangingPunct="1"/>
                <a:endParaRPr lang="en-US" altLang="en-US" sz="1800" b="0" i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821" name="Text Box 5">
              <a:extLst>
                <a:ext uri="{FF2B5EF4-FFF2-40B4-BE49-F238E27FC236}">
                  <a16:creationId xmlns:a16="http://schemas.microsoft.com/office/drawing/2014/main" id="{44112378-BBBD-3B18-F92C-0CFDCFF10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525" y="1295400"/>
              <a:ext cx="1085208" cy="53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800" i="0">
                  <a:solidFill>
                    <a:srgbClr val="006600"/>
                  </a:solidFill>
                  <a:ea typeface="MS PGothic" panose="020B0600070205080204" pitchFamily="34" charset="-128"/>
                </a:rPr>
                <a:t>Move</a:t>
              </a:r>
            </a:p>
          </p:txBody>
        </p:sp>
        <p:sp>
          <p:nvSpPr>
            <p:cNvPr id="69822" name="Text Box 5">
              <a:extLst>
                <a:ext uri="{FF2B5EF4-FFF2-40B4-BE49-F238E27FC236}">
                  <a16:creationId xmlns:a16="http://schemas.microsoft.com/office/drawing/2014/main" id="{9B5D72B3-8388-662E-663B-30C306134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399" y="1295400"/>
              <a:ext cx="1203325" cy="53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800" i="0">
                  <a:solidFill>
                    <a:srgbClr val="006600"/>
                  </a:solidFill>
                  <a:ea typeface="MS PGothic" panose="020B0600070205080204" pitchFamily="34" charset="-128"/>
                </a:rPr>
                <a:t>Stop</a:t>
              </a:r>
            </a:p>
          </p:txBody>
        </p:sp>
        <p:sp>
          <p:nvSpPr>
            <p:cNvPr id="69823" name="Text Box 5">
              <a:extLst>
                <a:ext uri="{FF2B5EF4-FFF2-40B4-BE49-F238E27FC236}">
                  <a16:creationId xmlns:a16="http://schemas.microsoft.com/office/drawing/2014/main" id="{CF16B3C9-C86D-027E-AE6A-E0436442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143000"/>
              <a:ext cx="1242303" cy="440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006600"/>
                  </a:solidFill>
                  <a:ea typeface="MS PGothic" panose="020B0600070205080204" pitchFamily="34" charset="-128"/>
                </a:rPr>
                <a:t>collision</a:t>
              </a:r>
            </a:p>
          </p:txBody>
        </p:sp>
      </p:grpSp>
      <p:grpSp>
        <p:nvGrpSpPr>
          <p:cNvPr id="5" name="Group 627">
            <a:extLst>
              <a:ext uri="{FF2B5EF4-FFF2-40B4-BE49-F238E27FC236}">
                <a16:creationId xmlns:a16="http://schemas.microsoft.com/office/drawing/2014/main" id="{C70B261C-0F5F-CB32-7FD8-789C63E2D100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3598863"/>
            <a:ext cx="7027863" cy="890587"/>
            <a:chOff x="1822554" y="3598882"/>
            <a:chExt cx="7027758" cy="890568"/>
          </a:xfrm>
        </p:grpSpPr>
        <p:sp>
          <p:nvSpPr>
            <p:cNvPr id="69809" name="Line 6">
              <a:extLst>
                <a:ext uri="{FF2B5EF4-FFF2-40B4-BE49-F238E27FC236}">
                  <a16:creationId xmlns:a16="http://schemas.microsoft.com/office/drawing/2014/main" id="{E71A1FA6-026E-A766-ED98-A490AB778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7543" y="3986212"/>
              <a:ext cx="96632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10" name="AutoShape 5">
              <a:extLst>
                <a:ext uri="{FF2B5EF4-FFF2-40B4-BE49-F238E27FC236}">
                  <a16:creationId xmlns:a16="http://schemas.microsoft.com/office/drawing/2014/main" id="{5D24B2A1-A26F-C678-DDF5-6379055F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554" y="3681411"/>
              <a:ext cx="1898809" cy="68149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4288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9811" name="Rectangle 7">
              <a:extLst>
                <a:ext uri="{FF2B5EF4-FFF2-40B4-BE49-F238E27FC236}">
                  <a16:creationId xmlns:a16="http://schemas.microsoft.com/office/drawing/2014/main" id="{394CE925-CAC9-0305-19DB-01C0C7F2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386" y="379586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12" name="Rectangle 8">
              <a:extLst>
                <a:ext uri="{FF2B5EF4-FFF2-40B4-BE49-F238E27FC236}">
                  <a16:creationId xmlns:a16="http://schemas.microsoft.com/office/drawing/2014/main" id="{131F813E-7363-43BB-31B4-23CF29E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314" y="379586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13" name="Rectangle 9">
              <a:extLst>
                <a:ext uri="{FF2B5EF4-FFF2-40B4-BE49-F238E27FC236}">
                  <a16:creationId xmlns:a16="http://schemas.microsoft.com/office/drawing/2014/main" id="{06C37A43-87EF-013C-D187-6C4E4B144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901" y="379586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14" name="Rectangle 11">
              <a:extLst>
                <a:ext uri="{FF2B5EF4-FFF2-40B4-BE49-F238E27FC236}">
                  <a16:creationId xmlns:a16="http://schemas.microsoft.com/office/drawing/2014/main" id="{6248B676-897C-71E1-0635-6A00F8B4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150" y="379586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15" name="AutoShape 12">
              <a:extLst>
                <a:ext uri="{FF2B5EF4-FFF2-40B4-BE49-F238E27FC236}">
                  <a16:creationId xmlns:a16="http://schemas.microsoft.com/office/drawing/2014/main" id="{15175181-E06B-47C4-6110-6B04CCAD5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503" y="3686613"/>
              <a:ext cx="1898809" cy="68149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4288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9816" name="Line 22">
              <a:extLst>
                <a:ext uri="{FF2B5EF4-FFF2-40B4-BE49-F238E27FC236}">
                  <a16:creationId xmlns:a16="http://schemas.microsoft.com/office/drawing/2014/main" id="{4BA1E378-4739-1D1E-1E51-A7719575F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342" y="4028226"/>
              <a:ext cx="3187225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17" name="Text Box 5">
              <a:extLst>
                <a:ext uri="{FF2B5EF4-FFF2-40B4-BE49-F238E27FC236}">
                  <a16:creationId xmlns:a16="http://schemas.microsoft.com/office/drawing/2014/main" id="{51684502-D4DF-0332-751E-1E5D29483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839" y="3779837"/>
              <a:ext cx="1226273" cy="47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6600"/>
                  </a:solidFill>
                  <a:ea typeface="MS PGothic" panose="020B0600070205080204" pitchFamily="34" charset="-128"/>
                </a:rPr>
                <a:t>Manual</a:t>
              </a:r>
            </a:p>
          </p:txBody>
        </p:sp>
        <p:sp>
          <p:nvSpPr>
            <p:cNvPr id="69818" name="Text Box 5">
              <a:extLst>
                <a:ext uri="{FF2B5EF4-FFF2-40B4-BE49-F238E27FC236}">
                  <a16:creationId xmlns:a16="http://schemas.microsoft.com/office/drawing/2014/main" id="{0A361D03-A3F6-65B8-C39F-BDB241F7B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154" y="3598882"/>
              <a:ext cx="2939883" cy="409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i="0">
                  <a:solidFill>
                    <a:srgbClr val="006600"/>
                  </a:solidFill>
                  <a:ea typeface="MS PGothic" panose="020B0600070205080204" pitchFamily="34" charset="-128"/>
                </a:rPr>
                <a:t>startAutopilot(normal)</a:t>
              </a:r>
            </a:p>
          </p:txBody>
        </p:sp>
        <p:sp>
          <p:nvSpPr>
            <p:cNvPr id="69819" name="Text Box 5">
              <a:extLst>
                <a:ext uri="{FF2B5EF4-FFF2-40B4-BE49-F238E27FC236}">
                  <a16:creationId xmlns:a16="http://schemas.microsoft.com/office/drawing/2014/main" id="{91CEB79C-5CF1-D053-2992-6628E7798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712" y="3757611"/>
              <a:ext cx="1694349" cy="47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6600"/>
                  </a:solidFill>
                  <a:ea typeface="MS PGothic" panose="020B0600070205080204" pitchFamily="34" charset="-128"/>
                </a:rPr>
                <a:t>Automatic</a:t>
              </a:r>
            </a:p>
          </p:txBody>
        </p:sp>
      </p:grpSp>
      <p:grpSp>
        <p:nvGrpSpPr>
          <p:cNvPr id="6" name="Group 628">
            <a:extLst>
              <a:ext uri="{FF2B5EF4-FFF2-40B4-BE49-F238E27FC236}">
                <a16:creationId xmlns:a16="http://schemas.microsoft.com/office/drawing/2014/main" id="{9F001F9F-5D82-3C43-8B0B-EE20E1330034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4406900"/>
            <a:ext cx="7205663" cy="2708275"/>
            <a:chOff x="1873841" y="4406899"/>
            <a:chExt cx="7205071" cy="2708871"/>
          </a:xfrm>
        </p:grpSpPr>
        <p:sp>
          <p:nvSpPr>
            <p:cNvPr id="69639" name="Line 10">
              <a:extLst>
                <a:ext uri="{FF2B5EF4-FFF2-40B4-BE49-F238E27FC236}">
                  <a16:creationId xmlns:a16="http://schemas.microsoft.com/office/drawing/2014/main" id="{6C3E196F-12C7-263F-B4D7-14BA2BBC8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5937" y="5406485"/>
              <a:ext cx="1675353" cy="4499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0" name="Text Box 5">
              <a:extLst>
                <a:ext uri="{FF2B5EF4-FFF2-40B4-BE49-F238E27FC236}">
                  <a16:creationId xmlns:a16="http://schemas.microsoft.com/office/drawing/2014/main" id="{3E307CAD-9B23-645F-9E27-81B7C00C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2937" y="4406899"/>
              <a:ext cx="1591979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3333CC"/>
                  </a:solidFill>
                  <a:ea typeface="MS PGothic" panose="020B0600070205080204" pitchFamily="34" charset="-128"/>
                </a:rPr>
                <a:t>Call event</a:t>
              </a:r>
            </a:p>
          </p:txBody>
        </p:sp>
        <p:sp>
          <p:nvSpPr>
            <p:cNvPr id="69641" name="Text Box 7">
              <a:extLst>
                <a:ext uri="{FF2B5EF4-FFF2-40B4-BE49-F238E27FC236}">
                  <a16:creationId xmlns:a16="http://schemas.microsoft.com/office/drawing/2014/main" id="{559781CB-00FE-EA94-9AE1-9A67D0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9078" y="5711825"/>
              <a:ext cx="1762314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3333CC"/>
                  </a:solidFill>
                  <a:ea typeface="MS PGothic" panose="020B0600070205080204" pitchFamily="34" charset="-128"/>
                </a:rPr>
                <a:t>Time event</a:t>
              </a:r>
            </a:p>
          </p:txBody>
        </p:sp>
        <p:sp>
          <p:nvSpPr>
            <p:cNvPr id="69642" name="Line 6">
              <a:extLst>
                <a:ext uri="{FF2B5EF4-FFF2-40B4-BE49-F238E27FC236}">
                  <a16:creationId xmlns:a16="http://schemas.microsoft.com/office/drawing/2014/main" id="{CBA6384B-C99F-5C29-D676-8CD3E80C6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8781" y="6048375"/>
              <a:ext cx="194903" cy="839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3" name="AutoShape 50">
              <a:extLst>
                <a:ext uri="{FF2B5EF4-FFF2-40B4-BE49-F238E27FC236}">
                  <a16:creationId xmlns:a16="http://schemas.microsoft.com/office/drawing/2014/main" id="{B46CC445-22C1-D11B-782F-5C0F67A2C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841" y="6398408"/>
              <a:ext cx="1914416" cy="669352"/>
            </a:xfrm>
            <a:prstGeom prst="roundRect">
              <a:avLst>
                <a:gd name="adj" fmla="val 16981"/>
              </a:avLst>
            </a:prstGeom>
            <a:solidFill>
              <a:srgbClr val="FFFFCC"/>
            </a:solidFill>
            <a:ln w="14288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9644" name="AutoShape 55">
              <a:extLst>
                <a:ext uri="{FF2B5EF4-FFF2-40B4-BE49-F238E27FC236}">
                  <a16:creationId xmlns:a16="http://schemas.microsoft.com/office/drawing/2014/main" id="{FAED8FCF-CBCD-8793-CE77-666E5B00C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103" y="6398408"/>
              <a:ext cx="1898809" cy="669352"/>
            </a:xfrm>
            <a:prstGeom prst="roundRect">
              <a:avLst>
                <a:gd name="adj" fmla="val 16981"/>
              </a:avLst>
            </a:prstGeom>
            <a:solidFill>
              <a:srgbClr val="FFFFCC"/>
            </a:solidFill>
            <a:ln w="14288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9645" name="Line 62">
              <a:extLst>
                <a:ext uri="{FF2B5EF4-FFF2-40B4-BE49-F238E27FC236}">
                  <a16:creationId xmlns:a16="http://schemas.microsoft.com/office/drawing/2014/main" id="{64EFD727-08FA-731B-AEBE-00BF53632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365461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6" name="Line 63">
              <a:extLst>
                <a:ext uri="{FF2B5EF4-FFF2-40B4-BE49-F238E27FC236}">
                  <a16:creationId xmlns:a16="http://schemas.microsoft.com/office/drawing/2014/main" id="{D630857D-516E-59BF-BE57-569A6F1D6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353322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7" name="Line 64">
              <a:extLst>
                <a:ext uri="{FF2B5EF4-FFF2-40B4-BE49-F238E27FC236}">
                  <a16:creationId xmlns:a16="http://schemas.microsoft.com/office/drawing/2014/main" id="{FA2A8095-EE90-E213-C9DC-00C0DA315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341184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8" name="Line 65">
              <a:extLst>
                <a:ext uri="{FF2B5EF4-FFF2-40B4-BE49-F238E27FC236}">
                  <a16:creationId xmlns:a16="http://schemas.microsoft.com/office/drawing/2014/main" id="{5E410B74-3627-6F34-2F97-C23E7CB32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327311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9" name="Line 66">
              <a:extLst>
                <a:ext uri="{FF2B5EF4-FFF2-40B4-BE49-F238E27FC236}">
                  <a16:creationId xmlns:a16="http://schemas.microsoft.com/office/drawing/2014/main" id="{FEBCC1A3-6D15-7DDC-96E2-80AFA255D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315173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0" name="Line 67">
              <a:extLst>
                <a:ext uri="{FF2B5EF4-FFF2-40B4-BE49-F238E27FC236}">
                  <a16:creationId xmlns:a16="http://schemas.microsoft.com/office/drawing/2014/main" id="{12E3E914-0D54-971C-F0FC-5D44615F3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301300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1" name="Line 68">
              <a:extLst>
                <a:ext uri="{FF2B5EF4-FFF2-40B4-BE49-F238E27FC236}">
                  <a16:creationId xmlns:a16="http://schemas.microsoft.com/office/drawing/2014/main" id="{7DB03391-D2AB-AA4E-ABDE-019595900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289161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2" name="Line 69">
              <a:extLst>
                <a:ext uri="{FF2B5EF4-FFF2-40B4-BE49-F238E27FC236}">
                  <a16:creationId xmlns:a16="http://schemas.microsoft.com/office/drawing/2014/main" id="{AD276D1B-E71A-1B73-D4A6-8E5A887DE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27528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3" name="Line 70">
              <a:extLst>
                <a:ext uri="{FF2B5EF4-FFF2-40B4-BE49-F238E27FC236}">
                  <a16:creationId xmlns:a16="http://schemas.microsoft.com/office/drawing/2014/main" id="{3CEE0C64-16F1-D19B-1F23-7764FC332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26315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4" name="Line 71">
              <a:extLst>
                <a:ext uri="{FF2B5EF4-FFF2-40B4-BE49-F238E27FC236}">
                  <a16:creationId xmlns:a16="http://schemas.microsoft.com/office/drawing/2014/main" id="{F84C75F9-F765-5FAE-D19A-F9AA1E81E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251012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5" name="Line 72">
              <a:extLst>
                <a:ext uri="{FF2B5EF4-FFF2-40B4-BE49-F238E27FC236}">
                  <a16:creationId xmlns:a16="http://schemas.microsoft.com/office/drawing/2014/main" id="{88551416-C719-7A99-E73E-2522E7FA2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23713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6" name="Line 73">
              <a:extLst>
                <a:ext uri="{FF2B5EF4-FFF2-40B4-BE49-F238E27FC236}">
                  <a16:creationId xmlns:a16="http://schemas.microsoft.com/office/drawing/2014/main" id="{2D54EF52-1954-ABF4-CC9B-ADF70FDF1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225001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7" name="Line 74">
              <a:extLst>
                <a:ext uri="{FF2B5EF4-FFF2-40B4-BE49-F238E27FC236}">
                  <a16:creationId xmlns:a16="http://schemas.microsoft.com/office/drawing/2014/main" id="{4E3AE43B-937C-E3C9-AA6C-D3E04D5C7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211128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8" name="Line 75">
              <a:extLst>
                <a:ext uri="{FF2B5EF4-FFF2-40B4-BE49-F238E27FC236}">
                  <a16:creationId xmlns:a16="http://schemas.microsoft.com/office/drawing/2014/main" id="{9A562FBC-B2B0-28E7-FDB7-709B8CC0A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9899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59" name="Line 76">
              <a:extLst>
                <a:ext uri="{FF2B5EF4-FFF2-40B4-BE49-F238E27FC236}">
                  <a16:creationId xmlns:a16="http://schemas.microsoft.com/office/drawing/2014/main" id="{51DC881A-7A47-7ECD-0689-F1C7AFF2B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85117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0" name="Line 77">
              <a:extLst>
                <a:ext uri="{FF2B5EF4-FFF2-40B4-BE49-F238E27FC236}">
                  <a16:creationId xmlns:a16="http://schemas.microsoft.com/office/drawing/2014/main" id="{7DF5B330-95F8-2D9E-EAFA-8AAF91F07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7297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1" name="Line 78">
              <a:extLst>
                <a:ext uri="{FF2B5EF4-FFF2-40B4-BE49-F238E27FC236}">
                  <a16:creationId xmlns:a16="http://schemas.microsoft.com/office/drawing/2014/main" id="{7489C408-3856-0B05-B617-1362F0905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59106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2" name="Line 79">
              <a:extLst>
                <a:ext uri="{FF2B5EF4-FFF2-40B4-BE49-F238E27FC236}">
                  <a16:creationId xmlns:a16="http://schemas.microsoft.com/office/drawing/2014/main" id="{C41015AC-967D-D1B4-D978-85B2CEC18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46967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3" name="Line 80">
              <a:extLst>
                <a:ext uri="{FF2B5EF4-FFF2-40B4-BE49-F238E27FC236}">
                  <a16:creationId xmlns:a16="http://schemas.microsoft.com/office/drawing/2014/main" id="{F58BCA5E-2E7D-CCA8-8425-BBA1C5D3F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3482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4" name="Line 81">
              <a:extLst>
                <a:ext uri="{FF2B5EF4-FFF2-40B4-BE49-F238E27FC236}">
                  <a16:creationId xmlns:a16="http://schemas.microsoft.com/office/drawing/2014/main" id="{DB5F3421-76F8-5426-1A62-6F2E52B78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20956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5" name="Line 82">
              <a:extLst>
                <a:ext uri="{FF2B5EF4-FFF2-40B4-BE49-F238E27FC236}">
                  <a16:creationId xmlns:a16="http://schemas.microsoft.com/office/drawing/2014/main" id="{34E5041F-542E-5FF8-337C-25637A39D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108818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6" name="Line 83">
              <a:extLst>
                <a:ext uri="{FF2B5EF4-FFF2-40B4-BE49-F238E27FC236}">
                  <a16:creationId xmlns:a16="http://schemas.microsoft.com/office/drawing/2014/main" id="{BB3E526B-ECEA-62D5-5754-76BE39744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094945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7" name="Line 84">
              <a:extLst>
                <a:ext uri="{FF2B5EF4-FFF2-40B4-BE49-F238E27FC236}">
                  <a16:creationId xmlns:a16="http://schemas.microsoft.com/office/drawing/2014/main" id="{1DC7A55B-D601-20A3-8D7B-2BB301D23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082807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8" name="Line 85">
              <a:extLst>
                <a:ext uri="{FF2B5EF4-FFF2-40B4-BE49-F238E27FC236}">
                  <a16:creationId xmlns:a16="http://schemas.microsoft.com/office/drawing/2014/main" id="{1E873495-16DF-003F-C012-DE4F4246C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068934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9" name="Line 86">
              <a:extLst>
                <a:ext uri="{FF2B5EF4-FFF2-40B4-BE49-F238E27FC236}">
                  <a16:creationId xmlns:a16="http://schemas.microsoft.com/office/drawing/2014/main" id="{93EBBCAD-AEB2-82D9-BD15-C1660EE8D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056796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0" name="Line 87">
              <a:extLst>
                <a:ext uri="{FF2B5EF4-FFF2-40B4-BE49-F238E27FC236}">
                  <a16:creationId xmlns:a16="http://schemas.microsoft.com/office/drawing/2014/main" id="{CF9205CE-12AD-10DB-4D94-AC9C60880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096" y="6044657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1" name="Line 88">
              <a:extLst>
                <a:ext uri="{FF2B5EF4-FFF2-40B4-BE49-F238E27FC236}">
                  <a16:creationId xmlns:a16="http://schemas.microsoft.com/office/drawing/2014/main" id="{23B4EDAD-B421-E378-4FA9-7B5089E2C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096" y="6044657"/>
              <a:ext cx="17341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2" name="Line 89">
              <a:extLst>
                <a:ext uri="{FF2B5EF4-FFF2-40B4-BE49-F238E27FC236}">
                  <a16:creationId xmlns:a16="http://schemas.microsoft.com/office/drawing/2014/main" id="{EA2EBB8F-FEE6-DE89-62E8-C285F60D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437" y="6030785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3" name="Line 90">
              <a:extLst>
                <a:ext uri="{FF2B5EF4-FFF2-40B4-BE49-F238E27FC236}">
                  <a16:creationId xmlns:a16="http://schemas.microsoft.com/office/drawing/2014/main" id="{5CC34EA1-EBD5-9D7A-BCA3-FC2F93A60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437" y="6018646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4" name="Line 91">
              <a:extLst>
                <a:ext uri="{FF2B5EF4-FFF2-40B4-BE49-F238E27FC236}">
                  <a16:creationId xmlns:a16="http://schemas.microsoft.com/office/drawing/2014/main" id="{49B65DF1-C220-6652-6FAE-78E68249B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437" y="6004774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5" name="Line 92">
              <a:extLst>
                <a:ext uri="{FF2B5EF4-FFF2-40B4-BE49-F238E27FC236}">
                  <a16:creationId xmlns:a16="http://schemas.microsoft.com/office/drawing/2014/main" id="{4248D3EB-7847-CDB6-37A4-D566335C9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437" y="5992635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6" name="Line 93">
              <a:extLst>
                <a:ext uri="{FF2B5EF4-FFF2-40B4-BE49-F238E27FC236}">
                  <a16:creationId xmlns:a16="http://schemas.microsoft.com/office/drawing/2014/main" id="{E317F878-E601-1299-FDD8-44F4AB010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437" y="5978762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7" name="Line 94">
              <a:extLst>
                <a:ext uri="{FF2B5EF4-FFF2-40B4-BE49-F238E27FC236}">
                  <a16:creationId xmlns:a16="http://schemas.microsoft.com/office/drawing/2014/main" id="{075396F0-970E-39D8-74C0-16C380461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437" y="5966624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8" name="Line 95">
              <a:extLst>
                <a:ext uri="{FF2B5EF4-FFF2-40B4-BE49-F238E27FC236}">
                  <a16:creationId xmlns:a16="http://schemas.microsoft.com/office/drawing/2014/main" id="{289FCFE5-9088-C7EE-C727-0971D8E8A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043" y="5954485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9" name="Line 96">
              <a:extLst>
                <a:ext uri="{FF2B5EF4-FFF2-40B4-BE49-F238E27FC236}">
                  <a16:creationId xmlns:a16="http://schemas.microsoft.com/office/drawing/2014/main" id="{8BCC18B9-B842-6667-0356-F2A688A91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043" y="5940613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0" name="Line 97">
              <a:extLst>
                <a:ext uri="{FF2B5EF4-FFF2-40B4-BE49-F238E27FC236}">
                  <a16:creationId xmlns:a16="http://schemas.microsoft.com/office/drawing/2014/main" id="{ABA0BE8E-E175-528B-9711-D96DDE9E1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043" y="5928474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1" name="Line 98">
              <a:extLst>
                <a:ext uri="{FF2B5EF4-FFF2-40B4-BE49-F238E27FC236}">
                  <a16:creationId xmlns:a16="http://schemas.microsoft.com/office/drawing/2014/main" id="{DD0A26B8-68F2-4BC1-169F-885C4016A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043" y="5928474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2" name="Line 99">
              <a:extLst>
                <a:ext uri="{FF2B5EF4-FFF2-40B4-BE49-F238E27FC236}">
                  <a16:creationId xmlns:a16="http://schemas.microsoft.com/office/drawing/2014/main" id="{6A0994B0-F0C8-8A31-79DE-3369D2553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650" y="5914602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3" name="Line 100">
              <a:extLst>
                <a:ext uri="{FF2B5EF4-FFF2-40B4-BE49-F238E27FC236}">
                  <a16:creationId xmlns:a16="http://schemas.microsoft.com/office/drawing/2014/main" id="{B876A240-6C5A-C3A2-03FD-8D65DF38F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650" y="5902463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4" name="Line 101">
              <a:extLst>
                <a:ext uri="{FF2B5EF4-FFF2-40B4-BE49-F238E27FC236}">
                  <a16:creationId xmlns:a16="http://schemas.microsoft.com/office/drawing/2014/main" id="{EAC8C42D-C756-265B-689D-7FDED6D34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650" y="5888591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5" name="Line 102">
              <a:extLst>
                <a:ext uri="{FF2B5EF4-FFF2-40B4-BE49-F238E27FC236}">
                  <a16:creationId xmlns:a16="http://schemas.microsoft.com/office/drawing/2014/main" id="{07A7E474-6A77-6601-AFA8-F600F617D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650" y="5876452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6" name="Line 103">
              <a:extLst>
                <a:ext uri="{FF2B5EF4-FFF2-40B4-BE49-F238E27FC236}">
                  <a16:creationId xmlns:a16="http://schemas.microsoft.com/office/drawing/2014/main" id="{8266E5DA-2D77-6986-9159-5318849A5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257" y="5864314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7" name="Line 104">
              <a:extLst>
                <a:ext uri="{FF2B5EF4-FFF2-40B4-BE49-F238E27FC236}">
                  <a16:creationId xmlns:a16="http://schemas.microsoft.com/office/drawing/2014/main" id="{3293BEBA-1624-6730-49CB-4123BD449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257" y="5850441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8" name="Line 105">
              <a:extLst>
                <a:ext uri="{FF2B5EF4-FFF2-40B4-BE49-F238E27FC236}">
                  <a16:creationId xmlns:a16="http://schemas.microsoft.com/office/drawing/2014/main" id="{DBBEA67E-3124-116D-300C-FE3F06415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257" y="5838303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89" name="Line 106">
              <a:extLst>
                <a:ext uri="{FF2B5EF4-FFF2-40B4-BE49-F238E27FC236}">
                  <a16:creationId xmlns:a16="http://schemas.microsoft.com/office/drawing/2014/main" id="{CB95D980-E1F7-364F-42AB-ADB8DA1B4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1863" y="5824430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0" name="Line 107">
              <a:extLst>
                <a:ext uri="{FF2B5EF4-FFF2-40B4-BE49-F238E27FC236}">
                  <a16:creationId xmlns:a16="http://schemas.microsoft.com/office/drawing/2014/main" id="{7041F2F7-0BC1-97A3-3AA3-D10F7A375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1863" y="5812291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1" name="Line 108">
              <a:extLst>
                <a:ext uri="{FF2B5EF4-FFF2-40B4-BE49-F238E27FC236}">
                  <a16:creationId xmlns:a16="http://schemas.microsoft.com/office/drawing/2014/main" id="{2B115CFC-D3BC-FCE5-1CC0-4F7673254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863" y="5812291"/>
              <a:ext cx="17341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2" name="Line 109">
              <a:extLst>
                <a:ext uri="{FF2B5EF4-FFF2-40B4-BE49-F238E27FC236}">
                  <a16:creationId xmlns:a16="http://schemas.microsoft.com/office/drawing/2014/main" id="{3488B416-D2E6-650C-5F78-797D38739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204" y="579841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3" name="Line 110">
              <a:extLst>
                <a:ext uri="{FF2B5EF4-FFF2-40B4-BE49-F238E27FC236}">
                  <a16:creationId xmlns:a16="http://schemas.microsoft.com/office/drawing/2014/main" id="{70D119D1-3006-1E0E-75A7-C8E6C42EA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204" y="578628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4" name="Line 111">
              <a:extLst>
                <a:ext uri="{FF2B5EF4-FFF2-40B4-BE49-F238E27FC236}">
                  <a16:creationId xmlns:a16="http://schemas.microsoft.com/office/drawing/2014/main" id="{BC32608D-170E-D9D8-3502-208826341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204" y="5774142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5" name="Line 112">
              <a:extLst>
                <a:ext uri="{FF2B5EF4-FFF2-40B4-BE49-F238E27FC236}">
                  <a16:creationId xmlns:a16="http://schemas.microsoft.com/office/drawing/2014/main" id="{C37A0330-2F9E-12CA-38FA-EE7CCAB8E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4811" y="576026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6" name="Line 113">
              <a:extLst>
                <a:ext uri="{FF2B5EF4-FFF2-40B4-BE49-F238E27FC236}">
                  <a16:creationId xmlns:a16="http://schemas.microsoft.com/office/drawing/2014/main" id="{61066ED7-E97B-3748-779A-5AFDFE501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811" y="5760269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7" name="Line 114">
              <a:extLst>
                <a:ext uri="{FF2B5EF4-FFF2-40B4-BE49-F238E27FC236}">
                  <a16:creationId xmlns:a16="http://schemas.microsoft.com/office/drawing/2014/main" id="{B90B528E-B2BD-5CFC-E463-231E1E561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0417" y="5748131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8" name="Line 115">
              <a:extLst>
                <a:ext uri="{FF2B5EF4-FFF2-40B4-BE49-F238E27FC236}">
                  <a16:creationId xmlns:a16="http://schemas.microsoft.com/office/drawing/2014/main" id="{056A2406-3E79-98D9-17AC-BBC086554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0417" y="5734258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99" name="Line 116">
              <a:extLst>
                <a:ext uri="{FF2B5EF4-FFF2-40B4-BE49-F238E27FC236}">
                  <a16:creationId xmlns:a16="http://schemas.microsoft.com/office/drawing/2014/main" id="{6606281C-7AF5-74B7-849F-0D7B1B88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417" y="5734258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0" name="Line 117">
              <a:extLst>
                <a:ext uri="{FF2B5EF4-FFF2-40B4-BE49-F238E27FC236}">
                  <a16:creationId xmlns:a16="http://schemas.microsoft.com/office/drawing/2014/main" id="{D83CD5D3-CA60-6966-9CCC-7D7CD6F01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6024" y="572212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1" name="Line 118">
              <a:extLst>
                <a:ext uri="{FF2B5EF4-FFF2-40B4-BE49-F238E27FC236}">
                  <a16:creationId xmlns:a16="http://schemas.microsoft.com/office/drawing/2014/main" id="{2DA08DF1-29FA-90CE-76FC-39A532D70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6024" y="5708247"/>
              <a:ext cx="15607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2" name="Line 119">
              <a:extLst>
                <a:ext uri="{FF2B5EF4-FFF2-40B4-BE49-F238E27FC236}">
                  <a16:creationId xmlns:a16="http://schemas.microsoft.com/office/drawing/2014/main" id="{DF754E8B-1ED4-0F3F-59A5-3D35AF85E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1631" y="569610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3" name="Line 120">
              <a:extLst>
                <a:ext uri="{FF2B5EF4-FFF2-40B4-BE49-F238E27FC236}">
                  <a16:creationId xmlns:a16="http://schemas.microsoft.com/office/drawing/2014/main" id="{5309B592-28C9-AB12-C6F1-AEE3DD4E5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631" y="5696109"/>
              <a:ext cx="17341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4" name="Line 121">
              <a:extLst>
                <a:ext uri="{FF2B5EF4-FFF2-40B4-BE49-F238E27FC236}">
                  <a16:creationId xmlns:a16="http://schemas.microsoft.com/office/drawing/2014/main" id="{B58FF773-4621-3B92-D754-ABC16CF57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971" y="568397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5" name="Line 122">
              <a:extLst>
                <a:ext uri="{FF2B5EF4-FFF2-40B4-BE49-F238E27FC236}">
                  <a16:creationId xmlns:a16="http://schemas.microsoft.com/office/drawing/2014/main" id="{6D6A85A6-2336-D67F-E33F-B5E01EA09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971" y="5683970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6" name="Line 123">
              <a:extLst>
                <a:ext uri="{FF2B5EF4-FFF2-40B4-BE49-F238E27FC236}">
                  <a16:creationId xmlns:a16="http://schemas.microsoft.com/office/drawing/2014/main" id="{ACE14FD9-2554-0A2B-AD40-E9F13AB21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578" y="5670098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7" name="Line 124">
              <a:extLst>
                <a:ext uri="{FF2B5EF4-FFF2-40B4-BE49-F238E27FC236}">
                  <a16:creationId xmlns:a16="http://schemas.microsoft.com/office/drawing/2014/main" id="{D6BD7408-6E66-36A3-E6D7-63715906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578" y="5670098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8" name="Line 125">
              <a:extLst>
                <a:ext uri="{FF2B5EF4-FFF2-40B4-BE49-F238E27FC236}">
                  <a16:creationId xmlns:a16="http://schemas.microsoft.com/office/drawing/2014/main" id="{E17508C6-3E72-8E73-E786-A5D40A7D8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0185" y="565795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09" name="Line 126">
              <a:extLst>
                <a:ext uri="{FF2B5EF4-FFF2-40B4-BE49-F238E27FC236}">
                  <a16:creationId xmlns:a16="http://schemas.microsoft.com/office/drawing/2014/main" id="{148BB4CA-BA72-45BF-5AF3-452C0F122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185" y="5657959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0" name="Line 127">
              <a:extLst>
                <a:ext uri="{FF2B5EF4-FFF2-40B4-BE49-F238E27FC236}">
                  <a16:creationId xmlns:a16="http://schemas.microsoft.com/office/drawing/2014/main" id="{ED48BA89-605C-FCFE-7D8F-A31273CEF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5791" y="5644086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1" name="Line 128">
              <a:extLst>
                <a:ext uri="{FF2B5EF4-FFF2-40B4-BE49-F238E27FC236}">
                  <a16:creationId xmlns:a16="http://schemas.microsoft.com/office/drawing/2014/main" id="{69697B46-F445-05B4-2F43-8E4A4A01A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791" y="5644086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2" name="Line 129">
              <a:extLst>
                <a:ext uri="{FF2B5EF4-FFF2-40B4-BE49-F238E27FC236}">
                  <a16:creationId xmlns:a16="http://schemas.microsoft.com/office/drawing/2014/main" id="{5AFD0414-F4C9-A964-BF6C-BF1363261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1398" y="5631948"/>
              <a:ext cx="17341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3" name="Line 130">
              <a:extLst>
                <a:ext uri="{FF2B5EF4-FFF2-40B4-BE49-F238E27FC236}">
                  <a16:creationId xmlns:a16="http://schemas.microsoft.com/office/drawing/2014/main" id="{365F69C3-211C-FCA7-B466-5EB53255E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739" y="5631948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4" name="Line 131">
              <a:extLst>
                <a:ext uri="{FF2B5EF4-FFF2-40B4-BE49-F238E27FC236}">
                  <a16:creationId xmlns:a16="http://schemas.microsoft.com/office/drawing/2014/main" id="{43083E4D-EFBF-6378-AE83-E383E1966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345" y="5618075"/>
              <a:ext cx="15607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5" name="Line 132">
              <a:extLst>
                <a:ext uri="{FF2B5EF4-FFF2-40B4-BE49-F238E27FC236}">
                  <a16:creationId xmlns:a16="http://schemas.microsoft.com/office/drawing/2014/main" id="{A28D3C10-F6A9-0C92-2757-FC854ACAF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952" y="5618075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6" name="Line 133">
              <a:extLst>
                <a:ext uri="{FF2B5EF4-FFF2-40B4-BE49-F238E27FC236}">
                  <a16:creationId xmlns:a16="http://schemas.microsoft.com/office/drawing/2014/main" id="{E2A94688-C596-6927-F59B-585772C67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559" y="5618075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7" name="Line 134">
              <a:extLst>
                <a:ext uri="{FF2B5EF4-FFF2-40B4-BE49-F238E27FC236}">
                  <a16:creationId xmlns:a16="http://schemas.microsoft.com/office/drawing/2014/main" id="{C19041AA-4E4E-CBCD-5BDC-8F119DA7F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165" y="5618075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8" name="Line 135">
              <a:extLst>
                <a:ext uri="{FF2B5EF4-FFF2-40B4-BE49-F238E27FC236}">
                  <a16:creationId xmlns:a16="http://schemas.microsoft.com/office/drawing/2014/main" id="{0EFBCEF4-0073-8AC1-4B79-674F13FD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772" y="5618075"/>
              <a:ext cx="17341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9" name="Line 136">
              <a:extLst>
                <a:ext uri="{FF2B5EF4-FFF2-40B4-BE49-F238E27FC236}">
                  <a16:creationId xmlns:a16="http://schemas.microsoft.com/office/drawing/2014/main" id="{EE42FB0D-1DD4-308D-4610-7A28F9594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13" y="5618075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0" name="Line 137">
              <a:extLst>
                <a:ext uri="{FF2B5EF4-FFF2-40B4-BE49-F238E27FC236}">
                  <a16:creationId xmlns:a16="http://schemas.microsoft.com/office/drawing/2014/main" id="{9A17BAA9-3849-FCA8-6852-2B376A99B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9719" y="5618075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1" name="Line 138">
              <a:extLst>
                <a:ext uri="{FF2B5EF4-FFF2-40B4-BE49-F238E27FC236}">
                  <a16:creationId xmlns:a16="http://schemas.microsoft.com/office/drawing/2014/main" id="{4997FA33-2477-71D8-8E8A-4191E6EA9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326" y="5618075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2" name="Line 139">
              <a:extLst>
                <a:ext uri="{FF2B5EF4-FFF2-40B4-BE49-F238E27FC236}">
                  <a16:creationId xmlns:a16="http://schemas.microsoft.com/office/drawing/2014/main" id="{064698D5-D27F-47B5-163B-68AF4606B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933" y="5618075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3" name="Line 140">
              <a:extLst>
                <a:ext uri="{FF2B5EF4-FFF2-40B4-BE49-F238E27FC236}">
                  <a16:creationId xmlns:a16="http://schemas.microsoft.com/office/drawing/2014/main" id="{2B1FD034-16C1-F86D-0D3F-62AED23DC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539" y="5618075"/>
              <a:ext cx="17341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4" name="Line 141">
              <a:extLst>
                <a:ext uri="{FF2B5EF4-FFF2-40B4-BE49-F238E27FC236}">
                  <a16:creationId xmlns:a16="http://schemas.microsoft.com/office/drawing/2014/main" id="{C630D528-1F3D-D447-C230-44EFF9DBE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880" y="5631948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5" name="Line 142">
              <a:extLst>
                <a:ext uri="{FF2B5EF4-FFF2-40B4-BE49-F238E27FC236}">
                  <a16:creationId xmlns:a16="http://schemas.microsoft.com/office/drawing/2014/main" id="{598797D7-D8C0-8B19-37E9-45EDA30A0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87" y="5631948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6" name="Line 143">
              <a:extLst>
                <a:ext uri="{FF2B5EF4-FFF2-40B4-BE49-F238E27FC236}">
                  <a16:creationId xmlns:a16="http://schemas.microsoft.com/office/drawing/2014/main" id="{35E21865-07FE-696C-7639-600DE51B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093" y="5644086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7" name="Line 144">
              <a:extLst>
                <a:ext uri="{FF2B5EF4-FFF2-40B4-BE49-F238E27FC236}">
                  <a16:creationId xmlns:a16="http://schemas.microsoft.com/office/drawing/2014/main" id="{6196D860-D433-2412-EB10-2D6280F9F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700" y="5644086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8" name="Line 145">
              <a:extLst>
                <a:ext uri="{FF2B5EF4-FFF2-40B4-BE49-F238E27FC236}">
                  <a16:creationId xmlns:a16="http://schemas.microsoft.com/office/drawing/2014/main" id="{8AFB9922-CBE0-229F-5D9D-928B1AF55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700" y="5657959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29" name="Line 146">
              <a:extLst>
                <a:ext uri="{FF2B5EF4-FFF2-40B4-BE49-F238E27FC236}">
                  <a16:creationId xmlns:a16="http://schemas.microsoft.com/office/drawing/2014/main" id="{D33F65DD-CC7E-B167-C760-659845B86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307" y="565795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0" name="Line 147">
              <a:extLst>
                <a:ext uri="{FF2B5EF4-FFF2-40B4-BE49-F238E27FC236}">
                  <a16:creationId xmlns:a16="http://schemas.microsoft.com/office/drawing/2014/main" id="{ECA99D36-7D2D-E889-897F-0C1B2EA43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307" y="5670098"/>
              <a:ext cx="17341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1" name="Line 148">
              <a:extLst>
                <a:ext uri="{FF2B5EF4-FFF2-40B4-BE49-F238E27FC236}">
                  <a16:creationId xmlns:a16="http://schemas.microsoft.com/office/drawing/2014/main" id="{AAB89BCA-9A49-43F0-A457-91DFFAA33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647" y="5670098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2" name="Line 149">
              <a:extLst>
                <a:ext uri="{FF2B5EF4-FFF2-40B4-BE49-F238E27FC236}">
                  <a16:creationId xmlns:a16="http://schemas.microsoft.com/office/drawing/2014/main" id="{697C7CC4-6059-4F2D-E8C6-E2090F8D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647" y="5683970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3" name="Line 150">
              <a:extLst>
                <a:ext uri="{FF2B5EF4-FFF2-40B4-BE49-F238E27FC236}">
                  <a16:creationId xmlns:a16="http://schemas.microsoft.com/office/drawing/2014/main" id="{E9A72AB8-987A-FF77-DE75-11415381F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254" y="568397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4" name="Line 151">
              <a:extLst>
                <a:ext uri="{FF2B5EF4-FFF2-40B4-BE49-F238E27FC236}">
                  <a16:creationId xmlns:a16="http://schemas.microsoft.com/office/drawing/2014/main" id="{F98CEA63-0D83-E209-9089-F681B3FEB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254" y="5696109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5" name="Line 152">
              <a:extLst>
                <a:ext uri="{FF2B5EF4-FFF2-40B4-BE49-F238E27FC236}">
                  <a16:creationId xmlns:a16="http://schemas.microsoft.com/office/drawing/2014/main" id="{8CF77B52-336B-968B-B952-FFB221BC1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861" y="569610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6" name="Line 153">
              <a:extLst>
                <a:ext uri="{FF2B5EF4-FFF2-40B4-BE49-F238E27FC236}">
                  <a16:creationId xmlns:a16="http://schemas.microsoft.com/office/drawing/2014/main" id="{0E53524C-D9A2-3E1C-D89A-026A58FD6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861" y="5708247"/>
              <a:ext cx="15607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7" name="Line 154">
              <a:extLst>
                <a:ext uri="{FF2B5EF4-FFF2-40B4-BE49-F238E27FC236}">
                  <a16:creationId xmlns:a16="http://schemas.microsoft.com/office/drawing/2014/main" id="{5E99B327-23C6-F133-1173-792167CB0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467" y="572212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8" name="Line 155">
              <a:extLst>
                <a:ext uri="{FF2B5EF4-FFF2-40B4-BE49-F238E27FC236}">
                  <a16:creationId xmlns:a16="http://schemas.microsoft.com/office/drawing/2014/main" id="{D388589A-0498-A3FA-A2A3-C4FB2CAD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467" y="5734258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39" name="Line 156">
              <a:extLst>
                <a:ext uri="{FF2B5EF4-FFF2-40B4-BE49-F238E27FC236}">
                  <a16:creationId xmlns:a16="http://schemas.microsoft.com/office/drawing/2014/main" id="{2C767A71-41B9-A243-F512-858173739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074" y="5734258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0" name="Line 157">
              <a:extLst>
                <a:ext uri="{FF2B5EF4-FFF2-40B4-BE49-F238E27FC236}">
                  <a16:creationId xmlns:a16="http://schemas.microsoft.com/office/drawing/2014/main" id="{EC314DD9-66B5-4321-4493-44474F7FA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074" y="5748131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1" name="Line 158">
              <a:extLst>
                <a:ext uri="{FF2B5EF4-FFF2-40B4-BE49-F238E27FC236}">
                  <a16:creationId xmlns:a16="http://schemas.microsoft.com/office/drawing/2014/main" id="{13C53B97-94A0-0742-49D6-591372591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074" y="5760269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2" name="Line 159">
              <a:extLst>
                <a:ext uri="{FF2B5EF4-FFF2-40B4-BE49-F238E27FC236}">
                  <a16:creationId xmlns:a16="http://schemas.microsoft.com/office/drawing/2014/main" id="{25CE58E6-7855-5AA5-2C4E-49C84ADC3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681" y="576026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3" name="Line 160">
              <a:extLst>
                <a:ext uri="{FF2B5EF4-FFF2-40B4-BE49-F238E27FC236}">
                  <a16:creationId xmlns:a16="http://schemas.microsoft.com/office/drawing/2014/main" id="{7D0281D6-2A4C-688C-FAC2-7EB441BA4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681" y="5774142"/>
              <a:ext cx="17341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4" name="Line 161">
              <a:extLst>
                <a:ext uri="{FF2B5EF4-FFF2-40B4-BE49-F238E27FC236}">
                  <a16:creationId xmlns:a16="http://schemas.microsoft.com/office/drawing/2014/main" id="{FB603B17-AF65-61D4-039F-16AF6DE63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021" y="578628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5" name="Line 162">
              <a:extLst>
                <a:ext uri="{FF2B5EF4-FFF2-40B4-BE49-F238E27FC236}">
                  <a16:creationId xmlns:a16="http://schemas.microsoft.com/office/drawing/2014/main" id="{B1EA481E-C0CF-74BC-90E4-A64C37C14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021" y="579841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6" name="Line 163">
              <a:extLst>
                <a:ext uri="{FF2B5EF4-FFF2-40B4-BE49-F238E27FC236}">
                  <a16:creationId xmlns:a16="http://schemas.microsoft.com/office/drawing/2014/main" id="{483DF076-B341-F22A-08FD-C97EF06CE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021" y="5812291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7" name="Line 164">
              <a:extLst>
                <a:ext uri="{FF2B5EF4-FFF2-40B4-BE49-F238E27FC236}">
                  <a16:creationId xmlns:a16="http://schemas.microsoft.com/office/drawing/2014/main" id="{EBC0C555-1423-BC4E-359B-CD3878994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628" y="5812291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8" name="Line 165">
              <a:extLst>
                <a:ext uri="{FF2B5EF4-FFF2-40B4-BE49-F238E27FC236}">
                  <a16:creationId xmlns:a16="http://schemas.microsoft.com/office/drawing/2014/main" id="{39DAB0ED-8FBF-F8ED-1BDE-768F78E4B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628" y="5824430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49" name="Line 166">
              <a:extLst>
                <a:ext uri="{FF2B5EF4-FFF2-40B4-BE49-F238E27FC236}">
                  <a16:creationId xmlns:a16="http://schemas.microsoft.com/office/drawing/2014/main" id="{12025D4E-9A72-0A0F-01F7-182CD896D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628" y="5838303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0" name="Line 167">
              <a:extLst>
                <a:ext uri="{FF2B5EF4-FFF2-40B4-BE49-F238E27FC236}">
                  <a16:creationId xmlns:a16="http://schemas.microsoft.com/office/drawing/2014/main" id="{8B6AF855-D554-8B16-0381-F80B83E24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235" y="5850441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1" name="Line 168">
              <a:extLst>
                <a:ext uri="{FF2B5EF4-FFF2-40B4-BE49-F238E27FC236}">
                  <a16:creationId xmlns:a16="http://schemas.microsoft.com/office/drawing/2014/main" id="{CCD3B395-7D90-80D4-23FE-F057B7EE7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235" y="5864314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2" name="Line 169">
              <a:extLst>
                <a:ext uri="{FF2B5EF4-FFF2-40B4-BE49-F238E27FC236}">
                  <a16:creationId xmlns:a16="http://schemas.microsoft.com/office/drawing/2014/main" id="{EC27A073-EEA5-022C-B963-62CA76578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235" y="5876452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3" name="Line 170">
              <a:extLst>
                <a:ext uri="{FF2B5EF4-FFF2-40B4-BE49-F238E27FC236}">
                  <a16:creationId xmlns:a16="http://schemas.microsoft.com/office/drawing/2014/main" id="{175D4836-39C1-D6E4-E866-841F1D942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841" y="5888591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4" name="Line 171">
              <a:extLst>
                <a:ext uri="{FF2B5EF4-FFF2-40B4-BE49-F238E27FC236}">
                  <a16:creationId xmlns:a16="http://schemas.microsoft.com/office/drawing/2014/main" id="{3CD80DE8-77C9-0B09-5181-58E7FA268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841" y="5902463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5" name="Line 172">
              <a:extLst>
                <a:ext uri="{FF2B5EF4-FFF2-40B4-BE49-F238E27FC236}">
                  <a16:creationId xmlns:a16="http://schemas.microsoft.com/office/drawing/2014/main" id="{677B4A30-681E-D00C-1B53-F779492C4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841" y="5914602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6" name="Line 173">
              <a:extLst>
                <a:ext uri="{FF2B5EF4-FFF2-40B4-BE49-F238E27FC236}">
                  <a16:creationId xmlns:a16="http://schemas.microsoft.com/office/drawing/2014/main" id="{2AD3690B-EEBC-C4E6-B3F7-9F0EC5D7A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841" y="5928474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7" name="Line 174">
              <a:extLst>
                <a:ext uri="{FF2B5EF4-FFF2-40B4-BE49-F238E27FC236}">
                  <a16:creationId xmlns:a16="http://schemas.microsoft.com/office/drawing/2014/main" id="{FC631C0C-DE0D-0DCC-4F82-8111506BC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448" y="5928474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8" name="Line 175">
              <a:extLst>
                <a:ext uri="{FF2B5EF4-FFF2-40B4-BE49-F238E27FC236}">
                  <a16:creationId xmlns:a16="http://schemas.microsoft.com/office/drawing/2014/main" id="{EE5F09A8-7330-BCE9-9183-0BD0BDF14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448" y="5940613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59" name="Line 176">
              <a:extLst>
                <a:ext uri="{FF2B5EF4-FFF2-40B4-BE49-F238E27FC236}">
                  <a16:creationId xmlns:a16="http://schemas.microsoft.com/office/drawing/2014/main" id="{B98649C8-3222-5955-921E-D70626B7D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448" y="5954485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0" name="Line 177">
              <a:extLst>
                <a:ext uri="{FF2B5EF4-FFF2-40B4-BE49-F238E27FC236}">
                  <a16:creationId xmlns:a16="http://schemas.microsoft.com/office/drawing/2014/main" id="{DF5FC462-3460-FB8A-80A0-32146B804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448" y="5966624"/>
              <a:ext cx="17341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1" name="Line 178">
              <a:extLst>
                <a:ext uri="{FF2B5EF4-FFF2-40B4-BE49-F238E27FC236}">
                  <a16:creationId xmlns:a16="http://schemas.microsoft.com/office/drawing/2014/main" id="{04E72830-7475-BD54-F0C8-8DC629799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789" y="5978762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2" name="Line 179">
              <a:extLst>
                <a:ext uri="{FF2B5EF4-FFF2-40B4-BE49-F238E27FC236}">
                  <a16:creationId xmlns:a16="http://schemas.microsoft.com/office/drawing/2014/main" id="{E6055190-654F-CFCB-B953-F9A70F9B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789" y="5992635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3" name="Line 180">
              <a:extLst>
                <a:ext uri="{FF2B5EF4-FFF2-40B4-BE49-F238E27FC236}">
                  <a16:creationId xmlns:a16="http://schemas.microsoft.com/office/drawing/2014/main" id="{BE74397A-372B-CF24-44BA-53169F19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789" y="6004774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4" name="Line 181">
              <a:extLst>
                <a:ext uri="{FF2B5EF4-FFF2-40B4-BE49-F238E27FC236}">
                  <a16:creationId xmlns:a16="http://schemas.microsoft.com/office/drawing/2014/main" id="{46640265-A43E-1942-92E8-CEDEAA490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789" y="6018646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5" name="Line 182">
              <a:extLst>
                <a:ext uri="{FF2B5EF4-FFF2-40B4-BE49-F238E27FC236}">
                  <a16:creationId xmlns:a16="http://schemas.microsoft.com/office/drawing/2014/main" id="{BE44C6A3-5230-5742-DB3A-752EEF52F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789" y="6030785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6" name="Line 183">
              <a:extLst>
                <a:ext uri="{FF2B5EF4-FFF2-40B4-BE49-F238E27FC236}">
                  <a16:creationId xmlns:a16="http://schemas.microsoft.com/office/drawing/2014/main" id="{25574210-447B-2C64-AE8F-52F2BD729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789" y="6044657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7" name="Line 184">
              <a:extLst>
                <a:ext uri="{FF2B5EF4-FFF2-40B4-BE49-F238E27FC236}">
                  <a16:creationId xmlns:a16="http://schemas.microsoft.com/office/drawing/2014/main" id="{EDD8182D-5D5F-00C8-4A1C-A730D0D65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044657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8" name="Line 185">
              <a:extLst>
                <a:ext uri="{FF2B5EF4-FFF2-40B4-BE49-F238E27FC236}">
                  <a16:creationId xmlns:a16="http://schemas.microsoft.com/office/drawing/2014/main" id="{1DBC1065-A798-F6A7-DF63-B1367F85F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056796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69" name="Line 186">
              <a:extLst>
                <a:ext uri="{FF2B5EF4-FFF2-40B4-BE49-F238E27FC236}">
                  <a16:creationId xmlns:a16="http://schemas.microsoft.com/office/drawing/2014/main" id="{E9468B17-3430-324E-A3A6-22D658B4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068934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0" name="Line 187">
              <a:extLst>
                <a:ext uri="{FF2B5EF4-FFF2-40B4-BE49-F238E27FC236}">
                  <a16:creationId xmlns:a16="http://schemas.microsoft.com/office/drawing/2014/main" id="{C9669DF9-F0E4-2037-E4E3-C19EC185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082807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1" name="Line 188">
              <a:extLst>
                <a:ext uri="{FF2B5EF4-FFF2-40B4-BE49-F238E27FC236}">
                  <a16:creationId xmlns:a16="http://schemas.microsoft.com/office/drawing/2014/main" id="{9EA4C001-4D71-9B53-51A3-10F5DEFCD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094945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2" name="Line 189">
              <a:extLst>
                <a:ext uri="{FF2B5EF4-FFF2-40B4-BE49-F238E27FC236}">
                  <a16:creationId xmlns:a16="http://schemas.microsoft.com/office/drawing/2014/main" id="{398875F5-6C27-A4FD-248B-D78E5BE60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08818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3" name="Line 190">
              <a:extLst>
                <a:ext uri="{FF2B5EF4-FFF2-40B4-BE49-F238E27FC236}">
                  <a16:creationId xmlns:a16="http://schemas.microsoft.com/office/drawing/2014/main" id="{E6211290-DE3D-F770-0043-74EE031CF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20956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4" name="Line 191">
              <a:extLst>
                <a:ext uri="{FF2B5EF4-FFF2-40B4-BE49-F238E27FC236}">
                  <a16:creationId xmlns:a16="http://schemas.microsoft.com/office/drawing/2014/main" id="{EC923190-8833-B333-F988-B2B164979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3482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5" name="Line 192">
              <a:extLst>
                <a:ext uri="{FF2B5EF4-FFF2-40B4-BE49-F238E27FC236}">
                  <a16:creationId xmlns:a16="http://schemas.microsoft.com/office/drawing/2014/main" id="{1835FCB5-D436-25EA-4EC7-2DB15AF8A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46967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6" name="Line 193">
              <a:extLst>
                <a:ext uri="{FF2B5EF4-FFF2-40B4-BE49-F238E27FC236}">
                  <a16:creationId xmlns:a16="http://schemas.microsoft.com/office/drawing/2014/main" id="{2DC28EDB-6BF2-B252-1A84-4BD6AF3FE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59106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7" name="Line 194">
              <a:extLst>
                <a:ext uri="{FF2B5EF4-FFF2-40B4-BE49-F238E27FC236}">
                  <a16:creationId xmlns:a16="http://schemas.microsoft.com/office/drawing/2014/main" id="{BC35673B-7B5C-9C52-F1E4-BD3FA472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72979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8" name="Line 195">
              <a:extLst>
                <a:ext uri="{FF2B5EF4-FFF2-40B4-BE49-F238E27FC236}">
                  <a16:creationId xmlns:a16="http://schemas.microsoft.com/office/drawing/2014/main" id="{D717201B-AA51-1FC6-750F-DAA9A0E7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85117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79" name="Line 196">
              <a:extLst>
                <a:ext uri="{FF2B5EF4-FFF2-40B4-BE49-F238E27FC236}">
                  <a16:creationId xmlns:a16="http://schemas.microsoft.com/office/drawing/2014/main" id="{A1509EE1-FAF7-8F0D-3D91-AB369966A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19899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0" name="Line 197">
              <a:extLst>
                <a:ext uri="{FF2B5EF4-FFF2-40B4-BE49-F238E27FC236}">
                  <a16:creationId xmlns:a16="http://schemas.microsoft.com/office/drawing/2014/main" id="{20C620AC-3096-3160-1727-3F5016538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211128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1" name="Line 198">
              <a:extLst>
                <a:ext uri="{FF2B5EF4-FFF2-40B4-BE49-F238E27FC236}">
                  <a16:creationId xmlns:a16="http://schemas.microsoft.com/office/drawing/2014/main" id="{0937EE3D-962E-4C15-7D43-EB398A184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225001"/>
              <a:ext cx="15607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2" name="Line 199">
              <a:extLst>
                <a:ext uri="{FF2B5EF4-FFF2-40B4-BE49-F238E27FC236}">
                  <a16:creationId xmlns:a16="http://schemas.microsoft.com/office/drawing/2014/main" id="{5FD7F746-10A7-4F8A-AFF5-4AB387358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4395" y="6225001"/>
              <a:ext cx="15607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3" name="Line 200">
              <a:extLst>
                <a:ext uri="{FF2B5EF4-FFF2-40B4-BE49-F238E27FC236}">
                  <a16:creationId xmlns:a16="http://schemas.microsoft.com/office/drawing/2014/main" id="{53C474CE-DEE9-E07E-041E-4CC344F65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23713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4" name="Line 201">
              <a:extLst>
                <a:ext uri="{FF2B5EF4-FFF2-40B4-BE49-F238E27FC236}">
                  <a16:creationId xmlns:a16="http://schemas.microsoft.com/office/drawing/2014/main" id="{4672BD90-C82E-0DDF-34CD-20F485EDE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251012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5" name="Line 202">
              <a:extLst>
                <a:ext uri="{FF2B5EF4-FFF2-40B4-BE49-F238E27FC236}">
                  <a16:creationId xmlns:a16="http://schemas.microsoft.com/office/drawing/2014/main" id="{F833ACBE-FDC8-B77C-7301-CBB458241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263150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6" name="Line 203">
              <a:extLst>
                <a:ext uri="{FF2B5EF4-FFF2-40B4-BE49-F238E27FC236}">
                  <a16:creationId xmlns:a16="http://schemas.microsoft.com/office/drawing/2014/main" id="{3D52BD08-C96E-9C5E-B20F-6EB0C95DE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275289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7" name="Line 204">
              <a:extLst>
                <a:ext uri="{FF2B5EF4-FFF2-40B4-BE49-F238E27FC236}">
                  <a16:creationId xmlns:a16="http://schemas.microsoft.com/office/drawing/2014/main" id="{61AA1AD1-C414-72A2-5E7F-82280E17D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289161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8" name="Line 206">
              <a:extLst>
                <a:ext uri="{FF2B5EF4-FFF2-40B4-BE49-F238E27FC236}">
                  <a16:creationId xmlns:a16="http://schemas.microsoft.com/office/drawing/2014/main" id="{69D17F77-8E48-C724-2B54-ABCD19AF8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301300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89" name="Line 207">
              <a:extLst>
                <a:ext uri="{FF2B5EF4-FFF2-40B4-BE49-F238E27FC236}">
                  <a16:creationId xmlns:a16="http://schemas.microsoft.com/office/drawing/2014/main" id="{EB38611D-0839-1D0E-4C76-71A00EE8F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315173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0" name="Line 208">
              <a:extLst>
                <a:ext uri="{FF2B5EF4-FFF2-40B4-BE49-F238E27FC236}">
                  <a16:creationId xmlns:a16="http://schemas.microsoft.com/office/drawing/2014/main" id="{649539DF-72AB-4AB9-4085-6E339374D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327311"/>
              <a:ext cx="1734" cy="13873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1" name="Line 209">
              <a:extLst>
                <a:ext uri="{FF2B5EF4-FFF2-40B4-BE49-F238E27FC236}">
                  <a16:creationId xmlns:a16="http://schemas.microsoft.com/office/drawing/2014/main" id="{DCD9BE7A-7526-6668-2F21-52705051A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341184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2" name="Line 210">
              <a:extLst>
                <a:ext uri="{FF2B5EF4-FFF2-40B4-BE49-F238E27FC236}">
                  <a16:creationId xmlns:a16="http://schemas.microsoft.com/office/drawing/2014/main" id="{E25B5B44-D78F-E1BF-CE34-1BDACEBB7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353322"/>
              <a:ext cx="1734" cy="12139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3" name="Line 211">
              <a:extLst>
                <a:ext uri="{FF2B5EF4-FFF2-40B4-BE49-F238E27FC236}">
                  <a16:creationId xmlns:a16="http://schemas.microsoft.com/office/drawing/2014/main" id="{F0F1ED4D-6275-FB93-B0BA-A507E1F7F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395" y="6365461"/>
              <a:ext cx="1734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4" name="Freeform 212">
              <a:extLst>
                <a:ext uri="{FF2B5EF4-FFF2-40B4-BE49-F238E27FC236}">
                  <a16:creationId xmlns:a16="http://schemas.microsoft.com/office/drawing/2014/main" id="{8CBAC847-FF01-0BB6-5C12-9C969A92B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235" y="6211128"/>
              <a:ext cx="159535" cy="180344"/>
            </a:xfrm>
            <a:custGeom>
              <a:avLst/>
              <a:gdLst>
                <a:gd name="T0" fmla="*/ 2147483646 w 92"/>
                <a:gd name="T1" fmla="*/ 2147483646 h 104"/>
                <a:gd name="T2" fmla="*/ 2147483646 w 92"/>
                <a:gd name="T3" fmla="*/ 0 h 104"/>
                <a:gd name="T4" fmla="*/ 0 w 92"/>
                <a:gd name="T5" fmla="*/ 0 h 104"/>
                <a:gd name="T6" fmla="*/ 2147483646 w 92"/>
                <a:gd name="T7" fmla="*/ 2147483646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04"/>
                <a:gd name="T14" fmla="*/ 92 w 92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04">
                  <a:moveTo>
                    <a:pt x="46" y="104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46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5" name="Line 213">
              <a:extLst>
                <a:ext uri="{FF2B5EF4-FFF2-40B4-BE49-F238E27FC236}">
                  <a16:creationId xmlns:a16="http://schemas.microsoft.com/office/drawing/2014/main" id="{1BB29032-DDD6-58B8-A3DD-C3EDB18AD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0002" y="6211128"/>
              <a:ext cx="79767" cy="18034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6" name="Line 214">
              <a:extLst>
                <a:ext uri="{FF2B5EF4-FFF2-40B4-BE49-F238E27FC236}">
                  <a16:creationId xmlns:a16="http://schemas.microsoft.com/office/drawing/2014/main" id="{251A5307-D5AB-78F1-933A-B63EDD0CF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0235" y="6211128"/>
              <a:ext cx="159535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7" name="Line 215">
              <a:extLst>
                <a:ext uri="{FF2B5EF4-FFF2-40B4-BE49-F238E27FC236}">
                  <a16:creationId xmlns:a16="http://schemas.microsoft.com/office/drawing/2014/main" id="{4FBE6B82-9B5E-02FC-62FB-D90093047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235" y="6211128"/>
              <a:ext cx="79767" cy="18034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98" name="Rectangle 222">
              <a:extLst>
                <a:ext uri="{FF2B5EF4-FFF2-40B4-BE49-F238E27FC236}">
                  <a16:creationId xmlns:a16="http://schemas.microsoft.com/office/drawing/2014/main" id="{23AA7A3A-81A0-0ADA-B13E-CEB53DDB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863" y="5194962"/>
              <a:ext cx="175141" cy="27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US" altLang="en-US" sz="1500" b="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799" name="Rectangle 230">
              <a:extLst>
                <a:ext uri="{FF2B5EF4-FFF2-40B4-BE49-F238E27FC236}">
                  <a16:creationId xmlns:a16="http://schemas.microsoft.com/office/drawing/2014/main" id="{39E411CD-31F8-68CE-3C08-3530E4A9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659" y="5194962"/>
              <a:ext cx="175141" cy="27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US" altLang="en-US" sz="1500" b="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00" name="Line 232">
              <a:extLst>
                <a:ext uri="{FF2B5EF4-FFF2-40B4-BE49-F238E27FC236}">
                  <a16:creationId xmlns:a16="http://schemas.microsoft.com/office/drawing/2014/main" id="{D79F777B-AD33-A8A3-CA1D-55DDF641F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587" y="6740020"/>
              <a:ext cx="3393580" cy="1734"/>
            </a:xfrm>
            <a:prstGeom prst="line">
              <a:avLst/>
            </a:prstGeom>
            <a:noFill/>
            <a:ln w="14288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01" name="Line 233">
              <a:extLst>
                <a:ext uri="{FF2B5EF4-FFF2-40B4-BE49-F238E27FC236}">
                  <a16:creationId xmlns:a16="http://schemas.microsoft.com/office/drawing/2014/main" id="{A5C9257E-3A02-8DB7-C25C-DE2058D17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587" y="6740020"/>
              <a:ext cx="239302" cy="762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02" name="Line 234">
              <a:extLst>
                <a:ext uri="{FF2B5EF4-FFF2-40B4-BE49-F238E27FC236}">
                  <a16:creationId xmlns:a16="http://schemas.microsoft.com/office/drawing/2014/main" id="{9999C39C-6DF3-A33A-CFD9-A6DBFFCAC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9587" y="6661987"/>
              <a:ext cx="239302" cy="7803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03" name="Rectangle 244">
              <a:extLst>
                <a:ext uri="{FF2B5EF4-FFF2-40B4-BE49-F238E27FC236}">
                  <a16:creationId xmlns:a16="http://schemas.microsoft.com/office/drawing/2014/main" id="{0D4093C3-7777-E1B2-17D9-60A485E3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432" y="6844065"/>
              <a:ext cx="175141" cy="27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US" altLang="en-US" sz="1500" b="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04" name="Rectangle 252">
              <a:extLst>
                <a:ext uri="{FF2B5EF4-FFF2-40B4-BE49-F238E27FC236}">
                  <a16:creationId xmlns:a16="http://schemas.microsoft.com/office/drawing/2014/main" id="{E2CC1C39-7065-08AA-6BEB-9AA76677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60" y="6844065"/>
              <a:ext cx="175141" cy="270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US" altLang="en-US" sz="1500" b="0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en-US"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05" name="Text Box 5">
              <a:extLst>
                <a:ext uri="{FF2B5EF4-FFF2-40B4-BE49-F238E27FC236}">
                  <a16:creationId xmlns:a16="http://schemas.microsoft.com/office/drawing/2014/main" id="{CC46BA5D-8A69-C4AC-FC6D-9B5989084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020" y="6509127"/>
              <a:ext cx="809492" cy="47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6600"/>
                  </a:solidFill>
                  <a:ea typeface="MS PGothic" panose="020B0600070205080204" pitchFamily="34" charset="-128"/>
                </a:rPr>
                <a:t>Idle</a:t>
              </a:r>
            </a:p>
          </p:txBody>
        </p:sp>
        <p:sp>
          <p:nvSpPr>
            <p:cNvPr id="69806" name="Text Box 5">
              <a:extLst>
                <a:ext uri="{FF2B5EF4-FFF2-40B4-BE49-F238E27FC236}">
                  <a16:creationId xmlns:a16="http://schemas.microsoft.com/office/drawing/2014/main" id="{8D71EA97-CD8E-42FF-8324-E22D06D86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8712" y="6509127"/>
              <a:ext cx="1138108" cy="47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6600"/>
                  </a:solidFill>
                  <a:ea typeface="MS PGothic" panose="020B0600070205080204" pitchFamily="34" charset="-128"/>
                </a:rPr>
                <a:t>Active</a:t>
              </a:r>
            </a:p>
          </p:txBody>
        </p:sp>
        <p:sp>
          <p:nvSpPr>
            <p:cNvPr id="69807" name="Text Box 5">
              <a:extLst>
                <a:ext uri="{FF2B5EF4-FFF2-40B4-BE49-F238E27FC236}">
                  <a16:creationId xmlns:a16="http://schemas.microsoft.com/office/drawing/2014/main" id="{FD6E4B1F-78EE-1055-D299-817E34577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512" y="6675437"/>
              <a:ext cx="2588825" cy="440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006600"/>
                  </a:solidFill>
                  <a:ea typeface="MS PGothic" panose="020B0600070205080204" pitchFamily="34" charset="-128"/>
                </a:rPr>
                <a:t>a</a:t>
              </a:r>
              <a:r>
                <a:rPr lang="en-US" altLang="en-US" sz="2200" i="0">
                  <a:solidFill>
                    <a:srgbClr val="006600"/>
                  </a:solidFill>
                  <a:ea typeface="MS PGothic" panose="020B0600070205080204" pitchFamily="34" charset="-128"/>
                </a:rPr>
                <a:t>fter (2 seconds)</a:t>
              </a:r>
            </a:p>
          </p:txBody>
        </p:sp>
        <p:sp>
          <p:nvSpPr>
            <p:cNvPr id="69808" name="Text Box 5">
              <a:extLst>
                <a:ext uri="{FF2B5EF4-FFF2-40B4-BE49-F238E27FC236}">
                  <a16:creationId xmlns:a16="http://schemas.microsoft.com/office/drawing/2014/main" id="{D791C4CC-E07A-4135-8D53-FAB8DEAFB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312" y="5151437"/>
              <a:ext cx="2452687" cy="440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200" i="0">
                  <a:solidFill>
                    <a:srgbClr val="006600"/>
                  </a:solidFill>
                  <a:ea typeface="MS PGothic" panose="020B0600070205080204" pitchFamily="34" charset="-128"/>
                </a:rPr>
                <a:t>when(11:49pm)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Do startups exploit interns?. These past few months, I've met, read… | by  Yanai ZAICIK | Medium">
            <a:extLst>
              <a:ext uri="{FF2B5EF4-FFF2-40B4-BE49-F238E27FC236}">
                <a16:creationId xmlns:a16="http://schemas.microsoft.com/office/drawing/2014/main" id="{D1D9A301-9945-2CFC-E38E-2BDF96B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960438"/>
            <a:ext cx="9753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29920FA-583C-7905-75D5-A68641DF5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0806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altLang="zh-CN" sz="3200" i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Exercise 0: Draw </a:t>
            </a:r>
            <a:r>
              <a:rPr lang="zh-CN" altLang="en-US" sz="3200" i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State </a:t>
            </a:r>
            <a:r>
              <a:rPr lang="en-US" altLang="zh-CN" sz="3200" i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Machine Diagram of a Keyboard?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D4BE1D9-8FF9-9515-0589-61E4D9930AD2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1658938"/>
            <a:ext cx="9409112" cy="5854700"/>
            <a:chOff x="431799" y="973137"/>
            <a:chExt cx="9409113" cy="58547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D653536-00F7-826B-ECED-C88BE36EA9AC}"/>
                </a:ext>
              </a:extLst>
            </p:cNvPr>
            <p:cNvSpPr/>
            <p:nvPr/>
          </p:nvSpPr>
          <p:spPr>
            <a:xfrm>
              <a:off x="2412999" y="2325687"/>
              <a:ext cx="2152650" cy="1592262"/>
            </a:xfrm>
            <a:prstGeom prst="roundRect">
              <a:avLst>
                <a:gd name="adj" fmla="val 4897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3200" i="0">
                  <a:solidFill>
                    <a:srgbClr val="0000CC"/>
                  </a:solidFill>
                </a:rPr>
                <a:t>Default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84DE420-E987-ACDF-D89E-A20F0F79E487}"/>
                </a:ext>
              </a:extLst>
            </p:cNvPr>
            <p:cNvSpPr/>
            <p:nvPr/>
          </p:nvSpPr>
          <p:spPr>
            <a:xfrm>
              <a:off x="5599112" y="4579937"/>
              <a:ext cx="2397125" cy="1592262"/>
            </a:xfrm>
            <a:prstGeom prst="roundRect">
              <a:avLst>
                <a:gd name="adj" fmla="val 4897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3200" i="0" dirty="0" err="1">
                  <a:solidFill>
                    <a:srgbClr val="0000CC"/>
                  </a:solidFill>
                </a:rPr>
                <a:t>CapsLocked</a:t>
              </a:r>
              <a:endParaRPr lang="en-US" sz="3200" i="0" dirty="0">
                <a:solidFill>
                  <a:srgbClr val="0000CC"/>
                </a:solidFill>
              </a:endParaRPr>
            </a:p>
          </p:txBody>
        </p:sp>
        <p:cxnSp>
          <p:nvCxnSpPr>
            <p:cNvPr id="71687" name="Straight Connector 6">
              <a:extLst>
                <a:ext uri="{FF2B5EF4-FFF2-40B4-BE49-F238E27FC236}">
                  <a16:creationId xmlns:a16="http://schemas.microsoft.com/office/drawing/2014/main" id="{76868326-B368-0E25-1D77-0F514C65D968}"/>
                </a:ext>
              </a:extLst>
            </p:cNvPr>
            <p:cNvCxnSpPr>
              <a:cxnSpLocks noChangeShapeType="1"/>
              <a:stCxn id="4" idx="3"/>
            </p:cNvCxnSpPr>
            <p:nvPr/>
          </p:nvCxnSpPr>
          <p:spPr bwMode="auto">
            <a:xfrm>
              <a:off x="4578350" y="3122612"/>
              <a:ext cx="2239962" cy="1587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88" name="Straight Connector 13">
              <a:extLst>
                <a:ext uri="{FF2B5EF4-FFF2-40B4-BE49-F238E27FC236}">
                  <a16:creationId xmlns:a16="http://schemas.microsoft.com/office/drawing/2014/main" id="{76B52110-F57C-7801-2CB7-E9C0D7CC3B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46462" y="5378449"/>
              <a:ext cx="2152650" cy="1588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89" name="Straight Arrow Connector 32">
              <a:extLst>
                <a:ext uri="{FF2B5EF4-FFF2-40B4-BE49-F238E27FC236}">
                  <a16:creationId xmlns:a16="http://schemas.microsoft.com/office/drawing/2014/main" id="{E620B26F-D728-1CA1-EC48-7370E110AA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075362" y="3851274"/>
              <a:ext cx="1462088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0" name="Straight Arrow Connector 37">
              <a:extLst>
                <a:ext uri="{FF2B5EF4-FFF2-40B4-BE49-F238E27FC236}">
                  <a16:creationId xmlns:a16="http://schemas.microsoft.com/office/drawing/2014/main" id="{51BCD81C-4BC6-F1F6-D1BB-CBB7AB8AE5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718593" y="4645818"/>
              <a:ext cx="1457325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1" name="Straight Connector 40">
              <a:extLst>
                <a:ext uri="{FF2B5EF4-FFF2-40B4-BE49-F238E27FC236}">
                  <a16:creationId xmlns:a16="http://schemas.microsoft.com/office/drawing/2014/main" id="{3E6D15FB-CDC5-82E6-1C8C-86373B0DD0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0700" y="2801937"/>
              <a:ext cx="688975" cy="4762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2" name="Straight Connector 42">
              <a:extLst>
                <a:ext uri="{FF2B5EF4-FFF2-40B4-BE49-F238E27FC236}">
                  <a16:creationId xmlns:a16="http://schemas.microsoft.com/office/drawing/2014/main" id="{C0F2D354-B217-D988-24F2-9559DC4D34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18450" y="4978399"/>
              <a:ext cx="779462" cy="3175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3" name="Straight Arrow Connector 48">
              <a:extLst>
                <a:ext uri="{FF2B5EF4-FFF2-40B4-BE49-F238E27FC236}">
                  <a16:creationId xmlns:a16="http://schemas.microsoft.com/office/drawing/2014/main" id="{C2361B8B-EF07-A314-6744-DDEB8047D7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0700" y="3600449"/>
              <a:ext cx="774700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4" name="Straight Connector 50">
              <a:extLst>
                <a:ext uri="{FF2B5EF4-FFF2-40B4-BE49-F238E27FC236}">
                  <a16:creationId xmlns:a16="http://schemas.microsoft.com/office/drawing/2014/main" id="{B59BE794-B12A-D8D1-A02E-63FC590A0D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91444" y="3199605"/>
              <a:ext cx="798512" cy="3175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5" name="Straight Connector 53">
              <a:extLst>
                <a:ext uri="{FF2B5EF4-FFF2-40B4-BE49-F238E27FC236}">
                  <a16:creationId xmlns:a16="http://schemas.microsoft.com/office/drawing/2014/main" id="{3D7F6912-430E-E4F3-97F6-8D234B9FE2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01037" y="5375274"/>
              <a:ext cx="795338" cy="1588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6" name="Straight Arrow Connector 55">
              <a:extLst>
                <a:ext uri="{FF2B5EF4-FFF2-40B4-BE49-F238E27FC236}">
                  <a16:creationId xmlns:a16="http://schemas.microsoft.com/office/drawing/2014/main" id="{B61C2F14-EC9D-C7D2-6205-9275C7092A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923212" y="5773737"/>
              <a:ext cx="774700" cy="4762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697" name="Rectangle 57">
              <a:extLst>
                <a:ext uri="{FF2B5EF4-FFF2-40B4-BE49-F238E27FC236}">
                  <a16:creationId xmlns:a16="http://schemas.microsoft.com/office/drawing/2014/main" id="{B7E4FA8B-F681-07D3-46AD-9FD1048D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0" y="2649537"/>
              <a:ext cx="165258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Caps Lock</a:t>
              </a:r>
            </a:p>
          </p:txBody>
        </p:sp>
        <p:sp>
          <p:nvSpPr>
            <p:cNvPr id="71698" name="Rectangle 58">
              <a:extLst>
                <a:ext uri="{FF2B5EF4-FFF2-40B4-BE49-F238E27FC236}">
                  <a16:creationId xmlns:a16="http://schemas.microsoft.com/office/drawing/2014/main" id="{A59DD73F-B806-0885-12C1-77034B943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99" y="2192337"/>
              <a:ext cx="1997076" cy="97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Any key/ 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send-lower-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Case-code</a:t>
              </a:r>
            </a:p>
          </p:txBody>
        </p:sp>
        <p:sp>
          <p:nvSpPr>
            <p:cNvPr id="71699" name="Rectangle 59">
              <a:extLst>
                <a:ext uri="{FF2B5EF4-FFF2-40B4-BE49-F238E27FC236}">
                  <a16:creationId xmlns:a16="http://schemas.microsoft.com/office/drawing/2014/main" id="{6FEF9EA5-479B-5694-F693-A226968D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5378449"/>
              <a:ext cx="2500312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Caps Unlock</a:t>
              </a:r>
            </a:p>
          </p:txBody>
        </p:sp>
        <p:sp>
          <p:nvSpPr>
            <p:cNvPr id="71700" name="Rectangle 60">
              <a:extLst>
                <a:ext uri="{FF2B5EF4-FFF2-40B4-BE49-F238E27FC236}">
                  <a16:creationId xmlns:a16="http://schemas.microsoft.com/office/drawing/2014/main" id="{A3A90700-07DB-ADD1-0D7B-DD24A5CA5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0" y="5849937"/>
              <a:ext cx="2093912" cy="97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AnyKey/ 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Send-upper-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Case-code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AAA8284D-EBCB-2CFC-7A59-76B633DFB75C}"/>
                </a:ext>
              </a:extLst>
            </p:cNvPr>
            <p:cNvSpPr/>
            <p:nvPr/>
          </p:nvSpPr>
          <p:spPr>
            <a:xfrm>
              <a:off x="965199" y="973137"/>
              <a:ext cx="503237" cy="6238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71702" name="Straight Arrow Connector 10">
              <a:extLst>
                <a:ext uri="{FF2B5EF4-FFF2-40B4-BE49-F238E27FC236}">
                  <a16:creationId xmlns:a16="http://schemas.microsoft.com/office/drawing/2014/main" id="{55994D49-4D00-B442-C02A-36AB5B08B2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3800" y="1260474"/>
              <a:ext cx="2155825" cy="1109663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684" name="TextBox 21">
            <a:extLst>
              <a:ext uri="{FF2B5EF4-FFF2-40B4-BE49-F238E27FC236}">
                <a16:creationId xmlns:a16="http://schemas.microsoft.com/office/drawing/2014/main" id="{0335BF8A-3F50-20C1-B862-3A287D4EC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1036638"/>
            <a:ext cx="7402512" cy="17240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i="0">
                <a:solidFill>
                  <a:srgbClr val="006600"/>
                </a:solidFill>
              </a:rPr>
              <a:t>Press any key: lower case ASCII code is sent to computer…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i="0">
                <a:solidFill>
                  <a:srgbClr val="006600"/>
                </a:solidFill>
              </a:rPr>
              <a:t>Once press the caps lock key: upper case ASCII code will be sent on a key press…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A661B90-AC1A-B50B-84DE-6382887A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-30163"/>
            <a:ext cx="96774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altLang="zh-CN" sz="3200" i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Exercise 1: State Machine Diagram of a Library Book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CFBBFFCC-4AAE-0343-2E4A-8F2237650F28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2144713"/>
            <a:ext cx="9082087" cy="5292725"/>
            <a:chOff x="417" y="1111"/>
            <a:chExt cx="5721" cy="3334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73BB713-9A27-1022-3AB5-3D202ACC5439}"/>
                </a:ext>
              </a:extLst>
            </p:cNvPr>
            <p:cNvSpPr/>
            <p:nvPr/>
          </p:nvSpPr>
          <p:spPr>
            <a:xfrm>
              <a:off x="2593" y="1111"/>
              <a:ext cx="317" cy="39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35338FF4-71F2-CC9A-2F1E-BD821BFFDC40}"/>
                </a:ext>
              </a:extLst>
            </p:cNvPr>
            <p:cNvSpPr/>
            <p:nvPr/>
          </p:nvSpPr>
          <p:spPr>
            <a:xfrm>
              <a:off x="2699" y="4052"/>
              <a:ext cx="317" cy="393"/>
            </a:xfrm>
            <a:prstGeom prst="flowChartConnector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70C22DB-7857-D092-66BB-77DE73BFBB12}"/>
                </a:ext>
              </a:extLst>
            </p:cNvPr>
            <p:cNvSpPr/>
            <p:nvPr/>
          </p:nvSpPr>
          <p:spPr>
            <a:xfrm>
              <a:off x="2381" y="2223"/>
              <a:ext cx="953" cy="45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dirty="0">
                  <a:solidFill>
                    <a:schemeClr val="tx1"/>
                  </a:solidFill>
                  <a:cs typeface="Arial" pitchFamily="34" charset="0"/>
                </a:rPr>
                <a:t>On shelf 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211E4B5-40C6-94F3-134D-24061BC530E6}"/>
                </a:ext>
              </a:extLst>
            </p:cNvPr>
            <p:cNvSpPr/>
            <p:nvPr/>
          </p:nvSpPr>
          <p:spPr>
            <a:xfrm>
              <a:off x="2381" y="3137"/>
              <a:ext cx="953" cy="4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dirty="0">
                  <a:solidFill>
                    <a:schemeClr val="tx1"/>
                  </a:solidFill>
                  <a:cs typeface="Arial" pitchFamily="34" charset="0"/>
                </a:rPr>
                <a:t>On loan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5BF165-2526-1B07-2454-4678E99408F9}"/>
                </a:ext>
              </a:extLst>
            </p:cNvPr>
            <p:cNvCxnSpPr>
              <a:stCxn id="6" idx="4"/>
            </p:cNvCxnSpPr>
            <p:nvPr/>
          </p:nvCxnSpPr>
          <p:spPr>
            <a:xfrm rot="5400000">
              <a:off x="2392" y="1871"/>
              <a:ext cx="719" cy="1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0E2CF3-8B27-7FCE-1130-33D6EEF247D6}"/>
                </a:ext>
              </a:extLst>
            </p:cNvPr>
            <p:cNvCxnSpPr/>
            <p:nvPr/>
          </p:nvCxnSpPr>
          <p:spPr>
            <a:xfrm rot="5400000">
              <a:off x="2894" y="2909"/>
              <a:ext cx="457" cy="1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C09D06-EB38-2F04-F132-94BCCE58219B}"/>
                </a:ext>
              </a:extLst>
            </p:cNvPr>
            <p:cNvCxnSpPr/>
            <p:nvPr/>
          </p:nvCxnSpPr>
          <p:spPr>
            <a:xfrm rot="5400000" flipH="1" flipV="1">
              <a:off x="2364" y="2909"/>
              <a:ext cx="457" cy="1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031EB876-A6AE-22D1-7F69-EC05CFB8E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1" y="1316"/>
              <a:ext cx="1541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30" tIns="45716" rIns="91430" bIns="45716" anchor="ctr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A5E23828-FFBC-B6F6-AF3E-053E1F7E8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3" y="2352"/>
              <a:ext cx="1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30" tIns="45716" rIns="91430" bIns="45716" anchor="ctr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2DAAEF8C-112C-41BE-642F-66B839E34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3" y="2887"/>
              <a:ext cx="932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30" tIns="45716" rIns="91430" bIns="45716" anchor="ctr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8F2E9939-69F6-A132-E3A8-206E773F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4249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30" tIns="45716" rIns="91430" bIns="45716" anchor="ctr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45A4CB52-6A55-331A-CC69-7EF5F6308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608"/>
              <a:ext cx="1461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0783" tIns="50392" rIns="100783" bIns="50392">
              <a:spAutoFit/>
            </a:bodyPr>
            <a:lstStyle/>
            <a:p>
              <a:pPr defTabSz="503186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20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宋体" pitchFamily="2" charset="-122"/>
                  <a:cs typeface="Arial" pitchFamily="34" charset="0"/>
                </a:rPr>
                <a:t>initial state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F2B6CB1A-1558-468E-850D-8E76AE25F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4118"/>
              <a:ext cx="944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100783" tIns="50392" rIns="100783" bIns="50392">
              <a:spAutoFit/>
            </a:bodyPr>
            <a:lstStyle/>
            <a:p>
              <a:pPr defTabSz="503186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20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宋体" pitchFamily="2" charset="-122"/>
                  <a:cs typeface="Arial" pitchFamily="34" charset="0"/>
                </a:rPr>
                <a:t>final state</a:t>
              </a:r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00DF8C86-B41C-B18E-08ED-2F03C3D31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" y="2168"/>
              <a:ext cx="532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100783" tIns="50392" rIns="100783" bIns="50392">
              <a:spAutoFit/>
            </a:bodyPr>
            <a:lstStyle/>
            <a:p>
              <a:pPr defTabSz="503186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20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宋体" pitchFamily="2" charset="-122"/>
                  <a:cs typeface="Arial" pitchFamily="34" charset="0"/>
                </a:rPr>
                <a:t>state</a:t>
              </a:r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8A052E45-8E56-48C1-1E3C-3C20F1B12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" y="2798"/>
              <a:ext cx="862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100783" tIns="50392" rIns="100783" bIns="50392">
              <a:spAutoFit/>
            </a:bodyPr>
            <a:lstStyle/>
            <a:p>
              <a:pPr defTabSz="503186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200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宋体" pitchFamily="2" charset="-122"/>
                  <a:cs typeface="Arial" pitchFamily="34" charset="0"/>
                </a:rPr>
                <a:t>transition</a:t>
              </a: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3081953F-4157-F3D4-86AB-8794B44F2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2" y="2798"/>
              <a:ext cx="841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100783" tIns="50392" rIns="100783" bIns="50392">
              <a:spAutoFit/>
            </a:bodyPr>
            <a:lstStyle/>
            <a:p>
              <a:pPr defTabSz="503186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2000" i="0" dirty="0">
                  <a:solidFill>
                    <a:schemeClr val="tx1"/>
                  </a:solidFill>
                  <a:latin typeface="+mn-lt"/>
                  <a:ea typeface="SimSun" pitchFamily="2" charset="-122"/>
                  <a:cs typeface="Arial" pitchFamily="34" charset="0"/>
                </a:rPr>
                <a:t>Borrowed</a:t>
              </a: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4A7965E0-D893-0AC4-3C16-EAAED02B4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2808"/>
              <a:ext cx="819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100783" tIns="50392" rIns="100783" bIns="50392">
              <a:spAutoFit/>
            </a:bodyPr>
            <a:lstStyle/>
            <a:p>
              <a:pPr defTabSz="503186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2000" i="0" dirty="0">
                  <a:solidFill>
                    <a:schemeClr val="tx1"/>
                  </a:solidFill>
                  <a:latin typeface="+mn-lt"/>
                  <a:ea typeface="SimSun" pitchFamily="2" charset="-122"/>
                  <a:cs typeface="Arial" pitchFamily="34" charset="0"/>
                </a:rPr>
                <a:t>Returned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E9C3147E-B91A-0268-2880-15EE4B32D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887"/>
              <a:ext cx="105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i="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discarded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6A364536-FB27-FA62-1B6A-B8ECC8AD353E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H="1">
              <a:off x="1250" y="2800"/>
              <a:ext cx="1568" cy="1329"/>
            </a:xfrm>
            <a:prstGeom prst="curvedConnector2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ACA4815-66E0-ED9A-A7C7-17F8959CA3C5}"/>
                </a:ext>
              </a:extLst>
            </p:cNvPr>
            <p:cNvSpPr/>
            <p:nvPr/>
          </p:nvSpPr>
          <p:spPr>
            <a:xfrm>
              <a:off x="2761" y="4118"/>
              <a:ext cx="212" cy="26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cxnSp>
        <p:nvCxnSpPr>
          <p:cNvPr id="507908" name="Straight Connector 26">
            <a:extLst>
              <a:ext uri="{FF2B5EF4-FFF2-40B4-BE49-F238E27FC236}">
                <a16:creationId xmlns:a16="http://schemas.microsoft.com/office/drawing/2014/main" id="{FE92DC6B-3905-9B8D-EF79-9A0FFA840C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73288" y="4273550"/>
            <a:ext cx="1606550" cy="361950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09" name="TextBox 26">
            <a:extLst>
              <a:ext uri="{FF2B5EF4-FFF2-40B4-BE49-F238E27FC236}">
                <a16:creationId xmlns:a16="http://schemas.microsoft.com/office/drawing/2014/main" id="{B941AF37-6756-4150-0791-3AF463E9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2838"/>
            <a:ext cx="100806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i="0">
                <a:solidFill>
                  <a:srgbClr val="006600"/>
                </a:solidFill>
              </a:rPr>
              <a:t>A library book to start with, is present in a shelf…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i="0">
                <a:solidFill>
                  <a:srgbClr val="006600"/>
                </a:solidFill>
              </a:rPr>
              <a:t>When borrowed out, it is not on shelf…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i="0">
                <a:solidFill>
                  <a:srgbClr val="006600"/>
                </a:solidFill>
              </a:rPr>
              <a:t>Returned, on shelf…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0DA9D3A-F6D6-2389-0C33-E0D00EF3E6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201613"/>
            <a:ext cx="8596312" cy="884237"/>
          </a:xfrm>
        </p:spPr>
        <p:txBody>
          <a:bodyPr/>
          <a:lstStyle/>
          <a:p>
            <a:r>
              <a:rPr lang="en-US" altLang="en-US" sz="3600"/>
              <a:t>Composition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13D2DA-75F5-6A25-5F8E-5EF41B3C9F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375" y="1119188"/>
            <a:ext cx="9678988" cy="426243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3600"/>
              <a:t>A stronger form of aggregation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>
                <a:solidFill>
                  <a:srgbClr val="0000CC"/>
                </a:solidFill>
              </a:rPr>
              <a:t>The whole is sole owner of its part.</a:t>
            </a:r>
          </a:p>
          <a:p>
            <a:pPr lvl="2">
              <a:lnSpc>
                <a:spcPct val="120000"/>
              </a:lnSpc>
              <a:spcAft>
                <a:spcPts val="3600"/>
              </a:spcAft>
            </a:pPr>
            <a:r>
              <a:rPr lang="en-US" altLang="en-US" sz="2800">
                <a:solidFill>
                  <a:srgbClr val="0000CC"/>
                </a:solidFill>
              </a:rPr>
              <a:t>A component can belong to only one whole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b="1">
                <a:solidFill>
                  <a:srgbClr val="FF0000"/>
                </a:solidFill>
              </a:rPr>
              <a:t>The life time of the part is dependent upon the whole. 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51A2A88-277E-172F-BDC5-FDA934277018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5151438"/>
            <a:ext cx="4872037" cy="1389062"/>
            <a:chOff x="576" y="3143"/>
            <a:chExt cx="2784" cy="793"/>
          </a:xfrm>
        </p:grpSpPr>
        <p:sp>
          <p:nvSpPr>
            <p:cNvPr id="11273" name="Rectangle 5">
              <a:extLst>
                <a:ext uri="{FF2B5EF4-FFF2-40B4-BE49-F238E27FC236}">
                  <a16:creationId xmlns:a16="http://schemas.microsoft.com/office/drawing/2014/main" id="{6FE52DD2-76AD-E498-1C9D-BB77CE38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600" i="0">
                  <a:solidFill>
                    <a:schemeClr val="tx1"/>
                  </a:solidFill>
                  <a:cs typeface="Times New Roman" panose="02020603050405020304" pitchFamily="18" charset="0"/>
                </a:rPr>
                <a:t>Circle</a:t>
              </a:r>
            </a:p>
          </p:txBody>
        </p:sp>
        <p:sp>
          <p:nvSpPr>
            <p:cNvPr id="11274" name="Rectangle 6">
              <a:extLst>
                <a:ext uri="{FF2B5EF4-FFF2-40B4-BE49-F238E27FC236}">
                  <a16:creationId xmlns:a16="http://schemas.microsoft.com/office/drawing/2014/main" id="{8274D858-EA09-D3E3-3549-7B9EDEE61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76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600" i="0">
                  <a:solidFill>
                    <a:schemeClr val="tx1"/>
                  </a:solidFill>
                  <a:cs typeface="Times New Roman" panose="02020603050405020304" pitchFamily="18" charset="0"/>
                </a:rPr>
                <a:t>Point</a:t>
              </a:r>
            </a:p>
          </p:txBody>
        </p:sp>
        <p:sp>
          <p:nvSpPr>
            <p:cNvPr id="11275" name="Line 7">
              <a:extLst>
                <a:ext uri="{FF2B5EF4-FFF2-40B4-BE49-F238E27FC236}">
                  <a16:creationId xmlns:a16="http://schemas.microsoft.com/office/drawing/2014/main" id="{5C3F27E1-9A5A-33A5-9AA7-1A8A9BF9F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6" name="AutoShape 8">
              <a:extLst>
                <a:ext uri="{FF2B5EF4-FFF2-40B4-BE49-F238E27FC236}">
                  <a16:creationId xmlns:a16="http://schemas.microsoft.com/office/drawing/2014/main" id="{4113C8E6-74C8-6B5C-E0B0-6AF6D094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88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1277" name="Text Box 9">
              <a:extLst>
                <a:ext uri="{FF2B5EF4-FFF2-40B4-BE49-F238E27FC236}">
                  <a16:creationId xmlns:a16="http://schemas.microsoft.com/office/drawing/2014/main" id="{E632080A-2942-7446-6BC3-5EB658AF1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495"/>
              <a:ext cx="46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3..*</a:t>
              </a:r>
            </a:p>
          </p:txBody>
        </p:sp>
        <p:sp>
          <p:nvSpPr>
            <p:cNvPr id="11278" name="Text Box 10">
              <a:extLst>
                <a:ext uri="{FF2B5EF4-FFF2-40B4-BE49-F238E27FC236}">
                  <a16:creationId xmlns:a16="http://schemas.microsoft.com/office/drawing/2014/main" id="{2983B921-8491-5B5C-2C66-877D1B89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43"/>
              <a:ext cx="22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79" name="Rectangle 11">
              <a:extLst>
                <a:ext uri="{FF2B5EF4-FFF2-40B4-BE49-F238E27FC236}">
                  <a16:creationId xmlns:a16="http://schemas.microsoft.com/office/drawing/2014/main" id="{97B4708D-11A4-B5A5-5F69-9FB1530D7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648"/>
              <a:ext cx="912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600" i="0">
                  <a:solidFill>
                    <a:schemeClr val="tx1"/>
                  </a:solidFill>
                  <a:cs typeface="Times New Roman" panose="02020603050405020304" pitchFamily="18" charset="0"/>
                </a:rPr>
                <a:t>Polygon</a:t>
              </a:r>
            </a:p>
          </p:txBody>
        </p:sp>
        <p:sp>
          <p:nvSpPr>
            <p:cNvPr id="11280" name="AutoShape 12">
              <a:extLst>
                <a:ext uri="{FF2B5EF4-FFF2-40B4-BE49-F238E27FC236}">
                  <a16:creationId xmlns:a16="http://schemas.microsoft.com/office/drawing/2014/main" id="{DC7D7E0C-A521-8B52-E160-BE7480269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20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cxnSp>
          <p:nvCxnSpPr>
            <p:cNvPr id="11281" name="AutoShape 13">
              <a:extLst>
                <a:ext uri="{FF2B5EF4-FFF2-40B4-BE49-F238E27FC236}">
                  <a16:creationId xmlns:a16="http://schemas.microsoft.com/office/drawing/2014/main" id="{BD875D51-E074-96B5-A24C-8188D92B6310}"/>
                </a:ext>
              </a:extLst>
            </p:cNvPr>
            <p:cNvCxnSpPr>
              <a:cxnSpLocks noChangeShapeType="1"/>
              <a:stCxn id="11280" idx="3"/>
              <a:endCxn id="11274" idx="2"/>
            </p:cNvCxnSpPr>
            <p:nvPr/>
          </p:nvCxnSpPr>
          <p:spPr bwMode="auto">
            <a:xfrm flipV="1">
              <a:off x="1632" y="3504"/>
              <a:ext cx="1344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CE62C351-FE7F-F09E-EF3B-28BCDFBE0083}"/>
              </a:ext>
            </a:extLst>
          </p:cNvPr>
          <p:cNvGrpSpPr>
            <a:grpSpLocks/>
          </p:cNvGrpSpPr>
          <p:nvPr/>
        </p:nvGrpSpPr>
        <p:grpSpPr bwMode="auto">
          <a:xfrm>
            <a:off x="6813550" y="5186363"/>
            <a:ext cx="1679575" cy="1270000"/>
            <a:chOff x="3984" y="3163"/>
            <a:chExt cx="960" cy="725"/>
          </a:xfrm>
        </p:grpSpPr>
        <p:sp>
          <p:nvSpPr>
            <p:cNvPr id="11270" name="Rectangle 15">
              <a:extLst>
                <a:ext uri="{FF2B5EF4-FFF2-40B4-BE49-F238E27FC236}">
                  <a16:creationId xmlns:a16="http://schemas.microsoft.com/office/drawing/2014/main" id="{47B27F54-4B0C-F416-7767-F2A81456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16"/>
              <a:ext cx="960" cy="6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1271" name="Rectangle 16">
              <a:extLst>
                <a:ext uri="{FF2B5EF4-FFF2-40B4-BE49-F238E27FC236}">
                  <a16:creationId xmlns:a16="http://schemas.microsoft.com/office/drawing/2014/main" id="{EAD03522-2103-1592-76A8-F6401A7DB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04"/>
              <a:ext cx="76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600" i="0">
                  <a:solidFill>
                    <a:schemeClr val="tx1"/>
                  </a:solidFill>
                  <a:cs typeface="Times New Roman" panose="02020603050405020304" pitchFamily="18" charset="0"/>
                </a:rPr>
                <a:t>Point</a:t>
              </a:r>
            </a:p>
          </p:txBody>
        </p:sp>
        <p:sp>
          <p:nvSpPr>
            <p:cNvPr id="11272" name="Rectangle 17">
              <a:extLst>
                <a:ext uri="{FF2B5EF4-FFF2-40B4-BE49-F238E27FC236}">
                  <a16:creationId xmlns:a16="http://schemas.microsoft.com/office/drawing/2014/main" id="{8729313A-5377-0DDD-A009-7EFF050EB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3"/>
              <a:ext cx="669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800" i="0">
                  <a:solidFill>
                    <a:schemeClr val="tx1"/>
                  </a:solidFill>
                  <a:cs typeface="Times New Roman" panose="02020603050405020304" pitchFamily="18" charset="0"/>
                </a:rPr>
                <a:t>Circle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7964AE3B-0127-4794-9925-A4CCB98EF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53975"/>
            <a:ext cx="9101138" cy="525463"/>
          </a:xfrm>
        </p:spPr>
        <p:txBody>
          <a:bodyPr/>
          <a:lstStyle/>
          <a:p>
            <a:r>
              <a:rPr lang="en-US" altLang="en-US" sz="3200"/>
              <a:t>Exercise 2: Construct State Model</a:t>
            </a:r>
          </a:p>
        </p:txBody>
      </p:sp>
      <p:sp>
        <p:nvSpPr>
          <p:cNvPr id="508931" name="Content Placeholder 2">
            <a:extLst>
              <a:ext uri="{FF2B5EF4-FFF2-40B4-BE49-F238E27FC236}">
                <a16:creationId xmlns:a16="http://schemas.microsoft.com/office/drawing/2014/main" id="{35AC577A-AA83-B147-39F5-913CB7D0B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808038"/>
            <a:ext cx="9590088" cy="6553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A car is in idle mode when ignition is off: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Changes to initial mode when ignition is keyed 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/>
              <a:t>The car accelerates when the acceleration pedal is pressed.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While accelerating, the car goes into a cruise mode, as soon as cruise switch is set to 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Cruise mode is turned off either when brake is applied or the cruise switch is turned  off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400"/>
              <a:t>Cruise mode can be  resumed by setting cruise switch to ON.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When ignition is turned off the car goes to idle mode.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en-US" sz="280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64871-52B1-6160-430B-90DC7C0D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2636838"/>
            <a:ext cx="4114800" cy="5413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Cruise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3">
            <a:extLst>
              <a:ext uri="{FF2B5EF4-FFF2-40B4-BE49-F238E27FC236}">
                <a16:creationId xmlns:a16="http://schemas.microsoft.com/office/drawing/2014/main" id="{B7C22186-3976-6116-255A-E7C3A24BE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0806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i="0">
                <a:solidFill>
                  <a:schemeClr val="tx1"/>
                </a:solidFill>
              </a:rPr>
              <a:t>Cruise Controller </a:t>
            </a:r>
          </a:p>
        </p:txBody>
      </p:sp>
      <p:sp>
        <p:nvSpPr>
          <p:cNvPr id="74755" name="Oval 4">
            <a:extLst>
              <a:ext uri="{FF2B5EF4-FFF2-40B4-BE49-F238E27FC236}">
                <a16:creationId xmlns:a16="http://schemas.microsoft.com/office/drawing/2014/main" id="{5B32F244-0D8B-CC23-AB50-06B27109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762000"/>
            <a:ext cx="166688" cy="177800"/>
          </a:xfrm>
          <a:prstGeom prst="ellipse">
            <a:avLst/>
          </a:prstGeom>
          <a:solidFill>
            <a:schemeClr val="tx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400" i="0">
              <a:solidFill>
                <a:srgbClr val="FFFFFF"/>
              </a:solidFill>
            </a:endParaRPr>
          </a:p>
        </p:txBody>
      </p:sp>
      <p:cxnSp>
        <p:nvCxnSpPr>
          <p:cNvPr id="74756" name="Straight Arrow Connector 6">
            <a:extLst>
              <a:ext uri="{FF2B5EF4-FFF2-40B4-BE49-F238E27FC236}">
                <a16:creationId xmlns:a16="http://schemas.microsoft.com/office/drawing/2014/main" id="{69C01685-CE51-AAA0-2F6E-08389A49AE57}"/>
              </a:ext>
            </a:extLst>
          </p:cNvPr>
          <p:cNvCxnSpPr>
            <a:cxnSpLocks noChangeShapeType="1"/>
            <a:stCxn id="74755" idx="4"/>
            <a:endCxn id="74759" idx="0"/>
          </p:cNvCxnSpPr>
          <p:nvPr/>
        </p:nvCxnSpPr>
        <p:spPr bwMode="auto">
          <a:xfrm>
            <a:off x="5135563" y="939800"/>
            <a:ext cx="3175" cy="890588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57" name="Rounded Rectangle 7">
            <a:extLst>
              <a:ext uri="{FF2B5EF4-FFF2-40B4-BE49-F238E27FC236}">
                <a16:creationId xmlns:a16="http://schemas.microsoft.com/office/drawing/2014/main" id="{2A3FE14E-CEAC-E601-3CF1-E503F030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1830388"/>
            <a:ext cx="1735137" cy="9620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400" i="0">
              <a:solidFill>
                <a:srgbClr val="000000"/>
              </a:solidFill>
            </a:endParaRPr>
          </a:p>
        </p:txBody>
      </p:sp>
      <p:sp>
        <p:nvSpPr>
          <p:cNvPr id="74758" name="TextBox 8">
            <a:extLst>
              <a:ext uri="{FF2B5EF4-FFF2-40B4-BE49-F238E27FC236}">
                <a16:creationId xmlns:a16="http://schemas.microsoft.com/office/drawing/2014/main" id="{360A52F6-62D0-DF14-349E-5FF065B8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1979613"/>
            <a:ext cx="215106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3000" i="0">
                <a:solidFill>
                  <a:schemeClr val="tx1"/>
                </a:solidFill>
              </a:rPr>
              <a:t>Idle </a:t>
            </a:r>
          </a:p>
        </p:txBody>
      </p:sp>
      <p:sp>
        <p:nvSpPr>
          <p:cNvPr id="74759" name="Rounded Rectangle 9">
            <a:extLst>
              <a:ext uri="{FF2B5EF4-FFF2-40B4-BE49-F238E27FC236}">
                <a16:creationId xmlns:a16="http://schemas.microsoft.com/office/drawing/2014/main" id="{9017E019-4890-EFCE-11D4-B202C9F3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830388"/>
            <a:ext cx="1643063" cy="8334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400" i="0">
              <a:solidFill>
                <a:srgbClr val="000000"/>
              </a:solidFill>
            </a:endParaRPr>
          </a:p>
        </p:txBody>
      </p:sp>
      <p:sp>
        <p:nvSpPr>
          <p:cNvPr id="74760" name="TextBox 10">
            <a:extLst>
              <a:ext uri="{FF2B5EF4-FFF2-40B4-BE49-F238E27FC236}">
                <a16:creationId xmlns:a16="http://schemas.microsoft.com/office/drawing/2014/main" id="{8D1266CD-84A8-FD5A-E564-F241B212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062163"/>
            <a:ext cx="17383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400" i="0">
                <a:solidFill>
                  <a:schemeClr val="tx1"/>
                </a:solidFill>
              </a:rPr>
              <a:t>Initial </a:t>
            </a:r>
          </a:p>
        </p:txBody>
      </p:sp>
      <p:sp>
        <p:nvSpPr>
          <p:cNvPr id="74761" name="TextBox 11">
            <a:extLst>
              <a:ext uri="{FF2B5EF4-FFF2-40B4-BE49-F238E27FC236}">
                <a16:creationId xmlns:a16="http://schemas.microsoft.com/office/drawing/2014/main" id="{8B6B2996-F678-53F7-FF9E-C97364C43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1965325"/>
            <a:ext cx="16430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400" i="0">
                <a:solidFill>
                  <a:schemeClr val="tx1"/>
                </a:solidFill>
              </a:rPr>
              <a:t>Idle </a:t>
            </a:r>
            <a:endParaRPr lang="en-IN" altLang="en-US" sz="3000" i="0">
              <a:solidFill>
                <a:schemeClr val="tx1"/>
              </a:solidFill>
            </a:endParaRPr>
          </a:p>
        </p:txBody>
      </p:sp>
      <p:sp>
        <p:nvSpPr>
          <p:cNvPr id="74762" name="Rounded Rectangle 12">
            <a:extLst>
              <a:ext uri="{FF2B5EF4-FFF2-40B4-BE49-F238E27FC236}">
                <a16:creationId xmlns:a16="http://schemas.microsoft.com/office/drawing/2014/main" id="{586E6CB8-BE0E-95BD-13FF-E326ADAE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3849688"/>
            <a:ext cx="1876425" cy="8842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400" i="0">
              <a:solidFill>
                <a:srgbClr val="000000"/>
              </a:solidFill>
            </a:endParaRPr>
          </a:p>
        </p:txBody>
      </p:sp>
      <p:sp>
        <p:nvSpPr>
          <p:cNvPr id="74763" name="TextBox 13">
            <a:extLst>
              <a:ext uri="{FF2B5EF4-FFF2-40B4-BE49-F238E27FC236}">
                <a16:creationId xmlns:a16="http://schemas.microsoft.com/office/drawing/2014/main" id="{A0D824D1-BC7A-C474-F159-1B3458BA9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010025"/>
            <a:ext cx="1905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000" i="0">
                <a:solidFill>
                  <a:schemeClr val="tx1"/>
                </a:solidFill>
              </a:rPr>
              <a:t>Accelerating</a:t>
            </a:r>
            <a:r>
              <a:rPr lang="en-IN" altLang="en-US" sz="2600" i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4764" name="Rounded Rectangle 14">
            <a:extLst>
              <a:ext uri="{FF2B5EF4-FFF2-40B4-BE49-F238E27FC236}">
                <a16:creationId xmlns:a16="http://schemas.microsoft.com/office/drawing/2014/main" id="{4C29E9C2-A774-C3E4-3D03-DC055590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3879850"/>
            <a:ext cx="1708150" cy="8810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400" i="0">
              <a:solidFill>
                <a:srgbClr val="000000"/>
              </a:solidFill>
            </a:endParaRPr>
          </a:p>
        </p:txBody>
      </p:sp>
      <p:sp>
        <p:nvSpPr>
          <p:cNvPr id="74765" name="TextBox 15">
            <a:extLst>
              <a:ext uri="{FF2B5EF4-FFF2-40B4-BE49-F238E27FC236}">
                <a16:creationId xmlns:a16="http://schemas.microsoft.com/office/drawing/2014/main" id="{7721B250-08F9-3761-2B12-0CB4B5DE3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3886200"/>
            <a:ext cx="17383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400" i="0">
                <a:solidFill>
                  <a:schemeClr val="tx1"/>
                </a:solidFill>
              </a:rPr>
              <a:t>Cruising off</a:t>
            </a:r>
          </a:p>
        </p:txBody>
      </p:sp>
      <p:sp>
        <p:nvSpPr>
          <p:cNvPr id="74766" name="Rounded Rectangle 18">
            <a:extLst>
              <a:ext uri="{FF2B5EF4-FFF2-40B4-BE49-F238E27FC236}">
                <a16:creationId xmlns:a16="http://schemas.microsoft.com/office/drawing/2014/main" id="{3444E2F2-FB7B-3B4C-18A2-CA4AE0E5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5792788"/>
            <a:ext cx="1709737" cy="882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400" i="0">
              <a:solidFill>
                <a:srgbClr val="000000"/>
              </a:solidFill>
            </a:endParaRPr>
          </a:p>
        </p:txBody>
      </p:sp>
      <p:sp>
        <p:nvSpPr>
          <p:cNvPr id="74767" name="TextBox 19">
            <a:extLst>
              <a:ext uri="{FF2B5EF4-FFF2-40B4-BE49-F238E27FC236}">
                <a16:creationId xmlns:a16="http://schemas.microsoft.com/office/drawing/2014/main" id="{CD0C9787-1440-0F71-3D46-B9C3EF7A8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3" y="5949950"/>
            <a:ext cx="17383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400" i="0">
                <a:solidFill>
                  <a:schemeClr val="tx1"/>
                </a:solidFill>
              </a:rPr>
              <a:t>Cruising</a:t>
            </a:r>
            <a:endParaRPr lang="en-IN" altLang="en-US" sz="3000" i="0">
              <a:solidFill>
                <a:schemeClr val="tx1"/>
              </a:solidFill>
            </a:endParaRPr>
          </a:p>
        </p:txBody>
      </p:sp>
      <p:cxnSp>
        <p:nvCxnSpPr>
          <p:cNvPr id="74768" name="Straight Arrow Connector 21">
            <a:extLst>
              <a:ext uri="{FF2B5EF4-FFF2-40B4-BE49-F238E27FC236}">
                <a16:creationId xmlns:a16="http://schemas.microsoft.com/office/drawing/2014/main" id="{C3383C4A-2635-6920-9CC7-ED4E4BA522E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71750" y="2190750"/>
            <a:ext cx="1716088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9" name="Straight Arrow Connector 23">
            <a:extLst>
              <a:ext uri="{FF2B5EF4-FFF2-40B4-BE49-F238E27FC236}">
                <a16:creationId xmlns:a16="http://schemas.microsoft.com/office/drawing/2014/main" id="{6EC85844-143F-64ED-AF4E-BD8D98E1DF87}"/>
              </a:ext>
            </a:extLst>
          </p:cNvPr>
          <p:cNvCxnSpPr>
            <a:cxnSpLocks noChangeShapeType="1"/>
            <a:stCxn id="74757" idx="2"/>
          </p:cNvCxnSpPr>
          <p:nvPr/>
        </p:nvCxnSpPr>
        <p:spPr bwMode="auto">
          <a:xfrm rot="5400000">
            <a:off x="1069975" y="3333751"/>
            <a:ext cx="1093787" cy="11112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0" name="Straight Arrow Connector 25">
            <a:extLst>
              <a:ext uri="{FF2B5EF4-FFF2-40B4-BE49-F238E27FC236}">
                <a16:creationId xmlns:a16="http://schemas.microsoft.com/office/drawing/2014/main" id="{3CF28CD5-D061-03AD-4BAC-9BB7C43A4CA8}"/>
              </a:ext>
            </a:extLst>
          </p:cNvPr>
          <p:cNvCxnSpPr>
            <a:cxnSpLocks noChangeShapeType="1"/>
            <a:endCxn id="74759" idx="2"/>
          </p:cNvCxnSpPr>
          <p:nvPr/>
        </p:nvCxnSpPr>
        <p:spPr bwMode="auto">
          <a:xfrm flipV="1">
            <a:off x="5140325" y="2676525"/>
            <a:ext cx="0" cy="1100138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1" name="Straight Arrow Connector 29">
            <a:extLst>
              <a:ext uri="{FF2B5EF4-FFF2-40B4-BE49-F238E27FC236}">
                <a16:creationId xmlns:a16="http://schemas.microsoft.com/office/drawing/2014/main" id="{3146D5AC-C664-5F02-7C37-81B484E4A416}"/>
              </a:ext>
            </a:extLst>
          </p:cNvPr>
          <p:cNvCxnSpPr>
            <a:cxnSpLocks noChangeShapeType="1"/>
            <a:stCxn id="74765" idx="2"/>
          </p:cNvCxnSpPr>
          <p:nvPr/>
        </p:nvCxnSpPr>
        <p:spPr bwMode="auto">
          <a:xfrm rot="16200000" flipH="1">
            <a:off x="5783263" y="4090987"/>
            <a:ext cx="1601788" cy="2855913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2" name="Straight Arrow Connector 49">
            <a:extLst>
              <a:ext uri="{FF2B5EF4-FFF2-40B4-BE49-F238E27FC236}">
                <a16:creationId xmlns:a16="http://schemas.microsoft.com/office/drawing/2014/main" id="{E9784A43-4855-1F2D-1B95-9229F9B4261A}"/>
              </a:ext>
            </a:extLst>
          </p:cNvPr>
          <p:cNvCxnSpPr>
            <a:cxnSpLocks noChangeShapeType="1"/>
            <a:stCxn id="74762" idx="2"/>
          </p:cNvCxnSpPr>
          <p:nvPr/>
        </p:nvCxnSpPr>
        <p:spPr bwMode="auto">
          <a:xfrm rot="16200000" flipH="1">
            <a:off x="3955256" y="2496344"/>
            <a:ext cx="1895475" cy="6370638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773" name="Group 60">
            <a:extLst>
              <a:ext uri="{FF2B5EF4-FFF2-40B4-BE49-F238E27FC236}">
                <a16:creationId xmlns:a16="http://schemas.microsoft.com/office/drawing/2014/main" id="{D87EC28D-3F9B-D1DA-B493-BD8BAC116464}"/>
              </a:ext>
            </a:extLst>
          </p:cNvPr>
          <p:cNvGrpSpPr>
            <a:grpSpLocks/>
          </p:cNvGrpSpPr>
          <p:nvPr/>
        </p:nvGrpSpPr>
        <p:grpSpPr bwMode="auto">
          <a:xfrm>
            <a:off x="6129338" y="4491038"/>
            <a:ext cx="2312987" cy="1181100"/>
            <a:chOff x="5365102" y="4238763"/>
            <a:chExt cx="2015210" cy="964136"/>
          </a:xfrm>
        </p:grpSpPr>
        <p:cxnSp>
          <p:nvCxnSpPr>
            <p:cNvPr id="74784" name="Straight Connector 51">
              <a:extLst>
                <a:ext uri="{FF2B5EF4-FFF2-40B4-BE49-F238E27FC236}">
                  <a16:creationId xmlns:a16="http://schemas.microsoft.com/office/drawing/2014/main" id="{5EA10EAA-F016-7295-0F37-5A9BE9C8BA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380312" y="4238764"/>
              <a:ext cx="0" cy="96413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85" name="Straight Arrow Connector 53">
              <a:extLst>
                <a:ext uri="{FF2B5EF4-FFF2-40B4-BE49-F238E27FC236}">
                  <a16:creationId xmlns:a16="http://schemas.microsoft.com/office/drawing/2014/main" id="{A0EB7198-3820-5836-6850-571E6310C6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365102" y="4238763"/>
              <a:ext cx="2015210" cy="0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74" name="Group 59">
            <a:extLst>
              <a:ext uri="{FF2B5EF4-FFF2-40B4-BE49-F238E27FC236}">
                <a16:creationId xmlns:a16="http://schemas.microsoft.com/office/drawing/2014/main" id="{B1BBA351-68E8-C3AA-7567-3809D57C84B1}"/>
              </a:ext>
            </a:extLst>
          </p:cNvPr>
          <p:cNvGrpSpPr>
            <a:grpSpLocks/>
          </p:cNvGrpSpPr>
          <p:nvPr/>
        </p:nvGrpSpPr>
        <p:grpSpPr bwMode="auto">
          <a:xfrm>
            <a:off x="6129338" y="4010025"/>
            <a:ext cx="2752725" cy="1662113"/>
            <a:chOff x="5365102" y="3846239"/>
            <a:chExt cx="2399557" cy="1356660"/>
          </a:xfrm>
        </p:grpSpPr>
        <p:cxnSp>
          <p:nvCxnSpPr>
            <p:cNvPr id="74782" name="Straight Arrow Connector 55">
              <a:extLst>
                <a:ext uri="{FF2B5EF4-FFF2-40B4-BE49-F238E27FC236}">
                  <a16:creationId xmlns:a16="http://schemas.microsoft.com/office/drawing/2014/main" id="{2AB50162-3928-F104-E5CE-D3EBEC7D74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365102" y="3846239"/>
              <a:ext cx="2399557" cy="23192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83" name="Straight Connector 57">
              <a:extLst>
                <a:ext uri="{FF2B5EF4-FFF2-40B4-BE49-F238E27FC236}">
                  <a16:creationId xmlns:a16="http://schemas.microsoft.com/office/drawing/2014/main" id="{06136863-0170-A45B-68E0-E0074AE883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51711" y="3846239"/>
              <a:ext cx="12948" cy="135666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775" name="TextBox 61">
            <a:extLst>
              <a:ext uri="{FF2B5EF4-FFF2-40B4-BE49-F238E27FC236}">
                <a16:creationId xmlns:a16="http://schemas.microsoft.com/office/drawing/2014/main" id="{DF73F149-322C-EED2-0900-B2191C1D4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4924425"/>
            <a:ext cx="1390650" cy="593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     Cruise Switch OFF</a:t>
            </a:r>
          </a:p>
        </p:txBody>
      </p:sp>
      <p:sp>
        <p:nvSpPr>
          <p:cNvPr id="74776" name="TextBox 62">
            <a:extLst>
              <a:ext uri="{FF2B5EF4-FFF2-40B4-BE49-F238E27FC236}">
                <a16:creationId xmlns:a16="http://schemas.microsoft.com/office/drawing/2014/main" id="{376C99C2-461A-CCAF-BB5D-70ECE819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763" y="4116388"/>
            <a:ext cx="1250950" cy="59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Break Pressed </a:t>
            </a:r>
          </a:p>
        </p:txBody>
      </p:sp>
      <p:sp>
        <p:nvSpPr>
          <p:cNvPr id="74777" name="TextBox 63">
            <a:extLst>
              <a:ext uri="{FF2B5EF4-FFF2-40B4-BE49-F238E27FC236}">
                <a16:creationId xmlns:a16="http://schemas.microsoft.com/office/drawing/2014/main" id="{BA3F0687-C17F-1B72-78BF-B3A2A9FE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5410200"/>
            <a:ext cx="887412" cy="839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Cruise</a:t>
            </a:r>
          </a:p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Switch ON</a:t>
            </a:r>
          </a:p>
        </p:txBody>
      </p:sp>
      <p:sp>
        <p:nvSpPr>
          <p:cNvPr id="74778" name="TextBox 64">
            <a:extLst>
              <a:ext uri="{FF2B5EF4-FFF2-40B4-BE49-F238E27FC236}">
                <a16:creationId xmlns:a16="http://schemas.microsoft.com/office/drawing/2014/main" id="{8A00FB6C-2526-1DE7-FD59-9A84C53E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157538"/>
            <a:ext cx="2514600" cy="347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Acccel Pedal Pressed</a:t>
            </a:r>
          </a:p>
        </p:txBody>
      </p:sp>
      <p:sp>
        <p:nvSpPr>
          <p:cNvPr id="74779" name="TextBox 65">
            <a:extLst>
              <a:ext uri="{FF2B5EF4-FFF2-40B4-BE49-F238E27FC236}">
                <a16:creationId xmlns:a16="http://schemas.microsoft.com/office/drawing/2014/main" id="{2AA756B9-56A5-BBF7-C833-33BE49A4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2030413"/>
            <a:ext cx="1046163" cy="593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Ignition On</a:t>
            </a:r>
          </a:p>
        </p:txBody>
      </p:sp>
      <p:sp>
        <p:nvSpPr>
          <p:cNvPr id="74780" name="TextBox 66">
            <a:extLst>
              <a:ext uri="{FF2B5EF4-FFF2-40B4-BE49-F238E27FC236}">
                <a16:creationId xmlns:a16="http://schemas.microsoft.com/office/drawing/2014/main" id="{8073B230-ECEB-CDCF-CB62-1BAE259D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3052763"/>
            <a:ext cx="1257300" cy="593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Ignition Off</a:t>
            </a:r>
          </a:p>
        </p:txBody>
      </p:sp>
      <p:sp>
        <p:nvSpPr>
          <p:cNvPr id="74781" name="TextBox 63">
            <a:extLst>
              <a:ext uri="{FF2B5EF4-FFF2-40B4-BE49-F238E27FC236}">
                <a16:creationId xmlns:a16="http://schemas.microsoft.com/office/drawing/2014/main" id="{8827AF03-55BB-AAF9-99F1-9D130D38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5105400"/>
            <a:ext cx="887413" cy="839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Cruise</a:t>
            </a:r>
          </a:p>
          <a:p>
            <a:pPr eaLnBrk="1" hangingPunct="1"/>
            <a:r>
              <a:rPr lang="en-IN" altLang="en-US" sz="1600" i="0">
                <a:solidFill>
                  <a:srgbClr val="000066"/>
                </a:solidFill>
              </a:rPr>
              <a:t>Switch 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75A4414-2E48-BFC2-D5E2-EE701B2E2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00013"/>
            <a:ext cx="8596312" cy="1255713"/>
          </a:xfrm>
        </p:spPr>
        <p:txBody>
          <a:bodyPr/>
          <a:lstStyle/>
          <a:p>
            <a:r>
              <a:rPr lang="en-US" altLang="en-US" sz="4000"/>
              <a:t>Exercise 3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63F3650-1C76-5925-BA3F-E249742DD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112838"/>
            <a:ext cx="9525000" cy="55626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600"/>
              <a:t>Model  a keyboard using UML state machine diagram:</a:t>
            </a:r>
          </a:p>
          <a:p>
            <a:pPr lvl="1">
              <a:lnSpc>
                <a:spcPct val="12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/>
              <a:t>Transmits key code on each key stroke.</a:t>
            </a:r>
          </a:p>
          <a:p>
            <a:pPr lvl="1">
              <a:lnSpc>
                <a:spcPct val="12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/>
              <a:t>Breaks down after entering 100,000 key strokes.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4265CAF-FD1C-A22C-196F-9E35E913C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0"/>
            <a:ext cx="8596312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altLang="zh-CN" sz="3700" i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Solution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9DF61B60-5E2E-D83D-BEF3-FD2FE1C90F0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973138"/>
            <a:ext cx="7451725" cy="5199062"/>
            <a:chOff x="544511" y="973137"/>
            <a:chExt cx="7452442" cy="519906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30A017-0ECD-293D-A613-8B6FDFA42975}"/>
                </a:ext>
              </a:extLst>
            </p:cNvPr>
            <p:cNvSpPr/>
            <p:nvPr/>
          </p:nvSpPr>
          <p:spPr>
            <a:xfrm>
              <a:off x="2413178" y="2325687"/>
              <a:ext cx="2152857" cy="1592262"/>
            </a:xfrm>
            <a:prstGeom prst="roundRect">
              <a:avLst>
                <a:gd name="adj" fmla="val 4897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3200" i="0">
                  <a:solidFill>
                    <a:srgbClr val="0000CC"/>
                  </a:solidFill>
                </a:rPr>
                <a:t>Default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E477C81-563E-5F60-5F2D-2AD8D5A90E41}"/>
                </a:ext>
              </a:extLst>
            </p:cNvPr>
            <p:cNvSpPr/>
            <p:nvPr/>
          </p:nvSpPr>
          <p:spPr>
            <a:xfrm>
              <a:off x="5599597" y="4579937"/>
              <a:ext cx="2397356" cy="1592262"/>
            </a:xfrm>
            <a:prstGeom prst="roundRect">
              <a:avLst>
                <a:gd name="adj" fmla="val 4897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3200" i="0" dirty="0">
                  <a:solidFill>
                    <a:srgbClr val="0000CC"/>
                  </a:solidFill>
                </a:rPr>
                <a:t>Broken</a:t>
              </a:r>
            </a:p>
          </p:txBody>
        </p:sp>
        <p:cxnSp>
          <p:nvCxnSpPr>
            <p:cNvPr id="76811" name="Straight Connector 6">
              <a:extLst>
                <a:ext uri="{FF2B5EF4-FFF2-40B4-BE49-F238E27FC236}">
                  <a16:creationId xmlns:a16="http://schemas.microsoft.com/office/drawing/2014/main" id="{5DC402D7-6D8A-5D76-6A83-DD0FB844E510}"/>
                </a:ext>
              </a:extLst>
            </p:cNvPr>
            <p:cNvCxnSpPr>
              <a:cxnSpLocks noChangeShapeType="1"/>
              <a:stCxn id="4" idx="3"/>
            </p:cNvCxnSpPr>
            <p:nvPr/>
          </p:nvCxnSpPr>
          <p:spPr bwMode="auto">
            <a:xfrm>
              <a:off x="4578350" y="3122612"/>
              <a:ext cx="2239962" cy="1587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2" name="Straight Arrow Connector 32">
              <a:extLst>
                <a:ext uri="{FF2B5EF4-FFF2-40B4-BE49-F238E27FC236}">
                  <a16:creationId xmlns:a16="http://schemas.microsoft.com/office/drawing/2014/main" id="{B2C7BC60-D585-1DB2-DB74-3F2ACD4D51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075362" y="3851274"/>
              <a:ext cx="1462088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3" name="Straight Connector 40">
              <a:extLst>
                <a:ext uri="{FF2B5EF4-FFF2-40B4-BE49-F238E27FC236}">
                  <a16:creationId xmlns:a16="http://schemas.microsoft.com/office/drawing/2014/main" id="{12ADE9B3-C750-AAF5-5293-DA3EDD2E13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0700" y="2801937"/>
              <a:ext cx="688975" cy="4762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4" name="Straight Arrow Connector 48">
              <a:extLst>
                <a:ext uri="{FF2B5EF4-FFF2-40B4-BE49-F238E27FC236}">
                  <a16:creationId xmlns:a16="http://schemas.microsoft.com/office/drawing/2014/main" id="{7017F168-9184-E8E0-7A8F-287F9C4B98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0700" y="3600449"/>
              <a:ext cx="774700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5" name="Straight Connector 50">
              <a:extLst>
                <a:ext uri="{FF2B5EF4-FFF2-40B4-BE49-F238E27FC236}">
                  <a16:creationId xmlns:a16="http://schemas.microsoft.com/office/drawing/2014/main" id="{26A9FB4F-2F21-DCAB-4A45-73774FA20A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91444" y="3199605"/>
              <a:ext cx="798512" cy="3175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16" name="Rectangle 57">
              <a:extLst>
                <a:ext uri="{FF2B5EF4-FFF2-40B4-BE49-F238E27FC236}">
                  <a16:creationId xmlns:a16="http://schemas.microsoft.com/office/drawing/2014/main" id="{9B767A33-3D68-42B9-B4BD-5E5DAD6A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0" y="2649537"/>
              <a:ext cx="2042398" cy="40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[n=100,000]</a:t>
              </a:r>
            </a:p>
          </p:txBody>
        </p:sp>
        <p:sp>
          <p:nvSpPr>
            <p:cNvPr id="76817" name="Rectangle 58">
              <a:extLst>
                <a:ext uri="{FF2B5EF4-FFF2-40B4-BE49-F238E27FC236}">
                  <a16:creationId xmlns:a16="http://schemas.microsoft.com/office/drawing/2014/main" id="{4B9F2B4F-35FF-08D7-9E1C-8214A1D1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1" y="3629861"/>
              <a:ext cx="3886200" cy="6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keyStroke/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3300"/>
                  </a:solidFill>
                </a:rPr>
                <a:t>n++, transmit code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11076CF7-9ED4-9B5E-0E7D-659D343A73B5}"/>
                </a:ext>
              </a:extLst>
            </p:cNvPr>
            <p:cNvSpPr/>
            <p:nvPr/>
          </p:nvSpPr>
          <p:spPr>
            <a:xfrm>
              <a:off x="965238" y="973137"/>
              <a:ext cx="503286" cy="6238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76819" name="Straight Arrow Connector 10">
              <a:extLst>
                <a:ext uri="{FF2B5EF4-FFF2-40B4-BE49-F238E27FC236}">
                  <a16:creationId xmlns:a16="http://schemas.microsoft.com/office/drawing/2014/main" id="{50A8CD4E-806E-B2E2-4B6A-76CE3174D8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3800" y="1260474"/>
              <a:ext cx="2155825" cy="1109663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68BDC91-5EA5-AE80-77C2-6FA3E6E10315}"/>
              </a:ext>
            </a:extLst>
          </p:cNvPr>
          <p:cNvSpPr/>
          <p:nvPr/>
        </p:nvSpPr>
        <p:spPr bwMode="auto">
          <a:xfrm>
            <a:off x="9078913" y="6675438"/>
            <a:ext cx="503237" cy="62388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 i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A7CBB5-1BDE-57A9-BC3B-7B28C61FDF5D}"/>
              </a:ext>
            </a:extLst>
          </p:cNvPr>
          <p:cNvSpPr/>
          <p:nvPr/>
        </p:nvSpPr>
        <p:spPr bwMode="auto">
          <a:xfrm>
            <a:off x="8926513" y="6523038"/>
            <a:ext cx="762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cxnSp>
        <p:nvCxnSpPr>
          <p:cNvPr id="76806" name="Straight Arrow Connector 32">
            <a:extLst>
              <a:ext uri="{FF2B5EF4-FFF2-40B4-BE49-F238E27FC236}">
                <a16:creationId xmlns:a16="http://schemas.microsoft.com/office/drawing/2014/main" id="{73FBB415-EDF6-8A04-066B-6634040CB05E}"/>
              </a:ext>
            </a:extLst>
          </p:cNvPr>
          <p:cNvCxnSpPr>
            <a:cxnSpLocks noChangeShapeType="1"/>
            <a:endCxn id="23" idx="1"/>
          </p:cNvCxnSpPr>
          <p:nvPr/>
        </p:nvCxnSpPr>
        <p:spPr bwMode="auto">
          <a:xfrm>
            <a:off x="7861300" y="5761038"/>
            <a:ext cx="1176338" cy="89535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07" name="Rectangle 57">
            <a:extLst>
              <a:ext uri="{FF2B5EF4-FFF2-40B4-BE49-F238E27FC236}">
                <a16:creationId xmlns:a16="http://schemas.microsoft.com/office/drawing/2014/main" id="{A87697DA-A8DA-CB33-6D6A-CC91B8FE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1585913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/n=0</a:t>
            </a:r>
          </a:p>
        </p:txBody>
      </p:sp>
      <p:sp>
        <p:nvSpPr>
          <p:cNvPr id="76808" name="Rectangle 2">
            <a:extLst>
              <a:ext uri="{FF2B5EF4-FFF2-40B4-BE49-F238E27FC236}">
                <a16:creationId xmlns:a16="http://schemas.microsoft.com/office/drawing/2014/main" id="{09E8F1AA-0273-E9B1-A73C-0B5EBB68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2636838"/>
            <a:ext cx="17192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KeyStroke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DCB4098-5769-625E-749F-E5C264339F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1838"/>
            <a:ext cx="10080625" cy="457200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200"/>
              <a:t>Exercise 4: Draw State Machine: GUI Accepts only Balanced Parentheses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5D2FF90-DAD6-1008-4D08-92AE0B9C45F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1613" y="5026025"/>
            <a:ext cx="9677400" cy="1981200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00000"/>
              </a:lnSpc>
            </a:pPr>
            <a:r>
              <a:rPr lang="en-US" altLang="en-US"/>
              <a:t>Inputs are any characters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No nesting of parentheses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No “output”  other than  any state change</a:t>
            </a:r>
          </a:p>
        </p:txBody>
      </p:sp>
      <p:grpSp>
        <p:nvGrpSpPr>
          <p:cNvPr id="77828" name="Group 1">
            <a:extLst>
              <a:ext uri="{FF2B5EF4-FFF2-40B4-BE49-F238E27FC236}">
                <a16:creationId xmlns:a16="http://schemas.microsoft.com/office/drawing/2014/main" id="{B895AB95-1D18-75FA-F945-29B3549B02E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89038"/>
            <a:ext cx="8005762" cy="3819525"/>
            <a:chOff x="468313" y="1189038"/>
            <a:chExt cx="8005762" cy="3819525"/>
          </a:xfrm>
        </p:grpSpPr>
        <p:sp>
          <p:nvSpPr>
            <p:cNvPr id="77829" name="Oval 29">
              <a:extLst>
                <a:ext uri="{FF2B5EF4-FFF2-40B4-BE49-F238E27FC236}">
                  <a16:creationId xmlns:a16="http://schemas.microsoft.com/office/drawing/2014/main" id="{785EBECE-38CC-1369-B209-96C3977E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313" y="1798638"/>
              <a:ext cx="1754187" cy="1343025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600" i="0">
                <a:solidFill>
                  <a:schemeClr val="tx1"/>
                </a:solidFill>
              </a:endParaRPr>
            </a:p>
          </p:txBody>
        </p:sp>
        <p:sp>
          <p:nvSpPr>
            <p:cNvPr id="77830" name="Text Box 19">
              <a:extLst>
                <a:ext uri="{FF2B5EF4-FFF2-40B4-BE49-F238E27FC236}">
                  <a16:creationId xmlns:a16="http://schemas.microsoft.com/office/drawing/2014/main" id="{2121B189-E820-55D8-A0CC-DF05C13A6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8" y="1189038"/>
              <a:ext cx="6635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400" i="0">
                  <a:solidFill>
                    <a:srgbClr val="0000CC"/>
                  </a:solidFill>
                </a:rPr>
                <a:t>(</a:t>
              </a:r>
            </a:p>
          </p:txBody>
        </p:sp>
        <p:sp>
          <p:nvSpPr>
            <p:cNvPr id="77831" name="Oval 6">
              <a:extLst>
                <a:ext uri="{FF2B5EF4-FFF2-40B4-BE49-F238E27FC236}">
                  <a16:creationId xmlns:a16="http://schemas.microsoft.com/office/drawing/2014/main" id="{EE7DA8E3-1ED2-2628-A00F-1F9293D96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313" y="1798638"/>
              <a:ext cx="1752600" cy="1295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 i="0">
                  <a:solidFill>
                    <a:schemeClr val="tx1"/>
                  </a:solidFill>
                </a:rPr>
                <a:t>Balanced</a:t>
              </a:r>
            </a:p>
          </p:txBody>
        </p:sp>
        <p:sp>
          <p:nvSpPr>
            <p:cNvPr id="77832" name="Oval 7">
              <a:extLst>
                <a:ext uri="{FF2B5EF4-FFF2-40B4-BE49-F238E27FC236}">
                  <a16:creationId xmlns:a16="http://schemas.microsoft.com/office/drawing/2014/main" id="{569005CB-8977-D191-F7C6-7D108AA84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763" y="1684338"/>
              <a:ext cx="1992312" cy="161925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800" i="0">
                  <a:solidFill>
                    <a:schemeClr val="tx1"/>
                  </a:solidFill>
                </a:rPr>
                <a:t>Not</a:t>
              </a:r>
            </a:p>
            <a:p>
              <a:pPr algn="ctr"/>
              <a:r>
                <a:rPr lang="en-US" altLang="en-US" sz="2800" i="0">
                  <a:solidFill>
                    <a:schemeClr val="tx1"/>
                  </a:solidFill>
                </a:rPr>
                <a:t>Balanced</a:t>
              </a:r>
            </a:p>
          </p:txBody>
        </p:sp>
        <p:sp>
          <p:nvSpPr>
            <p:cNvPr id="77833" name="Freeform 8">
              <a:extLst>
                <a:ext uri="{FF2B5EF4-FFF2-40B4-BE49-F238E27FC236}">
                  <a16:creationId xmlns:a16="http://schemas.microsoft.com/office/drawing/2014/main" id="{7E3BE577-4353-8058-4781-F596EC565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951038"/>
              <a:ext cx="1466850" cy="542925"/>
            </a:xfrm>
            <a:custGeom>
              <a:avLst/>
              <a:gdLst>
                <a:gd name="T0" fmla="*/ 0 w 528"/>
                <a:gd name="T1" fmla="*/ 2147483646 h 160"/>
                <a:gd name="T2" fmla="*/ 2147483646 w 528"/>
                <a:gd name="T3" fmla="*/ 2147483646 h 160"/>
                <a:gd name="T4" fmla="*/ 2147483646 w 528"/>
                <a:gd name="T5" fmla="*/ 2147483646 h 160"/>
                <a:gd name="T6" fmla="*/ 0 60000 65536"/>
                <a:gd name="T7" fmla="*/ 0 60000 65536"/>
                <a:gd name="T8" fmla="*/ 0 60000 65536"/>
                <a:gd name="T9" fmla="*/ 0 w 528"/>
                <a:gd name="T10" fmla="*/ 0 h 160"/>
                <a:gd name="T11" fmla="*/ 528 w 52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60">
                  <a:moveTo>
                    <a:pt x="0" y="160"/>
                  </a:moveTo>
                  <a:cubicBezTo>
                    <a:pt x="76" y="96"/>
                    <a:pt x="152" y="32"/>
                    <a:pt x="240" y="16"/>
                  </a:cubicBezTo>
                  <a:cubicBezTo>
                    <a:pt x="328" y="0"/>
                    <a:pt x="428" y="32"/>
                    <a:pt x="528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34" name="Freeform 9">
              <a:extLst>
                <a:ext uri="{FF2B5EF4-FFF2-40B4-BE49-F238E27FC236}">
                  <a16:creationId xmlns:a16="http://schemas.microsoft.com/office/drawing/2014/main" id="{3C2C9A4D-AA6F-09BA-4573-53B57015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1684338"/>
              <a:ext cx="1727200" cy="571500"/>
            </a:xfrm>
            <a:custGeom>
              <a:avLst/>
              <a:gdLst>
                <a:gd name="T0" fmla="*/ 0 w 576"/>
                <a:gd name="T1" fmla="*/ 2147483646 h 144"/>
                <a:gd name="T2" fmla="*/ 2147483646 w 576"/>
                <a:gd name="T3" fmla="*/ 0 h 144"/>
                <a:gd name="T4" fmla="*/ 2147483646 w 576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576"/>
                <a:gd name="T10" fmla="*/ 0 h 144"/>
                <a:gd name="T11" fmla="*/ 576 w 57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44">
                  <a:moveTo>
                    <a:pt x="0" y="144"/>
                  </a:moveTo>
                  <a:cubicBezTo>
                    <a:pt x="72" y="72"/>
                    <a:pt x="144" y="0"/>
                    <a:pt x="240" y="0"/>
                  </a:cubicBezTo>
                  <a:cubicBezTo>
                    <a:pt x="336" y="0"/>
                    <a:pt x="528" y="120"/>
                    <a:pt x="576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35" name="Freeform 10">
              <a:extLst>
                <a:ext uri="{FF2B5EF4-FFF2-40B4-BE49-F238E27FC236}">
                  <a16:creationId xmlns:a16="http://schemas.microsoft.com/office/drawing/2014/main" id="{A3152ED6-4C13-AA08-A60B-DDD5B561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2713038"/>
              <a:ext cx="1803400" cy="428625"/>
            </a:xfrm>
            <a:custGeom>
              <a:avLst/>
              <a:gdLst>
                <a:gd name="T0" fmla="*/ 2147483646 w 624"/>
                <a:gd name="T1" fmla="*/ 0 h 96"/>
                <a:gd name="T2" fmla="*/ 2147483646 w 624"/>
                <a:gd name="T3" fmla="*/ 2147483646 h 96"/>
                <a:gd name="T4" fmla="*/ 0 w 624"/>
                <a:gd name="T5" fmla="*/ 0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36" name="Freeform 15">
              <a:extLst>
                <a:ext uri="{FF2B5EF4-FFF2-40B4-BE49-F238E27FC236}">
                  <a16:creationId xmlns:a16="http://schemas.microsoft.com/office/drawing/2014/main" id="{550E81A6-8551-CA86-0B73-6AB3C77EE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0" y="3094038"/>
              <a:ext cx="839788" cy="1289050"/>
            </a:xfrm>
            <a:custGeom>
              <a:avLst/>
              <a:gdLst>
                <a:gd name="T0" fmla="*/ 2147483646 w 304"/>
                <a:gd name="T1" fmla="*/ 0 h 382"/>
                <a:gd name="T2" fmla="*/ 2147483646 w 304"/>
                <a:gd name="T3" fmla="*/ 2147483646 h 382"/>
                <a:gd name="T4" fmla="*/ 2147483646 w 304"/>
                <a:gd name="T5" fmla="*/ 2147483646 h 382"/>
                <a:gd name="T6" fmla="*/ 2147483646 w 304"/>
                <a:gd name="T7" fmla="*/ 2147483646 h 382"/>
                <a:gd name="T8" fmla="*/ 2147483646 w 304"/>
                <a:gd name="T9" fmla="*/ 2147483646 h 382"/>
                <a:gd name="T10" fmla="*/ 2147483646 w 304"/>
                <a:gd name="T11" fmla="*/ 2147483646 h 382"/>
                <a:gd name="T12" fmla="*/ 2147483646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37" name="Freeform 17">
              <a:extLst>
                <a:ext uri="{FF2B5EF4-FFF2-40B4-BE49-F238E27FC236}">
                  <a16:creationId xmlns:a16="http://schemas.microsoft.com/office/drawing/2014/main" id="{AC46480F-3204-A4ED-CE12-1409AA9D2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3303588"/>
              <a:ext cx="839788" cy="1289050"/>
            </a:xfrm>
            <a:custGeom>
              <a:avLst/>
              <a:gdLst>
                <a:gd name="T0" fmla="*/ 2147483646 w 304"/>
                <a:gd name="T1" fmla="*/ 0 h 382"/>
                <a:gd name="T2" fmla="*/ 2147483646 w 304"/>
                <a:gd name="T3" fmla="*/ 2147483646 h 382"/>
                <a:gd name="T4" fmla="*/ 2147483646 w 304"/>
                <a:gd name="T5" fmla="*/ 2147483646 h 382"/>
                <a:gd name="T6" fmla="*/ 2147483646 w 304"/>
                <a:gd name="T7" fmla="*/ 2147483646 h 382"/>
                <a:gd name="T8" fmla="*/ 2147483646 w 304"/>
                <a:gd name="T9" fmla="*/ 2147483646 h 382"/>
                <a:gd name="T10" fmla="*/ 2147483646 w 304"/>
                <a:gd name="T11" fmla="*/ 2147483646 h 382"/>
                <a:gd name="T12" fmla="*/ 2147483646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38" name="Text Box 18">
              <a:extLst>
                <a:ext uri="{FF2B5EF4-FFF2-40B4-BE49-F238E27FC236}">
                  <a16:creationId xmlns:a16="http://schemas.microsoft.com/office/drawing/2014/main" id="{C24A9C27-12BE-0683-F8B5-52DF09967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3" y="2560638"/>
              <a:ext cx="13271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400" i="0">
                  <a:solidFill>
                    <a:srgbClr val="0000CC"/>
                  </a:solidFill>
                </a:rPr>
                <a:t>start</a:t>
              </a:r>
            </a:p>
          </p:txBody>
        </p:sp>
        <p:sp>
          <p:nvSpPr>
            <p:cNvPr id="77839" name="Text Box 20">
              <a:extLst>
                <a:ext uri="{FF2B5EF4-FFF2-40B4-BE49-F238E27FC236}">
                  <a16:creationId xmlns:a16="http://schemas.microsoft.com/office/drawing/2014/main" id="{B7CC79A1-1E96-71DA-941E-D9997291D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713" y="3127375"/>
              <a:ext cx="665162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400" i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77840" name="Text Box 21">
              <a:extLst>
                <a:ext uri="{FF2B5EF4-FFF2-40B4-BE49-F238E27FC236}">
                  <a16:creationId xmlns:a16="http://schemas.microsoft.com/office/drawing/2014/main" id="{04C3CB94-7BC9-2537-E975-65E7FBF2F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913" y="4365625"/>
              <a:ext cx="633412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40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77841" name="Text Box 22">
              <a:extLst>
                <a:ext uri="{FF2B5EF4-FFF2-40B4-BE49-F238E27FC236}">
                  <a16:creationId xmlns:a16="http://schemas.microsoft.com/office/drawing/2014/main" id="{1F6872E7-68B6-8053-C7CC-FCE38E23E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513" y="4389438"/>
              <a:ext cx="633412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40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77842" name="Oval 18">
              <a:extLst>
                <a:ext uri="{FF2B5EF4-FFF2-40B4-BE49-F238E27FC236}">
                  <a16:creationId xmlns:a16="http://schemas.microsoft.com/office/drawing/2014/main" id="{2160165A-B37C-733B-4292-76444455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13" y="2332038"/>
              <a:ext cx="304800" cy="3810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7843" name="Oval 16">
              <a:extLst>
                <a:ext uri="{FF2B5EF4-FFF2-40B4-BE49-F238E27FC236}">
                  <a16:creationId xmlns:a16="http://schemas.microsoft.com/office/drawing/2014/main" id="{3231C454-525A-3A64-B8B4-D1695D6E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513" y="3475038"/>
              <a:ext cx="587375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 i="0">
                <a:solidFill>
                  <a:srgbClr val="0000CC"/>
                </a:solidFill>
              </a:endParaRPr>
            </a:p>
          </p:txBody>
        </p:sp>
        <p:sp>
          <p:nvSpPr>
            <p:cNvPr id="77844" name="Oval 15">
              <a:extLst>
                <a:ext uri="{FF2B5EF4-FFF2-40B4-BE49-F238E27FC236}">
                  <a16:creationId xmlns:a16="http://schemas.microsoft.com/office/drawing/2014/main" id="{F130A026-A8D6-D440-EB24-3413B7560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788" y="3643313"/>
              <a:ext cx="252412" cy="1682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 i="0">
                <a:solidFill>
                  <a:srgbClr val="0000CC"/>
                </a:solidFill>
              </a:endParaRPr>
            </a:p>
          </p:txBody>
        </p:sp>
        <p:sp>
          <p:nvSpPr>
            <p:cNvPr id="77845" name="Freeform 22">
              <a:extLst>
                <a:ext uri="{FF2B5EF4-FFF2-40B4-BE49-F238E27FC236}">
                  <a16:creationId xmlns:a16="http://schemas.microsoft.com/office/drawing/2014/main" id="{733E86B4-E715-5D2D-6A7D-4CF96C1AA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2865438"/>
              <a:ext cx="990600" cy="812800"/>
            </a:xfrm>
            <a:custGeom>
              <a:avLst/>
              <a:gdLst>
                <a:gd name="T0" fmla="*/ 2147483646 w 624"/>
                <a:gd name="T1" fmla="*/ 0 h 512"/>
                <a:gd name="T2" fmla="*/ 2147483646 w 624"/>
                <a:gd name="T3" fmla="*/ 2147483646 h 512"/>
                <a:gd name="T4" fmla="*/ 0 w 624"/>
                <a:gd name="T5" fmla="*/ 2147483646 h 512"/>
                <a:gd name="T6" fmla="*/ 0 60000 65536"/>
                <a:gd name="T7" fmla="*/ 0 60000 65536"/>
                <a:gd name="T8" fmla="*/ 0 60000 65536"/>
                <a:gd name="T9" fmla="*/ 0 w 624"/>
                <a:gd name="T10" fmla="*/ 0 h 512"/>
                <a:gd name="T11" fmla="*/ 624 w 624"/>
                <a:gd name="T12" fmla="*/ 512 h 5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12">
                  <a:moveTo>
                    <a:pt x="624" y="0"/>
                  </a:moveTo>
                  <a:cubicBezTo>
                    <a:pt x="532" y="176"/>
                    <a:pt x="440" y="352"/>
                    <a:pt x="336" y="432"/>
                  </a:cubicBezTo>
                  <a:cubicBezTo>
                    <a:pt x="232" y="512"/>
                    <a:pt x="116" y="496"/>
                    <a:pt x="0" y="4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846" name="Text Box 18">
              <a:extLst>
                <a:ext uri="{FF2B5EF4-FFF2-40B4-BE49-F238E27FC236}">
                  <a16:creationId xmlns:a16="http://schemas.microsoft.com/office/drawing/2014/main" id="{EA61AD05-35A4-129A-BE12-4B0CBF441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563" y="3236913"/>
              <a:ext cx="13271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400" i="0">
                  <a:solidFill>
                    <a:srgbClr val="0000CC"/>
                  </a:solidFill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309339F-FE58-1ECF-0CC2-37F952F43251}"/>
              </a:ext>
            </a:extLst>
          </p:cNvPr>
          <p:cNvSpPr/>
          <p:nvPr/>
        </p:nvSpPr>
        <p:spPr bwMode="auto">
          <a:xfrm>
            <a:off x="3516313" y="5084763"/>
            <a:ext cx="6019800" cy="14446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27AF347-C52C-D115-77DC-C5B8561E0F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-49213"/>
            <a:ext cx="9340850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2800"/>
              <a:t>Example 5: Draw State Machine: GUI Accepts only upto 3 Nested parentheses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667E4CF-4C57-2F52-CE3D-D858724B78C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76600" y="5160963"/>
            <a:ext cx="6259513" cy="1092200"/>
          </a:xfrm>
        </p:spPr>
        <p:txBody>
          <a:bodyPr lIns="100794" tIns="50397" rIns="100794" bIns="50397"/>
          <a:lstStyle/>
          <a:p>
            <a:pPr marL="619125" indent="-514350" eaLnBrk="1" hangingPunct="1">
              <a:lnSpc>
                <a:spcPct val="100000"/>
              </a:lnSpc>
            </a:pPr>
            <a:r>
              <a:rPr lang="en-US" altLang="en-US" sz="2400" b="1">
                <a:solidFill>
                  <a:srgbClr val="003300"/>
                </a:solidFill>
              </a:rPr>
              <a:t>How can we extend this machine to handle arbitrarily deep nesting of parentheses?</a:t>
            </a:r>
          </a:p>
        </p:txBody>
      </p:sp>
      <p:sp>
        <p:nvSpPr>
          <p:cNvPr id="79877" name="Text Box 54">
            <a:extLst>
              <a:ext uri="{FF2B5EF4-FFF2-40B4-BE49-F238E27FC236}">
                <a16:creationId xmlns:a16="http://schemas.microsoft.com/office/drawing/2014/main" id="{5D231652-62FC-AE09-31F4-DD49F3C23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314950"/>
            <a:ext cx="5461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5300" i="0">
                <a:solidFill>
                  <a:schemeClr val="accent2"/>
                </a:solidFill>
              </a:rPr>
              <a:t>*</a:t>
            </a:r>
            <a:endParaRPr lang="en-US" altLang="en-US" sz="2600" i="0">
              <a:solidFill>
                <a:schemeClr val="accent2"/>
              </a:solidFill>
            </a:endParaRP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FD7C5FFC-CBB1-F2B2-46EE-B8F59901D67C}"/>
              </a:ext>
            </a:extLst>
          </p:cNvPr>
          <p:cNvGrpSpPr>
            <a:grpSpLocks/>
          </p:cNvGrpSpPr>
          <p:nvPr/>
        </p:nvGrpSpPr>
        <p:grpSpPr bwMode="auto">
          <a:xfrm>
            <a:off x="0" y="1960563"/>
            <a:ext cx="10080625" cy="3981450"/>
            <a:chOff x="0" y="1613"/>
            <a:chExt cx="6350" cy="2508"/>
          </a:xfrm>
        </p:grpSpPr>
        <p:sp>
          <p:nvSpPr>
            <p:cNvPr id="79883" name="Text Box 29">
              <a:extLst>
                <a:ext uri="{FF2B5EF4-FFF2-40B4-BE49-F238E27FC236}">
                  <a16:creationId xmlns:a16="http://schemas.microsoft.com/office/drawing/2014/main" id="{57420E6E-A876-BF3D-20FD-6C435BE6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613"/>
              <a:ext cx="2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79884" name="Text Box 35">
              <a:extLst>
                <a:ext uri="{FF2B5EF4-FFF2-40B4-BE49-F238E27FC236}">
                  <a16:creationId xmlns:a16="http://schemas.microsoft.com/office/drawing/2014/main" id="{E0D1284B-CF01-0059-B133-924A7406E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" y="1613"/>
              <a:ext cx="2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79885" name="Text Box 41">
              <a:extLst>
                <a:ext uri="{FF2B5EF4-FFF2-40B4-BE49-F238E27FC236}">
                  <a16:creationId xmlns:a16="http://schemas.microsoft.com/office/drawing/2014/main" id="{99133B27-77D4-2D4E-1944-6B1DE383A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" y="1613"/>
              <a:ext cx="2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79886" name="Oval 6">
              <a:extLst>
                <a:ext uri="{FF2B5EF4-FFF2-40B4-BE49-F238E27FC236}">
                  <a16:creationId xmlns:a16="http://schemas.microsoft.com/office/drawing/2014/main" id="{BA0E152D-5954-C878-8C12-F4468734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897"/>
              <a:ext cx="858" cy="5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887" name="Oval 7">
              <a:extLst>
                <a:ext uri="{FF2B5EF4-FFF2-40B4-BE49-F238E27FC236}">
                  <a16:creationId xmlns:a16="http://schemas.microsoft.com/office/drawing/2014/main" id="{2647FFA2-D7BB-473F-5BB7-FE668CC9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897"/>
              <a:ext cx="858" cy="56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888" name="Freeform 8">
              <a:extLst>
                <a:ext uri="{FF2B5EF4-FFF2-40B4-BE49-F238E27FC236}">
                  <a16:creationId xmlns:a16="http://schemas.microsoft.com/office/drawing/2014/main" id="{53BE012D-2328-8A2D-E3CB-79ED07D48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" y="1991"/>
              <a:ext cx="632" cy="190"/>
            </a:xfrm>
            <a:custGeom>
              <a:avLst/>
              <a:gdLst>
                <a:gd name="T0" fmla="*/ 0 w 528"/>
                <a:gd name="T1" fmla="*/ 2147483646 h 160"/>
                <a:gd name="T2" fmla="*/ 2147483646 w 528"/>
                <a:gd name="T3" fmla="*/ 2147483646 h 160"/>
                <a:gd name="T4" fmla="*/ 2147483646 w 528"/>
                <a:gd name="T5" fmla="*/ 2147483646 h 160"/>
                <a:gd name="T6" fmla="*/ 0 60000 65536"/>
                <a:gd name="T7" fmla="*/ 0 60000 65536"/>
                <a:gd name="T8" fmla="*/ 0 60000 65536"/>
                <a:gd name="T9" fmla="*/ 0 w 528"/>
                <a:gd name="T10" fmla="*/ 0 h 160"/>
                <a:gd name="T11" fmla="*/ 528 w 52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60">
                  <a:moveTo>
                    <a:pt x="0" y="160"/>
                  </a:moveTo>
                  <a:cubicBezTo>
                    <a:pt x="76" y="96"/>
                    <a:pt x="152" y="32"/>
                    <a:pt x="240" y="16"/>
                  </a:cubicBezTo>
                  <a:cubicBezTo>
                    <a:pt x="328" y="0"/>
                    <a:pt x="428" y="32"/>
                    <a:pt x="528" y="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89" name="Freeform 9">
              <a:extLst>
                <a:ext uri="{FF2B5EF4-FFF2-40B4-BE49-F238E27FC236}">
                  <a16:creationId xmlns:a16="http://schemas.microsoft.com/office/drawing/2014/main" id="{8D876D60-400E-C94D-6673-482FFF809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1897"/>
              <a:ext cx="686" cy="171"/>
            </a:xfrm>
            <a:custGeom>
              <a:avLst/>
              <a:gdLst>
                <a:gd name="T0" fmla="*/ 0 w 576"/>
                <a:gd name="T1" fmla="*/ 2147483646 h 144"/>
                <a:gd name="T2" fmla="*/ 2147483646 w 576"/>
                <a:gd name="T3" fmla="*/ 0 h 144"/>
                <a:gd name="T4" fmla="*/ 2147483646 w 576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576"/>
                <a:gd name="T10" fmla="*/ 0 h 144"/>
                <a:gd name="T11" fmla="*/ 576 w 57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44">
                  <a:moveTo>
                    <a:pt x="0" y="144"/>
                  </a:moveTo>
                  <a:cubicBezTo>
                    <a:pt x="72" y="72"/>
                    <a:pt x="144" y="0"/>
                    <a:pt x="240" y="0"/>
                  </a:cubicBezTo>
                  <a:cubicBezTo>
                    <a:pt x="336" y="0"/>
                    <a:pt x="528" y="120"/>
                    <a:pt x="576" y="1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90" name="Freeform 10">
              <a:extLst>
                <a:ext uri="{FF2B5EF4-FFF2-40B4-BE49-F238E27FC236}">
                  <a16:creationId xmlns:a16="http://schemas.microsoft.com/office/drawing/2014/main" id="{E8279B44-D5FF-56E9-0DE7-277A87CF5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295"/>
              <a:ext cx="744" cy="113"/>
            </a:xfrm>
            <a:custGeom>
              <a:avLst/>
              <a:gdLst>
                <a:gd name="T0" fmla="*/ 2147483646 w 624"/>
                <a:gd name="T1" fmla="*/ 0 h 96"/>
                <a:gd name="T2" fmla="*/ 2147483646 w 624"/>
                <a:gd name="T3" fmla="*/ 2147483646 h 96"/>
                <a:gd name="T4" fmla="*/ 0 w 624"/>
                <a:gd name="T5" fmla="*/ 0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91" name="Freeform 11">
              <a:extLst>
                <a:ext uri="{FF2B5EF4-FFF2-40B4-BE49-F238E27FC236}">
                  <a16:creationId xmlns:a16="http://schemas.microsoft.com/office/drawing/2014/main" id="{2041294E-E713-0977-22C9-B39BADB8D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2465"/>
              <a:ext cx="362" cy="452"/>
            </a:xfrm>
            <a:custGeom>
              <a:avLst/>
              <a:gdLst>
                <a:gd name="T0" fmla="*/ 2147483646 w 304"/>
                <a:gd name="T1" fmla="*/ 0 h 382"/>
                <a:gd name="T2" fmla="*/ 2147483646 w 304"/>
                <a:gd name="T3" fmla="*/ 2147483646 h 382"/>
                <a:gd name="T4" fmla="*/ 2147483646 w 304"/>
                <a:gd name="T5" fmla="*/ 2147483646 h 382"/>
                <a:gd name="T6" fmla="*/ 2147483646 w 304"/>
                <a:gd name="T7" fmla="*/ 2147483646 h 382"/>
                <a:gd name="T8" fmla="*/ 2147483646 w 304"/>
                <a:gd name="T9" fmla="*/ 2147483646 h 382"/>
                <a:gd name="T10" fmla="*/ 2147483646 w 304"/>
                <a:gd name="T11" fmla="*/ 2147483646 h 382"/>
                <a:gd name="T12" fmla="*/ 2147483646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92" name="Freeform 12">
              <a:extLst>
                <a:ext uri="{FF2B5EF4-FFF2-40B4-BE49-F238E27FC236}">
                  <a16:creationId xmlns:a16="http://schemas.microsoft.com/office/drawing/2014/main" id="{36B1F14E-A52C-A1D3-E964-3E5E8CA4C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465"/>
              <a:ext cx="362" cy="452"/>
            </a:xfrm>
            <a:custGeom>
              <a:avLst/>
              <a:gdLst>
                <a:gd name="T0" fmla="*/ 2147483646 w 304"/>
                <a:gd name="T1" fmla="*/ 0 h 382"/>
                <a:gd name="T2" fmla="*/ 2147483646 w 304"/>
                <a:gd name="T3" fmla="*/ 2147483646 h 382"/>
                <a:gd name="T4" fmla="*/ 2147483646 w 304"/>
                <a:gd name="T5" fmla="*/ 2147483646 h 382"/>
                <a:gd name="T6" fmla="*/ 2147483646 w 304"/>
                <a:gd name="T7" fmla="*/ 2147483646 h 382"/>
                <a:gd name="T8" fmla="*/ 2147483646 w 304"/>
                <a:gd name="T9" fmla="*/ 2147483646 h 382"/>
                <a:gd name="T10" fmla="*/ 2147483646 w 304"/>
                <a:gd name="T11" fmla="*/ 2147483646 h 382"/>
                <a:gd name="T12" fmla="*/ 2147483646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93" name="Text Box 13">
              <a:extLst>
                <a:ext uri="{FF2B5EF4-FFF2-40B4-BE49-F238E27FC236}">
                  <a16:creationId xmlns:a16="http://schemas.microsoft.com/office/drawing/2014/main" id="{CA49F316-9FCC-30E9-7EF7-3C0ABEE01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37"/>
              <a:ext cx="72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79894" name="Text Box 14">
              <a:extLst>
                <a:ext uri="{FF2B5EF4-FFF2-40B4-BE49-F238E27FC236}">
                  <a16:creationId xmlns:a16="http://schemas.microsoft.com/office/drawing/2014/main" id="{0F89D69D-D89B-AE0D-ABDC-977EC0C02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352"/>
              <a:ext cx="2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79895" name="Oval 30">
              <a:extLst>
                <a:ext uri="{FF2B5EF4-FFF2-40B4-BE49-F238E27FC236}">
                  <a16:creationId xmlns:a16="http://schemas.microsoft.com/office/drawing/2014/main" id="{5D4D038E-6364-9BCB-3B08-5B0D3B4B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1897"/>
              <a:ext cx="858" cy="56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896" name="Freeform 31">
              <a:extLst>
                <a:ext uri="{FF2B5EF4-FFF2-40B4-BE49-F238E27FC236}">
                  <a16:creationId xmlns:a16="http://schemas.microsoft.com/office/drawing/2014/main" id="{11E4A170-9630-7D8A-98CD-81B0689F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1895"/>
              <a:ext cx="749" cy="183"/>
            </a:xfrm>
            <a:custGeom>
              <a:avLst/>
              <a:gdLst>
                <a:gd name="T0" fmla="*/ 0 w 628"/>
                <a:gd name="T1" fmla="*/ 2147483646 h 155"/>
                <a:gd name="T2" fmla="*/ 2147483646 w 628"/>
                <a:gd name="T3" fmla="*/ 2147483646 h 155"/>
                <a:gd name="T4" fmla="*/ 2147483646 w 628"/>
                <a:gd name="T5" fmla="*/ 2147483646 h 155"/>
                <a:gd name="T6" fmla="*/ 0 60000 65536"/>
                <a:gd name="T7" fmla="*/ 0 60000 65536"/>
                <a:gd name="T8" fmla="*/ 0 60000 65536"/>
                <a:gd name="T9" fmla="*/ 0 w 628"/>
                <a:gd name="T10" fmla="*/ 0 h 155"/>
                <a:gd name="T11" fmla="*/ 628 w 628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8" h="155">
                  <a:moveTo>
                    <a:pt x="0" y="155"/>
                  </a:moveTo>
                  <a:cubicBezTo>
                    <a:pt x="47" y="130"/>
                    <a:pt x="187" y="4"/>
                    <a:pt x="292" y="2"/>
                  </a:cubicBezTo>
                  <a:cubicBezTo>
                    <a:pt x="397" y="0"/>
                    <a:pt x="580" y="122"/>
                    <a:pt x="628" y="1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97" name="Freeform 32">
              <a:extLst>
                <a:ext uri="{FF2B5EF4-FFF2-40B4-BE49-F238E27FC236}">
                  <a16:creationId xmlns:a16="http://schemas.microsoft.com/office/drawing/2014/main" id="{EBB4EA0A-0624-B1F5-C8C7-771ECDC7C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95"/>
              <a:ext cx="744" cy="113"/>
            </a:xfrm>
            <a:custGeom>
              <a:avLst/>
              <a:gdLst>
                <a:gd name="T0" fmla="*/ 2147483646 w 624"/>
                <a:gd name="T1" fmla="*/ 0 h 96"/>
                <a:gd name="T2" fmla="*/ 2147483646 w 624"/>
                <a:gd name="T3" fmla="*/ 2147483646 h 96"/>
                <a:gd name="T4" fmla="*/ 0 w 624"/>
                <a:gd name="T5" fmla="*/ 0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98" name="Freeform 33">
              <a:extLst>
                <a:ext uri="{FF2B5EF4-FFF2-40B4-BE49-F238E27FC236}">
                  <a16:creationId xmlns:a16="http://schemas.microsoft.com/office/drawing/2014/main" id="{F899C56D-21EC-7430-9635-E23A63128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465"/>
              <a:ext cx="363" cy="452"/>
            </a:xfrm>
            <a:custGeom>
              <a:avLst/>
              <a:gdLst>
                <a:gd name="T0" fmla="*/ 2147483646 w 304"/>
                <a:gd name="T1" fmla="*/ 0 h 382"/>
                <a:gd name="T2" fmla="*/ 2147483646 w 304"/>
                <a:gd name="T3" fmla="*/ 2147483646 h 382"/>
                <a:gd name="T4" fmla="*/ 2147483646 w 304"/>
                <a:gd name="T5" fmla="*/ 2147483646 h 382"/>
                <a:gd name="T6" fmla="*/ 2147483646 w 304"/>
                <a:gd name="T7" fmla="*/ 2147483646 h 382"/>
                <a:gd name="T8" fmla="*/ 2147483646 w 304"/>
                <a:gd name="T9" fmla="*/ 2147483646 h 382"/>
                <a:gd name="T10" fmla="*/ 2147483646 w 304"/>
                <a:gd name="T11" fmla="*/ 2147483646 h 382"/>
                <a:gd name="T12" fmla="*/ 2147483646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99" name="Text Box 34">
              <a:extLst>
                <a:ext uri="{FF2B5EF4-FFF2-40B4-BE49-F238E27FC236}">
                  <a16:creationId xmlns:a16="http://schemas.microsoft.com/office/drawing/2014/main" id="{6E0C741A-AFBB-20A8-D533-11E9F8334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352"/>
              <a:ext cx="2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79900" name="Oval 36">
              <a:extLst>
                <a:ext uri="{FF2B5EF4-FFF2-40B4-BE49-F238E27FC236}">
                  <a16:creationId xmlns:a16="http://schemas.microsoft.com/office/drawing/2014/main" id="{19D4F910-6A51-1897-6D35-8AD3EBC6B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" y="1897"/>
              <a:ext cx="858" cy="56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901" name="Freeform 37">
              <a:extLst>
                <a:ext uri="{FF2B5EF4-FFF2-40B4-BE49-F238E27FC236}">
                  <a16:creationId xmlns:a16="http://schemas.microsoft.com/office/drawing/2014/main" id="{152D3B7B-C61A-DBA5-3B66-23D10E3F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" y="1895"/>
              <a:ext cx="717" cy="183"/>
            </a:xfrm>
            <a:custGeom>
              <a:avLst/>
              <a:gdLst>
                <a:gd name="T0" fmla="*/ 0 w 602"/>
                <a:gd name="T1" fmla="*/ 2147483646 h 155"/>
                <a:gd name="T2" fmla="*/ 2147483646 w 602"/>
                <a:gd name="T3" fmla="*/ 2147483646 h 155"/>
                <a:gd name="T4" fmla="*/ 2147483646 w 602"/>
                <a:gd name="T5" fmla="*/ 2147483646 h 155"/>
                <a:gd name="T6" fmla="*/ 0 60000 65536"/>
                <a:gd name="T7" fmla="*/ 0 60000 65536"/>
                <a:gd name="T8" fmla="*/ 0 60000 65536"/>
                <a:gd name="T9" fmla="*/ 0 w 602"/>
                <a:gd name="T10" fmla="*/ 0 h 155"/>
                <a:gd name="T11" fmla="*/ 602 w 602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2" h="155">
                  <a:moveTo>
                    <a:pt x="0" y="155"/>
                  </a:moveTo>
                  <a:cubicBezTo>
                    <a:pt x="43" y="130"/>
                    <a:pt x="166" y="4"/>
                    <a:pt x="266" y="2"/>
                  </a:cubicBezTo>
                  <a:cubicBezTo>
                    <a:pt x="366" y="0"/>
                    <a:pt x="554" y="122"/>
                    <a:pt x="602" y="1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2" name="Freeform 38">
              <a:extLst>
                <a:ext uri="{FF2B5EF4-FFF2-40B4-BE49-F238E27FC236}">
                  <a16:creationId xmlns:a16="http://schemas.microsoft.com/office/drawing/2014/main" id="{56095DFA-7F98-5879-6632-2AD1D754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" y="2295"/>
              <a:ext cx="744" cy="113"/>
            </a:xfrm>
            <a:custGeom>
              <a:avLst/>
              <a:gdLst>
                <a:gd name="T0" fmla="*/ 2147483646 w 624"/>
                <a:gd name="T1" fmla="*/ 0 h 96"/>
                <a:gd name="T2" fmla="*/ 2147483646 w 624"/>
                <a:gd name="T3" fmla="*/ 2147483646 h 96"/>
                <a:gd name="T4" fmla="*/ 0 w 624"/>
                <a:gd name="T5" fmla="*/ 0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3" name="Freeform 39">
              <a:extLst>
                <a:ext uri="{FF2B5EF4-FFF2-40B4-BE49-F238E27FC236}">
                  <a16:creationId xmlns:a16="http://schemas.microsoft.com/office/drawing/2014/main" id="{EC0B2A36-0D84-ABF3-036E-2880451DA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" y="2465"/>
              <a:ext cx="362" cy="452"/>
            </a:xfrm>
            <a:custGeom>
              <a:avLst/>
              <a:gdLst>
                <a:gd name="T0" fmla="*/ 2147483646 w 304"/>
                <a:gd name="T1" fmla="*/ 0 h 382"/>
                <a:gd name="T2" fmla="*/ 2147483646 w 304"/>
                <a:gd name="T3" fmla="*/ 2147483646 h 382"/>
                <a:gd name="T4" fmla="*/ 2147483646 w 304"/>
                <a:gd name="T5" fmla="*/ 2147483646 h 382"/>
                <a:gd name="T6" fmla="*/ 2147483646 w 304"/>
                <a:gd name="T7" fmla="*/ 2147483646 h 382"/>
                <a:gd name="T8" fmla="*/ 2147483646 w 304"/>
                <a:gd name="T9" fmla="*/ 2147483646 h 382"/>
                <a:gd name="T10" fmla="*/ 2147483646 w 304"/>
                <a:gd name="T11" fmla="*/ 2147483646 h 382"/>
                <a:gd name="T12" fmla="*/ 2147483646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4" name="Text Box 40">
              <a:extLst>
                <a:ext uri="{FF2B5EF4-FFF2-40B4-BE49-F238E27FC236}">
                  <a16:creationId xmlns:a16="http://schemas.microsoft.com/office/drawing/2014/main" id="{8D40D8F7-DD45-ACD2-995D-D00CCFCB9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" y="2352"/>
              <a:ext cx="2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79905" name="Oval 43">
              <a:extLst>
                <a:ext uri="{FF2B5EF4-FFF2-40B4-BE49-F238E27FC236}">
                  <a16:creationId xmlns:a16="http://schemas.microsoft.com/office/drawing/2014/main" id="{BEDD5331-0933-89A2-1B36-C95F9122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1901"/>
              <a:ext cx="864" cy="576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600" i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79906" name="Oval 44">
              <a:extLst>
                <a:ext uri="{FF2B5EF4-FFF2-40B4-BE49-F238E27FC236}">
                  <a16:creationId xmlns:a16="http://schemas.microsoft.com/office/drawing/2014/main" id="{D293B277-6FCD-EC96-890A-AD9C507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61"/>
              <a:ext cx="858" cy="397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600" i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9907" name="Freeform 45">
              <a:extLst>
                <a:ext uri="{FF2B5EF4-FFF2-40B4-BE49-F238E27FC236}">
                  <a16:creationId xmlns:a16="http://schemas.microsoft.com/office/drawing/2014/main" id="{542D9500-D21F-DC62-4C3C-DA3BBFB2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" y="2408"/>
              <a:ext cx="305" cy="853"/>
            </a:xfrm>
            <a:custGeom>
              <a:avLst/>
              <a:gdLst>
                <a:gd name="T0" fmla="*/ 2147483646 w 256"/>
                <a:gd name="T1" fmla="*/ 0 h 720"/>
                <a:gd name="T2" fmla="*/ 2147483646 w 256"/>
                <a:gd name="T3" fmla="*/ 2147483646 h 720"/>
                <a:gd name="T4" fmla="*/ 2147483646 w 256"/>
                <a:gd name="T5" fmla="*/ 2147483646 h 720"/>
                <a:gd name="T6" fmla="*/ 2147483646 w 256"/>
                <a:gd name="T7" fmla="*/ 2147483646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720"/>
                <a:gd name="T14" fmla="*/ 256 w 25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720">
                  <a:moveTo>
                    <a:pt x="256" y="0"/>
                  </a:moveTo>
                  <a:cubicBezTo>
                    <a:pt x="204" y="32"/>
                    <a:pt x="152" y="64"/>
                    <a:pt x="112" y="144"/>
                  </a:cubicBezTo>
                  <a:cubicBezTo>
                    <a:pt x="72" y="224"/>
                    <a:pt x="32" y="384"/>
                    <a:pt x="16" y="480"/>
                  </a:cubicBezTo>
                  <a:cubicBezTo>
                    <a:pt x="0" y="576"/>
                    <a:pt x="8" y="648"/>
                    <a:pt x="16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8" name="Text Box 46">
              <a:extLst>
                <a:ext uri="{FF2B5EF4-FFF2-40B4-BE49-F238E27FC236}">
                  <a16:creationId xmlns:a16="http://schemas.microsoft.com/office/drawing/2014/main" id="{8B813110-8FF5-2220-5741-E7112D941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2692"/>
              <a:ext cx="28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79909" name="Text Box 47">
              <a:extLst>
                <a:ext uri="{FF2B5EF4-FFF2-40B4-BE49-F238E27FC236}">
                  <a16:creationId xmlns:a16="http://schemas.microsoft.com/office/drawing/2014/main" id="{5E31450F-0E8F-D519-DEC0-617873994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" y="2522"/>
              <a:ext cx="343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5300" i="0">
                  <a:solidFill>
                    <a:schemeClr val="accent2"/>
                  </a:solidFill>
                </a:rPr>
                <a:t>*</a:t>
              </a:r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910" name="Text Box 48">
              <a:extLst>
                <a:ext uri="{FF2B5EF4-FFF2-40B4-BE49-F238E27FC236}">
                  <a16:creationId xmlns:a16="http://schemas.microsoft.com/office/drawing/2014/main" id="{01429C00-1C7D-C806-6548-0EBA27BB2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522"/>
              <a:ext cx="343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5300" i="0">
                  <a:solidFill>
                    <a:schemeClr val="accent2"/>
                  </a:solidFill>
                </a:rPr>
                <a:t>*</a:t>
              </a:r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911" name="Text Box 49">
              <a:extLst>
                <a:ext uri="{FF2B5EF4-FFF2-40B4-BE49-F238E27FC236}">
                  <a16:creationId xmlns:a16="http://schemas.microsoft.com/office/drawing/2014/main" id="{79153DD9-2D2E-1FE9-4CCD-2C013FACC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2522"/>
              <a:ext cx="343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5300" i="0">
                  <a:solidFill>
                    <a:schemeClr val="accent2"/>
                  </a:solidFill>
                </a:rPr>
                <a:t>*</a:t>
              </a:r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912" name="Text Box 50">
              <a:extLst>
                <a:ext uri="{FF2B5EF4-FFF2-40B4-BE49-F238E27FC236}">
                  <a16:creationId xmlns:a16="http://schemas.microsoft.com/office/drawing/2014/main" id="{3D2B1F63-53BC-3B73-32B1-9A9A580E3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" y="2522"/>
              <a:ext cx="343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5300" i="0">
                  <a:solidFill>
                    <a:schemeClr val="accent2"/>
                  </a:solidFill>
                </a:rPr>
                <a:t>*</a:t>
              </a:r>
              <a:endParaRPr lang="en-US" altLang="en-US" sz="2600" i="0">
                <a:solidFill>
                  <a:schemeClr val="accent2"/>
                </a:solidFill>
              </a:endParaRPr>
            </a:p>
          </p:txBody>
        </p:sp>
        <p:sp>
          <p:nvSpPr>
            <p:cNvPr id="79913" name="Freeform 51">
              <a:extLst>
                <a:ext uri="{FF2B5EF4-FFF2-40B4-BE49-F238E27FC236}">
                  <a16:creationId xmlns:a16="http://schemas.microsoft.com/office/drawing/2014/main" id="{77B1CD0E-0AF2-729E-E3F6-6701A855A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2408"/>
              <a:ext cx="4348" cy="910"/>
            </a:xfrm>
            <a:custGeom>
              <a:avLst/>
              <a:gdLst>
                <a:gd name="T0" fmla="*/ 2147483646 w 3648"/>
                <a:gd name="T1" fmla="*/ 0 h 768"/>
                <a:gd name="T2" fmla="*/ 2147483646 w 3648"/>
                <a:gd name="T3" fmla="*/ 2147483646 h 768"/>
                <a:gd name="T4" fmla="*/ 2147483646 w 3648"/>
                <a:gd name="T5" fmla="*/ 2147483646 h 768"/>
                <a:gd name="T6" fmla="*/ 2147483646 w 3648"/>
                <a:gd name="T7" fmla="*/ 2147483646 h 768"/>
                <a:gd name="T8" fmla="*/ 0 w 3648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8"/>
                <a:gd name="T16" fmla="*/ 0 h 768"/>
                <a:gd name="T17" fmla="*/ 3648 w 36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8" h="768">
                  <a:moveTo>
                    <a:pt x="3648" y="0"/>
                  </a:moveTo>
                  <a:cubicBezTo>
                    <a:pt x="3480" y="188"/>
                    <a:pt x="3263" y="388"/>
                    <a:pt x="2928" y="480"/>
                  </a:cubicBezTo>
                  <a:cubicBezTo>
                    <a:pt x="2593" y="572"/>
                    <a:pt x="2014" y="528"/>
                    <a:pt x="1639" y="549"/>
                  </a:cubicBezTo>
                  <a:cubicBezTo>
                    <a:pt x="1264" y="570"/>
                    <a:pt x="951" y="570"/>
                    <a:pt x="678" y="606"/>
                  </a:cubicBezTo>
                  <a:cubicBezTo>
                    <a:pt x="405" y="642"/>
                    <a:pt x="141" y="734"/>
                    <a:pt x="0" y="7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14" name="Text Box 52">
              <a:extLst>
                <a:ext uri="{FF2B5EF4-FFF2-40B4-BE49-F238E27FC236}">
                  <a16:creationId xmlns:a16="http://schemas.microsoft.com/office/drawing/2014/main" id="{D12F52F9-3716-8428-5012-A81E102D2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" y="2806"/>
              <a:ext cx="2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 i="0">
                  <a:solidFill>
                    <a:schemeClr val="accent2"/>
                  </a:solidFill>
                </a:rPr>
                <a:t>(</a:t>
              </a:r>
            </a:p>
          </p:txBody>
        </p:sp>
        <p:sp>
          <p:nvSpPr>
            <p:cNvPr id="79915" name="Freeform 53">
              <a:extLst>
                <a:ext uri="{FF2B5EF4-FFF2-40B4-BE49-F238E27FC236}">
                  <a16:creationId xmlns:a16="http://schemas.microsoft.com/office/drawing/2014/main" id="{0BF296F1-B71C-89E7-C211-814D2A134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" y="3669"/>
              <a:ext cx="362" cy="452"/>
            </a:xfrm>
            <a:custGeom>
              <a:avLst/>
              <a:gdLst>
                <a:gd name="T0" fmla="*/ 2147483646 w 304"/>
                <a:gd name="T1" fmla="*/ 0 h 382"/>
                <a:gd name="T2" fmla="*/ 2147483646 w 304"/>
                <a:gd name="T3" fmla="*/ 2147483646 h 382"/>
                <a:gd name="T4" fmla="*/ 2147483646 w 304"/>
                <a:gd name="T5" fmla="*/ 2147483646 h 382"/>
                <a:gd name="T6" fmla="*/ 2147483646 w 304"/>
                <a:gd name="T7" fmla="*/ 2147483646 h 382"/>
                <a:gd name="T8" fmla="*/ 2147483646 w 304"/>
                <a:gd name="T9" fmla="*/ 2147483646 h 382"/>
                <a:gd name="T10" fmla="*/ 2147483646 w 304"/>
                <a:gd name="T11" fmla="*/ 2147483646 h 382"/>
                <a:gd name="T12" fmla="*/ 2147483646 w 304"/>
                <a:gd name="T13" fmla="*/ 0 h 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382"/>
                <a:gd name="T23" fmla="*/ 304 w 304"/>
                <a:gd name="T24" fmla="*/ 382 h 3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382">
                  <a:moveTo>
                    <a:pt x="82" y="0"/>
                  </a:moveTo>
                  <a:cubicBezTo>
                    <a:pt x="70" y="22"/>
                    <a:pt x="16" y="81"/>
                    <a:pt x="8" y="133"/>
                  </a:cubicBezTo>
                  <a:cubicBezTo>
                    <a:pt x="0" y="185"/>
                    <a:pt x="4" y="274"/>
                    <a:pt x="33" y="314"/>
                  </a:cubicBezTo>
                  <a:cubicBezTo>
                    <a:pt x="62" y="354"/>
                    <a:pt x="139" y="382"/>
                    <a:pt x="181" y="371"/>
                  </a:cubicBezTo>
                  <a:cubicBezTo>
                    <a:pt x="223" y="360"/>
                    <a:pt x="272" y="294"/>
                    <a:pt x="288" y="248"/>
                  </a:cubicBezTo>
                  <a:cubicBezTo>
                    <a:pt x="304" y="202"/>
                    <a:pt x="284" y="137"/>
                    <a:pt x="274" y="96"/>
                  </a:cubicBezTo>
                  <a:cubicBezTo>
                    <a:pt x="264" y="55"/>
                    <a:pt x="234" y="16"/>
                    <a:pt x="22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16" name="Rectangle 39">
              <a:extLst>
                <a:ext uri="{FF2B5EF4-FFF2-40B4-BE49-F238E27FC236}">
                  <a16:creationId xmlns:a16="http://schemas.microsoft.com/office/drawing/2014/main" id="{10D86504-5532-29BB-9E66-A81A5E3E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070"/>
              <a:ext cx="76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chemeClr val="tx1"/>
                  </a:solidFill>
                </a:rPr>
                <a:t>Wait 1</a:t>
              </a:r>
            </a:p>
          </p:txBody>
        </p:sp>
        <p:sp>
          <p:nvSpPr>
            <p:cNvPr id="79917" name="Rectangle 40">
              <a:extLst>
                <a:ext uri="{FF2B5EF4-FFF2-40B4-BE49-F238E27FC236}">
                  <a16:creationId xmlns:a16="http://schemas.microsoft.com/office/drawing/2014/main" id="{F5831452-2289-EF20-16A1-351C5A527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045"/>
              <a:ext cx="76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chemeClr val="tx1"/>
                  </a:solidFill>
                </a:rPr>
                <a:t>Wait 2</a:t>
              </a:r>
            </a:p>
          </p:txBody>
        </p:sp>
        <p:sp>
          <p:nvSpPr>
            <p:cNvPr id="79918" name="Rectangle 41">
              <a:extLst>
                <a:ext uri="{FF2B5EF4-FFF2-40B4-BE49-F238E27FC236}">
                  <a16:creationId xmlns:a16="http://schemas.microsoft.com/office/drawing/2014/main" id="{4AA7C093-250A-5DAB-8BF7-7C4F29FF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" y="2045"/>
              <a:ext cx="76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chemeClr val="tx1"/>
                  </a:solidFill>
                </a:rPr>
                <a:t>Wait 3</a:t>
              </a:r>
            </a:p>
          </p:txBody>
        </p:sp>
        <p:sp>
          <p:nvSpPr>
            <p:cNvPr id="79919" name="Oval 42">
              <a:extLst>
                <a:ext uri="{FF2B5EF4-FFF2-40B4-BE49-F238E27FC236}">
                  <a16:creationId xmlns:a16="http://schemas.microsoft.com/office/drawing/2014/main" id="{A655FF65-1916-8348-C878-1F85D092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093"/>
              <a:ext cx="144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45" name="Oval 16">
            <a:extLst>
              <a:ext uri="{FF2B5EF4-FFF2-40B4-BE49-F238E27FC236}">
                <a16:creationId xmlns:a16="http://schemas.microsoft.com/office/drawing/2014/main" id="{429F927E-A02D-17E0-B3F3-EE362F34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808163"/>
            <a:ext cx="587375" cy="5032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i="0">
              <a:solidFill>
                <a:srgbClr val="0000CC"/>
              </a:solidFill>
            </a:endParaRPr>
          </a:p>
        </p:txBody>
      </p:sp>
      <p:sp>
        <p:nvSpPr>
          <p:cNvPr id="46" name="Oval 15">
            <a:extLst>
              <a:ext uri="{FF2B5EF4-FFF2-40B4-BE49-F238E27FC236}">
                <a16:creationId xmlns:a16="http://schemas.microsoft.com/office/drawing/2014/main" id="{64F0EAF7-BCAA-4205-7C7A-65264F45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1976438"/>
            <a:ext cx="252412" cy="1682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i="0">
              <a:solidFill>
                <a:srgbClr val="0000CC"/>
              </a:solidFill>
            </a:endParaRPr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F69258CE-D1A8-771A-CBDC-D23DAD6D7915}"/>
              </a:ext>
            </a:extLst>
          </p:cNvPr>
          <p:cNvSpPr>
            <a:spLocks/>
          </p:cNvSpPr>
          <p:nvPr/>
        </p:nvSpPr>
        <p:spPr bwMode="auto">
          <a:xfrm flipV="1">
            <a:off x="1490663" y="2011363"/>
            <a:ext cx="577850" cy="406400"/>
          </a:xfrm>
          <a:custGeom>
            <a:avLst/>
            <a:gdLst>
              <a:gd name="T0" fmla="*/ 2147483646 w 624"/>
              <a:gd name="T1" fmla="*/ 0 h 512"/>
              <a:gd name="T2" fmla="*/ 2147483646 w 624"/>
              <a:gd name="T3" fmla="*/ 2147483646 h 512"/>
              <a:gd name="T4" fmla="*/ 0 w 624"/>
              <a:gd name="T5" fmla="*/ 2147483646 h 512"/>
              <a:gd name="T6" fmla="*/ 0 60000 65536"/>
              <a:gd name="T7" fmla="*/ 0 60000 65536"/>
              <a:gd name="T8" fmla="*/ 0 60000 65536"/>
              <a:gd name="T9" fmla="*/ 0 w 624"/>
              <a:gd name="T10" fmla="*/ 0 h 512"/>
              <a:gd name="T11" fmla="*/ 624 w 624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12">
                <a:moveTo>
                  <a:pt x="624" y="0"/>
                </a:moveTo>
                <a:cubicBezTo>
                  <a:pt x="532" y="176"/>
                  <a:pt x="440" y="352"/>
                  <a:pt x="336" y="432"/>
                </a:cubicBezTo>
                <a:cubicBezTo>
                  <a:pt x="232" y="512"/>
                  <a:pt x="116" y="496"/>
                  <a:pt x="0" y="48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FA7E17E2-11A3-E5F2-FA22-22C3B1A93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1570038"/>
            <a:ext cx="1327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0">
                <a:solidFill>
                  <a:srgbClr val="0000CC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4340" grpId="0" build="p" autoUpdateAnimBg="0"/>
      <p:bldP spid="45" grpId="0" animBg="1"/>
      <p:bldP spid="46" grpId="0" animBg="1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5">
            <a:extLst>
              <a:ext uri="{FF2B5EF4-FFF2-40B4-BE49-F238E27FC236}">
                <a16:creationId xmlns:a16="http://schemas.microsoft.com/office/drawing/2014/main" id="{A1FED44C-A32A-15F9-5247-73140562C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2609850"/>
            <a:ext cx="1166813" cy="952500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3000" i="0">
              <a:solidFill>
                <a:srgbClr val="0000CC"/>
              </a:solidFill>
            </a:endParaRPr>
          </a:p>
        </p:txBody>
      </p:sp>
      <p:sp>
        <p:nvSpPr>
          <p:cNvPr id="37891" name="Freeform 7">
            <a:extLst>
              <a:ext uri="{FF2B5EF4-FFF2-40B4-BE49-F238E27FC236}">
                <a16:creationId xmlns:a16="http://schemas.microsoft.com/office/drawing/2014/main" id="{87DE0405-39EA-CD3A-197B-799D458F2B4F}"/>
              </a:ext>
            </a:extLst>
          </p:cNvPr>
          <p:cNvSpPr>
            <a:spLocks/>
          </p:cNvSpPr>
          <p:nvPr/>
        </p:nvSpPr>
        <p:spPr bwMode="auto">
          <a:xfrm>
            <a:off x="2759075" y="2381250"/>
            <a:ext cx="3608388" cy="441325"/>
          </a:xfrm>
          <a:custGeom>
            <a:avLst/>
            <a:gdLst>
              <a:gd name="T0" fmla="*/ 0 w 1632"/>
              <a:gd name="T1" fmla="*/ 2147483646 h 200"/>
              <a:gd name="T2" fmla="*/ 2147483646 w 1632"/>
              <a:gd name="T3" fmla="*/ 2147483646 h 200"/>
              <a:gd name="T4" fmla="*/ 2147483646 w 1632"/>
              <a:gd name="T5" fmla="*/ 2147483646 h 200"/>
              <a:gd name="T6" fmla="*/ 2147483646 w 1632"/>
              <a:gd name="T7" fmla="*/ 2147483646 h 200"/>
              <a:gd name="T8" fmla="*/ 2147483646 w 1632"/>
              <a:gd name="T9" fmla="*/ 2147483646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2"/>
              <a:gd name="T16" fmla="*/ 0 h 200"/>
              <a:gd name="T17" fmla="*/ 1632 w 1632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2" h="200">
                <a:moveTo>
                  <a:pt x="0" y="200"/>
                </a:moveTo>
                <a:cubicBezTo>
                  <a:pt x="45" y="181"/>
                  <a:pt x="146" y="119"/>
                  <a:pt x="272" y="87"/>
                </a:cubicBezTo>
                <a:cubicBezTo>
                  <a:pt x="398" y="55"/>
                  <a:pt x="594" y="10"/>
                  <a:pt x="757" y="5"/>
                </a:cubicBezTo>
                <a:cubicBezTo>
                  <a:pt x="920" y="0"/>
                  <a:pt x="1102" y="24"/>
                  <a:pt x="1248" y="56"/>
                </a:cubicBezTo>
                <a:cubicBezTo>
                  <a:pt x="1394" y="88"/>
                  <a:pt x="1536" y="140"/>
                  <a:pt x="1632" y="20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2" name="Freeform 8">
            <a:extLst>
              <a:ext uri="{FF2B5EF4-FFF2-40B4-BE49-F238E27FC236}">
                <a16:creationId xmlns:a16="http://schemas.microsoft.com/office/drawing/2014/main" id="{1BDEB415-7704-D8EE-F13F-756B85A1397B}"/>
              </a:ext>
            </a:extLst>
          </p:cNvPr>
          <p:cNvSpPr>
            <a:spLocks/>
          </p:cNvSpPr>
          <p:nvPr/>
        </p:nvSpPr>
        <p:spPr bwMode="auto">
          <a:xfrm flipH="1" flipV="1">
            <a:off x="2759075" y="3438525"/>
            <a:ext cx="3608388" cy="441325"/>
          </a:xfrm>
          <a:custGeom>
            <a:avLst/>
            <a:gdLst>
              <a:gd name="T0" fmla="*/ 0 w 1632"/>
              <a:gd name="T1" fmla="*/ 2147483646 h 200"/>
              <a:gd name="T2" fmla="*/ 2147483646 w 1632"/>
              <a:gd name="T3" fmla="*/ 2147483646 h 200"/>
              <a:gd name="T4" fmla="*/ 2147483646 w 1632"/>
              <a:gd name="T5" fmla="*/ 2147483646 h 200"/>
              <a:gd name="T6" fmla="*/ 2147483646 w 1632"/>
              <a:gd name="T7" fmla="*/ 2147483646 h 200"/>
              <a:gd name="T8" fmla="*/ 2147483646 w 1632"/>
              <a:gd name="T9" fmla="*/ 2147483646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2"/>
              <a:gd name="T16" fmla="*/ 0 h 200"/>
              <a:gd name="T17" fmla="*/ 1632 w 1632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2" h="200">
                <a:moveTo>
                  <a:pt x="0" y="200"/>
                </a:moveTo>
                <a:cubicBezTo>
                  <a:pt x="45" y="181"/>
                  <a:pt x="146" y="119"/>
                  <a:pt x="272" y="87"/>
                </a:cubicBezTo>
                <a:cubicBezTo>
                  <a:pt x="398" y="55"/>
                  <a:pt x="594" y="10"/>
                  <a:pt x="757" y="5"/>
                </a:cubicBezTo>
                <a:cubicBezTo>
                  <a:pt x="920" y="0"/>
                  <a:pt x="1102" y="24"/>
                  <a:pt x="1248" y="56"/>
                </a:cubicBezTo>
                <a:cubicBezTo>
                  <a:pt x="1394" y="88"/>
                  <a:pt x="1536" y="140"/>
                  <a:pt x="1632" y="20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3" name="Text Box 9">
            <a:extLst>
              <a:ext uri="{FF2B5EF4-FFF2-40B4-BE49-F238E27FC236}">
                <a16:creationId xmlns:a16="http://schemas.microsoft.com/office/drawing/2014/main" id="{14AB61E0-ABB6-1587-AC0E-25B18AD7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1874838"/>
            <a:ext cx="31829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0">
                <a:solidFill>
                  <a:srgbClr val="0000CC"/>
                </a:solidFill>
              </a:rPr>
              <a:t>(/count=1</a:t>
            </a:r>
          </a:p>
        </p:txBody>
      </p:sp>
      <p:sp>
        <p:nvSpPr>
          <p:cNvPr id="37894" name="Text Box 10">
            <a:extLst>
              <a:ext uri="{FF2B5EF4-FFF2-40B4-BE49-F238E27FC236}">
                <a16:creationId xmlns:a16="http://schemas.microsoft.com/office/drawing/2014/main" id="{32CAA004-A6FD-9C18-D52C-2794B573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27463"/>
            <a:ext cx="61833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)[count==1] /count=0</a:t>
            </a:r>
            <a:endParaRPr lang="en-US" altLang="en-US" sz="3000" i="0">
              <a:solidFill>
                <a:srgbClr val="0000CC"/>
              </a:solidFill>
            </a:endParaRPr>
          </a:p>
        </p:txBody>
      </p:sp>
      <p:sp>
        <p:nvSpPr>
          <p:cNvPr id="37895" name="Text Box 11">
            <a:extLst>
              <a:ext uri="{FF2B5EF4-FFF2-40B4-BE49-F238E27FC236}">
                <a16:creationId xmlns:a16="http://schemas.microsoft.com/office/drawing/2014/main" id="{EBF5C787-A595-CDD9-17F5-236F0865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575" y="1555750"/>
            <a:ext cx="31829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>
                <a:solidFill>
                  <a:srgbClr val="0000CC"/>
                </a:solidFill>
              </a:rPr>
              <a:t>(/count++</a:t>
            </a:r>
          </a:p>
        </p:txBody>
      </p:sp>
      <p:sp>
        <p:nvSpPr>
          <p:cNvPr id="37896" name="Text Box 12">
            <a:extLst>
              <a:ext uri="{FF2B5EF4-FFF2-40B4-BE49-F238E27FC236}">
                <a16:creationId xmlns:a16="http://schemas.microsoft.com/office/drawing/2014/main" id="{8C17C195-8778-25D6-475C-C489B54E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3984625"/>
            <a:ext cx="328771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0">
                <a:solidFill>
                  <a:srgbClr val="0000CC"/>
                </a:solidFill>
              </a:rPr>
              <a:t>   )</a:t>
            </a:r>
            <a:r>
              <a:rPr lang="en-US" altLang="en-US" sz="2000" i="0">
                <a:solidFill>
                  <a:srgbClr val="0000CC"/>
                </a:solidFill>
              </a:rPr>
              <a:t>[count&gt;1]/ count--</a:t>
            </a:r>
          </a:p>
        </p:txBody>
      </p:sp>
      <p:sp>
        <p:nvSpPr>
          <p:cNvPr id="37897" name="Freeform 13">
            <a:extLst>
              <a:ext uri="{FF2B5EF4-FFF2-40B4-BE49-F238E27FC236}">
                <a16:creationId xmlns:a16="http://schemas.microsoft.com/office/drawing/2014/main" id="{4634CA95-A3B3-47F5-27D0-60E4BEA791AF}"/>
              </a:ext>
            </a:extLst>
          </p:cNvPr>
          <p:cNvSpPr>
            <a:spLocks/>
          </p:cNvSpPr>
          <p:nvPr/>
        </p:nvSpPr>
        <p:spPr bwMode="auto">
          <a:xfrm>
            <a:off x="7004050" y="3138488"/>
            <a:ext cx="1520825" cy="917575"/>
          </a:xfrm>
          <a:custGeom>
            <a:avLst/>
            <a:gdLst>
              <a:gd name="T0" fmla="*/ 0 w 688"/>
              <a:gd name="T1" fmla="*/ 2147483646 h 416"/>
              <a:gd name="T2" fmla="*/ 2147483646 w 688"/>
              <a:gd name="T3" fmla="*/ 2147483646 h 416"/>
              <a:gd name="T4" fmla="*/ 2147483646 w 688"/>
              <a:gd name="T5" fmla="*/ 2147483646 h 416"/>
              <a:gd name="T6" fmla="*/ 2147483646 w 688"/>
              <a:gd name="T7" fmla="*/ 2147483646 h 416"/>
              <a:gd name="T8" fmla="*/ 2147483646 w 688"/>
              <a:gd name="T9" fmla="*/ 2147483646 h 416"/>
              <a:gd name="T10" fmla="*/ 2147483646 w 688"/>
              <a:gd name="T11" fmla="*/ 0 h 4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8"/>
              <a:gd name="T19" fmla="*/ 0 h 416"/>
              <a:gd name="T20" fmla="*/ 688 w 688"/>
              <a:gd name="T21" fmla="*/ 416 h 4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8" h="416">
                <a:moveTo>
                  <a:pt x="0" y="192"/>
                </a:moveTo>
                <a:cubicBezTo>
                  <a:pt x="96" y="272"/>
                  <a:pt x="192" y="352"/>
                  <a:pt x="288" y="384"/>
                </a:cubicBezTo>
                <a:cubicBezTo>
                  <a:pt x="384" y="416"/>
                  <a:pt x="512" y="408"/>
                  <a:pt x="576" y="384"/>
                </a:cubicBezTo>
                <a:cubicBezTo>
                  <a:pt x="640" y="360"/>
                  <a:pt x="688" y="296"/>
                  <a:pt x="672" y="240"/>
                </a:cubicBezTo>
                <a:cubicBezTo>
                  <a:pt x="656" y="184"/>
                  <a:pt x="560" y="88"/>
                  <a:pt x="480" y="48"/>
                </a:cubicBezTo>
                <a:cubicBezTo>
                  <a:pt x="400" y="8"/>
                  <a:pt x="296" y="4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8" name="Freeform 14">
            <a:extLst>
              <a:ext uri="{FF2B5EF4-FFF2-40B4-BE49-F238E27FC236}">
                <a16:creationId xmlns:a16="http://schemas.microsoft.com/office/drawing/2014/main" id="{E288D418-A7E0-B5E5-92CF-30EBCCCEC5E5}"/>
              </a:ext>
            </a:extLst>
          </p:cNvPr>
          <p:cNvSpPr>
            <a:spLocks/>
          </p:cNvSpPr>
          <p:nvPr/>
        </p:nvSpPr>
        <p:spPr bwMode="auto">
          <a:xfrm>
            <a:off x="7108825" y="1958975"/>
            <a:ext cx="1292225" cy="968375"/>
          </a:xfrm>
          <a:custGeom>
            <a:avLst/>
            <a:gdLst>
              <a:gd name="T0" fmla="*/ 2147483646 w 584"/>
              <a:gd name="T1" fmla="*/ 2147483646 h 440"/>
              <a:gd name="T2" fmla="*/ 2147483646 w 584"/>
              <a:gd name="T3" fmla="*/ 2147483646 h 440"/>
              <a:gd name="T4" fmla="*/ 2147483646 w 584"/>
              <a:gd name="T5" fmla="*/ 2147483646 h 440"/>
              <a:gd name="T6" fmla="*/ 2147483646 w 584"/>
              <a:gd name="T7" fmla="*/ 2147483646 h 440"/>
              <a:gd name="T8" fmla="*/ 2147483646 w 584"/>
              <a:gd name="T9" fmla="*/ 2147483646 h 440"/>
              <a:gd name="T10" fmla="*/ 0 w 584"/>
              <a:gd name="T11" fmla="*/ 2147483646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4"/>
              <a:gd name="T19" fmla="*/ 0 h 440"/>
              <a:gd name="T20" fmla="*/ 584 w 584"/>
              <a:gd name="T21" fmla="*/ 440 h 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4" h="440">
                <a:moveTo>
                  <a:pt x="144" y="440"/>
                </a:moveTo>
                <a:cubicBezTo>
                  <a:pt x="276" y="420"/>
                  <a:pt x="408" y="400"/>
                  <a:pt x="480" y="344"/>
                </a:cubicBezTo>
                <a:cubicBezTo>
                  <a:pt x="552" y="288"/>
                  <a:pt x="584" y="160"/>
                  <a:pt x="576" y="104"/>
                </a:cubicBezTo>
                <a:cubicBezTo>
                  <a:pt x="568" y="48"/>
                  <a:pt x="496" y="16"/>
                  <a:pt x="432" y="8"/>
                </a:cubicBezTo>
                <a:cubicBezTo>
                  <a:pt x="368" y="0"/>
                  <a:pt x="264" y="8"/>
                  <a:pt x="192" y="56"/>
                </a:cubicBezTo>
                <a:cubicBezTo>
                  <a:pt x="120" y="104"/>
                  <a:pt x="60" y="200"/>
                  <a:pt x="0" y="29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9" name="Freeform 15">
            <a:extLst>
              <a:ext uri="{FF2B5EF4-FFF2-40B4-BE49-F238E27FC236}">
                <a16:creationId xmlns:a16="http://schemas.microsoft.com/office/drawing/2014/main" id="{5087ABE4-FE8E-41BB-B71A-AEABC056BFE5}"/>
              </a:ext>
            </a:extLst>
          </p:cNvPr>
          <p:cNvSpPr>
            <a:spLocks/>
          </p:cNvSpPr>
          <p:nvPr/>
        </p:nvSpPr>
        <p:spPr bwMode="auto">
          <a:xfrm>
            <a:off x="773113" y="2363788"/>
            <a:ext cx="1219200" cy="273050"/>
          </a:xfrm>
          <a:custGeom>
            <a:avLst/>
            <a:gdLst>
              <a:gd name="T0" fmla="*/ 0 w 528"/>
              <a:gd name="T1" fmla="*/ 2147483646 h 112"/>
              <a:gd name="T2" fmla="*/ 2147483646 w 528"/>
              <a:gd name="T3" fmla="*/ 2147483646 h 112"/>
              <a:gd name="T4" fmla="*/ 2147483646 w 528"/>
              <a:gd name="T5" fmla="*/ 2147483646 h 112"/>
              <a:gd name="T6" fmla="*/ 2147483646 w 528"/>
              <a:gd name="T7" fmla="*/ 2147483646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0" y="112"/>
                </a:moveTo>
                <a:cubicBezTo>
                  <a:pt x="40" y="72"/>
                  <a:pt x="80" y="32"/>
                  <a:pt x="144" y="16"/>
                </a:cubicBezTo>
                <a:cubicBezTo>
                  <a:pt x="208" y="0"/>
                  <a:pt x="320" y="0"/>
                  <a:pt x="384" y="16"/>
                </a:cubicBezTo>
                <a:cubicBezTo>
                  <a:pt x="448" y="32"/>
                  <a:pt x="488" y="72"/>
                  <a:pt x="528" y="1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0" name="Text Box 16">
            <a:extLst>
              <a:ext uri="{FF2B5EF4-FFF2-40B4-BE49-F238E27FC236}">
                <a16:creationId xmlns:a16="http://schemas.microsoft.com/office/drawing/2014/main" id="{B2348140-606F-F468-4CB5-EE8BA524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9238"/>
            <a:ext cx="11668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0">
                <a:solidFill>
                  <a:srgbClr val="0000CC"/>
                </a:solidFill>
              </a:rPr>
              <a:t>start</a:t>
            </a:r>
          </a:p>
        </p:txBody>
      </p:sp>
      <p:sp>
        <p:nvSpPr>
          <p:cNvPr id="81933" name="Rectangle 2">
            <a:extLst>
              <a:ext uri="{FF2B5EF4-FFF2-40B4-BE49-F238E27FC236}">
                <a16:creationId xmlns:a16="http://schemas.microsoft.com/office/drawing/2014/main" id="{656CD68C-D60A-22C1-FA7D-1983C0E84A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444500"/>
            <a:ext cx="9172575" cy="52546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How to Model Nested parentheses?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FDD56D7-AA7C-BB4C-4E34-7FAE366E8C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5245100"/>
            <a:ext cx="9677400" cy="1260475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3600" b="1">
                <a:solidFill>
                  <a:srgbClr val="006600"/>
                </a:solidFill>
              </a:rPr>
              <a:t>A state machine, but not </a:t>
            </a:r>
            <a:r>
              <a:rPr lang="en-US" altLang="en-US" sz="3600" b="1" i="1">
                <a:solidFill>
                  <a:srgbClr val="006600"/>
                </a:solidFill>
              </a:rPr>
              <a:t>just</a:t>
            </a:r>
            <a:r>
              <a:rPr lang="en-US" altLang="en-US" sz="3600" b="1">
                <a:solidFill>
                  <a:srgbClr val="006600"/>
                </a:solidFill>
              </a:rPr>
              <a:t> a state machine --- an EFSM</a:t>
            </a:r>
          </a:p>
        </p:txBody>
      </p:sp>
      <p:sp>
        <p:nvSpPr>
          <p:cNvPr id="37903" name="Oval 16">
            <a:extLst>
              <a:ext uri="{FF2B5EF4-FFF2-40B4-BE49-F238E27FC236}">
                <a16:creationId xmlns:a16="http://schemas.microsoft.com/office/drawing/2014/main" id="{6BC1059F-7989-BCF1-01FC-347ED6FC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2484438"/>
            <a:ext cx="304800" cy="381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904" name="Oval 43">
            <a:extLst>
              <a:ext uri="{FF2B5EF4-FFF2-40B4-BE49-F238E27FC236}">
                <a16:creationId xmlns:a16="http://schemas.microsoft.com/office/drawing/2014/main" id="{EC82B5B0-2352-DE36-D556-DB248052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636838"/>
            <a:ext cx="1371600" cy="914400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3400" i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814098" name="Oval 7">
            <a:extLst>
              <a:ext uri="{FF2B5EF4-FFF2-40B4-BE49-F238E27FC236}">
                <a16:creationId xmlns:a16="http://schemas.microsoft.com/office/drawing/2014/main" id="{3C7D2EAD-71F1-4C33-E27C-6C88D4CB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560638"/>
            <a:ext cx="1295400" cy="1112837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3400" i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0DF33155-4716-1857-BD94-CCA4DCEC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084638"/>
            <a:ext cx="58737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08F82661-93BD-2BDF-8F64-AB04C38A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4252913"/>
            <a:ext cx="252412" cy="1682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3B88E29C-D310-AFFE-F285-222B27420C25}"/>
              </a:ext>
            </a:extLst>
          </p:cNvPr>
          <p:cNvSpPr>
            <a:spLocks/>
          </p:cNvSpPr>
          <p:nvPr/>
        </p:nvSpPr>
        <p:spPr bwMode="auto">
          <a:xfrm>
            <a:off x="1566863" y="3551238"/>
            <a:ext cx="654050" cy="736600"/>
          </a:xfrm>
          <a:custGeom>
            <a:avLst/>
            <a:gdLst>
              <a:gd name="T0" fmla="*/ 2147483646 w 624"/>
              <a:gd name="T1" fmla="*/ 0 h 512"/>
              <a:gd name="T2" fmla="*/ 2147483646 w 624"/>
              <a:gd name="T3" fmla="*/ 2147483646 h 512"/>
              <a:gd name="T4" fmla="*/ 0 w 624"/>
              <a:gd name="T5" fmla="*/ 2147483646 h 512"/>
              <a:gd name="T6" fmla="*/ 0 60000 65536"/>
              <a:gd name="T7" fmla="*/ 0 60000 65536"/>
              <a:gd name="T8" fmla="*/ 0 60000 65536"/>
              <a:gd name="T9" fmla="*/ 0 w 624"/>
              <a:gd name="T10" fmla="*/ 0 h 512"/>
              <a:gd name="T11" fmla="*/ 624 w 624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12">
                <a:moveTo>
                  <a:pt x="624" y="0"/>
                </a:moveTo>
                <a:cubicBezTo>
                  <a:pt x="532" y="176"/>
                  <a:pt x="440" y="352"/>
                  <a:pt x="336" y="432"/>
                </a:cubicBezTo>
                <a:cubicBezTo>
                  <a:pt x="232" y="512"/>
                  <a:pt x="116" y="496"/>
                  <a:pt x="0" y="48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AAD934DB-54A5-4326-B6AF-68143B68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3846513"/>
            <a:ext cx="1327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i="0">
                <a:solidFill>
                  <a:srgbClr val="0000CC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3" grpId="0"/>
      <p:bldP spid="37894" grpId="0"/>
      <p:bldP spid="37895" grpId="0"/>
      <p:bldP spid="37896" grpId="0"/>
      <p:bldP spid="37900" grpId="0"/>
      <p:bldP spid="17411" grpId="0" build="p" bldLvl="3" autoUpdateAnimBg="0"/>
      <p:bldP spid="37903" grpId="0" animBg="1"/>
      <p:bldP spid="37904" grpId="0" animBg="1"/>
      <p:bldP spid="814098" grpId="0" animBg="1"/>
      <p:bldP spid="18" grpId="0" animBg="1"/>
      <p:bldP spid="19" grpId="0" animBg="1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D0ABBA5-F595-6E45-DE37-873BCC7E7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66675"/>
            <a:ext cx="8596312" cy="1255713"/>
          </a:xfrm>
        </p:spPr>
        <p:txBody>
          <a:bodyPr/>
          <a:lstStyle/>
          <a:p>
            <a:r>
              <a:rPr lang="en-US" altLang="en-US" sz="3600"/>
              <a:t>Extended State Machines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A10A197-01E9-3736-64D5-E7375AA07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12838"/>
            <a:ext cx="10080625" cy="5562600"/>
          </a:xfrm>
        </p:spPr>
        <p:txBody>
          <a:bodyPr/>
          <a:lstStyle/>
          <a:p>
            <a:r>
              <a:rPr lang="en-US" altLang="en-US"/>
              <a:t>Addition of variables (“extended”)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8AB0090-73B0-BE12-EF17-6BED8EF18753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1874838"/>
            <a:ext cx="5221287" cy="4570412"/>
            <a:chOff x="1440" y="1181"/>
            <a:chExt cx="2983" cy="2612"/>
          </a:xfrm>
        </p:grpSpPr>
        <p:sp>
          <p:nvSpPr>
            <p:cNvPr id="318485" name="Freeform 6">
              <a:extLst>
                <a:ext uri="{FF2B5EF4-FFF2-40B4-BE49-F238E27FC236}">
                  <a16:creationId xmlns:a16="http://schemas.microsoft.com/office/drawing/2014/main" id="{DCCDB9EE-5C35-E1B7-6CC4-9F0FA3159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168"/>
              <a:ext cx="106" cy="306"/>
            </a:xfrm>
            <a:custGeom>
              <a:avLst/>
              <a:gdLst>
                <a:gd name="T0" fmla="*/ 0 w 720"/>
                <a:gd name="T1" fmla="*/ 384 h 384"/>
                <a:gd name="T2" fmla="*/ 720 w 720"/>
                <a:gd name="T3" fmla="*/ 384 h 384"/>
                <a:gd name="T4" fmla="*/ 720 w 720"/>
                <a:gd name="T5" fmla="*/ 0 h 384"/>
                <a:gd name="T6" fmla="*/ 96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384"/>
                  </a:moveTo>
                  <a:lnTo>
                    <a:pt x="720" y="384"/>
                  </a:lnTo>
                  <a:lnTo>
                    <a:pt x="720" y="0"/>
                  </a:lnTo>
                  <a:lnTo>
                    <a:pt x="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8483" name="Freeform 9">
              <a:extLst>
                <a:ext uri="{FF2B5EF4-FFF2-40B4-BE49-F238E27FC236}">
                  <a16:creationId xmlns:a16="http://schemas.microsoft.com/office/drawing/2014/main" id="{971528D1-84EF-DA11-5176-BBBC7E12B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1440"/>
              <a:ext cx="106" cy="308"/>
            </a:xfrm>
            <a:custGeom>
              <a:avLst/>
              <a:gdLst>
                <a:gd name="T0" fmla="*/ 0 w 720"/>
                <a:gd name="T1" fmla="*/ 384 h 384"/>
                <a:gd name="T2" fmla="*/ 720 w 720"/>
                <a:gd name="T3" fmla="*/ 384 h 384"/>
                <a:gd name="T4" fmla="*/ 720 w 720"/>
                <a:gd name="T5" fmla="*/ 0 h 384"/>
                <a:gd name="T6" fmla="*/ 96 w 72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384"/>
                  </a:moveTo>
                  <a:lnTo>
                    <a:pt x="720" y="384"/>
                  </a:lnTo>
                  <a:lnTo>
                    <a:pt x="720" y="0"/>
                  </a:lnTo>
                  <a:lnTo>
                    <a:pt x="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66603" name="AutoShape 11">
              <a:extLst>
                <a:ext uri="{FF2B5EF4-FFF2-40B4-BE49-F238E27FC236}">
                  <a16:creationId xmlns:a16="http://schemas.microsoft.com/office/drawing/2014/main" id="{F3E7C7B8-C6AB-20F3-09E3-3A7B986D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1181"/>
              <a:ext cx="1249" cy="953"/>
            </a:xfrm>
            <a:prstGeom prst="roundRect">
              <a:avLst>
                <a:gd name="adj" fmla="val 31986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100794" tIns="50397" rIns="100794" bIns="50397" anchor="ctr">
              <a:spAutoFit/>
            </a:bodyPr>
            <a:lstStyle/>
            <a:p>
              <a:pPr algn="ctr" defTabSz="503238" eaLnBrk="1" hangingPunct="1">
                <a:defRPr/>
              </a:pPr>
              <a:endPara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  <a:p>
              <a:pPr algn="ctr" defTabSz="503238" eaLnBrk="1" hangingPunct="1">
                <a:defRPr/>
              </a:pPr>
              <a:r>
                <a:rPr lang="en-US" sz="3000" i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Lamp On</a:t>
              </a:r>
            </a:p>
            <a:p>
              <a:pPr algn="ctr" defTabSz="503238" eaLnBrk="1" hangingPunct="1">
                <a:defRPr/>
              </a:pPr>
              <a:endPara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</p:txBody>
        </p:sp>
        <p:sp>
          <p:nvSpPr>
            <p:cNvPr id="366604" name="AutoShape 12">
              <a:extLst>
                <a:ext uri="{FF2B5EF4-FFF2-40B4-BE49-F238E27FC236}">
                  <a16:creationId xmlns:a16="http://schemas.microsoft.com/office/drawing/2014/main" id="{EB9AF943-244C-7EF5-7258-7D85B0722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883"/>
              <a:ext cx="1243" cy="910"/>
            </a:xfrm>
            <a:prstGeom prst="roundRect">
              <a:avLst>
                <a:gd name="adj" fmla="val 31986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100794" tIns="50397" rIns="100794" bIns="50397" anchor="ctr">
              <a:spAutoFit/>
            </a:bodyPr>
            <a:lstStyle/>
            <a:p>
              <a:pPr algn="ctr" defTabSz="503238" eaLnBrk="1" hangingPunct="1">
                <a:defRPr/>
              </a:pPr>
              <a:endPara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  <a:p>
              <a:pPr algn="ctr" defTabSz="503238" eaLnBrk="1" hangingPunct="1">
                <a:defRPr/>
              </a:pPr>
              <a:r>
                <a:rPr lang="en-US" sz="2600" i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rPr>
                <a:t>Lamp Off</a:t>
              </a:r>
            </a:p>
            <a:p>
              <a:pPr algn="ctr" defTabSz="503238" eaLnBrk="1" hangingPunct="1">
                <a:defRPr/>
              </a:pPr>
              <a:endPara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</p:txBody>
        </p:sp>
        <p:grpSp>
          <p:nvGrpSpPr>
            <p:cNvPr id="83978" name="Group 13">
              <a:extLst>
                <a:ext uri="{FF2B5EF4-FFF2-40B4-BE49-F238E27FC236}">
                  <a16:creationId xmlns:a16="http://schemas.microsoft.com/office/drawing/2014/main" id="{A7CAFB5F-EFF2-D914-7E5F-F77B61D24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112"/>
              <a:ext cx="410" cy="768"/>
              <a:chOff x="1811" y="2112"/>
              <a:chExt cx="410" cy="768"/>
            </a:xfrm>
          </p:grpSpPr>
          <p:sp>
            <p:nvSpPr>
              <p:cNvPr id="318481" name="Line 14">
                <a:extLst>
                  <a:ext uri="{FF2B5EF4-FFF2-40B4-BE49-F238E27FC236}">
                    <a16:creationId xmlns:a16="http://schemas.microsoft.com/office/drawing/2014/main" id="{B84FE010-A794-E010-AFA8-5722EEDC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5" y="211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318482" name="Text Box 15">
                <a:extLst>
                  <a:ext uri="{FF2B5EF4-FFF2-40B4-BE49-F238E27FC236}">
                    <a16:creationId xmlns:a16="http://schemas.microsoft.com/office/drawing/2014/main" id="{8A0C14B0-D121-D610-1994-34BC70252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2361"/>
                <a:ext cx="410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00794" tIns="50397" rIns="100794" bIns="50397">
                <a:spAutoFit/>
              </a:bodyPr>
              <a:lstStyle/>
              <a:p>
                <a:pPr defTabSz="503238" eaLnBrk="1" hangingPunct="1">
                  <a:defRPr/>
                </a:pPr>
                <a:r>
                  <a:rPr lang="en-US" sz="2600" i="0" dirty="0">
                    <a:solidFill>
                      <a:schemeClr val="tx1"/>
                    </a:solidFill>
                    <a:latin typeface="+mn-lt"/>
                  </a:rPr>
                  <a:t>off</a:t>
                </a:r>
              </a:p>
            </p:txBody>
          </p:sp>
        </p:grpSp>
        <p:grpSp>
          <p:nvGrpSpPr>
            <p:cNvPr id="83979" name="Group 16">
              <a:extLst>
                <a:ext uri="{FF2B5EF4-FFF2-40B4-BE49-F238E27FC236}">
                  <a16:creationId xmlns:a16="http://schemas.microsoft.com/office/drawing/2014/main" id="{24E1CB82-DA47-F25B-F721-3B0415A0D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2112"/>
              <a:ext cx="1650" cy="768"/>
              <a:chOff x="2773" y="2112"/>
              <a:chExt cx="1650" cy="768"/>
            </a:xfrm>
          </p:grpSpPr>
          <p:sp>
            <p:nvSpPr>
              <p:cNvPr id="318479" name="Text Box 17">
                <a:extLst>
                  <a:ext uri="{FF2B5EF4-FFF2-40B4-BE49-F238E27FC236}">
                    <a16:creationId xmlns:a16="http://schemas.microsoft.com/office/drawing/2014/main" id="{E13225B1-8440-FB2A-4CE1-AE060752C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3" y="2330"/>
                <a:ext cx="1650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00794" tIns="50397" rIns="100794" bIns="50397">
                <a:spAutoFit/>
              </a:bodyPr>
              <a:lstStyle/>
              <a:p>
                <a:pPr defTabSz="503238" eaLnBrk="1" hangingPunct="1">
                  <a:defRPr/>
                </a:pPr>
                <a:r>
                  <a:rPr lang="en-US" sz="2600" i="0" dirty="0">
                    <a:solidFill>
                      <a:schemeClr val="tx1"/>
                    </a:solidFill>
                    <a:latin typeface="+mn-lt"/>
                  </a:rPr>
                  <a:t>on/</a:t>
                </a:r>
                <a:r>
                  <a:rPr lang="en-US" sz="2600" dirty="0" err="1">
                    <a:solidFill>
                      <a:srgbClr val="FC0128"/>
                    </a:solidFill>
                    <a:latin typeface="+mn-lt"/>
                  </a:rPr>
                  <a:t>ctr</a:t>
                </a:r>
                <a:r>
                  <a:rPr lang="en-US" sz="2600" dirty="0">
                    <a:solidFill>
                      <a:srgbClr val="FC0128"/>
                    </a:solidFill>
                    <a:latin typeface="+mn-lt"/>
                  </a:rPr>
                  <a:t> = </a:t>
                </a:r>
                <a:r>
                  <a:rPr lang="en-US" sz="2600" dirty="0" err="1">
                    <a:solidFill>
                      <a:srgbClr val="FC0128"/>
                    </a:solidFill>
                    <a:latin typeface="+mn-lt"/>
                  </a:rPr>
                  <a:t>ctr</a:t>
                </a:r>
                <a:r>
                  <a:rPr lang="en-US" sz="2600" dirty="0">
                    <a:solidFill>
                      <a:srgbClr val="FC0128"/>
                    </a:solidFill>
                    <a:latin typeface="+mn-lt"/>
                  </a:rPr>
                  <a:t> + 1</a:t>
                </a:r>
              </a:p>
            </p:txBody>
          </p:sp>
          <p:sp>
            <p:nvSpPr>
              <p:cNvPr id="318480" name="Line 18">
                <a:extLst>
                  <a:ext uri="{FF2B5EF4-FFF2-40B4-BE49-F238E27FC236}">
                    <a16:creationId xmlns:a16="http://schemas.microsoft.com/office/drawing/2014/main" id="{A5308333-23BF-E409-2BD4-F019ED972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211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83980" name="Group 19">
              <a:extLst>
                <a:ext uri="{FF2B5EF4-FFF2-40B4-BE49-F238E27FC236}">
                  <a16:creationId xmlns:a16="http://schemas.microsoft.com/office/drawing/2014/main" id="{401EC2CF-34AB-4A55-A676-12D06230D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130"/>
              <a:ext cx="432" cy="434"/>
              <a:chOff x="1440" y="3130"/>
              <a:chExt cx="432" cy="434"/>
            </a:xfrm>
          </p:grpSpPr>
          <p:sp>
            <p:nvSpPr>
              <p:cNvPr id="318477" name="Line 20">
                <a:extLst>
                  <a:ext uri="{FF2B5EF4-FFF2-40B4-BE49-F238E27FC236}">
                    <a16:creationId xmlns:a16="http://schemas.microsoft.com/office/drawing/2014/main" id="{A5F06779-4F84-B29D-F189-F42F912D1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318478" name="Oval 21">
                <a:extLst>
                  <a:ext uri="{FF2B5EF4-FFF2-40B4-BE49-F238E27FC236}">
                    <a16:creationId xmlns:a16="http://schemas.microsoft.com/office/drawing/2014/main" id="{471F73FC-E8C8-9447-50D8-5BFED4F08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130"/>
                <a:ext cx="148" cy="43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latin typeface="+mn-lt"/>
                </a:endParaRPr>
              </a:p>
            </p:txBody>
          </p:sp>
        </p:grpSp>
      </p:grpSp>
      <p:sp>
        <p:nvSpPr>
          <p:cNvPr id="366614" name="Rectangle 22">
            <a:extLst>
              <a:ext uri="{FF2B5EF4-FFF2-40B4-BE49-F238E27FC236}">
                <a16:creationId xmlns:a16="http://schemas.microsoft.com/office/drawing/2014/main" id="{5095D842-05A3-35D6-1897-F0E763D9A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2327275"/>
            <a:ext cx="1849437" cy="4095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>
            <a:spAutoFit/>
          </a:bodyPr>
          <a:lstStyle/>
          <a:p>
            <a:pPr algn="ctr" defTabSz="503238" eaLnBrk="1" hangingPunct="1">
              <a:defRPr/>
            </a:pPr>
            <a:r>
              <a:rPr lang="en-US" sz="20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ctr :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DEA4A46-5EF9-ACF8-F94A-868C6E5FA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4113" y="1798638"/>
            <a:ext cx="7772400" cy="29718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 sz="4800">
                <a:solidFill>
                  <a:srgbClr val="3333CC"/>
                </a:solidFill>
              </a:rPr>
              <a:t>UML State Machine Model</a:t>
            </a:r>
            <a:br>
              <a:rPr lang="en-GB" altLang="en-US" sz="4800">
                <a:solidFill>
                  <a:srgbClr val="3333CC"/>
                </a:solidFill>
              </a:rPr>
            </a:br>
            <a:endParaRPr lang="en-GB" altLang="en-US" sz="140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002A8766-57EE-B1A2-6770-0C60993CFF9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544513" y="-106363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State Chart Diagram </a:t>
            </a:r>
          </a:p>
        </p:txBody>
      </p:sp>
      <p:sp>
        <p:nvSpPr>
          <p:cNvPr id="418819" name="Rectangle 2">
            <a:extLst>
              <a:ext uri="{FF2B5EF4-FFF2-40B4-BE49-F238E27FC236}">
                <a16:creationId xmlns:a16="http://schemas.microsoft.com/office/drawing/2014/main" id="{0A586497-D13D-9B5C-61F3-496F24877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8" y="808038"/>
            <a:ext cx="10145712" cy="5486400"/>
          </a:xfrm>
        </p:spPr>
        <p:txBody>
          <a:bodyPr lIns="19800" tIns="51480" rIns="19800" bIns="51480"/>
          <a:lstStyle/>
          <a:p>
            <a:pPr marL="338138" lvl="1" indent="-338138" eaLnBrk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dirty="0">
                <a:solidFill>
                  <a:srgbClr val="0000CC"/>
                </a:solidFill>
              </a:rPr>
              <a:t>FSMs suffer from a few severe shortcomings:</a:t>
            </a:r>
          </a:p>
          <a:p>
            <a:pPr marL="769938" lvl="2" indent="-338138" eaLnBrk="1"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b="1" dirty="0">
                <a:solidFill>
                  <a:srgbClr val="0000CC"/>
                </a:solidFill>
              </a:rPr>
              <a:t>What are the shortcomings of FSM?</a:t>
            </a:r>
          </a:p>
          <a:p>
            <a:pPr marL="338138" indent="-338138" eaLnBrk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dirty="0"/>
              <a:t>State chart is based on the work of </a:t>
            </a:r>
            <a:r>
              <a:rPr lang="en-GB" sz="3600" b="1" dirty="0">
                <a:solidFill>
                  <a:srgbClr val="3333CC"/>
                </a:solidFill>
              </a:rPr>
              <a:t>David </a:t>
            </a:r>
            <a:r>
              <a:rPr lang="en-GB" sz="3600" b="1" dirty="0" err="1">
                <a:solidFill>
                  <a:srgbClr val="3333CC"/>
                </a:solidFill>
              </a:rPr>
              <a:t>Harel</a:t>
            </a:r>
            <a:r>
              <a:rPr lang="en-GB" sz="3600" b="1" dirty="0">
                <a:solidFill>
                  <a:srgbClr val="3333CC"/>
                </a:solidFill>
              </a:rPr>
              <a:t> </a:t>
            </a:r>
            <a:r>
              <a:rPr lang="en-GB" sz="3600" dirty="0"/>
              <a:t>[1990]:</a:t>
            </a:r>
          </a:p>
          <a:p>
            <a:pPr marL="769938" lvl="1" indent="-338138" eaLnBrk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200" dirty="0">
                <a:solidFill>
                  <a:srgbClr val="0000CC"/>
                </a:solidFill>
              </a:rPr>
              <a:t>Overcomes important shortcomings of FSM</a:t>
            </a:r>
          </a:p>
          <a:p>
            <a:pPr marL="769938" lvl="2" indent="-338138" eaLnBrk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  <a:buFont typeface="Comic Sans MS" pitchFamily="66" charset="0"/>
              <a:buChar char="¯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200" dirty="0"/>
              <a:t>Extends FSM in 2 major ways: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Concurrent states 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hierarchy</a:t>
            </a:r>
            <a:r>
              <a:rPr lang="en-GB" sz="3200" dirty="0"/>
              <a:t>.</a:t>
            </a:r>
            <a:endParaRPr lang="en-GB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5886C4C-E183-2139-7EDB-C1FF99A4386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38150" y="-30163"/>
            <a:ext cx="8564563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Composition Relationship</a:t>
            </a:r>
          </a:p>
        </p:txBody>
      </p:sp>
      <p:grpSp>
        <p:nvGrpSpPr>
          <p:cNvPr id="12291" name="Group 2">
            <a:extLst>
              <a:ext uri="{FF2B5EF4-FFF2-40B4-BE49-F238E27FC236}">
                <a16:creationId xmlns:a16="http://schemas.microsoft.com/office/drawing/2014/main" id="{74DC9016-1118-0114-4D4F-4163B51AC5CB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3006725"/>
            <a:ext cx="7772400" cy="1581150"/>
            <a:chOff x="700" y="1916"/>
            <a:chExt cx="4200" cy="782"/>
          </a:xfrm>
        </p:grpSpPr>
        <p:sp>
          <p:nvSpPr>
            <p:cNvPr id="12293" name="Rectangle 3">
              <a:extLst>
                <a:ext uri="{FF2B5EF4-FFF2-40B4-BE49-F238E27FC236}">
                  <a16:creationId xmlns:a16="http://schemas.microsoft.com/office/drawing/2014/main" id="{2514F240-06BA-20DB-1BE4-A8CF5CD1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916"/>
              <a:ext cx="1023" cy="750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400" i="0">
                  <a:solidFill>
                    <a:srgbClr val="0000CC"/>
                  </a:solidFill>
                </a:rPr>
                <a:t>Order</a:t>
              </a:r>
            </a:p>
          </p:txBody>
        </p:sp>
        <p:sp>
          <p:nvSpPr>
            <p:cNvPr id="12294" name="Text Box 4">
              <a:extLst>
                <a:ext uri="{FF2B5EF4-FFF2-40B4-BE49-F238E27FC236}">
                  <a16:creationId xmlns:a16="http://schemas.microsoft.com/office/drawing/2014/main" id="{6DC5465F-440F-43A4-CF49-6229ED5F5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2033"/>
              <a:ext cx="14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7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2295" name="Text Box 5">
              <a:extLst>
                <a:ext uri="{FF2B5EF4-FFF2-40B4-BE49-F238E27FC236}">
                  <a16:creationId xmlns:a16="http://schemas.microsoft.com/office/drawing/2014/main" id="{B838C246-8173-26CE-5550-DBAF6FB9E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2111"/>
              <a:ext cx="1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500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12296" name="Rectangle 6">
              <a:extLst>
                <a:ext uri="{FF2B5EF4-FFF2-40B4-BE49-F238E27FC236}">
                  <a16:creationId xmlns:a16="http://schemas.microsoft.com/office/drawing/2014/main" id="{3704E545-936E-5A80-B5E1-683CA195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48"/>
              <a:ext cx="820" cy="750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400" i="0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12297" name="AutoShape 7">
              <a:extLst>
                <a:ext uri="{FF2B5EF4-FFF2-40B4-BE49-F238E27FC236}">
                  <a16:creationId xmlns:a16="http://schemas.microsoft.com/office/drawing/2014/main" id="{0654228E-4747-DED1-8EC5-AB214C4D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214"/>
              <a:ext cx="330" cy="217"/>
            </a:xfrm>
            <a:prstGeom prst="flowChartDecision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Line 8">
              <a:extLst>
                <a:ext uri="{FF2B5EF4-FFF2-40B4-BE49-F238E27FC236}">
                  <a16:creationId xmlns:a16="http://schemas.microsoft.com/office/drawing/2014/main" id="{EB7B4D4A-0EE9-E09D-3B35-B05A43A1E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9" y="2331"/>
              <a:ext cx="204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292" name="Rectangle 9">
            <a:extLst>
              <a:ext uri="{FF2B5EF4-FFF2-40B4-BE49-F238E27FC236}">
                <a16:creationId xmlns:a16="http://schemas.microsoft.com/office/drawing/2014/main" id="{BF6DA229-B434-33C4-69D1-22AECDD0C7FE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73113" y="1816100"/>
            <a:ext cx="10080625" cy="839788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94000"/>
              </a:lnSpc>
              <a:spcBef>
                <a:spcPts val="713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Life of </a:t>
            </a:r>
            <a:r>
              <a:rPr lang="en-GB" altLang="en-US" b="1"/>
              <a:t>item</a:t>
            </a:r>
            <a:r>
              <a:rPr lang="en-GB" altLang="en-US"/>
              <a:t> is same as that of </a:t>
            </a:r>
            <a:r>
              <a:rPr lang="en-GB" altLang="en-US" b="1"/>
              <a:t>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5">
            <a:extLst>
              <a:ext uri="{FF2B5EF4-FFF2-40B4-BE49-F238E27FC236}">
                <a16:creationId xmlns:a16="http://schemas.microsoft.com/office/drawing/2014/main" id="{8C92DA38-38F1-AE1F-103C-68C94E51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274638"/>
            <a:ext cx="24003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Title 1">
            <a:extLst>
              <a:ext uri="{FF2B5EF4-FFF2-40B4-BE49-F238E27FC236}">
                <a16:creationId xmlns:a16="http://schemas.microsoft.com/office/drawing/2014/main" id="{99F0935C-1CA7-425A-F46F-645563EE6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960438"/>
          </a:xfrm>
        </p:spPr>
        <p:txBody>
          <a:bodyPr/>
          <a:lstStyle/>
          <a:p>
            <a:r>
              <a:rPr lang="en-US" altLang="en-US" sz="3600"/>
              <a:t>Robot: State Variables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8A17072-E05B-F78C-0814-D0B1E4B3E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84238"/>
            <a:ext cx="9172575" cy="57150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Power: On, OFF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Movement: Walk, Run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Direction: Forward, Backward,                        left, Right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Left hand: Raised, Down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Right hand: Raised, down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Head: Straight, turned left, turned right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Headlight: On, Off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Turn: Left, Right, Straight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A9426-7553-BB3B-FA52-4B8558B0D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576638"/>
            <a:ext cx="4049712" cy="12795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3333CC"/>
                </a:solidFill>
              </a:rPr>
              <a:t>How many states in the state machine model?</a:t>
            </a:r>
          </a:p>
        </p:txBody>
      </p:sp>
      <p:sp>
        <p:nvSpPr>
          <p:cNvPr id="5" name="Text Box 62">
            <a:extLst>
              <a:ext uri="{FF2B5EF4-FFF2-40B4-BE49-F238E27FC236}">
                <a16:creationId xmlns:a16="http://schemas.microsoft.com/office/drawing/2014/main" id="{F37AA5E6-ED76-D749-FE75-7641CF61F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895975"/>
            <a:ext cx="4278312" cy="11303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FSM: exponential rise in number of states with state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7AAEA2-D9B9-FA18-A34F-D68BFDF3288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0080625" cy="755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4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FFFF00"/>
                          </a:solidFill>
                          <a:latin typeface="Comic Sans MS" pitchFamily="66" charset="0"/>
                          <a:ea typeface="MS Mincho"/>
                          <a:cs typeface="Times New Roman"/>
                        </a:rPr>
                        <a:t>Event</a:t>
                      </a:r>
                      <a:endParaRPr lang="en-US" sz="4000" dirty="0">
                        <a:solidFill>
                          <a:srgbClr val="FFFF00"/>
                        </a:solidFill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FFFF00"/>
                          </a:solidFill>
                          <a:latin typeface="Comic Sans MS" pitchFamily="66" charset="0"/>
                          <a:ea typeface="MS Mincho"/>
                          <a:cs typeface="Times New Roman"/>
                        </a:rPr>
                        <a:t>State</a:t>
                      </a:r>
                      <a:endParaRPr lang="en-US" sz="4000" dirty="0">
                        <a:solidFill>
                          <a:srgbClr val="FFFF00"/>
                        </a:solidFill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turnOn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Activated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turnOff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Deactivated (Idle)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stop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Stopped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walk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Walking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run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Running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raiseLeftArm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LeftArmRaised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lowerLeftArm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LeftArmLowered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lowerLeftArm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LeftArmLowered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raiseRightArm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RightArmRaised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lowerRightArm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RightArmLowered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turnHead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Comic Sans MS" pitchFamily="66" charset="0"/>
                          <a:ea typeface="MS Mincho"/>
                          <a:cs typeface="Times New Roman"/>
                        </a:rPr>
                        <a:t>HeadTurned</a:t>
                      </a: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(direction)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latin typeface="Comic Sans MS" pitchFamily="66" charset="0"/>
                          <a:ea typeface="MS Mincho"/>
                          <a:cs typeface="Times New Roman"/>
                        </a:rPr>
                        <a:t>speak</a:t>
                      </a:r>
                      <a:endParaRPr lang="en-US" sz="400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 pitchFamily="66" charset="0"/>
                          <a:ea typeface="MS Mincho"/>
                          <a:cs typeface="Times New Roman"/>
                        </a:rPr>
                        <a:t>Talking(text)</a:t>
                      </a:r>
                      <a:endParaRPr lang="en-US" sz="4000" dirty="0">
                        <a:latin typeface="Comic Sans MS" pitchFamily="66" charset="0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91182" name="Picture 5">
            <a:extLst>
              <a:ext uri="{FF2B5EF4-FFF2-40B4-BE49-F238E27FC236}">
                <a16:creationId xmlns:a16="http://schemas.microsoft.com/office/drawing/2014/main" id="{64EFB8C9-EEDB-AB12-D385-32C93F28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8" y="1798638"/>
            <a:ext cx="24145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D5D9F-216B-802A-E8FE-0382C32768BB}"/>
              </a:ext>
            </a:extLst>
          </p:cNvPr>
          <p:cNvSpPr/>
          <p:nvPr/>
        </p:nvSpPr>
        <p:spPr bwMode="auto">
          <a:xfrm>
            <a:off x="620713" y="1874838"/>
            <a:ext cx="7132637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AE70A0D-4046-9667-C802-80B7290A6A0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-219075" y="-344488"/>
            <a:ext cx="10058400" cy="1752601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State Chart Diagram  </a:t>
            </a:r>
            <a:r>
              <a:rPr lang="en-GB" altLang="en-US" sz="1600"/>
              <a:t>Cont…</a:t>
            </a: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40879139-8658-A714-22A2-D6560D952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" y="1108075"/>
            <a:ext cx="9478963" cy="5343525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State chart avoids two problems of FSM:</a:t>
            </a:r>
          </a:p>
          <a:p>
            <a:pPr lvl="1" eaLnBrk="1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State explosion</a:t>
            </a:r>
          </a:p>
          <a:p>
            <a:pPr lvl="1" eaLnBrk="1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Lack of support for representing concurrent states</a:t>
            </a:r>
          </a:p>
          <a:p>
            <a:pPr marL="338138" indent="-338138" eaLnBrk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A hierarchical state model:</a:t>
            </a:r>
          </a:p>
          <a:p>
            <a:pPr lvl="1" eaLnBrk="1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>
                <a:solidFill>
                  <a:srgbClr val="0000CC"/>
                </a:solidFill>
              </a:rPr>
              <a:t>Makes use of </a:t>
            </a:r>
            <a:r>
              <a:rPr lang="en-GB" altLang="en-US" sz="3200" b="1">
                <a:solidFill>
                  <a:srgbClr val="0000CC"/>
                </a:solidFill>
              </a:rPr>
              <a:t>composite  states </a:t>
            </a:r>
            <a:r>
              <a:rPr lang="en-GB" altLang="en-US" sz="3200">
                <a:solidFill>
                  <a:srgbClr val="0000CC"/>
                </a:solidFill>
              </a:rPr>
              <a:t>--- OR and AND states.</a:t>
            </a:r>
          </a:p>
        </p:txBody>
      </p:sp>
      <p:pic>
        <p:nvPicPr>
          <p:cNvPr id="92165" name="Picture 5">
            <a:extLst>
              <a:ext uri="{FF2B5EF4-FFF2-40B4-BE49-F238E27FC236}">
                <a16:creationId xmlns:a16="http://schemas.microsoft.com/office/drawing/2014/main" id="{93338042-844C-FE44-F2F4-95536EEA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2211388"/>
            <a:ext cx="1773238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329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A6D1315-5B34-A4EA-4DC2-237B932FA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-203200"/>
            <a:ext cx="8596312" cy="1257300"/>
          </a:xfrm>
        </p:spPr>
        <p:txBody>
          <a:bodyPr/>
          <a:lstStyle/>
          <a:p>
            <a:r>
              <a:rPr lang="en-US" altLang="en-US" sz="3600"/>
              <a:t>Features of State Charts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0F88D42E-67EE-1406-EF47-B87AD2B87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3" y="731838"/>
            <a:ext cx="6959600" cy="585152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600"/>
              <a:t>Two major features introduced 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000"/>
              </a:spcAft>
            </a:pPr>
            <a:r>
              <a:rPr lang="en-US" altLang="en-US" sz="3200" b="1">
                <a:solidFill>
                  <a:srgbClr val="3333CC"/>
                </a:solidFill>
              </a:rPr>
              <a:t>Nested</a:t>
            </a:r>
            <a:r>
              <a:rPr lang="en-US" altLang="en-US" sz="3200"/>
              <a:t> states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800"/>
              </a:spcAft>
            </a:pPr>
            <a:r>
              <a:rPr lang="en-US" altLang="en-US" sz="3200" b="1">
                <a:solidFill>
                  <a:srgbClr val="3333CC"/>
                </a:solidFill>
              </a:rPr>
              <a:t>Concurrent</a:t>
            </a:r>
            <a:r>
              <a:rPr lang="en-US" altLang="en-US" sz="3200"/>
              <a:t> states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600"/>
              <a:t>Several other features                have also been added: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000"/>
              </a:spcAft>
            </a:pPr>
            <a:r>
              <a:rPr lang="en-US" altLang="en-US" sz="3200">
                <a:solidFill>
                  <a:srgbClr val="3333CC"/>
                </a:solidFill>
              </a:rPr>
              <a:t>History state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000"/>
              </a:spcAft>
            </a:pPr>
            <a:r>
              <a:rPr lang="en-US" altLang="en-US" sz="3200">
                <a:solidFill>
                  <a:srgbClr val="3333CC"/>
                </a:solidFill>
              </a:rPr>
              <a:t>Broadcast messages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000"/>
              </a:spcAft>
            </a:pPr>
            <a:r>
              <a:rPr lang="en-US" altLang="en-US" sz="3200">
                <a:solidFill>
                  <a:srgbClr val="3333CC"/>
                </a:solidFill>
              </a:rPr>
              <a:t>Actions on state entry and exit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000"/>
              </a:spcAft>
            </a:pPr>
            <a:r>
              <a:rPr lang="en-US" altLang="en-US" sz="3600"/>
              <a:t>…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000"/>
              </a:spcAft>
              <a:buFont typeface="Wingdings" panose="05000000000000000000" pitchFamily="2" charset="2"/>
              <a:buNone/>
            </a:pPr>
            <a:endParaRPr lang="en-US" altLang="en-US" sz="3600"/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BC7569FE-050F-8682-F554-AF1D2846B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7475" y="960438"/>
          <a:ext cx="28479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59992" imgH="917448" progId="Visio.Drawing.6">
                  <p:embed/>
                </p:oleObj>
              </mc:Choice>
              <mc:Fallback>
                <p:oleObj name="VISIO" r:id="rId2" imgW="1459992" imgH="91744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960438"/>
                        <a:ext cx="2847975" cy="1787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8EBCBFB7-45D9-C9E3-336A-6B7808D49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3313" y="3395663"/>
          <a:ext cx="32543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32560" imgH="1304544" progId="Visio.Drawing.6">
                  <p:embed/>
                </p:oleObj>
              </mc:Choice>
              <mc:Fallback>
                <p:oleObj name="VISIO" r:id="rId4" imgW="1432560" imgH="1304544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3395663"/>
                        <a:ext cx="3254375" cy="297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>
            <a:extLst>
              <a:ext uri="{FF2B5EF4-FFF2-40B4-BE49-F238E27FC236}">
                <a16:creationId xmlns:a16="http://schemas.microsoft.com/office/drawing/2014/main" id="{AA9B195F-D747-4759-2785-538DBB64C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2779713"/>
            <a:ext cx="19081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Nested State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74D76DE3-961B-9EDB-38B3-79A71E7F2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8" y="6340475"/>
            <a:ext cx="23558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Concurrent State</a:t>
            </a:r>
          </a:p>
        </p:txBody>
      </p:sp>
      <p:sp>
        <p:nvSpPr>
          <p:cNvPr id="94216" name="TextBox 1">
            <a:extLst>
              <a:ext uri="{FF2B5EF4-FFF2-40B4-BE49-F238E27FC236}">
                <a16:creationId xmlns:a16="http://schemas.microsoft.com/office/drawing/2014/main" id="{F9B24DBA-9782-F711-C184-6E657618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3970338"/>
            <a:ext cx="1058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s11</a:t>
            </a:r>
            <a:endParaRPr lang="en-IN" altLang="en-US" sz="2400" i="0">
              <a:solidFill>
                <a:schemeClr val="tx1"/>
              </a:solidFill>
            </a:endParaRPr>
          </a:p>
        </p:txBody>
      </p:sp>
      <p:sp>
        <p:nvSpPr>
          <p:cNvPr id="94217" name="TextBox 2">
            <a:extLst>
              <a:ext uri="{FF2B5EF4-FFF2-40B4-BE49-F238E27FC236}">
                <a16:creationId xmlns:a16="http://schemas.microsoft.com/office/drawing/2014/main" id="{F423D77F-D932-0D4D-7406-1C3CFA4D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5265738"/>
            <a:ext cx="1058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s12</a:t>
            </a:r>
            <a:endParaRPr lang="en-IN" altLang="en-US" sz="2400" i="0">
              <a:solidFill>
                <a:schemeClr val="tx1"/>
              </a:solidFill>
            </a:endParaRPr>
          </a:p>
        </p:txBody>
      </p:sp>
      <p:sp>
        <p:nvSpPr>
          <p:cNvPr id="94218" name="TextBox 3">
            <a:extLst>
              <a:ext uri="{FF2B5EF4-FFF2-40B4-BE49-F238E27FC236}">
                <a16:creationId xmlns:a16="http://schemas.microsoft.com/office/drawing/2014/main" id="{2BEC6EC7-E995-C264-72CE-993DAC81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5265738"/>
            <a:ext cx="1058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s22</a:t>
            </a:r>
            <a:endParaRPr lang="en-IN" altLang="en-US" sz="2400" i="0">
              <a:solidFill>
                <a:schemeClr val="tx1"/>
              </a:solidFill>
            </a:endParaRPr>
          </a:p>
        </p:txBody>
      </p:sp>
      <p:sp>
        <p:nvSpPr>
          <p:cNvPr id="94219" name="TextBox 4">
            <a:extLst>
              <a:ext uri="{FF2B5EF4-FFF2-40B4-BE49-F238E27FC236}">
                <a16:creationId xmlns:a16="http://schemas.microsoft.com/office/drawing/2014/main" id="{E2A6E252-521E-BC33-AB88-27FCC7800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4006850"/>
            <a:ext cx="1058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s21</a:t>
            </a:r>
            <a:endParaRPr lang="en-IN" altLang="en-US" sz="24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DFB53F9-B777-611D-E4D6-BD52779A8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06363"/>
            <a:ext cx="8596312" cy="990601"/>
          </a:xfrm>
        </p:spPr>
        <p:txBody>
          <a:bodyPr/>
          <a:lstStyle/>
          <a:p>
            <a:r>
              <a:rPr lang="en-US" altLang="en-US" sz="3600"/>
              <a:t>Nested State Diagrams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171F24F-A5E5-5F18-520D-64BB37DB9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5711825" cy="6477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/>
              <a:t>Hierarchical organization is a classic way to control complexity: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3200"/>
              <a:t>of programs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3200"/>
              <a:t>of documentation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3200"/>
              <a:t>of objects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 sz="3200"/>
              <a:t>…</a:t>
            </a:r>
          </a:p>
          <a:p>
            <a:pPr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/>
              <a:t>Why not state diagrams?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superstates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substates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endParaRPr lang="en-US" altLang="en-US" sz="3200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FBF81062-7645-12E7-DECE-8AD200812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5113" y="1189038"/>
          <a:ext cx="4735512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76728" imgH="2916936" progId="Visio.Drawing.6">
                  <p:embed/>
                </p:oleObj>
              </mc:Choice>
              <mc:Fallback>
                <p:oleObj name="VISIO" r:id="rId2" imgW="2776728" imgH="291693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1189038"/>
                        <a:ext cx="4735512" cy="6019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>
            <a:extLst>
              <a:ext uri="{FF2B5EF4-FFF2-40B4-BE49-F238E27FC236}">
                <a16:creationId xmlns:a16="http://schemas.microsoft.com/office/drawing/2014/main" id="{09E1221E-7A5F-43AD-EA46-B10A57F3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1798638"/>
            <a:ext cx="41878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FC61EA-DB4C-82A4-01C3-1B6443F41C6F}"/>
              </a:ext>
            </a:extLst>
          </p:cNvPr>
          <p:cNvSpPr/>
          <p:nvPr/>
        </p:nvSpPr>
        <p:spPr bwMode="auto">
          <a:xfrm>
            <a:off x="6470650" y="2746375"/>
            <a:ext cx="631825" cy="381000"/>
          </a:xfrm>
          <a:prstGeom prst="roundRect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i="0" dirty="0">
                <a:solidFill>
                  <a:srgbClr val="3333CC"/>
                </a:solidFill>
                <a:latin typeface="+mj-lt"/>
              </a:rPr>
              <a:t>Off</a:t>
            </a:r>
            <a:endParaRPr lang="en-IN" sz="1200" i="0" dirty="0">
              <a:solidFill>
                <a:srgbClr val="3333CC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496764-E249-68EE-B796-20F415BF0D4B}"/>
              </a:ext>
            </a:extLst>
          </p:cNvPr>
          <p:cNvSpPr/>
          <p:nvPr/>
        </p:nvSpPr>
        <p:spPr bwMode="auto">
          <a:xfrm>
            <a:off x="9713913" y="3576638"/>
            <a:ext cx="131762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BA830D-7A40-752A-15E6-56026E845ED4}"/>
              </a:ext>
            </a:extLst>
          </p:cNvPr>
          <p:cNvSpPr/>
          <p:nvPr/>
        </p:nvSpPr>
        <p:spPr bwMode="auto">
          <a:xfrm>
            <a:off x="9617075" y="3500438"/>
            <a:ext cx="357188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cxnSp>
        <p:nvCxnSpPr>
          <p:cNvPr id="96262" name="Straight Arrow Connector 5">
            <a:extLst>
              <a:ext uri="{FF2B5EF4-FFF2-40B4-BE49-F238E27FC236}">
                <a16:creationId xmlns:a16="http://schemas.microsoft.com/office/drawing/2014/main" id="{FEED8910-9143-A690-E228-33EE049501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93275" y="3119438"/>
            <a:ext cx="96838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A4BFD5-BB16-2246-7FBD-6E96DCCA6A30}"/>
              </a:ext>
            </a:extLst>
          </p:cNvPr>
          <p:cNvSpPr/>
          <p:nvPr/>
        </p:nvSpPr>
        <p:spPr bwMode="auto">
          <a:xfrm>
            <a:off x="9377363" y="2738438"/>
            <a:ext cx="673100" cy="388937"/>
          </a:xfrm>
          <a:prstGeom prst="roundRect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i="0" dirty="0">
                <a:solidFill>
                  <a:srgbClr val="3333CC"/>
                </a:solidFill>
                <a:latin typeface="+mj-lt"/>
              </a:rPr>
              <a:t>Alarm</a:t>
            </a:r>
            <a:endParaRPr lang="en-IN" sz="1200" i="0" dirty="0">
              <a:solidFill>
                <a:srgbClr val="3333CC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0F40BB-2380-54DB-2F1B-D6C0FBEF223B}"/>
              </a:ext>
            </a:extLst>
          </p:cNvPr>
          <p:cNvSpPr/>
          <p:nvPr/>
        </p:nvSpPr>
        <p:spPr bwMode="auto">
          <a:xfrm>
            <a:off x="7767638" y="1951038"/>
            <a:ext cx="838200" cy="3048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73FC0-D7EF-D15C-7293-01019D969C7C}"/>
              </a:ext>
            </a:extLst>
          </p:cNvPr>
          <p:cNvSpPr/>
          <p:nvPr/>
        </p:nvSpPr>
        <p:spPr bwMode="auto">
          <a:xfrm>
            <a:off x="7691438" y="3424238"/>
            <a:ext cx="990600" cy="3048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96266" name="Rectangle 1">
            <a:extLst>
              <a:ext uri="{FF2B5EF4-FFF2-40B4-BE49-F238E27FC236}">
                <a16:creationId xmlns:a16="http://schemas.microsoft.com/office/drawing/2014/main" id="{7AC4A926-24A2-C1F2-A72A-021DD3E826C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8788" y="122238"/>
            <a:ext cx="8566150" cy="1193800"/>
          </a:xfrm>
        </p:spPr>
        <p:txBody>
          <a:bodyPr lIns="19800" tIns="51480" rIns="19800" bIns="51480"/>
          <a:lstStyle/>
          <a:p>
            <a:pPr eaLnBrk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State Chart Diagram</a:t>
            </a:r>
            <a:r>
              <a:rPr lang="en-GB" altLang="en-US" sz="2400"/>
              <a:t> </a:t>
            </a:r>
            <a:br>
              <a:rPr lang="en-GB" altLang="en-US" sz="2400"/>
            </a:br>
            <a:r>
              <a:rPr lang="en-GB" altLang="en-US" sz="2400"/>
              <a:t>                               </a:t>
            </a:r>
            <a:r>
              <a:rPr lang="en-GB" altLang="en-US" sz="1100"/>
              <a:t>Cont…</a:t>
            </a:r>
          </a:p>
        </p:txBody>
      </p:sp>
      <p:sp>
        <p:nvSpPr>
          <p:cNvPr id="12299" name="Rectangle 2">
            <a:extLst>
              <a:ext uri="{FF2B5EF4-FFF2-40B4-BE49-F238E27FC236}">
                <a16:creationId xmlns:a16="http://schemas.microsoft.com/office/drawing/2014/main" id="{5B72B6D4-799E-EB42-A828-DEF5D575E6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4138" y="960438"/>
            <a:ext cx="9315450" cy="6832600"/>
          </a:xfrm>
        </p:spPr>
        <p:txBody>
          <a:bodyPr lIns="19800" tIns="51480" rIns="19800" bIns="51480"/>
          <a:lstStyle/>
          <a:p>
            <a:pPr eaLnBrk="1">
              <a:lnSpc>
                <a:spcPct val="110000"/>
              </a:lnSpc>
              <a:spcBef>
                <a:spcPts val="713"/>
              </a:spcBef>
              <a:spcAft>
                <a:spcPct val="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altLang="en-US"/>
              <a:t>Basic elements of state chart diagram:</a:t>
            </a:r>
          </a:p>
          <a:p>
            <a:pPr lvl="1" eaLnBrk="1">
              <a:lnSpc>
                <a:spcPct val="110000"/>
              </a:lnSpc>
              <a:spcBef>
                <a:spcPts val="713"/>
              </a:spcBef>
              <a:spcAft>
                <a:spcPts val="12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Initial State:</a:t>
            </a:r>
            <a:r>
              <a:rPr lang="en-GB" altLang="en-US">
                <a:solidFill>
                  <a:srgbClr val="4C38E2"/>
                </a:solidFill>
              </a:rPr>
              <a:t> </a:t>
            </a:r>
            <a:r>
              <a:rPr lang="en-GB" altLang="en-US"/>
              <a:t>A filled circle</a:t>
            </a:r>
          </a:p>
          <a:p>
            <a:pPr lvl="1" eaLnBrk="1">
              <a:lnSpc>
                <a:spcPct val="110000"/>
              </a:lnSpc>
              <a:spcBef>
                <a:spcPts val="713"/>
              </a:spcBef>
              <a:spcAft>
                <a:spcPts val="12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Final State:</a:t>
            </a:r>
            <a:r>
              <a:rPr lang="en-GB" altLang="en-US"/>
              <a:t> A filled circle inside                              a larger circle</a:t>
            </a:r>
          </a:p>
          <a:p>
            <a:pPr lvl="1" eaLnBrk="1">
              <a:lnSpc>
                <a:spcPct val="110000"/>
              </a:lnSpc>
              <a:spcBef>
                <a:spcPts val="713"/>
              </a:spcBef>
              <a:spcAft>
                <a:spcPts val="12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State:</a:t>
            </a:r>
            <a:r>
              <a:rPr lang="en-GB" altLang="en-US"/>
              <a:t> Rectangle with rounded corners</a:t>
            </a:r>
          </a:p>
          <a:p>
            <a:pPr lvl="1" eaLnBrk="1">
              <a:lnSpc>
                <a:spcPct val="110000"/>
              </a:lnSpc>
              <a:spcBef>
                <a:spcPts val="713"/>
              </a:spcBef>
              <a:spcAft>
                <a:spcPts val="30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Transitions:</a:t>
            </a:r>
            <a:r>
              <a:rPr lang="en-GB" altLang="en-US"/>
              <a:t> Arrow between states, also boolean logic condition (</a:t>
            </a:r>
            <a:r>
              <a:rPr lang="en-GB" altLang="en-US">
                <a:solidFill>
                  <a:srgbClr val="4C38E2"/>
                </a:solidFill>
              </a:rPr>
              <a:t>guard</a:t>
            </a:r>
            <a:r>
              <a:rPr lang="en-GB" altLang="en-US"/>
              <a:t>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US" altLang="en-US">
              <a:cs typeface="Arial" panose="020B0604020202020204" pitchFamily="34" charset="0"/>
            </a:endParaRPr>
          </a:p>
          <a:p>
            <a:pPr eaLnBrk="1">
              <a:lnSpc>
                <a:spcPct val="110000"/>
              </a:lnSpc>
              <a:spcBef>
                <a:spcPts val="713"/>
              </a:spcBef>
              <a:spcAft>
                <a:spcPct val="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b="1">
                <a:solidFill>
                  <a:srgbClr val="9900CC"/>
                </a:solidFill>
                <a:cs typeface="Arial" panose="020B0604020202020204" pitchFamily="34" charset="0"/>
              </a:rPr>
              <a:t>State chart in UML is called state machine:</a:t>
            </a:r>
          </a:p>
          <a:p>
            <a:pPr lvl="1" eaLnBrk="1">
              <a:lnSpc>
                <a:spcPct val="110000"/>
              </a:lnSpc>
              <a:spcBef>
                <a:spcPts val="713"/>
              </a:spcBef>
              <a:spcAft>
                <a:spcPts val="12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b="1">
                <a:solidFill>
                  <a:srgbClr val="9900CC"/>
                </a:solidFill>
                <a:cs typeface="Arial" panose="020B0604020202020204" pitchFamily="34" charset="0"/>
              </a:rPr>
              <a:t>As it not only models state behavior but also generates code…</a:t>
            </a:r>
            <a:endParaRPr lang="en-GB" altLang="en-US" b="1">
              <a:solidFill>
                <a:srgbClr val="9900CC"/>
              </a:solidFill>
            </a:endParaRPr>
          </a:p>
          <a:p>
            <a:pPr marL="1143000" lvl="2" indent="-228600" eaLnBrk="1">
              <a:lnSpc>
                <a:spcPct val="110000"/>
              </a:lnSpc>
              <a:spcBef>
                <a:spcPts val="713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GB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FB4DC05D-B348-6C0C-2FDF-1FEC8636B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State Machine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B391-72A4-3A57-08F3-8EFC3C7C0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1525" y="1614488"/>
            <a:ext cx="9144000" cy="475138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en-US" sz="3600">
                <a:solidFill>
                  <a:schemeClr val="tx1"/>
                </a:solidFill>
              </a:rPr>
              <a:t>State machine is the code that implements a model and runs on a computer. 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en-US" sz="3600">
                <a:solidFill>
                  <a:schemeClr val="tx1"/>
                </a:solidFill>
              </a:rPr>
              <a:t>In contrast, a state chart is a description of a state machine,</a:t>
            </a:r>
            <a:endParaRPr lang="en-IN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C8D28683-6092-6874-EE0D-55E084CA0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-182563"/>
            <a:ext cx="9840912" cy="1066801"/>
          </a:xfrm>
        </p:spPr>
        <p:txBody>
          <a:bodyPr/>
          <a:lstStyle/>
          <a:p>
            <a:r>
              <a:rPr lang="en-US" altLang="en-US" sz="3000"/>
              <a:t>UML State Machine Diagram: Syntax</a:t>
            </a:r>
          </a:p>
        </p:txBody>
      </p:sp>
      <p:sp>
        <p:nvSpPr>
          <p:cNvPr id="523267" name="Rectangle 1027">
            <a:extLst>
              <a:ext uri="{FF2B5EF4-FFF2-40B4-BE49-F238E27FC236}">
                <a16:creationId xmlns:a16="http://schemas.microsoft.com/office/drawing/2014/main" id="{738C32F8-7096-9D57-60D9-B0894BC4B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55638"/>
            <a:ext cx="5421313" cy="63166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400"/>
              <a:t>A state is drawn with a round box, with three compartments for: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3200">
                <a:solidFill>
                  <a:srgbClr val="3333CC"/>
                </a:solidFill>
              </a:rPr>
              <a:t>name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3200">
                <a:solidFill>
                  <a:srgbClr val="3333CC"/>
                </a:solidFill>
              </a:rPr>
              <a:t>state variables 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altLang="en-US" sz="3200">
                <a:solidFill>
                  <a:srgbClr val="3333CC"/>
                </a:solidFill>
              </a:rPr>
              <a:t>actions performed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3400">
                <a:solidFill>
                  <a:srgbClr val="000066"/>
                </a:solidFill>
              </a:rPr>
              <a:t>A transition is drawn with a labeled arrow,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3200">
                <a:solidFill>
                  <a:srgbClr val="000066"/>
                </a:solidFill>
              </a:rPr>
              <a:t>event causing the transaction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3200">
                <a:solidFill>
                  <a:srgbClr val="000066"/>
                </a:solidFill>
              </a:rPr>
              <a:t>guard condition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3200">
                <a:solidFill>
                  <a:srgbClr val="000066"/>
                </a:solidFill>
              </a:rPr>
              <a:t>Action to perform</a:t>
            </a:r>
          </a:p>
        </p:txBody>
      </p:sp>
      <p:graphicFrame>
        <p:nvGraphicFramePr>
          <p:cNvPr id="99332" name="Object 1028">
            <a:extLst>
              <a:ext uri="{FF2B5EF4-FFF2-40B4-BE49-F238E27FC236}">
                <a16:creationId xmlns:a16="http://schemas.microsoft.com/office/drawing/2014/main" id="{60E2765A-760A-DA60-C82E-8AE501ABD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3738" y="1816100"/>
          <a:ext cx="57181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06752" imgH="640080" progId="Visio.Drawing.6">
                  <p:embed/>
                </p:oleObj>
              </mc:Choice>
              <mc:Fallback>
                <p:oleObj name="VISIO" r:id="rId2" imgW="2206752" imgH="640080" progId="Visio.Drawing.6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1816100"/>
                        <a:ext cx="5718175" cy="1658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29">
            <a:extLst>
              <a:ext uri="{FF2B5EF4-FFF2-40B4-BE49-F238E27FC236}">
                <a16:creationId xmlns:a16="http://schemas.microsoft.com/office/drawing/2014/main" id="{236F4074-D8AE-1522-9D5E-C0892FEE3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5770563"/>
          <a:ext cx="6289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68296" imgH="402336" progId="Visio.Drawing.6">
                  <p:embed/>
                </p:oleObj>
              </mc:Choice>
              <mc:Fallback>
                <p:oleObj name="VISIO" r:id="rId4" imgW="2368296" imgH="402336" progId="Visio.Drawing.6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5770563"/>
                        <a:ext cx="6289675" cy="1066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794BBC38-85DC-7225-644A-8E6FEAED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3A4620E-A4FF-074E-AAD9-1C0D25B1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33338"/>
            <a:ext cx="8596312" cy="1255713"/>
          </a:xfrm>
        </p:spPr>
        <p:txBody>
          <a:bodyPr/>
          <a:lstStyle/>
          <a:p>
            <a:r>
              <a:rPr lang="de-DE" altLang="en-US" sz="3200">
                <a:cs typeface="Arial" panose="020B0604020202020204" pitchFamily="34" charset="0"/>
              </a:rPr>
              <a:t>Syntax of UML State machine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54208B9-93E0-2CB2-8F1C-06C4B54E8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020763"/>
            <a:ext cx="100806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77825" indent="-377825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835025" indent="-377825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altLang="en-US" i="0">
                <a:solidFill>
                  <a:srgbClr val="0000CC"/>
                </a:solidFill>
                <a:cs typeface="Arial" panose="020B0604020202020204" pitchFamily="34" charset="0"/>
              </a:rPr>
              <a:t>State:</a:t>
            </a:r>
            <a:r>
              <a:rPr lang="en-AU" altLang="en-US" b="0" i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b="0" i="0">
                <a:solidFill>
                  <a:schemeClr val="tx1"/>
                </a:solidFill>
                <a:cs typeface="Arial" panose="020B0604020202020204" pitchFamily="34" charset="0"/>
              </a:rPr>
              <a:t>R</a:t>
            </a:r>
            <a:r>
              <a:rPr lang="de-DE" altLang="en-US" b="0" i="0">
                <a:solidFill>
                  <a:schemeClr val="tx1"/>
                </a:solidFill>
                <a:cs typeface="Arial" panose="020B0604020202020204" pitchFamily="34" charset="0"/>
              </a:rPr>
              <a:t>ectangle with rounded corners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0" i="0">
                <a:solidFill>
                  <a:srgbClr val="0000CC"/>
                </a:solidFill>
                <a:cs typeface="Arial" panose="020B0604020202020204" pitchFamily="34" charset="0"/>
              </a:rPr>
              <a:t>Name tab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altLang="en-US" b="0" i="0">
                <a:solidFill>
                  <a:srgbClr val="0000CC"/>
                </a:solidFill>
                <a:cs typeface="Arial" panose="020B0604020202020204" pitchFamily="34" charset="0"/>
              </a:rPr>
              <a:t>Action label: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de-DE" altLang="en-US" sz="3200" i="0">
                <a:solidFill>
                  <a:srgbClr val="0000CC"/>
                </a:solidFill>
                <a:cs typeface="Arial" panose="020B0604020202020204" pitchFamily="34" charset="0"/>
              </a:rPr>
              <a:t>Entry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de-DE" altLang="en-US" sz="3200" i="0">
                <a:solidFill>
                  <a:srgbClr val="0000CC"/>
                </a:solidFill>
                <a:cs typeface="Arial" panose="020B0604020202020204" pitchFamily="34" charset="0"/>
              </a:rPr>
              <a:t> Exit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de-DE" altLang="en-US" sz="3200" i="0">
                <a:solidFill>
                  <a:srgbClr val="0000CC"/>
                </a:solidFill>
                <a:cs typeface="Arial" panose="020B0604020202020204" pitchFamily="34" charset="0"/>
              </a:rPr>
              <a:t> Do</a:t>
            </a:r>
            <a:endParaRPr lang="de-DE" altLang="en-US" sz="2400" i="0">
              <a:solidFill>
                <a:srgbClr val="0000CC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Font typeface="Times New Roman" panose="02020603050405020304" pitchFamily="18" charset="0"/>
              <a:buNone/>
            </a:pPr>
            <a:r>
              <a:rPr lang="de-DE" altLang="en-US" sz="2800" b="0" i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0D01BE-36FA-AB34-7A23-A226D55C4FC3}"/>
              </a:ext>
            </a:extLst>
          </p:cNvPr>
          <p:cNvSpPr/>
          <p:nvPr/>
        </p:nvSpPr>
        <p:spPr>
          <a:xfrm>
            <a:off x="4681538" y="3932238"/>
            <a:ext cx="5006975" cy="25908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800" i="0" dirty="0">
              <a:solidFill>
                <a:srgbClr val="0000CC"/>
              </a:solidFill>
              <a:cs typeface="Arial" pitchFamily="34" charset="0"/>
            </a:endParaRPr>
          </a:p>
          <a:p>
            <a:pPr algn="ctr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i="0" dirty="0">
                <a:solidFill>
                  <a:schemeClr val="tx1"/>
                </a:solidFill>
                <a:cs typeface="Arial" pitchFamily="34" charset="0"/>
              </a:rPr>
              <a:t>Entry/ set echo invisible </a:t>
            </a:r>
          </a:p>
          <a:p>
            <a:pPr algn="ctr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i="0" dirty="0">
                <a:solidFill>
                  <a:schemeClr val="tx1"/>
                </a:solidFill>
                <a:cs typeface="Arial" pitchFamily="34" charset="0"/>
              </a:rPr>
              <a:t>Exit / set echo normal</a:t>
            </a:r>
          </a:p>
          <a:p>
            <a:pPr algn="ctr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i="0" dirty="0">
                <a:solidFill>
                  <a:schemeClr val="tx1"/>
                </a:solidFill>
                <a:cs typeface="Arial" pitchFamily="34" charset="0"/>
              </a:rPr>
              <a:t>Do / read character</a:t>
            </a: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02010D43-D018-F2FE-2EA8-857D8443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3856038"/>
            <a:ext cx="34607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6475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 sz="3200" i="0">
                <a:solidFill>
                  <a:srgbClr val="0000CC"/>
                </a:solidFill>
                <a:cs typeface="Arial" panose="020B0604020202020204" pitchFamily="34" charset="0"/>
              </a:rPr>
              <a:t>Typing 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88AD83-DD45-56BC-9BAE-5456631BD4EC}"/>
              </a:ext>
            </a:extLst>
          </p:cNvPr>
          <p:cNvCxnSpPr/>
          <p:nvPr/>
        </p:nvCxnSpPr>
        <p:spPr>
          <a:xfrm flipV="1">
            <a:off x="4681538" y="4487863"/>
            <a:ext cx="500697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AE5D539-C3BB-42C5-513E-35CAEF6B54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7938"/>
            <a:ext cx="9067800" cy="1255712"/>
          </a:xfrm>
        </p:spPr>
        <p:txBody>
          <a:bodyPr/>
          <a:lstStyle/>
          <a:p>
            <a:r>
              <a:rPr lang="en-US" altLang="en-US" sz="3600"/>
              <a:t>Composition: Alternate Notation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202E638-9D1A-D50D-41B1-F14179E0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1411288"/>
            <a:ext cx="7613650" cy="518795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14340" name="Line 5">
            <a:extLst>
              <a:ext uri="{FF2B5EF4-FFF2-40B4-BE49-F238E27FC236}">
                <a16:creationId xmlns:a16="http://schemas.microsoft.com/office/drawing/2014/main" id="{2BA0C10D-74C5-52C0-AA4D-08A3A9C31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2332038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1E579BD9-1FDF-6854-A7AB-1C7E4A1F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1411288"/>
            <a:ext cx="134937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5400" i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2778AD6A-7C59-E3D3-B8E6-7D3E87439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2636838"/>
            <a:ext cx="2362200" cy="1100137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14343" name="Text Box 9">
            <a:extLst>
              <a:ext uri="{FF2B5EF4-FFF2-40B4-BE49-F238E27FC236}">
                <a16:creationId xmlns:a16="http://schemas.microsoft.com/office/drawing/2014/main" id="{A31A2E99-5D77-5DD5-8487-8BA77239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3119438"/>
            <a:ext cx="19812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Wheel</a:t>
            </a:r>
          </a:p>
        </p:txBody>
      </p:sp>
      <p:sp>
        <p:nvSpPr>
          <p:cNvPr id="14344" name="Text Box 10">
            <a:extLst>
              <a:ext uri="{FF2B5EF4-FFF2-40B4-BE49-F238E27FC236}">
                <a16:creationId xmlns:a16="http://schemas.microsoft.com/office/drawing/2014/main" id="{19707D66-7C0B-2398-E829-572EC430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2713038"/>
            <a:ext cx="990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4</a:t>
            </a:r>
          </a:p>
        </p:txBody>
      </p:sp>
      <p:sp>
        <p:nvSpPr>
          <p:cNvPr id="14345" name="Rectangle 11">
            <a:extLst>
              <a:ext uri="{FF2B5EF4-FFF2-40B4-BE49-F238E27FC236}">
                <a16:creationId xmlns:a16="http://schemas.microsoft.com/office/drawing/2014/main" id="{F9B90D50-B49C-FF62-7377-95691B0A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2636838"/>
            <a:ext cx="2362200" cy="1023937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14346" name="Text Box 12">
            <a:extLst>
              <a:ext uri="{FF2B5EF4-FFF2-40B4-BE49-F238E27FC236}">
                <a16:creationId xmlns:a16="http://schemas.microsoft.com/office/drawing/2014/main" id="{B60C611A-ECE2-DA48-5BDB-F2F2CA5A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13" y="3013075"/>
            <a:ext cx="1981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Engine</a:t>
            </a:r>
          </a:p>
        </p:txBody>
      </p:sp>
      <p:sp>
        <p:nvSpPr>
          <p:cNvPr id="14347" name="Text Box 13">
            <a:extLst>
              <a:ext uri="{FF2B5EF4-FFF2-40B4-BE49-F238E27FC236}">
                <a16:creationId xmlns:a16="http://schemas.microsoft.com/office/drawing/2014/main" id="{DEDBA697-50CA-3413-DA02-CA7642F7F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2713038"/>
            <a:ext cx="990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1</a:t>
            </a:r>
          </a:p>
        </p:txBody>
      </p:sp>
      <p:sp>
        <p:nvSpPr>
          <p:cNvPr id="14348" name="Rectangle 14">
            <a:extLst>
              <a:ext uri="{FF2B5EF4-FFF2-40B4-BE49-F238E27FC236}">
                <a16:creationId xmlns:a16="http://schemas.microsoft.com/office/drawing/2014/main" id="{A3CBABCE-8C93-1AB5-E1CF-CC657FA7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4064000"/>
            <a:ext cx="2362200" cy="968375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14349" name="Text Box 15">
            <a:extLst>
              <a:ext uri="{FF2B5EF4-FFF2-40B4-BE49-F238E27FC236}">
                <a16:creationId xmlns:a16="http://schemas.microsoft.com/office/drawing/2014/main" id="{6568A4BF-2B1D-BBF8-FBD6-BF979935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4381500"/>
            <a:ext cx="1981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  Door</a:t>
            </a:r>
          </a:p>
        </p:txBody>
      </p:sp>
      <p:sp>
        <p:nvSpPr>
          <p:cNvPr id="14350" name="Text Box 16">
            <a:extLst>
              <a:ext uri="{FF2B5EF4-FFF2-40B4-BE49-F238E27FC236}">
                <a16:creationId xmlns:a16="http://schemas.microsoft.com/office/drawing/2014/main" id="{7C339E2B-F241-B2EC-A60E-9578DBAAC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4159250"/>
            <a:ext cx="9906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2</a:t>
            </a:r>
          </a:p>
        </p:txBody>
      </p:sp>
      <p:sp>
        <p:nvSpPr>
          <p:cNvPr id="14351" name="Rectangle 17">
            <a:extLst>
              <a:ext uri="{FF2B5EF4-FFF2-40B4-BE49-F238E27FC236}">
                <a16:creationId xmlns:a16="http://schemas.microsoft.com/office/drawing/2014/main" id="{1D8E75BB-A489-849E-D6A1-A023E509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4071938"/>
            <a:ext cx="2362200" cy="1050925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14352" name="Text Box 18">
            <a:extLst>
              <a:ext uri="{FF2B5EF4-FFF2-40B4-BE49-F238E27FC236}">
                <a16:creationId xmlns:a16="http://schemas.microsoft.com/office/drawing/2014/main" id="{25D85959-EDAB-9B2A-6774-FCA49DDD8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4435475"/>
            <a:ext cx="2362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  Chassis</a:t>
            </a:r>
          </a:p>
        </p:txBody>
      </p:sp>
      <p:sp>
        <p:nvSpPr>
          <p:cNvPr id="14353" name="Text Box 19">
            <a:extLst>
              <a:ext uri="{FF2B5EF4-FFF2-40B4-BE49-F238E27FC236}">
                <a16:creationId xmlns:a16="http://schemas.microsoft.com/office/drawing/2014/main" id="{7D3E61A3-D848-B16A-3B97-1F43FDF6D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4189413"/>
            <a:ext cx="990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1</a:t>
            </a:r>
          </a:p>
        </p:txBody>
      </p:sp>
      <p:sp>
        <p:nvSpPr>
          <p:cNvPr id="14354" name="Rectangle 20">
            <a:extLst>
              <a:ext uri="{FF2B5EF4-FFF2-40B4-BE49-F238E27FC236}">
                <a16:creationId xmlns:a16="http://schemas.microsoft.com/office/drawing/2014/main" id="{03B8EB58-0460-7DBE-7107-E3292B81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5354638"/>
            <a:ext cx="2362200" cy="968375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14355" name="Text Box 21">
            <a:extLst>
              <a:ext uri="{FF2B5EF4-FFF2-40B4-BE49-F238E27FC236}">
                <a16:creationId xmlns:a16="http://schemas.microsoft.com/office/drawing/2014/main" id="{3963FF07-D493-6544-DC7D-E664BFC76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5813425"/>
            <a:ext cx="1981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  Axle</a:t>
            </a:r>
          </a:p>
        </p:txBody>
      </p:sp>
      <p:sp>
        <p:nvSpPr>
          <p:cNvPr id="14356" name="Text Box 22">
            <a:extLst>
              <a:ext uri="{FF2B5EF4-FFF2-40B4-BE49-F238E27FC236}">
                <a16:creationId xmlns:a16="http://schemas.microsoft.com/office/drawing/2014/main" id="{65D4B70F-9C61-7F9D-E33F-4BED6EED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5473700"/>
            <a:ext cx="990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1</a:t>
            </a:r>
          </a:p>
        </p:txBody>
      </p:sp>
      <p:sp>
        <p:nvSpPr>
          <p:cNvPr id="14357" name="Rectangle 23">
            <a:extLst>
              <a:ext uri="{FF2B5EF4-FFF2-40B4-BE49-F238E27FC236}">
                <a16:creationId xmlns:a16="http://schemas.microsoft.com/office/drawing/2014/main" id="{4B7B1B93-706A-A0A7-734A-CA9BA527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324475"/>
            <a:ext cx="2362200" cy="1050925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14358" name="Text Box 24">
            <a:extLst>
              <a:ext uri="{FF2B5EF4-FFF2-40B4-BE49-F238E27FC236}">
                <a16:creationId xmlns:a16="http://schemas.microsoft.com/office/drawing/2014/main" id="{19A323E5-6372-FBF5-6CC3-22EFCD8B3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5724525"/>
            <a:ext cx="19812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/>
              <a:t>  Steering</a:t>
            </a:r>
          </a:p>
        </p:txBody>
      </p:sp>
      <p:sp>
        <p:nvSpPr>
          <p:cNvPr id="14359" name="Text Box 25">
            <a:extLst>
              <a:ext uri="{FF2B5EF4-FFF2-40B4-BE49-F238E27FC236}">
                <a16:creationId xmlns:a16="http://schemas.microsoft.com/office/drawing/2014/main" id="{135645B2-52C3-822E-1158-45867A23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5354638"/>
            <a:ext cx="990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/>
              <a:t>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9A2A6F64-2987-D8DF-1217-14BA79954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596312" cy="930275"/>
          </a:xfrm>
        </p:spPr>
        <p:txBody>
          <a:bodyPr/>
          <a:lstStyle/>
          <a:p>
            <a:r>
              <a:rPr lang="en-US" altLang="en-US" sz="3200"/>
              <a:t>Predefined Action Labels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07D031F-B7DD-D04E-0F34-376603627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71525"/>
            <a:ext cx="10080625" cy="6019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“entry/”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Identifies an action to be                                         performed upon entry to the state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“exit/”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Identifies an action to be performed upon exit from the state (exit action)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“do/”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Identifies an ongoing activity (“do activity”) that is performed as long as the modeled element is in the state or until the computation specified by the action expression is completed</a:t>
            </a:r>
          </a:p>
        </p:txBody>
      </p:sp>
      <p:pic>
        <p:nvPicPr>
          <p:cNvPr id="102404" name="Picture 3">
            <a:extLst>
              <a:ext uri="{FF2B5EF4-FFF2-40B4-BE49-F238E27FC236}">
                <a16:creationId xmlns:a16="http://schemas.microsoft.com/office/drawing/2014/main" id="{FF9A641B-5AB8-0122-6F3E-E909F43B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655638"/>
            <a:ext cx="317023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E4CD7D-BF56-F974-5373-7086BD63C196}"/>
              </a:ext>
            </a:extLst>
          </p:cNvPr>
          <p:cNvGrpSpPr>
            <a:grpSpLocks/>
          </p:cNvGrpSpPr>
          <p:nvPr/>
        </p:nvGrpSpPr>
        <p:grpSpPr bwMode="auto">
          <a:xfrm>
            <a:off x="1306513" y="4160838"/>
            <a:ext cx="4645025" cy="2481262"/>
            <a:chOff x="1104" y="2112"/>
            <a:chExt cx="2304" cy="1104"/>
          </a:xfrm>
        </p:grpSpPr>
        <p:sp>
          <p:nvSpPr>
            <p:cNvPr id="403459" name="AutoShape 3">
              <a:extLst>
                <a:ext uri="{FF2B5EF4-FFF2-40B4-BE49-F238E27FC236}">
                  <a16:creationId xmlns:a16="http://schemas.microsoft.com/office/drawing/2014/main" id="{6859AF52-2035-88F3-B1DD-3D7DD495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12"/>
              <a:ext cx="2304" cy="110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0794" tIns="50397" rIns="100794" bIns="50397"/>
            <a:lstStyle/>
            <a:p>
              <a:pPr algn="ctr" defTabSz="503238" eaLnBrk="1" hangingPunct="1">
                <a:defRPr/>
              </a:pPr>
              <a:r>
                <a:rPr lang="en-US" sz="3000" i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Error</a:t>
              </a:r>
            </a:p>
          </p:txBody>
        </p:sp>
        <p:sp>
          <p:nvSpPr>
            <p:cNvPr id="195592" name="Line 4">
              <a:extLst>
                <a:ext uri="{FF2B5EF4-FFF2-40B4-BE49-F238E27FC236}">
                  <a16:creationId xmlns:a16="http://schemas.microsoft.com/office/drawing/2014/main" id="{52F8B701-DA57-2441-50EC-1BED40044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latin typeface="+mj-lt"/>
              </a:endParaRPr>
            </a:p>
          </p:txBody>
        </p:sp>
        <p:sp>
          <p:nvSpPr>
            <p:cNvPr id="403461" name="Text Box 5">
              <a:extLst>
                <a:ext uri="{FF2B5EF4-FFF2-40B4-BE49-F238E27FC236}">
                  <a16:creationId xmlns:a16="http://schemas.microsoft.com/office/drawing/2014/main" id="{E747A2C6-7BB6-91DB-02C7-839F60C1A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511"/>
              <a:ext cx="1778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>
              <a:spAutoFit/>
            </a:bodyPr>
            <a:lstStyle/>
            <a:p>
              <a:pPr algn="ctr" defTabSz="503238" eaLnBrk="1" hangingPunct="1">
                <a:defRPr/>
              </a:pPr>
              <a:r>
                <a:rPr lang="en-US" sz="26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entry/printf(“error!”)</a:t>
              </a:r>
            </a:p>
          </p:txBody>
        </p:sp>
      </p:grpSp>
      <p:sp>
        <p:nvSpPr>
          <p:cNvPr id="103427" name="Rectangle 6">
            <a:extLst>
              <a:ext uri="{FF2B5EF4-FFF2-40B4-BE49-F238E27FC236}">
                <a16:creationId xmlns:a16="http://schemas.microsoft.com/office/drawing/2014/main" id="{771D4FE8-B388-0FB6-C51A-C0416D3F8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22238"/>
            <a:ext cx="8596312" cy="960437"/>
          </a:xfrm>
        </p:spPr>
        <p:txBody>
          <a:bodyPr/>
          <a:lstStyle/>
          <a:p>
            <a:r>
              <a:rPr lang="en-US" altLang="en-US" sz="3600"/>
              <a:t>“Do” Activities</a:t>
            </a:r>
          </a:p>
        </p:txBody>
      </p:sp>
      <p:sp>
        <p:nvSpPr>
          <p:cNvPr id="103428" name="Rectangle 7">
            <a:extLst>
              <a:ext uri="{FF2B5EF4-FFF2-40B4-BE49-F238E27FC236}">
                <a16:creationId xmlns:a16="http://schemas.microsoft.com/office/drawing/2014/main" id="{DF981F6B-6627-86D6-320C-0BF1B74CF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38" y="1082675"/>
            <a:ext cx="10080625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4000"/>
              <a:t>The thread executes until: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3600">
                <a:solidFill>
                  <a:srgbClr val="0000CC"/>
                </a:solidFill>
              </a:rPr>
              <a:t>The action completes or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3600">
                <a:solidFill>
                  <a:srgbClr val="0000CC"/>
                </a:solidFill>
              </a:rPr>
              <a:t>The state is exited through an outgoing transition</a:t>
            </a:r>
          </a:p>
        </p:txBody>
      </p:sp>
      <p:sp>
        <p:nvSpPr>
          <p:cNvPr id="403464" name="Text Box 8">
            <a:extLst>
              <a:ext uri="{FF2B5EF4-FFF2-40B4-BE49-F238E27FC236}">
                <a16:creationId xmlns:a16="http://schemas.microsoft.com/office/drawing/2014/main" id="{5A706766-6F35-626D-AC43-074791A2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5794375"/>
            <a:ext cx="47148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600" i="0">
                <a:solidFill>
                  <a:srgbClr val="FF0000"/>
                </a:solidFill>
              </a:rPr>
              <a:t>do/while (true) alarm.ring();</a:t>
            </a:r>
          </a:p>
        </p:txBody>
      </p:sp>
      <p:sp>
        <p:nvSpPr>
          <p:cNvPr id="403465" name="AutoShape 9">
            <a:extLst>
              <a:ext uri="{FF2B5EF4-FFF2-40B4-BE49-F238E27FC236}">
                <a16:creationId xmlns:a16="http://schemas.microsoft.com/office/drawing/2014/main" id="{E433B665-33A6-423A-A705-0C5A775F0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4098925"/>
            <a:ext cx="3095625" cy="863600"/>
          </a:xfrm>
          <a:prstGeom prst="wedgeRoundRectCallout">
            <a:avLst>
              <a:gd name="adj1" fmla="val -63898"/>
              <a:gd name="adj2" fmla="val 183639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30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“do”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4" grpId="0" autoUpdateAnimBg="0"/>
      <p:bldP spid="403465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9DAD718-6602-243C-A361-B4A4E06EE831}"/>
              </a:ext>
            </a:extLst>
          </p:cNvPr>
          <p:cNvGrpSpPr>
            <a:grpSpLocks/>
          </p:cNvGrpSpPr>
          <p:nvPr/>
        </p:nvGrpSpPr>
        <p:grpSpPr bwMode="auto">
          <a:xfrm>
            <a:off x="2687638" y="1736725"/>
            <a:ext cx="4621212" cy="4991100"/>
            <a:chOff x="1488" y="892"/>
            <a:chExt cx="2640" cy="2852"/>
          </a:xfrm>
        </p:grpSpPr>
        <p:sp>
          <p:nvSpPr>
            <p:cNvPr id="105497" name="AutoShape 3">
              <a:extLst>
                <a:ext uri="{FF2B5EF4-FFF2-40B4-BE49-F238E27FC236}">
                  <a16:creationId xmlns:a16="http://schemas.microsoft.com/office/drawing/2014/main" id="{1ACBFD27-4005-9B07-0EDE-CB9DD01BC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00"/>
              <a:ext cx="2640" cy="2544"/>
            </a:xfrm>
            <a:prstGeom prst="roundRect">
              <a:avLst>
                <a:gd name="adj" fmla="val 145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105498" name="Rectangle 4">
              <a:extLst>
                <a:ext uri="{FF2B5EF4-FFF2-40B4-BE49-F238E27FC236}">
                  <a16:creationId xmlns:a16="http://schemas.microsoft.com/office/drawing/2014/main" id="{EC69CE03-4EFF-7B11-6862-A27D912C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892"/>
              <a:ext cx="527" cy="3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chemeClr val="tx1"/>
                  </a:solidFill>
                  <a:latin typeface="Arial" panose="020B0604020202020204" pitchFamily="34" charset="0"/>
                </a:rPr>
                <a:t>Top</a:t>
              </a:r>
            </a:p>
          </p:txBody>
        </p:sp>
      </p:grpSp>
      <p:sp>
        <p:nvSpPr>
          <p:cNvPr id="370693" name="Line 5">
            <a:extLst>
              <a:ext uri="{FF2B5EF4-FFF2-40B4-BE49-F238E27FC236}">
                <a16:creationId xmlns:a16="http://schemas.microsoft.com/office/drawing/2014/main" id="{81E5B780-0A15-6CA6-843D-1E9A2136B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3276600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70B25955-70BF-D40A-48FA-07F3EF657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-103188"/>
            <a:ext cx="8596313" cy="1255713"/>
          </a:xfrm>
        </p:spPr>
        <p:txBody>
          <a:bodyPr/>
          <a:lstStyle/>
          <a:p>
            <a:r>
              <a:rPr lang="en-US" altLang="en-US" sz="3200"/>
              <a:t>Basic UML State Model Syntax</a:t>
            </a:r>
          </a:p>
        </p:txBody>
      </p:sp>
      <p:sp>
        <p:nvSpPr>
          <p:cNvPr id="370695" name="AutoShape 7">
            <a:extLst>
              <a:ext uri="{FF2B5EF4-FFF2-40B4-BE49-F238E27FC236}">
                <a16:creationId xmlns:a16="http://schemas.microsoft.com/office/drawing/2014/main" id="{4E660BC6-EFAF-3EE7-5B24-20A23056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687638"/>
            <a:ext cx="2001838" cy="612775"/>
          </a:xfrm>
          <a:prstGeom prst="roundRect">
            <a:avLst>
              <a:gd name="adj" fmla="val 31986"/>
            </a:avLst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Ready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FD9BD26-907C-01B4-D69D-9E9CB8BB8BBE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5207000"/>
            <a:ext cx="922337" cy="757238"/>
            <a:chOff x="2832" y="2832"/>
            <a:chExt cx="527" cy="432"/>
          </a:xfrm>
        </p:grpSpPr>
        <p:sp>
          <p:nvSpPr>
            <p:cNvPr id="105495" name="Line 9">
              <a:extLst>
                <a:ext uri="{FF2B5EF4-FFF2-40B4-BE49-F238E27FC236}">
                  <a16:creationId xmlns:a16="http://schemas.microsoft.com/office/drawing/2014/main" id="{4CEFAB0F-37CB-60C9-18BD-24DE5C56A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5496" name="Text Box 10">
              <a:extLst>
                <a:ext uri="{FF2B5EF4-FFF2-40B4-BE49-F238E27FC236}">
                  <a16:creationId xmlns:a16="http://schemas.microsoft.com/office/drawing/2014/main" id="{93EBCF85-BD57-5326-E830-189011DE0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b="0" i="0">
                  <a:solidFill>
                    <a:schemeClr val="tx1"/>
                  </a:solidFill>
                  <a:latin typeface="Arial" panose="020B0604020202020204" pitchFamily="34" charset="0"/>
                </a:rPr>
                <a:t>stop</a:t>
              </a:r>
            </a:p>
          </p:txBody>
        </p:sp>
      </p:grpSp>
      <p:sp>
        <p:nvSpPr>
          <p:cNvPr id="370699" name="Text Box 11">
            <a:extLst>
              <a:ext uri="{FF2B5EF4-FFF2-40B4-BE49-F238E27FC236}">
                <a16:creationId xmlns:a16="http://schemas.microsoft.com/office/drawing/2014/main" id="{7312158E-C753-522F-CE0B-94ADEB296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948113"/>
            <a:ext cx="1231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b="0">
                <a:solidFill>
                  <a:srgbClr val="FC0128"/>
                </a:solidFill>
                <a:latin typeface="Arial" panose="020B0604020202020204" pitchFamily="34" charset="0"/>
              </a:rPr>
              <a:t>/ctr = 0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138A63EE-52C3-6C2A-CE29-FFD296577A3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855913"/>
            <a:ext cx="755650" cy="336550"/>
            <a:chOff x="1440" y="3264"/>
            <a:chExt cx="432" cy="192"/>
          </a:xfrm>
        </p:grpSpPr>
        <p:sp>
          <p:nvSpPr>
            <p:cNvPr id="105493" name="Line 13">
              <a:extLst>
                <a:ext uri="{FF2B5EF4-FFF2-40B4-BE49-F238E27FC236}">
                  <a16:creationId xmlns:a16="http://schemas.microsoft.com/office/drawing/2014/main" id="{6C232DFD-232D-47BE-B695-1B46AC60B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05494" name="Oval 14">
              <a:extLst>
                <a:ext uri="{FF2B5EF4-FFF2-40B4-BE49-F238E27FC236}">
                  <a16:creationId xmlns:a16="http://schemas.microsoft.com/office/drawing/2014/main" id="{DB300315-B761-854C-FB00-3B01E10D4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24534A57-1832-05FD-D94C-439A16CA3F24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964238"/>
            <a:ext cx="504825" cy="503237"/>
            <a:chOff x="624" y="2112"/>
            <a:chExt cx="288" cy="288"/>
          </a:xfrm>
        </p:grpSpPr>
        <p:sp>
          <p:nvSpPr>
            <p:cNvPr id="105491" name="Oval 16">
              <a:extLst>
                <a:ext uri="{FF2B5EF4-FFF2-40B4-BE49-F238E27FC236}">
                  <a16:creationId xmlns:a16="http://schemas.microsoft.com/office/drawing/2014/main" id="{26A394FA-0CAA-98EC-4AB7-2C3B39AA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12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105492" name="Oval 17">
              <a:extLst>
                <a:ext uri="{FF2B5EF4-FFF2-40B4-BE49-F238E27FC236}">
                  <a16:creationId xmlns:a16="http://schemas.microsoft.com/office/drawing/2014/main" id="{1DC973A2-C758-FD56-6E94-27FEB53B9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0706" name="Text Box 18">
            <a:extLst>
              <a:ext uri="{FF2B5EF4-FFF2-40B4-BE49-F238E27FC236}">
                <a16:creationId xmlns:a16="http://schemas.microsoft.com/office/drawing/2014/main" id="{D46BC1F9-E5CA-5CBC-B26E-6DC795B36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3948113"/>
            <a:ext cx="838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b="0" i="0">
                <a:solidFill>
                  <a:schemeClr val="tx1"/>
                </a:solidFill>
                <a:latin typeface="Arial" panose="020B0604020202020204" pitchFamily="34" charset="0"/>
              </a:rPr>
              <a:t>stop</a:t>
            </a:r>
          </a:p>
        </p:txBody>
      </p:sp>
      <p:sp>
        <p:nvSpPr>
          <p:cNvPr id="370707" name="AutoShape 19">
            <a:extLst>
              <a:ext uri="{FF2B5EF4-FFF2-40B4-BE49-F238E27FC236}">
                <a16:creationId xmlns:a16="http://schemas.microsoft.com/office/drawing/2014/main" id="{7633A522-6E9A-310B-A9B2-6D0848C5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1260475"/>
            <a:ext cx="1765300" cy="671513"/>
          </a:xfrm>
          <a:prstGeom prst="wedgeRoundRectCallout">
            <a:avLst>
              <a:gd name="adj1" fmla="val -47125"/>
              <a:gd name="adj2" fmla="val 193231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State</a:t>
            </a:r>
          </a:p>
        </p:txBody>
      </p:sp>
      <p:sp>
        <p:nvSpPr>
          <p:cNvPr id="370708" name="AutoShape 20">
            <a:extLst>
              <a:ext uri="{FF2B5EF4-FFF2-40B4-BE49-F238E27FC236}">
                <a16:creationId xmlns:a16="http://schemas.microsoft.com/office/drawing/2014/main" id="{AF9A159B-982F-9C08-A752-EC14466D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100263"/>
            <a:ext cx="1763713" cy="671512"/>
          </a:xfrm>
          <a:prstGeom prst="wedgeRoundRectCallout">
            <a:avLst>
              <a:gd name="adj1" fmla="val -142560"/>
              <a:gd name="adj2" fmla="val 253648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Trigger</a:t>
            </a:r>
          </a:p>
        </p:txBody>
      </p:sp>
      <p:sp>
        <p:nvSpPr>
          <p:cNvPr id="370709" name="AutoShape 21">
            <a:extLst>
              <a:ext uri="{FF2B5EF4-FFF2-40B4-BE49-F238E27FC236}">
                <a16:creationId xmlns:a16="http://schemas.microsoft.com/office/drawing/2014/main" id="{27557B76-E7A8-CE9E-9E14-BC4F54AE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4956175"/>
            <a:ext cx="1765300" cy="671513"/>
          </a:xfrm>
          <a:prstGeom prst="wedgeRoundRectCallout">
            <a:avLst>
              <a:gd name="adj1" fmla="val -118056"/>
              <a:gd name="adj2" fmla="val -133074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Action</a:t>
            </a:r>
          </a:p>
        </p:txBody>
      </p:sp>
      <p:sp>
        <p:nvSpPr>
          <p:cNvPr id="370710" name="AutoShape 22">
            <a:extLst>
              <a:ext uri="{FF2B5EF4-FFF2-40B4-BE49-F238E27FC236}">
                <a16:creationId xmlns:a16="http://schemas.microsoft.com/office/drawing/2014/main" id="{B666FFD7-09DE-6EDD-16FA-647C788C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95438"/>
            <a:ext cx="1765300" cy="839787"/>
          </a:xfrm>
          <a:prstGeom prst="wedgeRoundRectCallout">
            <a:avLst>
              <a:gd name="adj1" fmla="val 100199"/>
              <a:gd name="adj2" fmla="val 116250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Initial </a:t>
            </a:r>
          </a:p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pseudostate</a:t>
            </a:r>
          </a:p>
        </p:txBody>
      </p:sp>
      <p:sp>
        <p:nvSpPr>
          <p:cNvPr id="370711" name="AutoShape 23">
            <a:extLst>
              <a:ext uri="{FF2B5EF4-FFF2-40B4-BE49-F238E27FC236}">
                <a16:creationId xmlns:a16="http://schemas.microsoft.com/office/drawing/2014/main" id="{E7D20DAC-30C2-1318-12A3-9C6E414C0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192463"/>
            <a:ext cx="1765300" cy="671512"/>
          </a:xfrm>
          <a:prstGeom prst="wedgeRoundRectCallout">
            <a:avLst>
              <a:gd name="adj1" fmla="val 196528"/>
              <a:gd name="adj2" fmla="val 84634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Transition</a:t>
            </a:r>
          </a:p>
        </p:txBody>
      </p:sp>
      <p:sp>
        <p:nvSpPr>
          <p:cNvPr id="370712" name="AutoShape 24">
            <a:extLst>
              <a:ext uri="{FF2B5EF4-FFF2-40B4-BE49-F238E27FC236}">
                <a16:creationId xmlns:a16="http://schemas.microsoft.com/office/drawing/2014/main" id="{6DE61188-7AA9-AA55-61E3-728CF45C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4872038"/>
            <a:ext cx="1765300" cy="839787"/>
          </a:xfrm>
          <a:prstGeom prst="wedgeRoundRectCallout">
            <a:avLst>
              <a:gd name="adj1" fmla="val 185218"/>
              <a:gd name="adj2" fmla="val 106042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Final </a:t>
            </a:r>
          </a:p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state</a:t>
            </a:r>
          </a:p>
        </p:txBody>
      </p:sp>
      <p:sp>
        <p:nvSpPr>
          <p:cNvPr id="370713" name="AutoShape 25">
            <a:extLst>
              <a:ext uri="{FF2B5EF4-FFF2-40B4-BE49-F238E27FC236}">
                <a16:creationId xmlns:a16="http://schemas.microsoft.com/office/drawing/2014/main" id="{99A1EDBA-1931-03F1-CB7F-728060DC2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4619625"/>
            <a:ext cx="2184400" cy="612775"/>
          </a:xfrm>
          <a:prstGeom prst="roundRect">
            <a:avLst>
              <a:gd name="adj" fmla="val 31986"/>
            </a:avLst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0794" tIns="50397" rIns="100794" bIns="50397" anchor="ctr">
            <a:spAutoFit/>
          </a:bodyPr>
          <a:lstStyle/>
          <a:p>
            <a:pPr algn="ctr" defTabSz="503238" eaLnBrk="1" hangingPunct="1">
              <a:defRPr/>
            </a:pPr>
            <a:r>
              <a:rPr lang="en-US" sz="26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Done</a:t>
            </a:r>
          </a:p>
        </p:txBody>
      </p:sp>
      <p:sp>
        <p:nvSpPr>
          <p:cNvPr id="370714" name="AutoShape 26">
            <a:extLst>
              <a:ext uri="{FF2B5EF4-FFF2-40B4-BE49-F238E27FC236}">
                <a16:creationId xmlns:a16="http://schemas.microsoft.com/office/drawing/2014/main" id="{674FF325-76C9-DF50-A177-43B3E241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1092200"/>
            <a:ext cx="1765300" cy="671513"/>
          </a:xfrm>
          <a:prstGeom prst="wedgeRoundRectCallout">
            <a:avLst>
              <a:gd name="adj1" fmla="val 3273"/>
              <a:gd name="adj2" fmla="val 146093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“top”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70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370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370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70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70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70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5" grpId="0" animBg="1" autoUpdateAnimBg="0"/>
      <p:bldP spid="370699" grpId="0" autoUpdateAnimBg="0"/>
      <p:bldP spid="370706" grpId="0" autoUpdateAnimBg="0"/>
      <p:bldP spid="370707" grpId="0" animBg="1" autoUpdateAnimBg="0"/>
      <p:bldP spid="370708" grpId="0" animBg="1" autoUpdateAnimBg="0"/>
      <p:bldP spid="370709" grpId="0" animBg="1" autoUpdateAnimBg="0"/>
      <p:bldP spid="370710" grpId="0" animBg="1" autoUpdateAnimBg="0"/>
      <p:bldP spid="370711" grpId="0" animBg="1" autoUpdateAnimBg="0"/>
      <p:bldP spid="370712" grpId="0" animBg="1" autoUpdateAnimBg="0"/>
      <p:bldP spid="370713" grpId="0" animBg="1" autoUpdateAnimBg="0"/>
      <p:bldP spid="370714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14346BE-EA26-42AA-59AF-B976AD10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82550"/>
            <a:ext cx="8596312" cy="914400"/>
          </a:xfrm>
        </p:spPr>
        <p:txBody>
          <a:bodyPr/>
          <a:lstStyle/>
          <a:p>
            <a:r>
              <a:rPr lang="en-US" altLang="en-US" sz="3600"/>
              <a:t>Guards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2C0BCF2-8457-2214-D46B-6A405ADD8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927100"/>
            <a:ext cx="9906000" cy="5867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ts val="1400"/>
              </a:spcAft>
            </a:pPr>
            <a:r>
              <a:rPr lang="en-US" altLang="en-US"/>
              <a:t>Boolean predicates to indicate Conditional execution of transitions</a:t>
            </a:r>
          </a:p>
        </p:txBody>
      </p:sp>
      <p:grpSp>
        <p:nvGrpSpPr>
          <p:cNvPr id="59396" name="Group 14">
            <a:extLst>
              <a:ext uri="{FF2B5EF4-FFF2-40B4-BE49-F238E27FC236}">
                <a16:creationId xmlns:a16="http://schemas.microsoft.com/office/drawing/2014/main" id="{55D9C247-9C91-4DC1-7CF5-4CA29976935C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2157413"/>
            <a:ext cx="10029825" cy="5127625"/>
            <a:chOff x="816264" y="2458649"/>
            <a:chExt cx="8676986" cy="4826388"/>
          </a:xfrm>
        </p:grpSpPr>
        <p:grpSp>
          <p:nvGrpSpPr>
            <p:cNvPr id="107525" name="Group 4">
              <a:extLst>
                <a:ext uri="{FF2B5EF4-FFF2-40B4-BE49-F238E27FC236}">
                  <a16:creationId xmlns:a16="http://schemas.microsoft.com/office/drawing/2014/main" id="{3BDCBC93-A38B-FB43-4837-F3660B98A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9575" y="2916237"/>
              <a:ext cx="7813675" cy="4368800"/>
              <a:chOff x="960" y="1488"/>
              <a:chExt cx="4464" cy="2496"/>
            </a:xfrm>
          </p:grpSpPr>
          <p:sp>
            <p:nvSpPr>
              <p:cNvPr id="405509" name="AutoShape 5">
                <a:extLst>
                  <a:ext uri="{FF2B5EF4-FFF2-40B4-BE49-F238E27FC236}">
                    <a16:creationId xmlns:a16="http://schemas.microsoft.com/office/drawing/2014/main" id="{1BD88478-421C-E10A-53DF-118A2C986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488"/>
                <a:ext cx="1248" cy="672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100794" tIns="50397" rIns="100794" bIns="50397" anchor="ctr"/>
              <a:lstStyle/>
              <a:p>
                <a:pPr algn="ctr" defTabSz="503238" eaLnBrk="1" hangingPunct="1">
                  <a:defRPr/>
                </a:pP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Selling</a:t>
                </a:r>
              </a:p>
            </p:txBody>
          </p:sp>
          <p:sp>
            <p:nvSpPr>
              <p:cNvPr id="405510" name="AutoShape 6">
                <a:extLst>
                  <a:ext uri="{FF2B5EF4-FFF2-40B4-BE49-F238E27FC236}">
                    <a16:creationId xmlns:a16="http://schemas.microsoft.com/office/drawing/2014/main" id="{92EA9963-842D-97E5-488E-D0DB27E3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3456"/>
                <a:ext cx="124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100794" tIns="50397" rIns="100794" bIns="50397" anchor="ctr"/>
              <a:lstStyle/>
              <a:p>
                <a:pPr algn="ctr" defTabSz="503238" eaLnBrk="1" hangingPunct="1">
                  <a:defRPr/>
                </a:pP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Unhappy</a:t>
                </a:r>
              </a:p>
            </p:txBody>
          </p:sp>
          <p:sp>
            <p:nvSpPr>
              <p:cNvPr id="107532" name="Line 7">
                <a:extLst>
                  <a:ext uri="{FF2B5EF4-FFF2-40B4-BE49-F238E27FC236}">
                    <a16:creationId xmlns:a16="http://schemas.microsoft.com/office/drawing/2014/main" id="{EDBD128E-30A1-EE4B-EE69-81AEF64D2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5512" name="AutoShape 8">
                <a:extLst>
                  <a:ext uri="{FF2B5EF4-FFF2-40B4-BE49-F238E27FC236}">
                    <a16:creationId xmlns:a16="http://schemas.microsoft.com/office/drawing/2014/main" id="{4FE2FBEC-DAAC-38BA-BD87-37FF8AF4E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536"/>
                <a:ext cx="124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100794" tIns="50397" rIns="100794" bIns="50397" anchor="ctr"/>
              <a:lstStyle/>
              <a:p>
                <a:pPr algn="ctr" defTabSz="503238" eaLnBrk="1" hangingPunct="1">
                  <a:defRPr/>
                </a:pPr>
                <a:r>
                  <a:rPr lang="en-US" sz="2600" i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Happy</a:t>
                </a:r>
              </a:p>
            </p:txBody>
          </p:sp>
          <p:sp>
            <p:nvSpPr>
              <p:cNvPr id="107534" name="Line 9">
                <a:extLst>
                  <a:ext uri="{FF2B5EF4-FFF2-40B4-BE49-F238E27FC236}">
                    <a16:creationId xmlns:a16="http://schemas.microsoft.com/office/drawing/2014/main" id="{0C737FFF-FD73-05CE-716F-858A7419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384" y="1032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535" name="Freeform 10">
                <a:extLst>
                  <a:ext uri="{FF2B5EF4-FFF2-40B4-BE49-F238E27FC236}">
                    <a16:creationId xmlns:a16="http://schemas.microsoft.com/office/drawing/2014/main" id="{0302EF73-0F4F-8F62-B2A8-2FB0C1569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632"/>
                <a:ext cx="384" cy="384"/>
              </a:xfrm>
              <a:custGeom>
                <a:avLst/>
                <a:gdLst>
                  <a:gd name="T0" fmla="*/ 4 w 432"/>
                  <a:gd name="T1" fmla="*/ 2 h 480"/>
                  <a:gd name="T2" fmla="*/ 0 w 432"/>
                  <a:gd name="T3" fmla="*/ 2 h 480"/>
                  <a:gd name="T4" fmla="*/ 0 w 432"/>
                  <a:gd name="T5" fmla="*/ 0 h 480"/>
                  <a:gd name="T6" fmla="*/ 4 w 432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480"/>
                  <a:gd name="T14" fmla="*/ 432 w 432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480">
                    <a:moveTo>
                      <a:pt x="432" y="480"/>
                    </a:moveTo>
                    <a:lnTo>
                      <a:pt x="0" y="480"/>
                    </a:ln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7526" name="Group 11">
              <a:extLst>
                <a:ext uri="{FF2B5EF4-FFF2-40B4-BE49-F238E27FC236}">
                  <a16:creationId xmlns:a16="http://schemas.microsoft.com/office/drawing/2014/main" id="{D22D587C-AAF2-45CF-BFB3-DFA629D82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64" y="2458649"/>
              <a:ext cx="7585280" cy="3079007"/>
              <a:chOff x="466" y="1226"/>
              <a:chExt cx="4335" cy="1760"/>
            </a:xfrm>
          </p:grpSpPr>
          <p:sp>
            <p:nvSpPr>
              <p:cNvPr id="405516" name="Text Box 12">
                <a:extLst>
                  <a:ext uri="{FF2B5EF4-FFF2-40B4-BE49-F238E27FC236}">
                    <a16:creationId xmlns:a16="http://schemas.microsoft.com/office/drawing/2014/main" id="{7F0A0E73-AC0F-8C6F-6F1E-69DF83B52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1" y="2752"/>
                <a:ext cx="3140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000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bid </a:t>
                </a:r>
                <a:r>
                  <a:rPr lang="en-US" sz="2000" i="0" dirty="0">
                    <a:solidFill>
                      <a:srgbClr val="FF0000"/>
                    </a:solidFill>
                  </a:rPr>
                  <a:t>[(value &gt;= 100) &amp; (value &lt; 200)]</a:t>
                </a:r>
                <a:r>
                  <a:rPr lang="en-US" sz="2000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/sell</a:t>
                </a:r>
              </a:p>
            </p:txBody>
          </p:sp>
          <p:sp>
            <p:nvSpPr>
              <p:cNvPr id="405517" name="Text Box 13">
                <a:extLst>
                  <a:ext uri="{FF2B5EF4-FFF2-40B4-BE49-F238E27FC236}">
                    <a16:creationId xmlns:a16="http://schemas.microsoft.com/office/drawing/2014/main" id="{BE5B5820-B48F-FCC1-E414-41824C702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8" y="1584"/>
                <a:ext cx="1800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000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bid </a:t>
                </a:r>
                <a:r>
                  <a:rPr lang="en-US" sz="2000" i="0" dirty="0">
                    <a:solidFill>
                      <a:srgbClr val="FF0000"/>
                    </a:solidFill>
                  </a:rPr>
                  <a:t>[value &gt;= 200]</a:t>
                </a:r>
                <a:r>
                  <a:rPr lang="en-US" sz="2000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/sell</a:t>
                </a:r>
              </a:p>
            </p:txBody>
          </p:sp>
          <p:sp>
            <p:nvSpPr>
              <p:cNvPr id="405518" name="Text Box 14">
                <a:extLst>
                  <a:ext uri="{FF2B5EF4-FFF2-40B4-BE49-F238E27FC236}">
                    <a16:creationId xmlns:a16="http://schemas.microsoft.com/office/drawing/2014/main" id="{08B897A3-BF61-D293-03AB-363B0816E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" y="1226"/>
                <a:ext cx="1916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spAutoFit/>
              </a:bodyPr>
              <a:lstStyle/>
              <a:p>
                <a:pPr algn="ctr" defTabSz="503238" eaLnBrk="1" hangingPunct="1">
                  <a:defRPr/>
                </a:pPr>
                <a:r>
                  <a:rPr lang="en-US" sz="2000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bid </a:t>
                </a:r>
                <a:r>
                  <a:rPr lang="en-US" sz="2000" i="0" dirty="0">
                    <a:solidFill>
                      <a:srgbClr val="FF0000"/>
                    </a:solidFill>
                  </a:rPr>
                  <a:t>[value &lt; 100]</a:t>
                </a:r>
                <a:r>
                  <a:rPr lang="en-US" sz="2000" i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/reject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E8C6807-931E-880A-0642-D71C4D5F6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-182563"/>
            <a:ext cx="9336087" cy="1036638"/>
          </a:xfrm>
        </p:spPr>
        <p:txBody>
          <a:bodyPr/>
          <a:lstStyle/>
          <a:p>
            <a:r>
              <a:rPr lang="en-US" altLang="en-US" sz="3200"/>
              <a:t>Eliminating Duplicated Transitions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FB5CD4E-99A2-2CEA-1B61-EA31C65F0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687388"/>
            <a:ext cx="5068887" cy="5643562"/>
          </a:xfrm>
        </p:spPr>
        <p:txBody>
          <a:bodyPr/>
          <a:lstStyle/>
          <a:p>
            <a:r>
              <a:rPr lang="en-US" altLang="en-US" sz="2800"/>
              <a:t>Duplicate transitions usually exist  when some transition can happen    from every state:</a:t>
            </a:r>
          </a:p>
          <a:p>
            <a:pPr lvl="1"/>
            <a:r>
              <a:rPr lang="en-US" altLang="en-US"/>
              <a:t>“error”</a:t>
            </a:r>
          </a:p>
          <a:p>
            <a:pPr lvl="1"/>
            <a:r>
              <a:rPr lang="en-US" altLang="en-US"/>
              <a:t>“quit”</a:t>
            </a:r>
          </a:p>
          <a:p>
            <a:pPr lvl="1">
              <a:spcAft>
                <a:spcPts val="1800"/>
              </a:spcAft>
            </a:pPr>
            <a:r>
              <a:rPr lang="en-US" altLang="en-US"/>
              <a:t>“abort”</a:t>
            </a:r>
            <a:br>
              <a:rPr lang="en-US" altLang="en-US"/>
            </a:br>
            <a:endParaRPr lang="en-US" altLang="en-US"/>
          </a:p>
          <a:p>
            <a:r>
              <a:rPr lang="en-US" altLang="en-US" sz="2800"/>
              <a:t>These duplicates can be combined into a single transition:</a:t>
            </a:r>
          </a:p>
          <a:p>
            <a:pPr lvl="1"/>
            <a:r>
              <a:rPr lang="en-US" altLang="en-US" b="1">
                <a:solidFill>
                  <a:srgbClr val="0000CC"/>
                </a:solidFill>
              </a:rPr>
              <a:t>A transition from a superstate holds for   all of its substates!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39628E23-52B8-04CC-1FF2-CDAC2B979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6513" y="731838"/>
          <a:ext cx="4791075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78480" imgH="3014472" progId="Visio.Drawing.6">
                  <p:embed/>
                </p:oleObj>
              </mc:Choice>
              <mc:Fallback>
                <p:oleObj name="VISIO" r:id="rId2" imgW="3078480" imgH="301447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731838"/>
                        <a:ext cx="4791075" cy="6324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Freeform 6">
            <a:extLst>
              <a:ext uri="{FF2B5EF4-FFF2-40B4-BE49-F238E27FC236}">
                <a16:creationId xmlns:a16="http://schemas.microsoft.com/office/drawing/2014/main" id="{62791142-5163-B1C8-A4E1-DB65E10C4140}"/>
              </a:ext>
            </a:extLst>
          </p:cNvPr>
          <p:cNvSpPr>
            <a:spLocks/>
          </p:cNvSpPr>
          <p:nvPr/>
        </p:nvSpPr>
        <p:spPr bwMode="auto">
          <a:xfrm rot="-4951832">
            <a:off x="7294563" y="4322762"/>
            <a:ext cx="679450" cy="454025"/>
          </a:xfrm>
          <a:custGeom>
            <a:avLst/>
            <a:gdLst>
              <a:gd name="T0" fmla="*/ 0 w 5047"/>
              <a:gd name="T1" fmla="*/ 2147483646 h 3121"/>
              <a:gd name="T2" fmla="*/ 2147483646 w 5047"/>
              <a:gd name="T3" fmla="*/ 2147483646 h 3121"/>
              <a:gd name="T4" fmla="*/ 2147483646 w 5047"/>
              <a:gd name="T5" fmla="*/ 0 h 3121"/>
              <a:gd name="T6" fmla="*/ 2147483646 w 5047"/>
              <a:gd name="T7" fmla="*/ 2147483646 h 3121"/>
              <a:gd name="T8" fmla="*/ 2147483646 w 5047"/>
              <a:gd name="T9" fmla="*/ 2147483646 h 3121"/>
              <a:gd name="T10" fmla="*/ 2147483646 w 5047"/>
              <a:gd name="T11" fmla="*/ 2147483646 h 3121"/>
              <a:gd name="T12" fmla="*/ 2147483646 w 5047"/>
              <a:gd name="T13" fmla="*/ 2147483646 h 3121"/>
              <a:gd name="T14" fmla="*/ 2147483646 w 5047"/>
              <a:gd name="T15" fmla="*/ 2147483646 h 3121"/>
              <a:gd name="T16" fmla="*/ 2147483646 w 5047"/>
              <a:gd name="T17" fmla="*/ 2147483646 h 3121"/>
              <a:gd name="T18" fmla="*/ 2147483646 w 5047"/>
              <a:gd name="T19" fmla="*/ 2147483646 h 3121"/>
              <a:gd name="T20" fmla="*/ 2147483646 w 5047"/>
              <a:gd name="T21" fmla="*/ 2147483646 h 3121"/>
              <a:gd name="T22" fmla="*/ 2147483646 w 5047"/>
              <a:gd name="T23" fmla="*/ 2147483646 h 3121"/>
              <a:gd name="T24" fmla="*/ 0 w 5047"/>
              <a:gd name="T25" fmla="*/ 2147483646 h 3121"/>
              <a:gd name="T26" fmla="*/ 0 w 5047"/>
              <a:gd name="T27" fmla="*/ 2147483646 h 31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47"/>
              <a:gd name="T43" fmla="*/ 0 h 3121"/>
              <a:gd name="T44" fmla="*/ 5047 w 5047"/>
              <a:gd name="T45" fmla="*/ 3121 h 312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47" h="3121">
                <a:moveTo>
                  <a:pt x="0" y="1511"/>
                </a:moveTo>
                <a:lnTo>
                  <a:pt x="867" y="334"/>
                </a:lnTo>
                <a:lnTo>
                  <a:pt x="1393" y="0"/>
                </a:lnTo>
                <a:lnTo>
                  <a:pt x="1625" y="775"/>
                </a:lnTo>
                <a:lnTo>
                  <a:pt x="4872" y="21"/>
                </a:lnTo>
                <a:lnTo>
                  <a:pt x="5047" y="334"/>
                </a:lnTo>
                <a:lnTo>
                  <a:pt x="4678" y="1175"/>
                </a:lnTo>
                <a:lnTo>
                  <a:pt x="4872" y="2539"/>
                </a:lnTo>
                <a:lnTo>
                  <a:pt x="4367" y="2853"/>
                </a:lnTo>
                <a:lnTo>
                  <a:pt x="1684" y="2477"/>
                </a:lnTo>
                <a:lnTo>
                  <a:pt x="1471" y="3121"/>
                </a:lnTo>
                <a:lnTo>
                  <a:pt x="538" y="2498"/>
                </a:lnTo>
                <a:lnTo>
                  <a:pt x="0" y="151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9574" name="Freeform 7">
            <a:extLst>
              <a:ext uri="{FF2B5EF4-FFF2-40B4-BE49-F238E27FC236}">
                <a16:creationId xmlns:a16="http://schemas.microsoft.com/office/drawing/2014/main" id="{F2E74662-5041-E09C-C6DC-736668F92BC2}"/>
              </a:ext>
            </a:extLst>
          </p:cNvPr>
          <p:cNvSpPr>
            <a:spLocks/>
          </p:cNvSpPr>
          <p:nvPr/>
        </p:nvSpPr>
        <p:spPr bwMode="auto">
          <a:xfrm rot="-4952213">
            <a:off x="7231063" y="4243387"/>
            <a:ext cx="681038" cy="455613"/>
          </a:xfrm>
          <a:custGeom>
            <a:avLst/>
            <a:gdLst>
              <a:gd name="T0" fmla="*/ 0 w 5055"/>
              <a:gd name="T1" fmla="*/ 2147483646 h 3124"/>
              <a:gd name="T2" fmla="*/ 2147483646 w 5055"/>
              <a:gd name="T3" fmla="*/ 2147483646 h 3124"/>
              <a:gd name="T4" fmla="*/ 2147483646 w 5055"/>
              <a:gd name="T5" fmla="*/ 0 h 3124"/>
              <a:gd name="T6" fmla="*/ 2147483646 w 5055"/>
              <a:gd name="T7" fmla="*/ 2147483646 h 3124"/>
              <a:gd name="T8" fmla="*/ 2147483646 w 5055"/>
              <a:gd name="T9" fmla="*/ 2147483646 h 3124"/>
              <a:gd name="T10" fmla="*/ 2147483646 w 5055"/>
              <a:gd name="T11" fmla="*/ 2147483646 h 3124"/>
              <a:gd name="T12" fmla="*/ 2147483646 w 5055"/>
              <a:gd name="T13" fmla="*/ 2147483646 h 3124"/>
              <a:gd name="T14" fmla="*/ 2147483646 w 5055"/>
              <a:gd name="T15" fmla="*/ 2147483646 h 3124"/>
              <a:gd name="T16" fmla="*/ 2147483646 w 5055"/>
              <a:gd name="T17" fmla="*/ 2147483646 h 3124"/>
              <a:gd name="T18" fmla="*/ 2147483646 w 5055"/>
              <a:gd name="T19" fmla="*/ 2147483646 h 3124"/>
              <a:gd name="T20" fmla="*/ 2147483646 w 5055"/>
              <a:gd name="T21" fmla="*/ 2147483646 h 3124"/>
              <a:gd name="T22" fmla="*/ 2147483646 w 5055"/>
              <a:gd name="T23" fmla="*/ 2147483646 h 3124"/>
              <a:gd name="T24" fmla="*/ 0 w 5055"/>
              <a:gd name="T25" fmla="*/ 2147483646 h 3124"/>
              <a:gd name="T26" fmla="*/ 0 w 5055"/>
              <a:gd name="T27" fmla="*/ 2147483646 h 31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55"/>
              <a:gd name="T43" fmla="*/ 0 h 3124"/>
              <a:gd name="T44" fmla="*/ 5055 w 5055"/>
              <a:gd name="T45" fmla="*/ 3124 h 31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55" h="3124">
                <a:moveTo>
                  <a:pt x="0" y="1512"/>
                </a:moveTo>
                <a:lnTo>
                  <a:pt x="875" y="337"/>
                </a:lnTo>
                <a:lnTo>
                  <a:pt x="1399" y="0"/>
                </a:lnTo>
                <a:lnTo>
                  <a:pt x="1633" y="778"/>
                </a:lnTo>
                <a:lnTo>
                  <a:pt x="4880" y="21"/>
                </a:lnTo>
                <a:lnTo>
                  <a:pt x="5055" y="337"/>
                </a:lnTo>
                <a:lnTo>
                  <a:pt x="4684" y="1175"/>
                </a:lnTo>
                <a:lnTo>
                  <a:pt x="4880" y="2540"/>
                </a:lnTo>
                <a:lnTo>
                  <a:pt x="4375" y="2856"/>
                </a:lnTo>
                <a:lnTo>
                  <a:pt x="1692" y="2477"/>
                </a:lnTo>
                <a:lnTo>
                  <a:pt x="1477" y="3124"/>
                </a:lnTo>
                <a:lnTo>
                  <a:pt x="544" y="2498"/>
                </a:lnTo>
                <a:lnTo>
                  <a:pt x="0" y="1512"/>
                </a:lnTo>
                <a:close/>
              </a:path>
            </a:pathLst>
          </a:custGeom>
          <a:solidFill>
            <a:srgbClr val="A5BF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9575" name="Freeform 8">
            <a:extLst>
              <a:ext uri="{FF2B5EF4-FFF2-40B4-BE49-F238E27FC236}">
                <a16:creationId xmlns:a16="http://schemas.microsoft.com/office/drawing/2014/main" id="{673DE09B-CAE2-DF8E-A4D0-823B2A850C7E}"/>
              </a:ext>
            </a:extLst>
          </p:cNvPr>
          <p:cNvSpPr>
            <a:spLocks/>
          </p:cNvSpPr>
          <p:nvPr/>
        </p:nvSpPr>
        <p:spPr bwMode="auto">
          <a:xfrm rot="-4953397">
            <a:off x="7215188" y="4208463"/>
            <a:ext cx="712787" cy="490537"/>
          </a:xfrm>
          <a:custGeom>
            <a:avLst/>
            <a:gdLst>
              <a:gd name="T0" fmla="*/ 2147483646 w 5289"/>
              <a:gd name="T1" fmla="*/ 2147483646 h 3361"/>
              <a:gd name="T2" fmla="*/ 2147483646 w 5289"/>
              <a:gd name="T3" fmla="*/ 0 h 3361"/>
              <a:gd name="T4" fmla="*/ 2147483646 w 5289"/>
              <a:gd name="T5" fmla="*/ 2147483646 h 3361"/>
              <a:gd name="T6" fmla="*/ 2147483646 w 5289"/>
              <a:gd name="T7" fmla="*/ 2147483646 h 3361"/>
              <a:gd name="T8" fmla="*/ 2147483646 w 5289"/>
              <a:gd name="T9" fmla="*/ 2147483646 h 3361"/>
              <a:gd name="T10" fmla="*/ 2147483646 w 5289"/>
              <a:gd name="T11" fmla="*/ 2147483646 h 3361"/>
              <a:gd name="T12" fmla="*/ 2147483646 w 5289"/>
              <a:gd name="T13" fmla="*/ 2147483646 h 3361"/>
              <a:gd name="T14" fmla="*/ 2147483646 w 5289"/>
              <a:gd name="T15" fmla="*/ 2147483646 h 3361"/>
              <a:gd name="T16" fmla="*/ 2147483646 w 5289"/>
              <a:gd name="T17" fmla="*/ 2147483646 h 3361"/>
              <a:gd name="T18" fmla="*/ 2147483646 w 5289"/>
              <a:gd name="T19" fmla="*/ 2147483646 h 3361"/>
              <a:gd name="T20" fmla="*/ 2147483646 w 5289"/>
              <a:gd name="T21" fmla="*/ 2147483646 h 3361"/>
              <a:gd name="T22" fmla="*/ 2147483646 w 5289"/>
              <a:gd name="T23" fmla="*/ 2147483646 h 3361"/>
              <a:gd name="T24" fmla="*/ 2147483646 w 5289"/>
              <a:gd name="T25" fmla="*/ 2147483646 h 3361"/>
              <a:gd name="T26" fmla="*/ 2147483646 w 5289"/>
              <a:gd name="T27" fmla="*/ 2147483646 h 3361"/>
              <a:gd name="T28" fmla="*/ 2147483646 w 5289"/>
              <a:gd name="T29" fmla="*/ 2147483646 h 3361"/>
              <a:gd name="T30" fmla="*/ 2147483646 w 5289"/>
              <a:gd name="T31" fmla="*/ 2147483646 h 3361"/>
              <a:gd name="T32" fmla="*/ 2147483646 w 5289"/>
              <a:gd name="T33" fmla="*/ 2147483646 h 3361"/>
              <a:gd name="T34" fmla="*/ 2147483646 w 5289"/>
              <a:gd name="T35" fmla="*/ 2147483646 h 3361"/>
              <a:gd name="T36" fmla="*/ 2147483646 w 5289"/>
              <a:gd name="T37" fmla="*/ 2147483646 h 3361"/>
              <a:gd name="T38" fmla="*/ 2147483646 w 5289"/>
              <a:gd name="T39" fmla="*/ 2147483646 h 3361"/>
              <a:gd name="T40" fmla="*/ 2147483646 w 5289"/>
              <a:gd name="T41" fmla="*/ 2147483646 h 3361"/>
              <a:gd name="T42" fmla="*/ 2147483646 w 5289"/>
              <a:gd name="T43" fmla="*/ 2147483646 h 3361"/>
              <a:gd name="T44" fmla="*/ 2147483646 w 5289"/>
              <a:gd name="T45" fmla="*/ 2147483646 h 3361"/>
              <a:gd name="T46" fmla="*/ 2147483646 w 5289"/>
              <a:gd name="T47" fmla="*/ 2147483646 h 3361"/>
              <a:gd name="T48" fmla="*/ 2147483646 w 5289"/>
              <a:gd name="T49" fmla="*/ 2147483646 h 3361"/>
              <a:gd name="T50" fmla="*/ 2147483646 w 5289"/>
              <a:gd name="T51" fmla="*/ 2147483646 h 3361"/>
              <a:gd name="T52" fmla="*/ 2147483646 w 5289"/>
              <a:gd name="T53" fmla="*/ 2147483646 h 3361"/>
              <a:gd name="T54" fmla="*/ 2147483646 w 5289"/>
              <a:gd name="T55" fmla="*/ 2147483646 h 3361"/>
              <a:gd name="T56" fmla="*/ 2147483646 w 5289"/>
              <a:gd name="T57" fmla="*/ 2147483646 h 3361"/>
              <a:gd name="T58" fmla="*/ 2147483646 w 5289"/>
              <a:gd name="T59" fmla="*/ 2147483646 h 3361"/>
              <a:gd name="T60" fmla="*/ 2147483646 w 5289"/>
              <a:gd name="T61" fmla="*/ 2147483646 h 3361"/>
              <a:gd name="T62" fmla="*/ 2147483646 w 5289"/>
              <a:gd name="T63" fmla="*/ 2147483646 h 3361"/>
              <a:gd name="T64" fmla="*/ 2147483646 w 5289"/>
              <a:gd name="T65" fmla="*/ 2147483646 h 3361"/>
              <a:gd name="T66" fmla="*/ 2147483646 w 5289"/>
              <a:gd name="T67" fmla="*/ 2147483646 h 3361"/>
              <a:gd name="T68" fmla="*/ 2147483646 w 5289"/>
              <a:gd name="T69" fmla="*/ 2147483646 h 3361"/>
              <a:gd name="T70" fmla="*/ 2147483646 w 5289"/>
              <a:gd name="T71" fmla="*/ 2147483646 h 3361"/>
              <a:gd name="T72" fmla="*/ 2147483646 w 5289"/>
              <a:gd name="T73" fmla="*/ 2147483646 h 3361"/>
              <a:gd name="T74" fmla="*/ 2147483646 w 5289"/>
              <a:gd name="T75" fmla="*/ 2147483646 h 3361"/>
              <a:gd name="T76" fmla="*/ 2147483646 w 5289"/>
              <a:gd name="T77" fmla="*/ 2147483646 h 3361"/>
              <a:gd name="T78" fmla="*/ 2147483646 w 5289"/>
              <a:gd name="T79" fmla="*/ 2147483646 h 3361"/>
              <a:gd name="T80" fmla="*/ 2147483646 w 5289"/>
              <a:gd name="T81" fmla="*/ 2147483646 h 3361"/>
              <a:gd name="T82" fmla="*/ 2147483646 w 5289"/>
              <a:gd name="T83" fmla="*/ 2147483646 h 3361"/>
              <a:gd name="T84" fmla="*/ 2147483646 w 5289"/>
              <a:gd name="T85" fmla="*/ 2147483646 h 3361"/>
              <a:gd name="T86" fmla="*/ 2147483646 w 5289"/>
              <a:gd name="T87" fmla="*/ 2147483646 h 3361"/>
              <a:gd name="T88" fmla="*/ 2147483646 w 5289"/>
              <a:gd name="T89" fmla="*/ 2147483646 h 3361"/>
              <a:gd name="T90" fmla="*/ 2147483646 w 5289"/>
              <a:gd name="T91" fmla="*/ 2147483646 h 3361"/>
              <a:gd name="T92" fmla="*/ 2147483646 w 5289"/>
              <a:gd name="T93" fmla="*/ 2147483646 h 3361"/>
              <a:gd name="T94" fmla="*/ 2147483646 w 5289"/>
              <a:gd name="T95" fmla="*/ 2147483646 h 3361"/>
              <a:gd name="T96" fmla="*/ 2147483646 w 5289"/>
              <a:gd name="T97" fmla="*/ 2147483646 h 3361"/>
              <a:gd name="T98" fmla="*/ 2147483646 w 5289"/>
              <a:gd name="T99" fmla="*/ 2147483646 h 3361"/>
              <a:gd name="T100" fmla="*/ 2147483646 w 5289"/>
              <a:gd name="T101" fmla="*/ 2147483646 h 3361"/>
              <a:gd name="T102" fmla="*/ 2147483646 w 5289"/>
              <a:gd name="T103" fmla="*/ 2147483646 h 3361"/>
              <a:gd name="T104" fmla="*/ 2147483646 w 5289"/>
              <a:gd name="T105" fmla="*/ 2147483646 h 3361"/>
              <a:gd name="T106" fmla="*/ 2147483646 w 5289"/>
              <a:gd name="T107" fmla="*/ 2147483646 h 3361"/>
              <a:gd name="T108" fmla="*/ 2147483646 w 5289"/>
              <a:gd name="T109" fmla="*/ 2147483646 h 3361"/>
              <a:gd name="T110" fmla="*/ 2147483646 w 5289"/>
              <a:gd name="T111" fmla="*/ 2147483646 h 3361"/>
              <a:gd name="T112" fmla="*/ 2147483646 w 5289"/>
              <a:gd name="T113" fmla="*/ 2147483646 h 3361"/>
              <a:gd name="T114" fmla="*/ 2147483646 w 5289"/>
              <a:gd name="T115" fmla="*/ 2147483646 h 3361"/>
              <a:gd name="T116" fmla="*/ 2147483646 w 5289"/>
              <a:gd name="T117" fmla="*/ 2147483646 h 3361"/>
              <a:gd name="T118" fmla="*/ 2147483646 w 5289"/>
              <a:gd name="T119" fmla="*/ 2147483646 h 3361"/>
              <a:gd name="T120" fmla="*/ 2147483646 w 5289"/>
              <a:gd name="T121" fmla="*/ 2147483646 h 3361"/>
              <a:gd name="T122" fmla="*/ 2147483646 w 5289"/>
              <a:gd name="T123" fmla="*/ 2147483646 h 3361"/>
              <a:gd name="T124" fmla="*/ 2147483646 w 5289"/>
              <a:gd name="T125" fmla="*/ 2147483646 h 336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289"/>
              <a:gd name="T190" fmla="*/ 0 h 3361"/>
              <a:gd name="T191" fmla="*/ 5289 w 5289"/>
              <a:gd name="T192" fmla="*/ 3361 h 336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289" h="3361">
                <a:moveTo>
                  <a:pt x="4453" y="209"/>
                </a:moveTo>
                <a:lnTo>
                  <a:pt x="1711" y="903"/>
                </a:lnTo>
                <a:lnTo>
                  <a:pt x="1726" y="768"/>
                </a:lnTo>
                <a:lnTo>
                  <a:pt x="1736" y="468"/>
                </a:lnTo>
                <a:lnTo>
                  <a:pt x="1730" y="384"/>
                </a:lnTo>
                <a:lnTo>
                  <a:pt x="1719" y="304"/>
                </a:lnTo>
                <a:lnTo>
                  <a:pt x="1711" y="264"/>
                </a:lnTo>
                <a:lnTo>
                  <a:pt x="1702" y="228"/>
                </a:lnTo>
                <a:lnTo>
                  <a:pt x="1690" y="192"/>
                </a:lnTo>
                <a:lnTo>
                  <a:pt x="1679" y="158"/>
                </a:lnTo>
                <a:lnTo>
                  <a:pt x="1664" y="127"/>
                </a:lnTo>
                <a:lnTo>
                  <a:pt x="1647" y="99"/>
                </a:lnTo>
                <a:lnTo>
                  <a:pt x="1628" y="72"/>
                </a:lnTo>
                <a:lnTo>
                  <a:pt x="1607" y="50"/>
                </a:lnTo>
                <a:lnTo>
                  <a:pt x="1584" y="32"/>
                </a:lnTo>
                <a:lnTo>
                  <a:pt x="1571" y="23"/>
                </a:lnTo>
                <a:lnTo>
                  <a:pt x="1557" y="17"/>
                </a:lnTo>
                <a:lnTo>
                  <a:pt x="1544" y="12"/>
                </a:lnTo>
                <a:lnTo>
                  <a:pt x="1529" y="6"/>
                </a:lnTo>
                <a:lnTo>
                  <a:pt x="1496" y="0"/>
                </a:lnTo>
                <a:lnTo>
                  <a:pt x="1462" y="0"/>
                </a:lnTo>
                <a:lnTo>
                  <a:pt x="1422" y="6"/>
                </a:lnTo>
                <a:lnTo>
                  <a:pt x="1379" y="19"/>
                </a:lnTo>
                <a:lnTo>
                  <a:pt x="1356" y="29"/>
                </a:lnTo>
                <a:lnTo>
                  <a:pt x="1331" y="38"/>
                </a:lnTo>
                <a:lnTo>
                  <a:pt x="1306" y="50"/>
                </a:lnTo>
                <a:lnTo>
                  <a:pt x="1280" y="65"/>
                </a:lnTo>
                <a:lnTo>
                  <a:pt x="1266" y="70"/>
                </a:lnTo>
                <a:lnTo>
                  <a:pt x="1253" y="78"/>
                </a:lnTo>
                <a:lnTo>
                  <a:pt x="1240" y="86"/>
                </a:lnTo>
                <a:lnTo>
                  <a:pt x="1227" y="95"/>
                </a:lnTo>
                <a:lnTo>
                  <a:pt x="1211" y="103"/>
                </a:lnTo>
                <a:lnTo>
                  <a:pt x="1198" y="112"/>
                </a:lnTo>
                <a:lnTo>
                  <a:pt x="1183" y="122"/>
                </a:lnTo>
                <a:lnTo>
                  <a:pt x="1169" y="131"/>
                </a:lnTo>
                <a:lnTo>
                  <a:pt x="1154" y="141"/>
                </a:lnTo>
                <a:lnTo>
                  <a:pt x="1141" y="150"/>
                </a:lnTo>
                <a:lnTo>
                  <a:pt x="1126" y="162"/>
                </a:lnTo>
                <a:lnTo>
                  <a:pt x="1111" y="173"/>
                </a:lnTo>
                <a:lnTo>
                  <a:pt x="1095" y="183"/>
                </a:lnTo>
                <a:lnTo>
                  <a:pt x="1080" y="194"/>
                </a:lnTo>
                <a:lnTo>
                  <a:pt x="1050" y="217"/>
                </a:lnTo>
                <a:lnTo>
                  <a:pt x="1019" y="243"/>
                </a:lnTo>
                <a:lnTo>
                  <a:pt x="987" y="268"/>
                </a:lnTo>
                <a:lnTo>
                  <a:pt x="957" y="295"/>
                </a:lnTo>
                <a:lnTo>
                  <a:pt x="924" y="321"/>
                </a:lnTo>
                <a:lnTo>
                  <a:pt x="892" y="350"/>
                </a:lnTo>
                <a:lnTo>
                  <a:pt x="860" y="380"/>
                </a:lnTo>
                <a:lnTo>
                  <a:pt x="827" y="411"/>
                </a:lnTo>
                <a:lnTo>
                  <a:pt x="795" y="441"/>
                </a:lnTo>
                <a:lnTo>
                  <a:pt x="763" y="472"/>
                </a:lnTo>
                <a:lnTo>
                  <a:pt x="730" y="504"/>
                </a:lnTo>
                <a:lnTo>
                  <a:pt x="698" y="538"/>
                </a:lnTo>
                <a:lnTo>
                  <a:pt x="666" y="572"/>
                </a:lnTo>
                <a:lnTo>
                  <a:pt x="635" y="606"/>
                </a:lnTo>
                <a:lnTo>
                  <a:pt x="603" y="641"/>
                </a:lnTo>
                <a:lnTo>
                  <a:pt x="573" y="675"/>
                </a:lnTo>
                <a:lnTo>
                  <a:pt x="540" y="711"/>
                </a:lnTo>
                <a:lnTo>
                  <a:pt x="510" y="747"/>
                </a:lnTo>
                <a:lnTo>
                  <a:pt x="479" y="783"/>
                </a:lnTo>
                <a:lnTo>
                  <a:pt x="451" y="819"/>
                </a:lnTo>
                <a:lnTo>
                  <a:pt x="420" y="857"/>
                </a:lnTo>
                <a:lnTo>
                  <a:pt x="392" y="893"/>
                </a:lnTo>
                <a:lnTo>
                  <a:pt x="365" y="932"/>
                </a:lnTo>
                <a:lnTo>
                  <a:pt x="337" y="970"/>
                </a:lnTo>
                <a:lnTo>
                  <a:pt x="310" y="1008"/>
                </a:lnTo>
                <a:lnTo>
                  <a:pt x="286" y="1046"/>
                </a:lnTo>
                <a:lnTo>
                  <a:pt x="261" y="1084"/>
                </a:lnTo>
                <a:lnTo>
                  <a:pt x="236" y="1120"/>
                </a:lnTo>
                <a:lnTo>
                  <a:pt x="213" y="1158"/>
                </a:lnTo>
                <a:lnTo>
                  <a:pt x="190" y="1196"/>
                </a:lnTo>
                <a:lnTo>
                  <a:pt x="170" y="1234"/>
                </a:lnTo>
                <a:lnTo>
                  <a:pt x="149" y="1270"/>
                </a:lnTo>
                <a:lnTo>
                  <a:pt x="130" y="1308"/>
                </a:lnTo>
                <a:lnTo>
                  <a:pt x="111" y="1346"/>
                </a:lnTo>
                <a:lnTo>
                  <a:pt x="93" y="1382"/>
                </a:lnTo>
                <a:lnTo>
                  <a:pt x="78" y="1418"/>
                </a:lnTo>
                <a:lnTo>
                  <a:pt x="65" y="1454"/>
                </a:lnTo>
                <a:lnTo>
                  <a:pt x="38" y="1525"/>
                </a:lnTo>
                <a:lnTo>
                  <a:pt x="8" y="1660"/>
                </a:lnTo>
                <a:lnTo>
                  <a:pt x="0" y="1783"/>
                </a:lnTo>
                <a:lnTo>
                  <a:pt x="8" y="1844"/>
                </a:lnTo>
                <a:lnTo>
                  <a:pt x="19" y="1907"/>
                </a:lnTo>
                <a:lnTo>
                  <a:pt x="29" y="1939"/>
                </a:lnTo>
                <a:lnTo>
                  <a:pt x="36" y="1971"/>
                </a:lnTo>
                <a:lnTo>
                  <a:pt x="48" y="2004"/>
                </a:lnTo>
                <a:lnTo>
                  <a:pt x="61" y="2036"/>
                </a:lnTo>
                <a:lnTo>
                  <a:pt x="74" y="2068"/>
                </a:lnTo>
                <a:lnTo>
                  <a:pt x="90" y="2102"/>
                </a:lnTo>
                <a:lnTo>
                  <a:pt x="105" y="2137"/>
                </a:lnTo>
                <a:lnTo>
                  <a:pt x="120" y="2171"/>
                </a:lnTo>
                <a:lnTo>
                  <a:pt x="139" y="2205"/>
                </a:lnTo>
                <a:lnTo>
                  <a:pt x="158" y="2239"/>
                </a:lnTo>
                <a:lnTo>
                  <a:pt x="177" y="2273"/>
                </a:lnTo>
                <a:lnTo>
                  <a:pt x="198" y="2308"/>
                </a:lnTo>
                <a:lnTo>
                  <a:pt x="219" y="2342"/>
                </a:lnTo>
                <a:lnTo>
                  <a:pt x="242" y="2376"/>
                </a:lnTo>
                <a:lnTo>
                  <a:pt x="265" y="2410"/>
                </a:lnTo>
                <a:lnTo>
                  <a:pt x="289" y="2446"/>
                </a:lnTo>
                <a:lnTo>
                  <a:pt x="314" y="2481"/>
                </a:lnTo>
                <a:lnTo>
                  <a:pt x="339" y="2515"/>
                </a:lnTo>
                <a:lnTo>
                  <a:pt x="365" y="2547"/>
                </a:lnTo>
                <a:lnTo>
                  <a:pt x="392" y="2581"/>
                </a:lnTo>
                <a:lnTo>
                  <a:pt x="419" y="2616"/>
                </a:lnTo>
                <a:lnTo>
                  <a:pt x="447" y="2648"/>
                </a:lnTo>
                <a:lnTo>
                  <a:pt x="474" y="2682"/>
                </a:lnTo>
                <a:lnTo>
                  <a:pt x="502" y="2714"/>
                </a:lnTo>
                <a:lnTo>
                  <a:pt x="533" y="2747"/>
                </a:lnTo>
                <a:lnTo>
                  <a:pt x="561" y="2777"/>
                </a:lnTo>
                <a:lnTo>
                  <a:pt x="590" y="2810"/>
                </a:lnTo>
                <a:lnTo>
                  <a:pt x="620" y="2840"/>
                </a:lnTo>
                <a:lnTo>
                  <a:pt x="650" y="2870"/>
                </a:lnTo>
                <a:lnTo>
                  <a:pt x="681" y="2899"/>
                </a:lnTo>
                <a:lnTo>
                  <a:pt x="709" y="2929"/>
                </a:lnTo>
                <a:lnTo>
                  <a:pt x="740" y="2958"/>
                </a:lnTo>
                <a:lnTo>
                  <a:pt x="772" y="2984"/>
                </a:lnTo>
                <a:lnTo>
                  <a:pt x="801" y="3013"/>
                </a:lnTo>
                <a:lnTo>
                  <a:pt x="831" y="3040"/>
                </a:lnTo>
                <a:lnTo>
                  <a:pt x="862" y="3064"/>
                </a:lnTo>
                <a:lnTo>
                  <a:pt x="892" y="3089"/>
                </a:lnTo>
                <a:lnTo>
                  <a:pt x="922" y="3114"/>
                </a:lnTo>
                <a:lnTo>
                  <a:pt x="953" y="3136"/>
                </a:lnTo>
                <a:lnTo>
                  <a:pt x="968" y="3148"/>
                </a:lnTo>
                <a:lnTo>
                  <a:pt x="981" y="3159"/>
                </a:lnTo>
                <a:lnTo>
                  <a:pt x="996" y="3169"/>
                </a:lnTo>
                <a:lnTo>
                  <a:pt x="1012" y="3180"/>
                </a:lnTo>
                <a:lnTo>
                  <a:pt x="1025" y="3190"/>
                </a:lnTo>
                <a:lnTo>
                  <a:pt x="1040" y="3199"/>
                </a:lnTo>
                <a:lnTo>
                  <a:pt x="1054" y="3211"/>
                </a:lnTo>
                <a:lnTo>
                  <a:pt x="1069" y="3220"/>
                </a:lnTo>
                <a:lnTo>
                  <a:pt x="1082" y="3228"/>
                </a:lnTo>
                <a:lnTo>
                  <a:pt x="1097" y="3237"/>
                </a:lnTo>
                <a:lnTo>
                  <a:pt x="1111" y="3247"/>
                </a:lnTo>
                <a:lnTo>
                  <a:pt x="1124" y="3254"/>
                </a:lnTo>
                <a:lnTo>
                  <a:pt x="1139" y="3264"/>
                </a:lnTo>
                <a:lnTo>
                  <a:pt x="1152" y="3270"/>
                </a:lnTo>
                <a:lnTo>
                  <a:pt x="1166" y="3279"/>
                </a:lnTo>
                <a:lnTo>
                  <a:pt x="1179" y="3285"/>
                </a:lnTo>
                <a:lnTo>
                  <a:pt x="1192" y="3292"/>
                </a:lnTo>
                <a:lnTo>
                  <a:pt x="1204" y="3300"/>
                </a:lnTo>
                <a:lnTo>
                  <a:pt x="1230" y="3311"/>
                </a:lnTo>
                <a:lnTo>
                  <a:pt x="1255" y="3323"/>
                </a:lnTo>
                <a:lnTo>
                  <a:pt x="1280" y="3332"/>
                </a:lnTo>
                <a:lnTo>
                  <a:pt x="1303" y="3342"/>
                </a:lnTo>
                <a:lnTo>
                  <a:pt x="1325" y="3349"/>
                </a:lnTo>
                <a:lnTo>
                  <a:pt x="1346" y="3355"/>
                </a:lnTo>
                <a:lnTo>
                  <a:pt x="1388" y="3361"/>
                </a:lnTo>
                <a:lnTo>
                  <a:pt x="1458" y="3359"/>
                </a:lnTo>
                <a:lnTo>
                  <a:pt x="1489" y="3347"/>
                </a:lnTo>
                <a:lnTo>
                  <a:pt x="1517" y="3336"/>
                </a:lnTo>
                <a:lnTo>
                  <a:pt x="1529" y="3328"/>
                </a:lnTo>
                <a:lnTo>
                  <a:pt x="1542" y="3321"/>
                </a:lnTo>
                <a:lnTo>
                  <a:pt x="1553" y="3311"/>
                </a:lnTo>
                <a:lnTo>
                  <a:pt x="1567" y="3304"/>
                </a:lnTo>
                <a:lnTo>
                  <a:pt x="1609" y="3262"/>
                </a:lnTo>
                <a:lnTo>
                  <a:pt x="1628" y="3239"/>
                </a:lnTo>
                <a:lnTo>
                  <a:pt x="1643" y="3213"/>
                </a:lnTo>
                <a:lnTo>
                  <a:pt x="1658" y="3186"/>
                </a:lnTo>
                <a:lnTo>
                  <a:pt x="1673" y="3159"/>
                </a:lnTo>
                <a:lnTo>
                  <a:pt x="1696" y="3100"/>
                </a:lnTo>
                <a:lnTo>
                  <a:pt x="1728" y="2979"/>
                </a:lnTo>
                <a:lnTo>
                  <a:pt x="1745" y="2861"/>
                </a:lnTo>
                <a:lnTo>
                  <a:pt x="1751" y="2762"/>
                </a:lnTo>
                <a:lnTo>
                  <a:pt x="1751" y="2665"/>
                </a:lnTo>
                <a:lnTo>
                  <a:pt x="1776" y="2673"/>
                </a:lnTo>
                <a:lnTo>
                  <a:pt x="1806" y="2680"/>
                </a:lnTo>
                <a:lnTo>
                  <a:pt x="1848" y="2690"/>
                </a:lnTo>
                <a:lnTo>
                  <a:pt x="1899" y="2703"/>
                </a:lnTo>
                <a:lnTo>
                  <a:pt x="1928" y="2709"/>
                </a:lnTo>
                <a:lnTo>
                  <a:pt x="1960" y="2716"/>
                </a:lnTo>
                <a:lnTo>
                  <a:pt x="1995" y="2724"/>
                </a:lnTo>
                <a:lnTo>
                  <a:pt x="2031" y="2733"/>
                </a:lnTo>
                <a:lnTo>
                  <a:pt x="2069" y="2743"/>
                </a:lnTo>
                <a:lnTo>
                  <a:pt x="2109" y="2751"/>
                </a:lnTo>
                <a:lnTo>
                  <a:pt x="2150" y="2760"/>
                </a:lnTo>
                <a:lnTo>
                  <a:pt x="2194" y="2772"/>
                </a:lnTo>
                <a:lnTo>
                  <a:pt x="2240" y="2781"/>
                </a:lnTo>
                <a:lnTo>
                  <a:pt x="2285" y="2792"/>
                </a:lnTo>
                <a:lnTo>
                  <a:pt x="2335" y="2802"/>
                </a:lnTo>
                <a:lnTo>
                  <a:pt x="2384" y="2813"/>
                </a:lnTo>
                <a:lnTo>
                  <a:pt x="2436" y="2825"/>
                </a:lnTo>
                <a:lnTo>
                  <a:pt x="2487" y="2836"/>
                </a:lnTo>
                <a:lnTo>
                  <a:pt x="2540" y="2848"/>
                </a:lnTo>
                <a:lnTo>
                  <a:pt x="2595" y="2859"/>
                </a:lnTo>
                <a:lnTo>
                  <a:pt x="2650" y="2870"/>
                </a:lnTo>
                <a:lnTo>
                  <a:pt x="2707" y="2882"/>
                </a:lnTo>
                <a:lnTo>
                  <a:pt x="2764" y="2893"/>
                </a:lnTo>
                <a:lnTo>
                  <a:pt x="2821" y="2905"/>
                </a:lnTo>
                <a:lnTo>
                  <a:pt x="2880" y="2916"/>
                </a:lnTo>
                <a:lnTo>
                  <a:pt x="2939" y="2927"/>
                </a:lnTo>
                <a:lnTo>
                  <a:pt x="2998" y="2939"/>
                </a:lnTo>
                <a:lnTo>
                  <a:pt x="3057" y="2950"/>
                </a:lnTo>
                <a:lnTo>
                  <a:pt x="3116" y="2962"/>
                </a:lnTo>
                <a:lnTo>
                  <a:pt x="3177" y="2971"/>
                </a:lnTo>
                <a:lnTo>
                  <a:pt x="3238" y="2983"/>
                </a:lnTo>
                <a:lnTo>
                  <a:pt x="3297" y="2992"/>
                </a:lnTo>
                <a:lnTo>
                  <a:pt x="3358" y="3002"/>
                </a:lnTo>
                <a:lnTo>
                  <a:pt x="3416" y="3013"/>
                </a:lnTo>
                <a:lnTo>
                  <a:pt x="3475" y="3021"/>
                </a:lnTo>
                <a:lnTo>
                  <a:pt x="3534" y="3030"/>
                </a:lnTo>
                <a:lnTo>
                  <a:pt x="3593" y="3038"/>
                </a:lnTo>
                <a:lnTo>
                  <a:pt x="3650" y="3047"/>
                </a:lnTo>
                <a:lnTo>
                  <a:pt x="3707" y="3053"/>
                </a:lnTo>
                <a:lnTo>
                  <a:pt x="3764" y="3060"/>
                </a:lnTo>
                <a:lnTo>
                  <a:pt x="3875" y="3074"/>
                </a:lnTo>
                <a:lnTo>
                  <a:pt x="3981" y="3083"/>
                </a:lnTo>
                <a:lnTo>
                  <a:pt x="4082" y="3089"/>
                </a:lnTo>
                <a:lnTo>
                  <a:pt x="4268" y="3095"/>
                </a:lnTo>
                <a:lnTo>
                  <a:pt x="4426" y="3087"/>
                </a:lnTo>
                <a:lnTo>
                  <a:pt x="4549" y="3064"/>
                </a:lnTo>
                <a:lnTo>
                  <a:pt x="4576" y="3057"/>
                </a:lnTo>
                <a:lnTo>
                  <a:pt x="4601" y="3047"/>
                </a:lnTo>
                <a:lnTo>
                  <a:pt x="4627" y="3040"/>
                </a:lnTo>
                <a:lnTo>
                  <a:pt x="4652" y="3030"/>
                </a:lnTo>
                <a:lnTo>
                  <a:pt x="4675" y="3021"/>
                </a:lnTo>
                <a:lnTo>
                  <a:pt x="4700" y="3011"/>
                </a:lnTo>
                <a:lnTo>
                  <a:pt x="4722" y="3002"/>
                </a:lnTo>
                <a:lnTo>
                  <a:pt x="4743" y="2992"/>
                </a:lnTo>
                <a:lnTo>
                  <a:pt x="4766" y="2981"/>
                </a:lnTo>
                <a:lnTo>
                  <a:pt x="4787" y="2971"/>
                </a:lnTo>
                <a:lnTo>
                  <a:pt x="4808" y="2960"/>
                </a:lnTo>
                <a:lnTo>
                  <a:pt x="4827" y="2948"/>
                </a:lnTo>
                <a:lnTo>
                  <a:pt x="4848" y="2937"/>
                </a:lnTo>
                <a:lnTo>
                  <a:pt x="4867" y="2925"/>
                </a:lnTo>
                <a:lnTo>
                  <a:pt x="4886" y="2914"/>
                </a:lnTo>
                <a:lnTo>
                  <a:pt x="4903" y="2901"/>
                </a:lnTo>
                <a:lnTo>
                  <a:pt x="4920" y="2889"/>
                </a:lnTo>
                <a:lnTo>
                  <a:pt x="4937" y="2876"/>
                </a:lnTo>
                <a:lnTo>
                  <a:pt x="4970" y="2851"/>
                </a:lnTo>
                <a:lnTo>
                  <a:pt x="5000" y="2823"/>
                </a:lnTo>
                <a:lnTo>
                  <a:pt x="5029" y="2796"/>
                </a:lnTo>
                <a:lnTo>
                  <a:pt x="5053" y="2768"/>
                </a:lnTo>
                <a:lnTo>
                  <a:pt x="5078" y="2737"/>
                </a:lnTo>
                <a:lnTo>
                  <a:pt x="5099" y="2707"/>
                </a:lnTo>
                <a:lnTo>
                  <a:pt x="5118" y="2676"/>
                </a:lnTo>
                <a:lnTo>
                  <a:pt x="5135" y="2644"/>
                </a:lnTo>
                <a:lnTo>
                  <a:pt x="5150" y="2612"/>
                </a:lnTo>
                <a:lnTo>
                  <a:pt x="5175" y="2543"/>
                </a:lnTo>
                <a:lnTo>
                  <a:pt x="5196" y="2403"/>
                </a:lnTo>
                <a:lnTo>
                  <a:pt x="5192" y="2329"/>
                </a:lnTo>
                <a:lnTo>
                  <a:pt x="5181" y="2254"/>
                </a:lnTo>
                <a:lnTo>
                  <a:pt x="5173" y="2215"/>
                </a:lnTo>
                <a:lnTo>
                  <a:pt x="5162" y="2177"/>
                </a:lnTo>
                <a:lnTo>
                  <a:pt x="5148" y="2139"/>
                </a:lnTo>
                <a:lnTo>
                  <a:pt x="5133" y="2099"/>
                </a:lnTo>
                <a:lnTo>
                  <a:pt x="5116" y="2059"/>
                </a:lnTo>
                <a:lnTo>
                  <a:pt x="5101" y="2021"/>
                </a:lnTo>
                <a:lnTo>
                  <a:pt x="5086" y="1985"/>
                </a:lnTo>
                <a:lnTo>
                  <a:pt x="5070" y="1948"/>
                </a:lnTo>
                <a:lnTo>
                  <a:pt x="5057" y="1912"/>
                </a:lnTo>
                <a:lnTo>
                  <a:pt x="5044" y="1876"/>
                </a:lnTo>
                <a:lnTo>
                  <a:pt x="5030" y="1844"/>
                </a:lnTo>
                <a:lnTo>
                  <a:pt x="5017" y="1810"/>
                </a:lnTo>
                <a:lnTo>
                  <a:pt x="4992" y="1747"/>
                </a:lnTo>
                <a:lnTo>
                  <a:pt x="4970" y="1688"/>
                </a:lnTo>
                <a:lnTo>
                  <a:pt x="4949" y="1635"/>
                </a:lnTo>
                <a:lnTo>
                  <a:pt x="4932" y="1583"/>
                </a:lnTo>
                <a:lnTo>
                  <a:pt x="4914" y="1540"/>
                </a:lnTo>
                <a:lnTo>
                  <a:pt x="4901" y="1500"/>
                </a:lnTo>
                <a:lnTo>
                  <a:pt x="4878" y="1437"/>
                </a:lnTo>
                <a:lnTo>
                  <a:pt x="4861" y="1386"/>
                </a:lnTo>
                <a:lnTo>
                  <a:pt x="4880" y="1359"/>
                </a:lnTo>
                <a:lnTo>
                  <a:pt x="4899" y="1331"/>
                </a:lnTo>
                <a:lnTo>
                  <a:pt x="4928" y="1291"/>
                </a:lnTo>
                <a:lnTo>
                  <a:pt x="4943" y="1268"/>
                </a:lnTo>
                <a:lnTo>
                  <a:pt x="4960" y="1241"/>
                </a:lnTo>
                <a:lnTo>
                  <a:pt x="4977" y="1215"/>
                </a:lnTo>
                <a:lnTo>
                  <a:pt x="4996" y="1186"/>
                </a:lnTo>
                <a:lnTo>
                  <a:pt x="5015" y="1156"/>
                </a:lnTo>
                <a:lnTo>
                  <a:pt x="5034" y="1123"/>
                </a:lnTo>
                <a:lnTo>
                  <a:pt x="5055" y="1089"/>
                </a:lnTo>
                <a:lnTo>
                  <a:pt x="5074" y="1055"/>
                </a:lnTo>
                <a:lnTo>
                  <a:pt x="5095" y="1019"/>
                </a:lnTo>
                <a:lnTo>
                  <a:pt x="5114" y="981"/>
                </a:lnTo>
                <a:lnTo>
                  <a:pt x="5133" y="943"/>
                </a:lnTo>
                <a:lnTo>
                  <a:pt x="5154" y="905"/>
                </a:lnTo>
                <a:lnTo>
                  <a:pt x="5171" y="867"/>
                </a:lnTo>
                <a:lnTo>
                  <a:pt x="5190" y="827"/>
                </a:lnTo>
                <a:lnTo>
                  <a:pt x="5205" y="787"/>
                </a:lnTo>
                <a:lnTo>
                  <a:pt x="5221" y="747"/>
                </a:lnTo>
                <a:lnTo>
                  <a:pt x="5236" y="707"/>
                </a:lnTo>
                <a:lnTo>
                  <a:pt x="5249" y="667"/>
                </a:lnTo>
                <a:lnTo>
                  <a:pt x="5270" y="589"/>
                </a:lnTo>
                <a:lnTo>
                  <a:pt x="5289" y="441"/>
                </a:lnTo>
                <a:lnTo>
                  <a:pt x="5283" y="375"/>
                </a:lnTo>
                <a:lnTo>
                  <a:pt x="5276" y="346"/>
                </a:lnTo>
                <a:lnTo>
                  <a:pt x="5266" y="321"/>
                </a:lnTo>
                <a:lnTo>
                  <a:pt x="5255" y="299"/>
                </a:lnTo>
                <a:lnTo>
                  <a:pt x="5240" y="278"/>
                </a:lnTo>
                <a:lnTo>
                  <a:pt x="5224" y="259"/>
                </a:lnTo>
                <a:lnTo>
                  <a:pt x="5207" y="242"/>
                </a:lnTo>
                <a:lnTo>
                  <a:pt x="5188" y="226"/>
                </a:lnTo>
                <a:lnTo>
                  <a:pt x="5177" y="221"/>
                </a:lnTo>
                <a:lnTo>
                  <a:pt x="5167" y="215"/>
                </a:lnTo>
                <a:lnTo>
                  <a:pt x="5145" y="203"/>
                </a:lnTo>
                <a:lnTo>
                  <a:pt x="5124" y="194"/>
                </a:lnTo>
                <a:lnTo>
                  <a:pt x="5099" y="186"/>
                </a:lnTo>
                <a:lnTo>
                  <a:pt x="5076" y="181"/>
                </a:lnTo>
                <a:lnTo>
                  <a:pt x="5027" y="173"/>
                </a:lnTo>
                <a:lnTo>
                  <a:pt x="4930" y="169"/>
                </a:lnTo>
                <a:lnTo>
                  <a:pt x="4846" y="175"/>
                </a:lnTo>
                <a:lnTo>
                  <a:pt x="4787" y="184"/>
                </a:lnTo>
                <a:lnTo>
                  <a:pt x="4764" y="188"/>
                </a:lnTo>
                <a:lnTo>
                  <a:pt x="4778" y="194"/>
                </a:lnTo>
                <a:lnTo>
                  <a:pt x="4793" y="202"/>
                </a:lnTo>
                <a:lnTo>
                  <a:pt x="4814" y="213"/>
                </a:lnTo>
                <a:lnTo>
                  <a:pt x="4825" y="221"/>
                </a:lnTo>
                <a:lnTo>
                  <a:pt x="4837" y="228"/>
                </a:lnTo>
                <a:lnTo>
                  <a:pt x="4848" y="236"/>
                </a:lnTo>
                <a:lnTo>
                  <a:pt x="4861" y="245"/>
                </a:lnTo>
                <a:lnTo>
                  <a:pt x="4913" y="293"/>
                </a:lnTo>
                <a:lnTo>
                  <a:pt x="4935" y="323"/>
                </a:lnTo>
                <a:lnTo>
                  <a:pt x="4956" y="357"/>
                </a:lnTo>
                <a:lnTo>
                  <a:pt x="4985" y="437"/>
                </a:lnTo>
                <a:lnTo>
                  <a:pt x="4989" y="534"/>
                </a:lnTo>
                <a:lnTo>
                  <a:pt x="4979" y="589"/>
                </a:lnTo>
                <a:lnTo>
                  <a:pt x="4970" y="620"/>
                </a:lnTo>
                <a:lnTo>
                  <a:pt x="4958" y="650"/>
                </a:lnTo>
                <a:lnTo>
                  <a:pt x="4945" y="681"/>
                </a:lnTo>
                <a:lnTo>
                  <a:pt x="4930" y="711"/>
                </a:lnTo>
                <a:lnTo>
                  <a:pt x="4911" y="741"/>
                </a:lnTo>
                <a:lnTo>
                  <a:pt x="4892" y="768"/>
                </a:lnTo>
                <a:lnTo>
                  <a:pt x="4873" y="797"/>
                </a:lnTo>
                <a:lnTo>
                  <a:pt x="4850" y="823"/>
                </a:lnTo>
                <a:lnTo>
                  <a:pt x="4827" y="850"/>
                </a:lnTo>
                <a:lnTo>
                  <a:pt x="4804" y="874"/>
                </a:lnTo>
                <a:lnTo>
                  <a:pt x="4780" y="899"/>
                </a:lnTo>
                <a:lnTo>
                  <a:pt x="4757" y="924"/>
                </a:lnTo>
                <a:lnTo>
                  <a:pt x="4730" y="949"/>
                </a:lnTo>
                <a:lnTo>
                  <a:pt x="4705" y="971"/>
                </a:lnTo>
                <a:lnTo>
                  <a:pt x="4681" y="994"/>
                </a:lnTo>
                <a:lnTo>
                  <a:pt x="4654" y="1017"/>
                </a:lnTo>
                <a:lnTo>
                  <a:pt x="4629" y="1040"/>
                </a:lnTo>
                <a:lnTo>
                  <a:pt x="4607" y="1063"/>
                </a:lnTo>
                <a:lnTo>
                  <a:pt x="4582" y="1084"/>
                </a:lnTo>
                <a:lnTo>
                  <a:pt x="4559" y="1106"/>
                </a:lnTo>
                <a:lnTo>
                  <a:pt x="4536" y="1127"/>
                </a:lnTo>
                <a:lnTo>
                  <a:pt x="4515" y="1150"/>
                </a:lnTo>
                <a:lnTo>
                  <a:pt x="4496" y="1171"/>
                </a:lnTo>
                <a:lnTo>
                  <a:pt x="4479" y="1194"/>
                </a:lnTo>
                <a:lnTo>
                  <a:pt x="4447" y="1238"/>
                </a:lnTo>
                <a:lnTo>
                  <a:pt x="4409" y="1329"/>
                </a:lnTo>
                <a:lnTo>
                  <a:pt x="4405" y="1376"/>
                </a:lnTo>
                <a:lnTo>
                  <a:pt x="4413" y="1428"/>
                </a:lnTo>
                <a:lnTo>
                  <a:pt x="4422" y="1454"/>
                </a:lnTo>
                <a:lnTo>
                  <a:pt x="4435" y="1488"/>
                </a:lnTo>
                <a:lnTo>
                  <a:pt x="4451" y="1525"/>
                </a:lnTo>
                <a:lnTo>
                  <a:pt x="4460" y="1545"/>
                </a:lnTo>
                <a:lnTo>
                  <a:pt x="4470" y="1566"/>
                </a:lnTo>
                <a:lnTo>
                  <a:pt x="4479" y="1589"/>
                </a:lnTo>
                <a:lnTo>
                  <a:pt x="4489" y="1612"/>
                </a:lnTo>
                <a:lnTo>
                  <a:pt x="4500" y="1635"/>
                </a:lnTo>
                <a:lnTo>
                  <a:pt x="4511" y="1660"/>
                </a:lnTo>
                <a:lnTo>
                  <a:pt x="4523" y="1686"/>
                </a:lnTo>
                <a:lnTo>
                  <a:pt x="4534" y="1711"/>
                </a:lnTo>
                <a:lnTo>
                  <a:pt x="4548" y="1737"/>
                </a:lnTo>
                <a:lnTo>
                  <a:pt x="4561" y="1764"/>
                </a:lnTo>
                <a:lnTo>
                  <a:pt x="4572" y="1793"/>
                </a:lnTo>
                <a:lnTo>
                  <a:pt x="4586" y="1821"/>
                </a:lnTo>
                <a:lnTo>
                  <a:pt x="4599" y="1850"/>
                </a:lnTo>
                <a:lnTo>
                  <a:pt x="4612" y="1878"/>
                </a:lnTo>
                <a:lnTo>
                  <a:pt x="4624" y="1907"/>
                </a:lnTo>
                <a:lnTo>
                  <a:pt x="4637" y="1937"/>
                </a:lnTo>
                <a:lnTo>
                  <a:pt x="4664" y="1998"/>
                </a:lnTo>
                <a:lnTo>
                  <a:pt x="4688" y="2059"/>
                </a:lnTo>
                <a:lnTo>
                  <a:pt x="4711" y="2120"/>
                </a:lnTo>
                <a:lnTo>
                  <a:pt x="4734" y="2180"/>
                </a:lnTo>
                <a:lnTo>
                  <a:pt x="4753" y="2239"/>
                </a:lnTo>
                <a:lnTo>
                  <a:pt x="4772" y="2300"/>
                </a:lnTo>
                <a:lnTo>
                  <a:pt x="4787" y="2357"/>
                </a:lnTo>
                <a:lnTo>
                  <a:pt x="4808" y="2469"/>
                </a:lnTo>
                <a:lnTo>
                  <a:pt x="4814" y="2572"/>
                </a:lnTo>
                <a:lnTo>
                  <a:pt x="4810" y="2618"/>
                </a:lnTo>
                <a:lnTo>
                  <a:pt x="4802" y="2661"/>
                </a:lnTo>
                <a:lnTo>
                  <a:pt x="4787" y="2699"/>
                </a:lnTo>
                <a:lnTo>
                  <a:pt x="4780" y="2718"/>
                </a:lnTo>
                <a:lnTo>
                  <a:pt x="4768" y="2735"/>
                </a:lnTo>
                <a:lnTo>
                  <a:pt x="4743" y="2766"/>
                </a:lnTo>
                <a:lnTo>
                  <a:pt x="4711" y="2791"/>
                </a:lnTo>
                <a:lnTo>
                  <a:pt x="4692" y="2800"/>
                </a:lnTo>
                <a:lnTo>
                  <a:pt x="4673" y="2810"/>
                </a:lnTo>
                <a:lnTo>
                  <a:pt x="4650" y="2817"/>
                </a:lnTo>
                <a:lnTo>
                  <a:pt x="4626" y="2825"/>
                </a:lnTo>
                <a:lnTo>
                  <a:pt x="4572" y="2832"/>
                </a:lnTo>
                <a:lnTo>
                  <a:pt x="4511" y="2834"/>
                </a:lnTo>
                <a:lnTo>
                  <a:pt x="4363" y="2825"/>
                </a:lnTo>
                <a:lnTo>
                  <a:pt x="4276" y="2817"/>
                </a:lnTo>
                <a:lnTo>
                  <a:pt x="4184" y="2808"/>
                </a:lnTo>
                <a:lnTo>
                  <a:pt x="4084" y="2794"/>
                </a:lnTo>
                <a:lnTo>
                  <a:pt x="3981" y="2781"/>
                </a:lnTo>
                <a:lnTo>
                  <a:pt x="3926" y="2773"/>
                </a:lnTo>
                <a:lnTo>
                  <a:pt x="3871" y="2766"/>
                </a:lnTo>
                <a:lnTo>
                  <a:pt x="3814" y="2758"/>
                </a:lnTo>
                <a:lnTo>
                  <a:pt x="3757" y="2749"/>
                </a:lnTo>
                <a:lnTo>
                  <a:pt x="3700" y="2741"/>
                </a:lnTo>
                <a:lnTo>
                  <a:pt x="3641" y="2732"/>
                </a:lnTo>
                <a:lnTo>
                  <a:pt x="3580" y="2722"/>
                </a:lnTo>
                <a:lnTo>
                  <a:pt x="3519" y="2713"/>
                </a:lnTo>
                <a:lnTo>
                  <a:pt x="3458" y="2703"/>
                </a:lnTo>
                <a:lnTo>
                  <a:pt x="3397" y="2692"/>
                </a:lnTo>
                <a:lnTo>
                  <a:pt x="3337" y="2682"/>
                </a:lnTo>
                <a:lnTo>
                  <a:pt x="3274" y="2671"/>
                </a:lnTo>
                <a:lnTo>
                  <a:pt x="3213" y="2661"/>
                </a:lnTo>
                <a:lnTo>
                  <a:pt x="3150" y="2650"/>
                </a:lnTo>
                <a:lnTo>
                  <a:pt x="3088" y="2638"/>
                </a:lnTo>
                <a:lnTo>
                  <a:pt x="3027" y="2629"/>
                </a:lnTo>
                <a:lnTo>
                  <a:pt x="2964" y="2618"/>
                </a:lnTo>
                <a:lnTo>
                  <a:pt x="2903" y="2606"/>
                </a:lnTo>
                <a:lnTo>
                  <a:pt x="2840" y="2595"/>
                </a:lnTo>
                <a:lnTo>
                  <a:pt x="2780" y="2583"/>
                </a:lnTo>
                <a:lnTo>
                  <a:pt x="2721" y="2574"/>
                </a:lnTo>
                <a:lnTo>
                  <a:pt x="2660" y="2562"/>
                </a:lnTo>
                <a:lnTo>
                  <a:pt x="2601" y="2551"/>
                </a:lnTo>
                <a:lnTo>
                  <a:pt x="2544" y="2540"/>
                </a:lnTo>
                <a:lnTo>
                  <a:pt x="2485" y="2530"/>
                </a:lnTo>
                <a:lnTo>
                  <a:pt x="2430" y="2519"/>
                </a:lnTo>
                <a:lnTo>
                  <a:pt x="2375" y="2507"/>
                </a:lnTo>
                <a:lnTo>
                  <a:pt x="2320" y="2498"/>
                </a:lnTo>
                <a:lnTo>
                  <a:pt x="2266" y="2488"/>
                </a:lnTo>
                <a:lnTo>
                  <a:pt x="2215" y="2479"/>
                </a:lnTo>
                <a:lnTo>
                  <a:pt x="2164" y="2467"/>
                </a:lnTo>
                <a:lnTo>
                  <a:pt x="2114" y="2458"/>
                </a:lnTo>
                <a:lnTo>
                  <a:pt x="2069" y="2448"/>
                </a:lnTo>
                <a:lnTo>
                  <a:pt x="2021" y="2441"/>
                </a:lnTo>
                <a:lnTo>
                  <a:pt x="1977" y="2431"/>
                </a:lnTo>
                <a:lnTo>
                  <a:pt x="1936" y="2424"/>
                </a:lnTo>
                <a:lnTo>
                  <a:pt x="1896" y="2414"/>
                </a:lnTo>
                <a:lnTo>
                  <a:pt x="1858" y="2408"/>
                </a:lnTo>
                <a:lnTo>
                  <a:pt x="1820" y="2401"/>
                </a:lnTo>
                <a:lnTo>
                  <a:pt x="1785" y="2393"/>
                </a:lnTo>
                <a:lnTo>
                  <a:pt x="1725" y="2380"/>
                </a:lnTo>
                <a:lnTo>
                  <a:pt x="1673" y="2370"/>
                </a:lnTo>
                <a:lnTo>
                  <a:pt x="1631" y="2363"/>
                </a:lnTo>
                <a:lnTo>
                  <a:pt x="1601" y="2355"/>
                </a:lnTo>
                <a:lnTo>
                  <a:pt x="1576" y="2351"/>
                </a:lnTo>
                <a:lnTo>
                  <a:pt x="1584" y="2384"/>
                </a:lnTo>
                <a:lnTo>
                  <a:pt x="1599" y="2469"/>
                </a:lnTo>
                <a:lnTo>
                  <a:pt x="1612" y="2583"/>
                </a:lnTo>
                <a:lnTo>
                  <a:pt x="1612" y="2711"/>
                </a:lnTo>
                <a:lnTo>
                  <a:pt x="1601" y="2770"/>
                </a:lnTo>
                <a:lnTo>
                  <a:pt x="1593" y="2798"/>
                </a:lnTo>
                <a:lnTo>
                  <a:pt x="1584" y="2825"/>
                </a:lnTo>
                <a:lnTo>
                  <a:pt x="1571" y="2849"/>
                </a:lnTo>
                <a:lnTo>
                  <a:pt x="1555" y="2872"/>
                </a:lnTo>
                <a:lnTo>
                  <a:pt x="1538" y="2891"/>
                </a:lnTo>
                <a:lnTo>
                  <a:pt x="1517" y="2908"/>
                </a:lnTo>
                <a:lnTo>
                  <a:pt x="1506" y="2916"/>
                </a:lnTo>
                <a:lnTo>
                  <a:pt x="1495" y="2922"/>
                </a:lnTo>
                <a:lnTo>
                  <a:pt x="1468" y="2931"/>
                </a:lnTo>
                <a:lnTo>
                  <a:pt x="1436" y="2939"/>
                </a:lnTo>
                <a:lnTo>
                  <a:pt x="1401" y="2939"/>
                </a:lnTo>
                <a:lnTo>
                  <a:pt x="1322" y="2927"/>
                </a:lnTo>
                <a:lnTo>
                  <a:pt x="1276" y="2916"/>
                </a:lnTo>
                <a:lnTo>
                  <a:pt x="1251" y="2906"/>
                </a:lnTo>
                <a:lnTo>
                  <a:pt x="1225" y="2897"/>
                </a:lnTo>
                <a:lnTo>
                  <a:pt x="1200" y="2886"/>
                </a:lnTo>
                <a:lnTo>
                  <a:pt x="1173" y="2874"/>
                </a:lnTo>
                <a:lnTo>
                  <a:pt x="1147" y="2861"/>
                </a:lnTo>
                <a:lnTo>
                  <a:pt x="1122" y="2848"/>
                </a:lnTo>
                <a:lnTo>
                  <a:pt x="1111" y="2840"/>
                </a:lnTo>
                <a:lnTo>
                  <a:pt x="1097" y="2834"/>
                </a:lnTo>
                <a:lnTo>
                  <a:pt x="1086" y="2827"/>
                </a:lnTo>
                <a:lnTo>
                  <a:pt x="1073" y="2819"/>
                </a:lnTo>
                <a:lnTo>
                  <a:pt x="1061" y="2813"/>
                </a:lnTo>
                <a:lnTo>
                  <a:pt x="1050" y="2806"/>
                </a:lnTo>
                <a:lnTo>
                  <a:pt x="1036" y="2798"/>
                </a:lnTo>
                <a:lnTo>
                  <a:pt x="1025" y="2789"/>
                </a:lnTo>
                <a:lnTo>
                  <a:pt x="1014" y="2781"/>
                </a:lnTo>
                <a:lnTo>
                  <a:pt x="1002" y="2773"/>
                </a:lnTo>
                <a:lnTo>
                  <a:pt x="991" y="2766"/>
                </a:lnTo>
                <a:lnTo>
                  <a:pt x="979" y="2756"/>
                </a:lnTo>
                <a:lnTo>
                  <a:pt x="934" y="2722"/>
                </a:lnTo>
                <a:lnTo>
                  <a:pt x="892" y="2686"/>
                </a:lnTo>
                <a:lnTo>
                  <a:pt x="850" y="2648"/>
                </a:lnTo>
                <a:lnTo>
                  <a:pt x="810" y="2608"/>
                </a:lnTo>
                <a:lnTo>
                  <a:pt x="791" y="2587"/>
                </a:lnTo>
                <a:lnTo>
                  <a:pt x="772" y="2564"/>
                </a:lnTo>
                <a:lnTo>
                  <a:pt x="753" y="2543"/>
                </a:lnTo>
                <a:lnTo>
                  <a:pt x="736" y="2523"/>
                </a:lnTo>
                <a:lnTo>
                  <a:pt x="719" y="2500"/>
                </a:lnTo>
                <a:lnTo>
                  <a:pt x="702" y="2477"/>
                </a:lnTo>
                <a:lnTo>
                  <a:pt x="685" y="2454"/>
                </a:lnTo>
                <a:lnTo>
                  <a:pt x="670" y="2431"/>
                </a:lnTo>
                <a:lnTo>
                  <a:pt x="654" y="2408"/>
                </a:lnTo>
                <a:lnTo>
                  <a:pt x="639" y="2384"/>
                </a:lnTo>
                <a:lnTo>
                  <a:pt x="624" y="2361"/>
                </a:lnTo>
                <a:lnTo>
                  <a:pt x="611" y="2336"/>
                </a:lnTo>
                <a:lnTo>
                  <a:pt x="597" y="2312"/>
                </a:lnTo>
                <a:lnTo>
                  <a:pt x="584" y="2287"/>
                </a:lnTo>
                <a:lnTo>
                  <a:pt x="571" y="2264"/>
                </a:lnTo>
                <a:lnTo>
                  <a:pt x="559" y="2237"/>
                </a:lnTo>
                <a:lnTo>
                  <a:pt x="548" y="2213"/>
                </a:lnTo>
                <a:lnTo>
                  <a:pt x="536" y="2188"/>
                </a:lnTo>
                <a:lnTo>
                  <a:pt x="516" y="2137"/>
                </a:lnTo>
                <a:lnTo>
                  <a:pt x="498" y="2085"/>
                </a:lnTo>
                <a:lnTo>
                  <a:pt x="483" y="2034"/>
                </a:lnTo>
                <a:lnTo>
                  <a:pt x="470" y="1985"/>
                </a:lnTo>
                <a:lnTo>
                  <a:pt x="449" y="1880"/>
                </a:lnTo>
                <a:lnTo>
                  <a:pt x="438" y="1680"/>
                </a:lnTo>
                <a:lnTo>
                  <a:pt x="447" y="1583"/>
                </a:lnTo>
                <a:lnTo>
                  <a:pt x="457" y="1536"/>
                </a:lnTo>
                <a:lnTo>
                  <a:pt x="468" y="1490"/>
                </a:lnTo>
                <a:lnTo>
                  <a:pt x="481" y="1443"/>
                </a:lnTo>
                <a:lnTo>
                  <a:pt x="500" y="1395"/>
                </a:lnTo>
                <a:lnTo>
                  <a:pt x="521" y="1344"/>
                </a:lnTo>
                <a:lnTo>
                  <a:pt x="533" y="1317"/>
                </a:lnTo>
                <a:lnTo>
                  <a:pt x="544" y="1291"/>
                </a:lnTo>
                <a:lnTo>
                  <a:pt x="557" y="1264"/>
                </a:lnTo>
                <a:lnTo>
                  <a:pt x="571" y="1238"/>
                </a:lnTo>
                <a:lnTo>
                  <a:pt x="586" y="1211"/>
                </a:lnTo>
                <a:lnTo>
                  <a:pt x="601" y="1182"/>
                </a:lnTo>
                <a:lnTo>
                  <a:pt x="616" y="1156"/>
                </a:lnTo>
                <a:lnTo>
                  <a:pt x="631" y="1127"/>
                </a:lnTo>
                <a:lnTo>
                  <a:pt x="649" y="1101"/>
                </a:lnTo>
                <a:lnTo>
                  <a:pt x="666" y="1072"/>
                </a:lnTo>
                <a:lnTo>
                  <a:pt x="683" y="1044"/>
                </a:lnTo>
                <a:lnTo>
                  <a:pt x="700" y="1017"/>
                </a:lnTo>
                <a:lnTo>
                  <a:pt x="719" y="989"/>
                </a:lnTo>
                <a:lnTo>
                  <a:pt x="738" y="960"/>
                </a:lnTo>
                <a:lnTo>
                  <a:pt x="755" y="933"/>
                </a:lnTo>
                <a:lnTo>
                  <a:pt x="776" y="907"/>
                </a:lnTo>
                <a:lnTo>
                  <a:pt x="795" y="878"/>
                </a:lnTo>
                <a:lnTo>
                  <a:pt x="814" y="852"/>
                </a:lnTo>
                <a:lnTo>
                  <a:pt x="833" y="825"/>
                </a:lnTo>
                <a:lnTo>
                  <a:pt x="854" y="798"/>
                </a:lnTo>
                <a:lnTo>
                  <a:pt x="873" y="774"/>
                </a:lnTo>
                <a:lnTo>
                  <a:pt x="894" y="747"/>
                </a:lnTo>
                <a:lnTo>
                  <a:pt x="915" y="722"/>
                </a:lnTo>
                <a:lnTo>
                  <a:pt x="934" y="698"/>
                </a:lnTo>
                <a:lnTo>
                  <a:pt x="955" y="673"/>
                </a:lnTo>
                <a:lnTo>
                  <a:pt x="976" y="650"/>
                </a:lnTo>
                <a:lnTo>
                  <a:pt x="995" y="627"/>
                </a:lnTo>
                <a:lnTo>
                  <a:pt x="1015" y="606"/>
                </a:lnTo>
                <a:lnTo>
                  <a:pt x="1035" y="584"/>
                </a:lnTo>
                <a:lnTo>
                  <a:pt x="1055" y="563"/>
                </a:lnTo>
                <a:lnTo>
                  <a:pt x="1074" y="544"/>
                </a:lnTo>
                <a:lnTo>
                  <a:pt x="1095" y="525"/>
                </a:lnTo>
                <a:lnTo>
                  <a:pt x="1133" y="489"/>
                </a:lnTo>
                <a:lnTo>
                  <a:pt x="1171" y="456"/>
                </a:lnTo>
                <a:lnTo>
                  <a:pt x="1206" y="428"/>
                </a:lnTo>
                <a:lnTo>
                  <a:pt x="1225" y="416"/>
                </a:lnTo>
                <a:lnTo>
                  <a:pt x="1242" y="405"/>
                </a:lnTo>
                <a:lnTo>
                  <a:pt x="1257" y="395"/>
                </a:lnTo>
                <a:lnTo>
                  <a:pt x="1274" y="386"/>
                </a:lnTo>
                <a:lnTo>
                  <a:pt x="1289" y="378"/>
                </a:lnTo>
                <a:lnTo>
                  <a:pt x="1304" y="373"/>
                </a:lnTo>
                <a:lnTo>
                  <a:pt x="1333" y="363"/>
                </a:lnTo>
                <a:lnTo>
                  <a:pt x="1380" y="363"/>
                </a:lnTo>
                <a:lnTo>
                  <a:pt x="1399" y="373"/>
                </a:lnTo>
                <a:lnTo>
                  <a:pt x="1417" y="388"/>
                </a:lnTo>
                <a:lnTo>
                  <a:pt x="1439" y="441"/>
                </a:lnTo>
                <a:lnTo>
                  <a:pt x="1464" y="580"/>
                </a:lnTo>
                <a:lnTo>
                  <a:pt x="1483" y="722"/>
                </a:lnTo>
                <a:lnTo>
                  <a:pt x="1508" y="994"/>
                </a:lnTo>
                <a:lnTo>
                  <a:pt x="1517" y="1281"/>
                </a:lnTo>
                <a:lnTo>
                  <a:pt x="1546" y="1274"/>
                </a:lnTo>
                <a:lnTo>
                  <a:pt x="1582" y="1268"/>
                </a:lnTo>
                <a:lnTo>
                  <a:pt x="1630" y="1258"/>
                </a:lnTo>
                <a:lnTo>
                  <a:pt x="1688" y="1247"/>
                </a:lnTo>
                <a:lnTo>
                  <a:pt x="1723" y="1239"/>
                </a:lnTo>
                <a:lnTo>
                  <a:pt x="1759" y="1232"/>
                </a:lnTo>
                <a:lnTo>
                  <a:pt x="1797" y="1224"/>
                </a:lnTo>
                <a:lnTo>
                  <a:pt x="1839" y="1217"/>
                </a:lnTo>
                <a:lnTo>
                  <a:pt x="1882" y="1207"/>
                </a:lnTo>
                <a:lnTo>
                  <a:pt x="1928" y="1200"/>
                </a:lnTo>
                <a:lnTo>
                  <a:pt x="1974" y="1190"/>
                </a:lnTo>
                <a:lnTo>
                  <a:pt x="2023" y="1181"/>
                </a:lnTo>
                <a:lnTo>
                  <a:pt x="2074" y="1169"/>
                </a:lnTo>
                <a:lnTo>
                  <a:pt x="2128" y="1160"/>
                </a:lnTo>
                <a:lnTo>
                  <a:pt x="2181" y="1148"/>
                </a:lnTo>
                <a:lnTo>
                  <a:pt x="2238" y="1137"/>
                </a:lnTo>
                <a:lnTo>
                  <a:pt x="2295" y="1125"/>
                </a:lnTo>
                <a:lnTo>
                  <a:pt x="2352" y="1112"/>
                </a:lnTo>
                <a:lnTo>
                  <a:pt x="2411" y="1101"/>
                </a:lnTo>
                <a:lnTo>
                  <a:pt x="2472" y="1087"/>
                </a:lnTo>
                <a:lnTo>
                  <a:pt x="2533" y="1076"/>
                </a:lnTo>
                <a:lnTo>
                  <a:pt x="2595" y="1063"/>
                </a:lnTo>
                <a:lnTo>
                  <a:pt x="2656" y="1049"/>
                </a:lnTo>
                <a:lnTo>
                  <a:pt x="2719" y="1036"/>
                </a:lnTo>
                <a:lnTo>
                  <a:pt x="2751" y="1030"/>
                </a:lnTo>
                <a:lnTo>
                  <a:pt x="2782" y="1023"/>
                </a:lnTo>
                <a:lnTo>
                  <a:pt x="2814" y="1017"/>
                </a:lnTo>
                <a:lnTo>
                  <a:pt x="2846" y="1009"/>
                </a:lnTo>
                <a:lnTo>
                  <a:pt x="2878" y="1004"/>
                </a:lnTo>
                <a:lnTo>
                  <a:pt x="2909" y="996"/>
                </a:lnTo>
                <a:lnTo>
                  <a:pt x="2941" y="990"/>
                </a:lnTo>
                <a:lnTo>
                  <a:pt x="2974" y="983"/>
                </a:lnTo>
                <a:lnTo>
                  <a:pt x="3006" y="975"/>
                </a:lnTo>
                <a:lnTo>
                  <a:pt x="3036" y="970"/>
                </a:lnTo>
                <a:lnTo>
                  <a:pt x="3069" y="962"/>
                </a:lnTo>
                <a:lnTo>
                  <a:pt x="3101" y="954"/>
                </a:lnTo>
                <a:lnTo>
                  <a:pt x="3131" y="949"/>
                </a:lnTo>
                <a:lnTo>
                  <a:pt x="3164" y="941"/>
                </a:lnTo>
                <a:lnTo>
                  <a:pt x="3194" y="933"/>
                </a:lnTo>
                <a:lnTo>
                  <a:pt x="3226" y="928"/>
                </a:lnTo>
                <a:lnTo>
                  <a:pt x="3257" y="920"/>
                </a:lnTo>
                <a:lnTo>
                  <a:pt x="3289" y="913"/>
                </a:lnTo>
                <a:lnTo>
                  <a:pt x="3320" y="907"/>
                </a:lnTo>
                <a:lnTo>
                  <a:pt x="3350" y="899"/>
                </a:lnTo>
                <a:lnTo>
                  <a:pt x="3380" y="893"/>
                </a:lnTo>
                <a:lnTo>
                  <a:pt x="3411" y="886"/>
                </a:lnTo>
                <a:lnTo>
                  <a:pt x="3441" y="880"/>
                </a:lnTo>
                <a:lnTo>
                  <a:pt x="3470" y="873"/>
                </a:lnTo>
                <a:lnTo>
                  <a:pt x="3500" y="865"/>
                </a:lnTo>
                <a:lnTo>
                  <a:pt x="3531" y="859"/>
                </a:lnTo>
                <a:lnTo>
                  <a:pt x="3559" y="852"/>
                </a:lnTo>
                <a:lnTo>
                  <a:pt x="3588" y="846"/>
                </a:lnTo>
                <a:lnTo>
                  <a:pt x="3616" y="838"/>
                </a:lnTo>
                <a:lnTo>
                  <a:pt x="3645" y="833"/>
                </a:lnTo>
                <a:lnTo>
                  <a:pt x="3700" y="819"/>
                </a:lnTo>
                <a:lnTo>
                  <a:pt x="3753" y="806"/>
                </a:lnTo>
                <a:lnTo>
                  <a:pt x="3806" y="793"/>
                </a:lnTo>
                <a:lnTo>
                  <a:pt x="3856" y="779"/>
                </a:lnTo>
                <a:lnTo>
                  <a:pt x="3905" y="768"/>
                </a:lnTo>
                <a:lnTo>
                  <a:pt x="3951" y="757"/>
                </a:lnTo>
                <a:lnTo>
                  <a:pt x="3996" y="743"/>
                </a:lnTo>
                <a:lnTo>
                  <a:pt x="4040" y="732"/>
                </a:lnTo>
                <a:lnTo>
                  <a:pt x="4080" y="721"/>
                </a:lnTo>
                <a:lnTo>
                  <a:pt x="4118" y="709"/>
                </a:lnTo>
                <a:lnTo>
                  <a:pt x="4154" y="700"/>
                </a:lnTo>
                <a:lnTo>
                  <a:pt x="4186" y="688"/>
                </a:lnTo>
                <a:lnTo>
                  <a:pt x="4217" y="679"/>
                </a:lnTo>
                <a:lnTo>
                  <a:pt x="4245" y="669"/>
                </a:lnTo>
                <a:lnTo>
                  <a:pt x="4268" y="662"/>
                </a:lnTo>
                <a:lnTo>
                  <a:pt x="4291" y="652"/>
                </a:lnTo>
                <a:lnTo>
                  <a:pt x="4310" y="644"/>
                </a:lnTo>
                <a:lnTo>
                  <a:pt x="4337" y="629"/>
                </a:lnTo>
                <a:lnTo>
                  <a:pt x="4373" y="601"/>
                </a:lnTo>
                <a:lnTo>
                  <a:pt x="4403" y="568"/>
                </a:lnTo>
                <a:lnTo>
                  <a:pt x="4426" y="536"/>
                </a:lnTo>
                <a:lnTo>
                  <a:pt x="4445" y="502"/>
                </a:lnTo>
                <a:lnTo>
                  <a:pt x="4468" y="432"/>
                </a:lnTo>
                <a:lnTo>
                  <a:pt x="4473" y="365"/>
                </a:lnTo>
                <a:lnTo>
                  <a:pt x="4472" y="304"/>
                </a:lnTo>
                <a:lnTo>
                  <a:pt x="4464" y="255"/>
                </a:lnTo>
                <a:lnTo>
                  <a:pt x="4453" y="2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6EF937B-92B3-8CA6-BF8C-0338A2FA62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125413"/>
            <a:ext cx="8596312" cy="731837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Composition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09CA09DE-A0D5-EE23-AC86-4F5C3544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866775"/>
            <a:ext cx="9840912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503238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altLang="en-US" b="0" i="0">
                <a:solidFill>
                  <a:schemeClr val="tx1"/>
                </a:solidFill>
              </a:rPr>
              <a:t> An object (component) may be a part of ONLY one composite.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3200" b="0" i="0">
                <a:solidFill>
                  <a:schemeClr val="tx1"/>
                </a:solidFill>
              </a:rPr>
              <a:t>Whole is responsible for the creation and disposition of its parts.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ACD3F42F-40BA-B919-1BAC-B83FDF8CECF3}"/>
              </a:ext>
            </a:extLst>
          </p:cNvPr>
          <p:cNvGrpSpPr>
            <a:grpSpLocks/>
          </p:cNvGrpSpPr>
          <p:nvPr/>
        </p:nvGrpSpPr>
        <p:grpSpPr bwMode="auto">
          <a:xfrm>
            <a:off x="6091238" y="3322638"/>
            <a:ext cx="3140075" cy="3200400"/>
            <a:chOff x="2855913" y="3132138"/>
            <a:chExt cx="4876361" cy="3532659"/>
          </a:xfrm>
        </p:grpSpPr>
        <p:sp>
          <p:nvSpPr>
            <p:cNvPr id="15365" name="Rectangle 4">
              <a:extLst>
                <a:ext uri="{FF2B5EF4-FFF2-40B4-BE49-F238E27FC236}">
                  <a16:creationId xmlns:a16="http://schemas.microsoft.com/office/drawing/2014/main" id="{28345FC2-B90E-017E-E1E2-223E211B9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913" y="3132138"/>
              <a:ext cx="3248025" cy="99218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solidFill>
                  <a:srgbClr val="0000CC"/>
                </a:solidFill>
              </a:endParaRPr>
            </a:p>
          </p:txBody>
        </p:sp>
        <p:sp>
          <p:nvSpPr>
            <p:cNvPr id="15366" name="Rectangle 5">
              <a:extLst>
                <a:ext uri="{FF2B5EF4-FFF2-40B4-BE49-F238E27FC236}">
                  <a16:creationId xmlns:a16="http://schemas.microsoft.com/office/drawing/2014/main" id="{0E685DA4-359C-15D1-C4E6-D5BF3854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046" y="5918672"/>
              <a:ext cx="3248025" cy="74612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solidFill>
                  <a:srgbClr val="0000CC"/>
                </a:solidFill>
              </a:endParaRPr>
            </a:p>
          </p:txBody>
        </p:sp>
        <p:sp>
          <p:nvSpPr>
            <p:cNvPr id="15367" name="AutoShape 6">
              <a:extLst>
                <a:ext uri="{FF2B5EF4-FFF2-40B4-BE49-F238E27FC236}">
                  <a16:creationId xmlns:a16="http://schemas.microsoft.com/office/drawing/2014/main" id="{586A7D3F-383F-911C-871A-184CA615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4124325"/>
              <a:ext cx="541337" cy="496888"/>
            </a:xfrm>
            <a:prstGeom prst="diamond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solidFill>
                  <a:srgbClr val="0000CC"/>
                </a:solidFill>
              </a:endParaRPr>
            </a:p>
          </p:txBody>
        </p:sp>
        <p:sp>
          <p:nvSpPr>
            <p:cNvPr id="15368" name="Line 7">
              <a:extLst>
                <a:ext uri="{FF2B5EF4-FFF2-40B4-BE49-F238E27FC236}">
                  <a16:creationId xmlns:a16="http://schemas.microsoft.com/office/drawing/2014/main" id="{18B38AC2-534D-4A7B-AFC1-88FA57F91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2474" y="4621213"/>
              <a:ext cx="32388" cy="12919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69" name="Text Box 8">
              <a:extLst>
                <a:ext uri="{FF2B5EF4-FFF2-40B4-BE49-F238E27FC236}">
                  <a16:creationId xmlns:a16="http://schemas.microsoft.com/office/drawing/2014/main" id="{9A51F28F-E05E-CDA4-AF51-B4A798543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774" y="3279475"/>
              <a:ext cx="2024406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rgbClr val="0000CC"/>
                  </a:solidFill>
                </a:rPr>
                <a:t>Window</a:t>
              </a:r>
            </a:p>
          </p:txBody>
        </p:sp>
        <p:sp>
          <p:nvSpPr>
            <p:cNvPr id="15370" name="Text Box 9">
              <a:extLst>
                <a:ext uri="{FF2B5EF4-FFF2-40B4-BE49-F238E27FC236}">
                  <a16:creationId xmlns:a16="http://schemas.microsoft.com/office/drawing/2014/main" id="{4A798F43-FD3B-ADE5-2B3F-1AE1FE5F7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982" y="5918672"/>
              <a:ext cx="1699426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rgbClr val="0000CC"/>
                  </a:solidFill>
                </a:rPr>
                <a:t>Frame</a:t>
              </a:r>
            </a:p>
          </p:txBody>
        </p:sp>
        <p:sp>
          <p:nvSpPr>
            <p:cNvPr id="15371" name="Text Box 10">
              <a:extLst>
                <a:ext uri="{FF2B5EF4-FFF2-40B4-BE49-F238E27FC236}">
                  <a16:creationId xmlns:a16="http://schemas.microsoft.com/office/drawing/2014/main" id="{9B0BC2B8-3CA3-5BA8-5C71-2B701DBF2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538" y="5387675"/>
              <a:ext cx="502734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15372" name="Text Box 11">
              <a:extLst>
                <a:ext uri="{FF2B5EF4-FFF2-40B4-BE49-F238E27FC236}">
                  <a16:creationId xmlns:a16="http://schemas.microsoft.com/office/drawing/2014/main" id="{70B73983-9A95-3AAC-0730-73C47FEC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013" y="4235450"/>
              <a:ext cx="540967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5373" name="Text Box 12">
              <a:extLst>
                <a:ext uri="{FF2B5EF4-FFF2-40B4-BE49-F238E27FC236}">
                  <a16:creationId xmlns:a16="http://schemas.microsoft.com/office/drawing/2014/main" id="{ADED90E7-D31A-D0C3-67D3-8CAD93C0C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808" y="3276918"/>
              <a:ext cx="1525466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rgbClr val="0000CC"/>
                  </a:solidFill>
                </a:rPr>
                <a:t>whole</a:t>
              </a:r>
            </a:p>
          </p:txBody>
        </p:sp>
        <p:sp>
          <p:nvSpPr>
            <p:cNvPr id="15374" name="Text Box 13">
              <a:extLst>
                <a:ext uri="{FF2B5EF4-FFF2-40B4-BE49-F238E27FC236}">
                  <a16:creationId xmlns:a16="http://schemas.microsoft.com/office/drawing/2014/main" id="{A1FFE7F3-65F6-451C-4AEA-64A38F428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4037" y="5959687"/>
              <a:ext cx="1242543" cy="61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rgbClr val="0000CC"/>
                  </a:solidFill>
                </a:rPr>
                <a:t>part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8" name="Picture 4">
            <a:extLst>
              <a:ext uri="{FF2B5EF4-FFF2-40B4-BE49-F238E27FC236}">
                <a16:creationId xmlns:a16="http://schemas.microsoft.com/office/drawing/2014/main" id="{7BF86D06-D9AB-8B0C-F44E-93ECE376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1570038"/>
            <a:ext cx="38385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1">
            <a:extLst>
              <a:ext uri="{FF2B5EF4-FFF2-40B4-BE49-F238E27FC236}">
                <a16:creationId xmlns:a16="http://schemas.microsoft.com/office/drawing/2014/main" id="{DF08780A-C3AE-8776-775D-6C69AACE134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2113" y="-182563"/>
            <a:ext cx="9296400" cy="1374776"/>
          </a:xfrm>
        </p:spPr>
        <p:txBody>
          <a:bodyPr/>
          <a:lstStyle/>
          <a:p>
            <a:pPr eaLnBrk="1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Aggregation vs. Composition</a:t>
            </a: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8F8B3C7-2136-BBDE-346A-95AFBF8F6A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63513" y="960438"/>
            <a:ext cx="10080625" cy="6348412"/>
          </a:xfrm>
        </p:spPr>
        <p:txBody>
          <a:bodyPr/>
          <a:lstStyle/>
          <a:p>
            <a:pPr eaLnBrk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Composition:</a:t>
            </a:r>
          </a:p>
          <a:p>
            <a:pPr lvl="1" eaLnBrk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/>
              <a:t>Composite and its components                                    have the same life line.</a:t>
            </a:r>
          </a:p>
          <a:p>
            <a:pPr eaLnBrk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Aggregation:</a:t>
            </a:r>
          </a:p>
          <a:p>
            <a:pPr lvl="1" eaLnBrk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/>
              <a:t>Lifelines are different.</a:t>
            </a:r>
          </a:p>
          <a:p>
            <a:pPr eaLnBrk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Consider an </a:t>
            </a:r>
            <a:r>
              <a:rPr lang="en-GB" altLang="en-US" sz="3600">
                <a:solidFill>
                  <a:srgbClr val="3333CC"/>
                </a:solidFill>
              </a:rPr>
              <a:t>order</a:t>
            </a:r>
            <a:r>
              <a:rPr lang="en-GB" altLang="en-US" sz="3600"/>
              <a:t> object:</a:t>
            </a:r>
          </a:p>
          <a:p>
            <a:pPr lvl="1" eaLnBrk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3333CC"/>
                </a:solidFill>
              </a:rPr>
              <a:t>Aggregation</a:t>
            </a:r>
            <a:r>
              <a:rPr lang="en-GB" altLang="en-US" sz="3200">
                <a:solidFill>
                  <a:srgbClr val="3333CC"/>
                </a:solidFill>
              </a:rPr>
              <a:t>:</a:t>
            </a:r>
            <a:r>
              <a:rPr lang="en-GB" altLang="en-US" sz="3200"/>
              <a:t> If order items can be changed or deleted after placing an  order.</a:t>
            </a:r>
          </a:p>
          <a:p>
            <a:pPr lvl="1" eaLnBrk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3333CC"/>
                </a:solidFill>
              </a:rPr>
              <a:t>Composition</a:t>
            </a:r>
            <a:r>
              <a:rPr lang="en-GB" altLang="en-US" sz="3200">
                <a:solidFill>
                  <a:srgbClr val="3333CC"/>
                </a:solidFill>
              </a:rPr>
              <a:t>:</a:t>
            </a:r>
            <a:r>
              <a:rPr lang="en-GB" altLang="en-US" sz="3200"/>
              <a:t> Otherwise.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25277</TotalTime>
  <Words>3241</Words>
  <Application>Microsoft Office PowerPoint</Application>
  <PresentationFormat>Custom</PresentationFormat>
  <Paragraphs>795</Paragraphs>
  <Slides>74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Default Design</vt:lpstr>
      <vt:lpstr>Aggregation, Composition, and Dependence Relationships Among Classes </vt:lpstr>
      <vt:lpstr>Aggregation Relationship</vt:lpstr>
      <vt:lpstr> Aggregation: Two Examples</vt:lpstr>
      <vt:lpstr>Aggregation    cont… </vt:lpstr>
      <vt:lpstr>Composition</vt:lpstr>
      <vt:lpstr> Composition Relationship</vt:lpstr>
      <vt:lpstr>Composition: Alternate Notation</vt:lpstr>
      <vt:lpstr>Composition</vt:lpstr>
      <vt:lpstr>Aggregation vs. Composition</vt:lpstr>
      <vt:lpstr>Composition versus Aggregation</vt:lpstr>
      <vt:lpstr>Implementing Composition…</vt:lpstr>
      <vt:lpstr>PowerPoint Presentation</vt:lpstr>
      <vt:lpstr>Aggregation:  Code Example</vt:lpstr>
      <vt:lpstr>Often Inner Classes are Used</vt:lpstr>
      <vt:lpstr>Implementing Aggregation: Ex 1</vt:lpstr>
      <vt:lpstr>Deciding Whether to Use Composition or Aggregation…</vt:lpstr>
      <vt:lpstr>Aggregation versus Composition</vt:lpstr>
      <vt:lpstr> Class Dependency</vt:lpstr>
      <vt:lpstr>Dependency</vt:lpstr>
      <vt:lpstr>Dependency</vt:lpstr>
      <vt:lpstr>Dependence – Examples</vt:lpstr>
      <vt:lpstr>Association Vs. Aggregation</vt:lpstr>
      <vt:lpstr>Summary of Three Class Relations</vt:lpstr>
      <vt:lpstr>PowerPoint Presentation</vt:lpstr>
      <vt:lpstr>PowerPoint Presentation</vt:lpstr>
      <vt:lpstr>PowerPoint Presentation</vt:lpstr>
      <vt:lpstr>Class Relation Hints</vt:lpstr>
      <vt:lpstr>Class Diagram Inference Based on Text Analysis (based on Dennis, 2002)</vt:lpstr>
      <vt:lpstr>PowerPoint Presentation</vt:lpstr>
      <vt:lpstr>Identify Classes &amp; Relations</vt:lpstr>
      <vt:lpstr>Identify Classes &amp; Relations</vt:lpstr>
      <vt:lpstr>PowerPoint Presentation</vt:lpstr>
      <vt:lpstr>Exercise</vt:lpstr>
      <vt:lpstr>Model Solution</vt:lpstr>
      <vt:lpstr>State Machine Diagrams  </vt:lpstr>
      <vt:lpstr>Stateless vs. Stateful Objects</vt:lpstr>
      <vt:lpstr>Stateful Classes</vt:lpstr>
      <vt:lpstr>Stateful Classes</vt:lpstr>
      <vt:lpstr>Event-Based Programming</vt:lpstr>
      <vt:lpstr>What Kind of Behavior?</vt:lpstr>
      <vt:lpstr>Why Create A State Model?</vt:lpstr>
      <vt:lpstr>Finite State Automaton</vt:lpstr>
      <vt:lpstr>Basic State Machine Diagram</vt:lpstr>
      <vt:lpstr>Outputs and Actions</vt:lpstr>
      <vt:lpstr>Event-Driven Behavior</vt:lpstr>
      <vt:lpstr>Event Examples</vt:lpstr>
      <vt:lpstr>PowerPoint Presentation</vt:lpstr>
      <vt:lpstr>PowerPoint Presentation</vt:lpstr>
      <vt:lpstr>PowerPoint Presentation</vt:lpstr>
      <vt:lpstr>Exercise 2: Construct State Model</vt:lpstr>
      <vt:lpstr>PowerPoint Presentation</vt:lpstr>
      <vt:lpstr>Exercise 3</vt:lpstr>
      <vt:lpstr>PowerPoint Presentation</vt:lpstr>
      <vt:lpstr>Exercise 4: Draw State Machine: GUI Accepts only Balanced Parentheses</vt:lpstr>
      <vt:lpstr>Example 5: Draw State Machine: GUI Accepts only upto 3 Nested parentheses</vt:lpstr>
      <vt:lpstr>How to Model Nested parentheses?</vt:lpstr>
      <vt:lpstr>Extended State Machines</vt:lpstr>
      <vt:lpstr>UML State Machine Model </vt:lpstr>
      <vt:lpstr>State Chart Diagram </vt:lpstr>
      <vt:lpstr>Robot: State Variables</vt:lpstr>
      <vt:lpstr>PowerPoint Presentation</vt:lpstr>
      <vt:lpstr>State Chart Diagram  Cont…</vt:lpstr>
      <vt:lpstr>Features of State Charts</vt:lpstr>
      <vt:lpstr>Nested State Diagrams</vt:lpstr>
      <vt:lpstr>State Chart Diagram                                 Cont…</vt:lpstr>
      <vt:lpstr>State Machine Diagram</vt:lpstr>
      <vt:lpstr>UML State Machine Diagram: Syntax</vt:lpstr>
      <vt:lpstr>PowerPoint Presentation</vt:lpstr>
      <vt:lpstr>Syntax of UML State machine</vt:lpstr>
      <vt:lpstr>Predefined Action Labels</vt:lpstr>
      <vt:lpstr>“Do” Activities</vt:lpstr>
      <vt:lpstr>Basic UML State Model Syntax</vt:lpstr>
      <vt:lpstr>Guards</vt:lpstr>
      <vt:lpstr>Eliminating Duplicated Transitions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cp:lastModifiedBy>Prof. R Mall</cp:lastModifiedBy>
  <cp:revision>1081</cp:revision>
  <dcterms:modified xsi:type="dcterms:W3CDTF">2023-11-16T02:55:46Z</dcterms:modified>
</cp:coreProperties>
</file>