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7"/>
  </p:notesMasterIdLst>
  <p:sldIdLst>
    <p:sldId id="948" r:id="rId2"/>
    <p:sldId id="1771" r:id="rId3"/>
    <p:sldId id="1772" r:id="rId4"/>
    <p:sldId id="1773" r:id="rId5"/>
    <p:sldId id="1774" r:id="rId6"/>
    <p:sldId id="1776" r:id="rId7"/>
    <p:sldId id="1777" r:id="rId8"/>
    <p:sldId id="1844" r:id="rId9"/>
    <p:sldId id="1845" r:id="rId10"/>
    <p:sldId id="1779" r:id="rId11"/>
    <p:sldId id="1780" r:id="rId12"/>
    <p:sldId id="1781" r:id="rId13"/>
    <p:sldId id="1782" r:id="rId14"/>
    <p:sldId id="1783" r:id="rId15"/>
    <p:sldId id="1784" r:id="rId16"/>
    <p:sldId id="1785" r:id="rId17"/>
    <p:sldId id="1786" r:id="rId18"/>
    <p:sldId id="1787" r:id="rId19"/>
    <p:sldId id="1788" r:id="rId20"/>
    <p:sldId id="1846" r:id="rId21"/>
    <p:sldId id="1795" r:id="rId22"/>
    <p:sldId id="1857" r:id="rId23"/>
    <p:sldId id="1796" r:id="rId24"/>
    <p:sldId id="1721" r:id="rId25"/>
    <p:sldId id="1849" r:id="rId26"/>
    <p:sldId id="1802" r:id="rId27"/>
    <p:sldId id="1826" r:id="rId28"/>
    <p:sldId id="1803" r:id="rId29"/>
    <p:sldId id="1804" r:id="rId30"/>
    <p:sldId id="1805" r:id="rId31"/>
    <p:sldId id="1806" r:id="rId32"/>
    <p:sldId id="1858" r:id="rId33"/>
    <p:sldId id="1828" r:id="rId34"/>
    <p:sldId id="1829" r:id="rId35"/>
    <p:sldId id="1830" r:id="rId36"/>
    <p:sldId id="1807" r:id="rId37"/>
    <p:sldId id="1808" r:id="rId38"/>
    <p:sldId id="1809" r:id="rId39"/>
    <p:sldId id="1833" r:id="rId40"/>
    <p:sldId id="1810" r:id="rId41"/>
    <p:sldId id="1811" r:id="rId42"/>
    <p:sldId id="1827" r:id="rId43"/>
    <p:sldId id="1816" r:id="rId44"/>
    <p:sldId id="1859" r:id="rId45"/>
    <p:sldId id="1848" r:id="rId46"/>
    <p:sldId id="1861" r:id="rId47"/>
    <p:sldId id="311" r:id="rId48"/>
    <p:sldId id="312" r:id="rId49"/>
    <p:sldId id="314" r:id="rId50"/>
    <p:sldId id="313" r:id="rId51"/>
    <p:sldId id="316" r:id="rId52"/>
    <p:sldId id="315" r:id="rId53"/>
    <p:sldId id="1317" r:id="rId54"/>
    <p:sldId id="1842" r:id="rId55"/>
    <p:sldId id="1232" r:id="rId56"/>
    <p:sldId id="450" r:id="rId57"/>
    <p:sldId id="451" r:id="rId58"/>
    <p:sldId id="317" r:id="rId59"/>
    <p:sldId id="1834" r:id="rId60"/>
    <p:sldId id="1835" r:id="rId61"/>
    <p:sldId id="1224" r:id="rId62"/>
    <p:sldId id="1225" r:id="rId63"/>
    <p:sldId id="1226" r:id="rId64"/>
    <p:sldId id="1227" r:id="rId65"/>
    <p:sldId id="1228" r:id="rId66"/>
    <p:sldId id="994" r:id="rId67"/>
    <p:sldId id="995" r:id="rId68"/>
    <p:sldId id="996" r:id="rId69"/>
    <p:sldId id="1860" r:id="rId70"/>
    <p:sldId id="453" r:id="rId71"/>
    <p:sldId id="1233" r:id="rId72"/>
    <p:sldId id="1234" r:id="rId73"/>
    <p:sldId id="1235" r:id="rId74"/>
    <p:sldId id="1621" r:id="rId75"/>
    <p:sldId id="1624" r:id="rId76"/>
    <p:sldId id="1236" r:id="rId77"/>
    <p:sldId id="318" r:id="rId78"/>
    <p:sldId id="1230" r:id="rId79"/>
    <p:sldId id="1231" r:id="rId80"/>
    <p:sldId id="319" r:id="rId81"/>
    <p:sldId id="1238" r:id="rId82"/>
    <p:sldId id="320" r:id="rId83"/>
    <p:sldId id="416" r:id="rId84"/>
    <p:sldId id="1239" r:id="rId85"/>
    <p:sldId id="321" r:id="rId86"/>
    <p:sldId id="417" r:id="rId87"/>
    <p:sldId id="1223" r:id="rId88"/>
    <p:sldId id="1537" r:id="rId89"/>
    <p:sldId id="1626" r:id="rId90"/>
    <p:sldId id="1619" r:id="rId91"/>
    <p:sldId id="1620" r:id="rId92"/>
    <p:sldId id="1218" r:id="rId93"/>
    <p:sldId id="322" r:id="rId94"/>
    <p:sldId id="959" r:id="rId95"/>
    <p:sldId id="1030" r:id="rId96"/>
    <p:sldId id="993" r:id="rId97"/>
    <p:sldId id="960" r:id="rId98"/>
    <p:sldId id="1863" r:id="rId99"/>
    <p:sldId id="1237" r:id="rId100"/>
    <p:sldId id="1320" r:id="rId101"/>
    <p:sldId id="1520" r:id="rId102"/>
    <p:sldId id="1536" r:id="rId103"/>
    <p:sldId id="1852" r:id="rId104"/>
    <p:sldId id="1853" r:id="rId105"/>
    <p:sldId id="1851" r:id="rId106"/>
  </p:sldIdLst>
  <p:sldSz cx="10080625" cy="7559675"/>
  <p:notesSz cx="7008813" cy="9294813"/>
  <p:defaultTextStyle>
    <a:defPPr>
      <a:defRPr lang="en-GB"/>
    </a:defPPr>
    <a:lvl1pPr algn="l" defTabSz="457200" rtl="0" eaLnBrk="0" fontAlgn="base" hangingPunct="0">
      <a:spcBef>
        <a:spcPct val="0"/>
      </a:spcBef>
      <a:spcAft>
        <a:spcPct val="0"/>
      </a:spcAft>
      <a:defRPr sz="3600" b="1" i="1" kern="1200">
        <a:solidFill>
          <a:schemeClr val="bg1"/>
        </a:solidFill>
        <a:latin typeface="Comic Sans MS" panose="030F0702030302020204" pitchFamily="66" charset="0"/>
        <a:ea typeface="+mn-ea"/>
        <a:cs typeface="+mn-cs"/>
      </a:defRPr>
    </a:lvl1pPr>
    <a:lvl2pPr marL="457200" algn="l" defTabSz="457200" rtl="0" eaLnBrk="0" fontAlgn="base" hangingPunct="0">
      <a:spcBef>
        <a:spcPct val="0"/>
      </a:spcBef>
      <a:spcAft>
        <a:spcPct val="0"/>
      </a:spcAft>
      <a:defRPr sz="3600" b="1" i="1" kern="1200">
        <a:solidFill>
          <a:schemeClr val="bg1"/>
        </a:solidFill>
        <a:latin typeface="Comic Sans MS" panose="030F0702030302020204" pitchFamily="66" charset="0"/>
        <a:ea typeface="+mn-ea"/>
        <a:cs typeface="+mn-cs"/>
      </a:defRPr>
    </a:lvl2pPr>
    <a:lvl3pPr marL="914400" algn="l" defTabSz="457200" rtl="0" eaLnBrk="0" fontAlgn="base" hangingPunct="0">
      <a:spcBef>
        <a:spcPct val="0"/>
      </a:spcBef>
      <a:spcAft>
        <a:spcPct val="0"/>
      </a:spcAft>
      <a:defRPr sz="3600" b="1" i="1" kern="1200">
        <a:solidFill>
          <a:schemeClr val="bg1"/>
        </a:solidFill>
        <a:latin typeface="Comic Sans MS" panose="030F0702030302020204" pitchFamily="66" charset="0"/>
        <a:ea typeface="+mn-ea"/>
        <a:cs typeface="+mn-cs"/>
      </a:defRPr>
    </a:lvl3pPr>
    <a:lvl4pPr marL="1371600" algn="l" defTabSz="457200" rtl="0" eaLnBrk="0" fontAlgn="base" hangingPunct="0">
      <a:spcBef>
        <a:spcPct val="0"/>
      </a:spcBef>
      <a:spcAft>
        <a:spcPct val="0"/>
      </a:spcAft>
      <a:defRPr sz="3600" b="1" i="1" kern="1200">
        <a:solidFill>
          <a:schemeClr val="bg1"/>
        </a:solidFill>
        <a:latin typeface="Comic Sans MS" panose="030F0702030302020204" pitchFamily="66" charset="0"/>
        <a:ea typeface="+mn-ea"/>
        <a:cs typeface="+mn-cs"/>
      </a:defRPr>
    </a:lvl4pPr>
    <a:lvl5pPr marL="1828800" algn="l" defTabSz="457200" rtl="0" eaLnBrk="0" fontAlgn="base" hangingPunct="0">
      <a:spcBef>
        <a:spcPct val="0"/>
      </a:spcBef>
      <a:spcAft>
        <a:spcPct val="0"/>
      </a:spcAft>
      <a:defRPr sz="3600" b="1" i="1" kern="1200">
        <a:solidFill>
          <a:schemeClr val="bg1"/>
        </a:solidFill>
        <a:latin typeface="Comic Sans MS" panose="030F0702030302020204" pitchFamily="66" charset="0"/>
        <a:ea typeface="+mn-ea"/>
        <a:cs typeface="+mn-cs"/>
      </a:defRPr>
    </a:lvl5pPr>
    <a:lvl6pPr marL="2286000" algn="l" defTabSz="914400" rtl="0" eaLnBrk="1" latinLnBrk="0" hangingPunct="1">
      <a:defRPr sz="3600" b="1" i="1" kern="1200">
        <a:solidFill>
          <a:schemeClr val="bg1"/>
        </a:solidFill>
        <a:latin typeface="Comic Sans MS" panose="030F0702030302020204" pitchFamily="66" charset="0"/>
        <a:ea typeface="+mn-ea"/>
        <a:cs typeface="+mn-cs"/>
      </a:defRPr>
    </a:lvl6pPr>
    <a:lvl7pPr marL="2743200" algn="l" defTabSz="914400" rtl="0" eaLnBrk="1" latinLnBrk="0" hangingPunct="1">
      <a:defRPr sz="3600" b="1" i="1" kern="1200">
        <a:solidFill>
          <a:schemeClr val="bg1"/>
        </a:solidFill>
        <a:latin typeface="Comic Sans MS" panose="030F0702030302020204" pitchFamily="66" charset="0"/>
        <a:ea typeface="+mn-ea"/>
        <a:cs typeface="+mn-cs"/>
      </a:defRPr>
    </a:lvl7pPr>
    <a:lvl8pPr marL="3200400" algn="l" defTabSz="914400" rtl="0" eaLnBrk="1" latinLnBrk="0" hangingPunct="1">
      <a:defRPr sz="3600" b="1" i="1" kern="1200">
        <a:solidFill>
          <a:schemeClr val="bg1"/>
        </a:solidFill>
        <a:latin typeface="Comic Sans MS" panose="030F0702030302020204" pitchFamily="66" charset="0"/>
        <a:ea typeface="+mn-ea"/>
        <a:cs typeface="+mn-cs"/>
      </a:defRPr>
    </a:lvl8pPr>
    <a:lvl9pPr marL="3657600" algn="l" defTabSz="914400" rtl="0" eaLnBrk="1" latinLnBrk="0" hangingPunct="1">
      <a:defRPr sz="3600" b="1" i="1" kern="1200">
        <a:solidFill>
          <a:schemeClr val="bg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FFFFCC"/>
    <a:srgbClr val="FFCCFF"/>
    <a:srgbClr val="9900CC"/>
    <a:srgbClr val="CCFFCC"/>
    <a:srgbClr val="CCECFF"/>
    <a:srgbClr val="CCFF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5" autoAdjust="0"/>
    <p:restoredTop sz="92935" autoAdjust="0"/>
  </p:normalViewPr>
  <p:slideViewPr>
    <p:cSldViewPr>
      <p:cViewPr varScale="1">
        <p:scale>
          <a:sx n="56" d="100"/>
          <a:sy n="56" d="100"/>
        </p:scale>
        <p:origin x="1200" y="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40524"/>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526E5F4C-1768-9127-8836-659FB837019C}"/>
              </a:ext>
            </a:extLst>
          </p:cNvPr>
          <p:cNvSpPr>
            <a:spLocks noChangeArrowheads="1"/>
          </p:cNvSpPr>
          <p:nvPr/>
        </p:nvSpPr>
        <p:spPr bwMode="auto">
          <a:xfrm>
            <a:off x="0" y="0"/>
            <a:ext cx="7008813" cy="9294813"/>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1pPr>
            <a:lvl2pPr marL="742950" indent="-28575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2pPr>
            <a:lvl3pPr marL="11430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3pPr>
            <a:lvl4pPr marL="16002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4pPr>
            <a:lvl5pPr marL="20574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9pPr>
          </a:lstStyle>
          <a:p>
            <a:pPr>
              <a:defRPr/>
            </a:pPr>
            <a:endParaRPr lang="en-US" altLang="en-US" b="0" i="0">
              <a:latin typeface="Times New Roman" panose="02020603050405020304" pitchFamily="18" charset="0"/>
            </a:endParaRPr>
          </a:p>
        </p:txBody>
      </p:sp>
      <p:sp>
        <p:nvSpPr>
          <p:cNvPr id="2051" name="AutoShape 2">
            <a:extLst>
              <a:ext uri="{FF2B5EF4-FFF2-40B4-BE49-F238E27FC236}">
                <a16:creationId xmlns:a16="http://schemas.microsoft.com/office/drawing/2014/main" id="{506B9A2E-4E52-968D-D458-472D7C39DE23}"/>
              </a:ext>
            </a:extLst>
          </p:cNvPr>
          <p:cNvSpPr>
            <a:spLocks noChangeArrowheads="1"/>
          </p:cNvSpPr>
          <p:nvPr/>
        </p:nvSpPr>
        <p:spPr bwMode="auto">
          <a:xfrm>
            <a:off x="0" y="0"/>
            <a:ext cx="7008813" cy="9294813"/>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1pPr>
            <a:lvl2pPr marL="742950" indent="-28575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2pPr>
            <a:lvl3pPr marL="11430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3pPr>
            <a:lvl4pPr marL="16002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4pPr>
            <a:lvl5pPr marL="20574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9pPr>
          </a:lstStyle>
          <a:p>
            <a:pPr>
              <a:defRPr/>
            </a:pPr>
            <a:endParaRPr lang="en-US" altLang="en-US" b="0" i="0">
              <a:latin typeface="Times New Roman" panose="02020603050405020304" pitchFamily="18" charset="0"/>
            </a:endParaRPr>
          </a:p>
        </p:txBody>
      </p:sp>
      <p:sp>
        <p:nvSpPr>
          <p:cNvPr id="2052" name="AutoShape 3">
            <a:extLst>
              <a:ext uri="{FF2B5EF4-FFF2-40B4-BE49-F238E27FC236}">
                <a16:creationId xmlns:a16="http://schemas.microsoft.com/office/drawing/2014/main" id="{AF5DB917-D20F-27A5-6073-8638BB0D8F7B}"/>
              </a:ext>
            </a:extLst>
          </p:cNvPr>
          <p:cNvSpPr>
            <a:spLocks noChangeArrowheads="1"/>
          </p:cNvSpPr>
          <p:nvPr/>
        </p:nvSpPr>
        <p:spPr bwMode="auto">
          <a:xfrm>
            <a:off x="0" y="0"/>
            <a:ext cx="7008813" cy="9294813"/>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1pPr>
            <a:lvl2pPr marL="742950" indent="-28575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2pPr>
            <a:lvl3pPr marL="11430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3pPr>
            <a:lvl4pPr marL="16002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4pPr>
            <a:lvl5pPr marL="20574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9pPr>
          </a:lstStyle>
          <a:p>
            <a:pPr>
              <a:defRPr/>
            </a:pPr>
            <a:endParaRPr lang="en-US" altLang="en-US" b="0" i="0">
              <a:latin typeface="Times New Roman" panose="02020603050405020304" pitchFamily="18" charset="0"/>
            </a:endParaRPr>
          </a:p>
        </p:txBody>
      </p:sp>
      <p:sp>
        <p:nvSpPr>
          <p:cNvPr id="2053" name="AutoShape 4">
            <a:extLst>
              <a:ext uri="{FF2B5EF4-FFF2-40B4-BE49-F238E27FC236}">
                <a16:creationId xmlns:a16="http://schemas.microsoft.com/office/drawing/2014/main" id="{5BC053C0-802E-BD49-51CF-BC5E185DF6B2}"/>
              </a:ext>
            </a:extLst>
          </p:cNvPr>
          <p:cNvSpPr>
            <a:spLocks noChangeArrowheads="1"/>
          </p:cNvSpPr>
          <p:nvPr/>
        </p:nvSpPr>
        <p:spPr bwMode="auto">
          <a:xfrm>
            <a:off x="0" y="0"/>
            <a:ext cx="7010400" cy="9296400"/>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1pPr>
            <a:lvl2pPr marL="742950" indent="-28575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2pPr>
            <a:lvl3pPr marL="11430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3pPr>
            <a:lvl4pPr marL="16002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4pPr>
            <a:lvl5pPr marL="20574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9pPr>
          </a:lstStyle>
          <a:p>
            <a:pPr>
              <a:defRPr/>
            </a:pPr>
            <a:endParaRPr lang="en-US" altLang="en-US" b="0" i="0">
              <a:latin typeface="Times New Roman" panose="02020603050405020304" pitchFamily="18" charset="0"/>
            </a:endParaRPr>
          </a:p>
        </p:txBody>
      </p:sp>
      <p:sp>
        <p:nvSpPr>
          <p:cNvPr id="2054" name="AutoShape 5">
            <a:extLst>
              <a:ext uri="{FF2B5EF4-FFF2-40B4-BE49-F238E27FC236}">
                <a16:creationId xmlns:a16="http://schemas.microsoft.com/office/drawing/2014/main" id="{9983DE13-B412-B1DF-B11C-7C5D0B29B267}"/>
              </a:ext>
            </a:extLst>
          </p:cNvPr>
          <p:cNvSpPr>
            <a:spLocks noChangeArrowheads="1"/>
          </p:cNvSpPr>
          <p:nvPr/>
        </p:nvSpPr>
        <p:spPr bwMode="auto">
          <a:xfrm>
            <a:off x="0" y="0"/>
            <a:ext cx="7010400" cy="9296400"/>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1pPr>
            <a:lvl2pPr marL="742950" indent="-28575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2pPr>
            <a:lvl3pPr marL="11430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3pPr>
            <a:lvl4pPr marL="16002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4pPr>
            <a:lvl5pPr marL="20574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9pPr>
          </a:lstStyle>
          <a:p>
            <a:pPr>
              <a:defRPr/>
            </a:pPr>
            <a:endParaRPr lang="en-US" altLang="en-US" b="0" i="0">
              <a:latin typeface="Times New Roman" panose="02020603050405020304" pitchFamily="18" charset="0"/>
            </a:endParaRPr>
          </a:p>
        </p:txBody>
      </p:sp>
      <p:sp>
        <p:nvSpPr>
          <p:cNvPr id="2055" name="AutoShape 6">
            <a:extLst>
              <a:ext uri="{FF2B5EF4-FFF2-40B4-BE49-F238E27FC236}">
                <a16:creationId xmlns:a16="http://schemas.microsoft.com/office/drawing/2014/main" id="{2A1686E9-3DAA-2F1B-299C-8C47CE71B41E}"/>
              </a:ext>
            </a:extLst>
          </p:cNvPr>
          <p:cNvSpPr>
            <a:spLocks noChangeArrowheads="1"/>
          </p:cNvSpPr>
          <p:nvPr/>
        </p:nvSpPr>
        <p:spPr bwMode="auto">
          <a:xfrm>
            <a:off x="0" y="0"/>
            <a:ext cx="7010400" cy="9296400"/>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1pPr>
            <a:lvl2pPr marL="742950" indent="-28575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2pPr>
            <a:lvl3pPr marL="11430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3pPr>
            <a:lvl4pPr marL="16002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4pPr>
            <a:lvl5pPr marL="2057400" indent="-228600">
              <a:lnSpc>
                <a:spcPct val="80000"/>
              </a:lnSpc>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i="1">
                <a:solidFill>
                  <a:schemeClr val="bg1"/>
                </a:solidFill>
                <a:latin typeface="Comic Sans MS" panose="030F0702030302020204" pitchFamily="66" charset="0"/>
              </a:defRPr>
            </a:lvl9pPr>
          </a:lstStyle>
          <a:p>
            <a:pPr>
              <a:defRPr/>
            </a:pPr>
            <a:endParaRPr lang="en-US" altLang="en-US" b="0" i="0">
              <a:latin typeface="Times New Roman" panose="02020603050405020304" pitchFamily="18" charset="0"/>
            </a:endParaRPr>
          </a:p>
        </p:txBody>
      </p:sp>
      <p:sp>
        <p:nvSpPr>
          <p:cNvPr id="450568" name="Text Box 7">
            <a:extLst>
              <a:ext uri="{FF2B5EF4-FFF2-40B4-BE49-F238E27FC236}">
                <a16:creationId xmlns:a16="http://schemas.microsoft.com/office/drawing/2014/main" id="{46EB5D39-F92B-007A-944F-55F68A895673}"/>
              </a:ext>
            </a:extLst>
          </p:cNvPr>
          <p:cNvSpPr txBox="1">
            <a:spLocks noChangeArrowheads="1"/>
          </p:cNvSpPr>
          <p:nvPr/>
        </p:nvSpPr>
        <p:spPr bwMode="auto">
          <a:xfrm>
            <a:off x="1360488" y="893763"/>
            <a:ext cx="4289425" cy="3216275"/>
          </a:xfrm>
          <a:prstGeom prst="rect">
            <a:avLst/>
          </a:prstGeom>
          <a:solidFill>
            <a:srgbClr val="FFFFFF"/>
          </a:solidFill>
          <a:ln w="9360">
            <a:solidFill>
              <a:srgbClr val="000000"/>
            </a:solidFill>
            <a:miter lim="800000"/>
            <a:headEnd/>
            <a:tailEnd/>
          </a:ln>
        </p:spPr>
        <p:txBody>
          <a:bodyPr wrap="none" anchor="ctr"/>
          <a:lstStyle>
            <a:lvl1pPr>
              <a:defRPr sz="3600" b="1" i="1">
                <a:solidFill>
                  <a:schemeClr val="bg1"/>
                </a:solidFill>
                <a:latin typeface="Comic Sans MS" pitchFamily="66" charset="0"/>
              </a:defRPr>
            </a:lvl1pPr>
            <a:lvl2pPr marL="742950" indent="-285750">
              <a:defRPr sz="3600" b="1" i="1">
                <a:solidFill>
                  <a:schemeClr val="bg1"/>
                </a:solidFill>
                <a:latin typeface="Comic Sans MS" pitchFamily="66" charset="0"/>
              </a:defRPr>
            </a:lvl2pPr>
            <a:lvl3pPr marL="1143000" indent="-228600">
              <a:defRPr sz="3600" b="1" i="1">
                <a:solidFill>
                  <a:schemeClr val="bg1"/>
                </a:solidFill>
                <a:latin typeface="Comic Sans MS" pitchFamily="66" charset="0"/>
              </a:defRPr>
            </a:lvl3pPr>
            <a:lvl4pPr marL="1600200" indent="-228600">
              <a:defRPr sz="3600" b="1" i="1">
                <a:solidFill>
                  <a:schemeClr val="bg1"/>
                </a:solidFill>
                <a:latin typeface="Comic Sans MS" pitchFamily="66" charset="0"/>
              </a:defRPr>
            </a:lvl4pPr>
            <a:lvl5pPr marL="2057400" indent="-228600">
              <a:defRPr sz="3600" b="1" i="1">
                <a:solidFill>
                  <a:schemeClr val="bg1"/>
                </a:solidFill>
                <a:latin typeface="Comic Sans MS" pitchFamily="66"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i="1">
                <a:solidFill>
                  <a:schemeClr val="bg1"/>
                </a:solidFill>
                <a:latin typeface="Comic Sans MS" pitchFamily="66"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i="1">
                <a:solidFill>
                  <a:schemeClr val="bg1"/>
                </a:solidFill>
                <a:latin typeface="Comic Sans MS" pitchFamily="66"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i="1">
                <a:solidFill>
                  <a:schemeClr val="bg1"/>
                </a:solidFill>
                <a:latin typeface="Comic Sans MS" pitchFamily="66"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i="1">
                <a:solidFill>
                  <a:schemeClr val="bg1"/>
                </a:solidFill>
                <a:latin typeface="Comic Sans MS" pitchFamily="66" charset="0"/>
              </a:defRPr>
            </a:lvl9pPr>
          </a:lstStyle>
          <a:p>
            <a:pPr>
              <a:lnSpc>
                <a:spcPct val="80000"/>
              </a:lnSpc>
              <a:buClr>
                <a:srgbClr val="000000"/>
              </a:buClr>
              <a:buSzPct val="100000"/>
              <a:buFont typeface="Times New Roman" panose="02020603050405020304" pitchFamily="18" charset="0"/>
              <a:buNone/>
              <a:defRPr/>
            </a:pPr>
            <a:endParaRPr lang="en-US" b="0" i="0">
              <a:latin typeface="Times New Roman" pitchFamily="18" charset="0"/>
            </a:endParaRPr>
          </a:p>
        </p:txBody>
      </p:sp>
      <p:sp>
        <p:nvSpPr>
          <p:cNvPr id="3080" name="Rectangle 8">
            <a:extLst>
              <a:ext uri="{FF2B5EF4-FFF2-40B4-BE49-F238E27FC236}">
                <a16:creationId xmlns:a16="http://schemas.microsoft.com/office/drawing/2014/main" id="{29F398BC-C2E1-390C-8417-5566F1882AAA}"/>
              </a:ext>
            </a:extLst>
          </p:cNvPr>
          <p:cNvSpPr>
            <a:spLocks noGrp="1" noChangeArrowheads="1"/>
          </p:cNvSpPr>
          <p:nvPr>
            <p:ph type="body"/>
          </p:nvPr>
        </p:nvSpPr>
        <p:spPr bwMode="auto">
          <a:xfrm>
            <a:off x="1085850" y="4422775"/>
            <a:ext cx="4840288" cy="3567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8" name="Rectangle 9">
            <a:extLst>
              <a:ext uri="{FF2B5EF4-FFF2-40B4-BE49-F238E27FC236}">
                <a16:creationId xmlns:a16="http://schemas.microsoft.com/office/drawing/2014/main" id="{0A4FDF32-DFED-7D33-7AE4-BDA14175FDAD}"/>
              </a:ext>
            </a:extLst>
          </p:cNvPr>
          <p:cNvSpPr>
            <a:spLocks noGrp="1" noChangeArrowheads="1"/>
          </p:cNvSpPr>
          <p:nvPr>
            <p:ph type="sldImg"/>
          </p:nvPr>
        </p:nvSpPr>
        <p:spPr bwMode="auto">
          <a:xfrm>
            <a:off x="1181100" y="706438"/>
            <a:ext cx="464185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44284AE7-0903-1059-A787-6AF98F3B1524}"/>
              </a:ext>
            </a:extLst>
          </p:cNvPr>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i="0">
              <a:solidFill>
                <a:schemeClr val="bg1"/>
              </a:solidFill>
            </a:endParaRPr>
          </a:p>
        </p:txBody>
      </p:sp>
      <p:sp>
        <p:nvSpPr>
          <p:cNvPr id="4099" name="Rectangle 3">
            <a:extLst>
              <a:ext uri="{FF2B5EF4-FFF2-40B4-BE49-F238E27FC236}">
                <a16:creationId xmlns:a16="http://schemas.microsoft.com/office/drawing/2014/main" id="{4A09185D-86E9-37DF-825B-B7802C4F850E}"/>
              </a:ext>
            </a:extLst>
          </p:cNvPr>
          <p:cNvSpPr>
            <a:spLocks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69B107FA-6971-D982-C76B-4A32DF442D5B}"/>
              </a:ext>
            </a:extLst>
          </p:cNvPr>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i="0">
              <a:solidFill>
                <a:schemeClr val="bg1"/>
              </a:solidFill>
            </a:endParaRPr>
          </a:p>
        </p:txBody>
      </p:sp>
      <p:sp>
        <p:nvSpPr>
          <p:cNvPr id="37891" name="Rectangle 3">
            <a:extLst>
              <a:ext uri="{FF2B5EF4-FFF2-40B4-BE49-F238E27FC236}">
                <a16:creationId xmlns:a16="http://schemas.microsoft.com/office/drawing/2014/main" id="{B3FD1D68-B74B-5246-7C89-263D9F6114FF}"/>
              </a:ext>
            </a:extLst>
          </p:cNvPr>
          <p:cNvSpPr>
            <a:spLocks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F2BBCB09-87AC-2DB4-D306-83E5F081D2C8}"/>
              </a:ext>
            </a:extLst>
          </p:cNvPr>
          <p:cNvSpPr txBox="1">
            <a:spLocks noGrp="1" noChangeArrowheads="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nchor="b"/>
          <a:lstStyle>
            <a:lvl1pPr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a:spcBef>
                <a:spcPct val="0"/>
              </a:spcBef>
              <a:buClrTx/>
              <a:buSzTx/>
              <a:buFontTx/>
              <a:buNone/>
            </a:pPr>
            <a:fld id="{560DB9E3-5EBB-4BEB-8714-F4E269B73D3D}" type="slidenum">
              <a:rPr lang="en-US" altLang="en-US" b="0" i="0">
                <a:solidFill>
                  <a:schemeClr val="tx1"/>
                </a:solidFill>
                <a:latin typeface="Times" panose="02020603050405020304" pitchFamily="18" charset="0"/>
              </a:rPr>
              <a:pPr algn="r">
                <a:spcBef>
                  <a:spcPct val="0"/>
                </a:spcBef>
                <a:buClrTx/>
                <a:buSzTx/>
                <a:buFontTx/>
                <a:buNone/>
              </a:pPr>
              <a:t>26</a:t>
            </a:fld>
            <a:endParaRPr lang="en-US" altLang="en-US" b="0" i="0">
              <a:solidFill>
                <a:schemeClr val="tx1"/>
              </a:solidFill>
              <a:latin typeface="Times" panose="02020603050405020304" pitchFamily="18" charset="0"/>
            </a:endParaRPr>
          </a:p>
        </p:txBody>
      </p:sp>
      <p:sp>
        <p:nvSpPr>
          <p:cNvPr id="39939" name="Rectangle 2">
            <a:extLst>
              <a:ext uri="{FF2B5EF4-FFF2-40B4-BE49-F238E27FC236}">
                <a16:creationId xmlns:a16="http://schemas.microsoft.com/office/drawing/2014/main" id="{B0ABC1DF-EAF1-28EA-CBEA-D5546063BAC6}"/>
              </a:ext>
            </a:extLst>
          </p:cNvPr>
          <p:cNvSpPr>
            <a:spLocks noChangeArrowheads="1" noTextEdit="1"/>
          </p:cNvSpPr>
          <p:nvPr>
            <p:ph type="sldImg"/>
          </p:nvPr>
        </p:nvSpPr>
        <p:spPr>
          <a:xfrm>
            <a:off x="1179513" y="696913"/>
            <a:ext cx="4648200" cy="3486150"/>
          </a:xfrm>
        </p:spPr>
      </p:sp>
      <p:sp>
        <p:nvSpPr>
          <p:cNvPr id="39940" name="Rectangle 3">
            <a:extLst>
              <a:ext uri="{FF2B5EF4-FFF2-40B4-BE49-F238E27FC236}">
                <a16:creationId xmlns:a16="http://schemas.microsoft.com/office/drawing/2014/main" id="{F41A0661-D22D-E9F0-C3D2-38186F52AFEE}"/>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p>
            <a:pPr defTabSz="914400"/>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75B75D2-0E56-AAEE-3D6C-5276F495BF1F}"/>
              </a:ext>
            </a:extLst>
          </p:cNvPr>
          <p:cNvSpPr>
            <a:spLocks noGrp="1" noChangeArrowheads="1" noTextEdit="1"/>
          </p:cNvSpPr>
          <p:nvPr>
            <p:ph type="sldImg"/>
          </p:nvPr>
        </p:nvSpPr>
        <p:spPr>
          <a:xfrm>
            <a:off x="1189038" y="698500"/>
            <a:ext cx="4646612" cy="3484563"/>
          </a:xfrm>
        </p:spPr>
      </p:sp>
      <p:sp>
        <p:nvSpPr>
          <p:cNvPr id="41987" name="Rectangle 3">
            <a:extLst>
              <a:ext uri="{FF2B5EF4-FFF2-40B4-BE49-F238E27FC236}">
                <a16:creationId xmlns:a16="http://schemas.microsoft.com/office/drawing/2014/main" id="{FB0EB061-FC2F-40D6-C304-CEE361C6BF0C}"/>
              </a:ext>
            </a:extLst>
          </p:cNvPr>
          <p:cNvSpPr>
            <a:spLocks noGrp="1" noChangeArrowheads="1"/>
          </p:cNvSpPr>
          <p:nvPr>
            <p:ph type="body" idx="1"/>
          </p:nvPr>
        </p:nvSpPr>
        <p:spPr>
          <a:xfrm>
            <a:off x="933450" y="4414838"/>
            <a:ext cx="51419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3" tIns="45722" rIns="91443" bIns="45722"/>
          <a:lstStyle/>
          <a:p>
            <a:endParaRPr lang="de-DE"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6EBFDB83-3600-C5BE-BB31-CBD11DE45B33}"/>
              </a:ext>
            </a:extLst>
          </p:cNvPr>
          <p:cNvSpPr>
            <a:spLocks noGrp="1" noRot="1" noChangeAspect="1" noChangeArrowheads="1" noTextEdit="1"/>
          </p:cNvSpPr>
          <p:nvPr>
            <p:ph type="sldImg"/>
          </p:nvPr>
        </p:nvSpPr>
        <p:spPr>
          <a:xfrm>
            <a:off x="1182688" y="706438"/>
            <a:ext cx="4638675" cy="3479800"/>
          </a:xfrm>
        </p:spPr>
      </p:sp>
      <p:sp>
        <p:nvSpPr>
          <p:cNvPr id="46083" name="Notes Placeholder 2">
            <a:extLst>
              <a:ext uri="{FF2B5EF4-FFF2-40B4-BE49-F238E27FC236}">
                <a16:creationId xmlns:a16="http://schemas.microsoft.com/office/drawing/2014/main" id="{E1F95777-C9CF-E7F5-5D56-E0FC63D46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828F6F2-A25E-3ED1-45AF-DD8C153D2F48}"/>
              </a:ext>
            </a:extLst>
          </p:cNvPr>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fld id="{FB9C0A4D-DCA5-4286-8690-78E018915385}" type="slidenum">
              <a:rPr lang="en-US" altLang="en-US" sz="3600">
                <a:solidFill>
                  <a:schemeClr val="bg1"/>
                </a:solidFill>
                <a:latin typeface="Comic Sans MS" panose="030F0702030302020204" pitchFamily="66" charset="0"/>
              </a:rPr>
              <a:pPr>
                <a:lnSpc>
                  <a:spcPct val="80000"/>
                </a:lnSpc>
                <a:spcBef>
                  <a:spcPct val="0"/>
                </a:spcBef>
              </a:pPr>
              <a:t>41</a:t>
            </a:fld>
            <a:endParaRPr lang="en-US" altLang="en-US" sz="3600">
              <a:solidFill>
                <a:schemeClr val="bg1"/>
              </a:solidFill>
              <a:latin typeface="Comic Sans MS" panose="030F0702030302020204" pitchFamily="66" charset="0"/>
            </a:endParaRPr>
          </a:p>
        </p:txBody>
      </p:sp>
      <p:sp>
        <p:nvSpPr>
          <p:cNvPr id="58371" name="Rectangle 2">
            <a:extLst>
              <a:ext uri="{FF2B5EF4-FFF2-40B4-BE49-F238E27FC236}">
                <a16:creationId xmlns:a16="http://schemas.microsoft.com/office/drawing/2014/main" id="{E650CCF6-6942-B943-9C76-E1D15C2F977D}"/>
              </a:ext>
            </a:extLst>
          </p:cNvPr>
          <p:cNvSpPr>
            <a:spLocks noChangeArrowheads="1" noTextEdit="1"/>
          </p:cNvSpPr>
          <p:nvPr>
            <p:ph type="sldImg"/>
          </p:nvPr>
        </p:nvSpPr>
        <p:spPr>
          <a:xfrm>
            <a:off x="3505200" y="2439988"/>
            <a:ext cx="0" cy="0"/>
          </a:xfrm>
        </p:spPr>
      </p:sp>
      <p:sp>
        <p:nvSpPr>
          <p:cNvPr id="58372" name="Rectangle 3">
            <a:extLst>
              <a:ext uri="{FF2B5EF4-FFF2-40B4-BE49-F238E27FC236}">
                <a16:creationId xmlns:a16="http://schemas.microsoft.com/office/drawing/2014/main" id="{A8A20FB9-98BF-8B77-499D-DEB0371CB9B3}"/>
              </a:ext>
            </a:extLst>
          </p:cNvPr>
          <p:cNvSpPr>
            <a:spLocks noGrp="1" noChangeArrowheads="1"/>
          </p:cNvSpPr>
          <p:nvPr>
            <p:ph type="body" idx="1"/>
          </p:nvPr>
        </p:nvSpPr>
        <p:spPr>
          <a:xfrm>
            <a:off x="935038" y="6970713"/>
            <a:ext cx="5216525" cy="28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2C9229F8-2044-E901-9F77-96F6942167D1}"/>
              </a:ext>
            </a:extLst>
          </p:cNvPr>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i="0">
              <a:solidFill>
                <a:schemeClr val="bg1"/>
              </a:solidFill>
            </a:endParaRPr>
          </a:p>
        </p:txBody>
      </p:sp>
      <p:sp>
        <p:nvSpPr>
          <p:cNvPr id="62467" name="Rectangle 3">
            <a:extLst>
              <a:ext uri="{FF2B5EF4-FFF2-40B4-BE49-F238E27FC236}">
                <a16:creationId xmlns:a16="http://schemas.microsoft.com/office/drawing/2014/main" id="{7D98628A-2B1E-0455-BB9A-F3D7ABDF3DB8}"/>
              </a:ext>
            </a:extLst>
          </p:cNvPr>
          <p:cNvSpPr>
            <a:spLocks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Text Box 1">
            <a:extLst>
              <a:ext uri="{FF2B5EF4-FFF2-40B4-BE49-F238E27FC236}">
                <a16:creationId xmlns:a16="http://schemas.microsoft.com/office/drawing/2014/main" id="{2268E78A-5D76-89AF-A9E3-87D7B370F77A}"/>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66563" name="Text Box 2">
            <a:extLst>
              <a:ext uri="{FF2B5EF4-FFF2-40B4-BE49-F238E27FC236}">
                <a16:creationId xmlns:a16="http://schemas.microsoft.com/office/drawing/2014/main" id="{48D8A262-AFB8-45C3-17BA-72894C25B10E}"/>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Text Box 1">
            <a:extLst>
              <a:ext uri="{FF2B5EF4-FFF2-40B4-BE49-F238E27FC236}">
                <a16:creationId xmlns:a16="http://schemas.microsoft.com/office/drawing/2014/main" id="{4B5A003F-CF9B-A650-B960-05D9BDC23AA7}"/>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68611" name="Text Box 2">
            <a:extLst>
              <a:ext uri="{FF2B5EF4-FFF2-40B4-BE49-F238E27FC236}">
                <a16:creationId xmlns:a16="http://schemas.microsoft.com/office/drawing/2014/main" id="{C1569A2A-D44E-4CB0-6A2A-D5D79B1AECA3}"/>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Text Box 1">
            <a:extLst>
              <a:ext uri="{FF2B5EF4-FFF2-40B4-BE49-F238E27FC236}">
                <a16:creationId xmlns:a16="http://schemas.microsoft.com/office/drawing/2014/main" id="{4D14091A-8F3B-BD8C-0E38-5A749AE3E838}"/>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70659" name="Text Box 2">
            <a:extLst>
              <a:ext uri="{FF2B5EF4-FFF2-40B4-BE49-F238E27FC236}">
                <a16:creationId xmlns:a16="http://schemas.microsoft.com/office/drawing/2014/main" id="{1B428FAD-9055-D478-D6CF-1C9F1AEA0A4F}"/>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Text Box 1">
            <a:extLst>
              <a:ext uri="{FF2B5EF4-FFF2-40B4-BE49-F238E27FC236}">
                <a16:creationId xmlns:a16="http://schemas.microsoft.com/office/drawing/2014/main" id="{AFA49481-4F32-B45D-44B0-37F775809410}"/>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72707" name="Text Box 2">
            <a:extLst>
              <a:ext uri="{FF2B5EF4-FFF2-40B4-BE49-F238E27FC236}">
                <a16:creationId xmlns:a16="http://schemas.microsoft.com/office/drawing/2014/main" id="{D7A14141-34B7-8FC6-4BA4-B904279E5E84}"/>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8A18E5B-0F75-E5AB-5062-7F7070E97420}"/>
              </a:ext>
            </a:extLst>
          </p:cNvPr>
          <p:cNvSpPr>
            <a:spLocks noGrp="1" noChangeArrowheads="1" noTextEdit="1"/>
          </p:cNvSpPr>
          <p:nvPr>
            <p:ph type="sldImg"/>
          </p:nvPr>
        </p:nvSpPr>
        <p:spPr>
          <a:xfrm>
            <a:off x="1189038" y="698500"/>
            <a:ext cx="4646612" cy="3484563"/>
          </a:xfrm>
        </p:spPr>
      </p:sp>
      <p:sp>
        <p:nvSpPr>
          <p:cNvPr id="7171" name="Rectangle 3">
            <a:extLst>
              <a:ext uri="{FF2B5EF4-FFF2-40B4-BE49-F238E27FC236}">
                <a16:creationId xmlns:a16="http://schemas.microsoft.com/office/drawing/2014/main" id="{B68A3904-7284-3D42-FBD5-C90F79E798C2}"/>
              </a:ext>
            </a:extLst>
          </p:cNvPr>
          <p:cNvSpPr>
            <a:spLocks noGrp="1" noChangeArrowheads="1"/>
          </p:cNvSpPr>
          <p:nvPr>
            <p:ph type="body" idx="1"/>
          </p:nvPr>
        </p:nvSpPr>
        <p:spPr>
          <a:xfrm>
            <a:off x="933450" y="4414838"/>
            <a:ext cx="51419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3" tIns="45722" rIns="91443" bIns="45722"/>
          <a:lstStyle/>
          <a:p>
            <a:endParaRPr lang="de-DE"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a:extLst>
              <a:ext uri="{FF2B5EF4-FFF2-40B4-BE49-F238E27FC236}">
                <a16:creationId xmlns:a16="http://schemas.microsoft.com/office/drawing/2014/main" id="{C0CBF749-ECBA-4550-9F5C-4EB574016F13}"/>
              </a:ext>
            </a:extLst>
          </p:cNvPr>
          <p:cNvSpPr txBox="1">
            <a:spLocks noChangeArrowheads="1"/>
          </p:cNvSpPr>
          <p:nvPr/>
        </p:nvSpPr>
        <p:spPr bwMode="auto">
          <a:xfrm>
            <a:off x="1089025" y="307975"/>
            <a:ext cx="4829175"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74755" name="Text Box 2">
            <a:extLst>
              <a:ext uri="{FF2B5EF4-FFF2-40B4-BE49-F238E27FC236}">
                <a16:creationId xmlns:a16="http://schemas.microsoft.com/office/drawing/2014/main" id="{627A673F-C38E-37AB-D3AF-33F558E57C80}"/>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a:extLst>
              <a:ext uri="{FF2B5EF4-FFF2-40B4-BE49-F238E27FC236}">
                <a16:creationId xmlns:a16="http://schemas.microsoft.com/office/drawing/2014/main" id="{D20AA38F-1CA2-4613-BD91-61AC66E26564}"/>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76803" name="Text Box 2">
            <a:extLst>
              <a:ext uri="{FF2B5EF4-FFF2-40B4-BE49-F238E27FC236}">
                <a16:creationId xmlns:a16="http://schemas.microsoft.com/office/drawing/2014/main" id="{02D92741-BA7D-EEBC-A699-AA2453CBDDAA}"/>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a:extLst>
              <a:ext uri="{FF2B5EF4-FFF2-40B4-BE49-F238E27FC236}">
                <a16:creationId xmlns:a16="http://schemas.microsoft.com/office/drawing/2014/main" id="{0D5D7856-8C8D-824A-5EC6-D1EBCFFD87D2}"/>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83971" name="Text Box 2">
            <a:extLst>
              <a:ext uri="{FF2B5EF4-FFF2-40B4-BE49-F238E27FC236}">
                <a16:creationId xmlns:a16="http://schemas.microsoft.com/office/drawing/2014/main" id="{5C0EC6D0-851F-BBAC-57D0-09422AE1C3B8}"/>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8F7D25A-79E9-D2DA-15D4-C52E76C9B7D3}"/>
              </a:ext>
            </a:extLst>
          </p:cNvPr>
          <p:cNvSpPr>
            <a:spLocks noGrp="1" noChangeArrowheads="1" noTextEdit="1"/>
          </p:cNvSpPr>
          <p:nvPr>
            <p:ph type="sldImg"/>
          </p:nvPr>
        </p:nvSpPr>
        <p:spPr>
          <a:xfrm>
            <a:off x="1181100" y="698500"/>
            <a:ext cx="4646613" cy="3484563"/>
          </a:xfrm>
        </p:spPr>
      </p:sp>
      <p:sp>
        <p:nvSpPr>
          <p:cNvPr id="88067" name="Rectangle 3">
            <a:extLst>
              <a:ext uri="{FF2B5EF4-FFF2-40B4-BE49-F238E27FC236}">
                <a16:creationId xmlns:a16="http://schemas.microsoft.com/office/drawing/2014/main" id="{53C53287-9C97-5707-09A2-1ED8D350A253}"/>
              </a:ext>
            </a:extLst>
          </p:cNvPr>
          <p:cNvSpPr>
            <a:spLocks noGrp="1" noChangeArrowheads="1"/>
          </p:cNvSpPr>
          <p:nvPr>
            <p:ph type="body" idx="1"/>
          </p:nvPr>
        </p:nvSpPr>
        <p:spPr>
          <a:xfrm>
            <a:off x="933450" y="4414838"/>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B7AB003-10A8-B642-8F0C-EA95BD9954A5}"/>
              </a:ext>
            </a:extLst>
          </p:cNvPr>
          <p:cNvSpPr>
            <a:spLocks noGrp="1" noChangeArrowheads="1" noTextEdit="1"/>
          </p:cNvSpPr>
          <p:nvPr>
            <p:ph type="sldImg"/>
          </p:nvPr>
        </p:nvSpPr>
        <p:spPr>
          <a:xfrm>
            <a:off x="1181100" y="698500"/>
            <a:ext cx="4646613" cy="3484563"/>
          </a:xfrm>
        </p:spPr>
      </p:sp>
      <p:sp>
        <p:nvSpPr>
          <p:cNvPr id="90115" name="Rectangle 3">
            <a:extLst>
              <a:ext uri="{FF2B5EF4-FFF2-40B4-BE49-F238E27FC236}">
                <a16:creationId xmlns:a16="http://schemas.microsoft.com/office/drawing/2014/main" id="{FEAF780C-A435-30FF-E49D-0F42A5262478}"/>
              </a:ext>
            </a:extLst>
          </p:cNvPr>
          <p:cNvSpPr>
            <a:spLocks noGrp="1" noChangeArrowheads="1"/>
          </p:cNvSpPr>
          <p:nvPr>
            <p:ph type="body" idx="1"/>
          </p:nvPr>
        </p:nvSpPr>
        <p:spPr>
          <a:xfrm>
            <a:off x="933450" y="4414838"/>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D61178B2-B2E8-4137-F50D-2C48BAA3CA61}"/>
              </a:ext>
            </a:extLst>
          </p:cNvPr>
          <p:cNvSpPr>
            <a:spLocks noGrp="1" noChangeArrowheads="1" noTextEdit="1"/>
          </p:cNvSpPr>
          <p:nvPr>
            <p:ph type="sldImg"/>
          </p:nvPr>
        </p:nvSpPr>
        <p:spPr>
          <a:xfrm>
            <a:off x="1181100" y="698500"/>
            <a:ext cx="4646613" cy="3484563"/>
          </a:xfrm>
        </p:spPr>
      </p:sp>
      <p:sp>
        <p:nvSpPr>
          <p:cNvPr id="92163" name="Rectangle 3">
            <a:extLst>
              <a:ext uri="{FF2B5EF4-FFF2-40B4-BE49-F238E27FC236}">
                <a16:creationId xmlns:a16="http://schemas.microsoft.com/office/drawing/2014/main" id="{F4F34A5F-A940-5CE6-A826-F981A7855394}"/>
              </a:ext>
            </a:extLst>
          </p:cNvPr>
          <p:cNvSpPr>
            <a:spLocks noGrp="1" noChangeArrowheads="1"/>
          </p:cNvSpPr>
          <p:nvPr>
            <p:ph type="body" idx="1"/>
          </p:nvPr>
        </p:nvSpPr>
        <p:spPr>
          <a:xfrm>
            <a:off x="933450" y="4414838"/>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F1F13F4-C1A1-B9C6-E1E0-5D7CBF215E12}"/>
              </a:ext>
            </a:extLst>
          </p:cNvPr>
          <p:cNvSpPr>
            <a:spLocks noGrp="1" noChangeArrowheads="1" noTextEdit="1"/>
          </p:cNvSpPr>
          <p:nvPr>
            <p:ph type="sldImg"/>
          </p:nvPr>
        </p:nvSpPr>
        <p:spPr>
          <a:xfrm>
            <a:off x="1181100" y="698500"/>
            <a:ext cx="4646613" cy="3484563"/>
          </a:xfrm>
        </p:spPr>
      </p:sp>
      <p:sp>
        <p:nvSpPr>
          <p:cNvPr id="94211" name="Rectangle 3">
            <a:extLst>
              <a:ext uri="{FF2B5EF4-FFF2-40B4-BE49-F238E27FC236}">
                <a16:creationId xmlns:a16="http://schemas.microsoft.com/office/drawing/2014/main" id="{1DBD3C69-DA62-0C3F-CEF8-5BB97AC64827}"/>
              </a:ext>
            </a:extLst>
          </p:cNvPr>
          <p:cNvSpPr>
            <a:spLocks noGrp="1" noChangeArrowheads="1"/>
          </p:cNvSpPr>
          <p:nvPr>
            <p:ph type="body" idx="1"/>
          </p:nvPr>
        </p:nvSpPr>
        <p:spPr>
          <a:xfrm>
            <a:off x="933450" y="4414838"/>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5CC0C77B-A9FD-6B84-F79A-62010899317F}"/>
              </a:ext>
            </a:extLst>
          </p:cNvPr>
          <p:cNvSpPr>
            <a:spLocks noGrp="1" noChangeArrowheads="1" noTextEdit="1"/>
          </p:cNvSpPr>
          <p:nvPr>
            <p:ph type="sldImg"/>
          </p:nvPr>
        </p:nvSpPr>
        <p:spPr>
          <a:xfrm>
            <a:off x="1181100" y="698500"/>
            <a:ext cx="4646613" cy="3484563"/>
          </a:xfrm>
        </p:spPr>
      </p:sp>
      <p:sp>
        <p:nvSpPr>
          <p:cNvPr id="96259" name="Rectangle 3">
            <a:extLst>
              <a:ext uri="{FF2B5EF4-FFF2-40B4-BE49-F238E27FC236}">
                <a16:creationId xmlns:a16="http://schemas.microsoft.com/office/drawing/2014/main" id="{CB289E1E-E2B7-697D-3ED9-E7DD737AD735}"/>
              </a:ext>
            </a:extLst>
          </p:cNvPr>
          <p:cNvSpPr>
            <a:spLocks noGrp="1" noChangeArrowheads="1"/>
          </p:cNvSpPr>
          <p:nvPr>
            <p:ph type="body" idx="1"/>
          </p:nvPr>
        </p:nvSpPr>
        <p:spPr>
          <a:xfrm>
            <a:off x="933450" y="4414838"/>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960D440-EB1E-720B-7C35-19964A253975}"/>
              </a:ext>
            </a:extLst>
          </p:cNvPr>
          <p:cNvSpPr>
            <a:spLocks noGrp="1" noChangeArrowheads="1" noTextEdit="1"/>
          </p:cNvSpPr>
          <p:nvPr>
            <p:ph type="sldImg"/>
          </p:nvPr>
        </p:nvSpPr>
        <p:spPr>
          <a:xfrm>
            <a:off x="1181100" y="698500"/>
            <a:ext cx="4646613" cy="3484563"/>
          </a:xfrm>
        </p:spPr>
      </p:sp>
      <p:sp>
        <p:nvSpPr>
          <p:cNvPr id="107523" name="Rectangle 3">
            <a:extLst>
              <a:ext uri="{FF2B5EF4-FFF2-40B4-BE49-F238E27FC236}">
                <a16:creationId xmlns:a16="http://schemas.microsoft.com/office/drawing/2014/main" id="{CEBD7DB0-C1E9-85E8-EB92-73F44D15ED21}"/>
              </a:ext>
            </a:extLst>
          </p:cNvPr>
          <p:cNvSpPr>
            <a:spLocks noGrp="1" noChangeArrowheads="1"/>
          </p:cNvSpPr>
          <p:nvPr>
            <p:ph type="body" idx="1"/>
          </p:nvPr>
        </p:nvSpPr>
        <p:spPr>
          <a:xfrm>
            <a:off x="933450" y="4414838"/>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Text Box 1">
            <a:extLst>
              <a:ext uri="{FF2B5EF4-FFF2-40B4-BE49-F238E27FC236}">
                <a16:creationId xmlns:a16="http://schemas.microsoft.com/office/drawing/2014/main" id="{B84CECB5-63D3-94F2-9AA2-3A750459B0D1}"/>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110595" name="Text Box 2">
            <a:extLst>
              <a:ext uri="{FF2B5EF4-FFF2-40B4-BE49-F238E27FC236}">
                <a16:creationId xmlns:a16="http://schemas.microsoft.com/office/drawing/2014/main" id="{5971D40F-772D-A159-9BC6-D366C337BA4E}"/>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159164E-A405-C6DA-B0CD-A7FF62E1C9C1}"/>
              </a:ext>
            </a:extLst>
          </p:cNvPr>
          <p:cNvSpPr>
            <a:spLocks noGrp="1" noChangeArrowheads="1" noTextEdit="1"/>
          </p:cNvSpPr>
          <p:nvPr>
            <p:ph type="sldImg"/>
          </p:nvPr>
        </p:nvSpPr>
        <p:spPr>
          <a:xfrm>
            <a:off x="1189038" y="698500"/>
            <a:ext cx="4646612" cy="3484563"/>
          </a:xfrm>
        </p:spPr>
      </p:sp>
      <p:sp>
        <p:nvSpPr>
          <p:cNvPr id="9219" name="Rectangle 3">
            <a:extLst>
              <a:ext uri="{FF2B5EF4-FFF2-40B4-BE49-F238E27FC236}">
                <a16:creationId xmlns:a16="http://schemas.microsoft.com/office/drawing/2014/main" id="{6B519E1E-0BD7-1A50-88A4-B4C259272888}"/>
              </a:ext>
            </a:extLst>
          </p:cNvPr>
          <p:cNvSpPr>
            <a:spLocks noGrp="1" noChangeArrowheads="1"/>
          </p:cNvSpPr>
          <p:nvPr>
            <p:ph type="body" idx="1"/>
          </p:nvPr>
        </p:nvSpPr>
        <p:spPr>
          <a:xfrm>
            <a:off x="933450" y="4414838"/>
            <a:ext cx="51419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3" tIns="45722" rIns="91443" bIns="45722"/>
          <a:lstStyle/>
          <a:p>
            <a:endParaRPr lang="de-DE"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Text Box 1">
            <a:extLst>
              <a:ext uri="{FF2B5EF4-FFF2-40B4-BE49-F238E27FC236}">
                <a16:creationId xmlns:a16="http://schemas.microsoft.com/office/drawing/2014/main" id="{70D8ABA7-1ACC-7EDE-841E-7C1CAD280E41}"/>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114691" name="Text Box 2">
            <a:extLst>
              <a:ext uri="{FF2B5EF4-FFF2-40B4-BE49-F238E27FC236}">
                <a16:creationId xmlns:a16="http://schemas.microsoft.com/office/drawing/2014/main" id="{CBA4E074-3D39-49C7-703F-CB54C37595B9}"/>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a:extLst>
              <a:ext uri="{FF2B5EF4-FFF2-40B4-BE49-F238E27FC236}">
                <a16:creationId xmlns:a16="http://schemas.microsoft.com/office/drawing/2014/main" id="{F3A78C76-55ED-F001-294D-04DC23A0E4B0}"/>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117763" name="Text Box 2">
            <a:extLst>
              <a:ext uri="{FF2B5EF4-FFF2-40B4-BE49-F238E27FC236}">
                <a16:creationId xmlns:a16="http://schemas.microsoft.com/office/drawing/2014/main" id="{5963D0A5-7BBC-5CD5-B2A2-268121ABCE6F}"/>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6E6D116C-4E71-B229-8C16-F7FEFFBA4828}"/>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119811" name="Text Box 3">
            <a:extLst>
              <a:ext uri="{FF2B5EF4-FFF2-40B4-BE49-F238E27FC236}">
                <a16:creationId xmlns:a16="http://schemas.microsoft.com/office/drawing/2014/main" id="{EC2CB742-DAEE-13DB-A299-4ACC7313477C}"/>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Text Box 1">
            <a:extLst>
              <a:ext uri="{FF2B5EF4-FFF2-40B4-BE49-F238E27FC236}">
                <a16:creationId xmlns:a16="http://schemas.microsoft.com/office/drawing/2014/main" id="{09FA0305-53C5-012E-72DE-0E373FE7A421}"/>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122883" name="Text Box 2">
            <a:extLst>
              <a:ext uri="{FF2B5EF4-FFF2-40B4-BE49-F238E27FC236}">
                <a16:creationId xmlns:a16="http://schemas.microsoft.com/office/drawing/2014/main" id="{B4C98E8F-1E87-0AFB-A63C-D34B8ADDB62F}"/>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56375E3A-D472-495C-C735-2553EF284E8E}"/>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124931" name="Text Box 3">
            <a:extLst>
              <a:ext uri="{FF2B5EF4-FFF2-40B4-BE49-F238E27FC236}">
                <a16:creationId xmlns:a16="http://schemas.microsoft.com/office/drawing/2014/main" id="{FBE2AECD-43C7-C910-7610-5DEE5B341D04}"/>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564F33D1-B786-D987-CE86-EF7E99CDC10C}"/>
              </a:ext>
            </a:extLst>
          </p:cNvPr>
          <p:cNvSpPr>
            <a:spLocks noGrp="1" noChangeArrowheads="1" noTextEdit="1"/>
          </p:cNvSpPr>
          <p:nvPr>
            <p:ph type="sldImg"/>
          </p:nvPr>
        </p:nvSpPr>
        <p:spPr>
          <a:xfrm>
            <a:off x="1181100" y="698500"/>
            <a:ext cx="4646613" cy="3484563"/>
          </a:xfrm>
        </p:spPr>
      </p:sp>
      <p:sp>
        <p:nvSpPr>
          <p:cNvPr id="126979" name="Rectangle 3">
            <a:extLst>
              <a:ext uri="{FF2B5EF4-FFF2-40B4-BE49-F238E27FC236}">
                <a16:creationId xmlns:a16="http://schemas.microsoft.com/office/drawing/2014/main" id="{0C26B8E2-B554-1700-3F7B-C15F3C09B6F0}"/>
              </a:ext>
            </a:extLst>
          </p:cNvPr>
          <p:cNvSpPr>
            <a:spLocks noGrp="1" noChangeArrowheads="1"/>
          </p:cNvSpPr>
          <p:nvPr>
            <p:ph type="body" idx="1"/>
          </p:nvPr>
        </p:nvSpPr>
        <p:spPr>
          <a:xfrm>
            <a:off x="933450" y="4414838"/>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Text Box 1">
            <a:extLst>
              <a:ext uri="{FF2B5EF4-FFF2-40B4-BE49-F238E27FC236}">
                <a16:creationId xmlns:a16="http://schemas.microsoft.com/office/drawing/2014/main" id="{62506E03-C9D4-672E-499A-6665A59FB026}"/>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134147" name="Text Box 2">
            <a:extLst>
              <a:ext uri="{FF2B5EF4-FFF2-40B4-BE49-F238E27FC236}">
                <a16:creationId xmlns:a16="http://schemas.microsoft.com/office/drawing/2014/main" id="{715ECF58-1B3C-742E-4096-EF8B0F9D1600}"/>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Text Box 1">
            <a:extLst>
              <a:ext uri="{FF2B5EF4-FFF2-40B4-BE49-F238E27FC236}">
                <a16:creationId xmlns:a16="http://schemas.microsoft.com/office/drawing/2014/main" id="{9EB6F65F-78C2-A62B-8932-4192641212B8}"/>
              </a:ext>
            </a:extLst>
          </p:cNvPr>
          <p:cNvSpPr txBox="1">
            <a:spLocks noChangeArrowheads="1"/>
          </p:cNvSpPr>
          <p:nvPr/>
        </p:nvSpPr>
        <p:spPr bwMode="auto">
          <a:xfrm>
            <a:off x="1089025" y="307975"/>
            <a:ext cx="4829175"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
        <p:nvSpPr>
          <p:cNvPr id="137219" name="Text Box 2">
            <a:extLst>
              <a:ext uri="{FF2B5EF4-FFF2-40B4-BE49-F238E27FC236}">
                <a16:creationId xmlns:a16="http://schemas.microsoft.com/office/drawing/2014/main" id="{9CF27E05-BE60-E02D-92C9-403A75B6EF18}"/>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i="0">
              <a:solidFill>
                <a:schemeClr val="bg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4E68BDBB-05F0-8717-9258-BA5B1EACDF5F}"/>
              </a:ext>
            </a:extLst>
          </p:cNvPr>
          <p:cNvSpPr>
            <a:spLocks noGrp="1" noChangeArrowheads="1"/>
          </p:cNvSpPr>
          <p:nvPr>
            <p:ph type="sldNum" sz="quarter" idx="4294967295"/>
          </p:nvPr>
        </p:nvSpPr>
        <p:spPr bwMode="auto">
          <a:xfrm>
            <a:off x="3970338" y="8828088"/>
            <a:ext cx="3036887"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fld id="{AF3D944F-68C7-46DB-9C2D-CA0CEF95A6C9}" type="slidenum">
              <a:rPr lang="en-US" altLang="en-US" sz="3600" i="0">
                <a:solidFill>
                  <a:schemeClr val="bg1"/>
                </a:solidFill>
                <a:latin typeface="Comic Sans MS" panose="030F0702030302020204" pitchFamily="66" charset="0"/>
              </a:rPr>
              <a:pPr>
                <a:lnSpc>
                  <a:spcPct val="80000"/>
                </a:lnSpc>
                <a:spcBef>
                  <a:spcPct val="0"/>
                </a:spcBef>
              </a:pPr>
              <a:t>96</a:t>
            </a:fld>
            <a:endParaRPr lang="en-US" altLang="en-US" sz="3600" i="0">
              <a:solidFill>
                <a:schemeClr val="bg1"/>
              </a:solidFill>
              <a:latin typeface="Comic Sans MS" panose="030F0702030302020204" pitchFamily="66" charset="0"/>
            </a:endParaRPr>
          </a:p>
        </p:txBody>
      </p:sp>
      <p:sp>
        <p:nvSpPr>
          <p:cNvPr id="139267" name="Rectangle 2">
            <a:extLst>
              <a:ext uri="{FF2B5EF4-FFF2-40B4-BE49-F238E27FC236}">
                <a16:creationId xmlns:a16="http://schemas.microsoft.com/office/drawing/2014/main" id="{4883004E-BFED-7E47-1EC6-8C113BB71E88}"/>
              </a:ext>
            </a:extLst>
          </p:cNvPr>
          <p:cNvSpPr>
            <a:spLocks noRot="1" noChangeArrowheads="1" noTextEdit="1"/>
          </p:cNvSpPr>
          <p:nvPr>
            <p:ph type="sldImg"/>
          </p:nvPr>
        </p:nvSpPr>
        <p:spPr>
          <a:xfrm>
            <a:off x="1181100" y="696913"/>
            <a:ext cx="4649788" cy="3486150"/>
          </a:xfrm>
        </p:spPr>
      </p:sp>
      <p:sp>
        <p:nvSpPr>
          <p:cNvPr id="139268" name="Rectangle 3">
            <a:extLst>
              <a:ext uri="{FF2B5EF4-FFF2-40B4-BE49-F238E27FC236}">
                <a16:creationId xmlns:a16="http://schemas.microsoft.com/office/drawing/2014/main" id="{81D29D79-C440-8A4A-185D-41C65033AEA5}"/>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46" tIns="46572" rIns="93146" bIns="46572"/>
          <a:lstStyle/>
          <a:p>
            <a:endParaRPr lang="en-US" altLang="en-US">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72A1C01-5AA8-DFB7-9C0C-EF9AB632B51C}"/>
              </a:ext>
            </a:extLst>
          </p:cNvPr>
          <p:cNvSpPr>
            <a:spLocks noGrp="1" noChangeArrowheads="1" noTextEdit="1"/>
          </p:cNvSpPr>
          <p:nvPr>
            <p:ph type="sldImg"/>
          </p:nvPr>
        </p:nvSpPr>
        <p:spPr>
          <a:xfrm>
            <a:off x="1189038" y="698500"/>
            <a:ext cx="4646612" cy="3484563"/>
          </a:xfrm>
        </p:spPr>
      </p:sp>
      <p:sp>
        <p:nvSpPr>
          <p:cNvPr id="11267" name="Rectangle 3">
            <a:extLst>
              <a:ext uri="{FF2B5EF4-FFF2-40B4-BE49-F238E27FC236}">
                <a16:creationId xmlns:a16="http://schemas.microsoft.com/office/drawing/2014/main" id="{D491116D-EF27-8062-265F-ABE0EF7FECCF}"/>
              </a:ext>
            </a:extLst>
          </p:cNvPr>
          <p:cNvSpPr>
            <a:spLocks noGrp="1" noChangeArrowheads="1"/>
          </p:cNvSpPr>
          <p:nvPr>
            <p:ph type="body" idx="1"/>
          </p:nvPr>
        </p:nvSpPr>
        <p:spPr>
          <a:xfrm>
            <a:off x="933450" y="4414838"/>
            <a:ext cx="51419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3" tIns="45722" rIns="91443" bIns="45722"/>
          <a:lstStyle/>
          <a:p>
            <a:endParaRPr lang="de-DE"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8ECC61D-59EF-0F31-55D0-86ADADE5ABCD}"/>
              </a:ext>
            </a:extLst>
          </p:cNvPr>
          <p:cNvSpPr>
            <a:spLocks noGrp="1" noChangeArrowheads="1" noTextEdit="1"/>
          </p:cNvSpPr>
          <p:nvPr>
            <p:ph type="sldImg"/>
          </p:nvPr>
        </p:nvSpPr>
        <p:spPr>
          <a:xfrm>
            <a:off x="1189038" y="698500"/>
            <a:ext cx="4646612" cy="3484563"/>
          </a:xfrm>
        </p:spPr>
      </p:sp>
      <p:sp>
        <p:nvSpPr>
          <p:cNvPr id="23555" name="Rectangle 3">
            <a:extLst>
              <a:ext uri="{FF2B5EF4-FFF2-40B4-BE49-F238E27FC236}">
                <a16:creationId xmlns:a16="http://schemas.microsoft.com/office/drawing/2014/main" id="{3348276A-A0AD-3A6A-B406-52965A8DDE2F}"/>
              </a:ext>
            </a:extLst>
          </p:cNvPr>
          <p:cNvSpPr>
            <a:spLocks noGrp="1" noChangeArrowheads="1"/>
          </p:cNvSpPr>
          <p:nvPr>
            <p:ph type="body" idx="1"/>
          </p:nvPr>
        </p:nvSpPr>
        <p:spPr>
          <a:xfrm>
            <a:off x="933450" y="4414838"/>
            <a:ext cx="51419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3" tIns="45722" rIns="91443" bIns="45722"/>
          <a:lstStyle/>
          <a:p>
            <a:endParaRPr lang="de-DE"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2BC1240-9E91-EDA8-E5F2-F2EB5AC57966}"/>
              </a:ext>
            </a:extLst>
          </p:cNvPr>
          <p:cNvSpPr>
            <a:spLocks noGrp="1" noChangeArrowheads="1" noTextEdit="1"/>
          </p:cNvSpPr>
          <p:nvPr>
            <p:ph type="sldImg"/>
          </p:nvPr>
        </p:nvSpPr>
        <p:spPr>
          <a:xfrm>
            <a:off x="1189038" y="698500"/>
            <a:ext cx="4646612" cy="3484563"/>
          </a:xfrm>
        </p:spPr>
      </p:sp>
      <p:sp>
        <p:nvSpPr>
          <p:cNvPr id="25603" name="Rectangle 3">
            <a:extLst>
              <a:ext uri="{FF2B5EF4-FFF2-40B4-BE49-F238E27FC236}">
                <a16:creationId xmlns:a16="http://schemas.microsoft.com/office/drawing/2014/main" id="{44A59FB0-6D17-4359-0278-63D87F588048}"/>
              </a:ext>
            </a:extLst>
          </p:cNvPr>
          <p:cNvSpPr>
            <a:spLocks noGrp="1" noChangeArrowheads="1"/>
          </p:cNvSpPr>
          <p:nvPr>
            <p:ph type="body" idx="1"/>
          </p:nvPr>
        </p:nvSpPr>
        <p:spPr>
          <a:xfrm>
            <a:off x="933450" y="4414838"/>
            <a:ext cx="51419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3" tIns="45722" rIns="91443" bIns="45722"/>
          <a:lstStyle/>
          <a:p>
            <a:endParaRPr lang="de-DE"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ACE2FCB-A4B9-E883-41C6-9BE179D88307}"/>
              </a:ext>
            </a:extLst>
          </p:cNvPr>
          <p:cNvSpPr>
            <a:spLocks noGrp="1" noChangeArrowheads="1" noTextEdit="1"/>
          </p:cNvSpPr>
          <p:nvPr>
            <p:ph type="sldImg"/>
          </p:nvPr>
        </p:nvSpPr>
        <p:spPr>
          <a:xfrm>
            <a:off x="1189038" y="698500"/>
            <a:ext cx="4646612" cy="3484563"/>
          </a:xfrm>
        </p:spPr>
      </p:sp>
      <p:sp>
        <p:nvSpPr>
          <p:cNvPr id="27651" name="Rectangle 3">
            <a:extLst>
              <a:ext uri="{FF2B5EF4-FFF2-40B4-BE49-F238E27FC236}">
                <a16:creationId xmlns:a16="http://schemas.microsoft.com/office/drawing/2014/main" id="{ECD0A2F3-76E1-582E-3CBB-8440F0594B67}"/>
              </a:ext>
            </a:extLst>
          </p:cNvPr>
          <p:cNvSpPr>
            <a:spLocks noGrp="1" noChangeArrowheads="1"/>
          </p:cNvSpPr>
          <p:nvPr>
            <p:ph type="body" idx="1"/>
          </p:nvPr>
        </p:nvSpPr>
        <p:spPr>
          <a:xfrm>
            <a:off x="933450" y="4414838"/>
            <a:ext cx="51419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3" tIns="45722" rIns="91443" bIns="45722"/>
          <a:lstStyle/>
          <a:p>
            <a:endParaRPr lang="de-D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C470101-12E2-34B7-2FFC-020B121D9614}"/>
              </a:ext>
            </a:extLst>
          </p:cNvPr>
          <p:cNvSpPr>
            <a:spLocks noGrp="1" noChangeArrowheads="1" noTextEdit="1"/>
          </p:cNvSpPr>
          <p:nvPr>
            <p:ph type="sldImg"/>
          </p:nvPr>
        </p:nvSpPr>
        <p:spPr>
          <a:xfrm>
            <a:off x="1189038" y="698500"/>
            <a:ext cx="4646612" cy="3484563"/>
          </a:xfrm>
        </p:spPr>
      </p:sp>
      <p:sp>
        <p:nvSpPr>
          <p:cNvPr id="29699" name="Rectangle 3">
            <a:extLst>
              <a:ext uri="{FF2B5EF4-FFF2-40B4-BE49-F238E27FC236}">
                <a16:creationId xmlns:a16="http://schemas.microsoft.com/office/drawing/2014/main" id="{667B6077-96D2-6F0C-6C12-EE4B45F1ACA4}"/>
              </a:ext>
            </a:extLst>
          </p:cNvPr>
          <p:cNvSpPr>
            <a:spLocks noGrp="1" noChangeArrowheads="1"/>
          </p:cNvSpPr>
          <p:nvPr>
            <p:ph type="body" idx="1"/>
          </p:nvPr>
        </p:nvSpPr>
        <p:spPr>
          <a:xfrm>
            <a:off x="933450" y="4414838"/>
            <a:ext cx="51419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3" tIns="45722" rIns="91443" bIns="45722"/>
          <a:lstStyle/>
          <a:p>
            <a:endParaRPr lang="de-DE"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0968444-1564-BE7D-D4C3-50143C0E11FC}"/>
              </a:ext>
            </a:extLst>
          </p:cNvPr>
          <p:cNvSpPr>
            <a:spLocks noGrp="1" noChangeArrowheads="1" noTextEdit="1"/>
          </p:cNvSpPr>
          <p:nvPr>
            <p:ph type="sldImg"/>
          </p:nvPr>
        </p:nvSpPr>
        <p:spPr>
          <a:xfrm>
            <a:off x="1189038" y="698500"/>
            <a:ext cx="4646612" cy="3484563"/>
          </a:xfrm>
        </p:spPr>
      </p:sp>
      <p:sp>
        <p:nvSpPr>
          <p:cNvPr id="31747" name="Rectangle 3">
            <a:extLst>
              <a:ext uri="{FF2B5EF4-FFF2-40B4-BE49-F238E27FC236}">
                <a16:creationId xmlns:a16="http://schemas.microsoft.com/office/drawing/2014/main" id="{50D4E7E2-8938-EF36-2A1B-D2BAF1D0794A}"/>
              </a:ext>
            </a:extLst>
          </p:cNvPr>
          <p:cNvSpPr>
            <a:spLocks noGrp="1" noChangeArrowheads="1"/>
          </p:cNvSpPr>
          <p:nvPr>
            <p:ph type="body" idx="1"/>
          </p:nvPr>
        </p:nvSpPr>
        <p:spPr>
          <a:xfrm>
            <a:off x="933450" y="4414838"/>
            <a:ext cx="51419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3" tIns="45722" rIns="91443" bIns="45722"/>
          <a:lstStyle/>
          <a:p>
            <a:endParaRPr lang="de-DE"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3614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21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8200" y="358775"/>
            <a:ext cx="2147888" cy="63166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9775" y="358775"/>
            <a:ext cx="6296025" cy="6316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91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9775" y="358775"/>
            <a:ext cx="8596313" cy="1255713"/>
          </a:xfrm>
        </p:spPr>
        <p:txBody>
          <a:bodyPr/>
          <a:lstStyle/>
          <a:p>
            <a:r>
              <a:rPr lang="en-US"/>
              <a:t>Click to edit Master title style</a:t>
            </a:r>
          </a:p>
        </p:txBody>
      </p:sp>
      <p:sp>
        <p:nvSpPr>
          <p:cNvPr id="3" name="Text Placeholder 2"/>
          <p:cNvSpPr>
            <a:spLocks noGrp="1"/>
          </p:cNvSpPr>
          <p:nvPr>
            <p:ph type="body" sz="half" idx="1"/>
          </p:nvPr>
        </p:nvSpPr>
        <p:spPr>
          <a:xfrm>
            <a:off x="739775" y="1924050"/>
            <a:ext cx="4221163" cy="475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924050"/>
            <a:ext cx="4222750" cy="475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1908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39775" y="358775"/>
            <a:ext cx="8596313" cy="1255713"/>
          </a:xfrm>
        </p:spPr>
        <p:txBody>
          <a:bodyPr/>
          <a:lstStyle/>
          <a:p>
            <a:r>
              <a:rPr lang="en-US"/>
              <a:t>Click to edit Master title style</a:t>
            </a:r>
          </a:p>
        </p:txBody>
      </p:sp>
      <p:sp>
        <p:nvSpPr>
          <p:cNvPr id="3" name="Table Placeholder 2"/>
          <p:cNvSpPr>
            <a:spLocks noGrp="1"/>
          </p:cNvSpPr>
          <p:nvPr>
            <p:ph type="tbl" idx="1"/>
          </p:nvPr>
        </p:nvSpPr>
        <p:spPr>
          <a:xfrm>
            <a:off x="739775" y="1924050"/>
            <a:ext cx="8596313" cy="4751388"/>
          </a:xfrm>
        </p:spPr>
        <p:txBody>
          <a:bodyPr/>
          <a:lstStyle/>
          <a:p>
            <a:pPr lvl="0"/>
            <a:endParaRPr lang="en-US" noProof="0"/>
          </a:p>
        </p:txBody>
      </p:sp>
    </p:spTree>
    <p:extLst>
      <p:ext uri="{BB962C8B-B14F-4D97-AF65-F5344CB8AC3E}">
        <p14:creationId xmlns:p14="http://schemas.microsoft.com/office/powerpoint/2010/main" val="1540158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39775" y="358775"/>
            <a:ext cx="8596313" cy="1255713"/>
          </a:xfrm>
        </p:spPr>
        <p:txBody>
          <a:bodyPr/>
          <a:lstStyle/>
          <a:p>
            <a:r>
              <a:rPr lang="en-US"/>
              <a:t>Click to edit Master title style</a:t>
            </a:r>
          </a:p>
        </p:txBody>
      </p:sp>
      <p:sp>
        <p:nvSpPr>
          <p:cNvPr id="3" name="Text Placeholder 2"/>
          <p:cNvSpPr>
            <a:spLocks noGrp="1"/>
          </p:cNvSpPr>
          <p:nvPr>
            <p:ph type="body" sz="half" idx="1"/>
          </p:nvPr>
        </p:nvSpPr>
        <p:spPr>
          <a:xfrm>
            <a:off x="739775" y="1924050"/>
            <a:ext cx="8596313" cy="229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9775" y="4375150"/>
            <a:ext cx="8596313"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4399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39775" y="358775"/>
            <a:ext cx="8596313" cy="1255713"/>
          </a:xfrm>
        </p:spPr>
        <p:txBody>
          <a:bodyPr/>
          <a:lstStyle/>
          <a:p>
            <a:r>
              <a:rPr lang="en-US"/>
              <a:t>Click to edit Master title style</a:t>
            </a:r>
          </a:p>
        </p:txBody>
      </p:sp>
      <p:sp>
        <p:nvSpPr>
          <p:cNvPr id="3" name="Content Placeholder 2"/>
          <p:cNvSpPr>
            <a:spLocks noGrp="1"/>
          </p:cNvSpPr>
          <p:nvPr>
            <p:ph sz="half" idx="1"/>
          </p:nvPr>
        </p:nvSpPr>
        <p:spPr>
          <a:xfrm>
            <a:off x="739775" y="1924050"/>
            <a:ext cx="4221163" cy="475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13338" y="1924050"/>
            <a:ext cx="4222750" cy="229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13338" y="4375150"/>
            <a:ext cx="4222750"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1801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39775" y="358775"/>
            <a:ext cx="8596313" cy="1255713"/>
          </a:xfrm>
        </p:spPr>
        <p:txBody>
          <a:bodyPr/>
          <a:lstStyle/>
          <a:p>
            <a:r>
              <a:rPr lang="en-US"/>
              <a:t>Click to edit Master title style</a:t>
            </a:r>
          </a:p>
        </p:txBody>
      </p:sp>
      <p:sp>
        <p:nvSpPr>
          <p:cNvPr id="3" name="Content Placeholder 2"/>
          <p:cNvSpPr>
            <a:spLocks noGrp="1"/>
          </p:cNvSpPr>
          <p:nvPr>
            <p:ph sz="half" idx="1"/>
          </p:nvPr>
        </p:nvSpPr>
        <p:spPr>
          <a:xfrm>
            <a:off x="739775" y="1924050"/>
            <a:ext cx="4221163" cy="475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13338" y="1924050"/>
            <a:ext cx="4222750" cy="475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928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868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0806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9775" y="1924050"/>
            <a:ext cx="4221163" cy="4751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924050"/>
            <a:ext cx="4222750" cy="4751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862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911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136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54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5227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427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D792A952-4F76-B948-887E-8311126E6B34}"/>
              </a:ext>
            </a:extLst>
          </p:cNvPr>
          <p:cNvSpPr>
            <a:spLocks noGrp="1" noChangeArrowheads="1"/>
          </p:cNvSpPr>
          <p:nvPr>
            <p:ph type="title"/>
          </p:nvPr>
        </p:nvSpPr>
        <p:spPr bwMode="auto">
          <a:xfrm>
            <a:off x="739775" y="358775"/>
            <a:ext cx="8596313"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63D8CBE4-85F6-D143-5CD5-2B7E679931D5}"/>
              </a:ext>
            </a:extLst>
          </p:cNvPr>
          <p:cNvSpPr>
            <a:spLocks noGrp="1" noChangeArrowheads="1"/>
          </p:cNvSpPr>
          <p:nvPr>
            <p:ph type="body" idx="1"/>
          </p:nvPr>
        </p:nvSpPr>
        <p:spPr bwMode="auto">
          <a:xfrm>
            <a:off x="739775" y="1924050"/>
            <a:ext cx="8596313"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Rectangle 3">
            <a:extLst>
              <a:ext uri="{FF2B5EF4-FFF2-40B4-BE49-F238E27FC236}">
                <a16:creationId xmlns:a16="http://schemas.microsoft.com/office/drawing/2014/main" id="{4CABC3D6-BFF6-B21D-8265-D86CB4503728}"/>
              </a:ext>
            </a:extLst>
          </p:cNvPr>
          <p:cNvSpPr>
            <a:spLocks noChangeArrowheads="1"/>
          </p:cNvSpPr>
          <p:nvPr/>
        </p:nvSpPr>
        <p:spPr bwMode="auto">
          <a:xfrm>
            <a:off x="7224713" y="6884988"/>
            <a:ext cx="2352675" cy="523875"/>
          </a:xfrm>
          <a:prstGeom prst="rect">
            <a:avLst/>
          </a:prstGeom>
          <a:noFill/>
          <a:ln w="9525">
            <a:noFill/>
            <a:round/>
            <a:headEnd/>
            <a:tailEnd/>
          </a:ln>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r">
              <a:buClr>
                <a:srgbClr val="000000"/>
              </a:buClr>
              <a:buSzPct val="100000"/>
              <a:buFont typeface="Times New Roman" panose="02020603050405020304" pitchFamily="18" charset="0"/>
              <a:buNone/>
              <a:defRPr/>
            </a:pPr>
            <a:fld id="{82B35417-F49B-4E15-8C56-121E15BECB28}" type="slidenum">
              <a:rPr lang="en-GB" altLang="en-US" sz="1400" b="0" i="0" smtClean="0">
                <a:solidFill>
                  <a:srgbClr val="000000"/>
                </a:solidFill>
                <a:latin typeface="Times New Roman" panose="02020603050405020304" pitchFamily="18" charset="0"/>
              </a:rPr>
              <a:pPr algn="r">
                <a:buClr>
                  <a:srgbClr val="000000"/>
                </a:buClr>
                <a:buSzPct val="100000"/>
                <a:buFont typeface="Times New Roman" panose="02020603050405020304" pitchFamily="18" charset="0"/>
                <a:buNone/>
                <a:defRPr/>
              </a:pPr>
              <a:t>‹#›</a:t>
            </a:fld>
            <a:endParaRPr lang="en-GB" altLang="en-US" sz="1400" b="0" i="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p:titleStyle>
    <p:bodyStyle>
      <a:lvl1pPr marL="422275" indent="-317500" algn="l" defTabSz="457200" rtl="0" eaLnBrk="0" fontAlgn="base" hangingPunct="0">
        <a:lnSpc>
          <a:spcPct val="88000"/>
        </a:lnSpc>
        <a:spcBef>
          <a:spcPct val="0"/>
        </a:spcBef>
        <a:spcAft>
          <a:spcPts val="1375"/>
        </a:spcAft>
        <a:buClr>
          <a:srgbClr val="000000"/>
        </a:buClr>
        <a:buSzPct val="45000"/>
        <a:buFont typeface="Wingdings" panose="05000000000000000000" pitchFamily="2" charset="2"/>
        <a:buChar char=""/>
        <a:defRPr sz="3200">
          <a:solidFill>
            <a:srgbClr val="000000"/>
          </a:solidFill>
          <a:latin typeface="+mn-lt"/>
          <a:ea typeface="+mn-ea"/>
          <a:cs typeface="+mn-cs"/>
        </a:defRPr>
      </a:lvl1pPr>
      <a:lvl2pPr marL="854075" indent="-284163" algn="l" defTabSz="457200" rtl="0" eaLnBrk="0" fontAlgn="base" hangingPunct="0">
        <a:lnSpc>
          <a:spcPct val="88000"/>
        </a:lnSpc>
        <a:spcBef>
          <a:spcPct val="0"/>
        </a:spcBef>
        <a:spcAft>
          <a:spcPts val="1088"/>
        </a:spcAft>
        <a:buClr>
          <a:srgbClr val="000000"/>
        </a:buClr>
        <a:buSzPct val="75000"/>
        <a:buFont typeface="Symbol" panose="05050102010706020507" pitchFamily="18" charset="2"/>
        <a:buChar char=""/>
        <a:defRPr sz="2800">
          <a:solidFill>
            <a:srgbClr val="000000"/>
          </a:solidFill>
          <a:latin typeface="+mn-lt"/>
        </a:defRPr>
      </a:lvl2pPr>
      <a:lvl3pPr marL="1285875" indent="-212725" algn="l" defTabSz="457200" rtl="0" eaLnBrk="0" fontAlgn="base" hangingPunct="0">
        <a:lnSpc>
          <a:spcPct val="88000"/>
        </a:lnSpc>
        <a:spcBef>
          <a:spcPct val="0"/>
        </a:spcBef>
        <a:spcAft>
          <a:spcPts val="813"/>
        </a:spcAft>
        <a:buClr>
          <a:srgbClr val="000000"/>
        </a:buClr>
        <a:buSzPct val="45000"/>
        <a:buFont typeface="Wingdings" panose="05000000000000000000" pitchFamily="2" charset="2"/>
        <a:buChar char=""/>
        <a:defRPr sz="2400">
          <a:solidFill>
            <a:srgbClr val="000000"/>
          </a:solidFill>
          <a:latin typeface="+mn-lt"/>
        </a:defRPr>
      </a:lvl3pPr>
      <a:lvl4pPr marL="1717675" indent="-206375" algn="l" defTabSz="457200" rtl="0" eaLnBrk="0" fontAlgn="base" hangingPunct="0">
        <a:lnSpc>
          <a:spcPct val="88000"/>
        </a:lnSpc>
        <a:spcBef>
          <a:spcPct val="0"/>
        </a:spcBef>
        <a:spcAft>
          <a:spcPts val="525"/>
        </a:spcAft>
        <a:buClr>
          <a:srgbClr val="000000"/>
        </a:buClr>
        <a:buSzPct val="75000"/>
        <a:buFont typeface="Symbol" panose="05050102010706020507" pitchFamily="18" charset="2"/>
        <a:buChar char=""/>
        <a:defRPr sz="2000">
          <a:solidFill>
            <a:srgbClr val="000000"/>
          </a:solidFill>
          <a:latin typeface="+mn-lt"/>
        </a:defRPr>
      </a:lvl4pPr>
      <a:lvl5pPr marL="2149475" indent="-207963" algn="l" defTabSz="457200" rtl="0" eaLnBrk="0" fontAlgn="base" hangingPunct="0">
        <a:lnSpc>
          <a:spcPct val="88000"/>
        </a:lnSpc>
        <a:spcBef>
          <a:spcPct val="0"/>
        </a:spcBef>
        <a:spcAft>
          <a:spcPts val="238"/>
        </a:spcAft>
        <a:buClr>
          <a:srgbClr val="000000"/>
        </a:buClr>
        <a:buSzPct val="45000"/>
        <a:buFont typeface="Wingdings" panose="05000000000000000000" pitchFamily="2" charset="2"/>
        <a:buChar char=""/>
        <a:defRPr sz="2000">
          <a:solidFill>
            <a:srgbClr val="000000"/>
          </a:solidFill>
          <a:latin typeface="+mn-lt"/>
        </a:defRPr>
      </a:lvl5pPr>
      <a:lvl6pPr marL="26066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6pPr>
      <a:lvl7pPr marL="30638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7pPr>
      <a:lvl8pPr marL="35210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8pPr>
      <a:lvl9pPr marL="39782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C878C02-9880-809B-5947-564AA846A456}"/>
              </a:ext>
            </a:extLst>
          </p:cNvPr>
          <p:cNvSpPr>
            <a:spLocks noGrp="1" noChangeArrowheads="1"/>
          </p:cNvSpPr>
          <p:nvPr>
            <p:ph type="title" idx="4294967295"/>
          </p:nvPr>
        </p:nvSpPr>
        <p:spPr>
          <a:xfrm>
            <a:off x="1154113" y="1798638"/>
            <a:ext cx="7772400" cy="2057400"/>
          </a:xfrm>
          <a:solidFill>
            <a:srgbClr val="FFFF99"/>
          </a:solidFill>
          <a:ln>
            <a:solidFill>
              <a:srgbClr val="FF0000"/>
            </a:solidFill>
            <a:round/>
            <a:headEnd/>
            <a:tailEnd/>
          </a:ln>
        </p:spPr>
        <p:txBody>
          <a:bodyPr lIns="100780" tIns="50389" rIns="100780" bIns="50389"/>
          <a:lstStyle/>
          <a:p>
            <a:pPr defTabSz="1006475" eaLnBrk="1" hangingPunct="1">
              <a:lnSpc>
                <a:spcPct val="100000"/>
              </a:lnSpc>
              <a:tabLst>
                <a:tab pos="0" algn="l"/>
                <a:tab pos="457200" algn="l"/>
                <a:tab pos="912813" algn="l"/>
                <a:tab pos="1371600" algn="l"/>
                <a:tab pos="1828800" algn="l"/>
                <a:tab pos="2286000" algn="l"/>
                <a:tab pos="2740025" algn="l"/>
                <a:tab pos="3200400" algn="l"/>
                <a:tab pos="3657600" algn="l"/>
                <a:tab pos="4114800" algn="l"/>
                <a:tab pos="4567238" algn="l"/>
                <a:tab pos="5029200" algn="l"/>
                <a:tab pos="5486400" algn="l"/>
                <a:tab pos="5940425" algn="l"/>
                <a:tab pos="6396038" algn="l"/>
                <a:tab pos="6858000" algn="l"/>
                <a:tab pos="7315200" algn="l"/>
                <a:tab pos="7767638" algn="l"/>
                <a:tab pos="8224838" algn="l"/>
                <a:tab pos="8686800" algn="l"/>
                <a:tab pos="9144000" algn="l"/>
              </a:tabLst>
            </a:pPr>
            <a:r>
              <a:rPr lang="en-GB" altLang="en-US" sz="4800">
                <a:solidFill>
                  <a:srgbClr val="3333CC"/>
                </a:solidFill>
              </a:rPr>
              <a:t>UML State Machine Model</a:t>
            </a:r>
            <a:endParaRPr lang="en-GB" altLang="en-US" sz="1400">
              <a:solidFill>
                <a:srgbClr val="3333CC"/>
              </a:solidFill>
            </a:endParaRPr>
          </a:p>
        </p:txBody>
      </p:sp>
      <p:sp>
        <p:nvSpPr>
          <p:cNvPr id="2" name="Rectangle 2">
            <a:extLst>
              <a:ext uri="{FF2B5EF4-FFF2-40B4-BE49-F238E27FC236}">
                <a16:creationId xmlns:a16="http://schemas.microsoft.com/office/drawing/2014/main" id="{AFE5D06B-1815-81BC-0DD2-2FDDC2289401}"/>
              </a:ext>
            </a:extLst>
          </p:cNvPr>
          <p:cNvSpPr txBox="1">
            <a:spLocks noChangeArrowheads="1"/>
          </p:cNvSpPr>
          <p:nvPr/>
        </p:nvSpPr>
        <p:spPr bwMode="auto">
          <a:xfrm>
            <a:off x="2601913" y="4313238"/>
            <a:ext cx="4038600" cy="1219200"/>
          </a:xfrm>
          <a:prstGeom prst="rect">
            <a:avLst/>
          </a:prstGeom>
          <a:solidFill>
            <a:srgbClr val="FFFF99"/>
          </a:solidFill>
          <a:ln>
            <a:solidFill>
              <a:srgbClr val="FF0000"/>
            </a:solidFill>
            <a:round/>
            <a:headEnd/>
            <a:tailEnd/>
          </a:ln>
        </p:spPr>
        <p:txBody>
          <a:bodyPr lIns="100780" tIns="50389" rIns="100780" bIns="50389" anchor="ctr"/>
          <a:lstStyle>
            <a:lvl1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a:lstStyle>
          <a:p>
            <a:pPr defTabSz="1006475" eaLnBrk="1" hangingPunct="1">
              <a:lnSpc>
                <a:spcPct val="100000"/>
              </a:lnSpc>
              <a:tabLst>
                <a:tab pos="0" algn="l"/>
                <a:tab pos="457200" algn="l"/>
                <a:tab pos="912813" algn="l"/>
                <a:tab pos="1371600" algn="l"/>
                <a:tab pos="1828800" algn="l"/>
                <a:tab pos="2286000" algn="l"/>
                <a:tab pos="2740025" algn="l"/>
                <a:tab pos="3200400" algn="l"/>
                <a:tab pos="3657600" algn="l"/>
                <a:tab pos="4114800" algn="l"/>
                <a:tab pos="4567238" algn="l"/>
                <a:tab pos="5029200" algn="l"/>
                <a:tab pos="5486400" algn="l"/>
                <a:tab pos="5940425" algn="l"/>
                <a:tab pos="6396038" algn="l"/>
                <a:tab pos="6858000" algn="l"/>
                <a:tab pos="7315200" algn="l"/>
                <a:tab pos="7767638" algn="l"/>
                <a:tab pos="8224838" algn="l"/>
                <a:tab pos="8686800" algn="l"/>
                <a:tab pos="9144000" algn="l"/>
              </a:tabLst>
              <a:defRPr/>
            </a:pPr>
            <a:r>
              <a:rPr lang="en-GB" altLang="en-US" sz="3600" i="0" kern="0" dirty="0" err="1">
                <a:solidFill>
                  <a:srgbClr val="0000CC"/>
                </a:solidFill>
              </a:rPr>
              <a:t>Lect</a:t>
            </a:r>
            <a:r>
              <a:rPr lang="en-GB" altLang="en-US" sz="3600" i="0" kern="0" dirty="0">
                <a:solidFill>
                  <a:srgbClr val="0000CC"/>
                </a:solidFill>
              </a:rPr>
              <a:t> 7--8</a:t>
            </a:r>
          </a:p>
          <a:p>
            <a:pPr defTabSz="1006475" eaLnBrk="1" hangingPunct="1">
              <a:lnSpc>
                <a:spcPct val="100000"/>
              </a:lnSpc>
              <a:tabLst>
                <a:tab pos="0" algn="l"/>
                <a:tab pos="457200" algn="l"/>
                <a:tab pos="912813" algn="l"/>
                <a:tab pos="1371600" algn="l"/>
                <a:tab pos="1828800" algn="l"/>
                <a:tab pos="2286000" algn="l"/>
                <a:tab pos="2740025" algn="l"/>
                <a:tab pos="3200400" algn="l"/>
                <a:tab pos="3657600" algn="l"/>
                <a:tab pos="4114800" algn="l"/>
                <a:tab pos="4567238" algn="l"/>
                <a:tab pos="5029200" algn="l"/>
                <a:tab pos="5486400" algn="l"/>
                <a:tab pos="5940425" algn="l"/>
                <a:tab pos="6396038" algn="l"/>
                <a:tab pos="6858000" algn="l"/>
                <a:tab pos="7315200" algn="l"/>
                <a:tab pos="7767638" algn="l"/>
                <a:tab pos="8224838" algn="l"/>
                <a:tab pos="8686800" algn="l"/>
                <a:tab pos="9144000" algn="l"/>
              </a:tabLst>
              <a:defRPr/>
            </a:pPr>
            <a:r>
              <a:rPr lang="en-GB" altLang="en-US" sz="3600" i="0" kern="0" dirty="0">
                <a:solidFill>
                  <a:srgbClr val="0000CC"/>
                </a:solidFill>
              </a:rPr>
              <a:t>21-08-2023</a:t>
            </a:r>
            <a:br>
              <a:rPr lang="en-GB" altLang="en-US" sz="3600" i="0" kern="0" dirty="0">
                <a:solidFill>
                  <a:srgbClr val="3366CC"/>
                </a:solidFill>
              </a:rPr>
            </a:br>
            <a:endParaRPr lang="en-GB" altLang="en-US" sz="1050" i="0" kern="0" dirty="0">
              <a:solidFill>
                <a:srgbClr val="3366CC"/>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98CE52E1-C1E3-8EFF-9BAB-11A81AC0E8D5}"/>
              </a:ext>
            </a:extLst>
          </p:cNvPr>
          <p:cNvSpPr/>
          <p:nvPr/>
        </p:nvSpPr>
        <p:spPr>
          <a:xfrm>
            <a:off x="503238" y="4367213"/>
            <a:ext cx="9240837" cy="1681162"/>
          </a:xfrm>
          <a:prstGeom prst="round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endParaRPr lang="en-US" sz="3200" i="0" dirty="0">
              <a:solidFill>
                <a:schemeClr val="tx1"/>
              </a:solidFill>
              <a:latin typeface="+mj-lt"/>
            </a:endParaRPr>
          </a:p>
        </p:txBody>
      </p:sp>
      <p:sp>
        <p:nvSpPr>
          <p:cNvPr id="16387" name="Rectangle 2">
            <a:extLst>
              <a:ext uri="{FF2B5EF4-FFF2-40B4-BE49-F238E27FC236}">
                <a16:creationId xmlns:a16="http://schemas.microsoft.com/office/drawing/2014/main" id="{B0FCB405-FC9D-AFE4-CE2E-D4396A5661C0}"/>
              </a:ext>
            </a:extLst>
          </p:cNvPr>
          <p:cNvSpPr>
            <a:spLocks noGrp="1" noChangeArrowheads="1"/>
          </p:cNvSpPr>
          <p:nvPr>
            <p:ph type="title"/>
          </p:nvPr>
        </p:nvSpPr>
        <p:spPr>
          <a:xfrm>
            <a:off x="503238" y="-223838"/>
            <a:ext cx="9074150" cy="1260476"/>
          </a:xfrm>
        </p:spPr>
        <p:txBody>
          <a:bodyPr/>
          <a:lstStyle/>
          <a:p>
            <a:r>
              <a:rPr lang="en-US" altLang="en-US" sz="3600"/>
              <a:t>Introducing Hierarchy</a:t>
            </a:r>
            <a:endParaRPr lang="de-DE" altLang="en-US" sz="3600"/>
          </a:p>
        </p:txBody>
      </p:sp>
      <p:sp>
        <p:nvSpPr>
          <p:cNvPr id="5" name="Flowchart: Connector 4">
            <a:extLst>
              <a:ext uri="{FF2B5EF4-FFF2-40B4-BE49-F238E27FC236}">
                <a16:creationId xmlns:a16="http://schemas.microsoft.com/office/drawing/2014/main" id="{666FB3EC-B1B4-EA17-A1C1-15A8D3A04CE6}"/>
              </a:ext>
            </a:extLst>
          </p:cNvPr>
          <p:cNvSpPr/>
          <p:nvPr/>
        </p:nvSpPr>
        <p:spPr>
          <a:xfrm>
            <a:off x="923925" y="1557338"/>
            <a:ext cx="504825" cy="504825"/>
          </a:xfrm>
          <a:prstGeom prst="flowChartConnector">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2800" i="0" dirty="0">
                <a:solidFill>
                  <a:schemeClr val="tx1"/>
                </a:solidFill>
                <a:latin typeface="+mj-lt"/>
              </a:rPr>
              <a:t>A</a:t>
            </a:r>
          </a:p>
        </p:txBody>
      </p:sp>
      <p:sp>
        <p:nvSpPr>
          <p:cNvPr id="6" name="Flowchart: Connector 5">
            <a:extLst>
              <a:ext uri="{FF2B5EF4-FFF2-40B4-BE49-F238E27FC236}">
                <a16:creationId xmlns:a16="http://schemas.microsoft.com/office/drawing/2014/main" id="{49695CB0-D874-6674-97B0-C551599A068F}"/>
              </a:ext>
            </a:extLst>
          </p:cNvPr>
          <p:cNvSpPr/>
          <p:nvPr/>
        </p:nvSpPr>
        <p:spPr>
          <a:xfrm>
            <a:off x="2855913" y="1557338"/>
            <a:ext cx="504825" cy="504825"/>
          </a:xfrm>
          <a:prstGeom prst="flowChartConnector">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2800" i="0" dirty="0">
                <a:solidFill>
                  <a:schemeClr val="tx1"/>
                </a:solidFill>
                <a:latin typeface="+mj-lt"/>
              </a:rPr>
              <a:t>B</a:t>
            </a:r>
          </a:p>
        </p:txBody>
      </p:sp>
      <p:sp>
        <p:nvSpPr>
          <p:cNvPr id="7" name="Flowchart: Connector 6">
            <a:extLst>
              <a:ext uri="{FF2B5EF4-FFF2-40B4-BE49-F238E27FC236}">
                <a16:creationId xmlns:a16="http://schemas.microsoft.com/office/drawing/2014/main" id="{EA6856DB-F30D-8C47-2A25-63C2E0F0CF9F}"/>
              </a:ext>
            </a:extLst>
          </p:cNvPr>
          <p:cNvSpPr/>
          <p:nvPr/>
        </p:nvSpPr>
        <p:spPr>
          <a:xfrm>
            <a:off x="4619625" y="1557338"/>
            <a:ext cx="504825" cy="504825"/>
          </a:xfrm>
          <a:prstGeom prst="flowChartConnector">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2800" i="0" dirty="0">
                <a:solidFill>
                  <a:schemeClr val="tx1"/>
                </a:solidFill>
                <a:latin typeface="+mj-lt"/>
              </a:rPr>
              <a:t>C</a:t>
            </a:r>
          </a:p>
        </p:txBody>
      </p:sp>
      <p:sp>
        <p:nvSpPr>
          <p:cNvPr id="8" name="Flowchart: Connector 7">
            <a:extLst>
              <a:ext uri="{FF2B5EF4-FFF2-40B4-BE49-F238E27FC236}">
                <a16:creationId xmlns:a16="http://schemas.microsoft.com/office/drawing/2014/main" id="{9CFDB3CA-C6C1-32BF-37B5-2045958C4E1A}"/>
              </a:ext>
            </a:extLst>
          </p:cNvPr>
          <p:cNvSpPr/>
          <p:nvPr/>
        </p:nvSpPr>
        <p:spPr>
          <a:xfrm>
            <a:off x="6551613" y="1557338"/>
            <a:ext cx="504825" cy="504825"/>
          </a:xfrm>
          <a:prstGeom prst="flowChartConnector">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2800" i="0" dirty="0">
                <a:solidFill>
                  <a:schemeClr val="tx1"/>
                </a:solidFill>
                <a:latin typeface="+mj-lt"/>
              </a:rPr>
              <a:t>D</a:t>
            </a:r>
          </a:p>
        </p:txBody>
      </p:sp>
      <p:sp>
        <p:nvSpPr>
          <p:cNvPr id="9" name="Flowchart: Connector 8">
            <a:extLst>
              <a:ext uri="{FF2B5EF4-FFF2-40B4-BE49-F238E27FC236}">
                <a16:creationId xmlns:a16="http://schemas.microsoft.com/office/drawing/2014/main" id="{A415D357-216E-75A6-08ED-5645364E412A}"/>
              </a:ext>
            </a:extLst>
          </p:cNvPr>
          <p:cNvSpPr/>
          <p:nvPr/>
        </p:nvSpPr>
        <p:spPr>
          <a:xfrm>
            <a:off x="8485188" y="1557338"/>
            <a:ext cx="503237" cy="504825"/>
          </a:xfrm>
          <a:prstGeom prst="flowChartConnector">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2800" i="0" dirty="0">
                <a:solidFill>
                  <a:schemeClr val="tx1"/>
                </a:solidFill>
                <a:latin typeface="+mj-lt"/>
              </a:rPr>
              <a:t>E</a:t>
            </a:r>
          </a:p>
        </p:txBody>
      </p:sp>
      <p:sp>
        <p:nvSpPr>
          <p:cNvPr id="10" name="Flowchart: Connector 9">
            <a:extLst>
              <a:ext uri="{FF2B5EF4-FFF2-40B4-BE49-F238E27FC236}">
                <a16:creationId xmlns:a16="http://schemas.microsoft.com/office/drawing/2014/main" id="{D5D0C14B-21A0-E7F3-7599-E7C160B2C579}"/>
              </a:ext>
            </a:extLst>
          </p:cNvPr>
          <p:cNvSpPr/>
          <p:nvPr/>
        </p:nvSpPr>
        <p:spPr>
          <a:xfrm>
            <a:off x="4619625" y="2901950"/>
            <a:ext cx="504825" cy="504825"/>
          </a:xfrm>
          <a:prstGeom prst="flowChartConnector">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Z</a:t>
            </a:r>
          </a:p>
        </p:txBody>
      </p:sp>
      <p:cxnSp>
        <p:nvCxnSpPr>
          <p:cNvPr id="12" name="Straight Arrow Connector 11">
            <a:extLst>
              <a:ext uri="{FF2B5EF4-FFF2-40B4-BE49-F238E27FC236}">
                <a16:creationId xmlns:a16="http://schemas.microsoft.com/office/drawing/2014/main" id="{40CF4257-BD4A-C208-8D89-E3D0DBFC1B7A}"/>
              </a:ext>
            </a:extLst>
          </p:cNvPr>
          <p:cNvCxnSpPr>
            <a:stCxn id="5" idx="6"/>
            <a:endCxn id="6" idx="2"/>
          </p:cNvCxnSpPr>
          <p:nvPr/>
        </p:nvCxnSpPr>
        <p:spPr>
          <a:xfrm>
            <a:off x="1428750" y="1809750"/>
            <a:ext cx="142716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5E0D50A-869E-E7A5-0BCB-DD65B3338B65}"/>
              </a:ext>
            </a:extLst>
          </p:cNvPr>
          <p:cNvCxnSpPr>
            <a:stCxn id="6" idx="6"/>
            <a:endCxn id="7" idx="2"/>
          </p:cNvCxnSpPr>
          <p:nvPr/>
        </p:nvCxnSpPr>
        <p:spPr>
          <a:xfrm>
            <a:off x="3360738" y="1809750"/>
            <a:ext cx="12588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E6A6EC-692D-B83C-0C46-94139A43C4C7}"/>
              </a:ext>
            </a:extLst>
          </p:cNvPr>
          <p:cNvCxnSpPr>
            <a:stCxn id="7" idx="6"/>
            <a:endCxn id="8" idx="2"/>
          </p:cNvCxnSpPr>
          <p:nvPr/>
        </p:nvCxnSpPr>
        <p:spPr>
          <a:xfrm>
            <a:off x="5124450" y="1809750"/>
            <a:ext cx="142716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0F3998-1154-CE8B-FC36-C2B389286278}"/>
              </a:ext>
            </a:extLst>
          </p:cNvPr>
          <p:cNvCxnSpPr>
            <a:stCxn id="8" idx="6"/>
            <a:endCxn id="9" idx="2"/>
          </p:cNvCxnSpPr>
          <p:nvPr/>
        </p:nvCxnSpPr>
        <p:spPr>
          <a:xfrm>
            <a:off x="7056438" y="1809750"/>
            <a:ext cx="14287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C83D2D-978E-E704-AB48-91C34D32EDF0}"/>
              </a:ext>
            </a:extLst>
          </p:cNvPr>
          <p:cNvCxnSpPr>
            <a:stCxn id="7" idx="4"/>
            <a:endCxn id="10" idx="0"/>
          </p:cNvCxnSpPr>
          <p:nvPr/>
        </p:nvCxnSpPr>
        <p:spPr>
          <a:xfrm rot="5400000">
            <a:off x="4452144" y="2482057"/>
            <a:ext cx="8413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207FE769-47DD-9686-C413-1FE43ACE2488}"/>
              </a:ext>
            </a:extLst>
          </p:cNvPr>
          <p:cNvCxnSpPr>
            <a:stCxn id="6" idx="4"/>
            <a:endCxn id="10" idx="1"/>
          </p:cNvCxnSpPr>
          <p:nvPr/>
        </p:nvCxnSpPr>
        <p:spPr>
          <a:xfrm rot="16200000" flipH="1">
            <a:off x="3444082" y="1726406"/>
            <a:ext cx="914400" cy="1585913"/>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25">
            <a:extLst>
              <a:ext uri="{FF2B5EF4-FFF2-40B4-BE49-F238E27FC236}">
                <a16:creationId xmlns:a16="http://schemas.microsoft.com/office/drawing/2014/main" id="{732A45FF-9F5A-1DCC-5DFB-A7D254138647}"/>
              </a:ext>
            </a:extLst>
          </p:cNvPr>
          <p:cNvCxnSpPr/>
          <p:nvPr/>
        </p:nvCxnSpPr>
        <p:spPr>
          <a:xfrm rot="5400000">
            <a:off x="5334001" y="1516062"/>
            <a:ext cx="1092200" cy="1679575"/>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hape 27">
            <a:extLst>
              <a:ext uri="{FF2B5EF4-FFF2-40B4-BE49-F238E27FC236}">
                <a16:creationId xmlns:a16="http://schemas.microsoft.com/office/drawing/2014/main" id="{91A2DC16-951A-B432-EB3D-920922FCF2D4}"/>
              </a:ext>
            </a:extLst>
          </p:cNvPr>
          <p:cNvCxnSpPr>
            <a:stCxn id="9" idx="4"/>
            <a:endCxn id="10" idx="6"/>
          </p:cNvCxnSpPr>
          <p:nvPr/>
        </p:nvCxnSpPr>
        <p:spPr>
          <a:xfrm rot="5400000">
            <a:off x="6384132" y="802481"/>
            <a:ext cx="1092200" cy="3611563"/>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0BD43E93-3C54-5263-522D-8E923E999051}"/>
              </a:ext>
            </a:extLst>
          </p:cNvPr>
          <p:cNvCxnSpPr>
            <a:stCxn id="9" idx="0"/>
            <a:endCxn id="5" idx="0"/>
          </p:cNvCxnSpPr>
          <p:nvPr/>
        </p:nvCxnSpPr>
        <p:spPr>
          <a:xfrm rot="16200000" flipV="1">
            <a:off x="4956175" y="-2222499"/>
            <a:ext cx="1587" cy="7561262"/>
          </a:xfrm>
          <a:prstGeom prst="curvedConnector3">
            <a:avLst>
              <a:gd name="adj1" fmla="val 3620681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D88A88B-A751-1E4A-0A0E-AAAD1274BF68}"/>
              </a:ext>
            </a:extLst>
          </p:cNvPr>
          <p:cNvSpPr txBox="1"/>
          <p:nvPr/>
        </p:nvSpPr>
        <p:spPr>
          <a:xfrm>
            <a:off x="2100263" y="1474788"/>
            <a:ext cx="393700" cy="446087"/>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2800" i="0" dirty="0">
                <a:solidFill>
                  <a:schemeClr val="tx1"/>
                </a:solidFill>
                <a:latin typeface="+mj-lt"/>
              </a:rPr>
              <a:t>g</a:t>
            </a:r>
          </a:p>
        </p:txBody>
      </p:sp>
      <p:sp>
        <p:nvSpPr>
          <p:cNvPr id="32" name="TextBox 31">
            <a:extLst>
              <a:ext uri="{FF2B5EF4-FFF2-40B4-BE49-F238E27FC236}">
                <a16:creationId xmlns:a16="http://schemas.microsoft.com/office/drawing/2014/main" id="{6DEF5B7E-8A2F-971D-DBD3-CD08354EB3F5}"/>
              </a:ext>
            </a:extLst>
          </p:cNvPr>
          <p:cNvSpPr txBox="1"/>
          <p:nvPr/>
        </p:nvSpPr>
        <p:spPr>
          <a:xfrm>
            <a:off x="3792538" y="1474788"/>
            <a:ext cx="409575" cy="449262"/>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2800" i="0" dirty="0">
                <a:solidFill>
                  <a:schemeClr val="tx1"/>
                </a:solidFill>
                <a:latin typeface="+mj-lt"/>
              </a:rPr>
              <a:t>h</a:t>
            </a:r>
          </a:p>
        </p:txBody>
      </p:sp>
      <p:sp>
        <p:nvSpPr>
          <p:cNvPr id="33" name="TextBox 32">
            <a:extLst>
              <a:ext uri="{FF2B5EF4-FFF2-40B4-BE49-F238E27FC236}">
                <a16:creationId xmlns:a16="http://schemas.microsoft.com/office/drawing/2014/main" id="{5AA2B48C-4D77-8D34-E907-04999DB9F581}"/>
              </a:ext>
            </a:extLst>
          </p:cNvPr>
          <p:cNvSpPr txBox="1"/>
          <p:nvPr/>
        </p:nvSpPr>
        <p:spPr>
          <a:xfrm>
            <a:off x="5556250" y="1474788"/>
            <a:ext cx="304800" cy="446087"/>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2800" i="0" dirty="0" err="1">
                <a:solidFill>
                  <a:schemeClr val="tx1"/>
                </a:solidFill>
                <a:latin typeface="+mj-lt"/>
              </a:rPr>
              <a:t>i</a:t>
            </a:r>
            <a:endParaRPr lang="en-US" sz="2800" i="0" dirty="0">
              <a:solidFill>
                <a:schemeClr val="tx1"/>
              </a:solidFill>
              <a:latin typeface="+mj-lt"/>
            </a:endParaRPr>
          </a:p>
        </p:txBody>
      </p:sp>
      <p:sp>
        <p:nvSpPr>
          <p:cNvPr id="34" name="TextBox 33">
            <a:extLst>
              <a:ext uri="{FF2B5EF4-FFF2-40B4-BE49-F238E27FC236}">
                <a16:creationId xmlns:a16="http://schemas.microsoft.com/office/drawing/2014/main" id="{9EF9533F-98B6-3D54-F85C-BAA0ABFF030A}"/>
              </a:ext>
            </a:extLst>
          </p:cNvPr>
          <p:cNvSpPr txBox="1"/>
          <p:nvPr/>
        </p:nvSpPr>
        <p:spPr>
          <a:xfrm>
            <a:off x="7404100" y="1395413"/>
            <a:ext cx="379413" cy="446087"/>
          </a:xfrm>
          <a:prstGeom prst="rect">
            <a:avLst/>
          </a:prstGeom>
          <a:noFill/>
        </p:spPr>
        <p:txBody>
          <a:bodyPr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2800" i="0" dirty="0">
                <a:solidFill>
                  <a:schemeClr val="tx1"/>
                </a:solidFill>
                <a:latin typeface="+mj-lt"/>
              </a:rPr>
              <a:t>j</a:t>
            </a:r>
          </a:p>
        </p:txBody>
      </p:sp>
      <p:sp>
        <p:nvSpPr>
          <p:cNvPr id="35" name="TextBox 34">
            <a:extLst>
              <a:ext uri="{FF2B5EF4-FFF2-40B4-BE49-F238E27FC236}">
                <a16:creationId xmlns:a16="http://schemas.microsoft.com/office/drawing/2014/main" id="{D8CCFD88-76C1-B16B-C8F0-AF8D74149510}"/>
              </a:ext>
            </a:extLst>
          </p:cNvPr>
          <p:cNvSpPr txBox="1"/>
          <p:nvPr/>
        </p:nvSpPr>
        <p:spPr>
          <a:xfrm>
            <a:off x="3121025" y="2243138"/>
            <a:ext cx="423863"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k</a:t>
            </a:r>
          </a:p>
        </p:txBody>
      </p:sp>
      <p:sp>
        <p:nvSpPr>
          <p:cNvPr id="36" name="TextBox 35">
            <a:extLst>
              <a:ext uri="{FF2B5EF4-FFF2-40B4-BE49-F238E27FC236}">
                <a16:creationId xmlns:a16="http://schemas.microsoft.com/office/drawing/2014/main" id="{06225894-9026-8470-CAC4-DA23EC1BE20F}"/>
              </a:ext>
            </a:extLst>
          </p:cNvPr>
          <p:cNvSpPr txBox="1"/>
          <p:nvPr/>
        </p:nvSpPr>
        <p:spPr>
          <a:xfrm>
            <a:off x="4535488" y="2243138"/>
            <a:ext cx="425450"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k</a:t>
            </a:r>
          </a:p>
        </p:txBody>
      </p:sp>
      <p:sp>
        <p:nvSpPr>
          <p:cNvPr id="37" name="TextBox 36">
            <a:extLst>
              <a:ext uri="{FF2B5EF4-FFF2-40B4-BE49-F238E27FC236}">
                <a16:creationId xmlns:a16="http://schemas.microsoft.com/office/drawing/2014/main" id="{249B0344-8056-9DF0-23D2-F456B90DEA4B}"/>
              </a:ext>
            </a:extLst>
          </p:cNvPr>
          <p:cNvSpPr txBox="1"/>
          <p:nvPr/>
        </p:nvSpPr>
        <p:spPr>
          <a:xfrm>
            <a:off x="5976938" y="2159000"/>
            <a:ext cx="423862"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k</a:t>
            </a:r>
          </a:p>
        </p:txBody>
      </p:sp>
      <p:sp>
        <p:nvSpPr>
          <p:cNvPr id="38" name="TextBox 37">
            <a:extLst>
              <a:ext uri="{FF2B5EF4-FFF2-40B4-BE49-F238E27FC236}">
                <a16:creationId xmlns:a16="http://schemas.microsoft.com/office/drawing/2014/main" id="{56E043BC-DC48-E8BE-768F-9672F18F625B}"/>
              </a:ext>
            </a:extLst>
          </p:cNvPr>
          <p:cNvSpPr txBox="1"/>
          <p:nvPr/>
        </p:nvSpPr>
        <p:spPr>
          <a:xfrm>
            <a:off x="8077200" y="2159000"/>
            <a:ext cx="423863"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k</a:t>
            </a:r>
          </a:p>
        </p:txBody>
      </p:sp>
      <p:cxnSp>
        <p:nvCxnSpPr>
          <p:cNvPr id="40" name="Curved Connector 39">
            <a:extLst>
              <a:ext uri="{FF2B5EF4-FFF2-40B4-BE49-F238E27FC236}">
                <a16:creationId xmlns:a16="http://schemas.microsoft.com/office/drawing/2014/main" id="{15523775-C6E4-FE4F-8D45-70D2FF76BB97}"/>
              </a:ext>
            </a:extLst>
          </p:cNvPr>
          <p:cNvCxnSpPr>
            <a:stCxn id="10" idx="3"/>
            <a:endCxn id="5" idx="4"/>
          </p:cNvCxnSpPr>
          <p:nvPr/>
        </p:nvCxnSpPr>
        <p:spPr>
          <a:xfrm rot="5400000" flipH="1">
            <a:off x="2300288" y="938213"/>
            <a:ext cx="1270000" cy="3517900"/>
          </a:xfrm>
          <a:prstGeom prst="curvedConnector3">
            <a:avLst>
              <a:gd name="adj1" fmla="val 758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8F1BEB4-6428-EAA4-9E93-733EA45147AE}"/>
              </a:ext>
            </a:extLst>
          </p:cNvPr>
          <p:cNvSpPr txBox="1"/>
          <p:nvPr/>
        </p:nvSpPr>
        <p:spPr>
          <a:xfrm>
            <a:off x="1687513" y="2976563"/>
            <a:ext cx="522287"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m</a:t>
            </a:r>
          </a:p>
        </p:txBody>
      </p:sp>
      <p:sp>
        <p:nvSpPr>
          <p:cNvPr id="43" name="TextBox 42">
            <a:extLst>
              <a:ext uri="{FF2B5EF4-FFF2-40B4-BE49-F238E27FC236}">
                <a16:creationId xmlns:a16="http://schemas.microsoft.com/office/drawing/2014/main" id="{3F3243CA-40B2-0F88-5D87-F248831F2E85}"/>
              </a:ext>
            </a:extLst>
          </p:cNvPr>
          <p:cNvSpPr txBox="1"/>
          <p:nvPr/>
        </p:nvSpPr>
        <p:spPr>
          <a:xfrm>
            <a:off x="2301875" y="822325"/>
            <a:ext cx="411163"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f</a:t>
            </a:r>
          </a:p>
        </p:txBody>
      </p:sp>
      <p:sp>
        <p:nvSpPr>
          <p:cNvPr id="44" name="Down Arrow 43">
            <a:extLst>
              <a:ext uri="{FF2B5EF4-FFF2-40B4-BE49-F238E27FC236}">
                <a16:creationId xmlns:a16="http://schemas.microsoft.com/office/drawing/2014/main" id="{601207EE-3711-D83D-4FF3-4FA88AB32FD5}"/>
              </a:ext>
            </a:extLst>
          </p:cNvPr>
          <p:cNvSpPr/>
          <p:nvPr/>
        </p:nvSpPr>
        <p:spPr>
          <a:xfrm>
            <a:off x="4703763" y="3527425"/>
            <a:ext cx="336550" cy="588963"/>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endParaRPr lang="en-US" sz="3200" i="0">
              <a:solidFill>
                <a:schemeClr val="tx1"/>
              </a:solidFill>
              <a:latin typeface="+mj-lt"/>
            </a:endParaRPr>
          </a:p>
        </p:txBody>
      </p:sp>
      <p:sp>
        <p:nvSpPr>
          <p:cNvPr id="49" name="Flowchart: Connector 48">
            <a:extLst>
              <a:ext uri="{FF2B5EF4-FFF2-40B4-BE49-F238E27FC236}">
                <a16:creationId xmlns:a16="http://schemas.microsoft.com/office/drawing/2014/main" id="{A5A4D5B8-7AAA-0907-0F3D-D98EA45A713E}"/>
              </a:ext>
            </a:extLst>
          </p:cNvPr>
          <p:cNvSpPr/>
          <p:nvPr/>
        </p:nvSpPr>
        <p:spPr>
          <a:xfrm>
            <a:off x="6719888" y="5207000"/>
            <a:ext cx="504825" cy="504825"/>
          </a:xfrm>
          <a:prstGeom prst="flowChartConnector">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D</a:t>
            </a:r>
          </a:p>
        </p:txBody>
      </p:sp>
      <p:sp>
        <p:nvSpPr>
          <p:cNvPr id="51" name="Flowchart: Connector 50">
            <a:extLst>
              <a:ext uri="{FF2B5EF4-FFF2-40B4-BE49-F238E27FC236}">
                <a16:creationId xmlns:a16="http://schemas.microsoft.com/office/drawing/2014/main" id="{2E3173D5-E304-3C59-2703-075513EB992A}"/>
              </a:ext>
            </a:extLst>
          </p:cNvPr>
          <p:cNvSpPr/>
          <p:nvPr/>
        </p:nvSpPr>
        <p:spPr>
          <a:xfrm>
            <a:off x="4872038" y="6719888"/>
            <a:ext cx="504825" cy="50323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Z</a:t>
            </a:r>
          </a:p>
        </p:txBody>
      </p:sp>
      <p:cxnSp>
        <p:nvCxnSpPr>
          <p:cNvPr id="63" name="Shape 62">
            <a:extLst>
              <a:ext uri="{FF2B5EF4-FFF2-40B4-BE49-F238E27FC236}">
                <a16:creationId xmlns:a16="http://schemas.microsoft.com/office/drawing/2014/main" id="{46F11A0F-839F-5A8D-B4EF-6767E201A23F}"/>
              </a:ext>
            </a:extLst>
          </p:cNvPr>
          <p:cNvCxnSpPr>
            <a:stCxn id="51" idx="2"/>
            <a:endCxn id="46" idx="4"/>
          </p:cNvCxnSpPr>
          <p:nvPr/>
        </p:nvCxnSpPr>
        <p:spPr>
          <a:xfrm rot="10800000">
            <a:off x="1344613" y="5711825"/>
            <a:ext cx="3527425" cy="1260475"/>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DFC1EEF-E20A-3D2E-F05F-2CE970D14514}"/>
              </a:ext>
            </a:extLst>
          </p:cNvPr>
          <p:cNvSpPr/>
          <p:nvPr/>
        </p:nvSpPr>
        <p:spPr>
          <a:xfrm>
            <a:off x="839788" y="3932238"/>
            <a:ext cx="619125" cy="434975"/>
          </a:xfrm>
          <a:prstGeom prst="rect">
            <a:avLst/>
          </a:prstGeom>
          <a:solidFill>
            <a:srgbClr val="FF66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2400" i="0" dirty="0">
                <a:solidFill>
                  <a:schemeClr val="tx1"/>
                </a:solidFill>
                <a:latin typeface="+mj-lt"/>
              </a:rPr>
              <a:t>S</a:t>
            </a:r>
          </a:p>
        </p:txBody>
      </p:sp>
      <p:sp>
        <p:nvSpPr>
          <p:cNvPr id="46" name="Flowchart: Connector 45">
            <a:extLst>
              <a:ext uri="{FF2B5EF4-FFF2-40B4-BE49-F238E27FC236}">
                <a16:creationId xmlns:a16="http://schemas.microsoft.com/office/drawing/2014/main" id="{62D6A6FA-D0C0-0FD2-8007-C1DD56F68F5A}"/>
              </a:ext>
            </a:extLst>
          </p:cNvPr>
          <p:cNvSpPr/>
          <p:nvPr/>
        </p:nvSpPr>
        <p:spPr>
          <a:xfrm>
            <a:off x="1092200" y="5207000"/>
            <a:ext cx="503238" cy="504825"/>
          </a:xfrm>
          <a:prstGeom prst="flowChartConnector">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A</a:t>
            </a:r>
          </a:p>
        </p:txBody>
      </p:sp>
      <p:sp>
        <p:nvSpPr>
          <p:cNvPr id="47" name="Flowchart: Connector 46">
            <a:extLst>
              <a:ext uri="{FF2B5EF4-FFF2-40B4-BE49-F238E27FC236}">
                <a16:creationId xmlns:a16="http://schemas.microsoft.com/office/drawing/2014/main" id="{A94A088E-9E67-5D68-F0D4-7F529B711AED}"/>
              </a:ext>
            </a:extLst>
          </p:cNvPr>
          <p:cNvSpPr/>
          <p:nvPr/>
        </p:nvSpPr>
        <p:spPr>
          <a:xfrm>
            <a:off x="3024188" y="5207000"/>
            <a:ext cx="504825" cy="504825"/>
          </a:xfrm>
          <a:prstGeom prst="flowChartConnector">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B</a:t>
            </a:r>
          </a:p>
        </p:txBody>
      </p:sp>
      <p:sp>
        <p:nvSpPr>
          <p:cNvPr id="50" name="Flowchart: Connector 49">
            <a:extLst>
              <a:ext uri="{FF2B5EF4-FFF2-40B4-BE49-F238E27FC236}">
                <a16:creationId xmlns:a16="http://schemas.microsoft.com/office/drawing/2014/main" id="{6326EBF5-43A4-A238-C347-F5FCC6CD33BA}"/>
              </a:ext>
            </a:extLst>
          </p:cNvPr>
          <p:cNvSpPr/>
          <p:nvPr/>
        </p:nvSpPr>
        <p:spPr>
          <a:xfrm>
            <a:off x="8651875" y="5207000"/>
            <a:ext cx="504825" cy="504825"/>
          </a:xfrm>
          <a:prstGeom prst="flowChartConnector">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E</a:t>
            </a:r>
          </a:p>
        </p:txBody>
      </p:sp>
      <p:cxnSp>
        <p:nvCxnSpPr>
          <p:cNvPr id="52" name="Straight Arrow Connector 51">
            <a:extLst>
              <a:ext uri="{FF2B5EF4-FFF2-40B4-BE49-F238E27FC236}">
                <a16:creationId xmlns:a16="http://schemas.microsoft.com/office/drawing/2014/main" id="{DAA6FA3A-7D88-6DE3-833A-65405CA499CE}"/>
              </a:ext>
            </a:extLst>
          </p:cNvPr>
          <p:cNvCxnSpPr>
            <a:stCxn id="46" idx="6"/>
            <a:endCxn id="47" idx="2"/>
          </p:cNvCxnSpPr>
          <p:nvPr/>
        </p:nvCxnSpPr>
        <p:spPr>
          <a:xfrm>
            <a:off x="1595438" y="5459413"/>
            <a:ext cx="142875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DB43167-C125-5CA7-311A-2620D6C01565}"/>
              </a:ext>
            </a:extLst>
          </p:cNvPr>
          <p:cNvCxnSpPr>
            <a:stCxn id="48" idx="6"/>
            <a:endCxn id="49" idx="2"/>
          </p:cNvCxnSpPr>
          <p:nvPr/>
        </p:nvCxnSpPr>
        <p:spPr>
          <a:xfrm>
            <a:off x="5292725" y="5459413"/>
            <a:ext cx="14271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3B1412D-5DB6-9629-DCE0-70CA24C7B7F2}"/>
              </a:ext>
            </a:extLst>
          </p:cNvPr>
          <p:cNvCxnSpPr>
            <a:stCxn id="49" idx="6"/>
            <a:endCxn id="50" idx="2"/>
          </p:cNvCxnSpPr>
          <p:nvPr/>
        </p:nvCxnSpPr>
        <p:spPr>
          <a:xfrm>
            <a:off x="7224713" y="5459413"/>
            <a:ext cx="142716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68126F0-CDBA-0F8B-ECFC-4526323C9F35}"/>
              </a:ext>
            </a:extLst>
          </p:cNvPr>
          <p:cNvSpPr txBox="1"/>
          <p:nvPr/>
        </p:nvSpPr>
        <p:spPr>
          <a:xfrm>
            <a:off x="3960813" y="5124450"/>
            <a:ext cx="439737"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h</a:t>
            </a:r>
          </a:p>
        </p:txBody>
      </p:sp>
      <p:sp>
        <p:nvSpPr>
          <p:cNvPr id="57" name="TextBox 56">
            <a:extLst>
              <a:ext uri="{FF2B5EF4-FFF2-40B4-BE49-F238E27FC236}">
                <a16:creationId xmlns:a16="http://schemas.microsoft.com/office/drawing/2014/main" id="{40BE947D-109B-996F-59DA-4F01B5903FD1}"/>
              </a:ext>
            </a:extLst>
          </p:cNvPr>
          <p:cNvSpPr txBox="1"/>
          <p:nvPr/>
        </p:nvSpPr>
        <p:spPr>
          <a:xfrm>
            <a:off x="7572375" y="5124450"/>
            <a:ext cx="368300"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j</a:t>
            </a:r>
          </a:p>
        </p:txBody>
      </p:sp>
      <p:cxnSp>
        <p:nvCxnSpPr>
          <p:cNvPr id="58" name="Straight Arrow Connector 57">
            <a:extLst>
              <a:ext uri="{FF2B5EF4-FFF2-40B4-BE49-F238E27FC236}">
                <a16:creationId xmlns:a16="http://schemas.microsoft.com/office/drawing/2014/main" id="{1D4464CC-B1CB-37A6-35FD-91C9F66DC420}"/>
              </a:ext>
            </a:extLst>
          </p:cNvPr>
          <p:cNvCxnSpPr/>
          <p:nvPr/>
        </p:nvCxnSpPr>
        <p:spPr>
          <a:xfrm>
            <a:off x="3529013" y="5445125"/>
            <a:ext cx="12588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Curved Connector 59">
            <a:extLst>
              <a:ext uri="{FF2B5EF4-FFF2-40B4-BE49-F238E27FC236}">
                <a16:creationId xmlns:a16="http://schemas.microsoft.com/office/drawing/2014/main" id="{723584AF-27BC-B30A-1A82-C8467CC26907}"/>
              </a:ext>
            </a:extLst>
          </p:cNvPr>
          <p:cNvCxnSpPr/>
          <p:nvPr/>
        </p:nvCxnSpPr>
        <p:spPr>
          <a:xfrm rot="16200000" flipV="1">
            <a:off x="5124450" y="1414463"/>
            <a:ext cx="1588" cy="7561262"/>
          </a:xfrm>
          <a:prstGeom prst="curvedConnector3">
            <a:avLst>
              <a:gd name="adj1" fmla="val 3620681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B53B574-C9EA-5B10-3132-6DCF0F053A28}"/>
              </a:ext>
            </a:extLst>
          </p:cNvPr>
          <p:cNvSpPr txBox="1"/>
          <p:nvPr/>
        </p:nvSpPr>
        <p:spPr>
          <a:xfrm>
            <a:off x="2603500" y="4535488"/>
            <a:ext cx="412750"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f</a:t>
            </a:r>
          </a:p>
        </p:txBody>
      </p:sp>
      <p:sp>
        <p:nvSpPr>
          <p:cNvPr id="67" name="TextBox 66">
            <a:extLst>
              <a:ext uri="{FF2B5EF4-FFF2-40B4-BE49-F238E27FC236}">
                <a16:creationId xmlns:a16="http://schemas.microsoft.com/office/drawing/2014/main" id="{F73C1103-8096-9C9A-5749-8ABFEC94D8B2}"/>
              </a:ext>
            </a:extLst>
          </p:cNvPr>
          <p:cNvSpPr txBox="1"/>
          <p:nvPr/>
        </p:nvSpPr>
        <p:spPr>
          <a:xfrm>
            <a:off x="2184400" y="5121275"/>
            <a:ext cx="420688"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g</a:t>
            </a:r>
          </a:p>
        </p:txBody>
      </p:sp>
      <p:sp>
        <p:nvSpPr>
          <p:cNvPr id="71" name="TextBox 70">
            <a:extLst>
              <a:ext uri="{FF2B5EF4-FFF2-40B4-BE49-F238E27FC236}">
                <a16:creationId xmlns:a16="http://schemas.microsoft.com/office/drawing/2014/main" id="{62C1A0E8-6945-B273-8B09-4A871C093794}"/>
              </a:ext>
            </a:extLst>
          </p:cNvPr>
          <p:cNvSpPr txBox="1"/>
          <p:nvPr/>
        </p:nvSpPr>
        <p:spPr>
          <a:xfrm>
            <a:off x="3036888" y="6465888"/>
            <a:ext cx="522287"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m</a:t>
            </a:r>
          </a:p>
        </p:txBody>
      </p:sp>
      <p:sp>
        <p:nvSpPr>
          <p:cNvPr id="72" name="Text Box 5">
            <a:extLst>
              <a:ext uri="{FF2B5EF4-FFF2-40B4-BE49-F238E27FC236}">
                <a16:creationId xmlns:a16="http://schemas.microsoft.com/office/drawing/2014/main" id="{846D2353-4695-FE12-7839-4359BC80FA8F}"/>
              </a:ext>
            </a:extLst>
          </p:cNvPr>
          <p:cNvSpPr txBox="1">
            <a:spLocks noChangeArrowheads="1"/>
          </p:cNvSpPr>
          <p:nvPr/>
        </p:nvSpPr>
        <p:spPr bwMode="auto">
          <a:xfrm>
            <a:off x="7326313" y="3154363"/>
            <a:ext cx="2667000" cy="449262"/>
          </a:xfrm>
          <a:prstGeom prst="rect">
            <a:avLst/>
          </a:prstGeom>
          <a:noFill/>
          <a:ln w="9525">
            <a:noFill/>
            <a:miter lim="800000"/>
            <a:headEnd/>
            <a:tailEnd/>
          </a:ln>
        </p:spPr>
        <p:txBody>
          <a:bodyPr wrap="none" lIns="100783" tIns="50392" rIns="100783" bIns="50392">
            <a:spAutoFit/>
          </a:bodyPr>
          <a:lstStyle/>
          <a:p>
            <a:pPr>
              <a:lnSpc>
                <a:spcPct val="80000"/>
              </a:lnSpc>
              <a:buClr>
                <a:srgbClr val="000000"/>
              </a:buClr>
              <a:buSzPct val="100000"/>
              <a:buFont typeface="Times New Roman" panose="02020603050405020304" pitchFamily="18" charset="0"/>
              <a:buNone/>
              <a:defRPr/>
            </a:pPr>
            <a:r>
              <a:rPr lang="en-US" sz="2800" i="0" dirty="0">
                <a:solidFill>
                  <a:schemeClr val="tx1"/>
                </a:solidFill>
                <a:latin typeface="+mj-lt"/>
              </a:rPr>
              <a:t>super-state S</a:t>
            </a:r>
            <a:endParaRPr lang="de-DE" i="0" dirty="0">
              <a:solidFill>
                <a:schemeClr val="tx1"/>
              </a:solidFill>
              <a:latin typeface="+mj-lt"/>
            </a:endParaRPr>
          </a:p>
        </p:txBody>
      </p:sp>
      <p:sp>
        <p:nvSpPr>
          <p:cNvPr id="73" name="Line 7">
            <a:extLst>
              <a:ext uri="{FF2B5EF4-FFF2-40B4-BE49-F238E27FC236}">
                <a16:creationId xmlns:a16="http://schemas.microsoft.com/office/drawing/2014/main" id="{F517368B-C95F-2E8A-67AA-0293B511E31B}"/>
              </a:ext>
            </a:extLst>
          </p:cNvPr>
          <p:cNvSpPr>
            <a:spLocks noChangeShapeType="1"/>
          </p:cNvSpPr>
          <p:nvPr/>
        </p:nvSpPr>
        <p:spPr bwMode="auto">
          <a:xfrm flipH="1">
            <a:off x="8651875" y="3443288"/>
            <a:ext cx="84138" cy="923925"/>
          </a:xfrm>
          <a:prstGeom prst="line">
            <a:avLst/>
          </a:prstGeom>
          <a:noFill/>
          <a:ln w="9525">
            <a:solidFill>
              <a:srgbClr val="FF3300"/>
            </a:solidFill>
            <a:prstDash val="dash"/>
            <a:round/>
            <a:headEnd/>
            <a:tailEnd type="triangle" w="med" len="med"/>
          </a:ln>
        </p:spPr>
        <p:txBody>
          <a:bodyPr lIns="100783" tIns="50392" rIns="100783" bIns="50392"/>
          <a:lstStyle/>
          <a:p>
            <a:pPr>
              <a:lnSpc>
                <a:spcPct val="80000"/>
              </a:lnSpc>
              <a:buClr>
                <a:srgbClr val="000000"/>
              </a:buClr>
              <a:buSzPct val="100000"/>
              <a:buFont typeface="Times New Roman" panose="02020603050405020304" pitchFamily="18" charset="0"/>
              <a:buNone/>
              <a:defRPr/>
            </a:pPr>
            <a:endParaRPr lang="en-US" sz="3200" i="0">
              <a:solidFill>
                <a:schemeClr val="tx1"/>
              </a:solidFill>
              <a:latin typeface="+mj-lt"/>
            </a:endParaRPr>
          </a:p>
        </p:txBody>
      </p:sp>
      <p:sp>
        <p:nvSpPr>
          <p:cNvPr id="74" name="Text Box 6">
            <a:extLst>
              <a:ext uri="{FF2B5EF4-FFF2-40B4-BE49-F238E27FC236}">
                <a16:creationId xmlns:a16="http://schemas.microsoft.com/office/drawing/2014/main" id="{D89F460E-D970-E7DF-00E1-95A99C26B812}"/>
              </a:ext>
            </a:extLst>
          </p:cNvPr>
          <p:cNvSpPr txBox="1">
            <a:spLocks noChangeArrowheads="1"/>
          </p:cNvSpPr>
          <p:nvPr/>
        </p:nvSpPr>
        <p:spPr bwMode="auto">
          <a:xfrm>
            <a:off x="8223250" y="6799263"/>
            <a:ext cx="1812925" cy="396875"/>
          </a:xfrm>
          <a:prstGeom prst="rect">
            <a:avLst/>
          </a:prstGeom>
          <a:noFill/>
          <a:ln w="9525">
            <a:noFill/>
            <a:miter lim="800000"/>
            <a:headEnd/>
            <a:tailEnd/>
          </a:ln>
        </p:spPr>
        <p:txBody>
          <a:bodyPr wrap="none" lIns="100783" tIns="50392" rIns="100783" bIns="50392">
            <a:spAutoFit/>
          </a:bodyPr>
          <a:lstStyle/>
          <a:p>
            <a:pPr>
              <a:lnSpc>
                <a:spcPct val="80000"/>
              </a:lnSpc>
              <a:buClr>
                <a:srgbClr val="000000"/>
              </a:buClr>
              <a:buSzPct val="100000"/>
              <a:buFont typeface="Times New Roman" panose="02020603050405020304" pitchFamily="18" charset="0"/>
              <a:buNone/>
              <a:defRPr/>
            </a:pPr>
            <a:r>
              <a:rPr lang="en-US" sz="2400" i="0" dirty="0">
                <a:solidFill>
                  <a:schemeClr val="tx1"/>
                </a:solidFill>
                <a:latin typeface="+mj-lt"/>
              </a:rPr>
              <a:t>sub-states</a:t>
            </a:r>
            <a:endParaRPr lang="de-DE" sz="3200" i="0" dirty="0">
              <a:solidFill>
                <a:schemeClr val="tx1"/>
              </a:solidFill>
              <a:latin typeface="+mj-lt"/>
            </a:endParaRPr>
          </a:p>
        </p:txBody>
      </p:sp>
      <p:sp>
        <p:nvSpPr>
          <p:cNvPr id="75" name="Line 11">
            <a:extLst>
              <a:ext uri="{FF2B5EF4-FFF2-40B4-BE49-F238E27FC236}">
                <a16:creationId xmlns:a16="http://schemas.microsoft.com/office/drawing/2014/main" id="{9D98B0DE-1903-C73A-727E-B6A18518D5D4}"/>
              </a:ext>
            </a:extLst>
          </p:cNvPr>
          <p:cNvSpPr>
            <a:spLocks noChangeShapeType="1"/>
          </p:cNvSpPr>
          <p:nvPr/>
        </p:nvSpPr>
        <p:spPr bwMode="auto">
          <a:xfrm flipH="1" flipV="1">
            <a:off x="6888163" y="5711825"/>
            <a:ext cx="1512887" cy="1260475"/>
          </a:xfrm>
          <a:prstGeom prst="line">
            <a:avLst/>
          </a:prstGeom>
          <a:noFill/>
          <a:ln w="9525">
            <a:solidFill>
              <a:srgbClr val="FF3300"/>
            </a:solidFill>
            <a:prstDash val="dash"/>
            <a:round/>
            <a:headEnd/>
            <a:tailEnd type="triangle" w="med" len="med"/>
          </a:ln>
        </p:spPr>
        <p:txBody>
          <a:bodyPr lIns="100783" tIns="50392" rIns="100783" bIns="50392"/>
          <a:lstStyle/>
          <a:p>
            <a:pPr>
              <a:lnSpc>
                <a:spcPct val="80000"/>
              </a:lnSpc>
              <a:buClr>
                <a:srgbClr val="000000"/>
              </a:buClr>
              <a:buSzPct val="100000"/>
              <a:buFont typeface="Times New Roman" panose="02020603050405020304" pitchFamily="18" charset="0"/>
              <a:buNone/>
              <a:defRPr/>
            </a:pPr>
            <a:endParaRPr lang="en-US" sz="3200" i="0">
              <a:solidFill>
                <a:schemeClr val="tx1"/>
              </a:solidFill>
              <a:latin typeface="+mj-lt"/>
            </a:endParaRPr>
          </a:p>
        </p:txBody>
      </p:sp>
      <p:sp>
        <p:nvSpPr>
          <p:cNvPr id="76" name="Line 12">
            <a:extLst>
              <a:ext uri="{FF2B5EF4-FFF2-40B4-BE49-F238E27FC236}">
                <a16:creationId xmlns:a16="http://schemas.microsoft.com/office/drawing/2014/main" id="{8E874A6E-9F92-31FF-9296-23DDA71395A4}"/>
              </a:ext>
            </a:extLst>
          </p:cNvPr>
          <p:cNvSpPr>
            <a:spLocks noChangeShapeType="1"/>
          </p:cNvSpPr>
          <p:nvPr/>
        </p:nvSpPr>
        <p:spPr bwMode="auto">
          <a:xfrm flipV="1">
            <a:off x="8391525" y="5627688"/>
            <a:ext cx="428625" cy="1255712"/>
          </a:xfrm>
          <a:prstGeom prst="line">
            <a:avLst/>
          </a:prstGeom>
          <a:noFill/>
          <a:ln w="9525">
            <a:solidFill>
              <a:srgbClr val="FF3300"/>
            </a:solidFill>
            <a:prstDash val="dash"/>
            <a:round/>
            <a:headEnd/>
            <a:tailEnd type="triangle" w="med" len="med"/>
          </a:ln>
        </p:spPr>
        <p:txBody>
          <a:bodyPr lIns="100783" tIns="50392" rIns="100783" bIns="50392"/>
          <a:lstStyle/>
          <a:p>
            <a:pPr>
              <a:lnSpc>
                <a:spcPct val="80000"/>
              </a:lnSpc>
              <a:buClr>
                <a:srgbClr val="000000"/>
              </a:buClr>
              <a:buSzPct val="100000"/>
              <a:buFont typeface="Times New Roman" panose="02020603050405020304" pitchFamily="18" charset="0"/>
              <a:buNone/>
              <a:defRPr/>
            </a:pPr>
            <a:endParaRPr lang="en-US" sz="3200" i="0">
              <a:solidFill>
                <a:schemeClr val="tx1"/>
              </a:solidFill>
              <a:latin typeface="+mj-lt"/>
            </a:endParaRPr>
          </a:p>
        </p:txBody>
      </p:sp>
      <p:sp>
        <p:nvSpPr>
          <p:cNvPr id="48" name="Flowchart: Connector 47">
            <a:extLst>
              <a:ext uri="{FF2B5EF4-FFF2-40B4-BE49-F238E27FC236}">
                <a16:creationId xmlns:a16="http://schemas.microsoft.com/office/drawing/2014/main" id="{783078A2-6785-6E45-92F4-446E424E6430}"/>
              </a:ext>
            </a:extLst>
          </p:cNvPr>
          <p:cNvSpPr/>
          <p:nvPr/>
        </p:nvSpPr>
        <p:spPr>
          <a:xfrm>
            <a:off x="4787900" y="5207000"/>
            <a:ext cx="504825" cy="504825"/>
          </a:xfrm>
          <a:prstGeom prst="flowChartConnector">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C</a:t>
            </a:r>
          </a:p>
        </p:txBody>
      </p:sp>
      <p:cxnSp>
        <p:nvCxnSpPr>
          <p:cNvPr id="65" name="Straight Arrow Connector 64">
            <a:extLst>
              <a:ext uri="{FF2B5EF4-FFF2-40B4-BE49-F238E27FC236}">
                <a16:creationId xmlns:a16="http://schemas.microsoft.com/office/drawing/2014/main" id="{08B33D85-08AD-2723-1D72-37F3E531D389}"/>
              </a:ext>
            </a:extLst>
          </p:cNvPr>
          <p:cNvCxnSpPr>
            <a:stCxn id="45" idx="2"/>
            <a:endCxn id="51" idx="0"/>
          </p:cNvCxnSpPr>
          <p:nvPr/>
        </p:nvCxnSpPr>
        <p:spPr>
          <a:xfrm rot="5400000">
            <a:off x="4787900" y="6383338"/>
            <a:ext cx="67151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42BCF58-E5E3-E37D-3FA0-AA448432CF26}"/>
              </a:ext>
            </a:extLst>
          </p:cNvPr>
          <p:cNvSpPr txBox="1"/>
          <p:nvPr/>
        </p:nvSpPr>
        <p:spPr>
          <a:xfrm>
            <a:off x="5724525" y="5124450"/>
            <a:ext cx="319088"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err="1">
                <a:solidFill>
                  <a:schemeClr val="tx1"/>
                </a:solidFill>
                <a:latin typeface="+mj-lt"/>
              </a:rPr>
              <a:t>i</a:t>
            </a:r>
            <a:endParaRPr lang="en-US" sz="3200" i="0" dirty="0">
              <a:solidFill>
                <a:schemeClr val="tx1"/>
              </a:solidFill>
              <a:latin typeface="+mj-lt"/>
            </a:endParaRPr>
          </a:p>
        </p:txBody>
      </p:sp>
      <p:sp>
        <p:nvSpPr>
          <p:cNvPr id="70" name="TextBox 69">
            <a:extLst>
              <a:ext uri="{FF2B5EF4-FFF2-40B4-BE49-F238E27FC236}">
                <a16:creationId xmlns:a16="http://schemas.microsoft.com/office/drawing/2014/main" id="{024E8660-9C40-3CA2-7E61-F7AFF926350C}"/>
              </a:ext>
            </a:extLst>
          </p:cNvPr>
          <p:cNvSpPr txBox="1"/>
          <p:nvPr/>
        </p:nvSpPr>
        <p:spPr>
          <a:xfrm>
            <a:off x="4703763" y="6229350"/>
            <a:ext cx="425450"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k</a:t>
            </a:r>
          </a:p>
        </p:txBody>
      </p:sp>
      <p:cxnSp>
        <p:nvCxnSpPr>
          <p:cNvPr id="2" name="Curved Connector 23">
            <a:extLst>
              <a:ext uri="{FF2B5EF4-FFF2-40B4-BE49-F238E27FC236}">
                <a16:creationId xmlns:a16="http://schemas.microsoft.com/office/drawing/2014/main" id="{21280B79-D67A-BC04-56FB-1C0587E5602C}"/>
              </a:ext>
            </a:extLst>
          </p:cNvPr>
          <p:cNvCxnSpPr>
            <a:cxnSpLocks/>
            <a:stCxn id="5" idx="5"/>
          </p:cNvCxnSpPr>
          <p:nvPr/>
        </p:nvCxnSpPr>
        <p:spPr>
          <a:xfrm rot="16200000" flipH="1">
            <a:off x="2402682" y="939006"/>
            <a:ext cx="1150938" cy="3248025"/>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99549C9-F344-4231-AE15-8B701CFFCF0D}"/>
              </a:ext>
            </a:extLst>
          </p:cNvPr>
          <p:cNvSpPr txBox="1"/>
          <p:nvPr/>
        </p:nvSpPr>
        <p:spPr>
          <a:xfrm>
            <a:off x="2289175" y="2409825"/>
            <a:ext cx="423863" cy="495300"/>
          </a:xfrm>
          <a:prstGeom prst="rect">
            <a:avLst/>
          </a:prstGeom>
          <a:noFill/>
        </p:spPr>
        <p:txBody>
          <a:bodyPr wrap="none" lIns="100794" tIns="50397" rIns="100794" bIns="50397">
            <a:spAutoFit/>
          </a:bodyPr>
          <a:lstStyle/>
          <a:p>
            <a:pPr>
              <a:lnSpc>
                <a:spcPct val="80000"/>
              </a:lnSpc>
              <a:buClr>
                <a:srgbClr val="000000"/>
              </a:buClr>
              <a:buSzPct val="100000"/>
              <a:buFont typeface="Times New Roman" panose="02020603050405020304" pitchFamily="18" charset="0"/>
              <a:buNone/>
              <a:defRPr/>
            </a:pPr>
            <a:r>
              <a:rPr lang="en-US" sz="3200" i="0" dirty="0">
                <a:solidFill>
                  <a:schemeClr val="tx1"/>
                </a:solidFill>
                <a:latin typeface="+mj-lt"/>
              </a:rPr>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heckerboard(across)">
                                      <p:cBhvr>
                                        <p:cTn id="7" dur="500"/>
                                        <p:tgtEl>
                                          <p:spTgt spid="45"/>
                                        </p:tgtEl>
                                      </p:cBhvr>
                                    </p:animEffect>
                                  </p:childTnLst>
                                </p:cTn>
                              </p:par>
                              <p:par>
                                <p:cTn id="8" presetID="5" presetClass="entr" presetSubtype="1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checkerboard(across)">
                                      <p:cBhvr>
                                        <p:cTn id="10" dur="500"/>
                                        <p:tgtEl>
                                          <p:spTgt spid="49"/>
                                        </p:tgtEl>
                                      </p:cBhvr>
                                    </p:animEffect>
                                  </p:childTnLst>
                                </p:cTn>
                              </p:par>
                              <p:par>
                                <p:cTn id="11" presetID="5" presetClass="entr" presetSubtype="1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checkerboard(across)">
                                      <p:cBhvr>
                                        <p:cTn id="13" dur="500"/>
                                        <p:tgtEl>
                                          <p:spTgt spid="51"/>
                                        </p:tgtEl>
                                      </p:cBhvr>
                                    </p:animEffect>
                                  </p:childTnLst>
                                </p:cTn>
                              </p:par>
                              <p:par>
                                <p:cTn id="14" presetID="5" presetClass="entr" presetSubtype="1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checkerboard(across)">
                                      <p:cBhvr>
                                        <p:cTn id="16" dur="500"/>
                                        <p:tgtEl>
                                          <p:spTgt spid="63"/>
                                        </p:tgtEl>
                                      </p:cBhvr>
                                    </p:animEffect>
                                  </p:childTnLst>
                                </p:cTn>
                              </p:par>
                              <p:par>
                                <p:cTn id="17" presetID="5" presetClass="entr" presetSubtype="1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checkerboard(across)">
                                      <p:cBhvr>
                                        <p:cTn id="19" dur="500"/>
                                        <p:tgtEl>
                                          <p:spTgt spid="66"/>
                                        </p:tgtEl>
                                      </p:cBhvr>
                                    </p:animEffect>
                                  </p:childTnLst>
                                </p:cTn>
                              </p:par>
                              <p:par>
                                <p:cTn id="20" presetID="5" presetClass="entr" presetSubtype="1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checkerboard(across)">
                                      <p:cBhvr>
                                        <p:cTn id="22" dur="500"/>
                                        <p:tgtEl>
                                          <p:spTgt spid="46"/>
                                        </p:tgtEl>
                                      </p:cBhvr>
                                    </p:animEffect>
                                  </p:childTnLst>
                                </p:cTn>
                              </p:par>
                              <p:par>
                                <p:cTn id="23" presetID="5" presetClass="entr" presetSubtype="1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checkerboard(across)">
                                      <p:cBhvr>
                                        <p:cTn id="25" dur="500"/>
                                        <p:tgtEl>
                                          <p:spTgt spid="47"/>
                                        </p:tgtEl>
                                      </p:cBhvr>
                                    </p:animEffect>
                                  </p:childTnLst>
                                </p:cTn>
                              </p:par>
                              <p:par>
                                <p:cTn id="26" presetID="5" presetClass="entr" presetSubtype="1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checkerboard(across)">
                                      <p:cBhvr>
                                        <p:cTn id="28" dur="500"/>
                                        <p:tgtEl>
                                          <p:spTgt spid="50"/>
                                        </p:tgtEl>
                                      </p:cBhvr>
                                    </p:animEffect>
                                  </p:childTnLst>
                                </p:cTn>
                              </p:par>
                              <p:par>
                                <p:cTn id="29" presetID="5" presetClass="entr" presetSubtype="1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checkerboard(across)">
                                      <p:cBhvr>
                                        <p:cTn id="31" dur="500"/>
                                        <p:tgtEl>
                                          <p:spTgt spid="52"/>
                                        </p:tgtEl>
                                      </p:cBhvr>
                                    </p:animEffect>
                                  </p:childTnLst>
                                </p:cTn>
                              </p:par>
                              <p:par>
                                <p:cTn id="32" presetID="5" presetClass="entr" presetSubtype="10"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checkerboard(across)">
                                      <p:cBhvr>
                                        <p:cTn id="34" dur="500"/>
                                        <p:tgtEl>
                                          <p:spTgt spid="53"/>
                                        </p:tgtEl>
                                      </p:cBhvr>
                                    </p:animEffect>
                                  </p:childTnLst>
                                </p:cTn>
                              </p:par>
                              <p:par>
                                <p:cTn id="35" presetID="5" presetClass="entr" presetSubtype="1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checkerboard(across)">
                                      <p:cBhvr>
                                        <p:cTn id="37" dur="500"/>
                                        <p:tgtEl>
                                          <p:spTgt spid="54"/>
                                        </p:tgtEl>
                                      </p:cBhvr>
                                    </p:animEffect>
                                  </p:childTnLst>
                                </p:cTn>
                              </p:par>
                              <p:par>
                                <p:cTn id="38" presetID="5" presetClass="entr" presetSubtype="10"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checkerboard(across)">
                                      <p:cBhvr>
                                        <p:cTn id="40" dur="500"/>
                                        <p:tgtEl>
                                          <p:spTgt spid="55"/>
                                        </p:tgtEl>
                                      </p:cBhvr>
                                    </p:animEffect>
                                  </p:childTnLst>
                                </p:cTn>
                              </p:par>
                              <p:par>
                                <p:cTn id="41" presetID="5" presetClass="entr" presetSubtype="1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checkerboard(across)">
                                      <p:cBhvr>
                                        <p:cTn id="43" dur="500"/>
                                        <p:tgtEl>
                                          <p:spTgt spid="57"/>
                                        </p:tgtEl>
                                      </p:cBhvr>
                                    </p:animEffect>
                                  </p:childTnLst>
                                </p:cTn>
                              </p:par>
                              <p:par>
                                <p:cTn id="44" presetID="5" presetClass="entr" presetSubtype="10"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checkerboard(across)">
                                      <p:cBhvr>
                                        <p:cTn id="46" dur="500"/>
                                        <p:tgtEl>
                                          <p:spTgt spid="58"/>
                                        </p:tgtEl>
                                      </p:cBhvr>
                                    </p:animEffect>
                                  </p:childTnLst>
                                </p:cTn>
                              </p:par>
                              <p:par>
                                <p:cTn id="47" presetID="5" presetClass="entr" presetSubtype="1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checkerboard(across)">
                                      <p:cBhvr>
                                        <p:cTn id="49" dur="500"/>
                                        <p:tgtEl>
                                          <p:spTgt spid="60"/>
                                        </p:tgtEl>
                                      </p:cBhvr>
                                    </p:animEffect>
                                  </p:childTnLst>
                                </p:cTn>
                              </p:par>
                              <p:par>
                                <p:cTn id="50" presetID="5" presetClass="entr" presetSubtype="10"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checkerboard(across)">
                                      <p:cBhvr>
                                        <p:cTn id="52" dur="500"/>
                                        <p:tgtEl>
                                          <p:spTgt spid="61"/>
                                        </p:tgtEl>
                                      </p:cBhvr>
                                    </p:animEffect>
                                  </p:childTnLst>
                                </p:cTn>
                              </p:par>
                              <p:par>
                                <p:cTn id="53" presetID="5" presetClass="entr" presetSubtype="10"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checkerboard(across)">
                                      <p:cBhvr>
                                        <p:cTn id="55" dur="500"/>
                                        <p:tgtEl>
                                          <p:spTgt spid="67"/>
                                        </p:tgtEl>
                                      </p:cBhvr>
                                    </p:animEffect>
                                  </p:childTnLst>
                                </p:cTn>
                              </p:par>
                              <p:par>
                                <p:cTn id="56" presetID="5" presetClass="entr" presetSubtype="1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checkerboard(across)">
                                      <p:cBhvr>
                                        <p:cTn id="58" dur="500"/>
                                        <p:tgtEl>
                                          <p:spTgt spid="71"/>
                                        </p:tgtEl>
                                      </p:cBhvr>
                                    </p:animEffect>
                                  </p:childTnLst>
                                </p:cTn>
                              </p:par>
                              <p:par>
                                <p:cTn id="59" presetID="5" presetClass="entr" presetSubtype="1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checkerboard(across)">
                                      <p:cBhvr>
                                        <p:cTn id="61" dur="500"/>
                                        <p:tgtEl>
                                          <p:spTgt spid="72"/>
                                        </p:tgtEl>
                                      </p:cBhvr>
                                    </p:animEffect>
                                  </p:childTnLst>
                                </p:cTn>
                              </p:par>
                              <p:par>
                                <p:cTn id="62" presetID="5" presetClass="entr" presetSubtype="10" fill="hold"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checkerboard(across)">
                                      <p:cBhvr>
                                        <p:cTn id="64" dur="500"/>
                                        <p:tgtEl>
                                          <p:spTgt spid="73"/>
                                        </p:tgtEl>
                                      </p:cBhvr>
                                    </p:animEffect>
                                  </p:childTnLst>
                                </p:cTn>
                              </p:par>
                              <p:par>
                                <p:cTn id="65" presetID="5" presetClass="entr" presetSubtype="1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checkerboard(across)">
                                      <p:cBhvr>
                                        <p:cTn id="67" dur="500"/>
                                        <p:tgtEl>
                                          <p:spTgt spid="74"/>
                                        </p:tgtEl>
                                      </p:cBhvr>
                                    </p:animEffect>
                                  </p:childTnLst>
                                </p:cTn>
                              </p:par>
                              <p:par>
                                <p:cTn id="68" presetID="5" presetClass="entr" presetSubtype="10" fill="hold"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checkerboard(across)">
                                      <p:cBhvr>
                                        <p:cTn id="70" dur="500"/>
                                        <p:tgtEl>
                                          <p:spTgt spid="75"/>
                                        </p:tgtEl>
                                      </p:cBhvr>
                                    </p:animEffect>
                                  </p:childTnLst>
                                </p:cTn>
                              </p:par>
                              <p:par>
                                <p:cTn id="71" presetID="5" presetClass="entr" presetSubtype="1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checkerboard(across)">
                                      <p:cBhvr>
                                        <p:cTn id="73" dur="500"/>
                                        <p:tgtEl>
                                          <p:spTgt spid="76"/>
                                        </p:tgtEl>
                                      </p:cBhvr>
                                    </p:animEffect>
                                  </p:childTnLst>
                                </p:cTn>
                              </p:par>
                              <p:par>
                                <p:cTn id="74" presetID="5" presetClass="entr" presetSubtype="10"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checkerboard(across)">
                                      <p:cBhvr>
                                        <p:cTn id="76" dur="500"/>
                                        <p:tgtEl>
                                          <p:spTgt spid="48"/>
                                        </p:tgtEl>
                                      </p:cBhvr>
                                    </p:animEffect>
                                  </p:childTnLst>
                                </p:cTn>
                              </p:par>
                              <p:par>
                                <p:cTn id="77" presetID="5" presetClass="entr" presetSubtype="1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checkerboard(across)">
                                      <p:cBhvr>
                                        <p:cTn id="79" dur="500"/>
                                        <p:tgtEl>
                                          <p:spTgt spid="65"/>
                                        </p:tgtEl>
                                      </p:cBhvr>
                                    </p:animEffect>
                                  </p:childTnLst>
                                </p:cTn>
                              </p:par>
                              <p:par>
                                <p:cTn id="80" presetID="5" presetClass="entr" presetSubtype="10" fill="hold"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checkerboard(across)">
                                      <p:cBhvr>
                                        <p:cTn id="82" dur="500"/>
                                        <p:tgtEl>
                                          <p:spTgt spid="56"/>
                                        </p:tgtEl>
                                      </p:cBhvr>
                                    </p:animEffect>
                                  </p:childTnLst>
                                </p:cTn>
                              </p:par>
                              <p:par>
                                <p:cTn id="83" presetID="5" presetClass="entr" presetSubtype="10"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checkerboard(across)">
                                      <p:cBhvr>
                                        <p:cTn id="8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9" grpId="0" animBg="1"/>
      <p:bldP spid="51" grpId="0" animBg="1"/>
      <p:bldP spid="66" grpId="0" animBg="1"/>
      <p:bldP spid="46" grpId="0" animBg="1"/>
      <p:bldP spid="47" grpId="0" animBg="1"/>
      <p:bldP spid="50" grpId="0" animBg="1"/>
      <p:bldP spid="55" grpId="0"/>
      <p:bldP spid="57" grpId="0"/>
      <p:bldP spid="61" grpId="0"/>
      <p:bldP spid="67" grpId="0"/>
      <p:bldP spid="71" grpId="0"/>
      <p:bldP spid="72" grpId="0"/>
      <p:bldP spid="74" grpId="0"/>
      <p:bldP spid="48" grpId="0" animBg="1"/>
      <p:bldP spid="56" grpId="0"/>
      <p:bldP spid="7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2F37B191-8443-3495-8D38-3446BE00F946}"/>
              </a:ext>
            </a:extLst>
          </p:cNvPr>
          <p:cNvSpPr>
            <a:spLocks noGrp="1" noChangeArrowheads="1"/>
          </p:cNvSpPr>
          <p:nvPr>
            <p:ph type="title"/>
          </p:nvPr>
        </p:nvSpPr>
        <p:spPr>
          <a:xfrm>
            <a:off x="239713" y="-258763"/>
            <a:ext cx="9840912" cy="1255713"/>
          </a:xfrm>
        </p:spPr>
        <p:txBody>
          <a:bodyPr/>
          <a:lstStyle/>
          <a:p>
            <a:r>
              <a:rPr lang="en-US" altLang="en-US" sz="2800"/>
              <a:t>Exercise:  Home Assignment System - Use Case Model</a:t>
            </a:r>
          </a:p>
        </p:txBody>
      </p:sp>
      <p:sp>
        <p:nvSpPr>
          <p:cNvPr id="175107" name="Rectangle 3">
            <a:extLst>
              <a:ext uri="{FF2B5EF4-FFF2-40B4-BE49-F238E27FC236}">
                <a16:creationId xmlns:a16="http://schemas.microsoft.com/office/drawing/2014/main" id="{24C71032-92A1-78B9-6039-FE745C655779}"/>
              </a:ext>
            </a:extLst>
          </p:cNvPr>
          <p:cNvSpPr>
            <a:spLocks noGrp="1" noChangeArrowheads="1"/>
          </p:cNvSpPr>
          <p:nvPr>
            <p:ph type="body" idx="1"/>
          </p:nvPr>
        </p:nvSpPr>
        <p:spPr>
          <a:xfrm>
            <a:off x="163513" y="808038"/>
            <a:ext cx="9917112" cy="5943600"/>
          </a:xfrm>
        </p:spPr>
        <p:txBody>
          <a:bodyPr/>
          <a:lstStyle/>
          <a:p>
            <a:pPr>
              <a:lnSpc>
                <a:spcPct val="110000"/>
              </a:lnSpc>
              <a:spcAft>
                <a:spcPct val="0"/>
              </a:spcAft>
            </a:pPr>
            <a:r>
              <a:rPr lang="en-US" altLang="en-US"/>
              <a:t>HAS will be used by the instructor to:</a:t>
            </a:r>
          </a:p>
          <a:p>
            <a:pPr marL="742950" lvl="1" indent="-285750">
              <a:lnSpc>
                <a:spcPct val="110000"/>
              </a:lnSpc>
              <a:spcAft>
                <a:spcPts val="1100"/>
              </a:spcAft>
            </a:pPr>
            <a:r>
              <a:rPr lang="en-US" altLang="en-US">
                <a:solidFill>
                  <a:srgbClr val="0000CC"/>
                </a:solidFill>
              </a:rPr>
              <a:t>Distribute the homework assignments, </a:t>
            </a:r>
          </a:p>
          <a:p>
            <a:pPr marL="742950" lvl="1" indent="-285750">
              <a:lnSpc>
                <a:spcPct val="110000"/>
              </a:lnSpc>
              <a:spcAft>
                <a:spcPts val="1100"/>
              </a:spcAft>
            </a:pPr>
            <a:r>
              <a:rPr lang="en-US" altLang="en-US">
                <a:solidFill>
                  <a:srgbClr val="0000CC"/>
                </a:solidFill>
              </a:rPr>
              <a:t>Review the students’ solutions, </a:t>
            </a:r>
          </a:p>
          <a:p>
            <a:pPr marL="742950" lvl="1" indent="-285750">
              <a:lnSpc>
                <a:spcPct val="110000"/>
              </a:lnSpc>
              <a:spcAft>
                <a:spcPts val="1100"/>
              </a:spcAft>
            </a:pPr>
            <a:r>
              <a:rPr lang="en-US" altLang="en-US">
                <a:solidFill>
                  <a:srgbClr val="0000CC"/>
                </a:solidFill>
              </a:rPr>
              <a:t>Distribute suggested solution, </a:t>
            </a:r>
          </a:p>
          <a:p>
            <a:pPr marL="742950" lvl="1" indent="-285750">
              <a:lnSpc>
                <a:spcPct val="110000"/>
              </a:lnSpc>
              <a:spcAft>
                <a:spcPts val="1800"/>
              </a:spcAft>
            </a:pPr>
            <a:r>
              <a:rPr lang="en-US" altLang="en-US">
                <a:solidFill>
                  <a:srgbClr val="0000CC"/>
                </a:solidFill>
              </a:rPr>
              <a:t>Assign grade to each assignment. </a:t>
            </a:r>
          </a:p>
          <a:p>
            <a:pPr>
              <a:lnSpc>
                <a:spcPct val="110000"/>
              </a:lnSpc>
              <a:spcAft>
                <a:spcPct val="0"/>
              </a:spcAft>
            </a:pPr>
            <a:r>
              <a:rPr lang="en-US" altLang="en-US"/>
              <a:t>Students can:</a:t>
            </a:r>
          </a:p>
          <a:p>
            <a:pPr marL="742950" lvl="1" indent="-285750">
              <a:lnSpc>
                <a:spcPct val="110000"/>
              </a:lnSpc>
            </a:pPr>
            <a:r>
              <a:rPr lang="en-US" altLang="en-US">
                <a:solidFill>
                  <a:srgbClr val="0000CC"/>
                </a:solidFill>
              </a:rPr>
              <a:t>Download assignments and model solutions</a:t>
            </a:r>
          </a:p>
          <a:p>
            <a:pPr marL="742950" lvl="1" indent="-285750">
              <a:lnSpc>
                <a:spcPct val="110000"/>
              </a:lnSpc>
              <a:spcAft>
                <a:spcPts val="1800"/>
              </a:spcAft>
            </a:pPr>
            <a:r>
              <a:rPr lang="en-US" altLang="en-US">
                <a:solidFill>
                  <a:srgbClr val="0000CC"/>
                </a:solidFill>
              </a:rPr>
              <a:t>Submit their assignment solutions and view grade</a:t>
            </a:r>
          </a:p>
          <a:p>
            <a:pPr>
              <a:lnSpc>
                <a:spcPct val="110000"/>
              </a:lnSpc>
              <a:spcAft>
                <a:spcPct val="0"/>
              </a:spcAft>
            </a:pPr>
            <a:r>
              <a:rPr lang="en-US" altLang="en-US"/>
              <a:t>System:</a:t>
            </a:r>
          </a:p>
          <a:p>
            <a:pPr marL="742950" lvl="1" indent="-285750">
              <a:lnSpc>
                <a:spcPct val="110000"/>
              </a:lnSpc>
            </a:pPr>
            <a:r>
              <a:rPr lang="en-US" altLang="en-US">
                <a:solidFill>
                  <a:srgbClr val="0000CC"/>
                </a:solidFill>
              </a:rPr>
              <a:t>Automatically reminds the students a day before an assignment is  due.</a:t>
            </a:r>
            <a:endParaRPr lang="en-US" altLang="en-US" sz="320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wipe(down)">
                                      <p:cBhvr>
                                        <p:cTn id="7" dur="500"/>
                                        <p:tgtEl>
                                          <p:spTgt spid="17510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75107">
                                            <p:txEl>
                                              <p:pRg st="1" end="1"/>
                                            </p:txEl>
                                          </p:spTgt>
                                        </p:tgtEl>
                                        <p:attrNameLst>
                                          <p:attrName>style.visibility</p:attrName>
                                        </p:attrNameLst>
                                      </p:cBhvr>
                                      <p:to>
                                        <p:strVal val="visible"/>
                                      </p:to>
                                    </p:set>
                                    <p:animEffect transition="in" filter="wipe(down)">
                                      <p:cBhvr>
                                        <p:cTn id="10" dur="500"/>
                                        <p:tgtEl>
                                          <p:spTgt spid="17510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75107">
                                            <p:txEl>
                                              <p:pRg st="2" end="2"/>
                                            </p:txEl>
                                          </p:spTgt>
                                        </p:tgtEl>
                                        <p:attrNameLst>
                                          <p:attrName>style.visibility</p:attrName>
                                        </p:attrNameLst>
                                      </p:cBhvr>
                                      <p:to>
                                        <p:strVal val="visible"/>
                                      </p:to>
                                    </p:set>
                                    <p:animEffect transition="in" filter="wipe(down)">
                                      <p:cBhvr>
                                        <p:cTn id="13" dur="500"/>
                                        <p:tgtEl>
                                          <p:spTgt spid="175107">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75107">
                                            <p:txEl>
                                              <p:pRg st="3" end="3"/>
                                            </p:txEl>
                                          </p:spTgt>
                                        </p:tgtEl>
                                        <p:attrNameLst>
                                          <p:attrName>style.visibility</p:attrName>
                                        </p:attrNameLst>
                                      </p:cBhvr>
                                      <p:to>
                                        <p:strVal val="visible"/>
                                      </p:to>
                                    </p:set>
                                    <p:animEffect transition="in" filter="wipe(down)">
                                      <p:cBhvr>
                                        <p:cTn id="16" dur="500"/>
                                        <p:tgtEl>
                                          <p:spTgt spid="175107">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75107">
                                            <p:txEl>
                                              <p:pRg st="4" end="4"/>
                                            </p:txEl>
                                          </p:spTgt>
                                        </p:tgtEl>
                                        <p:attrNameLst>
                                          <p:attrName>style.visibility</p:attrName>
                                        </p:attrNameLst>
                                      </p:cBhvr>
                                      <p:to>
                                        <p:strVal val="visible"/>
                                      </p:to>
                                    </p:set>
                                    <p:animEffect transition="in" filter="wipe(down)">
                                      <p:cBhvr>
                                        <p:cTn id="19" dur="500"/>
                                        <p:tgtEl>
                                          <p:spTgt spid="17510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75107">
                                            <p:txEl>
                                              <p:pRg st="5" end="5"/>
                                            </p:txEl>
                                          </p:spTgt>
                                        </p:tgtEl>
                                        <p:attrNameLst>
                                          <p:attrName>style.visibility</p:attrName>
                                        </p:attrNameLst>
                                      </p:cBhvr>
                                      <p:to>
                                        <p:strVal val="visible"/>
                                      </p:to>
                                    </p:set>
                                    <p:anim calcmode="lin" valueType="num">
                                      <p:cBhvr additive="base">
                                        <p:cTn id="24" dur="500" fill="hold"/>
                                        <p:tgtEl>
                                          <p:spTgt spid="17510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5107">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75107">
                                            <p:txEl>
                                              <p:pRg st="6" end="6"/>
                                            </p:txEl>
                                          </p:spTgt>
                                        </p:tgtEl>
                                        <p:attrNameLst>
                                          <p:attrName>style.visibility</p:attrName>
                                        </p:attrNameLst>
                                      </p:cBhvr>
                                      <p:to>
                                        <p:strVal val="visible"/>
                                      </p:to>
                                    </p:set>
                                    <p:anim calcmode="lin" valueType="num">
                                      <p:cBhvr additive="base">
                                        <p:cTn id="28" dur="500" fill="hold"/>
                                        <p:tgtEl>
                                          <p:spTgt spid="175107">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75107">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75107">
                                            <p:txEl>
                                              <p:pRg st="7" end="7"/>
                                            </p:txEl>
                                          </p:spTgt>
                                        </p:tgtEl>
                                        <p:attrNameLst>
                                          <p:attrName>style.visibility</p:attrName>
                                        </p:attrNameLst>
                                      </p:cBhvr>
                                      <p:to>
                                        <p:strVal val="visible"/>
                                      </p:to>
                                    </p:set>
                                    <p:anim calcmode="lin" valueType="num">
                                      <p:cBhvr additive="base">
                                        <p:cTn id="32" dur="500" fill="hold"/>
                                        <p:tgtEl>
                                          <p:spTgt spid="175107">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51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75107">
                                            <p:txEl>
                                              <p:pRg st="8" end="8"/>
                                            </p:txEl>
                                          </p:spTgt>
                                        </p:tgtEl>
                                        <p:attrNameLst>
                                          <p:attrName>style.visibility</p:attrName>
                                        </p:attrNameLst>
                                      </p:cBhvr>
                                      <p:to>
                                        <p:strVal val="visible"/>
                                      </p:to>
                                    </p:set>
                                    <p:animEffect transition="in" filter="wipe(down)">
                                      <p:cBhvr>
                                        <p:cTn id="38" dur="500"/>
                                        <p:tgtEl>
                                          <p:spTgt spid="175107">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75107">
                                            <p:txEl>
                                              <p:pRg st="9" end="9"/>
                                            </p:txEl>
                                          </p:spTgt>
                                        </p:tgtEl>
                                        <p:attrNameLst>
                                          <p:attrName>style.visibility</p:attrName>
                                        </p:attrNameLst>
                                      </p:cBhvr>
                                      <p:to>
                                        <p:strVal val="visible"/>
                                      </p:to>
                                    </p:set>
                                    <p:animEffect transition="in" filter="wipe(down)">
                                      <p:cBhvr>
                                        <p:cTn id="41" dur="500"/>
                                        <p:tgtEl>
                                          <p:spTgt spid="175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8A8DAF81-D0D2-B7BD-DBE9-0132FC568D69}"/>
              </a:ext>
            </a:extLst>
          </p:cNvPr>
          <p:cNvSpPr>
            <a:spLocks noGrp="1" noChangeArrowheads="1"/>
          </p:cNvSpPr>
          <p:nvPr>
            <p:ph type="title" idx="4294967295"/>
          </p:nvPr>
        </p:nvSpPr>
        <p:spPr>
          <a:xfrm>
            <a:off x="839788" y="-84138"/>
            <a:ext cx="8569325" cy="704851"/>
          </a:xfrm>
        </p:spPr>
        <p:txBody>
          <a:bodyPr lIns="100794" tIns="50397" rIns="100794" bIns="50397"/>
          <a:lstStyle/>
          <a:p>
            <a:r>
              <a:rPr lang="en-US" altLang="en-US" sz="3200"/>
              <a:t>Quiz: Naïve Solution (Inferior)</a:t>
            </a:r>
          </a:p>
        </p:txBody>
      </p:sp>
      <p:sp>
        <p:nvSpPr>
          <p:cNvPr id="144387" name="Rectangle 3">
            <a:extLst>
              <a:ext uri="{FF2B5EF4-FFF2-40B4-BE49-F238E27FC236}">
                <a16:creationId xmlns:a16="http://schemas.microsoft.com/office/drawing/2014/main" id="{F8B94916-A1E2-F0F3-223A-3288358179ED}"/>
              </a:ext>
            </a:extLst>
          </p:cNvPr>
          <p:cNvSpPr>
            <a:spLocks noChangeArrowheads="1"/>
          </p:cNvSpPr>
          <p:nvPr/>
        </p:nvSpPr>
        <p:spPr bwMode="auto">
          <a:xfrm>
            <a:off x="2101850" y="633413"/>
            <a:ext cx="6219825" cy="6842125"/>
          </a:xfrm>
          <a:prstGeom prst="rect">
            <a:avLst/>
          </a:prstGeom>
          <a:solidFill>
            <a:srgbClr val="CCFFCC"/>
          </a:solidFill>
          <a:ln w="3175" algn="ctr">
            <a:solidFill>
              <a:schemeClr val="tx1"/>
            </a:solidFill>
            <a:miter lim="800000"/>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endParaRPr lang="en-US" altLang="en-US" sz="2400" i="0">
              <a:solidFill>
                <a:srgbClr val="FFFFFF"/>
              </a:solidFill>
            </a:endParaRPr>
          </a:p>
        </p:txBody>
      </p:sp>
      <p:sp>
        <p:nvSpPr>
          <p:cNvPr id="144388" name="Oval 5">
            <a:extLst>
              <a:ext uri="{FF2B5EF4-FFF2-40B4-BE49-F238E27FC236}">
                <a16:creationId xmlns:a16="http://schemas.microsoft.com/office/drawing/2014/main" id="{65A0F1FB-92A0-5C4B-32F1-796B83352EEC}"/>
              </a:ext>
            </a:extLst>
          </p:cNvPr>
          <p:cNvSpPr>
            <a:spLocks noChangeArrowheads="1"/>
          </p:cNvSpPr>
          <p:nvPr/>
        </p:nvSpPr>
        <p:spPr bwMode="auto">
          <a:xfrm>
            <a:off x="2398713" y="2217738"/>
            <a:ext cx="2692400" cy="989012"/>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Distribute Assignments</a:t>
            </a:r>
          </a:p>
        </p:txBody>
      </p:sp>
      <p:sp>
        <p:nvSpPr>
          <p:cNvPr id="144389" name="Oval 6">
            <a:extLst>
              <a:ext uri="{FF2B5EF4-FFF2-40B4-BE49-F238E27FC236}">
                <a16:creationId xmlns:a16="http://schemas.microsoft.com/office/drawing/2014/main" id="{4666461B-97F7-19B3-5963-0D82217E2000}"/>
              </a:ext>
            </a:extLst>
          </p:cNvPr>
          <p:cNvSpPr>
            <a:spLocks noChangeArrowheads="1"/>
          </p:cNvSpPr>
          <p:nvPr/>
        </p:nvSpPr>
        <p:spPr bwMode="auto">
          <a:xfrm>
            <a:off x="2398713" y="3589338"/>
            <a:ext cx="2692400" cy="869950"/>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Post Model</a:t>
            </a:r>
          </a:p>
          <a:p>
            <a:pPr algn="ctr" eaLnBrk="1" hangingPunct="1"/>
            <a:r>
              <a:rPr lang="en-US" altLang="en-US" sz="2000" i="0">
                <a:solidFill>
                  <a:srgbClr val="003300"/>
                </a:solidFill>
              </a:rPr>
              <a:t>Solutions</a:t>
            </a:r>
          </a:p>
        </p:txBody>
      </p:sp>
      <p:sp>
        <p:nvSpPr>
          <p:cNvPr id="144390" name="Oval 8">
            <a:extLst>
              <a:ext uri="{FF2B5EF4-FFF2-40B4-BE49-F238E27FC236}">
                <a16:creationId xmlns:a16="http://schemas.microsoft.com/office/drawing/2014/main" id="{F48DF1CF-78C6-17CE-7E88-808D2EB3905E}"/>
              </a:ext>
            </a:extLst>
          </p:cNvPr>
          <p:cNvSpPr>
            <a:spLocks noChangeArrowheads="1"/>
          </p:cNvSpPr>
          <p:nvPr/>
        </p:nvSpPr>
        <p:spPr bwMode="auto">
          <a:xfrm>
            <a:off x="2398713" y="4883150"/>
            <a:ext cx="2692400" cy="869950"/>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Distribute Grade</a:t>
            </a:r>
          </a:p>
        </p:txBody>
      </p:sp>
      <p:pic>
        <p:nvPicPr>
          <p:cNvPr id="144391" name="Picture 2">
            <a:extLst>
              <a:ext uri="{FF2B5EF4-FFF2-40B4-BE49-F238E27FC236}">
                <a16:creationId xmlns:a16="http://schemas.microsoft.com/office/drawing/2014/main" id="{4AB62733-24A4-2521-940B-20A5C92AE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3" y="1019175"/>
            <a:ext cx="6969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2" name="Rectangle 11">
            <a:extLst>
              <a:ext uri="{FF2B5EF4-FFF2-40B4-BE49-F238E27FC236}">
                <a16:creationId xmlns:a16="http://schemas.microsoft.com/office/drawing/2014/main" id="{7E69356F-5134-8E1E-D8BA-5555235EEDC1}"/>
              </a:ext>
            </a:extLst>
          </p:cNvPr>
          <p:cNvSpPr>
            <a:spLocks noChangeArrowheads="1"/>
          </p:cNvSpPr>
          <p:nvPr/>
        </p:nvSpPr>
        <p:spPr bwMode="auto">
          <a:xfrm>
            <a:off x="-17463" y="5303838"/>
            <a:ext cx="18589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chemeClr val="tx1"/>
                </a:solidFill>
              </a:rPr>
              <a:t>Instructor</a:t>
            </a:r>
          </a:p>
        </p:txBody>
      </p:sp>
      <p:pic>
        <p:nvPicPr>
          <p:cNvPr id="144393" name="Picture 2">
            <a:extLst>
              <a:ext uri="{FF2B5EF4-FFF2-40B4-BE49-F238E27FC236}">
                <a16:creationId xmlns:a16="http://schemas.microsoft.com/office/drawing/2014/main" id="{25FD75D1-C005-2797-3993-60ED1DE54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3919538"/>
            <a:ext cx="696912"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4" name="Oval 8">
            <a:extLst>
              <a:ext uri="{FF2B5EF4-FFF2-40B4-BE49-F238E27FC236}">
                <a16:creationId xmlns:a16="http://schemas.microsoft.com/office/drawing/2014/main" id="{CA874278-E668-69DA-FC11-918A4AB5B689}"/>
              </a:ext>
            </a:extLst>
          </p:cNvPr>
          <p:cNvSpPr>
            <a:spLocks noChangeArrowheads="1"/>
          </p:cNvSpPr>
          <p:nvPr/>
        </p:nvSpPr>
        <p:spPr bwMode="auto">
          <a:xfrm>
            <a:off x="5486400" y="825500"/>
            <a:ext cx="2381250" cy="1035050"/>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Remind Student</a:t>
            </a:r>
          </a:p>
        </p:txBody>
      </p:sp>
      <p:sp>
        <p:nvSpPr>
          <p:cNvPr id="144395" name="Rectangle 11">
            <a:extLst>
              <a:ext uri="{FF2B5EF4-FFF2-40B4-BE49-F238E27FC236}">
                <a16:creationId xmlns:a16="http://schemas.microsoft.com/office/drawing/2014/main" id="{50A9BF7E-9BCF-0431-E60C-6C6A73CC0C0D}"/>
              </a:ext>
            </a:extLst>
          </p:cNvPr>
          <p:cNvSpPr>
            <a:spLocks noChangeArrowheads="1"/>
          </p:cNvSpPr>
          <p:nvPr/>
        </p:nvSpPr>
        <p:spPr bwMode="auto">
          <a:xfrm>
            <a:off x="-7938" y="2217738"/>
            <a:ext cx="18557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chemeClr val="tx1"/>
                </a:solidFill>
              </a:rPr>
              <a:t>Calendar</a:t>
            </a:r>
          </a:p>
        </p:txBody>
      </p:sp>
      <p:sp>
        <p:nvSpPr>
          <p:cNvPr id="144396" name="Rectangle 11">
            <a:extLst>
              <a:ext uri="{FF2B5EF4-FFF2-40B4-BE49-F238E27FC236}">
                <a16:creationId xmlns:a16="http://schemas.microsoft.com/office/drawing/2014/main" id="{EFD691B6-3C8F-EB4B-AF82-697831AB68FD}"/>
              </a:ext>
            </a:extLst>
          </p:cNvPr>
          <p:cNvSpPr>
            <a:spLocks noChangeArrowheads="1"/>
          </p:cNvSpPr>
          <p:nvPr/>
        </p:nvSpPr>
        <p:spPr bwMode="auto">
          <a:xfrm>
            <a:off x="6048375" y="3589338"/>
            <a:ext cx="18573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1800" i="0">
                <a:solidFill>
                  <a:schemeClr val="tx1"/>
                </a:solidFill>
              </a:rPr>
              <a:t>&lt;&lt;Extends&gt;&gt;</a:t>
            </a:r>
          </a:p>
        </p:txBody>
      </p:sp>
      <p:sp>
        <p:nvSpPr>
          <p:cNvPr id="144397" name="Oval 8">
            <a:extLst>
              <a:ext uri="{FF2B5EF4-FFF2-40B4-BE49-F238E27FC236}">
                <a16:creationId xmlns:a16="http://schemas.microsoft.com/office/drawing/2014/main" id="{D7206150-727C-8E09-F7C9-18FD7DB098CF}"/>
              </a:ext>
            </a:extLst>
          </p:cNvPr>
          <p:cNvSpPr>
            <a:spLocks noChangeArrowheads="1"/>
          </p:cNvSpPr>
          <p:nvPr/>
        </p:nvSpPr>
        <p:spPr bwMode="auto">
          <a:xfrm>
            <a:off x="5486400" y="2117725"/>
            <a:ext cx="2381250" cy="1033463"/>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Get Assignment</a:t>
            </a:r>
          </a:p>
        </p:txBody>
      </p:sp>
      <p:sp>
        <p:nvSpPr>
          <p:cNvPr id="144398" name="Oval 8">
            <a:extLst>
              <a:ext uri="{FF2B5EF4-FFF2-40B4-BE49-F238E27FC236}">
                <a16:creationId xmlns:a16="http://schemas.microsoft.com/office/drawing/2014/main" id="{DE168B82-9F25-B1D0-FEB8-7A0636A3430C}"/>
              </a:ext>
            </a:extLst>
          </p:cNvPr>
          <p:cNvSpPr>
            <a:spLocks noChangeArrowheads="1"/>
          </p:cNvSpPr>
          <p:nvPr/>
        </p:nvSpPr>
        <p:spPr bwMode="auto">
          <a:xfrm>
            <a:off x="5486400" y="3473450"/>
            <a:ext cx="2381250" cy="1033463"/>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Submit Assignment</a:t>
            </a:r>
          </a:p>
        </p:txBody>
      </p:sp>
      <p:sp>
        <p:nvSpPr>
          <p:cNvPr id="144399" name="Oval 8">
            <a:extLst>
              <a:ext uri="{FF2B5EF4-FFF2-40B4-BE49-F238E27FC236}">
                <a16:creationId xmlns:a16="http://schemas.microsoft.com/office/drawing/2014/main" id="{B205E9D4-6922-0E51-176C-2F85463D65B9}"/>
              </a:ext>
            </a:extLst>
          </p:cNvPr>
          <p:cNvSpPr>
            <a:spLocks noChangeArrowheads="1"/>
          </p:cNvSpPr>
          <p:nvPr/>
        </p:nvSpPr>
        <p:spPr bwMode="auto">
          <a:xfrm>
            <a:off x="5502275" y="4816475"/>
            <a:ext cx="2381250" cy="950913"/>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Get Model Solutions</a:t>
            </a:r>
          </a:p>
        </p:txBody>
      </p:sp>
      <p:sp>
        <p:nvSpPr>
          <p:cNvPr id="144400" name="Oval 8">
            <a:extLst>
              <a:ext uri="{FF2B5EF4-FFF2-40B4-BE49-F238E27FC236}">
                <a16:creationId xmlns:a16="http://schemas.microsoft.com/office/drawing/2014/main" id="{9D74A7FB-16F9-11EF-1D60-8AB8CAA3A9D1}"/>
              </a:ext>
            </a:extLst>
          </p:cNvPr>
          <p:cNvSpPr>
            <a:spLocks noChangeArrowheads="1"/>
          </p:cNvSpPr>
          <p:nvPr/>
        </p:nvSpPr>
        <p:spPr bwMode="auto">
          <a:xfrm>
            <a:off x="5529263" y="6188075"/>
            <a:ext cx="2381250" cy="950913"/>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Get Grade</a:t>
            </a:r>
          </a:p>
        </p:txBody>
      </p:sp>
      <p:sp>
        <p:nvSpPr>
          <p:cNvPr id="144401" name="Rectangle 31">
            <a:extLst>
              <a:ext uri="{FF2B5EF4-FFF2-40B4-BE49-F238E27FC236}">
                <a16:creationId xmlns:a16="http://schemas.microsoft.com/office/drawing/2014/main" id="{7176CFD4-7A7A-508D-41FA-EC29D7544A5D}"/>
              </a:ext>
            </a:extLst>
          </p:cNvPr>
          <p:cNvSpPr>
            <a:spLocks noChangeArrowheads="1"/>
          </p:cNvSpPr>
          <p:nvPr/>
        </p:nvSpPr>
        <p:spPr bwMode="auto">
          <a:xfrm>
            <a:off x="8685213" y="4459288"/>
            <a:ext cx="185896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chemeClr val="tx1"/>
                </a:solidFill>
              </a:rPr>
              <a:t>Student</a:t>
            </a:r>
          </a:p>
        </p:txBody>
      </p:sp>
      <p:pic>
        <p:nvPicPr>
          <p:cNvPr id="144402" name="Picture 2">
            <a:extLst>
              <a:ext uri="{FF2B5EF4-FFF2-40B4-BE49-F238E27FC236}">
                <a16:creationId xmlns:a16="http://schemas.microsoft.com/office/drawing/2014/main" id="{93EE6C6A-F8FD-4EE6-C99C-5C7C8E225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700" y="3079750"/>
            <a:ext cx="696913"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4403" name="Straight Arrow Connector 12">
            <a:extLst>
              <a:ext uri="{FF2B5EF4-FFF2-40B4-BE49-F238E27FC236}">
                <a16:creationId xmlns:a16="http://schemas.microsoft.com/office/drawing/2014/main" id="{3F449C67-E6BD-A083-2FB9-95174682464E}"/>
              </a:ext>
            </a:extLst>
          </p:cNvPr>
          <p:cNvCxnSpPr>
            <a:cxnSpLocks noChangeShapeType="1"/>
            <a:endCxn id="144394" idx="2"/>
          </p:cNvCxnSpPr>
          <p:nvPr/>
        </p:nvCxnSpPr>
        <p:spPr bwMode="auto">
          <a:xfrm flipV="1">
            <a:off x="1260475" y="1343025"/>
            <a:ext cx="4225925" cy="28098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4404" name="Straight Arrow Connector 12">
            <a:extLst>
              <a:ext uri="{FF2B5EF4-FFF2-40B4-BE49-F238E27FC236}">
                <a16:creationId xmlns:a16="http://schemas.microsoft.com/office/drawing/2014/main" id="{E3C8887B-789D-B9B9-4FE1-864B595344C8}"/>
              </a:ext>
            </a:extLst>
          </p:cNvPr>
          <p:cNvCxnSpPr>
            <a:cxnSpLocks noChangeShapeType="1"/>
          </p:cNvCxnSpPr>
          <p:nvPr/>
        </p:nvCxnSpPr>
        <p:spPr bwMode="auto">
          <a:xfrm flipV="1">
            <a:off x="1028700" y="2713038"/>
            <a:ext cx="1366838" cy="1554162"/>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4405" name="Straight Arrow Connector 12">
            <a:extLst>
              <a:ext uri="{FF2B5EF4-FFF2-40B4-BE49-F238E27FC236}">
                <a16:creationId xmlns:a16="http://schemas.microsoft.com/office/drawing/2014/main" id="{721C0856-F0F7-F327-745F-622C5391603F}"/>
              </a:ext>
            </a:extLst>
          </p:cNvPr>
          <p:cNvCxnSpPr>
            <a:cxnSpLocks noChangeShapeType="1"/>
          </p:cNvCxnSpPr>
          <p:nvPr/>
        </p:nvCxnSpPr>
        <p:spPr bwMode="auto">
          <a:xfrm flipV="1">
            <a:off x="1028700" y="4022725"/>
            <a:ext cx="1377950" cy="244475"/>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4406" name="Straight Arrow Connector 12">
            <a:extLst>
              <a:ext uri="{FF2B5EF4-FFF2-40B4-BE49-F238E27FC236}">
                <a16:creationId xmlns:a16="http://schemas.microsoft.com/office/drawing/2014/main" id="{980183EF-CBF7-1D5D-E2DE-F8B10720838C}"/>
              </a:ext>
            </a:extLst>
          </p:cNvPr>
          <p:cNvCxnSpPr>
            <a:cxnSpLocks noChangeShapeType="1"/>
          </p:cNvCxnSpPr>
          <p:nvPr/>
        </p:nvCxnSpPr>
        <p:spPr bwMode="auto">
          <a:xfrm>
            <a:off x="1028700" y="4289425"/>
            <a:ext cx="1366838" cy="103028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4407" name="Straight Arrow Connector 12">
            <a:extLst>
              <a:ext uri="{FF2B5EF4-FFF2-40B4-BE49-F238E27FC236}">
                <a16:creationId xmlns:a16="http://schemas.microsoft.com/office/drawing/2014/main" id="{46219FA7-EBEE-1847-BBD6-07A79CEBEF8C}"/>
              </a:ext>
            </a:extLst>
          </p:cNvPr>
          <p:cNvCxnSpPr>
            <a:cxnSpLocks noChangeShapeType="1"/>
            <a:stCxn id="144394" idx="6"/>
          </p:cNvCxnSpPr>
          <p:nvPr/>
        </p:nvCxnSpPr>
        <p:spPr bwMode="auto">
          <a:xfrm>
            <a:off x="7867650" y="1343025"/>
            <a:ext cx="1476375" cy="251618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4408" name="Straight Arrow Connector 12">
            <a:extLst>
              <a:ext uri="{FF2B5EF4-FFF2-40B4-BE49-F238E27FC236}">
                <a16:creationId xmlns:a16="http://schemas.microsoft.com/office/drawing/2014/main" id="{E457E2D4-686F-C0DB-D12E-E88BE21B71DF}"/>
              </a:ext>
            </a:extLst>
          </p:cNvPr>
          <p:cNvCxnSpPr>
            <a:cxnSpLocks noChangeShapeType="1"/>
            <a:stCxn id="144397" idx="6"/>
          </p:cNvCxnSpPr>
          <p:nvPr/>
        </p:nvCxnSpPr>
        <p:spPr bwMode="auto">
          <a:xfrm>
            <a:off x="7867650" y="2635250"/>
            <a:ext cx="1476375" cy="119380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4409" name="Straight Arrow Connector 12">
            <a:extLst>
              <a:ext uri="{FF2B5EF4-FFF2-40B4-BE49-F238E27FC236}">
                <a16:creationId xmlns:a16="http://schemas.microsoft.com/office/drawing/2014/main" id="{04097035-18A9-8E15-21ED-D1ED0AAF566B}"/>
              </a:ext>
            </a:extLst>
          </p:cNvPr>
          <p:cNvCxnSpPr>
            <a:cxnSpLocks noChangeShapeType="1"/>
            <a:stCxn id="144399" idx="6"/>
          </p:cNvCxnSpPr>
          <p:nvPr/>
        </p:nvCxnSpPr>
        <p:spPr bwMode="auto">
          <a:xfrm flipV="1">
            <a:off x="7883525" y="3829050"/>
            <a:ext cx="1441450" cy="1463675"/>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4410" name="Straight Arrow Connector 12">
            <a:extLst>
              <a:ext uri="{FF2B5EF4-FFF2-40B4-BE49-F238E27FC236}">
                <a16:creationId xmlns:a16="http://schemas.microsoft.com/office/drawing/2014/main" id="{332F28D6-E6B3-3EC0-8897-F762FDDF4854}"/>
              </a:ext>
            </a:extLst>
          </p:cNvPr>
          <p:cNvCxnSpPr>
            <a:cxnSpLocks noChangeShapeType="1"/>
            <a:stCxn id="144400" idx="6"/>
          </p:cNvCxnSpPr>
          <p:nvPr/>
        </p:nvCxnSpPr>
        <p:spPr bwMode="auto">
          <a:xfrm flipV="1">
            <a:off x="7910513" y="3860800"/>
            <a:ext cx="1414462" cy="2803525"/>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4411" name="Straight Arrow Connector 12">
            <a:extLst>
              <a:ext uri="{FF2B5EF4-FFF2-40B4-BE49-F238E27FC236}">
                <a16:creationId xmlns:a16="http://schemas.microsoft.com/office/drawing/2014/main" id="{5B0BC9B5-4C89-FEB4-EF51-E9F5EEC56303}"/>
              </a:ext>
            </a:extLst>
          </p:cNvPr>
          <p:cNvCxnSpPr>
            <a:cxnSpLocks noChangeShapeType="1"/>
          </p:cNvCxnSpPr>
          <p:nvPr/>
        </p:nvCxnSpPr>
        <p:spPr bwMode="auto">
          <a:xfrm flipV="1">
            <a:off x="7883525" y="3827463"/>
            <a:ext cx="1441450" cy="195262"/>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44412" name="Oval 8">
            <a:extLst>
              <a:ext uri="{FF2B5EF4-FFF2-40B4-BE49-F238E27FC236}">
                <a16:creationId xmlns:a16="http://schemas.microsoft.com/office/drawing/2014/main" id="{1C5E3F13-C888-0AF5-F142-1BA19A55F016}"/>
              </a:ext>
            </a:extLst>
          </p:cNvPr>
          <p:cNvSpPr>
            <a:spLocks noChangeArrowheads="1"/>
          </p:cNvSpPr>
          <p:nvPr/>
        </p:nvSpPr>
        <p:spPr bwMode="auto">
          <a:xfrm>
            <a:off x="2554288" y="6105525"/>
            <a:ext cx="2381250" cy="1033463"/>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View</a:t>
            </a:r>
          </a:p>
          <a:p>
            <a:pPr algn="ctr" eaLnBrk="1" hangingPunct="1"/>
            <a:r>
              <a:rPr lang="en-US" altLang="en-US" sz="2000" i="0">
                <a:solidFill>
                  <a:srgbClr val="003300"/>
                </a:solidFill>
              </a:rPr>
              <a:t>Assignment</a:t>
            </a:r>
          </a:p>
          <a:p>
            <a:pPr algn="ctr" eaLnBrk="1" hangingPunct="1"/>
            <a:r>
              <a:rPr lang="en-US" altLang="en-US" sz="2000" i="0">
                <a:solidFill>
                  <a:srgbClr val="003300"/>
                </a:solidFill>
              </a:rPr>
              <a:t>Submissions</a:t>
            </a:r>
          </a:p>
        </p:txBody>
      </p:sp>
      <p:cxnSp>
        <p:nvCxnSpPr>
          <p:cNvPr id="144413" name="Straight Arrow Connector 12">
            <a:extLst>
              <a:ext uri="{FF2B5EF4-FFF2-40B4-BE49-F238E27FC236}">
                <a16:creationId xmlns:a16="http://schemas.microsoft.com/office/drawing/2014/main" id="{CDC5443D-9332-E0AA-3BCA-2DE03FBBEB0C}"/>
              </a:ext>
            </a:extLst>
          </p:cNvPr>
          <p:cNvCxnSpPr>
            <a:cxnSpLocks noChangeShapeType="1"/>
            <a:endCxn id="144412" idx="2"/>
          </p:cNvCxnSpPr>
          <p:nvPr/>
        </p:nvCxnSpPr>
        <p:spPr bwMode="auto">
          <a:xfrm>
            <a:off x="1025525" y="4267200"/>
            <a:ext cx="1528763" cy="235585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1E47C062-A3A1-C435-D5AF-0F5BFA85A6BD}"/>
              </a:ext>
            </a:extLst>
          </p:cNvPr>
          <p:cNvSpPr>
            <a:spLocks noGrp="1" noChangeArrowheads="1"/>
          </p:cNvSpPr>
          <p:nvPr>
            <p:ph type="title" idx="4294967295"/>
          </p:nvPr>
        </p:nvSpPr>
        <p:spPr>
          <a:xfrm>
            <a:off x="755650" y="220663"/>
            <a:ext cx="8569325" cy="704850"/>
          </a:xfrm>
        </p:spPr>
        <p:txBody>
          <a:bodyPr lIns="100794" tIns="50397" rIns="100794" bIns="50397"/>
          <a:lstStyle/>
          <a:p>
            <a:r>
              <a:rPr lang="en-US" altLang="en-US" sz="3200"/>
              <a:t>Quiz: Alternate (Better) Solution</a:t>
            </a:r>
          </a:p>
        </p:txBody>
      </p:sp>
      <p:sp>
        <p:nvSpPr>
          <p:cNvPr id="145411" name="Rectangle 3">
            <a:extLst>
              <a:ext uri="{FF2B5EF4-FFF2-40B4-BE49-F238E27FC236}">
                <a16:creationId xmlns:a16="http://schemas.microsoft.com/office/drawing/2014/main" id="{D354C0B4-99F7-D329-3567-7A3366520481}"/>
              </a:ext>
            </a:extLst>
          </p:cNvPr>
          <p:cNvSpPr>
            <a:spLocks noChangeArrowheads="1"/>
          </p:cNvSpPr>
          <p:nvPr/>
        </p:nvSpPr>
        <p:spPr bwMode="auto">
          <a:xfrm>
            <a:off x="3311525" y="1112838"/>
            <a:ext cx="3319463" cy="5715000"/>
          </a:xfrm>
          <a:prstGeom prst="rect">
            <a:avLst/>
          </a:prstGeom>
          <a:solidFill>
            <a:srgbClr val="CCFFCC"/>
          </a:solidFill>
          <a:ln w="3175" algn="ctr">
            <a:solidFill>
              <a:schemeClr val="tx1"/>
            </a:solidFill>
            <a:miter lim="800000"/>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endParaRPr lang="en-US" altLang="en-US" sz="2400" i="0">
              <a:solidFill>
                <a:srgbClr val="FFFFFF"/>
              </a:solidFill>
            </a:endParaRPr>
          </a:p>
        </p:txBody>
      </p:sp>
      <p:sp>
        <p:nvSpPr>
          <p:cNvPr id="145412" name="Oval 5">
            <a:extLst>
              <a:ext uri="{FF2B5EF4-FFF2-40B4-BE49-F238E27FC236}">
                <a16:creationId xmlns:a16="http://schemas.microsoft.com/office/drawing/2014/main" id="{455DF7BD-4F04-D87D-EFF6-15D37FC15EAA}"/>
              </a:ext>
            </a:extLst>
          </p:cNvPr>
          <p:cNvSpPr>
            <a:spLocks noChangeArrowheads="1"/>
          </p:cNvSpPr>
          <p:nvPr/>
        </p:nvSpPr>
        <p:spPr bwMode="auto">
          <a:xfrm>
            <a:off x="3582988" y="1493838"/>
            <a:ext cx="2692400" cy="989012"/>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Distribute Assignments</a:t>
            </a:r>
          </a:p>
        </p:txBody>
      </p:sp>
      <p:sp>
        <p:nvSpPr>
          <p:cNvPr id="145413" name="Oval 6">
            <a:extLst>
              <a:ext uri="{FF2B5EF4-FFF2-40B4-BE49-F238E27FC236}">
                <a16:creationId xmlns:a16="http://schemas.microsoft.com/office/drawing/2014/main" id="{F86F1640-53F9-49FC-5A83-5CC4691595F1}"/>
              </a:ext>
            </a:extLst>
          </p:cNvPr>
          <p:cNvSpPr>
            <a:spLocks noChangeArrowheads="1"/>
          </p:cNvSpPr>
          <p:nvPr/>
        </p:nvSpPr>
        <p:spPr bwMode="auto">
          <a:xfrm>
            <a:off x="3659188" y="2713038"/>
            <a:ext cx="2692400" cy="869950"/>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Post Model</a:t>
            </a:r>
          </a:p>
          <a:p>
            <a:pPr algn="ctr" eaLnBrk="1" hangingPunct="1"/>
            <a:r>
              <a:rPr lang="en-US" altLang="en-US" sz="2000" i="0">
                <a:solidFill>
                  <a:srgbClr val="003300"/>
                </a:solidFill>
              </a:rPr>
              <a:t>Solutions</a:t>
            </a:r>
          </a:p>
        </p:txBody>
      </p:sp>
      <p:sp>
        <p:nvSpPr>
          <p:cNvPr id="145414" name="Oval 8">
            <a:extLst>
              <a:ext uri="{FF2B5EF4-FFF2-40B4-BE49-F238E27FC236}">
                <a16:creationId xmlns:a16="http://schemas.microsoft.com/office/drawing/2014/main" id="{380394D9-789B-534C-1264-8886B64D5EF5}"/>
              </a:ext>
            </a:extLst>
          </p:cNvPr>
          <p:cNvSpPr>
            <a:spLocks noChangeArrowheads="1"/>
          </p:cNvSpPr>
          <p:nvPr/>
        </p:nvSpPr>
        <p:spPr bwMode="auto">
          <a:xfrm>
            <a:off x="3659188" y="3932238"/>
            <a:ext cx="2692400" cy="869950"/>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Distribute Grade</a:t>
            </a:r>
          </a:p>
        </p:txBody>
      </p:sp>
      <p:pic>
        <p:nvPicPr>
          <p:cNvPr id="145415" name="Picture 2">
            <a:extLst>
              <a:ext uri="{FF2B5EF4-FFF2-40B4-BE49-F238E27FC236}">
                <a16:creationId xmlns:a16="http://schemas.microsoft.com/office/drawing/2014/main" id="{8F7886D5-0FAB-A87B-45C7-F83638BE3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238" y="5429250"/>
            <a:ext cx="6969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6" name="Rectangle 11">
            <a:extLst>
              <a:ext uri="{FF2B5EF4-FFF2-40B4-BE49-F238E27FC236}">
                <a16:creationId xmlns:a16="http://schemas.microsoft.com/office/drawing/2014/main" id="{C5D1F4C8-C832-DB70-F4CC-587CF4EC0738}"/>
              </a:ext>
            </a:extLst>
          </p:cNvPr>
          <p:cNvSpPr>
            <a:spLocks noChangeArrowheads="1"/>
          </p:cNvSpPr>
          <p:nvPr/>
        </p:nvSpPr>
        <p:spPr bwMode="auto">
          <a:xfrm>
            <a:off x="1089025" y="4541838"/>
            <a:ext cx="18589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chemeClr val="tx1"/>
                </a:solidFill>
              </a:rPr>
              <a:t>Instructor</a:t>
            </a:r>
          </a:p>
        </p:txBody>
      </p:sp>
      <p:pic>
        <p:nvPicPr>
          <p:cNvPr id="145417" name="Picture 2">
            <a:extLst>
              <a:ext uri="{FF2B5EF4-FFF2-40B4-BE49-F238E27FC236}">
                <a16:creationId xmlns:a16="http://schemas.microsoft.com/office/drawing/2014/main" id="{0CD7FAEA-58A9-7532-F7FB-830C6F5F3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3462338"/>
            <a:ext cx="696912"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8" name="Oval 8">
            <a:extLst>
              <a:ext uri="{FF2B5EF4-FFF2-40B4-BE49-F238E27FC236}">
                <a16:creationId xmlns:a16="http://schemas.microsoft.com/office/drawing/2014/main" id="{39044A71-C00A-3051-2CAF-AC6045ED8E9C}"/>
              </a:ext>
            </a:extLst>
          </p:cNvPr>
          <p:cNvSpPr>
            <a:spLocks noChangeArrowheads="1"/>
          </p:cNvSpPr>
          <p:nvPr/>
        </p:nvSpPr>
        <p:spPr bwMode="auto">
          <a:xfrm>
            <a:off x="3811588" y="5913438"/>
            <a:ext cx="2381250" cy="838200"/>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Remind Student</a:t>
            </a:r>
          </a:p>
        </p:txBody>
      </p:sp>
      <p:sp>
        <p:nvSpPr>
          <p:cNvPr id="145419" name="Rectangle 11">
            <a:extLst>
              <a:ext uri="{FF2B5EF4-FFF2-40B4-BE49-F238E27FC236}">
                <a16:creationId xmlns:a16="http://schemas.microsoft.com/office/drawing/2014/main" id="{16A85CCD-F541-4669-CA69-0B4CA293355A}"/>
              </a:ext>
            </a:extLst>
          </p:cNvPr>
          <p:cNvSpPr>
            <a:spLocks noChangeArrowheads="1"/>
          </p:cNvSpPr>
          <p:nvPr/>
        </p:nvSpPr>
        <p:spPr bwMode="auto">
          <a:xfrm>
            <a:off x="1201738" y="6437313"/>
            <a:ext cx="18557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chemeClr val="tx1"/>
                </a:solidFill>
              </a:rPr>
              <a:t>Calendar</a:t>
            </a:r>
          </a:p>
        </p:txBody>
      </p:sp>
      <p:sp>
        <p:nvSpPr>
          <p:cNvPr id="145420" name="Oval 8">
            <a:extLst>
              <a:ext uri="{FF2B5EF4-FFF2-40B4-BE49-F238E27FC236}">
                <a16:creationId xmlns:a16="http://schemas.microsoft.com/office/drawing/2014/main" id="{0008A0FC-6E2A-DB0B-56F5-C6E9E85170F5}"/>
              </a:ext>
            </a:extLst>
          </p:cNvPr>
          <p:cNvSpPr>
            <a:spLocks noChangeArrowheads="1"/>
          </p:cNvSpPr>
          <p:nvPr/>
        </p:nvSpPr>
        <p:spPr bwMode="auto">
          <a:xfrm>
            <a:off x="3887788" y="4922838"/>
            <a:ext cx="2381250" cy="838200"/>
          </a:xfrm>
          <a:prstGeom prst="ellipse">
            <a:avLst/>
          </a:prstGeom>
          <a:solidFill>
            <a:srgbClr val="FFFF00"/>
          </a:solidFill>
          <a:ln w="3175" algn="ctr">
            <a:solidFill>
              <a:schemeClr val="tx1"/>
            </a:solidFill>
            <a:round/>
            <a:headEnd/>
            <a:tailEnd/>
          </a:ln>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rgbClr val="003300"/>
                </a:solidFill>
              </a:rPr>
              <a:t>Submit Assignment</a:t>
            </a:r>
          </a:p>
        </p:txBody>
      </p:sp>
      <p:sp>
        <p:nvSpPr>
          <p:cNvPr id="145421" name="Rectangle 31">
            <a:extLst>
              <a:ext uri="{FF2B5EF4-FFF2-40B4-BE49-F238E27FC236}">
                <a16:creationId xmlns:a16="http://schemas.microsoft.com/office/drawing/2014/main" id="{E8B3CDDA-8C26-CC62-AF3C-7FB7B538423D}"/>
              </a:ext>
            </a:extLst>
          </p:cNvPr>
          <p:cNvSpPr>
            <a:spLocks noChangeArrowheads="1"/>
          </p:cNvSpPr>
          <p:nvPr/>
        </p:nvSpPr>
        <p:spPr bwMode="auto">
          <a:xfrm>
            <a:off x="7143750" y="3779838"/>
            <a:ext cx="1858963"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1430" tIns="45716" rIns="91430" bIns="45716" anchor="ctr"/>
          <a:lstStyle>
            <a:lvl1pPr defTabSz="912813">
              <a:defRPr sz="3600" b="1" i="1">
                <a:solidFill>
                  <a:schemeClr val="bg1"/>
                </a:solidFill>
                <a:latin typeface="Comic Sans MS" panose="030F0702030302020204" pitchFamily="66" charset="0"/>
              </a:defRPr>
            </a:lvl1pPr>
            <a:lvl2pPr marL="742950" indent="-285750" defTabSz="912813">
              <a:defRPr sz="3600" b="1" i="1">
                <a:solidFill>
                  <a:schemeClr val="bg1"/>
                </a:solidFill>
                <a:latin typeface="Comic Sans MS" panose="030F0702030302020204" pitchFamily="66" charset="0"/>
              </a:defRPr>
            </a:lvl2pPr>
            <a:lvl3pPr marL="1143000" indent="-228600" defTabSz="912813">
              <a:defRPr sz="3600" b="1" i="1">
                <a:solidFill>
                  <a:schemeClr val="bg1"/>
                </a:solidFill>
                <a:latin typeface="Comic Sans MS" panose="030F0702030302020204" pitchFamily="66" charset="0"/>
              </a:defRPr>
            </a:lvl3pPr>
            <a:lvl4pPr marL="1600200" indent="-228600" defTabSz="912813">
              <a:defRPr sz="3600" b="1" i="1">
                <a:solidFill>
                  <a:schemeClr val="bg1"/>
                </a:solidFill>
                <a:latin typeface="Comic Sans MS" panose="030F0702030302020204" pitchFamily="66" charset="0"/>
              </a:defRPr>
            </a:lvl4pPr>
            <a:lvl5pPr marL="2057400" indent="-228600" defTabSz="912813">
              <a:defRPr sz="3600" b="1" i="1">
                <a:solidFill>
                  <a:schemeClr val="bg1"/>
                </a:solidFill>
                <a:latin typeface="Comic Sans MS" panose="030F0702030302020204" pitchFamily="66" charset="0"/>
              </a:defRPr>
            </a:lvl5pPr>
            <a:lvl6pPr marL="2514600" indent="-228600" defTabSz="91281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91281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91281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912813"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000" i="0">
                <a:solidFill>
                  <a:schemeClr val="tx1"/>
                </a:solidFill>
              </a:rPr>
              <a:t>Student</a:t>
            </a:r>
          </a:p>
        </p:txBody>
      </p:sp>
      <p:pic>
        <p:nvPicPr>
          <p:cNvPr id="145422" name="Picture 2">
            <a:extLst>
              <a:ext uri="{FF2B5EF4-FFF2-40B4-BE49-F238E27FC236}">
                <a16:creationId xmlns:a16="http://schemas.microsoft.com/office/drawing/2014/main" id="{CE130569-E76D-7709-6E7E-593CD63B8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1588" y="2713038"/>
            <a:ext cx="696912"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5423" name="Straight Arrow Connector 12">
            <a:extLst>
              <a:ext uri="{FF2B5EF4-FFF2-40B4-BE49-F238E27FC236}">
                <a16:creationId xmlns:a16="http://schemas.microsoft.com/office/drawing/2014/main" id="{216D3DD6-B440-5ED0-5E96-7784D7A2FE25}"/>
              </a:ext>
            </a:extLst>
          </p:cNvPr>
          <p:cNvCxnSpPr>
            <a:cxnSpLocks noChangeShapeType="1"/>
            <a:endCxn id="145418" idx="2"/>
          </p:cNvCxnSpPr>
          <p:nvPr/>
        </p:nvCxnSpPr>
        <p:spPr bwMode="auto">
          <a:xfrm>
            <a:off x="2287588" y="6218238"/>
            <a:ext cx="1524000" cy="11430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424" name="Straight Arrow Connector 12">
            <a:extLst>
              <a:ext uri="{FF2B5EF4-FFF2-40B4-BE49-F238E27FC236}">
                <a16:creationId xmlns:a16="http://schemas.microsoft.com/office/drawing/2014/main" id="{1E8CADF6-2FBD-AB87-2271-4D2B1F02CFCA}"/>
              </a:ext>
            </a:extLst>
          </p:cNvPr>
          <p:cNvCxnSpPr>
            <a:cxnSpLocks noChangeShapeType="1"/>
            <a:endCxn id="145412" idx="2"/>
          </p:cNvCxnSpPr>
          <p:nvPr/>
        </p:nvCxnSpPr>
        <p:spPr bwMode="auto">
          <a:xfrm flipV="1">
            <a:off x="2238375" y="1989138"/>
            <a:ext cx="1344613" cy="1820862"/>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425" name="Straight Arrow Connector 12">
            <a:extLst>
              <a:ext uri="{FF2B5EF4-FFF2-40B4-BE49-F238E27FC236}">
                <a16:creationId xmlns:a16="http://schemas.microsoft.com/office/drawing/2014/main" id="{134DBA06-08FA-3A98-0936-19F5A8E8774A}"/>
              </a:ext>
            </a:extLst>
          </p:cNvPr>
          <p:cNvCxnSpPr>
            <a:cxnSpLocks noChangeShapeType="1"/>
            <a:endCxn id="145413" idx="2"/>
          </p:cNvCxnSpPr>
          <p:nvPr/>
        </p:nvCxnSpPr>
        <p:spPr bwMode="auto">
          <a:xfrm flipV="1">
            <a:off x="2238375" y="3148013"/>
            <a:ext cx="1420813" cy="661987"/>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426" name="Straight Arrow Connector 12">
            <a:extLst>
              <a:ext uri="{FF2B5EF4-FFF2-40B4-BE49-F238E27FC236}">
                <a16:creationId xmlns:a16="http://schemas.microsoft.com/office/drawing/2014/main" id="{8D720875-C9CC-0646-D7FC-E21425C245B6}"/>
              </a:ext>
            </a:extLst>
          </p:cNvPr>
          <p:cNvCxnSpPr>
            <a:cxnSpLocks noChangeShapeType="1"/>
            <a:endCxn id="145414" idx="2"/>
          </p:cNvCxnSpPr>
          <p:nvPr/>
        </p:nvCxnSpPr>
        <p:spPr bwMode="auto">
          <a:xfrm>
            <a:off x="2238375" y="3832225"/>
            <a:ext cx="1420813" cy="53498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427" name="Straight Arrow Connector 12">
            <a:extLst>
              <a:ext uri="{FF2B5EF4-FFF2-40B4-BE49-F238E27FC236}">
                <a16:creationId xmlns:a16="http://schemas.microsoft.com/office/drawing/2014/main" id="{3D577AB5-F936-EBE0-3676-666C3AAB5318}"/>
              </a:ext>
            </a:extLst>
          </p:cNvPr>
          <p:cNvCxnSpPr>
            <a:cxnSpLocks noChangeShapeType="1"/>
            <a:stCxn id="145413" idx="6"/>
          </p:cNvCxnSpPr>
          <p:nvPr/>
        </p:nvCxnSpPr>
        <p:spPr bwMode="auto">
          <a:xfrm>
            <a:off x="6351588" y="3148013"/>
            <a:ext cx="1270000" cy="169862"/>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428" name="Straight Arrow Connector 12">
            <a:extLst>
              <a:ext uri="{FF2B5EF4-FFF2-40B4-BE49-F238E27FC236}">
                <a16:creationId xmlns:a16="http://schemas.microsoft.com/office/drawing/2014/main" id="{4C6AAB7B-204D-761D-D7B3-0F134C50765B}"/>
              </a:ext>
            </a:extLst>
          </p:cNvPr>
          <p:cNvCxnSpPr>
            <a:cxnSpLocks noChangeShapeType="1"/>
          </p:cNvCxnSpPr>
          <p:nvPr/>
        </p:nvCxnSpPr>
        <p:spPr bwMode="auto">
          <a:xfrm>
            <a:off x="6097588" y="2178050"/>
            <a:ext cx="1476375" cy="119380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429" name="Straight Arrow Connector 12">
            <a:extLst>
              <a:ext uri="{FF2B5EF4-FFF2-40B4-BE49-F238E27FC236}">
                <a16:creationId xmlns:a16="http://schemas.microsoft.com/office/drawing/2014/main" id="{6B3E716B-24FE-4A50-8075-20BC4F29A325}"/>
              </a:ext>
            </a:extLst>
          </p:cNvPr>
          <p:cNvCxnSpPr>
            <a:cxnSpLocks noChangeShapeType="1"/>
            <a:stCxn id="145420" idx="6"/>
          </p:cNvCxnSpPr>
          <p:nvPr/>
        </p:nvCxnSpPr>
        <p:spPr bwMode="auto">
          <a:xfrm flipV="1">
            <a:off x="6269038" y="3371850"/>
            <a:ext cx="1285875" cy="197008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430" name="Straight Arrow Connector 12">
            <a:extLst>
              <a:ext uri="{FF2B5EF4-FFF2-40B4-BE49-F238E27FC236}">
                <a16:creationId xmlns:a16="http://schemas.microsoft.com/office/drawing/2014/main" id="{A8EED3DC-3F39-3D88-4943-4152C6E19DE4}"/>
              </a:ext>
            </a:extLst>
          </p:cNvPr>
          <p:cNvCxnSpPr>
            <a:cxnSpLocks noChangeShapeType="1"/>
          </p:cNvCxnSpPr>
          <p:nvPr/>
        </p:nvCxnSpPr>
        <p:spPr bwMode="auto">
          <a:xfrm flipV="1">
            <a:off x="6140450" y="3403600"/>
            <a:ext cx="1414463" cy="2803525"/>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431" name="Straight Arrow Connector 12">
            <a:extLst>
              <a:ext uri="{FF2B5EF4-FFF2-40B4-BE49-F238E27FC236}">
                <a16:creationId xmlns:a16="http://schemas.microsoft.com/office/drawing/2014/main" id="{08528B10-0234-CBFC-5602-F6B8F7021575}"/>
              </a:ext>
            </a:extLst>
          </p:cNvPr>
          <p:cNvCxnSpPr>
            <a:cxnSpLocks noChangeShapeType="1"/>
            <a:stCxn id="145414" idx="6"/>
          </p:cNvCxnSpPr>
          <p:nvPr/>
        </p:nvCxnSpPr>
        <p:spPr bwMode="auto">
          <a:xfrm flipV="1">
            <a:off x="6351588" y="3317875"/>
            <a:ext cx="1270000" cy="104933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432" name="Straight Arrow Connector 12">
            <a:extLst>
              <a:ext uri="{FF2B5EF4-FFF2-40B4-BE49-F238E27FC236}">
                <a16:creationId xmlns:a16="http://schemas.microsoft.com/office/drawing/2014/main" id="{926291A6-7301-49AC-F861-A2D922D1C47F}"/>
              </a:ext>
            </a:extLst>
          </p:cNvPr>
          <p:cNvCxnSpPr>
            <a:cxnSpLocks noChangeShapeType="1"/>
          </p:cNvCxnSpPr>
          <p:nvPr/>
        </p:nvCxnSpPr>
        <p:spPr bwMode="auto">
          <a:xfrm>
            <a:off x="2247900" y="3887788"/>
            <a:ext cx="1639888" cy="1406525"/>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a:extLst>
              <a:ext uri="{FF2B5EF4-FFF2-40B4-BE49-F238E27FC236}">
                <a16:creationId xmlns:a16="http://schemas.microsoft.com/office/drawing/2014/main" id="{CB5E9BAF-E203-A379-39E1-C80FEFCA0BC8}"/>
              </a:ext>
            </a:extLst>
          </p:cNvPr>
          <p:cNvSpPr>
            <a:spLocks noGrp="1" noChangeArrowheads="1"/>
          </p:cNvSpPr>
          <p:nvPr>
            <p:ph type="title"/>
          </p:nvPr>
        </p:nvSpPr>
        <p:spPr>
          <a:xfrm>
            <a:off x="739775" y="122238"/>
            <a:ext cx="8596313" cy="373062"/>
          </a:xfrm>
        </p:spPr>
        <p:txBody>
          <a:bodyPr/>
          <a:lstStyle/>
          <a:p>
            <a:r>
              <a:rPr lang="en-US" altLang="en-US" sz="2800"/>
              <a:t>HW: Video Rental Store Software</a:t>
            </a:r>
          </a:p>
        </p:txBody>
      </p:sp>
      <p:sp>
        <p:nvSpPr>
          <p:cNvPr id="146435" name="Content Placeholder 2">
            <a:extLst>
              <a:ext uri="{FF2B5EF4-FFF2-40B4-BE49-F238E27FC236}">
                <a16:creationId xmlns:a16="http://schemas.microsoft.com/office/drawing/2014/main" id="{2414B19B-BA8F-C8E9-6004-78F0F0501211}"/>
              </a:ext>
            </a:extLst>
          </p:cNvPr>
          <p:cNvSpPr>
            <a:spLocks noGrp="1" noChangeArrowheads="1"/>
          </p:cNvSpPr>
          <p:nvPr>
            <p:ph idx="1"/>
          </p:nvPr>
        </p:nvSpPr>
        <p:spPr>
          <a:xfrm>
            <a:off x="0" y="655638"/>
            <a:ext cx="10080625" cy="6096000"/>
          </a:xfrm>
        </p:spPr>
        <p:txBody>
          <a:bodyPr/>
          <a:lstStyle/>
          <a:p>
            <a:r>
              <a:rPr lang="en-US" altLang="en-US" sz="2000"/>
              <a:t>A video rental store has a large collection of video CDs and DVDs in VHS and MP4 format as well as music CDs.</a:t>
            </a:r>
          </a:p>
          <a:p>
            <a:r>
              <a:rPr lang="en-US" altLang="en-US" sz="2000"/>
              <a:t>A person can become member a member by depositing Rs. 1000 and filling up details such as name, address, and telephone number. A member can cancel his membership and take back his deposit, if he has no dues outstanding against him.</a:t>
            </a:r>
          </a:p>
          <a:p>
            <a:r>
              <a:rPr lang="en-US" altLang="en-US" sz="2000"/>
              <a:t>Whenever the store purchases a new item,  details such as price and date of procurement are entered. The daily rental charge is also entered by the manager. After passage of a year, the daily rental charge is automatically halved.</a:t>
            </a:r>
          </a:p>
          <a:p>
            <a:r>
              <a:rPr lang="en-US" altLang="en-US" sz="2000"/>
              <a:t>A member can, at a time, take on loan at most two video CDs and one music CD.  The details are entered by a store clerk and a receipt indicating the daily rental charge should be  printed by the software.</a:t>
            </a:r>
          </a:p>
          <a:p>
            <a:r>
              <a:rPr lang="en-US" altLang="en-US" sz="2000"/>
              <a:t>Whenever a member returns his loaned item(s), the due amount to be paid is displayed. After the amount is paid, the items are marked returned.</a:t>
            </a:r>
          </a:p>
          <a:p>
            <a:r>
              <a:rPr lang="en-US" altLang="en-US" sz="2000"/>
              <a:t>If a customer loses or damages any item, the full price of the item is charged to him and the item is removed from the inventory.</a:t>
            </a:r>
          </a:p>
          <a:p>
            <a:r>
              <a:rPr lang="en-US" altLang="en-US" sz="2000"/>
              <a:t>If an item  is not lent out by anyone for even once over  a year, the item is sold at 10% of the purchase price and is removed from the inventory.</a:t>
            </a:r>
          </a:p>
          <a:p>
            <a:r>
              <a:rPr lang="en-US" altLang="en-US" sz="2000"/>
              <a:t>The manager can, at any time, check the profit/loss account.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id="{11FE8D28-A874-DA21-508F-55103C27F76B}"/>
              </a:ext>
            </a:extLst>
          </p:cNvPr>
          <p:cNvSpPr>
            <a:spLocks noGrp="1" noChangeArrowheads="1"/>
          </p:cNvSpPr>
          <p:nvPr>
            <p:ph type="title"/>
          </p:nvPr>
        </p:nvSpPr>
        <p:spPr>
          <a:xfrm>
            <a:off x="696913" y="-182563"/>
            <a:ext cx="8596312" cy="960438"/>
          </a:xfrm>
        </p:spPr>
        <p:txBody>
          <a:bodyPr/>
          <a:lstStyle/>
          <a:p>
            <a:r>
              <a:rPr lang="en-US" altLang="en-US" sz="2400"/>
              <a:t>HW: IIT Security Software</a:t>
            </a:r>
          </a:p>
        </p:txBody>
      </p:sp>
      <p:sp>
        <p:nvSpPr>
          <p:cNvPr id="147459" name="Content Placeholder 2">
            <a:extLst>
              <a:ext uri="{FF2B5EF4-FFF2-40B4-BE49-F238E27FC236}">
                <a16:creationId xmlns:a16="http://schemas.microsoft.com/office/drawing/2014/main" id="{BE33E6B8-2467-44C5-6FD6-415627D7D733}"/>
              </a:ext>
            </a:extLst>
          </p:cNvPr>
          <p:cNvSpPr>
            <a:spLocks noGrp="1" noChangeArrowheads="1"/>
          </p:cNvSpPr>
          <p:nvPr>
            <p:ph idx="1"/>
          </p:nvPr>
        </p:nvSpPr>
        <p:spPr>
          <a:xfrm>
            <a:off x="233363" y="671513"/>
            <a:ext cx="9677400" cy="6248400"/>
          </a:xfrm>
        </p:spPr>
        <p:txBody>
          <a:bodyPr/>
          <a:lstStyle/>
          <a:p>
            <a:pPr marL="0">
              <a:spcBef>
                <a:spcPts val="600"/>
              </a:spcBef>
              <a:spcAft>
                <a:spcPct val="0"/>
              </a:spcAft>
            </a:pPr>
            <a:r>
              <a:rPr lang="en-US" altLang="en-US" sz="2000"/>
              <a:t>The staff and students of IIT register their vehicle by filling up a form which a security staff would enter into the system. </a:t>
            </a:r>
          </a:p>
          <a:p>
            <a:pPr marL="0">
              <a:spcBef>
                <a:spcPts val="600"/>
              </a:spcBef>
              <a:spcAft>
                <a:spcPct val="0"/>
              </a:spcAft>
            </a:pPr>
            <a:r>
              <a:rPr lang="en-US" altLang="en-US" sz="2000"/>
              <a:t>Each time a vehicle enters or leaves the campus, a camera reads the registration number of the car, and the model of the car. If the car is registered, the check gate should lift automatically to let in (or out) the vehicle. The details regarding the entry and exit of the vehicle are registered in the database. For outside vehicles, the driver needs to enter the purpose of entry, the model number, the registration number, and a photograph of the vehicle is stored in the database. </a:t>
            </a:r>
          </a:p>
          <a:p>
            <a:pPr marL="0">
              <a:spcBef>
                <a:spcPts val="600"/>
              </a:spcBef>
              <a:spcAft>
                <a:spcPct val="0"/>
              </a:spcAft>
            </a:pPr>
            <a:r>
              <a:rPr lang="en-US" altLang="en-US" sz="2000"/>
              <a:t>When an outside vehicle leaves the campus, the details are automatically registered in the database. For any external vehicle that is inside the campus for more than 8 hours, the driver is stopped by the security personnel manning the gate, queried to satisfaction, and the response are recorded. Considering that there have been several incidence of speeding and rough driving, the security personnel are empowered to telephone the registration number of errant vehicles to the main gate. For outside vehicles, the driver is quizzed at the check gate and his future entry is barred if the response is not satisfactory. For inside vehicles, a letter is issued to the dean to deal with the employee or student as the case might be. </a:t>
            </a:r>
          </a:p>
          <a:p>
            <a:pPr marL="0">
              <a:spcBef>
                <a:spcPts val="600"/>
              </a:spcBef>
              <a:spcAft>
                <a:spcPct val="0"/>
              </a:spcAft>
            </a:pPr>
            <a:r>
              <a:rPr lang="en-US" altLang="en-US" sz="2000"/>
              <a:t>The security officer can check the data regarding the number of vehicles going in and coming out of the campus (over a day, month or year), the total number of vehicles currently inside the campus.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a:extLst>
              <a:ext uri="{FF2B5EF4-FFF2-40B4-BE49-F238E27FC236}">
                <a16:creationId xmlns:a16="http://schemas.microsoft.com/office/drawing/2014/main" id="{6505B1C3-77AD-4A76-21F5-B60D4A1E7FC2}"/>
              </a:ext>
            </a:extLst>
          </p:cNvPr>
          <p:cNvSpPr>
            <a:spLocks noGrp="1" noChangeArrowheads="1"/>
          </p:cNvSpPr>
          <p:nvPr>
            <p:ph type="title"/>
          </p:nvPr>
        </p:nvSpPr>
        <p:spPr>
          <a:xfrm>
            <a:off x="696913" y="0"/>
            <a:ext cx="8596312" cy="579438"/>
          </a:xfrm>
        </p:spPr>
        <p:txBody>
          <a:bodyPr/>
          <a:lstStyle/>
          <a:p>
            <a:r>
              <a:rPr lang="en-US" altLang="en-US" sz="3200"/>
              <a:t>HW: Personal Library System</a:t>
            </a:r>
          </a:p>
        </p:txBody>
      </p:sp>
      <p:sp>
        <p:nvSpPr>
          <p:cNvPr id="148483" name="Content Placeholder 2">
            <a:extLst>
              <a:ext uri="{FF2B5EF4-FFF2-40B4-BE49-F238E27FC236}">
                <a16:creationId xmlns:a16="http://schemas.microsoft.com/office/drawing/2014/main" id="{3B982BF4-D91F-3FBC-1108-6E70A951E54B}"/>
              </a:ext>
            </a:extLst>
          </p:cNvPr>
          <p:cNvSpPr>
            <a:spLocks noGrp="1" noChangeArrowheads="1"/>
          </p:cNvSpPr>
          <p:nvPr>
            <p:ph idx="1"/>
          </p:nvPr>
        </p:nvSpPr>
        <p:spPr>
          <a:xfrm>
            <a:off x="0" y="503238"/>
            <a:ext cx="10080625" cy="6096000"/>
          </a:xfrm>
        </p:spPr>
        <p:txBody>
          <a:bodyPr/>
          <a:lstStyle/>
          <a:p>
            <a:pPr>
              <a:lnSpc>
                <a:spcPct val="105000"/>
              </a:lnSpc>
              <a:spcBef>
                <a:spcPts val="600"/>
              </a:spcBef>
            </a:pPr>
            <a:r>
              <a:rPr lang="en-US" altLang="en-US" sz="2000"/>
              <a:t>The software is required  to manage the collection of books by individuals. </a:t>
            </a:r>
          </a:p>
          <a:p>
            <a:pPr>
              <a:lnSpc>
                <a:spcPct val="105000"/>
              </a:lnSpc>
              <a:spcBef>
                <a:spcPts val="600"/>
              </a:spcBef>
            </a:pPr>
            <a:r>
              <a:rPr lang="en-US" altLang="en-US" sz="2000"/>
              <a:t>A person can have a few hundreds of books. The details of all the books such as name of the book, year of publication, date of purchase, price, and publisher must be entered. A book is to be given a unique serial number by the computer which would be written by the owner using a pen on the book. Before a friend can be lent a book, he must be registered. The registration data would include name of the friend, address, land line number, and mobile number. Before a friend is issued a book, the various books outstanding against him also with the date borrowed are displayed. The date of issue and the title of the book are stored. When a friend returns a book, the date of return is stored and the book is removed from his borrowing list. Up on query, the software should display the name, address, and telephone numbers of each friend against whom books are outstanding along with the titles of the outstanding books and the date on which those were issued.</a:t>
            </a:r>
          </a:p>
          <a:p>
            <a:pPr>
              <a:lnSpc>
                <a:spcPct val="105000"/>
              </a:lnSpc>
              <a:spcBef>
                <a:spcPts val="600"/>
              </a:spcBef>
            </a:pPr>
            <a:r>
              <a:rPr lang="en-US" altLang="en-US" sz="2000"/>
              <a:t>The owner of the library software, when he borrows books from his friends, would enter the details regarding the title of books borrowed, and the date borrowed. Similarly, the return details of books would be entered. The software should be able display all the books borrowed from various friends. The owner should be able to query about the availability of a particular book, the total number of books in the personal library,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8" name="AutoShape 6">
            <a:extLst>
              <a:ext uri="{FF2B5EF4-FFF2-40B4-BE49-F238E27FC236}">
                <a16:creationId xmlns:a16="http://schemas.microsoft.com/office/drawing/2014/main" id="{78905839-7013-D79A-EB3A-FDA2B999D548}"/>
              </a:ext>
            </a:extLst>
          </p:cNvPr>
          <p:cNvSpPr>
            <a:spLocks noChangeArrowheads="1"/>
          </p:cNvSpPr>
          <p:nvPr/>
        </p:nvSpPr>
        <p:spPr bwMode="auto">
          <a:xfrm>
            <a:off x="392113" y="427038"/>
            <a:ext cx="6172200" cy="6454775"/>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4200" i="0">
                <a:solidFill>
                  <a:srgbClr val="000000"/>
                </a:solidFill>
                <a:effectLst>
                  <a:outerShdw blurRad="38100" dist="38100" dir="2700000" algn="tl">
                    <a:srgbClr val="FFFFFF"/>
                  </a:outerShdw>
                </a:effectLst>
              </a:rPr>
              <a:t>Dialling</a:t>
            </a:r>
          </a:p>
        </p:txBody>
      </p:sp>
      <p:sp>
        <p:nvSpPr>
          <p:cNvPr id="417799" name="AutoShape 7">
            <a:extLst>
              <a:ext uri="{FF2B5EF4-FFF2-40B4-BE49-F238E27FC236}">
                <a16:creationId xmlns:a16="http://schemas.microsoft.com/office/drawing/2014/main" id="{7FD0DC5C-E5E8-37AD-6C0F-EA534C260620}"/>
              </a:ext>
            </a:extLst>
          </p:cNvPr>
          <p:cNvSpPr>
            <a:spLocks noChangeArrowheads="1"/>
          </p:cNvSpPr>
          <p:nvPr/>
        </p:nvSpPr>
        <p:spPr bwMode="auto">
          <a:xfrm>
            <a:off x="1949450" y="1804988"/>
            <a:ext cx="3652838" cy="1116012"/>
          </a:xfrm>
          <a:prstGeom prst="roundRect">
            <a:avLst>
              <a:gd name="adj" fmla="val 25000"/>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endParaRPr lang="en-US" sz="1800" i="0">
              <a:solidFill>
                <a:srgbClr val="000000"/>
              </a:solidFill>
            </a:endParaRPr>
          </a:p>
          <a:p>
            <a:pPr algn="ctr" defTabSz="503238" eaLnBrk="1" hangingPunct="1">
              <a:defRPr/>
            </a:pPr>
            <a:r>
              <a:rPr lang="en-US" sz="2400" i="0">
                <a:solidFill>
                  <a:srgbClr val="000000"/>
                </a:solidFill>
              </a:rPr>
              <a:t>Start</a:t>
            </a:r>
          </a:p>
          <a:p>
            <a:pPr algn="ctr" defTabSz="503238" eaLnBrk="1" hangingPunct="1">
              <a:defRPr/>
            </a:pPr>
            <a:r>
              <a:rPr lang="en-US" sz="2400" i="0">
                <a:solidFill>
                  <a:srgbClr val="000000"/>
                </a:solidFill>
              </a:rPr>
              <a:t>entry/start dial tone</a:t>
            </a:r>
          </a:p>
          <a:p>
            <a:pPr algn="ctr" defTabSz="503238" eaLnBrk="1" hangingPunct="1">
              <a:defRPr/>
            </a:pPr>
            <a:r>
              <a:rPr lang="en-US" sz="2400" i="0">
                <a:solidFill>
                  <a:srgbClr val="000000"/>
                </a:solidFill>
              </a:rPr>
              <a:t>exit/stop dial tone</a:t>
            </a:r>
          </a:p>
          <a:p>
            <a:pPr algn="ctr" defTabSz="503238" eaLnBrk="1" hangingPunct="1">
              <a:defRPr/>
            </a:pPr>
            <a:endParaRPr lang="en-US" sz="1800" i="0">
              <a:solidFill>
                <a:srgbClr val="000000"/>
              </a:solidFill>
              <a:effectLst>
                <a:outerShdw blurRad="38100" dist="38100" dir="2700000" algn="tl">
                  <a:srgbClr val="FFFFFF"/>
                </a:outerShdw>
              </a:effectLst>
            </a:endParaRPr>
          </a:p>
        </p:txBody>
      </p:sp>
      <p:sp>
        <p:nvSpPr>
          <p:cNvPr id="417800" name="AutoShape 8">
            <a:extLst>
              <a:ext uri="{FF2B5EF4-FFF2-40B4-BE49-F238E27FC236}">
                <a16:creationId xmlns:a16="http://schemas.microsoft.com/office/drawing/2014/main" id="{32ADBAAC-6779-33A5-E251-0AF4DBD5C382}"/>
              </a:ext>
            </a:extLst>
          </p:cNvPr>
          <p:cNvSpPr>
            <a:spLocks noChangeArrowheads="1"/>
          </p:cNvSpPr>
          <p:nvPr/>
        </p:nvSpPr>
        <p:spPr bwMode="auto">
          <a:xfrm>
            <a:off x="1949450" y="4241800"/>
            <a:ext cx="3652838" cy="1173163"/>
          </a:xfrm>
          <a:prstGeom prst="roundRect">
            <a:avLst>
              <a:gd name="adj" fmla="val 25000"/>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i="0">
                <a:solidFill>
                  <a:srgbClr val="000000"/>
                </a:solidFill>
                <a:effectLst>
                  <a:outerShdw blurRad="38100" dist="38100" dir="2700000" algn="tl">
                    <a:srgbClr val="FFFFFF"/>
                  </a:outerShdw>
                </a:effectLst>
              </a:rPr>
              <a:t>Encode</a:t>
            </a:r>
          </a:p>
        </p:txBody>
      </p:sp>
      <p:grpSp>
        <p:nvGrpSpPr>
          <p:cNvPr id="17413" name="Group 9">
            <a:extLst>
              <a:ext uri="{FF2B5EF4-FFF2-40B4-BE49-F238E27FC236}">
                <a16:creationId xmlns:a16="http://schemas.microsoft.com/office/drawing/2014/main" id="{86F6DB60-E60A-CA76-FFA8-075EC9E83F5A}"/>
              </a:ext>
            </a:extLst>
          </p:cNvPr>
          <p:cNvGrpSpPr>
            <a:grpSpLocks/>
          </p:cNvGrpSpPr>
          <p:nvPr/>
        </p:nvGrpSpPr>
        <p:grpSpPr bwMode="auto">
          <a:xfrm>
            <a:off x="796925" y="2098675"/>
            <a:ext cx="1152525" cy="293688"/>
            <a:chOff x="1920" y="2496"/>
            <a:chExt cx="288" cy="96"/>
          </a:xfrm>
        </p:grpSpPr>
        <p:sp>
          <p:nvSpPr>
            <p:cNvPr id="17422" name="Oval 10">
              <a:extLst>
                <a:ext uri="{FF2B5EF4-FFF2-40B4-BE49-F238E27FC236}">
                  <a16:creationId xmlns:a16="http://schemas.microsoft.com/office/drawing/2014/main" id="{ED93E1C5-E91D-3A03-AF96-240DF9D8777A}"/>
                </a:ext>
              </a:extLst>
            </p:cNvPr>
            <p:cNvSpPr>
              <a:spLocks noChangeArrowheads="1"/>
            </p:cNvSpPr>
            <p:nvPr/>
          </p:nvSpPr>
          <p:spPr bwMode="auto">
            <a:xfrm>
              <a:off x="1920" y="2496"/>
              <a:ext cx="96" cy="96"/>
            </a:xfrm>
            <a:prstGeom prst="ellipse">
              <a:avLst/>
            </a:prstGeom>
            <a:solidFill>
              <a:srgbClr val="000000"/>
            </a:solidFill>
            <a:ln w="2857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latin typeface="Times New Roman" panose="02020603050405020304" pitchFamily="18" charset="0"/>
              </a:endParaRPr>
            </a:p>
          </p:txBody>
        </p:sp>
        <p:sp>
          <p:nvSpPr>
            <p:cNvPr id="17423" name="Line 11">
              <a:extLst>
                <a:ext uri="{FF2B5EF4-FFF2-40B4-BE49-F238E27FC236}">
                  <a16:creationId xmlns:a16="http://schemas.microsoft.com/office/drawing/2014/main" id="{11162962-712A-5C5C-CC07-2C9001F72559}"/>
                </a:ext>
              </a:extLst>
            </p:cNvPr>
            <p:cNvSpPr>
              <a:spLocks noChangeShapeType="1"/>
            </p:cNvSpPr>
            <p:nvPr/>
          </p:nvSpPr>
          <p:spPr bwMode="auto">
            <a:xfrm>
              <a:off x="2016" y="2544"/>
              <a:ext cx="19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17414" name="Line 12">
            <a:extLst>
              <a:ext uri="{FF2B5EF4-FFF2-40B4-BE49-F238E27FC236}">
                <a16:creationId xmlns:a16="http://schemas.microsoft.com/office/drawing/2014/main" id="{5F37FA6E-C9C2-5E0C-A6EC-00E3B1D66A35}"/>
              </a:ext>
            </a:extLst>
          </p:cNvPr>
          <p:cNvSpPr>
            <a:spLocks noChangeShapeType="1"/>
          </p:cNvSpPr>
          <p:nvPr/>
        </p:nvSpPr>
        <p:spPr bwMode="auto">
          <a:xfrm rot="5400000">
            <a:off x="3213100" y="3581400"/>
            <a:ext cx="13208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17415" name="Group 13">
            <a:extLst>
              <a:ext uri="{FF2B5EF4-FFF2-40B4-BE49-F238E27FC236}">
                <a16:creationId xmlns:a16="http://schemas.microsoft.com/office/drawing/2014/main" id="{AB122A13-40F1-6711-B645-A70F92B7136E}"/>
              </a:ext>
            </a:extLst>
          </p:cNvPr>
          <p:cNvGrpSpPr>
            <a:grpSpLocks/>
          </p:cNvGrpSpPr>
          <p:nvPr/>
        </p:nvGrpSpPr>
        <p:grpSpPr bwMode="auto">
          <a:xfrm>
            <a:off x="3487738" y="5414963"/>
            <a:ext cx="577850" cy="1173162"/>
            <a:chOff x="2496" y="3216"/>
            <a:chExt cx="144" cy="384"/>
          </a:xfrm>
        </p:grpSpPr>
        <p:sp>
          <p:nvSpPr>
            <p:cNvPr id="17419" name="Oval 14">
              <a:extLst>
                <a:ext uri="{FF2B5EF4-FFF2-40B4-BE49-F238E27FC236}">
                  <a16:creationId xmlns:a16="http://schemas.microsoft.com/office/drawing/2014/main" id="{BA7478C6-B41C-8E03-6FD3-8F914A5AA710}"/>
                </a:ext>
              </a:extLst>
            </p:cNvPr>
            <p:cNvSpPr>
              <a:spLocks noChangeArrowheads="1"/>
            </p:cNvSpPr>
            <p:nvPr/>
          </p:nvSpPr>
          <p:spPr bwMode="auto">
            <a:xfrm>
              <a:off x="2496" y="3456"/>
              <a:ext cx="144" cy="144"/>
            </a:xfrm>
            <a:prstGeom prst="ellipse">
              <a:avLst/>
            </a:prstGeom>
            <a:solidFill>
              <a:schemeClr val="bg1"/>
            </a:solidFill>
            <a:ln w="12700">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latin typeface="Times New Roman" panose="02020603050405020304" pitchFamily="18" charset="0"/>
              </a:endParaRPr>
            </a:p>
          </p:txBody>
        </p:sp>
        <p:sp>
          <p:nvSpPr>
            <p:cNvPr id="17420" name="Oval 15">
              <a:extLst>
                <a:ext uri="{FF2B5EF4-FFF2-40B4-BE49-F238E27FC236}">
                  <a16:creationId xmlns:a16="http://schemas.microsoft.com/office/drawing/2014/main" id="{E9412423-E013-C47F-AD62-61F9EB3FD579}"/>
                </a:ext>
              </a:extLst>
            </p:cNvPr>
            <p:cNvSpPr>
              <a:spLocks noChangeArrowheads="1"/>
            </p:cNvSpPr>
            <p:nvPr/>
          </p:nvSpPr>
          <p:spPr bwMode="auto">
            <a:xfrm>
              <a:off x="2520" y="3480"/>
              <a:ext cx="96" cy="96"/>
            </a:xfrm>
            <a:prstGeom prst="ellipse">
              <a:avLst/>
            </a:prstGeom>
            <a:solidFill>
              <a:srgbClr val="000000"/>
            </a:solidFill>
            <a:ln w="12700">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latin typeface="Times New Roman" panose="02020603050405020304" pitchFamily="18" charset="0"/>
              </a:endParaRPr>
            </a:p>
          </p:txBody>
        </p:sp>
        <p:sp>
          <p:nvSpPr>
            <p:cNvPr id="17421" name="Line 16">
              <a:extLst>
                <a:ext uri="{FF2B5EF4-FFF2-40B4-BE49-F238E27FC236}">
                  <a16:creationId xmlns:a16="http://schemas.microsoft.com/office/drawing/2014/main" id="{431E42FF-697A-A251-C15E-219C630BCD71}"/>
                </a:ext>
              </a:extLst>
            </p:cNvPr>
            <p:cNvSpPr>
              <a:spLocks noChangeShapeType="1"/>
            </p:cNvSpPr>
            <p:nvPr/>
          </p:nvSpPr>
          <p:spPr bwMode="auto">
            <a:xfrm rot="5400000">
              <a:off x="2448" y="3336"/>
              <a:ext cx="24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17416" name="Line 18">
            <a:extLst>
              <a:ext uri="{FF2B5EF4-FFF2-40B4-BE49-F238E27FC236}">
                <a16:creationId xmlns:a16="http://schemas.microsoft.com/office/drawing/2014/main" id="{7E1647C9-88E3-5A93-4099-7945DBE2D36F}"/>
              </a:ext>
            </a:extLst>
          </p:cNvPr>
          <p:cNvSpPr>
            <a:spLocks noChangeShapeType="1"/>
          </p:cNvSpPr>
          <p:nvPr/>
        </p:nvSpPr>
        <p:spPr bwMode="auto">
          <a:xfrm>
            <a:off x="1916113" y="2179638"/>
            <a:ext cx="3657600"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417" name="Text Box 239">
            <a:extLst>
              <a:ext uri="{FF2B5EF4-FFF2-40B4-BE49-F238E27FC236}">
                <a16:creationId xmlns:a16="http://schemas.microsoft.com/office/drawing/2014/main" id="{EC874AA0-E544-06BB-D62C-1B6A6B0C830A}"/>
              </a:ext>
            </a:extLst>
          </p:cNvPr>
          <p:cNvSpPr txBox="1">
            <a:spLocks noChangeArrowheads="1"/>
          </p:cNvSpPr>
          <p:nvPr/>
        </p:nvSpPr>
        <p:spPr bwMode="auto">
          <a:xfrm>
            <a:off x="3741738" y="3398838"/>
            <a:ext cx="14287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800" i="0">
                <a:solidFill>
                  <a:srgbClr val="0000CC"/>
                </a:solidFill>
              </a:rPr>
              <a:t>digit(n)</a:t>
            </a:r>
          </a:p>
        </p:txBody>
      </p:sp>
      <p:sp>
        <p:nvSpPr>
          <p:cNvPr id="17418" name="Text Box 20">
            <a:extLst>
              <a:ext uri="{FF2B5EF4-FFF2-40B4-BE49-F238E27FC236}">
                <a16:creationId xmlns:a16="http://schemas.microsoft.com/office/drawing/2014/main" id="{E084B0EE-5687-989E-D741-7356B562F447}"/>
              </a:ext>
            </a:extLst>
          </p:cNvPr>
          <p:cNvSpPr txBox="1">
            <a:spLocks noChangeArrowheads="1"/>
          </p:cNvSpPr>
          <p:nvPr/>
        </p:nvSpPr>
        <p:spPr bwMode="auto">
          <a:xfrm>
            <a:off x="7097713" y="1341438"/>
            <a:ext cx="27432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spcBef>
                <a:spcPct val="50000"/>
              </a:spcBef>
              <a:buClr>
                <a:srgbClr val="000000"/>
              </a:buClr>
              <a:buSzPct val="100000"/>
              <a:buFont typeface="Times New Roman" panose="02020603050405020304" pitchFamily="18" charset="0"/>
              <a:buNone/>
            </a:pPr>
            <a:r>
              <a:rPr lang="en-AU" altLang="en-US" i="0">
                <a:solidFill>
                  <a:srgbClr val="0000CC"/>
                </a:solidFill>
              </a:rPr>
              <a:t>Basic Composite State: OR state</a:t>
            </a:r>
            <a:endParaRPr lang="en-US" altLang="en-US" i="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17798"/>
                                        </p:tgtEl>
                                        <p:attrNameLst>
                                          <p:attrName>style.visibility</p:attrName>
                                        </p:attrNameLst>
                                      </p:cBhvr>
                                      <p:to>
                                        <p:strVal val="visible"/>
                                      </p:to>
                                    </p:set>
                                    <p:animEffect transition="in" filter="wipe(up)">
                                      <p:cBhvr>
                                        <p:cTn id="7" dur="500"/>
                                        <p:tgtEl>
                                          <p:spTgt spid="417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B162753-3B6C-73B0-29F4-E299676079B6}"/>
              </a:ext>
            </a:extLst>
          </p:cNvPr>
          <p:cNvSpPr>
            <a:spLocks noGrp="1" noChangeArrowheads="1"/>
          </p:cNvSpPr>
          <p:nvPr>
            <p:ph type="title"/>
          </p:nvPr>
        </p:nvSpPr>
        <p:spPr>
          <a:xfrm>
            <a:off x="163513" y="-77788"/>
            <a:ext cx="8596312" cy="1255713"/>
          </a:xfrm>
        </p:spPr>
        <p:txBody>
          <a:bodyPr/>
          <a:lstStyle/>
          <a:p>
            <a:r>
              <a:rPr lang="en-AU" altLang="en-US" sz="3200"/>
              <a:t>Composite State: AND State</a:t>
            </a:r>
            <a:endParaRPr lang="de-DE" altLang="en-US" sz="3200"/>
          </a:p>
        </p:txBody>
      </p:sp>
      <p:sp>
        <p:nvSpPr>
          <p:cNvPr id="18435" name="Rectangle 3">
            <a:extLst>
              <a:ext uri="{FF2B5EF4-FFF2-40B4-BE49-F238E27FC236}">
                <a16:creationId xmlns:a16="http://schemas.microsoft.com/office/drawing/2014/main" id="{FFAA2CAF-3E98-8F55-4393-34A094911028}"/>
              </a:ext>
            </a:extLst>
          </p:cNvPr>
          <p:cNvSpPr>
            <a:spLocks noGrp="1" noChangeArrowheads="1"/>
          </p:cNvSpPr>
          <p:nvPr>
            <p:ph type="body" idx="1"/>
          </p:nvPr>
        </p:nvSpPr>
        <p:spPr>
          <a:xfrm>
            <a:off x="87313" y="819150"/>
            <a:ext cx="10080625" cy="4114800"/>
          </a:xfrm>
        </p:spPr>
        <p:txBody>
          <a:bodyPr/>
          <a:lstStyle/>
          <a:p>
            <a:pPr>
              <a:lnSpc>
                <a:spcPct val="120000"/>
              </a:lnSpc>
              <a:spcAft>
                <a:spcPct val="0"/>
              </a:spcAft>
            </a:pPr>
            <a:r>
              <a:rPr lang="en-AU" altLang="en-US" sz="3600"/>
              <a:t>Composite states can have:</a:t>
            </a:r>
          </a:p>
          <a:p>
            <a:pPr>
              <a:lnSpc>
                <a:spcPct val="120000"/>
              </a:lnSpc>
              <a:spcAft>
                <a:spcPct val="0"/>
              </a:spcAft>
              <a:buFont typeface="Wingdings" panose="05000000000000000000" pitchFamily="2" charset="2"/>
              <a:buNone/>
            </a:pPr>
            <a:r>
              <a:rPr lang="de-DE" altLang="en-US" b="1">
                <a:solidFill>
                  <a:srgbClr val="006600"/>
                </a:solidFill>
              </a:rPr>
              <a:t>	– concurrent substates</a:t>
            </a:r>
            <a:r>
              <a:rPr lang="de-DE" altLang="en-US"/>
              <a:t>  -</a:t>
            </a:r>
            <a:r>
              <a:rPr lang="de-DE" altLang="en-US" b="1">
                <a:solidFill>
                  <a:srgbClr val="0000CC"/>
                </a:solidFill>
              </a:rPr>
              <a:t>and- relationship</a:t>
            </a:r>
          </a:p>
          <a:p>
            <a:pPr>
              <a:lnSpc>
                <a:spcPct val="120000"/>
              </a:lnSpc>
              <a:spcAft>
                <a:spcPts val="1200"/>
              </a:spcAft>
              <a:buFont typeface="Wingdings" panose="05000000000000000000" pitchFamily="2" charset="2"/>
              <a:buNone/>
            </a:pPr>
            <a:r>
              <a:rPr lang="de-DE" altLang="en-US"/>
              <a:t>		• substate separated from others by dotted line</a:t>
            </a:r>
          </a:p>
          <a:p>
            <a:pPr>
              <a:lnSpc>
                <a:spcPct val="120000"/>
              </a:lnSpc>
              <a:spcAft>
                <a:spcPct val="0"/>
              </a:spcAft>
              <a:buFont typeface="Wingdings" panose="05000000000000000000" pitchFamily="2" charset="2"/>
              <a:buNone/>
            </a:pPr>
            <a:r>
              <a:rPr lang="de-DE" altLang="en-US"/>
              <a:t>	– </a:t>
            </a:r>
            <a:r>
              <a:rPr lang="de-DE" altLang="en-US" b="1">
                <a:solidFill>
                  <a:srgbClr val="006600"/>
                </a:solidFill>
              </a:rPr>
              <a:t>disjoint substates</a:t>
            </a:r>
            <a:r>
              <a:rPr lang="de-DE" altLang="en-US"/>
              <a:t>  </a:t>
            </a:r>
            <a:r>
              <a:rPr lang="de-DE" altLang="en-US">
                <a:solidFill>
                  <a:srgbClr val="0000CC"/>
                </a:solidFill>
              </a:rPr>
              <a:t>-</a:t>
            </a:r>
            <a:r>
              <a:rPr lang="de-DE" altLang="en-US" b="1">
                <a:solidFill>
                  <a:srgbClr val="0000CC"/>
                </a:solidFill>
              </a:rPr>
              <a:t>or- relationship</a:t>
            </a:r>
          </a:p>
          <a:p>
            <a:pPr>
              <a:lnSpc>
                <a:spcPct val="120000"/>
              </a:lnSpc>
              <a:spcAft>
                <a:spcPts val="1200"/>
              </a:spcAft>
              <a:buFont typeface="Wingdings" panose="05000000000000000000" pitchFamily="2" charset="2"/>
              <a:buNone/>
            </a:pPr>
            <a:r>
              <a:rPr lang="de-DE" altLang="en-US"/>
              <a:t>		• transitions between substates</a:t>
            </a:r>
          </a:p>
          <a:p>
            <a:pPr>
              <a:lnSpc>
                <a:spcPct val="120000"/>
              </a:lnSpc>
              <a:spcAft>
                <a:spcPts val="1200"/>
              </a:spcAft>
              <a:buFont typeface="Wingdings" panose="05000000000000000000" pitchFamily="2" charset="2"/>
              <a:buNone/>
            </a:pPr>
            <a:endParaRPr lang="de-DE" altLang="en-US"/>
          </a:p>
          <a:p>
            <a:pPr>
              <a:lnSpc>
                <a:spcPct val="120000"/>
              </a:lnSpc>
              <a:spcAft>
                <a:spcPts val="1200"/>
              </a:spcAft>
              <a:buFont typeface="Wingdings" panose="05000000000000000000" pitchFamily="2" charset="2"/>
              <a:buNone/>
            </a:pPr>
            <a:endParaRPr lang="de-DE" altLang="en-US"/>
          </a:p>
        </p:txBody>
      </p:sp>
      <p:grpSp>
        <p:nvGrpSpPr>
          <p:cNvPr id="2" name="Group 23">
            <a:extLst>
              <a:ext uri="{FF2B5EF4-FFF2-40B4-BE49-F238E27FC236}">
                <a16:creationId xmlns:a16="http://schemas.microsoft.com/office/drawing/2014/main" id="{4C7576BB-227E-24C6-3BDD-3102E7610F32}"/>
              </a:ext>
            </a:extLst>
          </p:cNvPr>
          <p:cNvGrpSpPr>
            <a:grpSpLocks/>
          </p:cNvGrpSpPr>
          <p:nvPr/>
        </p:nvGrpSpPr>
        <p:grpSpPr bwMode="auto">
          <a:xfrm>
            <a:off x="392113" y="4237038"/>
            <a:ext cx="8991600" cy="3224212"/>
            <a:chOff x="247" y="2669"/>
            <a:chExt cx="5664" cy="2031"/>
          </a:xfrm>
        </p:grpSpPr>
        <p:sp>
          <p:nvSpPr>
            <p:cNvPr id="432131" name="AutoShape 3">
              <a:extLst>
                <a:ext uri="{FF2B5EF4-FFF2-40B4-BE49-F238E27FC236}">
                  <a16:creationId xmlns:a16="http://schemas.microsoft.com/office/drawing/2014/main" id="{07B0B134-54D7-623E-BECE-B433608BFCC5}"/>
                </a:ext>
              </a:extLst>
            </p:cNvPr>
            <p:cNvSpPr>
              <a:spLocks noChangeArrowheads="1"/>
            </p:cNvSpPr>
            <p:nvPr/>
          </p:nvSpPr>
          <p:spPr bwMode="auto">
            <a:xfrm>
              <a:off x="247" y="2669"/>
              <a:ext cx="5664" cy="2031"/>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endParaRPr lang="en-US" sz="3000" i="0">
                <a:solidFill>
                  <a:srgbClr val="000000"/>
                </a:solidFill>
                <a:effectLst>
                  <a:outerShdw blurRad="38100" dist="38100" dir="2700000" algn="tl">
                    <a:srgbClr val="FFFFFF"/>
                  </a:outerShdw>
                </a:effectLst>
              </a:endParaRPr>
            </a:p>
          </p:txBody>
        </p:sp>
        <p:sp>
          <p:nvSpPr>
            <p:cNvPr id="18442" name="Line 4">
              <a:extLst>
                <a:ext uri="{FF2B5EF4-FFF2-40B4-BE49-F238E27FC236}">
                  <a16:creationId xmlns:a16="http://schemas.microsoft.com/office/drawing/2014/main" id="{B1A4D71E-5484-E659-12FD-A6C45A0CACD2}"/>
                </a:ext>
              </a:extLst>
            </p:cNvPr>
            <p:cNvSpPr>
              <a:spLocks noChangeShapeType="1"/>
            </p:cNvSpPr>
            <p:nvPr/>
          </p:nvSpPr>
          <p:spPr bwMode="auto">
            <a:xfrm flipV="1">
              <a:off x="2979" y="3053"/>
              <a:ext cx="4" cy="164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32133" name="AutoShape 5">
              <a:extLst>
                <a:ext uri="{FF2B5EF4-FFF2-40B4-BE49-F238E27FC236}">
                  <a16:creationId xmlns:a16="http://schemas.microsoft.com/office/drawing/2014/main" id="{FDFA76EF-3516-1474-C8F1-2F8D659F8CAD}"/>
                </a:ext>
              </a:extLst>
            </p:cNvPr>
            <p:cNvSpPr>
              <a:spLocks noChangeArrowheads="1"/>
            </p:cNvSpPr>
            <p:nvPr/>
          </p:nvSpPr>
          <p:spPr bwMode="auto">
            <a:xfrm>
              <a:off x="1047" y="4126"/>
              <a:ext cx="1666" cy="397"/>
            </a:xfrm>
            <a:prstGeom prst="roundRect">
              <a:avLst>
                <a:gd name="adj" fmla="val 16667"/>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3400" i="0">
                  <a:solidFill>
                    <a:srgbClr val="000000"/>
                  </a:solidFill>
                  <a:effectLst>
                    <a:outerShdw blurRad="38100" dist="38100" dir="2700000" algn="tl">
                      <a:srgbClr val="FFFFFF"/>
                    </a:outerShdw>
                  </a:effectLst>
                </a:rPr>
                <a:t>On Floor</a:t>
              </a:r>
            </a:p>
          </p:txBody>
        </p:sp>
        <p:sp>
          <p:nvSpPr>
            <p:cNvPr id="432134" name="AutoShape 6">
              <a:extLst>
                <a:ext uri="{FF2B5EF4-FFF2-40B4-BE49-F238E27FC236}">
                  <a16:creationId xmlns:a16="http://schemas.microsoft.com/office/drawing/2014/main" id="{9DF7DA54-09EC-077E-1E5B-D28347DB0CAF}"/>
                </a:ext>
              </a:extLst>
            </p:cNvPr>
            <p:cNvSpPr>
              <a:spLocks noChangeArrowheads="1"/>
            </p:cNvSpPr>
            <p:nvPr/>
          </p:nvSpPr>
          <p:spPr bwMode="auto">
            <a:xfrm>
              <a:off x="1047" y="3155"/>
              <a:ext cx="1666" cy="397"/>
            </a:xfrm>
            <a:prstGeom prst="roundRect">
              <a:avLst>
                <a:gd name="adj" fmla="val 16667"/>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3400" i="0">
                  <a:solidFill>
                    <a:srgbClr val="000000"/>
                  </a:solidFill>
                  <a:effectLst>
                    <a:outerShdw blurRad="38100" dist="38100" dir="2700000" algn="tl">
                      <a:srgbClr val="FFFFFF"/>
                    </a:outerShdw>
                  </a:effectLst>
                </a:rPr>
                <a:t>On Desk</a:t>
              </a:r>
            </a:p>
          </p:txBody>
        </p:sp>
        <p:sp>
          <p:nvSpPr>
            <p:cNvPr id="432135" name="AutoShape 7">
              <a:extLst>
                <a:ext uri="{FF2B5EF4-FFF2-40B4-BE49-F238E27FC236}">
                  <a16:creationId xmlns:a16="http://schemas.microsoft.com/office/drawing/2014/main" id="{3D75FFBC-8FCC-0BFA-26A0-286BC1E165E5}"/>
                </a:ext>
              </a:extLst>
            </p:cNvPr>
            <p:cNvSpPr>
              <a:spLocks noChangeArrowheads="1"/>
            </p:cNvSpPr>
            <p:nvPr/>
          </p:nvSpPr>
          <p:spPr bwMode="auto">
            <a:xfrm>
              <a:off x="3312" y="3155"/>
              <a:ext cx="1666" cy="397"/>
            </a:xfrm>
            <a:prstGeom prst="roundRect">
              <a:avLst>
                <a:gd name="adj" fmla="val 16667"/>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3400" i="0">
                  <a:solidFill>
                    <a:srgbClr val="000000"/>
                  </a:solidFill>
                  <a:effectLst>
                    <a:outerShdw blurRad="38100" dist="38100" dir="2700000" algn="tl">
                      <a:srgbClr val="FFFFFF"/>
                    </a:outerShdw>
                  </a:effectLst>
                </a:rPr>
                <a:t>Light Off</a:t>
              </a:r>
            </a:p>
          </p:txBody>
        </p:sp>
        <p:sp>
          <p:nvSpPr>
            <p:cNvPr id="432136" name="AutoShape 8">
              <a:extLst>
                <a:ext uri="{FF2B5EF4-FFF2-40B4-BE49-F238E27FC236}">
                  <a16:creationId xmlns:a16="http://schemas.microsoft.com/office/drawing/2014/main" id="{F92C0F7C-A1BE-514C-2B74-9B077CEFCC9A}"/>
                </a:ext>
              </a:extLst>
            </p:cNvPr>
            <p:cNvSpPr>
              <a:spLocks noChangeArrowheads="1"/>
            </p:cNvSpPr>
            <p:nvPr/>
          </p:nvSpPr>
          <p:spPr bwMode="auto">
            <a:xfrm>
              <a:off x="3312" y="4126"/>
              <a:ext cx="1666" cy="397"/>
            </a:xfrm>
            <a:prstGeom prst="roundRect">
              <a:avLst>
                <a:gd name="adj" fmla="val 16667"/>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3400" i="0">
                  <a:solidFill>
                    <a:srgbClr val="000000"/>
                  </a:solidFill>
                  <a:effectLst>
                    <a:outerShdw blurRad="38100" dist="38100" dir="2700000" algn="tl">
                      <a:srgbClr val="FFFFFF"/>
                    </a:outerShdw>
                  </a:effectLst>
                </a:rPr>
                <a:t>Light On</a:t>
              </a:r>
            </a:p>
          </p:txBody>
        </p:sp>
        <p:sp>
          <p:nvSpPr>
            <p:cNvPr id="432137" name="Text Box 9">
              <a:extLst>
                <a:ext uri="{FF2B5EF4-FFF2-40B4-BE49-F238E27FC236}">
                  <a16:creationId xmlns:a16="http://schemas.microsoft.com/office/drawing/2014/main" id="{9561FBDE-D79F-95D6-5F83-8C28C9CF8C56}"/>
                </a:ext>
              </a:extLst>
            </p:cNvPr>
            <p:cNvSpPr txBox="1">
              <a:spLocks noChangeArrowheads="1"/>
            </p:cNvSpPr>
            <p:nvPr/>
          </p:nvSpPr>
          <p:spPr bwMode="auto">
            <a:xfrm>
              <a:off x="1495" y="2669"/>
              <a:ext cx="2968" cy="410"/>
            </a:xfrm>
            <a:prstGeom prst="rect">
              <a:avLst/>
            </a:prstGeom>
            <a:noFill/>
            <a:ln w="12700">
              <a:noFill/>
              <a:miter lim="800000"/>
              <a:headEnd/>
              <a:tailEnd/>
            </a:ln>
          </p:spPr>
          <p:txBody>
            <a:bodyPr lIns="100794" tIns="50397" rIns="100794" bIns="50397" anchor="ctr">
              <a:spAutoFit/>
            </a:bodyPr>
            <a:lstStyle/>
            <a:p>
              <a:pPr algn="ctr" defTabSz="503238" eaLnBrk="1" hangingPunct="1">
                <a:defRPr/>
              </a:pPr>
              <a:r>
                <a:rPr lang="en-US" i="0">
                  <a:solidFill>
                    <a:srgbClr val="000000"/>
                  </a:solidFill>
                  <a:effectLst>
                    <a:outerShdw blurRad="38100" dist="38100" dir="2700000" algn="tl">
                      <a:srgbClr val="C0C0C0"/>
                    </a:outerShdw>
                  </a:effectLst>
                </a:rPr>
                <a:t>Overhead Projector</a:t>
              </a:r>
            </a:p>
          </p:txBody>
        </p:sp>
        <p:sp>
          <p:nvSpPr>
            <p:cNvPr id="432138" name="Text Box 10">
              <a:extLst>
                <a:ext uri="{FF2B5EF4-FFF2-40B4-BE49-F238E27FC236}">
                  <a16:creationId xmlns:a16="http://schemas.microsoft.com/office/drawing/2014/main" id="{72D00B0F-4034-15C2-1F3D-FC00EC5EAF70}"/>
                </a:ext>
              </a:extLst>
            </p:cNvPr>
            <p:cNvSpPr txBox="1">
              <a:spLocks noChangeArrowheads="1"/>
            </p:cNvSpPr>
            <p:nvPr/>
          </p:nvSpPr>
          <p:spPr bwMode="auto">
            <a:xfrm>
              <a:off x="1828" y="2718"/>
              <a:ext cx="127" cy="294"/>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endParaRPr lang="en-US" sz="2400" i="0">
                <a:solidFill>
                  <a:srgbClr val="000000"/>
                </a:solidFill>
                <a:effectLst>
                  <a:outerShdw blurRad="38100" dist="38100" dir="2700000" algn="tl">
                    <a:srgbClr val="C0C0C0"/>
                  </a:outerShdw>
                </a:effectLst>
              </a:endParaRPr>
            </a:p>
          </p:txBody>
        </p:sp>
        <p:grpSp>
          <p:nvGrpSpPr>
            <p:cNvPr id="18449" name="Group 11">
              <a:extLst>
                <a:ext uri="{FF2B5EF4-FFF2-40B4-BE49-F238E27FC236}">
                  <a16:creationId xmlns:a16="http://schemas.microsoft.com/office/drawing/2014/main" id="{5BC58321-94EA-AD52-D274-94587F97FD9F}"/>
                </a:ext>
              </a:extLst>
            </p:cNvPr>
            <p:cNvGrpSpPr>
              <a:grpSpLocks/>
            </p:cNvGrpSpPr>
            <p:nvPr/>
          </p:nvGrpSpPr>
          <p:grpSpPr bwMode="auto">
            <a:xfrm rot="-5400000">
              <a:off x="747" y="3120"/>
              <a:ext cx="133" cy="467"/>
              <a:chOff x="2112" y="1632"/>
              <a:chExt cx="144" cy="336"/>
            </a:xfrm>
          </p:grpSpPr>
          <p:sp>
            <p:nvSpPr>
              <p:cNvPr id="18454" name="Oval 12">
                <a:extLst>
                  <a:ext uri="{FF2B5EF4-FFF2-40B4-BE49-F238E27FC236}">
                    <a16:creationId xmlns:a16="http://schemas.microsoft.com/office/drawing/2014/main" id="{08AB6126-A4F1-49B2-E4E2-8C107B6F940B}"/>
                  </a:ext>
                </a:extLst>
              </p:cNvPr>
              <p:cNvSpPr>
                <a:spLocks noChangeArrowheads="1"/>
              </p:cNvSpPr>
              <p:nvPr/>
            </p:nvSpPr>
            <p:spPr bwMode="auto">
              <a:xfrm>
                <a:off x="2112" y="1632"/>
                <a:ext cx="144" cy="144"/>
              </a:xfrm>
              <a:prstGeom prst="ellipse">
                <a:avLst/>
              </a:prstGeom>
              <a:solidFill>
                <a:srgbClr val="000000"/>
              </a:solidFill>
              <a:ln w="12700">
                <a:solidFill>
                  <a:schemeClr val="tx1"/>
                </a:solidFill>
                <a:round/>
                <a:headEnd/>
                <a:tailEnd/>
              </a:ln>
            </p:spPr>
            <p:txBody>
              <a:bodyPr vert="eaVert"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000" i="0"/>
              </a:p>
            </p:txBody>
          </p:sp>
          <p:sp>
            <p:nvSpPr>
              <p:cNvPr id="18455" name="Line 13">
                <a:extLst>
                  <a:ext uri="{FF2B5EF4-FFF2-40B4-BE49-F238E27FC236}">
                    <a16:creationId xmlns:a16="http://schemas.microsoft.com/office/drawing/2014/main" id="{1867108C-64CF-1197-AF0D-CF4D76640E12}"/>
                  </a:ext>
                </a:extLst>
              </p:cNvPr>
              <p:cNvSpPr>
                <a:spLocks noChangeShapeType="1"/>
              </p:cNvSpPr>
              <p:nvPr/>
            </p:nvSpPr>
            <p:spPr bwMode="auto">
              <a:xfrm>
                <a:off x="2184" y="1776"/>
                <a:ext cx="0" cy="19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8450" name="Group 14">
              <a:extLst>
                <a:ext uri="{FF2B5EF4-FFF2-40B4-BE49-F238E27FC236}">
                  <a16:creationId xmlns:a16="http://schemas.microsoft.com/office/drawing/2014/main" id="{7B58E8FE-F4E7-B7E2-58F1-EB8D6BA3CC28}"/>
                </a:ext>
              </a:extLst>
            </p:cNvPr>
            <p:cNvGrpSpPr>
              <a:grpSpLocks/>
            </p:cNvGrpSpPr>
            <p:nvPr/>
          </p:nvGrpSpPr>
          <p:grpSpPr bwMode="auto">
            <a:xfrm rot="5400000">
              <a:off x="5145" y="3120"/>
              <a:ext cx="133" cy="467"/>
              <a:chOff x="2112" y="1632"/>
              <a:chExt cx="144" cy="336"/>
            </a:xfrm>
          </p:grpSpPr>
          <p:sp>
            <p:nvSpPr>
              <p:cNvPr id="18452" name="Oval 15">
                <a:extLst>
                  <a:ext uri="{FF2B5EF4-FFF2-40B4-BE49-F238E27FC236}">
                    <a16:creationId xmlns:a16="http://schemas.microsoft.com/office/drawing/2014/main" id="{73F42A4E-2B8C-EA3A-F05E-044CD28E279C}"/>
                  </a:ext>
                </a:extLst>
              </p:cNvPr>
              <p:cNvSpPr>
                <a:spLocks noChangeArrowheads="1"/>
              </p:cNvSpPr>
              <p:nvPr/>
            </p:nvSpPr>
            <p:spPr bwMode="auto">
              <a:xfrm>
                <a:off x="2112" y="1632"/>
                <a:ext cx="144" cy="144"/>
              </a:xfrm>
              <a:prstGeom prst="ellipse">
                <a:avLst/>
              </a:prstGeom>
              <a:solidFill>
                <a:srgbClr val="000000"/>
              </a:solidFill>
              <a:ln w="12700">
                <a:solidFill>
                  <a:schemeClr val="tx1"/>
                </a:solidFill>
                <a:round/>
                <a:headEnd/>
                <a:tailEnd/>
              </a:ln>
            </p:spPr>
            <p:txBody>
              <a:bodyPr rot="10800000" vert="eaVert"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000" i="0"/>
              </a:p>
            </p:txBody>
          </p:sp>
          <p:sp>
            <p:nvSpPr>
              <p:cNvPr id="18453" name="Line 16">
                <a:extLst>
                  <a:ext uri="{FF2B5EF4-FFF2-40B4-BE49-F238E27FC236}">
                    <a16:creationId xmlns:a16="http://schemas.microsoft.com/office/drawing/2014/main" id="{5883FEA6-DAE6-06D8-3CD6-01E2F66E8BBB}"/>
                  </a:ext>
                </a:extLst>
              </p:cNvPr>
              <p:cNvSpPr>
                <a:spLocks noChangeShapeType="1"/>
              </p:cNvSpPr>
              <p:nvPr/>
            </p:nvSpPr>
            <p:spPr bwMode="auto">
              <a:xfrm>
                <a:off x="2184" y="1776"/>
                <a:ext cx="0" cy="19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18451" name="Line 21">
              <a:extLst>
                <a:ext uri="{FF2B5EF4-FFF2-40B4-BE49-F238E27FC236}">
                  <a16:creationId xmlns:a16="http://schemas.microsoft.com/office/drawing/2014/main" id="{BD2C335C-9CA4-8621-1989-67EB9DF0F6AC}"/>
                </a:ext>
              </a:extLst>
            </p:cNvPr>
            <p:cNvSpPr>
              <a:spLocks noChangeShapeType="1"/>
            </p:cNvSpPr>
            <p:nvPr/>
          </p:nvSpPr>
          <p:spPr bwMode="auto">
            <a:xfrm>
              <a:off x="247" y="3063"/>
              <a:ext cx="56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cxnSp>
        <p:nvCxnSpPr>
          <p:cNvPr id="336901" name="Straight Connector 2">
            <a:extLst>
              <a:ext uri="{FF2B5EF4-FFF2-40B4-BE49-F238E27FC236}">
                <a16:creationId xmlns:a16="http://schemas.microsoft.com/office/drawing/2014/main" id="{A2CBD857-D440-3748-87B2-A27FD42561CA}"/>
              </a:ext>
            </a:extLst>
          </p:cNvPr>
          <p:cNvCxnSpPr>
            <a:cxnSpLocks noChangeShapeType="1"/>
          </p:cNvCxnSpPr>
          <p:nvPr/>
        </p:nvCxnSpPr>
        <p:spPr bwMode="auto">
          <a:xfrm>
            <a:off x="2373313" y="5638800"/>
            <a:ext cx="0" cy="911225"/>
          </a:xfrm>
          <a:prstGeom prst="line">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cxnSp>
        <p:nvCxnSpPr>
          <p:cNvPr id="336902" name="Straight Connector 21">
            <a:extLst>
              <a:ext uri="{FF2B5EF4-FFF2-40B4-BE49-F238E27FC236}">
                <a16:creationId xmlns:a16="http://schemas.microsoft.com/office/drawing/2014/main" id="{F0D62341-C77E-1E36-0FC5-F409D8C8431F}"/>
              </a:ext>
            </a:extLst>
          </p:cNvPr>
          <p:cNvCxnSpPr>
            <a:cxnSpLocks noChangeShapeType="1"/>
          </p:cNvCxnSpPr>
          <p:nvPr/>
        </p:nvCxnSpPr>
        <p:spPr bwMode="auto">
          <a:xfrm>
            <a:off x="6030913" y="5684838"/>
            <a:ext cx="0" cy="911225"/>
          </a:xfrm>
          <a:prstGeom prst="line">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cxnSp>
        <p:nvCxnSpPr>
          <p:cNvPr id="336903" name="Straight Connector 22">
            <a:extLst>
              <a:ext uri="{FF2B5EF4-FFF2-40B4-BE49-F238E27FC236}">
                <a16:creationId xmlns:a16="http://schemas.microsoft.com/office/drawing/2014/main" id="{6E183AA5-E49B-1213-E9EF-C35D6C469423}"/>
              </a:ext>
            </a:extLst>
          </p:cNvPr>
          <p:cNvCxnSpPr>
            <a:cxnSpLocks noChangeShapeType="1"/>
          </p:cNvCxnSpPr>
          <p:nvPr/>
        </p:nvCxnSpPr>
        <p:spPr bwMode="auto">
          <a:xfrm>
            <a:off x="3668713" y="5608638"/>
            <a:ext cx="0" cy="911225"/>
          </a:xfrm>
          <a:prstGeom prst="line">
            <a:avLst/>
          </a:prstGeom>
          <a:noFill/>
          <a:ln w="38100" algn="ctr">
            <a:solidFill>
              <a:srgbClr val="0000CC"/>
            </a:solidFill>
            <a:round/>
            <a:headEnd type="arrow" w="med" len="med"/>
            <a:tailEnd/>
          </a:ln>
          <a:extLst>
            <a:ext uri="{909E8E84-426E-40DD-AFC4-6F175D3DCCD1}">
              <a14:hiddenFill xmlns:a14="http://schemas.microsoft.com/office/drawing/2010/main">
                <a:noFill/>
              </a14:hiddenFill>
            </a:ext>
          </a:extLst>
        </p:spPr>
      </p:cxnSp>
      <p:cxnSp>
        <p:nvCxnSpPr>
          <p:cNvPr id="336904" name="Straight Connector 23">
            <a:extLst>
              <a:ext uri="{FF2B5EF4-FFF2-40B4-BE49-F238E27FC236}">
                <a16:creationId xmlns:a16="http://schemas.microsoft.com/office/drawing/2014/main" id="{95F05794-6CD6-C015-7268-156AA1F0911A}"/>
              </a:ext>
            </a:extLst>
          </p:cNvPr>
          <p:cNvCxnSpPr>
            <a:cxnSpLocks noChangeShapeType="1"/>
          </p:cNvCxnSpPr>
          <p:nvPr/>
        </p:nvCxnSpPr>
        <p:spPr bwMode="auto">
          <a:xfrm>
            <a:off x="7402513" y="5608638"/>
            <a:ext cx="0" cy="911225"/>
          </a:xfrm>
          <a:prstGeom prst="line">
            <a:avLst/>
          </a:prstGeom>
          <a:noFill/>
          <a:ln w="38100" algn="ctr">
            <a:solidFill>
              <a:srgbClr val="0000CC"/>
            </a:solidFill>
            <a:round/>
            <a:headEnd type="arrow" w="med" len="me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36901"/>
                                        </p:tgtEl>
                                        <p:attrNameLst>
                                          <p:attrName>style.visibility</p:attrName>
                                        </p:attrNameLst>
                                      </p:cBhvr>
                                      <p:to>
                                        <p:strVal val="visible"/>
                                      </p:to>
                                    </p:set>
                                    <p:animEffect transition="in" filter="wipe(down)">
                                      <p:cBhvr>
                                        <p:cTn id="10" dur="500"/>
                                        <p:tgtEl>
                                          <p:spTgt spid="336901"/>
                                        </p:tgtEl>
                                      </p:cBhvr>
                                    </p:animEffect>
                                  </p:childTnLst>
                                </p:cTn>
                              </p:par>
                              <p:par>
                                <p:cTn id="11" presetID="22" presetClass="entr" presetSubtype="4" fill="hold" nodeType="withEffect">
                                  <p:stCondLst>
                                    <p:cond delay="0"/>
                                  </p:stCondLst>
                                  <p:childTnLst>
                                    <p:set>
                                      <p:cBhvr>
                                        <p:cTn id="12" dur="1" fill="hold">
                                          <p:stCondLst>
                                            <p:cond delay="0"/>
                                          </p:stCondLst>
                                        </p:cTn>
                                        <p:tgtEl>
                                          <p:spTgt spid="336902"/>
                                        </p:tgtEl>
                                        <p:attrNameLst>
                                          <p:attrName>style.visibility</p:attrName>
                                        </p:attrNameLst>
                                      </p:cBhvr>
                                      <p:to>
                                        <p:strVal val="visible"/>
                                      </p:to>
                                    </p:set>
                                    <p:animEffect transition="in" filter="wipe(down)">
                                      <p:cBhvr>
                                        <p:cTn id="13" dur="500"/>
                                        <p:tgtEl>
                                          <p:spTgt spid="336902"/>
                                        </p:tgtEl>
                                      </p:cBhvr>
                                    </p:animEffect>
                                  </p:childTnLst>
                                </p:cTn>
                              </p:par>
                              <p:par>
                                <p:cTn id="14" presetID="22" presetClass="entr" presetSubtype="4" fill="hold" nodeType="withEffect">
                                  <p:stCondLst>
                                    <p:cond delay="0"/>
                                  </p:stCondLst>
                                  <p:childTnLst>
                                    <p:set>
                                      <p:cBhvr>
                                        <p:cTn id="15" dur="1" fill="hold">
                                          <p:stCondLst>
                                            <p:cond delay="0"/>
                                          </p:stCondLst>
                                        </p:cTn>
                                        <p:tgtEl>
                                          <p:spTgt spid="336903"/>
                                        </p:tgtEl>
                                        <p:attrNameLst>
                                          <p:attrName>style.visibility</p:attrName>
                                        </p:attrNameLst>
                                      </p:cBhvr>
                                      <p:to>
                                        <p:strVal val="visible"/>
                                      </p:to>
                                    </p:set>
                                    <p:animEffect transition="in" filter="wipe(down)">
                                      <p:cBhvr>
                                        <p:cTn id="16" dur="500"/>
                                        <p:tgtEl>
                                          <p:spTgt spid="336903"/>
                                        </p:tgtEl>
                                      </p:cBhvr>
                                    </p:animEffect>
                                  </p:childTnLst>
                                </p:cTn>
                              </p:par>
                              <p:par>
                                <p:cTn id="17" presetID="22" presetClass="entr" presetSubtype="4" fill="hold" nodeType="withEffect">
                                  <p:stCondLst>
                                    <p:cond delay="0"/>
                                  </p:stCondLst>
                                  <p:childTnLst>
                                    <p:set>
                                      <p:cBhvr>
                                        <p:cTn id="18" dur="1" fill="hold">
                                          <p:stCondLst>
                                            <p:cond delay="0"/>
                                          </p:stCondLst>
                                        </p:cTn>
                                        <p:tgtEl>
                                          <p:spTgt spid="336904"/>
                                        </p:tgtEl>
                                        <p:attrNameLst>
                                          <p:attrName>style.visibility</p:attrName>
                                        </p:attrNameLst>
                                      </p:cBhvr>
                                      <p:to>
                                        <p:strVal val="visible"/>
                                      </p:to>
                                    </p:set>
                                    <p:animEffect transition="in" filter="wipe(down)">
                                      <p:cBhvr>
                                        <p:cTn id="19" dur="500"/>
                                        <p:tgtEl>
                                          <p:spTgt spid="336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8443C0D-C035-5A73-5685-584A52CF6BF9}"/>
              </a:ext>
            </a:extLst>
          </p:cNvPr>
          <p:cNvSpPr>
            <a:spLocks noGrp="1" noChangeArrowheads="1"/>
          </p:cNvSpPr>
          <p:nvPr>
            <p:ph type="title"/>
          </p:nvPr>
        </p:nvSpPr>
        <p:spPr>
          <a:xfrm>
            <a:off x="-127000" y="161925"/>
            <a:ext cx="9840913" cy="1255713"/>
          </a:xfrm>
        </p:spPr>
        <p:txBody>
          <a:bodyPr/>
          <a:lstStyle/>
          <a:p>
            <a:pPr>
              <a:lnSpc>
                <a:spcPct val="100000"/>
              </a:lnSpc>
            </a:pPr>
            <a:r>
              <a:rPr lang="en-US" altLang="en-US" sz="3200"/>
              <a:t>Exercise 1: Develop State Machine Model</a:t>
            </a:r>
          </a:p>
        </p:txBody>
      </p:sp>
      <p:sp>
        <p:nvSpPr>
          <p:cNvPr id="82947" name="Rectangle 3">
            <a:extLst>
              <a:ext uri="{FF2B5EF4-FFF2-40B4-BE49-F238E27FC236}">
                <a16:creationId xmlns:a16="http://schemas.microsoft.com/office/drawing/2014/main" id="{A74D3B0B-145D-31F7-1161-76F61E1D1D7C}"/>
              </a:ext>
            </a:extLst>
          </p:cNvPr>
          <p:cNvSpPr>
            <a:spLocks noGrp="1" noChangeArrowheads="1"/>
          </p:cNvSpPr>
          <p:nvPr>
            <p:ph type="body" idx="1"/>
          </p:nvPr>
        </p:nvSpPr>
        <p:spPr>
          <a:xfrm>
            <a:off x="384175" y="1417638"/>
            <a:ext cx="9471025" cy="5715000"/>
          </a:xfrm>
        </p:spPr>
        <p:txBody>
          <a:bodyPr/>
          <a:lstStyle/>
          <a:p>
            <a:pPr>
              <a:lnSpc>
                <a:spcPct val="120000"/>
              </a:lnSpc>
              <a:spcBef>
                <a:spcPts val="1200"/>
              </a:spcBef>
              <a:spcAft>
                <a:spcPct val="0"/>
              </a:spcAft>
            </a:pPr>
            <a:r>
              <a:rPr lang="en-US" altLang="en-US" sz="4000"/>
              <a:t>In a chess game:</a:t>
            </a:r>
          </a:p>
          <a:p>
            <a:pPr lvl="1">
              <a:lnSpc>
                <a:spcPct val="120000"/>
              </a:lnSpc>
              <a:spcBef>
                <a:spcPts val="1200"/>
              </a:spcBef>
              <a:spcAft>
                <a:spcPts val="3600"/>
              </a:spcAft>
            </a:pPr>
            <a:r>
              <a:rPr lang="en-US" altLang="en-US" sz="3600"/>
              <a:t> Black and white sides take turn to play.</a:t>
            </a:r>
          </a:p>
          <a:p>
            <a:pPr>
              <a:lnSpc>
                <a:spcPct val="120000"/>
              </a:lnSpc>
              <a:spcBef>
                <a:spcPts val="1200"/>
              </a:spcBef>
              <a:spcAft>
                <a:spcPct val="0"/>
              </a:spcAft>
            </a:pPr>
            <a:r>
              <a:rPr lang="en-US" altLang="en-US" sz="4000"/>
              <a:t>The game ends anytime when:</a:t>
            </a:r>
          </a:p>
          <a:p>
            <a:pPr lvl="1">
              <a:lnSpc>
                <a:spcPct val="120000"/>
              </a:lnSpc>
              <a:spcBef>
                <a:spcPts val="1200"/>
              </a:spcBef>
              <a:spcAft>
                <a:spcPts val="1800"/>
              </a:spcAft>
            </a:pPr>
            <a:r>
              <a:rPr lang="en-US" altLang="en-US" sz="3600"/>
              <a:t> Either there is a checkmate, or </a:t>
            </a:r>
          </a:p>
          <a:p>
            <a:pPr lvl="1">
              <a:lnSpc>
                <a:spcPct val="120000"/>
              </a:lnSpc>
              <a:spcBef>
                <a:spcPts val="1200"/>
              </a:spcBef>
              <a:spcAft>
                <a:spcPts val="1800"/>
              </a:spcAft>
            </a:pPr>
            <a:r>
              <a:rPr lang="en-US" altLang="en-US" sz="3600"/>
              <a:t>There is a stalemate.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animEffect transition="in" filter="wipe(down)">
                                      <p:cBhvr>
                                        <p:cTn id="7" dur="500"/>
                                        <p:tgtEl>
                                          <p:spTgt spid="8294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2947">
                                            <p:txEl>
                                              <p:pRg st="3" end="3"/>
                                            </p:txEl>
                                          </p:spTgt>
                                        </p:tgtEl>
                                        <p:attrNameLst>
                                          <p:attrName>style.visibility</p:attrName>
                                        </p:attrNameLst>
                                      </p:cBhvr>
                                      <p:to>
                                        <p:strVal val="visible"/>
                                      </p:to>
                                    </p:set>
                                    <p:animEffect transition="in" filter="wipe(down)">
                                      <p:cBhvr>
                                        <p:cTn id="10" dur="500"/>
                                        <p:tgtEl>
                                          <p:spTgt spid="82947">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2947">
                                            <p:txEl>
                                              <p:pRg st="4" end="4"/>
                                            </p:txEl>
                                          </p:spTgt>
                                        </p:tgtEl>
                                        <p:attrNameLst>
                                          <p:attrName>style.visibility</p:attrName>
                                        </p:attrNameLst>
                                      </p:cBhvr>
                                      <p:to>
                                        <p:strVal val="visible"/>
                                      </p:to>
                                    </p:set>
                                    <p:animEffect transition="in" filter="wipe(down)">
                                      <p:cBhvr>
                                        <p:cTn id="13" dur="500"/>
                                        <p:tgtEl>
                                          <p:spTgt spid="82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9">
            <a:extLst>
              <a:ext uri="{FF2B5EF4-FFF2-40B4-BE49-F238E27FC236}">
                <a16:creationId xmlns:a16="http://schemas.microsoft.com/office/drawing/2014/main" id="{33CA6C6E-2C9C-60E6-73AF-492863397EE4}"/>
              </a:ext>
            </a:extLst>
          </p:cNvPr>
          <p:cNvSpPr>
            <a:spLocks noChangeArrowheads="1"/>
          </p:cNvSpPr>
          <p:nvPr/>
        </p:nvSpPr>
        <p:spPr bwMode="auto">
          <a:xfrm>
            <a:off x="925513" y="655638"/>
            <a:ext cx="3962400" cy="6629400"/>
          </a:xfrm>
          <a:prstGeom prst="roundRect">
            <a:avLst>
              <a:gd name="adj" fmla="val 16667"/>
            </a:avLst>
          </a:prstGeom>
          <a:solidFill>
            <a:srgbClr val="FFCCFF"/>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20483" name="AutoShape 5">
            <a:extLst>
              <a:ext uri="{FF2B5EF4-FFF2-40B4-BE49-F238E27FC236}">
                <a16:creationId xmlns:a16="http://schemas.microsoft.com/office/drawing/2014/main" id="{A7363A2F-77AC-76B2-9F47-CFF6F4B5F8D5}"/>
              </a:ext>
            </a:extLst>
          </p:cNvPr>
          <p:cNvSpPr>
            <a:spLocks noChangeArrowheads="1"/>
          </p:cNvSpPr>
          <p:nvPr/>
        </p:nvSpPr>
        <p:spPr bwMode="auto">
          <a:xfrm>
            <a:off x="1870075" y="912813"/>
            <a:ext cx="2270125" cy="1562100"/>
          </a:xfrm>
          <a:prstGeom prst="roundRect">
            <a:avLst>
              <a:gd name="adj" fmla="val 16667"/>
            </a:avLst>
          </a:prstGeom>
          <a:solidFill>
            <a:srgbClr val="FFFFCC"/>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20484" name="AutoShape 6">
            <a:extLst>
              <a:ext uri="{FF2B5EF4-FFF2-40B4-BE49-F238E27FC236}">
                <a16:creationId xmlns:a16="http://schemas.microsoft.com/office/drawing/2014/main" id="{693B7076-4021-B59E-A119-F997B9820632}"/>
              </a:ext>
            </a:extLst>
          </p:cNvPr>
          <p:cNvSpPr>
            <a:spLocks noChangeArrowheads="1"/>
          </p:cNvSpPr>
          <p:nvPr/>
        </p:nvSpPr>
        <p:spPr bwMode="auto">
          <a:xfrm>
            <a:off x="1828800" y="5335588"/>
            <a:ext cx="2270125" cy="1568450"/>
          </a:xfrm>
          <a:prstGeom prst="roundRect">
            <a:avLst>
              <a:gd name="adj" fmla="val 16667"/>
            </a:avLst>
          </a:prstGeom>
          <a:solidFill>
            <a:srgbClr val="FFFFCC"/>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20485" name="Line 7">
            <a:extLst>
              <a:ext uri="{FF2B5EF4-FFF2-40B4-BE49-F238E27FC236}">
                <a16:creationId xmlns:a16="http://schemas.microsoft.com/office/drawing/2014/main" id="{45664FDD-CE6B-A1BE-A085-D40A4F6BDF8C}"/>
              </a:ext>
            </a:extLst>
          </p:cNvPr>
          <p:cNvSpPr>
            <a:spLocks noChangeShapeType="1"/>
          </p:cNvSpPr>
          <p:nvPr/>
        </p:nvSpPr>
        <p:spPr bwMode="auto">
          <a:xfrm>
            <a:off x="3603625" y="2474913"/>
            <a:ext cx="0" cy="2860675"/>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20486" name="Line 8">
            <a:extLst>
              <a:ext uri="{FF2B5EF4-FFF2-40B4-BE49-F238E27FC236}">
                <a16:creationId xmlns:a16="http://schemas.microsoft.com/office/drawing/2014/main" id="{227D17FF-54F9-1BC9-6F05-5D286EB3A0E8}"/>
              </a:ext>
            </a:extLst>
          </p:cNvPr>
          <p:cNvSpPr>
            <a:spLocks noChangeShapeType="1"/>
          </p:cNvSpPr>
          <p:nvPr/>
        </p:nvSpPr>
        <p:spPr bwMode="auto">
          <a:xfrm flipH="1" flipV="1">
            <a:off x="2241550" y="2474913"/>
            <a:ext cx="28575" cy="2867025"/>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20487" name="AutoShape 9">
            <a:extLst>
              <a:ext uri="{FF2B5EF4-FFF2-40B4-BE49-F238E27FC236}">
                <a16:creationId xmlns:a16="http://schemas.microsoft.com/office/drawing/2014/main" id="{35BE30F0-5ADD-F48F-B462-361DE8D15405}"/>
              </a:ext>
            </a:extLst>
          </p:cNvPr>
          <p:cNvSpPr>
            <a:spLocks noChangeArrowheads="1"/>
          </p:cNvSpPr>
          <p:nvPr/>
        </p:nvSpPr>
        <p:spPr bwMode="auto">
          <a:xfrm>
            <a:off x="8680450" y="3322638"/>
            <a:ext cx="1008063" cy="1143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GB"/>
          </a:p>
        </p:txBody>
      </p:sp>
      <p:sp>
        <p:nvSpPr>
          <p:cNvPr id="20488" name="Line 12">
            <a:extLst>
              <a:ext uri="{FF2B5EF4-FFF2-40B4-BE49-F238E27FC236}">
                <a16:creationId xmlns:a16="http://schemas.microsoft.com/office/drawing/2014/main" id="{E3698812-AD9E-5CD2-441E-4BD8F0848B78}"/>
              </a:ext>
            </a:extLst>
          </p:cNvPr>
          <p:cNvSpPr>
            <a:spLocks noChangeShapeType="1"/>
          </p:cNvSpPr>
          <p:nvPr/>
        </p:nvSpPr>
        <p:spPr bwMode="auto">
          <a:xfrm>
            <a:off x="4887913" y="3017838"/>
            <a:ext cx="3816350" cy="884237"/>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20489" name="Line 13">
            <a:extLst>
              <a:ext uri="{FF2B5EF4-FFF2-40B4-BE49-F238E27FC236}">
                <a16:creationId xmlns:a16="http://schemas.microsoft.com/office/drawing/2014/main" id="{B6E172BE-BBC3-E62C-EFFE-2079C2F095EA}"/>
              </a:ext>
            </a:extLst>
          </p:cNvPr>
          <p:cNvSpPr>
            <a:spLocks noChangeShapeType="1"/>
          </p:cNvSpPr>
          <p:nvPr/>
        </p:nvSpPr>
        <p:spPr bwMode="auto">
          <a:xfrm flipV="1">
            <a:off x="4887913" y="4295775"/>
            <a:ext cx="3924300" cy="1008063"/>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20490" name="Line 14">
            <a:extLst>
              <a:ext uri="{FF2B5EF4-FFF2-40B4-BE49-F238E27FC236}">
                <a16:creationId xmlns:a16="http://schemas.microsoft.com/office/drawing/2014/main" id="{D3AE0CED-448D-D5F3-952C-04EC514BC70A}"/>
              </a:ext>
            </a:extLst>
          </p:cNvPr>
          <p:cNvSpPr>
            <a:spLocks noChangeShapeType="1"/>
          </p:cNvSpPr>
          <p:nvPr/>
        </p:nvSpPr>
        <p:spPr bwMode="auto">
          <a:xfrm>
            <a:off x="696913" y="1570038"/>
            <a:ext cx="1173162" cy="122237"/>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20491" name="Text Box 15">
            <a:extLst>
              <a:ext uri="{FF2B5EF4-FFF2-40B4-BE49-F238E27FC236}">
                <a16:creationId xmlns:a16="http://schemas.microsoft.com/office/drawing/2014/main" id="{A23BF3CA-D47C-0FA8-A832-343482F14864}"/>
              </a:ext>
            </a:extLst>
          </p:cNvPr>
          <p:cNvSpPr txBox="1">
            <a:spLocks noChangeArrowheads="1"/>
          </p:cNvSpPr>
          <p:nvPr/>
        </p:nvSpPr>
        <p:spPr bwMode="auto">
          <a:xfrm>
            <a:off x="1870075" y="1174750"/>
            <a:ext cx="24034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spcBef>
                <a:spcPct val="10000"/>
              </a:spcBef>
            </a:pPr>
            <a:r>
              <a:rPr lang="en-US" altLang="en-US" sz="3200" i="0">
                <a:solidFill>
                  <a:schemeClr val="tx1"/>
                </a:solidFill>
                <a:cs typeface="Arial" panose="020B0604020202020204" pitchFamily="34" charset="0"/>
              </a:rPr>
              <a:t>White’s </a:t>
            </a:r>
          </a:p>
          <a:p>
            <a:pPr algn="ctr" eaLnBrk="1" hangingPunct="1">
              <a:spcBef>
                <a:spcPct val="10000"/>
              </a:spcBef>
            </a:pPr>
            <a:r>
              <a:rPr lang="en-US" altLang="en-US" sz="3200" i="0">
                <a:solidFill>
                  <a:schemeClr val="tx1"/>
                </a:solidFill>
                <a:cs typeface="Arial" panose="020B0604020202020204" pitchFamily="34" charset="0"/>
              </a:rPr>
              <a:t>turn</a:t>
            </a:r>
          </a:p>
        </p:txBody>
      </p:sp>
      <p:sp>
        <p:nvSpPr>
          <p:cNvPr id="20492" name="Text Box 16">
            <a:extLst>
              <a:ext uri="{FF2B5EF4-FFF2-40B4-BE49-F238E27FC236}">
                <a16:creationId xmlns:a16="http://schemas.microsoft.com/office/drawing/2014/main" id="{F14EAEFD-E6F9-E197-BF74-B05392B29C3B}"/>
              </a:ext>
            </a:extLst>
          </p:cNvPr>
          <p:cNvSpPr txBox="1">
            <a:spLocks noChangeArrowheads="1"/>
          </p:cNvSpPr>
          <p:nvPr/>
        </p:nvSpPr>
        <p:spPr bwMode="auto">
          <a:xfrm>
            <a:off x="3668713" y="3246438"/>
            <a:ext cx="1201737"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spcBef>
                <a:spcPct val="50000"/>
              </a:spcBef>
            </a:pPr>
            <a:r>
              <a:rPr lang="en-US" altLang="en-US" sz="2800" i="0">
                <a:solidFill>
                  <a:schemeClr val="tx1"/>
                </a:solidFill>
                <a:cs typeface="Arial" panose="020B0604020202020204" pitchFamily="34" charset="0"/>
              </a:rPr>
              <a:t> white moves</a:t>
            </a:r>
          </a:p>
        </p:txBody>
      </p:sp>
      <p:sp>
        <p:nvSpPr>
          <p:cNvPr id="20493" name="Text Box 17">
            <a:extLst>
              <a:ext uri="{FF2B5EF4-FFF2-40B4-BE49-F238E27FC236}">
                <a16:creationId xmlns:a16="http://schemas.microsoft.com/office/drawing/2014/main" id="{83C33652-74B1-1871-E947-70721F379C78}"/>
              </a:ext>
            </a:extLst>
          </p:cNvPr>
          <p:cNvSpPr txBox="1">
            <a:spLocks noChangeArrowheads="1"/>
          </p:cNvSpPr>
          <p:nvPr/>
        </p:nvSpPr>
        <p:spPr bwMode="auto">
          <a:xfrm>
            <a:off x="1077913" y="3398838"/>
            <a:ext cx="1204912"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spcBef>
                <a:spcPct val="50000"/>
              </a:spcBef>
            </a:pPr>
            <a:r>
              <a:rPr lang="en-US" altLang="en-US" sz="2800" i="0">
                <a:solidFill>
                  <a:schemeClr val="tx1"/>
                </a:solidFill>
                <a:cs typeface="Arial" panose="020B0604020202020204" pitchFamily="34" charset="0"/>
              </a:rPr>
              <a:t> black moves</a:t>
            </a:r>
          </a:p>
        </p:txBody>
      </p:sp>
      <p:sp>
        <p:nvSpPr>
          <p:cNvPr id="20494" name="Text Box 18">
            <a:extLst>
              <a:ext uri="{FF2B5EF4-FFF2-40B4-BE49-F238E27FC236}">
                <a16:creationId xmlns:a16="http://schemas.microsoft.com/office/drawing/2014/main" id="{AF34C3C6-EADF-3EF0-493E-EA8F3429690B}"/>
              </a:ext>
            </a:extLst>
          </p:cNvPr>
          <p:cNvSpPr txBox="1">
            <a:spLocks noChangeArrowheads="1"/>
          </p:cNvSpPr>
          <p:nvPr/>
        </p:nvSpPr>
        <p:spPr bwMode="auto">
          <a:xfrm>
            <a:off x="1870075" y="5602288"/>
            <a:ext cx="2001838"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spcBef>
                <a:spcPct val="50000"/>
              </a:spcBef>
            </a:pPr>
            <a:r>
              <a:rPr lang="en-US" altLang="en-US" sz="3200" i="0">
                <a:solidFill>
                  <a:schemeClr val="tx1"/>
                </a:solidFill>
                <a:cs typeface="Arial" panose="020B0604020202020204" pitchFamily="34" charset="0"/>
              </a:rPr>
              <a:t>Black’s turn</a:t>
            </a:r>
          </a:p>
        </p:txBody>
      </p:sp>
      <p:sp>
        <p:nvSpPr>
          <p:cNvPr id="20495" name="Text Box 20">
            <a:extLst>
              <a:ext uri="{FF2B5EF4-FFF2-40B4-BE49-F238E27FC236}">
                <a16:creationId xmlns:a16="http://schemas.microsoft.com/office/drawing/2014/main" id="{A66FFA10-2F67-C580-BEC7-5A075C654E3F}"/>
              </a:ext>
            </a:extLst>
          </p:cNvPr>
          <p:cNvSpPr txBox="1">
            <a:spLocks noChangeArrowheads="1"/>
          </p:cNvSpPr>
          <p:nvPr/>
        </p:nvSpPr>
        <p:spPr bwMode="auto">
          <a:xfrm rot="-742509">
            <a:off x="5573713" y="4687888"/>
            <a:ext cx="38703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spcBef>
                <a:spcPct val="50000"/>
              </a:spcBef>
            </a:pPr>
            <a:r>
              <a:rPr lang="en-US" altLang="en-US" sz="2800" i="0">
                <a:solidFill>
                  <a:schemeClr val="tx1"/>
                </a:solidFill>
                <a:cs typeface="Arial" panose="020B0604020202020204" pitchFamily="34" charset="0"/>
              </a:rPr>
              <a:t>checkmate</a:t>
            </a:r>
          </a:p>
        </p:txBody>
      </p:sp>
      <p:sp>
        <p:nvSpPr>
          <p:cNvPr id="20496" name="Text Box 26">
            <a:extLst>
              <a:ext uri="{FF2B5EF4-FFF2-40B4-BE49-F238E27FC236}">
                <a16:creationId xmlns:a16="http://schemas.microsoft.com/office/drawing/2014/main" id="{79ECA20D-A95E-33BB-697E-BAEBF5828EBE}"/>
              </a:ext>
            </a:extLst>
          </p:cNvPr>
          <p:cNvSpPr txBox="1">
            <a:spLocks noChangeArrowheads="1"/>
          </p:cNvSpPr>
          <p:nvPr/>
        </p:nvSpPr>
        <p:spPr bwMode="auto">
          <a:xfrm rot="789924">
            <a:off x="5192713" y="2636838"/>
            <a:ext cx="2806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spcBef>
                <a:spcPct val="50000"/>
              </a:spcBef>
            </a:pPr>
            <a:r>
              <a:rPr lang="en-US" altLang="en-US" sz="4000" i="0">
                <a:solidFill>
                  <a:schemeClr val="tx1"/>
                </a:solidFill>
                <a:cs typeface="Arial" panose="020B0604020202020204" pitchFamily="34" charset="0"/>
              </a:rPr>
              <a:t>  </a:t>
            </a:r>
            <a:r>
              <a:rPr lang="en-US" altLang="en-US" sz="2800" i="0">
                <a:solidFill>
                  <a:schemeClr val="tx1"/>
                </a:solidFill>
                <a:cs typeface="Arial" panose="020B0604020202020204" pitchFamily="34" charset="0"/>
              </a:rPr>
              <a:t>stalemate</a:t>
            </a:r>
          </a:p>
        </p:txBody>
      </p:sp>
      <p:sp>
        <p:nvSpPr>
          <p:cNvPr id="20497" name="Oval 27">
            <a:extLst>
              <a:ext uri="{FF2B5EF4-FFF2-40B4-BE49-F238E27FC236}">
                <a16:creationId xmlns:a16="http://schemas.microsoft.com/office/drawing/2014/main" id="{B40DDE92-FBFD-2F59-1563-D022DA8B8921}"/>
              </a:ext>
            </a:extLst>
          </p:cNvPr>
          <p:cNvSpPr>
            <a:spLocks noChangeArrowheads="1"/>
          </p:cNvSpPr>
          <p:nvPr/>
        </p:nvSpPr>
        <p:spPr bwMode="auto">
          <a:xfrm>
            <a:off x="544513" y="1493838"/>
            <a:ext cx="228600" cy="228600"/>
          </a:xfrm>
          <a:prstGeom prst="ellipse">
            <a:avLst/>
          </a:prstGeom>
          <a:solidFill>
            <a:schemeClr val="tx1"/>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20498" name="Oval 28">
            <a:extLst>
              <a:ext uri="{FF2B5EF4-FFF2-40B4-BE49-F238E27FC236}">
                <a16:creationId xmlns:a16="http://schemas.microsoft.com/office/drawing/2014/main" id="{5540B9F1-C8B5-BAA1-1D37-B9939625914E}"/>
              </a:ext>
            </a:extLst>
          </p:cNvPr>
          <p:cNvSpPr>
            <a:spLocks noChangeArrowheads="1"/>
          </p:cNvSpPr>
          <p:nvPr/>
        </p:nvSpPr>
        <p:spPr bwMode="auto">
          <a:xfrm>
            <a:off x="8926513" y="3551238"/>
            <a:ext cx="533400" cy="685800"/>
          </a:xfrm>
          <a:prstGeom prst="ellipse">
            <a:avLst/>
          </a:prstGeom>
          <a:solidFill>
            <a:schemeClr val="tx2"/>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20499" name="Rectangle 4">
            <a:extLst>
              <a:ext uri="{FF2B5EF4-FFF2-40B4-BE49-F238E27FC236}">
                <a16:creationId xmlns:a16="http://schemas.microsoft.com/office/drawing/2014/main" id="{723E5CC8-1B17-013A-2E2A-56D84D468613}"/>
              </a:ext>
            </a:extLst>
          </p:cNvPr>
          <p:cNvSpPr>
            <a:spLocks noChangeArrowheads="1"/>
          </p:cNvSpPr>
          <p:nvPr/>
        </p:nvSpPr>
        <p:spPr bwMode="auto">
          <a:xfrm>
            <a:off x="1230313" y="122238"/>
            <a:ext cx="1524000" cy="533400"/>
          </a:xfrm>
          <a:prstGeom prst="rect">
            <a:avLst/>
          </a:prstGeom>
          <a:solidFill>
            <a:srgbClr val="FFCCFF"/>
          </a:solidFill>
          <a:ln w="12700">
            <a:solidFill>
              <a:schemeClr val="tx1"/>
            </a:solidFill>
            <a:miter lim="800000"/>
            <a:headEnd/>
            <a:tailEnd/>
          </a:ln>
        </p:spPr>
        <p:txBody>
          <a:bodyPr lIns="100794" tIns="50397" rIns="100794" bIns="50397" anchor="ctr">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800" i="0">
                <a:solidFill>
                  <a:schemeClr val="tx1"/>
                </a:solidFill>
                <a:latin typeface="Arial" panose="020B0604020202020204" pitchFamily="34" charset="0"/>
              </a:rPr>
              <a:t>Chess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80FE9F4-D335-E3CF-6910-7693641F6B63}"/>
              </a:ext>
            </a:extLst>
          </p:cNvPr>
          <p:cNvSpPr>
            <a:spLocks noGrp="1" noChangeArrowheads="1"/>
          </p:cNvSpPr>
          <p:nvPr>
            <p:ph type="title"/>
          </p:nvPr>
        </p:nvSpPr>
        <p:spPr>
          <a:xfrm>
            <a:off x="741363" y="252413"/>
            <a:ext cx="8596312" cy="808037"/>
          </a:xfrm>
        </p:spPr>
        <p:txBody>
          <a:bodyPr/>
          <a:lstStyle/>
          <a:p>
            <a:r>
              <a:rPr lang="en-US" altLang="en-US" sz="3200"/>
              <a:t>Handling Interrupted States</a:t>
            </a:r>
          </a:p>
        </p:txBody>
      </p:sp>
      <p:sp>
        <p:nvSpPr>
          <p:cNvPr id="542723" name="Rectangle 3">
            <a:extLst>
              <a:ext uri="{FF2B5EF4-FFF2-40B4-BE49-F238E27FC236}">
                <a16:creationId xmlns:a16="http://schemas.microsoft.com/office/drawing/2014/main" id="{822ED4B7-E534-8847-37A5-435316246B9B}"/>
              </a:ext>
            </a:extLst>
          </p:cNvPr>
          <p:cNvSpPr>
            <a:spLocks noGrp="1" noChangeArrowheads="1"/>
          </p:cNvSpPr>
          <p:nvPr>
            <p:ph type="body" idx="1"/>
          </p:nvPr>
        </p:nvSpPr>
        <p:spPr>
          <a:xfrm>
            <a:off x="236538" y="1060450"/>
            <a:ext cx="9607550" cy="6477000"/>
          </a:xfrm>
        </p:spPr>
        <p:txBody>
          <a:bodyPr/>
          <a:lstStyle/>
          <a:p>
            <a:pPr>
              <a:lnSpc>
                <a:spcPct val="114000"/>
              </a:lnSpc>
              <a:spcBef>
                <a:spcPts val="600"/>
              </a:spcBef>
              <a:spcAft>
                <a:spcPct val="0"/>
              </a:spcAft>
            </a:pPr>
            <a:r>
              <a:rPr lang="en-US" altLang="en-US"/>
              <a:t>Sometimes it is necessary to interrupt a complicated procedure:</a:t>
            </a:r>
          </a:p>
          <a:p>
            <a:pPr lvl="1">
              <a:lnSpc>
                <a:spcPct val="114000"/>
              </a:lnSpc>
              <a:spcBef>
                <a:spcPts val="600"/>
              </a:spcBef>
              <a:spcAft>
                <a:spcPts val="2400"/>
              </a:spcAft>
            </a:pPr>
            <a:r>
              <a:rPr lang="en-US" altLang="en-US"/>
              <a:t>And then resume exactly from where you stopped</a:t>
            </a:r>
          </a:p>
          <a:p>
            <a:pPr>
              <a:lnSpc>
                <a:spcPct val="114000"/>
              </a:lnSpc>
              <a:spcBef>
                <a:spcPts val="600"/>
              </a:spcBef>
              <a:spcAft>
                <a:spcPct val="0"/>
              </a:spcAft>
            </a:pPr>
            <a:r>
              <a:rPr lang="en-US" altLang="en-US"/>
              <a:t>Consider installing a program on your computer</a:t>
            </a:r>
          </a:p>
          <a:p>
            <a:pPr lvl="1">
              <a:lnSpc>
                <a:spcPct val="114000"/>
              </a:lnSpc>
              <a:spcBef>
                <a:spcPts val="600"/>
              </a:spcBef>
              <a:spcAft>
                <a:spcPts val="2400"/>
              </a:spcAft>
            </a:pPr>
            <a:r>
              <a:rPr lang="en-US" altLang="en-US" sz="2400"/>
              <a:t>“</a:t>
            </a:r>
            <a:r>
              <a:rPr lang="en-US" altLang="en-US" sz="2400">
                <a:solidFill>
                  <a:srgbClr val="0000CC"/>
                </a:solidFill>
              </a:rPr>
              <a:t>Out of memory: please delete some files and hit continue</a:t>
            </a:r>
            <a:r>
              <a:rPr lang="en-US" altLang="en-US" sz="2400"/>
              <a:t>”</a:t>
            </a:r>
          </a:p>
          <a:p>
            <a:pPr>
              <a:lnSpc>
                <a:spcPct val="114000"/>
              </a:lnSpc>
              <a:spcBef>
                <a:spcPts val="600"/>
              </a:spcBef>
              <a:spcAft>
                <a:spcPct val="0"/>
              </a:spcAft>
            </a:pPr>
            <a:r>
              <a:rPr lang="en-US" altLang="en-US"/>
              <a:t>In many situations a normal course of processing is </a:t>
            </a:r>
            <a:r>
              <a:rPr lang="en-US" altLang="en-US" b="1"/>
              <a:t>interrupted</a:t>
            </a:r>
            <a:r>
              <a:rPr lang="en-US" altLang="en-US"/>
              <a:t> and then </a:t>
            </a:r>
            <a:r>
              <a:rPr lang="en-US" altLang="en-US" b="1"/>
              <a:t>resumed</a:t>
            </a:r>
          </a:p>
          <a:p>
            <a:pPr lvl="1">
              <a:lnSpc>
                <a:spcPct val="114000"/>
              </a:lnSpc>
              <a:spcBef>
                <a:spcPts val="600"/>
              </a:spcBef>
              <a:spcAft>
                <a:spcPct val="0"/>
              </a:spcAft>
            </a:pPr>
            <a:r>
              <a:rPr lang="en-US" altLang="en-US">
                <a:solidFill>
                  <a:srgbClr val="3333CC"/>
                </a:solidFill>
              </a:rPr>
              <a:t>How can this be handled in a nested state diagram?</a:t>
            </a:r>
          </a:p>
          <a:p>
            <a:pPr>
              <a:lnSpc>
                <a:spcPct val="114000"/>
              </a:lnSpc>
              <a:spcBef>
                <a:spcPts val="600"/>
              </a:spcBef>
              <a:spcAft>
                <a:spcPct val="0"/>
              </a:spcAft>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42723">
                                            <p:txEl>
                                              <p:pRg st="2" end="2"/>
                                            </p:txEl>
                                          </p:spTgt>
                                        </p:tgtEl>
                                        <p:attrNameLst>
                                          <p:attrName>style.visibility</p:attrName>
                                        </p:attrNameLst>
                                      </p:cBhvr>
                                      <p:to>
                                        <p:strVal val="visible"/>
                                      </p:to>
                                    </p:set>
                                    <p:animEffect transition="in" filter="fade">
                                      <p:cBhvr>
                                        <p:cTn id="7" dur="1000"/>
                                        <p:tgtEl>
                                          <p:spTgt spid="542723">
                                            <p:txEl>
                                              <p:pRg st="2" end="2"/>
                                            </p:txEl>
                                          </p:spTgt>
                                        </p:tgtEl>
                                      </p:cBhvr>
                                    </p:animEffect>
                                    <p:anim calcmode="lin" valueType="num">
                                      <p:cBhvr>
                                        <p:cTn id="8" dur="1000" fill="hold"/>
                                        <p:tgtEl>
                                          <p:spTgt spid="54272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427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42723">
                                            <p:txEl>
                                              <p:pRg st="3" end="3"/>
                                            </p:txEl>
                                          </p:spTgt>
                                        </p:tgtEl>
                                        <p:attrNameLst>
                                          <p:attrName>style.visibility</p:attrName>
                                        </p:attrNameLst>
                                      </p:cBhvr>
                                      <p:to>
                                        <p:strVal val="visible"/>
                                      </p:to>
                                    </p:set>
                                    <p:animEffect transition="in" filter="fade">
                                      <p:cBhvr>
                                        <p:cTn id="14" dur="1000"/>
                                        <p:tgtEl>
                                          <p:spTgt spid="542723">
                                            <p:txEl>
                                              <p:pRg st="3" end="3"/>
                                            </p:txEl>
                                          </p:spTgt>
                                        </p:tgtEl>
                                      </p:cBhvr>
                                    </p:animEffect>
                                    <p:anim calcmode="lin" valueType="num">
                                      <p:cBhvr>
                                        <p:cTn id="15" dur="1000" fill="hold"/>
                                        <p:tgtEl>
                                          <p:spTgt spid="54272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427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542723">
                                            <p:txEl>
                                              <p:pRg st="4" end="4"/>
                                            </p:txEl>
                                          </p:spTgt>
                                        </p:tgtEl>
                                        <p:attrNameLst>
                                          <p:attrName>style.visibility</p:attrName>
                                        </p:attrNameLst>
                                      </p:cBhvr>
                                      <p:to>
                                        <p:strVal val="visible"/>
                                      </p:to>
                                    </p:set>
                                    <p:anim calcmode="lin" valueType="num">
                                      <p:cBhvr additive="base">
                                        <p:cTn id="21" dur="500" fill="hold"/>
                                        <p:tgtEl>
                                          <p:spTgt spid="5427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42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42723">
                                            <p:txEl>
                                              <p:pRg st="5" end="5"/>
                                            </p:txEl>
                                          </p:spTgt>
                                        </p:tgtEl>
                                        <p:attrNameLst>
                                          <p:attrName>style.visibility</p:attrName>
                                        </p:attrNameLst>
                                      </p:cBhvr>
                                      <p:to>
                                        <p:strVal val="visible"/>
                                      </p:to>
                                    </p:set>
                                    <p:anim calcmode="lin" valueType="num">
                                      <p:cBhvr additive="base">
                                        <p:cTn id="27" dur="500" fill="hold"/>
                                        <p:tgtEl>
                                          <p:spTgt spid="5427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427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FD65721-484A-8042-27A8-F753BC36F2C1}"/>
              </a:ext>
            </a:extLst>
          </p:cNvPr>
          <p:cNvGrpSpPr>
            <a:grpSpLocks/>
          </p:cNvGrpSpPr>
          <p:nvPr/>
        </p:nvGrpSpPr>
        <p:grpSpPr bwMode="auto">
          <a:xfrm>
            <a:off x="468313" y="2916238"/>
            <a:ext cx="1652587" cy="588962"/>
            <a:chOff x="240" y="1776"/>
            <a:chExt cx="944" cy="336"/>
          </a:xfrm>
        </p:grpSpPr>
        <p:sp>
          <p:nvSpPr>
            <p:cNvPr id="205863" name="Line 3">
              <a:extLst>
                <a:ext uri="{FF2B5EF4-FFF2-40B4-BE49-F238E27FC236}">
                  <a16:creationId xmlns:a16="http://schemas.microsoft.com/office/drawing/2014/main" id="{5B02C516-B077-E0DB-2104-B8FB9C4A3A4F}"/>
                </a:ext>
              </a:extLst>
            </p:cNvPr>
            <p:cNvSpPr>
              <a:spLocks noChangeShapeType="1"/>
            </p:cNvSpPr>
            <p:nvPr/>
          </p:nvSpPr>
          <p:spPr bwMode="auto">
            <a:xfrm flipH="1">
              <a:off x="272" y="2112"/>
              <a:ext cx="912" cy="0"/>
            </a:xfrm>
            <a:prstGeom prst="line">
              <a:avLst/>
            </a:prstGeom>
            <a:noFill/>
            <a:ln w="28575">
              <a:solidFill>
                <a:schemeClr val="tx1"/>
              </a:solidFill>
              <a:round/>
              <a:headEnd/>
              <a:tailEnd type="arrow"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425988" name="Text Box 4">
              <a:extLst>
                <a:ext uri="{FF2B5EF4-FFF2-40B4-BE49-F238E27FC236}">
                  <a16:creationId xmlns:a16="http://schemas.microsoft.com/office/drawing/2014/main" id="{9E2E1DCF-8F34-7FD4-C1AA-8C5013A302DA}"/>
                </a:ext>
              </a:extLst>
            </p:cNvPr>
            <p:cNvSpPr txBox="1">
              <a:spLocks noChangeArrowheads="1"/>
            </p:cNvSpPr>
            <p:nvPr/>
          </p:nvSpPr>
          <p:spPr bwMode="auto">
            <a:xfrm>
              <a:off x="240" y="1776"/>
              <a:ext cx="915" cy="286"/>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C0C0C0"/>
                    </a:outerShdw>
                  </a:effectLst>
                  <a:latin typeface="+mj-lt"/>
                </a:rPr>
                <a:t>suspend/</a:t>
              </a:r>
            </a:p>
          </p:txBody>
        </p:sp>
      </p:grpSp>
      <p:sp>
        <p:nvSpPr>
          <p:cNvPr id="22531" name="Rectangle 5">
            <a:extLst>
              <a:ext uri="{FF2B5EF4-FFF2-40B4-BE49-F238E27FC236}">
                <a16:creationId xmlns:a16="http://schemas.microsoft.com/office/drawing/2014/main" id="{905D35B5-6B4F-45AC-94ED-E5120550C17B}"/>
              </a:ext>
            </a:extLst>
          </p:cNvPr>
          <p:cNvSpPr>
            <a:spLocks noGrp="1" noChangeArrowheads="1"/>
          </p:cNvSpPr>
          <p:nvPr>
            <p:ph type="title"/>
          </p:nvPr>
        </p:nvSpPr>
        <p:spPr>
          <a:xfrm>
            <a:off x="741363" y="103188"/>
            <a:ext cx="8596312" cy="990600"/>
          </a:xfrm>
        </p:spPr>
        <p:txBody>
          <a:bodyPr/>
          <a:lstStyle/>
          <a:p>
            <a:r>
              <a:rPr lang="en-US" altLang="en-US" sz="3600"/>
              <a:t>History</a:t>
            </a:r>
          </a:p>
        </p:txBody>
      </p:sp>
      <p:sp>
        <p:nvSpPr>
          <p:cNvPr id="22532" name="Rectangle 6">
            <a:extLst>
              <a:ext uri="{FF2B5EF4-FFF2-40B4-BE49-F238E27FC236}">
                <a16:creationId xmlns:a16="http://schemas.microsoft.com/office/drawing/2014/main" id="{8227798F-C824-7445-A18B-4D0B04AE2DEF}"/>
              </a:ext>
            </a:extLst>
          </p:cNvPr>
          <p:cNvSpPr>
            <a:spLocks noGrp="1" noChangeArrowheads="1"/>
          </p:cNvSpPr>
          <p:nvPr>
            <p:ph type="body" idx="1"/>
          </p:nvPr>
        </p:nvSpPr>
        <p:spPr>
          <a:xfrm>
            <a:off x="133350" y="1198563"/>
            <a:ext cx="10080625" cy="5715000"/>
          </a:xfrm>
        </p:spPr>
        <p:txBody>
          <a:bodyPr/>
          <a:lstStyle/>
          <a:p>
            <a:pPr>
              <a:lnSpc>
                <a:spcPct val="120000"/>
              </a:lnSpc>
              <a:spcBef>
                <a:spcPts val="600"/>
              </a:spcBef>
            </a:pPr>
            <a:r>
              <a:rPr lang="en-US" altLang="en-US"/>
              <a:t>Transit  to a higher level state and then return to resume the activity at which transited.</a:t>
            </a:r>
          </a:p>
        </p:txBody>
      </p:sp>
      <p:sp>
        <p:nvSpPr>
          <p:cNvPr id="425991" name="AutoShape 7">
            <a:extLst>
              <a:ext uri="{FF2B5EF4-FFF2-40B4-BE49-F238E27FC236}">
                <a16:creationId xmlns:a16="http://schemas.microsoft.com/office/drawing/2014/main" id="{33B8CB67-AA9A-0304-0FA4-977945BD8CEC}"/>
              </a:ext>
            </a:extLst>
          </p:cNvPr>
          <p:cNvSpPr>
            <a:spLocks noChangeArrowheads="1"/>
          </p:cNvSpPr>
          <p:nvPr/>
        </p:nvSpPr>
        <p:spPr bwMode="auto">
          <a:xfrm>
            <a:off x="2065338" y="2413000"/>
            <a:ext cx="7475537" cy="4283075"/>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0" rIns="100794" bIns="50397"/>
          <a:lstStyle/>
          <a:p>
            <a:pPr algn="ctr" defTabSz="503238" eaLnBrk="1" hangingPunct="1">
              <a:defRPr/>
            </a:pPr>
            <a:r>
              <a:rPr lang="en-US" sz="3000" i="0">
                <a:solidFill>
                  <a:srgbClr val="000000"/>
                </a:solidFill>
                <a:effectLst>
                  <a:outerShdw blurRad="38100" dist="38100" dir="2700000" algn="tl">
                    <a:srgbClr val="FFFFFF"/>
                  </a:outerShdw>
                </a:effectLst>
              </a:rPr>
              <a:t>Diagnosing</a:t>
            </a:r>
          </a:p>
        </p:txBody>
      </p:sp>
      <p:grpSp>
        <p:nvGrpSpPr>
          <p:cNvPr id="3" name="Group 8">
            <a:extLst>
              <a:ext uri="{FF2B5EF4-FFF2-40B4-BE49-F238E27FC236}">
                <a16:creationId xmlns:a16="http://schemas.microsoft.com/office/drawing/2014/main" id="{F7984B86-0846-FEBB-D9ED-E14EE22230C7}"/>
              </a:ext>
            </a:extLst>
          </p:cNvPr>
          <p:cNvGrpSpPr>
            <a:grpSpLocks/>
          </p:cNvGrpSpPr>
          <p:nvPr/>
        </p:nvGrpSpPr>
        <p:grpSpPr bwMode="auto">
          <a:xfrm>
            <a:off x="8869363" y="4513263"/>
            <a:ext cx="420687" cy="419100"/>
            <a:chOff x="912" y="3888"/>
            <a:chExt cx="144" cy="144"/>
          </a:xfrm>
        </p:grpSpPr>
        <p:sp>
          <p:nvSpPr>
            <p:cNvPr id="205861" name="Oval 9">
              <a:extLst>
                <a:ext uri="{FF2B5EF4-FFF2-40B4-BE49-F238E27FC236}">
                  <a16:creationId xmlns:a16="http://schemas.microsoft.com/office/drawing/2014/main" id="{DE50E18E-C521-F8FB-62CB-9EE100AB34BC}"/>
                </a:ext>
              </a:extLst>
            </p:cNvPr>
            <p:cNvSpPr>
              <a:spLocks noChangeArrowheads="1"/>
            </p:cNvSpPr>
            <p:nvPr/>
          </p:nvSpPr>
          <p:spPr bwMode="auto">
            <a:xfrm>
              <a:off x="912" y="3888"/>
              <a:ext cx="144" cy="144"/>
            </a:xfrm>
            <a:prstGeom prst="ellipse">
              <a:avLst/>
            </a:prstGeom>
            <a:solidFill>
              <a:schemeClr val="bg1"/>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62" name="Oval 10">
              <a:extLst>
                <a:ext uri="{FF2B5EF4-FFF2-40B4-BE49-F238E27FC236}">
                  <a16:creationId xmlns:a16="http://schemas.microsoft.com/office/drawing/2014/main" id="{EBBAFA4E-C79E-EAD8-9CBF-4D602605BF9E}"/>
                </a:ext>
              </a:extLst>
            </p:cNvPr>
            <p:cNvSpPr>
              <a:spLocks noChangeArrowheads="1"/>
            </p:cNvSpPr>
            <p:nvPr/>
          </p:nvSpPr>
          <p:spPr bwMode="auto">
            <a:xfrm>
              <a:off x="936" y="3912"/>
              <a:ext cx="96" cy="96"/>
            </a:xfrm>
            <a:prstGeom prst="ellipse">
              <a:avLst/>
            </a:prstGeom>
            <a:solidFill>
              <a:srgbClr val="000000"/>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grpSp>
      <p:sp>
        <p:nvSpPr>
          <p:cNvPr id="425995" name="AutoShape 11">
            <a:extLst>
              <a:ext uri="{FF2B5EF4-FFF2-40B4-BE49-F238E27FC236}">
                <a16:creationId xmlns:a16="http://schemas.microsoft.com/office/drawing/2014/main" id="{C3E6BA51-66F3-2E46-6A64-A8E3A551DC1E}"/>
              </a:ext>
            </a:extLst>
          </p:cNvPr>
          <p:cNvSpPr>
            <a:spLocks noChangeArrowheads="1"/>
          </p:cNvSpPr>
          <p:nvPr/>
        </p:nvSpPr>
        <p:spPr bwMode="auto">
          <a:xfrm>
            <a:off x="3157538" y="3252788"/>
            <a:ext cx="2268537" cy="3108325"/>
          </a:xfrm>
          <a:prstGeom prst="roundRect">
            <a:avLst>
              <a:gd name="adj" fmla="val 16667"/>
            </a:avLst>
          </a:prstGeom>
          <a:solidFill>
            <a:schemeClr val="accent1"/>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000" i="0">
                <a:solidFill>
                  <a:srgbClr val="000000"/>
                </a:solidFill>
                <a:effectLst>
                  <a:outerShdw blurRad="38100" dist="38100" dir="2700000" algn="tl">
                    <a:srgbClr val="FFFFFF"/>
                  </a:outerShdw>
                </a:effectLst>
                <a:latin typeface="+mj-lt"/>
              </a:rPr>
              <a:t>Diagnostic1</a:t>
            </a:r>
          </a:p>
        </p:txBody>
      </p:sp>
      <p:grpSp>
        <p:nvGrpSpPr>
          <p:cNvPr id="4" name="Group 12">
            <a:extLst>
              <a:ext uri="{FF2B5EF4-FFF2-40B4-BE49-F238E27FC236}">
                <a16:creationId xmlns:a16="http://schemas.microsoft.com/office/drawing/2014/main" id="{D0FE8414-3FE6-7675-957B-85EBDA8EC668}"/>
              </a:ext>
            </a:extLst>
          </p:cNvPr>
          <p:cNvGrpSpPr>
            <a:grpSpLocks/>
          </p:cNvGrpSpPr>
          <p:nvPr/>
        </p:nvGrpSpPr>
        <p:grpSpPr bwMode="auto">
          <a:xfrm>
            <a:off x="3409950" y="4008438"/>
            <a:ext cx="1763713" cy="2100262"/>
            <a:chOff x="1920" y="2400"/>
            <a:chExt cx="1008" cy="1200"/>
          </a:xfrm>
        </p:grpSpPr>
        <p:sp>
          <p:nvSpPr>
            <p:cNvPr id="425997" name="AutoShape 13">
              <a:extLst>
                <a:ext uri="{FF2B5EF4-FFF2-40B4-BE49-F238E27FC236}">
                  <a16:creationId xmlns:a16="http://schemas.microsoft.com/office/drawing/2014/main" id="{2ACD877F-0E48-2602-C8F1-55E034E434CA}"/>
                </a:ext>
              </a:extLst>
            </p:cNvPr>
            <p:cNvSpPr>
              <a:spLocks noChangeArrowheads="1"/>
            </p:cNvSpPr>
            <p:nvPr/>
          </p:nvSpPr>
          <p:spPr bwMode="auto">
            <a:xfrm>
              <a:off x="2208" y="2400"/>
              <a:ext cx="720" cy="288"/>
            </a:xfrm>
            <a:prstGeom prst="roundRect">
              <a:avLst>
                <a:gd name="adj" fmla="val 25000"/>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1800" i="0">
                  <a:solidFill>
                    <a:srgbClr val="000000"/>
                  </a:solidFill>
                  <a:effectLst>
                    <a:outerShdw blurRad="38100" dist="38100" dir="2700000" algn="tl">
                      <a:srgbClr val="FFFFFF"/>
                    </a:outerShdw>
                  </a:effectLst>
                  <a:latin typeface="+mj-lt"/>
                </a:rPr>
                <a:t>Step11</a:t>
              </a:r>
            </a:p>
          </p:txBody>
        </p:sp>
        <p:sp>
          <p:nvSpPr>
            <p:cNvPr id="425998" name="AutoShape 14">
              <a:extLst>
                <a:ext uri="{FF2B5EF4-FFF2-40B4-BE49-F238E27FC236}">
                  <a16:creationId xmlns:a16="http://schemas.microsoft.com/office/drawing/2014/main" id="{9A662A9B-5A52-D60E-9A3E-EB435CF59034}"/>
                </a:ext>
              </a:extLst>
            </p:cNvPr>
            <p:cNvSpPr>
              <a:spLocks noChangeArrowheads="1"/>
            </p:cNvSpPr>
            <p:nvPr/>
          </p:nvSpPr>
          <p:spPr bwMode="auto">
            <a:xfrm>
              <a:off x="2208" y="2928"/>
              <a:ext cx="720" cy="288"/>
            </a:xfrm>
            <a:prstGeom prst="roundRect">
              <a:avLst>
                <a:gd name="adj" fmla="val 25000"/>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1800" i="0">
                  <a:solidFill>
                    <a:srgbClr val="000000"/>
                  </a:solidFill>
                  <a:effectLst>
                    <a:outerShdw blurRad="38100" dist="38100" dir="2700000" algn="tl">
                      <a:srgbClr val="FFFFFF"/>
                    </a:outerShdw>
                  </a:effectLst>
                  <a:latin typeface="+mj-lt"/>
                </a:rPr>
                <a:t>Step12</a:t>
              </a:r>
            </a:p>
          </p:txBody>
        </p:sp>
        <p:sp>
          <p:nvSpPr>
            <p:cNvPr id="205855" name="Oval 15">
              <a:extLst>
                <a:ext uri="{FF2B5EF4-FFF2-40B4-BE49-F238E27FC236}">
                  <a16:creationId xmlns:a16="http://schemas.microsoft.com/office/drawing/2014/main" id="{CD6D40DF-97E0-B987-B745-462CA6637F90}"/>
                </a:ext>
              </a:extLst>
            </p:cNvPr>
            <p:cNvSpPr>
              <a:spLocks noChangeArrowheads="1"/>
            </p:cNvSpPr>
            <p:nvPr/>
          </p:nvSpPr>
          <p:spPr bwMode="auto">
            <a:xfrm>
              <a:off x="2496" y="3456"/>
              <a:ext cx="144" cy="144"/>
            </a:xfrm>
            <a:prstGeom prst="ellipse">
              <a:avLst/>
            </a:prstGeom>
            <a:solidFill>
              <a:schemeClr val="bg1"/>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56" name="Oval 16">
              <a:extLst>
                <a:ext uri="{FF2B5EF4-FFF2-40B4-BE49-F238E27FC236}">
                  <a16:creationId xmlns:a16="http://schemas.microsoft.com/office/drawing/2014/main" id="{C02DD0B2-6FF1-A426-2043-3AEED536AB36}"/>
                </a:ext>
              </a:extLst>
            </p:cNvPr>
            <p:cNvSpPr>
              <a:spLocks noChangeArrowheads="1"/>
            </p:cNvSpPr>
            <p:nvPr/>
          </p:nvSpPr>
          <p:spPr bwMode="auto">
            <a:xfrm>
              <a:off x="2520" y="3480"/>
              <a:ext cx="96" cy="96"/>
            </a:xfrm>
            <a:prstGeom prst="ellipse">
              <a:avLst/>
            </a:prstGeom>
            <a:solidFill>
              <a:srgbClr val="000000"/>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57" name="Oval 17">
              <a:extLst>
                <a:ext uri="{FF2B5EF4-FFF2-40B4-BE49-F238E27FC236}">
                  <a16:creationId xmlns:a16="http://schemas.microsoft.com/office/drawing/2014/main" id="{D451B9C9-4092-607D-9FCA-D30059C6E339}"/>
                </a:ext>
              </a:extLst>
            </p:cNvPr>
            <p:cNvSpPr>
              <a:spLocks noChangeArrowheads="1"/>
            </p:cNvSpPr>
            <p:nvPr/>
          </p:nvSpPr>
          <p:spPr bwMode="auto">
            <a:xfrm>
              <a:off x="1920" y="2496"/>
              <a:ext cx="96" cy="96"/>
            </a:xfrm>
            <a:prstGeom prst="ellipse">
              <a:avLst/>
            </a:prstGeom>
            <a:solidFill>
              <a:srgbClr val="000000"/>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58" name="Line 18">
              <a:extLst>
                <a:ext uri="{FF2B5EF4-FFF2-40B4-BE49-F238E27FC236}">
                  <a16:creationId xmlns:a16="http://schemas.microsoft.com/office/drawing/2014/main" id="{8F50FEB2-F514-2071-1571-709B39A3D36D}"/>
                </a:ext>
              </a:extLst>
            </p:cNvPr>
            <p:cNvSpPr>
              <a:spLocks noChangeShapeType="1"/>
            </p:cNvSpPr>
            <p:nvPr/>
          </p:nvSpPr>
          <p:spPr bwMode="auto">
            <a:xfrm>
              <a:off x="2016" y="2544"/>
              <a:ext cx="191"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59" name="Line 19">
              <a:extLst>
                <a:ext uri="{FF2B5EF4-FFF2-40B4-BE49-F238E27FC236}">
                  <a16:creationId xmlns:a16="http://schemas.microsoft.com/office/drawing/2014/main" id="{258728E5-5ADC-8185-67DC-BA19FD1D018B}"/>
                </a:ext>
              </a:extLst>
            </p:cNvPr>
            <p:cNvSpPr>
              <a:spLocks noChangeShapeType="1"/>
            </p:cNvSpPr>
            <p:nvPr/>
          </p:nvSpPr>
          <p:spPr bwMode="auto">
            <a:xfrm rot="5400000">
              <a:off x="2449" y="2808"/>
              <a:ext cx="239"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60" name="Line 20">
              <a:extLst>
                <a:ext uri="{FF2B5EF4-FFF2-40B4-BE49-F238E27FC236}">
                  <a16:creationId xmlns:a16="http://schemas.microsoft.com/office/drawing/2014/main" id="{2946CD5B-EEA4-8DFE-BF4A-8EAA4CAA1F4C}"/>
                </a:ext>
              </a:extLst>
            </p:cNvPr>
            <p:cNvSpPr>
              <a:spLocks noChangeShapeType="1"/>
            </p:cNvSpPr>
            <p:nvPr/>
          </p:nvSpPr>
          <p:spPr bwMode="auto">
            <a:xfrm rot="5400000">
              <a:off x="2449" y="3336"/>
              <a:ext cx="239"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grpSp>
      <p:sp>
        <p:nvSpPr>
          <p:cNvPr id="426005" name="AutoShape 21">
            <a:extLst>
              <a:ext uri="{FF2B5EF4-FFF2-40B4-BE49-F238E27FC236}">
                <a16:creationId xmlns:a16="http://schemas.microsoft.com/office/drawing/2014/main" id="{40D9F1BB-5754-2FFE-B947-D44B35E3259E}"/>
              </a:ext>
            </a:extLst>
          </p:cNvPr>
          <p:cNvSpPr>
            <a:spLocks noChangeArrowheads="1"/>
          </p:cNvSpPr>
          <p:nvPr/>
        </p:nvSpPr>
        <p:spPr bwMode="auto">
          <a:xfrm>
            <a:off x="6181725" y="3252788"/>
            <a:ext cx="2268538" cy="3108325"/>
          </a:xfrm>
          <a:prstGeom prst="roundRect">
            <a:avLst>
              <a:gd name="adj" fmla="val 16667"/>
            </a:avLst>
          </a:prstGeom>
          <a:solidFill>
            <a:schemeClr val="accent1"/>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000" i="0">
                <a:solidFill>
                  <a:srgbClr val="000000"/>
                </a:solidFill>
                <a:effectLst>
                  <a:outerShdw blurRad="38100" dist="38100" dir="2700000" algn="tl">
                    <a:srgbClr val="FFFFFF"/>
                  </a:outerShdw>
                </a:effectLst>
                <a:latin typeface="+mj-lt"/>
              </a:rPr>
              <a:t>Diagnostic2</a:t>
            </a:r>
          </a:p>
        </p:txBody>
      </p:sp>
      <p:grpSp>
        <p:nvGrpSpPr>
          <p:cNvPr id="5" name="Group 22">
            <a:extLst>
              <a:ext uri="{FF2B5EF4-FFF2-40B4-BE49-F238E27FC236}">
                <a16:creationId xmlns:a16="http://schemas.microsoft.com/office/drawing/2014/main" id="{A0376992-29D8-6F1A-C610-07A17DCD9BDC}"/>
              </a:ext>
            </a:extLst>
          </p:cNvPr>
          <p:cNvGrpSpPr>
            <a:grpSpLocks/>
          </p:cNvGrpSpPr>
          <p:nvPr/>
        </p:nvGrpSpPr>
        <p:grpSpPr bwMode="auto">
          <a:xfrm>
            <a:off x="6434138" y="4008438"/>
            <a:ext cx="1763712" cy="2100262"/>
            <a:chOff x="3648" y="2400"/>
            <a:chExt cx="1008" cy="1200"/>
          </a:xfrm>
        </p:grpSpPr>
        <p:sp>
          <p:nvSpPr>
            <p:cNvPr id="426007" name="AutoShape 23">
              <a:extLst>
                <a:ext uri="{FF2B5EF4-FFF2-40B4-BE49-F238E27FC236}">
                  <a16:creationId xmlns:a16="http://schemas.microsoft.com/office/drawing/2014/main" id="{3AAAF9DD-C055-9904-2DC6-5B40033599EE}"/>
                </a:ext>
              </a:extLst>
            </p:cNvPr>
            <p:cNvSpPr>
              <a:spLocks noChangeArrowheads="1"/>
            </p:cNvSpPr>
            <p:nvPr/>
          </p:nvSpPr>
          <p:spPr bwMode="auto">
            <a:xfrm>
              <a:off x="3936" y="2400"/>
              <a:ext cx="720" cy="288"/>
            </a:xfrm>
            <a:prstGeom prst="roundRect">
              <a:avLst>
                <a:gd name="adj" fmla="val 25000"/>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1800" i="0">
                  <a:solidFill>
                    <a:srgbClr val="000000"/>
                  </a:solidFill>
                  <a:effectLst>
                    <a:outerShdw blurRad="38100" dist="38100" dir="2700000" algn="tl">
                      <a:srgbClr val="FFFFFF"/>
                    </a:outerShdw>
                  </a:effectLst>
                  <a:latin typeface="+mj-lt"/>
                </a:rPr>
                <a:t>Step21</a:t>
              </a:r>
            </a:p>
          </p:txBody>
        </p:sp>
        <p:sp>
          <p:nvSpPr>
            <p:cNvPr id="426008" name="AutoShape 24">
              <a:extLst>
                <a:ext uri="{FF2B5EF4-FFF2-40B4-BE49-F238E27FC236}">
                  <a16:creationId xmlns:a16="http://schemas.microsoft.com/office/drawing/2014/main" id="{94D8C3EB-5C4B-6480-8A79-86DC653D9EF5}"/>
                </a:ext>
              </a:extLst>
            </p:cNvPr>
            <p:cNvSpPr>
              <a:spLocks noChangeArrowheads="1"/>
            </p:cNvSpPr>
            <p:nvPr/>
          </p:nvSpPr>
          <p:spPr bwMode="auto">
            <a:xfrm>
              <a:off x="3936" y="2928"/>
              <a:ext cx="720" cy="288"/>
            </a:xfrm>
            <a:prstGeom prst="roundRect">
              <a:avLst>
                <a:gd name="adj" fmla="val 25000"/>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1800" i="0">
                  <a:solidFill>
                    <a:srgbClr val="000000"/>
                  </a:solidFill>
                  <a:effectLst>
                    <a:outerShdw blurRad="38100" dist="38100" dir="2700000" algn="tl">
                      <a:srgbClr val="FFFFFF"/>
                    </a:outerShdw>
                  </a:effectLst>
                  <a:latin typeface="+mj-lt"/>
                </a:rPr>
                <a:t>Step22</a:t>
              </a:r>
            </a:p>
          </p:txBody>
        </p:sp>
        <p:grpSp>
          <p:nvGrpSpPr>
            <p:cNvPr id="22550" name="Group 25">
              <a:extLst>
                <a:ext uri="{FF2B5EF4-FFF2-40B4-BE49-F238E27FC236}">
                  <a16:creationId xmlns:a16="http://schemas.microsoft.com/office/drawing/2014/main" id="{EC524C5B-DD13-80FE-0960-DF62DD999CEA}"/>
                </a:ext>
              </a:extLst>
            </p:cNvPr>
            <p:cNvGrpSpPr>
              <a:grpSpLocks/>
            </p:cNvGrpSpPr>
            <p:nvPr/>
          </p:nvGrpSpPr>
          <p:grpSpPr bwMode="auto">
            <a:xfrm>
              <a:off x="4224" y="3456"/>
              <a:ext cx="144" cy="144"/>
              <a:chOff x="912" y="3888"/>
              <a:chExt cx="144" cy="144"/>
            </a:xfrm>
          </p:grpSpPr>
          <p:sp>
            <p:nvSpPr>
              <p:cNvPr id="205851" name="Oval 26">
                <a:extLst>
                  <a:ext uri="{FF2B5EF4-FFF2-40B4-BE49-F238E27FC236}">
                    <a16:creationId xmlns:a16="http://schemas.microsoft.com/office/drawing/2014/main" id="{03DC802A-D9D1-A0AE-1630-21F84F25BB6B}"/>
                  </a:ext>
                </a:extLst>
              </p:cNvPr>
              <p:cNvSpPr>
                <a:spLocks noChangeArrowheads="1"/>
              </p:cNvSpPr>
              <p:nvPr/>
            </p:nvSpPr>
            <p:spPr bwMode="auto">
              <a:xfrm>
                <a:off x="912" y="3888"/>
                <a:ext cx="144" cy="144"/>
              </a:xfrm>
              <a:prstGeom prst="ellipse">
                <a:avLst/>
              </a:prstGeom>
              <a:solidFill>
                <a:schemeClr val="bg1"/>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52" name="Oval 27">
                <a:extLst>
                  <a:ext uri="{FF2B5EF4-FFF2-40B4-BE49-F238E27FC236}">
                    <a16:creationId xmlns:a16="http://schemas.microsoft.com/office/drawing/2014/main" id="{DBEA8565-C919-5B3C-D90B-5ACD3CAE7B98}"/>
                  </a:ext>
                </a:extLst>
              </p:cNvPr>
              <p:cNvSpPr>
                <a:spLocks noChangeArrowheads="1"/>
              </p:cNvSpPr>
              <p:nvPr/>
            </p:nvSpPr>
            <p:spPr bwMode="auto">
              <a:xfrm>
                <a:off x="938" y="3912"/>
                <a:ext cx="96" cy="96"/>
              </a:xfrm>
              <a:prstGeom prst="ellipse">
                <a:avLst/>
              </a:prstGeom>
              <a:solidFill>
                <a:srgbClr val="000000"/>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grpSp>
        <p:sp>
          <p:nvSpPr>
            <p:cNvPr id="205847" name="Oval 28">
              <a:extLst>
                <a:ext uri="{FF2B5EF4-FFF2-40B4-BE49-F238E27FC236}">
                  <a16:creationId xmlns:a16="http://schemas.microsoft.com/office/drawing/2014/main" id="{D3825F06-D070-3D3C-07F4-4B85907C56DB}"/>
                </a:ext>
              </a:extLst>
            </p:cNvPr>
            <p:cNvSpPr>
              <a:spLocks noChangeArrowheads="1"/>
            </p:cNvSpPr>
            <p:nvPr/>
          </p:nvSpPr>
          <p:spPr bwMode="auto">
            <a:xfrm>
              <a:off x="3648" y="2496"/>
              <a:ext cx="96" cy="96"/>
            </a:xfrm>
            <a:prstGeom prst="ellipse">
              <a:avLst/>
            </a:prstGeom>
            <a:solidFill>
              <a:srgbClr val="000000"/>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48" name="Line 29">
              <a:extLst>
                <a:ext uri="{FF2B5EF4-FFF2-40B4-BE49-F238E27FC236}">
                  <a16:creationId xmlns:a16="http://schemas.microsoft.com/office/drawing/2014/main" id="{611E0DED-3D3A-4FB7-2712-87CD499AC2BE}"/>
                </a:ext>
              </a:extLst>
            </p:cNvPr>
            <p:cNvSpPr>
              <a:spLocks noChangeShapeType="1"/>
            </p:cNvSpPr>
            <p:nvPr/>
          </p:nvSpPr>
          <p:spPr bwMode="auto">
            <a:xfrm>
              <a:off x="3744" y="2544"/>
              <a:ext cx="191"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49" name="Line 30">
              <a:extLst>
                <a:ext uri="{FF2B5EF4-FFF2-40B4-BE49-F238E27FC236}">
                  <a16:creationId xmlns:a16="http://schemas.microsoft.com/office/drawing/2014/main" id="{AFEF6902-33F8-4047-833E-5D97E33D5BDA}"/>
                </a:ext>
              </a:extLst>
            </p:cNvPr>
            <p:cNvSpPr>
              <a:spLocks noChangeShapeType="1"/>
            </p:cNvSpPr>
            <p:nvPr/>
          </p:nvSpPr>
          <p:spPr bwMode="auto">
            <a:xfrm rot="5400000">
              <a:off x="4177" y="2808"/>
              <a:ext cx="239"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50" name="Line 31">
              <a:extLst>
                <a:ext uri="{FF2B5EF4-FFF2-40B4-BE49-F238E27FC236}">
                  <a16:creationId xmlns:a16="http://schemas.microsoft.com/office/drawing/2014/main" id="{970D5AB6-C9ED-6130-7CB6-4F10E5C73D65}"/>
                </a:ext>
              </a:extLst>
            </p:cNvPr>
            <p:cNvSpPr>
              <a:spLocks noChangeShapeType="1"/>
            </p:cNvSpPr>
            <p:nvPr/>
          </p:nvSpPr>
          <p:spPr bwMode="auto">
            <a:xfrm rot="5400000">
              <a:off x="4177" y="3336"/>
              <a:ext cx="239"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grpSp>
      <p:grpSp>
        <p:nvGrpSpPr>
          <p:cNvPr id="7" name="Group 32">
            <a:extLst>
              <a:ext uri="{FF2B5EF4-FFF2-40B4-BE49-F238E27FC236}">
                <a16:creationId xmlns:a16="http://schemas.microsoft.com/office/drawing/2014/main" id="{BED81A7F-11AC-C363-7B8F-5D776D3EC211}"/>
              </a:ext>
            </a:extLst>
          </p:cNvPr>
          <p:cNvGrpSpPr>
            <a:grpSpLocks/>
          </p:cNvGrpSpPr>
          <p:nvPr/>
        </p:nvGrpSpPr>
        <p:grpSpPr bwMode="auto">
          <a:xfrm>
            <a:off x="3744913" y="2665413"/>
            <a:ext cx="252412" cy="587375"/>
            <a:chOff x="2112" y="1632"/>
            <a:chExt cx="144" cy="336"/>
          </a:xfrm>
        </p:grpSpPr>
        <p:sp>
          <p:nvSpPr>
            <p:cNvPr id="205842" name="Oval 33">
              <a:extLst>
                <a:ext uri="{FF2B5EF4-FFF2-40B4-BE49-F238E27FC236}">
                  <a16:creationId xmlns:a16="http://schemas.microsoft.com/office/drawing/2014/main" id="{2C9C2DF6-81B7-0715-0C64-6080A6FD7707}"/>
                </a:ext>
              </a:extLst>
            </p:cNvPr>
            <p:cNvSpPr>
              <a:spLocks noChangeArrowheads="1"/>
            </p:cNvSpPr>
            <p:nvPr/>
          </p:nvSpPr>
          <p:spPr bwMode="auto">
            <a:xfrm>
              <a:off x="2112" y="1632"/>
              <a:ext cx="144" cy="144"/>
            </a:xfrm>
            <a:prstGeom prst="ellipse">
              <a:avLst/>
            </a:prstGeom>
            <a:solidFill>
              <a:srgbClr val="000000"/>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205843" name="Line 34">
              <a:extLst>
                <a:ext uri="{FF2B5EF4-FFF2-40B4-BE49-F238E27FC236}">
                  <a16:creationId xmlns:a16="http://schemas.microsoft.com/office/drawing/2014/main" id="{91074812-E274-4D11-5BFD-C2D145E0CC60}"/>
                </a:ext>
              </a:extLst>
            </p:cNvPr>
            <p:cNvSpPr>
              <a:spLocks noChangeShapeType="1"/>
            </p:cNvSpPr>
            <p:nvPr/>
          </p:nvSpPr>
          <p:spPr bwMode="auto">
            <a:xfrm>
              <a:off x="2184" y="1776"/>
              <a:ext cx="0" cy="192"/>
            </a:xfrm>
            <a:prstGeom prst="line">
              <a:avLst/>
            </a:prstGeom>
            <a:noFill/>
            <a:ln w="28575">
              <a:solidFill>
                <a:schemeClr val="tx1"/>
              </a:solidFill>
              <a:round/>
              <a:headEnd/>
              <a:tailEnd type="arrow"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grpSp>
      <p:sp>
        <p:nvSpPr>
          <p:cNvPr id="426019" name="Line 35">
            <a:extLst>
              <a:ext uri="{FF2B5EF4-FFF2-40B4-BE49-F238E27FC236}">
                <a16:creationId xmlns:a16="http://schemas.microsoft.com/office/drawing/2014/main" id="{7C43B9F9-46BE-6251-639A-75A2BCA82549}"/>
              </a:ext>
            </a:extLst>
          </p:cNvPr>
          <p:cNvSpPr>
            <a:spLocks noChangeShapeType="1"/>
          </p:cNvSpPr>
          <p:nvPr/>
        </p:nvSpPr>
        <p:spPr bwMode="auto">
          <a:xfrm rot="16200000">
            <a:off x="5803900" y="4386263"/>
            <a:ext cx="0" cy="755650"/>
          </a:xfrm>
          <a:prstGeom prst="line">
            <a:avLst/>
          </a:prstGeom>
          <a:noFill/>
          <a:ln w="28575">
            <a:solidFill>
              <a:schemeClr val="tx1"/>
            </a:solidFill>
            <a:round/>
            <a:headEnd/>
            <a:tailEnd type="arrow"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426020" name="Line 36">
            <a:extLst>
              <a:ext uri="{FF2B5EF4-FFF2-40B4-BE49-F238E27FC236}">
                <a16:creationId xmlns:a16="http://schemas.microsoft.com/office/drawing/2014/main" id="{CB6C0597-5F64-ED39-0116-32F50A38C14F}"/>
              </a:ext>
            </a:extLst>
          </p:cNvPr>
          <p:cNvSpPr>
            <a:spLocks noChangeShapeType="1"/>
          </p:cNvSpPr>
          <p:nvPr/>
        </p:nvSpPr>
        <p:spPr bwMode="auto">
          <a:xfrm rot="16200000">
            <a:off x="8659813" y="4554538"/>
            <a:ext cx="0" cy="419100"/>
          </a:xfrm>
          <a:prstGeom prst="line">
            <a:avLst/>
          </a:prstGeom>
          <a:noFill/>
          <a:ln w="28575">
            <a:solidFill>
              <a:schemeClr val="tx1"/>
            </a:solidFill>
            <a:round/>
            <a:headEnd/>
            <a:tailEnd type="arrow"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grpSp>
        <p:nvGrpSpPr>
          <p:cNvPr id="8" name="Group 37">
            <a:extLst>
              <a:ext uri="{FF2B5EF4-FFF2-40B4-BE49-F238E27FC236}">
                <a16:creationId xmlns:a16="http://schemas.microsoft.com/office/drawing/2014/main" id="{8E33123A-AEB8-1AF2-435B-EAAEA92AA82D}"/>
              </a:ext>
            </a:extLst>
          </p:cNvPr>
          <p:cNvGrpSpPr>
            <a:grpSpLocks/>
          </p:cNvGrpSpPr>
          <p:nvPr/>
        </p:nvGrpSpPr>
        <p:grpSpPr bwMode="auto">
          <a:xfrm>
            <a:off x="525463" y="4764088"/>
            <a:ext cx="2211387" cy="757237"/>
            <a:chOff x="272" y="2832"/>
            <a:chExt cx="1264" cy="432"/>
          </a:xfrm>
        </p:grpSpPr>
        <p:sp>
          <p:nvSpPr>
            <p:cNvPr id="426022" name="Line 38">
              <a:extLst>
                <a:ext uri="{FF2B5EF4-FFF2-40B4-BE49-F238E27FC236}">
                  <a16:creationId xmlns:a16="http://schemas.microsoft.com/office/drawing/2014/main" id="{9E4B1F3F-51BA-C0C2-3F4C-DAFF23649246}"/>
                </a:ext>
              </a:extLst>
            </p:cNvPr>
            <p:cNvSpPr>
              <a:spLocks noChangeShapeType="1"/>
            </p:cNvSpPr>
            <p:nvPr/>
          </p:nvSpPr>
          <p:spPr bwMode="auto">
            <a:xfrm>
              <a:off x="272" y="3144"/>
              <a:ext cx="1024" cy="0"/>
            </a:xfrm>
            <a:prstGeom prst="line">
              <a:avLst/>
            </a:prstGeom>
            <a:noFill/>
            <a:ln w="28575">
              <a:solidFill>
                <a:srgbClr val="FF0000"/>
              </a:solidFill>
              <a:round/>
              <a:headEnd/>
              <a:tailEnd type="arrow" w="med" len="med"/>
            </a:ln>
            <a:effectLst>
              <a:outerShdw dist="35921" dir="2700000" algn="ctr" rotWithShape="0">
                <a:schemeClr val="bg2"/>
              </a:outerShdw>
            </a:effectLst>
          </p:spPr>
          <p:txBody>
            <a:bodyPr wrap="none" anchor="ctr"/>
            <a:lstStyle/>
            <a:p>
              <a:pP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426023" name="Text Box 39">
              <a:extLst>
                <a:ext uri="{FF2B5EF4-FFF2-40B4-BE49-F238E27FC236}">
                  <a16:creationId xmlns:a16="http://schemas.microsoft.com/office/drawing/2014/main" id="{C685D52C-D5A3-8F45-8CB1-343A5821662C}"/>
                </a:ext>
              </a:extLst>
            </p:cNvPr>
            <p:cNvSpPr txBox="1">
              <a:spLocks noChangeArrowheads="1"/>
            </p:cNvSpPr>
            <p:nvPr/>
          </p:nvSpPr>
          <p:spPr bwMode="auto">
            <a:xfrm>
              <a:off x="284" y="2832"/>
              <a:ext cx="854" cy="286"/>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C0C0C0"/>
                    </a:outerShdw>
                  </a:effectLst>
                  <a:latin typeface="+mj-lt"/>
                </a:rPr>
                <a:t>resume/</a:t>
              </a:r>
            </a:p>
          </p:txBody>
        </p:sp>
        <p:sp>
          <p:nvSpPr>
            <p:cNvPr id="426024" name="Oval 40">
              <a:extLst>
                <a:ext uri="{FF2B5EF4-FFF2-40B4-BE49-F238E27FC236}">
                  <a16:creationId xmlns:a16="http://schemas.microsoft.com/office/drawing/2014/main" id="{2C6FF0AF-7B3C-2143-AB6F-0EA5842C6AAE}"/>
                </a:ext>
              </a:extLst>
            </p:cNvPr>
            <p:cNvSpPr>
              <a:spLocks noChangeArrowheads="1"/>
            </p:cNvSpPr>
            <p:nvPr/>
          </p:nvSpPr>
          <p:spPr bwMode="auto">
            <a:xfrm>
              <a:off x="1296" y="3024"/>
              <a:ext cx="240" cy="240"/>
            </a:xfrm>
            <a:prstGeom prst="ellipse">
              <a:avLst/>
            </a:prstGeom>
            <a:solidFill>
              <a:schemeClr val="bg1"/>
            </a:solidFill>
            <a:ln w="28575">
              <a:solidFill>
                <a:srgbClr val="FF0000"/>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2000" i="0">
                  <a:solidFill>
                    <a:srgbClr val="FF0000"/>
                  </a:solidFill>
                  <a:effectLst>
                    <a:outerShdw blurRad="38100" dist="38100" dir="2700000" algn="tl">
                      <a:srgbClr val="C0C0C0"/>
                    </a:outerShdw>
                  </a:effectLst>
                  <a:latin typeface="+mj-lt"/>
                </a:rPr>
                <a:t>H*</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59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425995"/>
                                        </p:tgtEl>
                                        <p:attrNameLst>
                                          <p:attrName>style.visibility</p:attrName>
                                        </p:attrNameLst>
                                      </p:cBhvr>
                                      <p:to>
                                        <p:strVal val="visible"/>
                                      </p:to>
                                    </p:set>
                                    <p:animEffect transition="in" filter="wipe(up)">
                                      <p:cBhvr>
                                        <p:cTn id="15" dur="500"/>
                                        <p:tgtEl>
                                          <p:spTgt spid="425995"/>
                                        </p:tgtEl>
                                      </p:cBhvr>
                                    </p:animEffect>
                                  </p:childTnLst>
                                </p:cTn>
                              </p:par>
                            </p:childTnLst>
                          </p:cTn>
                        </p:par>
                        <p:par>
                          <p:cTn id="16" fill="hold" nodeType="afterGroup">
                            <p:stCondLst>
                              <p:cond delay="1000"/>
                            </p:stCondLst>
                            <p:childTnLst>
                              <p:par>
                                <p:cTn id="17" presetID="22" presetClass="entr" presetSubtype="8" fill="hold" nodeType="afterEffect">
                                  <p:stCondLst>
                                    <p:cond delay="0"/>
                                  </p:stCondLst>
                                  <p:childTnLst>
                                    <p:set>
                                      <p:cBhvr>
                                        <p:cTn id="18" dur="1" fill="hold">
                                          <p:stCondLst>
                                            <p:cond delay="0"/>
                                          </p:stCondLst>
                                        </p:cTn>
                                        <p:tgtEl>
                                          <p:spTgt spid="426019"/>
                                        </p:tgtEl>
                                        <p:attrNameLst>
                                          <p:attrName>style.visibility</p:attrName>
                                        </p:attrNameLst>
                                      </p:cBhvr>
                                      <p:to>
                                        <p:strVal val="visible"/>
                                      </p:to>
                                    </p:set>
                                    <p:animEffect transition="in" filter="wipe(left)">
                                      <p:cBhvr>
                                        <p:cTn id="19" dur="500"/>
                                        <p:tgtEl>
                                          <p:spTgt spid="426019"/>
                                        </p:tgtEl>
                                      </p:cBhvr>
                                    </p:animEffect>
                                  </p:childTnLst>
                                </p:cTn>
                              </p:par>
                            </p:childTnLst>
                          </p:cTn>
                        </p:par>
                        <p:par>
                          <p:cTn id="20" fill="hold" nodeType="afterGroup">
                            <p:stCondLst>
                              <p:cond delay="1500"/>
                            </p:stCondLst>
                            <p:childTnLst>
                              <p:par>
                                <p:cTn id="21" presetID="22" presetClass="entr" presetSubtype="8" fill="hold" nodeType="afterEffect">
                                  <p:stCondLst>
                                    <p:cond delay="0"/>
                                  </p:stCondLst>
                                  <p:childTnLst>
                                    <p:set>
                                      <p:cBhvr>
                                        <p:cTn id="22" dur="1" fill="hold">
                                          <p:stCondLst>
                                            <p:cond delay="0"/>
                                          </p:stCondLst>
                                        </p:cTn>
                                        <p:tgtEl>
                                          <p:spTgt spid="426005"/>
                                        </p:tgtEl>
                                        <p:attrNameLst>
                                          <p:attrName>style.visibility</p:attrName>
                                        </p:attrNameLst>
                                      </p:cBhvr>
                                      <p:to>
                                        <p:strVal val="visible"/>
                                      </p:to>
                                    </p:set>
                                    <p:animEffect transition="in" filter="wipe(left)">
                                      <p:cBhvr>
                                        <p:cTn id="23" dur="500"/>
                                        <p:tgtEl>
                                          <p:spTgt spid="426005"/>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426020"/>
                                        </p:tgtEl>
                                        <p:attrNameLst>
                                          <p:attrName>style.visibility</p:attrName>
                                        </p:attrNameLst>
                                      </p:cBhvr>
                                      <p:to>
                                        <p:strVal val="visible"/>
                                      </p:to>
                                    </p:set>
                                    <p:animEffect transition="in" filter="wipe(left)">
                                      <p:cBhvr>
                                        <p:cTn id="27" dur="500"/>
                                        <p:tgtEl>
                                          <p:spTgt spid="426020"/>
                                        </p:tgtEl>
                                      </p:cBhvr>
                                    </p:animEffect>
                                  </p:childTnLst>
                                </p:cTn>
                              </p:par>
                            </p:childTnLst>
                          </p:cTn>
                        </p:par>
                        <p:par>
                          <p:cTn id="28" fill="hold" nodeType="afterGroup">
                            <p:stCondLst>
                              <p:cond delay="25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right)">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1" grpId="0" animBg="1" autoUpdateAnimBg="0"/>
      <p:bldP spid="425995" grpId="0" animBg="1" autoUpdateAnimBg="0"/>
      <p:bldP spid="42600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A412D39-87DF-1626-0D02-21838876A3AE}"/>
              </a:ext>
            </a:extLst>
          </p:cNvPr>
          <p:cNvSpPr>
            <a:spLocks noGrp="1" noChangeArrowheads="1"/>
          </p:cNvSpPr>
          <p:nvPr>
            <p:ph type="title"/>
          </p:nvPr>
        </p:nvSpPr>
        <p:spPr>
          <a:xfrm>
            <a:off x="660400" y="-115888"/>
            <a:ext cx="8596313" cy="1255713"/>
          </a:xfrm>
        </p:spPr>
        <p:txBody>
          <a:bodyPr/>
          <a:lstStyle/>
          <a:p>
            <a:r>
              <a:rPr lang="en-US" altLang="en-US" sz="3600"/>
              <a:t>Orthogonality</a:t>
            </a:r>
          </a:p>
        </p:txBody>
      </p:sp>
      <p:sp>
        <p:nvSpPr>
          <p:cNvPr id="24579" name="Rectangle 3">
            <a:extLst>
              <a:ext uri="{FF2B5EF4-FFF2-40B4-BE49-F238E27FC236}">
                <a16:creationId xmlns:a16="http://schemas.microsoft.com/office/drawing/2014/main" id="{139912D8-A0B8-3BFA-B845-93AC085D6742}"/>
              </a:ext>
            </a:extLst>
          </p:cNvPr>
          <p:cNvSpPr>
            <a:spLocks noGrp="1" noChangeArrowheads="1"/>
          </p:cNvSpPr>
          <p:nvPr>
            <p:ph type="body" idx="1"/>
          </p:nvPr>
        </p:nvSpPr>
        <p:spPr>
          <a:xfrm>
            <a:off x="0" y="808038"/>
            <a:ext cx="9917113" cy="5867400"/>
          </a:xfrm>
        </p:spPr>
        <p:txBody>
          <a:bodyPr/>
          <a:lstStyle/>
          <a:p>
            <a:pPr>
              <a:lnSpc>
                <a:spcPct val="120000"/>
              </a:lnSpc>
              <a:spcBef>
                <a:spcPts val="600"/>
              </a:spcBef>
            </a:pPr>
            <a:r>
              <a:rPr lang="en-US" altLang="en-US" sz="3600"/>
              <a:t>Multiple simultaneous perspectives on the same entity.</a:t>
            </a:r>
          </a:p>
        </p:txBody>
      </p:sp>
      <p:pic>
        <p:nvPicPr>
          <p:cNvPr id="428036" name="Picture 4" descr="whatnow">
            <a:extLst>
              <a:ext uri="{FF2B5EF4-FFF2-40B4-BE49-F238E27FC236}">
                <a16:creationId xmlns:a16="http://schemas.microsoft.com/office/drawing/2014/main" id="{290E3789-4DCB-7F06-C3AB-FF41B9655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913" y="3922713"/>
            <a:ext cx="241617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a:extLst>
              <a:ext uri="{FF2B5EF4-FFF2-40B4-BE49-F238E27FC236}">
                <a16:creationId xmlns:a16="http://schemas.microsoft.com/office/drawing/2014/main" id="{15FC80A8-082C-D246-D339-B97FE1E7462D}"/>
              </a:ext>
            </a:extLst>
          </p:cNvPr>
          <p:cNvGrpSpPr>
            <a:grpSpLocks/>
          </p:cNvGrpSpPr>
          <p:nvPr/>
        </p:nvGrpSpPr>
        <p:grpSpPr bwMode="auto">
          <a:xfrm>
            <a:off x="239713" y="2409825"/>
            <a:ext cx="2319337" cy="3360738"/>
            <a:chOff x="240" y="1056"/>
            <a:chExt cx="1222" cy="1920"/>
          </a:xfrm>
        </p:grpSpPr>
        <p:sp>
          <p:nvSpPr>
            <p:cNvPr id="544783" name="AutoShape 6">
              <a:extLst>
                <a:ext uri="{FF2B5EF4-FFF2-40B4-BE49-F238E27FC236}">
                  <a16:creationId xmlns:a16="http://schemas.microsoft.com/office/drawing/2014/main" id="{F7023DF2-3D31-145A-BAB6-B01E75A6AA69}"/>
                </a:ext>
              </a:extLst>
            </p:cNvPr>
            <p:cNvSpPr>
              <a:spLocks noChangeArrowheads="1"/>
            </p:cNvSpPr>
            <p:nvPr/>
          </p:nvSpPr>
          <p:spPr bwMode="auto">
            <a:xfrm>
              <a:off x="240" y="1231"/>
              <a:ext cx="1222" cy="1745"/>
            </a:xfrm>
            <a:prstGeom prst="roundRect">
              <a:avLst>
                <a:gd name="adj" fmla="val 16667"/>
              </a:avLst>
            </a:prstGeom>
            <a:solidFill>
              <a:srgbClr val="FFCC66"/>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sz="6000" i="0">
                <a:latin typeface="+mn-lt"/>
              </a:endParaRPr>
            </a:p>
          </p:txBody>
        </p:sp>
        <p:sp>
          <p:nvSpPr>
            <p:cNvPr id="428039" name="AutoShape 7">
              <a:extLst>
                <a:ext uri="{FF2B5EF4-FFF2-40B4-BE49-F238E27FC236}">
                  <a16:creationId xmlns:a16="http://schemas.microsoft.com/office/drawing/2014/main" id="{4CE533F6-266D-024B-098E-84F6B83987A0}"/>
                </a:ext>
              </a:extLst>
            </p:cNvPr>
            <p:cNvSpPr>
              <a:spLocks noChangeArrowheads="1"/>
            </p:cNvSpPr>
            <p:nvPr/>
          </p:nvSpPr>
          <p:spPr bwMode="auto">
            <a:xfrm>
              <a:off x="473" y="1405"/>
              <a:ext cx="754" cy="291"/>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Child</a:t>
              </a:r>
            </a:p>
          </p:txBody>
        </p:sp>
        <p:sp>
          <p:nvSpPr>
            <p:cNvPr id="428040" name="AutoShape 8">
              <a:extLst>
                <a:ext uri="{FF2B5EF4-FFF2-40B4-BE49-F238E27FC236}">
                  <a16:creationId xmlns:a16="http://schemas.microsoft.com/office/drawing/2014/main" id="{1A20A94C-1E0C-5AC1-CFF8-39258319608E}"/>
                </a:ext>
              </a:extLst>
            </p:cNvPr>
            <p:cNvSpPr>
              <a:spLocks noChangeArrowheads="1"/>
            </p:cNvSpPr>
            <p:nvPr/>
          </p:nvSpPr>
          <p:spPr bwMode="auto">
            <a:xfrm>
              <a:off x="473" y="1987"/>
              <a:ext cx="754" cy="288"/>
            </a:xfrm>
            <a:prstGeom prst="roundRect">
              <a:avLst>
                <a:gd name="adj" fmla="val 16667"/>
              </a:avLst>
            </a:prstGeom>
            <a:solidFill>
              <a:schemeClr val="accent1"/>
            </a:solidFill>
            <a:ln w="381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Adult</a:t>
              </a:r>
            </a:p>
          </p:txBody>
        </p:sp>
        <p:sp>
          <p:nvSpPr>
            <p:cNvPr id="428041" name="AutoShape 9">
              <a:extLst>
                <a:ext uri="{FF2B5EF4-FFF2-40B4-BE49-F238E27FC236}">
                  <a16:creationId xmlns:a16="http://schemas.microsoft.com/office/drawing/2014/main" id="{1ADF825C-53FA-1751-D3BB-5481C36A8562}"/>
                </a:ext>
              </a:extLst>
            </p:cNvPr>
            <p:cNvSpPr>
              <a:spLocks noChangeArrowheads="1"/>
            </p:cNvSpPr>
            <p:nvPr/>
          </p:nvSpPr>
          <p:spPr bwMode="auto">
            <a:xfrm>
              <a:off x="473" y="2569"/>
              <a:ext cx="754" cy="291"/>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Retiree</a:t>
              </a:r>
            </a:p>
          </p:txBody>
        </p:sp>
        <p:cxnSp>
          <p:nvCxnSpPr>
            <p:cNvPr id="24595" name="AutoShape 10">
              <a:extLst>
                <a:ext uri="{FF2B5EF4-FFF2-40B4-BE49-F238E27FC236}">
                  <a16:creationId xmlns:a16="http://schemas.microsoft.com/office/drawing/2014/main" id="{21E4DD55-F921-55B1-6902-A7B7E73B177E}"/>
                </a:ext>
              </a:extLst>
            </p:cNvPr>
            <p:cNvCxnSpPr>
              <a:cxnSpLocks noChangeShapeType="1"/>
              <a:stCxn id="428039" idx="2"/>
              <a:endCxn id="428040" idx="0"/>
            </p:cNvCxnSpPr>
            <p:nvPr/>
          </p:nvCxnSpPr>
          <p:spPr bwMode="auto">
            <a:xfrm rot="5400000">
              <a:off x="713" y="1834"/>
              <a:ext cx="276"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6" name="AutoShape 11">
              <a:extLst>
                <a:ext uri="{FF2B5EF4-FFF2-40B4-BE49-F238E27FC236}">
                  <a16:creationId xmlns:a16="http://schemas.microsoft.com/office/drawing/2014/main" id="{763164A2-A112-9039-2376-C38A884D8923}"/>
                </a:ext>
              </a:extLst>
            </p:cNvPr>
            <p:cNvCxnSpPr>
              <a:cxnSpLocks noChangeShapeType="1"/>
              <a:stCxn id="428040" idx="2"/>
              <a:endCxn id="428041" idx="0"/>
            </p:cNvCxnSpPr>
            <p:nvPr/>
          </p:nvCxnSpPr>
          <p:spPr bwMode="auto">
            <a:xfrm rot="5400000">
              <a:off x="712" y="2431"/>
              <a:ext cx="277"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8044" name="Rectangle 12">
              <a:extLst>
                <a:ext uri="{FF2B5EF4-FFF2-40B4-BE49-F238E27FC236}">
                  <a16:creationId xmlns:a16="http://schemas.microsoft.com/office/drawing/2014/main" id="{BA0A2AB7-B502-0FB0-CF38-19D2D5A2DD20}"/>
                </a:ext>
              </a:extLst>
            </p:cNvPr>
            <p:cNvSpPr>
              <a:spLocks noChangeArrowheads="1"/>
            </p:cNvSpPr>
            <p:nvPr/>
          </p:nvSpPr>
          <p:spPr bwMode="auto">
            <a:xfrm>
              <a:off x="473" y="1056"/>
              <a:ext cx="523" cy="175"/>
            </a:xfrm>
            <a:prstGeom prst="rect">
              <a:avLst/>
            </a:prstGeom>
            <a:solidFill>
              <a:srgbClr val="FFFF00"/>
            </a:solidFill>
            <a:ln w="12700">
              <a:solidFill>
                <a:schemeClr val="tx1"/>
              </a:solidFill>
              <a:miter lim="800000"/>
              <a:headEnd/>
              <a:tailEnd/>
            </a:ln>
            <a:effectLst/>
          </p:spPr>
          <p:txBody>
            <a:bodyPr wrap="none" lIns="100794" tIns="50397" rIns="100794" bIns="50397" anchor="ctr"/>
            <a:lstStyle/>
            <a:p>
              <a:pPr algn="ctr" defTabSz="503238" eaLnBrk="1" hangingPunct="1">
                <a:defRPr/>
              </a:pPr>
              <a:r>
                <a:rPr lang="en-US" sz="1800" i="0">
                  <a:solidFill>
                    <a:srgbClr val="000000"/>
                  </a:solidFill>
                  <a:effectLst>
                    <a:outerShdw blurRad="38100" dist="38100" dir="2700000" algn="tl">
                      <a:srgbClr val="FFFFFF"/>
                    </a:outerShdw>
                  </a:effectLst>
                  <a:latin typeface="+mn-lt"/>
                </a:rPr>
                <a:t>age</a:t>
              </a:r>
            </a:p>
          </p:txBody>
        </p:sp>
      </p:grpSp>
      <p:grpSp>
        <p:nvGrpSpPr>
          <p:cNvPr id="3" name="Group 13">
            <a:extLst>
              <a:ext uri="{FF2B5EF4-FFF2-40B4-BE49-F238E27FC236}">
                <a16:creationId xmlns:a16="http://schemas.microsoft.com/office/drawing/2014/main" id="{9C9EDBB3-A4D7-C5F7-5960-0B1F7CA31AC5}"/>
              </a:ext>
            </a:extLst>
          </p:cNvPr>
          <p:cNvGrpSpPr>
            <a:grpSpLocks/>
          </p:cNvGrpSpPr>
          <p:nvPr/>
        </p:nvGrpSpPr>
        <p:grpSpPr bwMode="auto">
          <a:xfrm>
            <a:off x="6324600" y="2493963"/>
            <a:ext cx="3311525" cy="3108325"/>
            <a:chOff x="3984" y="1104"/>
            <a:chExt cx="1522" cy="1776"/>
          </a:xfrm>
        </p:grpSpPr>
        <p:sp>
          <p:nvSpPr>
            <p:cNvPr id="544777" name="AutoShape 14">
              <a:extLst>
                <a:ext uri="{FF2B5EF4-FFF2-40B4-BE49-F238E27FC236}">
                  <a16:creationId xmlns:a16="http://schemas.microsoft.com/office/drawing/2014/main" id="{8EB7A71D-5D31-1889-2AD7-3DFF808E2900}"/>
                </a:ext>
              </a:extLst>
            </p:cNvPr>
            <p:cNvSpPr>
              <a:spLocks noChangeArrowheads="1"/>
            </p:cNvSpPr>
            <p:nvPr/>
          </p:nvSpPr>
          <p:spPr bwMode="auto">
            <a:xfrm>
              <a:off x="3984" y="1294"/>
              <a:ext cx="1522" cy="1586"/>
            </a:xfrm>
            <a:prstGeom prst="roundRect">
              <a:avLst>
                <a:gd name="adj" fmla="val 16667"/>
              </a:avLst>
            </a:prstGeom>
            <a:solidFill>
              <a:srgbClr val="FFCC66"/>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sz="4400" i="0">
                <a:latin typeface="+mn-lt"/>
              </a:endParaRPr>
            </a:p>
          </p:txBody>
        </p:sp>
        <p:sp>
          <p:nvSpPr>
            <p:cNvPr id="428047" name="AutoShape 15">
              <a:extLst>
                <a:ext uri="{FF2B5EF4-FFF2-40B4-BE49-F238E27FC236}">
                  <a16:creationId xmlns:a16="http://schemas.microsoft.com/office/drawing/2014/main" id="{D45F4196-EA7D-A5BC-4729-0B7D990A10CF}"/>
                </a:ext>
              </a:extLst>
            </p:cNvPr>
            <p:cNvSpPr>
              <a:spLocks noChangeArrowheads="1"/>
            </p:cNvSpPr>
            <p:nvPr/>
          </p:nvSpPr>
          <p:spPr bwMode="auto">
            <a:xfrm>
              <a:off x="4238" y="1611"/>
              <a:ext cx="824" cy="508"/>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Poor</a:t>
              </a:r>
            </a:p>
          </p:txBody>
        </p:sp>
        <p:sp>
          <p:nvSpPr>
            <p:cNvPr id="428048" name="AutoShape 16">
              <a:extLst>
                <a:ext uri="{FF2B5EF4-FFF2-40B4-BE49-F238E27FC236}">
                  <a16:creationId xmlns:a16="http://schemas.microsoft.com/office/drawing/2014/main" id="{8571B829-5D5F-62C5-0D47-F8DC42BF1F03}"/>
                </a:ext>
              </a:extLst>
            </p:cNvPr>
            <p:cNvSpPr>
              <a:spLocks noChangeArrowheads="1"/>
            </p:cNvSpPr>
            <p:nvPr/>
          </p:nvSpPr>
          <p:spPr bwMode="auto">
            <a:xfrm>
              <a:off x="4238" y="2436"/>
              <a:ext cx="824" cy="317"/>
            </a:xfrm>
            <a:prstGeom prst="roundRect">
              <a:avLst>
                <a:gd name="adj" fmla="val 16667"/>
              </a:avLst>
            </a:prstGeom>
            <a:solidFill>
              <a:schemeClr val="accent1"/>
            </a:solidFill>
            <a:ln w="381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Rich</a:t>
              </a:r>
            </a:p>
          </p:txBody>
        </p:sp>
        <p:cxnSp>
          <p:nvCxnSpPr>
            <p:cNvPr id="24588" name="AutoShape 17">
              <a:extLst>
                <a:ext uri="{FF2B5EF4-FFF2-40B4-BE49-F238E27FC236}">
                  <a16:creationId xmlns:a16="http://schemas.microsoft.com/office/drawing/2014/main" id="{0D8A951E-E167-E771-28EE-8FD7353A9255}"/>
                </a:ext>
              </a:extLst>
            </p:cNvPr>
            <p:cNvCxnSpPr>
              <a:cxnSpLocks noChangeShapeType="1"/>
              <a:stCxn id="428047" idx="2"/>
              <a:endCxn id="428048" idx="0"/>
            </p:cNvCxnSpPr>
            <p:nvPr/>
          </p:nvCxnSpPr>
          <p:spPr bwMode="auto">
            <a:xfrm rot="5400000">
              <a:off x="4499" y="2270"/>
              <a:ext cx="301"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8050" name="Rectangle 18">
              <a:extLst>
                <a:ext uri="{FF2B5EF4-FFF2-40B4-BE49-F238E27FC236}">
                  <a16:creationId xmlns:a16="http://schemas.microsoft.com/office/drawing/2014/main" id="{3E1D12CC-BE5F-0513-5C1E-FD2A9B518C5B}"/>
                </a:ext>
              </a:extLst>
            </p:cNvPr>
            <p:cNvSpPr>
              <a:spLocks noChangeArrowheads="1"/>
            </p:cNvSpPr>
            <p:nvPr/>
          </p:nvSpPr>
          <p:spPr bwMode="auto">
            <a:xfrm>
              <a:off x="4238" y="1104"/>
              <a:ext cx="761" cy="190"/>
            </a:xfrm>
            <a:prstGeom prst="rect">
              <a:avLst/>
            </a:prstGeom>
            <a:solidFill>
              <a:srgbClr val="FFFF00"/>
            </a:solidFill>
            <a:ln w="12700">
              <a:solidFill>
                <a:schemeClr val="tx1"/>
              </a:solidFill>
              <a:miter lim="800000"/>
              <a:headEnd/>
              <a:tailEnd/>
            </a:ln>
            <a:effectLst/>
          </p:spPr>
          <p:txBody>
            <a:bodyPr wrap="none" lIns="100794" tIns="50397" rIns="100794" bIns="50397" anchor="ctr"/>
            <a:lstStyle/>
            <a:p>
              <a:pPr algn="ctr" defTabSz="503238" eaLnBrk="1" hangingPunct="1">
                <a:defRPr/>
              </a:pPr>
              <a:r>
                <a:rPr lang="en-US" sz="1800" i="0">
                  <a:solidFill>
                    <a:srgbClr val="000000"/>
                  </a:solidFill>
                  <a:effectLst>
                    <a:outerShdw blurRad="38100" dist="38100" dir="2700000" algn="tl">
                      <a:srgbClr val="FFFFFF"/>
                    </a:outerShdw>
                  </a:effectLst>
                  <a:latin typeface="+mn-lt"/>
                </a:rPr>
                <a:t>financialStatus</a:t>
              </a:r>
            </a:p>
          </p:txBody>
        </p:sp>
        <p:cxnSp>
          <p:nvCxnSpPr>
            <p:cNvPr id="24590" name="AutoShape 19">
              <a:extLst>
                <a:ext uri="{FF2B5EF4-FFF2-40B4-BE49-F238E27FC236}">
                  <a16:creationId xmlns:a16="http://schemas.microsoft.com/office/drawing/2014/main" id="{5504389B-B9AC-BD26-B05C-A71956F27608}"/>
                </a:ext>
              </a:extLst>
            </p:cNvPr>
            <p:cNvCxnSpPr>
              <a:cxnSpLocks noChangeShapeType="1"/>
              <a:stCxn id="428048" idx="3"/>
              <a:endCxn id="428047" idx="3"/>
            </p:cNvCxnSpPr>
            <p:nvPr/>
          </p:nvCxnSpPr>
          <p:spPr bwMode="auto">
            <a:xfrm flipH="1" flipV="1">
              <a:off x="5062" y="1865"/>
              <a:ext cx="16" cy="730"/>
            </a:xfrm>
            <a:prstGeom prst="bentConnector3">
              <a:avLst>
                <a:gd name="adj1" fmla="val -110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428052" name="AutoShape 20">
            <a:extLst>
              <a:ext uri="{FF2B5EF4-FFF2-40B4-BE49-F238E27FC236}">
                <a16:creationId xmlns:a16="http://schemas.microsoft.com/office/drawing/2014/main" id="{7A271587-B812-F3FE-FAA0-97A6FBBC2C07}"/>
              </a:ext>
            </a:extLst>
          </p:cNvPr>
          <p:cNvCxnSpPr>
            <a:cxnSpLocks noChangeShapeType="1"/>
            <a:endCxn id="544783" idx="3"/>
          </p:cNvCxnSpPr>
          <p:nvPr/>
        </p:nvCxnSpPr>
        <p:spPr bwMode="auto">
          <a:xfrm rot="16200000" flipV="1">
            <a:off x="2538412" y="4264026"/>
            <a:ext cx="911225" cy="869950"/>
          </a:xfrm>
          <a:prstGeom prst="curvedConnector2">
            <a:avLst/>
          </a:prstGeom>
          <a:noFill/>
          <a:ln w="38100">
            <a:solidFill>
              <a:srgbClr val="FF0000"/>
            </a:solidFill>
            <a:prstDash val="dash"/>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cxnSp>
        <p:nvCxnSpPr>
          <p:cNvPr id="428053" name="AutoShape 21">
            <a:extLst>
              <a:ext uri="{FF2B5EF4-FFF2-40B4-BE49-F238E27FC236}">
                <a16:creationId xmlns:a16="http://schemas.microsoft.com/office/drawing/2014/main" id="{B82E6B11-5D69-2F36-FC3A-3136CEEDDAA0}"/>
              </a:ext>
            </a:extLst>
          </p:cNvPr>
          <p:cNvCxnSpPr>
            <a:cxnSpLocks noChangeShapeType="1"/>
            <a:endCxn id="544777" idx="1"/>
          </p:cNvCxnSpPr>
          <p:nvPr/>
        </p:nvCxnSpPr>
        <p:spPr bwMode="auto">
          <a:xfrm rot="5400000" flipH="1" flipV="1">
            <a:off x="5502275" y="4332288"/>
            <a:ext cx="939800" cy="704850"/>
          </a:xfrm>
          <a:prstGeom prst="curvedConnector2">
            <a:avLst/>
          </a:prstGeom>
          <a:noFill/>
          <a:ln w="38100">
            <a:solidFill>
              <a:srgbClr val="FF0000"/>
            </a:solidFill>
            <a:prstDash val="dash"/>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8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9" fill="hold" nodeType="clickEffect">
                                  <p:stCondLst>
                                    <p:cond delay="0"/>
                                  </p:stCondLst>
                                  <p:childTnLst>
                                    <p:set>
                                      <p:cBhvr>
                                        <p:cTn id="10" dur="1" fill="hold">
                                          <p:stCondLst>
                                            <p:cond delay="0"/>
                                          </p:stCondLst>
                                        </p:cTn>
                                        <p:tgtEl>
                                          <p:spTgt spid="428052"/>
                                        </p:tgtEl>
                                        <p:attrNameLst>
                                          <p:attrName>style.visibility</p:attrName>
                                        </p:attrNameLst>
                                      </p:cBhvr>
                                      <p:to>
                                        <p:strVal val="visible"/>
                                      </p:to>
                                    </p:set>
                                    <p:animEffect transition="in" filter="strips(upLeft)">
                                      <p:cBhvr>
                                        <p:cTn id="11" dur="500"/>
                                        <p:tgtEl>
                                          <p:spTgt spid="428052"/>
                                        </p:tgtEl>
                                      </p:cBhvr>
                                    </p:animEffect>
                                  </p:childTnLst>
                                </p:cTn>
                              </p:par>
                            </p:childTnLst>
                          </p:cTn>
                        </p:par>
                        <p:par>
                          <p:cTn id="12" fill="hold" nodeType="afterGroup">
                            <p:stCondLst>
                              <p:cond delay="500"/>
                            </p:stCondLst>
                            <p:childTnLst>
                              <p:par>
                                <p:cTn id="13" presetID="2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nodeType="clickEffect">
                                  <p:stCondLst>
                                    <p:cond delay="0"/>
                                  </p:stCondLst>
                                  <p:childTnLst>
                                    <p:set>
                                      <p:cBhvr>
                                        <p:cTn id="19" dur="1" fill="hold">
                                          <p:stCondLst>
                                            <p:cond delay="0"/>
                                          </p:stCondLst>
                                        </p:cTn>
                                        <p:tgtEl>
                                          <p:spTgt spid="428053"/>
                                        </p:tgtEl>
                                        <p:attrNameLst>
                                          <p:attrName>style.visibility</p:attrName>
                                        </p:attrNameLst>
                                      </p:cBhvr>
                                      <p:to>
                                        <p:strVal val="visible"/>
                                      </p:to>
                                    </p:set>
                                    <p:animEffect transition="in" filter="strips(upRight)">
                                      <p:cBhvr>
                                        <p:cTn id="20" dur="500"/>
                                        <p:tgtEl>
                                          <p:spTgt spid="428053"/>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D1C1E2D-8C45-4F06-C0BC-7B14E56ED0D5}"/>
              </a:ext>
            </a:extLst>
          </p:cNvPr>
          <p:cNvSpPr>
            <a:spLocks noGrp="1" noChangeArrowheads="1"/>
          </p:cNvSpPr>
          <p:nvPr>
            <p:ph type="title"/>
          </p:nvPr>
        </p:nvSpPr>
        <p:spPr>
          <a:xfrm>
            <a:off x="739775" y="-411163"/>
            <a:ext cx="8596313" cy="1644651"/>
          </a:xfrm>
        </p:spPr>
        <p:txBody>
          <a:bodyPr/>
          <a:lstStyle/>
          <a:p>
            <a:r>
              <a:rPr lang="en-US" altLang="en-US" sz="3600"/>
              <a:t>Orthogonal Regions</a:t>
            </a:r>
          </a:p>
        </p:txBody>
      </p:sp>
      <p:sp>
        <p:nvSpPr>
          <p:cNvPr id="430083" name="Rectangle 3">
            <a:extLst>
              <a:ext uri="{FF2B5EF4-FFF2-40B4-BE49-F238E27FC236}">
                <a16:creationId xmlns:a16="http://schemas.microsoft.com/office/drawing/2014/main" id="{A8A5DDBF-5E9D-3892-5132-9EDB38A5B80D}"/>
              </a:ext>
            </a:extLst>
          </p:cNvPr>
          <p:cNvSpPr>
            <a:spLocks noGrp="1" noChangeArrowheads="1"/>
          </p:cNvSpPr>
          <p:nvPr>
            <p:ph type="body" idx="1"/>
          </p:nvPr>
        </p:nvSpPr>
        <p:spPr>
          <a:xfrm>
            <a:off x="163513" y="884238"/>
            <a:ext cx="10210800" cy="5791200"/>
          </a:xfrm>
        </p:spPr>
        <p:txBody>
          <a:bodyPr/>
          <a:lstStyle/>
          <a:p>
            <a:r>
              <a:rPr lang="en-US" altLang="en-US" sz="3600">
                <a:solidFill>
                  <a:srgbClr val="0000CC"/>
                </a:solidFill>
              </a:rPr>
              <a:t>Combine multiple simultaneous descriptions</a:t>
            </a:r>
          </a:p>
        </p:txBody>
      </p:sp>
      <p:grpSp>
        <p:nvGrpSpPr>
          <p:cNvPr id="26628" name="Group 4">
            <a:extLst>
              <a:ext uri="{FF2B5EF4-FFF2-40B4-BE49-F238E27FC236}">
                <a16:creationId xmlns:a16="http://schemas.microsoft.com/office/drawing/2014/main" id="{C61B4A06-4F97-A7D4-FBDC-56288C1E6987}"/>
              </a:ext>
            </a:extLst>
          </p:cNvPr>
          <p:cNvGrpSpPr>
            <a:grpSpLocks/>
          </p:cNvGrpSpPr>
          <p:nvPr/>
        </p:nvGrpSpPr>
        <p:grpSpPr bwMode="auto">
          <a:xfrm>
            <a:off x="420688" y="1847850"/>
            <a:ext cx="2138362" cy="3359150"/>
            <a:chOff x="240" y="1056"/>
            <a:chExt cx="1222" cy="1920"/>
          </a:xfrm>
        </p:grpSpPr>
        <p:sp>
          <p:nvSpPr>
            <p:cNvPr id="545821" name="AutoShape 5">
              <a:extLst>
                <a:ext uri="{FF2B5EF4-FFF2-40B4-BE49-F238E27FC236}">
                  <a16:creationId xmlns:a16="http://schemas.microsoft.com/office/drawing/2014/main" id="{3F148789-E5C2-657E-3CDA-31C977D39052}"/>
                </a:ext>
              </a:extLst>
            </p:cNvPr>
            <p:cNvSpPr>
              <a:spLocks noChangeArrowheads="1"/>
            </p:cNvSpPr>
            <p:nvPr/>
          </p:nvSpPr>
          <p:spPr bwMode="auto">
            <a:xfrm>
              <a:off x="240" y="1231"/>
              <a:ext cx="1222" cy="1745"/>
            </a:xfrm>
            <a:prstGeom prst="roundRect">
              <a:avLst>
                <a:gd name="adj" fmla="val 16667"/>
              </a:avLst>
            </a:prstGeom>
            <a:solidFill>
              <a:srgbClr val="FFCC66"/>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sz="4400" i="0">
                <a:latin typeface="+mn-lt"/>
              </a:endParaRPr>
            </a:p>
          </p:txBody>
        </p:sp>
        <p:sp>
          <p:nvSpPr>
            <p:cNvPr id="430086" name="AutoShape 6">
              <a:extLst>
                <a:ext uri="{FF2B5EF4-FFF2-40B4-BE49-F238E27FC236}">
                  <a16:creationId xmlns:a16="http://schemas.microsoft.com/office/drawing/2014/main" id="{0DA8B607-C0A5-D16D-6E16-2BA57B559CB2}"/>
                </a:ext>
              </a:extLst>
            </p:cNvPr>
            <p:cNvSpPr>
              <a:spLocks noChangeArrowheads="1"/>
            </p:cNvSpPr>
            <p:nvPr/>
          </p:nvSpPr>
          <p:spPr bwMode="auto">
            <a:xfrm>
              <a:off x="473" y="1405"/>
              <a:ext cx="756" cy="289"/>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Child</a:t>
              </a:r>
            </a:p>
          </p:txBody>
        </p:sp>
        <p:sp>
          <p:nvSpPr>
            <p:cNvPr id="430087" name="AutoShape 7">
              <a:extLst>
                <a:ext uri="{FF2B5EF4-FFF2-40B4-BE49-F238E27FC236}">
                  <a16:creationId xmlns:a16="http://schemas.microsoft.com/office/drawing/2014/main" id="{A6A5BEFC-41B0-E909-85B2-F380F6A91C91}"/>
                </a:ext>
              </a:extLst>
            </p:cNvPr>
            <p:cNvSpPr>
              <a:spLocks noChangeArrowheads="1"/>
            </p:cNvSpPr>
            <p:nvPr/>
          </p:nvSpPr>
          <p:spPr bwMode="auto">
            <a:xfrm>
              <a:off x="473" y="1987"/>
              <a:ext cx="756" cy="291"/>
            </a:xfrm>
            <a:prstGeom prst="roundRect">
              <a:avLst>
                <a:gd name="adj" fmla="val 16667"/>
              </a:avLst>
            </a:prstGeom>
            <a:solidFill>
              <a:schemeClr val="accent1"/>
            </a:solidFill>
            <a:ln w="381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Adult</a:t>
              </a:r>
            </a:p>
          </p:txBody>
        </p:sp>
        <p:sp>
          <p:nvSpPr>
            <p:cNvPr id="430088" name="AutoShape 8">
              <a:extLst>
                <a:ext uri="{FF2B5EF4-FFF2-40B4-BE49-F238E27FC236}">
                  <a16:creationId xmlns:a16="http://schemas.microsoft.com/office/drawing/2014/main" id="{81E50E8D-6B9E-8F0F-8BF9-FEBCE6E346F1}"/>
                </a:ext>
              </a:extLst>
            </p:cNvPr>
            <p:cNvSpPr>
              <a:spLocks noChangeArrowheads="1"/>
            </p:cNvSpPr>
            <p:nvPr/>
          </p:nvSpPr>
          <p:spPr bwMode="auto">
            <a:xfrm>
              <a:off x="473" y="2569"/>
              <a:ext cx="756" cy="291"/>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Retiree</a:t>
              </a:r>
            </a:p>
          </p:txBody>
        </p:sp>
        <p:cxnSp>
          <p:nvCxnSpPr>
            <p:cNvPr id="26657" name="AutoShape 9">
              <a:extLst>
                <a:ext uri="{FF2B5EF4-FFF2-40B4-BE49-F238E27FC236}">
                  <a16:creationId xmlns:a16="http://schemas.microsoft.com/office/drawing/2014/main" id="{BBA34557-3B21-C24E-6E31-79B9FC7791F4}"/>
                </a:ext>
              </a:extLst>
            </p:cNvPr>
            <p:cNvCxnSpPr>
              <a:cxnSpLocks noChangeShapeType="1"/>
              <a:stCxn id="430086" idx="2"/>
              <a:endCxn id="430087" idx="0"/>
            </p:cNvCxnSpPr>
            <p:nvPr/>
          </p:nvCxnSpPr>
          <p:spPr bwMode="auto">
            <a:xfrm rot="5400000">
              <a:off x="713" y="1834"/>
              <a:ext cx="276"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58" name="AutoShape 10">
              <a:extLst>
                <a:ext uri="{FF2B5EF4-FFF2-40B4-BE49-F238E27FC236}">
                  <a16:creationId xmlns:a16="http://schemas.microsoft.com/office/drawing/2014/main" id="{EF776C29-B6E0-781A-27D3-6B06FD7E7597}"/>
                </a:ext>
              </a:extLst>
            </p:cNvPr>
            <p:cNvCxnSpPr>
              <a:cxnSpLocks noChangeShapeType="1"/>
              <a:stCxn id="430087" idx="2"/>
              <a:endCxn id="430088" idx="0"/>
            </p:cNvCxnSpPr>
            <p:nvPr/>
          </p:nvCxnSpPr>
          <p:spPr bwMode="auto">
            <a:xfrm rot="5400000">
              <a:off x="712" y="2431"/>
              <a:ext cx="277"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091" name="Rectangle 11">
              <a:extLst>
                <a:ext uri="{FF2B5EF4-FFF2-40B4-BE49-F238E27FC236}">
                  <a16:creationId xmlns:a16="http://schemas.microsoft.com/office/drawing/2014/main" id="{81013F46-698D-FADF-80FF-004F508803CD}"/>
                </a:ext>
              </a:extLst>
            </p:cNvPr>
            <p:cNvSpPr>
              <a:spLocks noChangeArrowheads="1"/>
            </p:cNvSpPr>
            <p:nvPr/>
          </p:nvSpPr>
          <p:spPr bwMode="auto">
            <a:xfrm>
              <a:off x="473" y="1056"/>
              <a:ext cx="523" cy="175"/>
            </a:xfrm>
            <a:prstGeom prst="rect">
              <a:avLst/>
            </a:prstGeom>
            <a:solidFill>
              <a:schemeClr val="bg1"/>
            </a:solidFill>
            <a:ln w="12700">
              <a:solidFill>
                <a:schemeClr val="tx1"/>
              </a:solidFill>
              <a:miter lim="800000"/>
              <a:headEnd/>
              <a:tailEnd/>
            </a:ln>
            <a:effectLst/>
          </p:spPr>
          <p:txBody>
            <a:bodyPr wrap="none" lIns="100794" tIns="50397" rIns="100794" bIns="50397" anchor="ctr"/>
            <a:lstStyle/>
            <a:p>
              <a:pPr algn="ctr" defTabSz="503238" eaLnBrk="1" hangingPunct="1">
                <a:defRPr/>
              </a:pPr>
              <a:r>
                <a:rPr lang="en-US" sz="1800" i="0">
                  <a:solidFill>
                    <a:srgbClr val="000000"/>
                  </a:solidFill>
                  <a:effectLst>
                    <a:outerShdw blurRad="38100" dist="38100" dir="2700000" algn="tl">
                      <a:srgbClr val="C0C0C0"/>
                    </a:outerShdw>
                  </a:effectLst>
                  <a:latin typeface="+mn-lt"/>
                </a:rPr>
                <a:t>age</a:t>
              </a:r>
            </a:p>
          </p:txBody>
        </p:sp>
      </p:grpSp>
      <p:grpSp>
        <p:nvGrpSpPr>
          <p:cNvPr id="26629" name="Group 12">
            <a:extLst>
              <a:ext uri="{FF2B5EF4-FFF2-40B4-BE49-F238E27FC236}">
                <a16:creationId xmlns:a16="http://schemas.microsoft.com/office/drawing/2014/main" id="{A1366166-4B01-8BAF-3620-B497FC409D0D}"/>
              </a:ext>
            </a:extLst>
          </p:cNvPr>
          <p:cNvGrpSpPr>
            <a:grpSpLocks/>
          </p:cNvGrpSpPr>
          <p:nvPr/>
        </p:nvGrpSpPr>
        <p:grpSpPr bwMode="auto">
          <a:xfrm>
            <a:off x="6972300" y="1951038"/>
            <a:ext cx="2663825" cy="3089275"/>
            <a:chOff x="3984" y="1115"/>
            <a:chExt cx="1522" cy="1765"/>
          </a:xfrm>
        </p:grpSpPr>
        <p:sp>
          <p:nvSpPr>
            <p:cNvPr id="545815" name="AutoShape 13">
              <a:extLst>
                <a:ext uri="{FF2B5EF4-FFF2-40B4-BE49-F238E27FC236}">
                  <a16:creationId xmlns:a16="http://schemas.microsoft.com/office/drawing/2014/main" id="{F195EA32-49C1-B312-71B4-36D6B8C5D8E7}"/>
                </a:ext>
              </a:extLst>
            </p:cNvPr>
            <p:cNvSpPr>
              <a:spLocks noChangeArrowheads="1"/>
            </p:cNvSpPr>
            <p:nvPr/>
          </p:nvSpPr>
          <p:spPr bwMode="auto">
            <a:xfrm>
              <a:off x="3984" y="1294"/>
              <a:ext cx="1522" cy="1586"/>
            </a:xfrm>
            <a:prstGeom prst="roundRect">
              <a:avLst>
                <a:gd name="adj" fmla="val 16667"/>
              </a:avLst>
            </a:prstGeom>
            <a:solidFill>
              <a:srgbClr val="FFCC66"/>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sz="4400" i="0">
                <a:latin typeface="+mn-lt"/>
              </a:endParaRPr>
            </a:p>
          </p:txBody>
        </p:sp>
        <p:sp>
          <p:nvSpPr>
            <p:cNvPr id="430094" name="AutoShape 14">
              <a:extLst>
                <a:ext uri="{FF2B5EF4-FFF2-40B4-BE49-F238E27FC236}">
                  <a16:creationId xmlns:a16="http://schemas.microsoft.com/office/drawing/2014/main" id="{10E4138E-E0D1-AD75-CBC4-D9E27711E40E}"/>
                </a:ext>
              </a:extLst>
            </p:cNvPr>
            <p:cNvSpPr>
              <a:spLocks noChangeArrowheads="1"/>
            </p:cNvSpPr>
            <p:nvPr/>
          </p:nvSpPr>
          <p:spPr bwMode="auto">
            <a:xfrm>
              <a:off x="4238" y="1611"/>
              <a:ext cx="824" cy="508"/>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Poor</a:t>
              </a:r>
            </a:p>
          </p:txBody>
        </p:sp>
        <p:sp>
          <p:nvSpPr>
            <p:cNvPr id="430095" name="AutoShape 15">
              <a:extLst>
                <a:ext uri="{FF2B5EF4-FFF2-40B4-BE49-F238E27FC236}">
                  <a16:creationId xmlns:a16="http://schemas.microsoft.com/office/drawing/2014/main" id="{3DE96BA8-1C6A-7BC2-84AD-25936D106A8C}"/>
                </a:ext>
              </a:extLst>
            </p:cNvPr>
            <p:cNvSpPr>
              <a:spLocks noChangeArrowheads="1"/>
            </p:cNvSpPr>
            <p:nvPr/>
          </p:nvSpPr>
          <p:spPr bwMode="auto">
            <a:xfrm>
              <a:off x="4238" y="2436"/>
              <a:ext cx="824" cy="317"/>
            </a:xfrm>
            <a:prstGeom prst="roundRect">
              <a:avLst>
                <a:gd name="adj" fmla="val 16667"/>
              </a:avLst>
            </a:prstGeom>
            <a:solidFill>
              <a:schemeClr val="accent1"/>
            </a:solidFill>
            <a:ln w="381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Rich</a:t>
              </a:r>
            </a:p>
          </p:txBody>
        </p:sp>
        <p:cxnSp>
          <p:nvCxnSpPr>
            <p:cNvPr id="26650" name="AutoShape 16">
              <a:extLst>
                <a:ext uri="{FF2B5EF4-FFF2-40B4-BE49-F238E27FC236}">
                  <a16:creationId xmlns:a16="http://schemas.microsoft.com/office/drawing/2014/main" id="{69CA1357-CB49-4F41-4674-4C10BC3868F8}"/>
                </a:ext>
              </a:extLst>
            </p:cNvPr>
            <p:cNvCxnSpPr>
              <a:cxnSpLocks noChangeShapeType="1"/>
              <a:stCxn id="430094" idx="2"/>
              <a:endCxn id="430095" idx="0"/>
            </p:cNvCxnSpPr>
            <p:nvPr/>
          </p:nvCxnSpPr>
          <p:spPr bwMode="auto">
            <a:xfrm rot="5400000">
              <a:off x="4499" y="2270"/>
              <a:ext cx="301"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097" name="Rectangle 17">
              <a:extLst>
                <a:ext uri="{FF2B5EF4-FFF2-40B4-BE49-F238E27FC236}">
                  <a16:creationId xmlns:a16="http://schemas.microsoft.com/office/drawing/2014/main" id="{EE6C4C54-3659-93D9-436C-90D57F1B6E33}"/>
                </a:ext>
              </a:extLst>
            </p:cNvPr>
            <p:cNvSpPr>
              <a:spLocks noChangeArrowheads="1"/>
            </p:cNvSpPr>
            <p:nvPr/>
          </p:nvSpPr>
          <p:spPr bwMode="auto">
            <a:xfrm>
              <a:off x="4186" y="1115"/>
              <a:ext cx="1000" cy="190"/>
            </a:xfrm>
            <a:prstGeom prst="rect">
              <a:avLst/>
            </a:prstGeom>
            <a:solidFill>
              <a:schemeClr val="bg1"/>
            </a:solidFill>
            <a:ln w="12700">
              <a:solidFill>
                <a:schemeClr val="tx1"/>
              </a:solidFill>
              <a:miter lim="800000"/>
              <a:headEnd/>
              <a:tailEnd/>
            </a:ln>
            <a:effectLst/>
          </p:spPr>
          <p:txBody>
            <a:bodyPr wrap="none" lIns="100794" tIns="50397" rIns="100794" bIns="50397" anchor="ctr"/>
            <a:lstStyle/>
            <a:p>
              <a:pPr algn="ctr" defTabSz="503238" eaLnBrk="1" hangingPunct="1">
                <a:defRPr/>
              </a:pPr>
              <a:r>
                <a:rPr lang="en-US" sz="1800" i="0" dirty="0" err="1">
                  <a:solidFill>
                    <a:srgbClr val="000000"/>
                  </a:solidFill>
                  <a:effectLst>
                    <a:outerShdw blurRad="38100" dist="38100" dir="2700000" algn="tl">
                      <a:srgbClr val="C0C0C0"/>
                    </a:outerShdw>
                  </a:effectLst>
                  <a:latin typeface="+mn-lt"/>
                </a:rPr>
                <a:t>financialStatus</a:t>
              </a:r>
              <a:endParaRPr lang="en-US" sz="1800" i="0" dirty="0">
                <a:solidFill>
                  <a:srgbClr val="000000"/>
                </a:solidFill>
                <a:effectLst>
                  <a:outerShdw blurRad="38100" dist="38100" dir="2700000" algn="tl">
                    <a:srgbClr val="C0C0C0"/>
                  </a:outerShdw>
                </a:effectLst>
                <a:latin typeface="+mn-lt"/>
              </a:endParaRPr>
            </a:p>
          </p:txBody>
        </p:sp>
        <p:cxnSp>
          <p:nvCxnSpPr>
            <p:cNvPr id="26652" name="AutoShape 18">
              <a:extLst>
                <a:ext uri="{FF2B5EF4-FFF2-40B4-BE49-F238E27FC236}">
                  <a16:creationId xmlns:a16="http://schemas.microsoft.com/office/drawing/2014/main" id="{789B0596-5066-8AFC-FB1D-F41D51A7626D}"/>
                </a:ext>
              </a:extLst>
            </p:cNvPr>
            <p:cNvCxnSpPr>
              <a:cxnSpLocks noChangeShapeType="1"/>
              <a:stCxn id="430095" idx="3"/>
              <a:endCxn id="430094" idx="3"/>
            </p:cNvCxnSpPr>
            <p:nvPr/>
          </p:nvCxnSpPr>
          <p:spPr bwMode="auto">
            <a:xfrm flipH="1" flipV="1">
              <a:off x="5062" y="1865"/>
              <a:ext cx="16" cy="730"/>
            </a:xfrm>
            <a:prstGeom prst="bentConnector3">
              <a:avLst>
                <a:gd name="adj1" fmla="val -110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 name="Group 19">
            <a:extLst>
              <a:ext uri="{FF2B5EF4-FFF2-40B4-BE49-F238E27FC236}">
                <a16:creationId xmlns:a16="http://schemas.microsoft.com/office/drawing/2014/main" id="{BB7B2B63-7631-0E68-A133-01D557FEE81B}"/>
              </a:ext>
            </a:extLst>
          </p:cNvPr>
          <p:cNvGrpSpPr>
            <a:grpSpLocks/>
          </p:cNvGrpSpPr>
          <p:nvPr/>
        </p:nvGrpSpPr>
        <p:grpSpPr bwMode="auto">
          <a:xfrm>
            <a:off x="2855913" y="3778250"/>
            <a:ext cx="3948112" cy="3278188"/>
            <a:chOff x="1632" y="2159"/>
            <a:chExt cx="2256" cy="1873"/>
          </a:xfrm>
        </p:grpSpPr>
        <p:sp>
          <p:nvSpPr>
            <p:cNvPr id="545802" name="AutoShape 20">
              <a:extLst>
                <a:ext uri="{FF2B5EF4-FFF2-40B4-BE49-F238E27FC236}">
                  <a16:creationId xmlns:a16="http://schemas.microsoft.com/office/drawing/2014/main" id="{7B56BBD8-9156-49FE-ACDA-8A8B9989A3D5}"/>
                </a:ext>
              </a:extLst>
            </p:cNvPr>
            <p:cNvSpPr>
              <a:spLocks noChangeArrowheads="1"/>
            </p:cNvSpPr>
            <p:nvPr/>
          </p:nvSpPr>
          <p:spPr bwMode="auto">
            <a:xfrm>
              <a:off x="1632" y="2160"/>
              <a:ext cx="2256" cy="1872"/>
            </a:xfrm>
            <a:prstGeom prst="roundRect">
              <a:avLst>
                <a:gd name="adj" fmla="val 16667"/>
              </a:avLst>
            </a:prstGeom>
            <a:solidFill>
              <a:srgbClr val="FFCC66"/>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sz="4400" i="0">
                <a:latin typeface="+mn-lt"/>
              </a:endParaRPr>
            </a:p>
          </p:txBody>
        </p:sp>
        <p:sp>
          <p:nvSpPr>
            <p:cNvPr id="430101" name="AutoShape 21">
              <a:extLst>
                <a:ext uri="{FF2B5EF4-FFF2-40B4-BE49-F238E27FC236}">
                  <a16:creationId xmlns:a16="http://schemas.microsoft.com/office/drawing/2014/main" id="{827F6626-94D2-3EBE-2B98-21017ED76B86}"/>
                </a:ext>
              </a:extLst>
            </p:cNvPr>
            <p:cNvSpPr>
              <a:spLocks noChangeArrowheads="1"/>
            </p:cNvSpPr>
            <p:nvPr/>
          </p:nvSpPr>
          <p:spPr bwMode="auto">
            <a:xfrm>
              <a:off x="2784" y="2763"/>
              <a:ext cx="824" cy="508"/>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Poor</a:t>
              </a:r>
            </a:p>
          </p:txBody>
        </p:sp>
        <p:sp>
          <p:nvSpPr>
            <p:cNvPr id="430102" name="AutoShape 22">
              <a:extLst>
                <a:ext uri="{FF2B5EF4-FFF2-40B4-BE49-F238E27FC236}">
                  <a16:creationId xmlns:a16="http://schemas.microsoft.com/office/drawing/2014/main" id="{68F088B3-CD36-661D-0748-7FAF0330272B}"/>
                </a:ext>
              </a:extLst>
            </p:cNvPr>
            <p:cNvSpPr>
              <a:spLocks noChangeArrowheads="1"/>
            </p:cNvSpPr>
            <p:nvPr/>
          </p:nvSpPr>
          <p:spPr bwMode="auto">
            <a:xfrm>
              <a:off x="2784" y="3588"/>
              <a:ext cx="824" cy="317"/>
            </a:xfrm>
            <a:prstGeom prst="roundRect">
              <a:avLst>
                <a:gd name="adj" fmla="val 16667"/>
              </a:avLst>
            </a:prstGeom>
            <a:solidFill>
              <a:schemeClr val="accent1"/>
            </a:solidFill>
            <a:ln w="381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Rich</a:t>
              </a:r>
            </a:p>
          </p:txBody>
        </p:sp>
        <p:cxnSp>
          <p:nvCxnSpPr>
            <p:cNvPr id="26637" name="AutoShape 23">
              <a:extLst>
                <a:ext uri="{FF2B5EF4-FFF2-40B4-BE49-F238E27FC236}">
                  <a16:creationId xmlns:a16="http://schemas.microsoft.com/office/drawing/2014/main" id="{E735ADF3-C690-DF6A-92CF-471641A8ED89}"/>
                </a:ext>
              </a:extLst>
            </p:cNvPr>
            <p:cNvCxnSpPr>
              <a:cxnSpLocks noChangeShapeType="1"/>
              <a:stCxn id="430101" idx="2"/>
              <a:endCxn id="430102" idx="0"/>
            </p:cNvCxnSpPr>
            <p:nvPr/>
          </p:nvCxnSpPr>
          <p:spPr bwMode="auto">
            <a:xfrm rot="5400000">
              <a:off x="3045" y="3422"/>
              <a:ext cx="301"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104" name="Rectangle 24">
              <a:extLst>
                <a:ext uri="{FF2B5EF4-FFF2-40B4-BE49-F238E27FC236}">
                  <a16:creationId xmlns:a16="http://schemas.microsoft.com/office/drawing/2014/main" id="{CEFC8FBE-E748-DD17-0003-7E8E974EE6B1}"/>
                </a:ext>
              </a:extLst>
            </p:cNvPr>
            <p:cNvSpPr>
              <a:spLocks noChangeArrowheads="1"/>
            </p:cNvSpPr>
            <p:nvPr/>
          </p:nvSpPr>
          <p:spPr bwMode="auto">
            <a:xfrm>
              <a:off x="2903" y="2160"/>
              <a:ext cx="761" cy="190"/>
            </a:xfrm>
            <a:prstGeom prst="rect">
              <a:avLst/>
            </a:prstGeom>
            <a:noFill/>
            <a:ln w="12700">
              <a:noFill/>
              <a:miter lim="800000"/>
              <a:headEnd/>
              <a:tailEnd/>
            </a:ln>
            <a:effectLst/>
          </p:spPr>
          <p:txBody>
            <a:bodyPr wrap="none" lIns="100794" tIns="50397" rIns="100794" bIns="50397" anchor="ctr"/>
            <a:lstStyle/>
            <a:p>
              <a:pPr algn="ctr" defTabSz="503238" eaLnBrk="1" hangingPunct="1">
                <a:defRPr/>
              </a:pPr>
              <a:r>
                <a:rPr lang="en-US" sz="1800" i="0" dirty="0" err="1">
                  <a:solidFill>
                    <a:srgbClr val="000000"/>
                  </a:solidFill>
                  <a:effectLst>
                    <a:outerShdw blurRad="38100" dist="38100" dir="2700000" algn="tl">
                      <a:srgbClr val="C0C0C0"/>
                    </a:outerShdw>
                  </a:effectLst>
                  <a:latin typeface="+mn-lt"/>
                </a:rPr>
                <a:t>financialStatus</a:t>
              </a:r>
              <a:endParaRPr lang="en-US" sz="1800" i="0" dirty="0">
                <a:solidFill>
                  <a:srgbClr val="000000"/>
                </a:solidFill>
                <a:effectLst>
                  <a:outerShdw blurRad="38100" dist="38100" dir="2700000" algn="tl">
                    <a:srgbClr val="C0C0C0"/>
                  </a:outerShdw>
                </a:effectLst>
                <a:latin typeface="+mn-lt"/>
              </a:endParaRPr>
            </a:p>
          </p:txBody>
        </p:sp>
        <p:cxnSp>
          <p:nvCxnSpPr>
            <p:cNvPr id="26639" name="AutoShape 25">
              <a:extLst>
                <a:ext uri="{FF2B5EF4-FFF2-40B4-BE49-F238E27FC236}">
                  <a16:creationId xmlns:a16="http://schemas.microsoft.com/office/drawing/2014/main" id="{07AA2A39-F9C9-D8EB-CB5E-6B9828635CFC}"/>
                </a:ext>
              </a:extLst>
            </p:cNvPr>
            <p:cNvCxnSpPr>
              <a:cxnSpLocks noChangeShapeType="1"/>
              <a:stCxn id="430102" idx="3"/>
              <a:endCxn id="430101" idx="3"/>
            </p:cNvCxnSpPr>
            <p:nvPr/>
          </p:nvCxnSpPr>
          <p:spPr bwMode="auto">
            <a:xfrm flipH="1" flipV="1">
              <a:off x="3608" y="3017"/>
              <a:ext cx="16" cy="730"/>
            </a:xfrm>
            <a:prstGeom prst="bentConnector3">
              <a:avLst>
                <a:gd name="adj1" fmla="val -110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106" name="AutoShape 26">
              <a:extLst>
                <a:ext uri="{FF2B5EF4-FFF2-40B4-BE49-F238E27FC236}">
                  <a16:creationId xmlns:a16="http://schemas.microsoft.com/office/drawing/2014/main" id="{96898194-BF84-9D88-542D-4561FDD3AB5B}"/>
                </a:ext>
              </a:extLst>
            </p:cNvPr>
            <p:cNvSpPr>
              <a:spLocks noChangeArrowheads="1"/>
            </p:cNvSpPr>
            <p:nvPr/>
          </p:nvSpPr>
          <p:spPr bwMode="auto">
            <a:xfrm>
              <a:off x="1788" y="2461"/>
              <a:ext cx="756" cy="291"/>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Child</a:t>
              </a:r>
            </a:p>
          </p:txBody>
        </p:sp>
        <p:sp>
          <p:nvSpPr>
            <p:cNvPr id="430107" name="AutoShape 27">
              <a:extLst>
                <a:ext uri="{FF2B5EF4-FFF2-40B4-BE49-F238E27FC236}">
                  <a16:creationId xmlns:a16="http://schemas.microsoft.com/office/drawing/2014/main" id="{9ED3CE6F-6068-D101-35D6-530A14334A5A}"/>
                </a:ext>
              </a:extLst>
            </p:cNvPr>
            <p:cNvSpPr>
              <a:spLocks noChangeArrowheads="1"/>
            </p:cNvSpPr>
            <p:nvPr/>
          </p:nvSpPr>
          <p:spPr bwMode="auto">
            <a:xfrm>
              <a:off x="1788" y="3043"/>
              <a:ext cx="756" cy="288"/>
            </a:xfrm>
            <a:prstGeom prst="roundRect">
              <a:avLst>
                <a:gd name="adj" fmla="val 16667"/>
              </a:avLst>
            </a:prstGeom>
            <a:solidFill>
              <a:schemeClr val="accent1"/>
            </a:solidFill>
            <a:ln w="381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Adult</a:t>
              </a:r>
            </a:p>
          </p:txBody>
        </p:sp>
        <p:sp>
          <p:nvSpPr>
            <p:cNvPr id="430108" name="AutoShape 28">
              <a:extLst>
                <a:ext uri="{FF2B5EF4-FFF2-40B4-BE49-F238E27FC236}">
                  <a16:creationId xmlns:a16="http://schemas.microsoft.com/office/drawing/2014/main" id="{024DBBFA-9B04-5DAB-31C0-E6D9993328A6}"/>
                </a:ext>
              </a:extLst>
            </p:cNvPr>
            <p:cNvSpPr>
              <a:spLocks noChangeArrowheads="1"/>
            </p:cNvSpPr>
            <p:nvPr/>
          </p:nvSpPr>
          <p:spPr bwMode="auto">
            <a:xfrm>
              <a:off x="1788" y="3625"/>
              <a:ext cx="756" cy="291"/>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400" i="0">
                  <a:solidFill>
                    <a:srgbClr val="000000"/>
                  </a:solidFill>
                  <a:effectLst>
                    <a:outerShdw blurRad="38100" dist="38100" dir="2700000" algn="tl">
                      <a:srgbClr val="FFFFFF"/>
                    </a:outerShdw>
                  </a:effectLst>
                  <a:latin typeface="+mn-lt"/>
                </a:rPr>
                <a:t>Retiree</a:t>
              </a:r>
            </a:p>
          </p:txBody>
        </p:sp>
        <p:cxnSp>
          <p:nvCxnSpPr>
            <p:cNvPr id="26643" name="AutoShape 29">
              <a:extLst>
                <a:ext uri="{FF2B5EF4-FFF2-40B4-BE49-F238E27FC236}">
                  <a16:creationId xmlns:a16="http://schemas.microsoft.com/office/drawing/2014/main" id="{C167166B-32C3-9D33-8018-FA3E29B11B09}"/>
                </a:ext>
              </a:extLst>
            </p:cNvPr>
            <p:cNvCxnSpPr>
              <a:cxnSpLocks noChangeShapeType="1"/>
              <a:stCxn id="430106" idx="2"/>
              <a:endCxn id="430107" idx="0"/>
            </p:cNvCxnSpPr>
            <p:nvPr/>
          </p:nvCxnSpPr>
          <p:spPr bwMode="auto">
            <a:xfrm rot="5400000">
              <a:off x="2028" y="2890"/>
              <a:ext cx="276"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44" name="AutoShape 30">
              <a:extLst>
                <a:ext uri="{FF2B5EF4-FFF2-40B4-BE49-F238E27FC236}">
                  <a16:creationId xmlns:a16="http://schemas.microsoft.com/office/drawing/2014/main" id="{22C101D1-A5A9-0CA0-2D72-79E7099599DA}"/>
                </a:ext>
              </a:extLst>
            </p:cNvPr>
            <p:cNvCxnSpPr>
              <a:cxnSpLocks noChangeShapeType="1"/>
              <a:stCxn id="430107" idx="2"/>
              <a:endCxn id="430108" idx="0"/>
            </p:cNvCxnSpPr>
            <p:nvPr/>
          </p:nvCxnSpPr>
          <p:spPr bwMode="auto">
            <a:xfrm rot="5400000">
              <a:off x="2027" y="3487"/>
              <a:ext cx="277"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111" name="Rectangle 31">
              <a:extLst>
                <a:ext uri="{FF2B5EF4-FFF2-40B4-BE49-F238E27FC236}">
                  <a16:creationId xmlns:a16="http://schemas.microsoft.com/office/drawing/2014/main" id="{30104FBC-61AA-7AE1-B410-20B0DA4852DF}"/>
                </a:ext>
              </a:extLst>
            </p:cNvPr>
            <p:cNvSpPr>
              <a:spLocks noChangeArrowheads="1"/>
            </p:cNvSpPr>
            <p:nvPr/>
          </p:nvSpPr>
          <p:spPr bwMode="auto">
            <a:xfrm>
              <a:off x="2009" y="2159"/>
              <a:ext cx="522" cy="175"/>
            </a:xfrm>
            <a:prstGeom prst="rect">
              <a:avLst/>
            </a:prstGeom>
            <a:noFill/>
            <a:ln w="12700">
              <a:noFill/>
              <a:miter lim="800000"/>
              <a:headEnd/>
              <a:tailEnd/>
            </a:ln>
            <a:effectLst/>
          </p:spPr>
          <p:txBody>
            <a:bodyPr wrap="none" lIns="100794" tIns="50397" rIns="100794" bIns="50397" anchor="ctr"/>
            <a:lstStyle/>
            <a:p>
              <a:pPr algn="ctr" defTabSz="503238" eaLnBrk="1" hangingPunct="1">
                <a:defRPr/>
              </a:pPr>
              <a:r>
                <a:rPr lang="en-US" sz="1800" i="0" dirty="0">
                  <a:solidFill>
                    <a:srgbClr val="000000"/>
                  </a:solidFill>
                  <a:effectLst>
                    <a:outerShdw blurRad="38100" dist="38100" dir="2700000" algn="tl">
                      <a:srgbClr val="C0C0C0"/>
                    </a:outerShdw>
                  </a:effectLst>
                  <a:latin typeface="+mn-lt"/>
                </a:rPr>
                <a:t>age</a:t>
              </a:r>
            </a:p>
          </p:txBody>
        </p:sp>
        <p:sp>
          <p:nvSpPr>
            <p:cNvPr id="545814" name="Line 32">
              <a:extLst>
                <a:ext uri="{FF2B5EF4-FFF2-40B4-BE49-F238E27FC236}">
                  <a16:creationId xmlns:a16="http://schemas.microsoft.com/office/drawing/2014/main" id="{AB224BB5-DC1A-E80D-580D-B47324CC158F}"/>
                </a:ext>
              </a:extLst>
            </p:cNvPr>
            <p:cNvSpPr>
              <a:spLocks noChangeShapeType="1"/>
            </p:cNvSpPr>
            <p:nvPr/>
          </p:nvSpPr>
          <p:spPr bwMode="auto">
            <a:xfrm>
              <a:off x="2688" y="2160"/>
              <a:ext cx="0" cy="1872"/>
            </a:xfrm>
            <a:prstGeom prst="line">
              <a:avLst/>
            </a:prstGeom>
            <a:noFill/>
            <a:ln w="28575">
              <a:solidFill>
                <a:schemeClr val="tx1"/>
              </a:solidFill>
              <a:prstDash val="dash"/>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sz="4400">
                <a:latin typeface="+mn-lt"/>
              </a:endParaRPr>
            </a:p>
          </p:txBody>
        </p:sp>
      </p:grpSp>
      <p:grpSp>
        <p:nvGrpSpPr>
          <p:cNvPr id="5" name="Group 33">
            <a:extLst>
              <a:ext uri="{FF2B5EF4-FFF2-40B4-BE49-F238E27FC236}">
                <a16:creationId xmlns:a16="http://schemas.microsoft.com/office/drawing/2014/main" id="{A19EB0F1-C79A-684D-2E64-883BB9477D2D}"/>
              </a:ext>
            </a:extLst>
          </p:cNvPr>
          <p:cNvGrpSpPr>
            <a:grpSpLocks/>
          </p:cNvGrpSpPr>
          <p:nvPr/>
        </p:nvGrpSpPr>
        <p:grpSpPr bwMode="auto">
          <a:xfrm>
            <a:off x="1743075" y="2000250"/>
            <a:ext cx="5583238" cy="1779588"/>
            <a:chOff x="996" y="1143"/>
            <a:chExt cx="3190" cy="1017"/>
          </a:xfrm>
        </p:grpSpPr>
        <p:cxnSp>
          <p:nvCxnSpPr>
            <p:cNvPr id="26632" name="AutoShape 34">
              <a:extLst>
                <a:ext uri="{FF2B5EF4-FFF2-40B4-BE49-F238E27FC236}">
                  <a16:creationId xmlns:a16="http://schemas.microsoft.com/office/drawing/2014/main" id="{C5F6BDF2-E483-DC26-54C7-9951FA244407}"/>
                </a:ext>
              </a:extLst>
            </p:cNvPr>
            <p:cNvCxnSpPr>
              <a:cxnSpLocks noChangeShapeType="1"/>
              <a:stCxn id="430091" idx="3"/>
              <a:endCxn id="430111" idx="0"/>
            </p:cNvCxnSpPr>
            <p:nvPr/>
          </p:nvCxnSpPr>
          <p:spPr bwMode="auto">
            <a:xfrm>
              <a:off x="996" y="1143"/>
              <a:ext cx="1274" cy="1016"/>
            </a:xfrm>
            <a:prstGeom prst="curvedConnector2">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6633" name="AutoShape 35">
              <a:extLst>
                <a:ext uri="{FF2B5EF4-FFF2-40B4-BE49-F238E27FC236}">
                  <a16:creationId xmlns:a16="http://schemas.microsoft.com/office/drawing/2014/main" id="{30D787E0-94BF-86E3-CDF3-08820BAD8FB0}"/>
                </a:ext>
              </a:extLst>
            </p:cNvPr>
            <p:cNvCxnSpPr>
              <a:cxnSpLocks noChangeShapeType="1"/>
              <a:stCxn id="430097" idx="1"/>
              <a:endCxn id="430104" idx="0"/>
            </p:cNvCxnSpPr>
            <p:nvPr/>
          </p:nvCxnSpPr>
          <p:spPr bwMode="auto">
            <a:xfrm rot="10800000" flipV="1">
              <a:off x="3283" y="1210"/>
              <a:ext cx="903" cy="950"/>
            </a:xfrm>
            <a:prstGeom prst="curvedConnector2">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wipe(left)">
                                      <p:cBhvr>
                                        <p:cTn id="7" dur="500"/>
                                        <p:tgtEl>
                                          <p:spTgt spid="430083">
                                            <p:txEl>
                                              <p:pRg st="0" end="0"/>
                                            </p:txEl>
                                          </p:spTgt>
                                        </p:tgtEl>
                                      </p:cBhvr>
                                    </p:animEffect>
                                  </p:childTnLst>
                                  <p:subTnLst>
                                    <p:animClr clrSpc="rgb" dir="cw">
                                      <p:cBhvr override="childStyle">
                                        <p:cTn dur="1" fill="hold" display="0" masterRel="nextClick" afterEffect="1"/>
                                        <p:tgtEl>
                                          <p:spTgt spid="430083">
                                            <p:txEl>
                                              <p:pRg st="0" end="0"/>
                                            </p:txEl>
                                          </p:spTgt>
                                        </p:tgtEl>
                                        <p:attrNameLst>
                                          <p:attrName>ppt_c</p:attrName>
                                        </p:attrNameLst>
                                      </p:cBhvr>
                                      <p:to>
                                        <a:srgbClr val="777777"/>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8">
            <a:extLst>
              <a:ext uri="{FF2B5EF4-FFF2-40B4-BE49-F238E27FC236}">
                <a16:creationId xmlns:a16="http://schemas.microsoft.com/office/drawing/2014/main" id="{ECB437F2-2DCC-38FF-C239-2F3349DFE1D1}"/>
              </a:ext>
            </a:extLst>
          </p:cNvPr>
          <p:cNvSpPr>
            <a:spLocks noGrp="1" noChangeArrowheads="1"/>
          </p:cNvSpPr>
          <p:nvPr>
            <p:ph type="body" idx="1"/>
          </p:nvPr>
        </p:nvSpPr>
        <p:spPr>
          <a:xfrm>
            <a:off x="0" y="923925"/>
            <a:ext cx="10080625" cy="6400800"/>
          </a:xfrm>
        </p:spPr>
        <p:txBody>
          <a:bodyPr/>
          <a:lstStyle/>
          <a:p>
            <a:pPr>
              <a:lnSpc>
                <a:spcPct val="120000"/>
              </a:lnSpc>
              <a:spcBef>
                <a:spcPts val="600"/>
              </a:spcBef>
              <a:spcAft>
                <a:spcPct val="0"/>
              </a:spcAft>
            </a:pPr>
            <a:r>
              <a:rPr lang="en-US" altLang="en-US">
                <a:solidFill>
                  <a:srgbClr val="0000CC"/>
                </a:solidFill>
              </a:rPr>
              <a:t>All mutually orthogonal regions detect the same events and respond to them “simultaneously”</a:t>
            </a:r>
          </a:p>
          <a:p>
            <a:pPr lvl="1">
              <a:lnSpc>
                <a:spcPct val="120000"/>
              </a:lnSpc>
              <a:spcBef>
                <a:spcPts val="600"/>
              </a:spcBef>
              <a:spcAft>
                <a:spcPts val="800"/>
              </a:spcAft>
            </a:pPr>
            <a:r>
              <a:rPr lang="en-US" altLang="en-US"/>
              <a:t>Usually reduces to interleaving of some kind. </a:t>
            </a:r>
          </a:p>
        </p:txBody>
      </p:sp>
      <p:grpSp>
        <p:nvGrpSpPr>
          <p:cNvPr id="2" name="Group 2">
            <a:extLst>
              <a:ext uri="{FF2B5EF4-FFF2-40B4-BE49-F238E27FC236}">
                <a16:creationId xmlns:a16="http://schemas.microsoft.com/office/drawing/2014/main" id="{9803936F-6332-DBA6-F724-4B5B3733369F}"/>
              </a:ext>
            </a:extLst>
          </p:cNvPr>
          <p:cNvGrpSpPr>
            <a:grpSpLocks/>
          </p:cNvGrpSpPr>
          <p:nvPr/>
        </p:nvGrpSpPr>
        <p:grpSpPr bwMode="auto">
          <a:xfrm>
            <a:off x="468313" y="3246438"/>
            <a:ext cx="8686800" cy="3725862"/>
            <a:chOff x="768" y="1855"/>
            <a:chExt cx="4080" cy="2129"/>
          </a:xfrm>
        </p:grpSpPr>
        <p:sp>
          <p:nvSpPr>
            <p:cNvPr id="432131" name="AutoShape 3">
              <a:extLst>
                <a:ext uri="{FF2B5EF4-FFF2-40B4-BE49-F238E27FC236}">
                  <a16:creationId xmlns:a16="http://schemas.microsoft.com/office/drawing/2014/main" id="{D36042A0-0CC3-066C-9F9D-BA7B92C8DD97}"/>
                </a:ext>
              </a:extLst>
            </p:cNvPr>
            <p:cNvSpPr>
              <a:spLocks noChangeArrowheads="1"/>
            </p:cNvSpPr>
            <p:nvPr/>
          </p:nvSpPr>
          <p:spPr bwMode="auto">
            <a:xfrm>
              <a:off x="768" y="1872"/>
              <a:ext cx="4080" cy="2112"/>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endParaRPr lang="en-US" sz="3000" i="0">
                <a:solidFill>
                  <a:srgbClr val="000000"/>
                </a:solidFill>
                <a:effectLst>
                  <a:outerShdw blurRad="38100" dist="38100" dir="2700000" algn="tl">
                    <a:srgbClr val="FFFFFF"/>
                  </a:outerShdw>
                </a:effectLst>
              </a:endParaRPr>
            </a:p>
          </p:txBody>
        </p:sp>
        <p:sp>
          <p:nvSpPr>
            <p:cNvPr id="28686" name="Line 4">
              <a:extLst>
                <a:ext uri="{FF2B5EF4-FFF2-40B4-BE49-F238E27FC236}">
                  <a16:creationId xmlns:a16="http://schemas.microsoft.com/office/drawing/2014/main" id="{ED4EF954-6230-0403-A583-CCDCCD8F45C9}"/>
                </a:ext>
              </a:extLst>
            </p:cNvPr>
            <p:cNvSpPr>
              <a:spLocks noChangeShapeType="1"/>
            </p:cNvSpPr>
            <p:nvPr/>
          </p:nvSpPr>
          <p:spPr bwMode="auto">
            <a:xfrm flipV="1">
              <a:off x="2736" y="1920"/>
              <a:ext cx="0" cy="206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32133" name="AutoShape 5">
              <a:extLst>
                <a:ext uri="{FF2B5EF4-FFF2-40B4-BE49-F238E27FC236}">
                  <a16:creationId xmlns:a16="http://schemas.microsoft.com/office/drawing/2014/main" id="{B88A4B15-ECB6-1964-D18A-E6A77B6F329E}"/>
                </a:ext>
              </a:extLst>
            </p:cNvPr>
            <p:cNvSpPr>
              <a:spLocks noChangeArrowheads="1"/>
            </p:cNvSpPr>
            <p:nvPr/>
          </p:nvSpPr>
          <p:spPr bwMode="auto">
            <a:xfrm>
              <a:off x="1344" y="3360"/>
              <a:ext cx="1200" cy="432"/>
            </a:xfrm>
            <a:prstGeom prst="roundRect">
              <a:avLst>
                <a:gd name="adj" fmla="val 16667"/>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3400" i="0">
                  <a:solidFill>
                    <a:srgbClr val="000000"/>
                  </a:solidFill>
                  <a:effectLst>
                    <a:outerShdw blurRad="38100" dist="38100" dir="2700000" algn="tl">
                      <a:srgbClr val="FFFFFF"/>
                    </a:outerShdw>
                  </a:effectLst>
                </a:rPr>
                <a:t>Outlaw</a:t>
              </a:r>
            </a:p>
          </p:txBody>
        </p:sp>
        <p:sp>
          <p:nvSpPr>
            <p:cNvPr id="432134" name="AutoShape 6">
              <a:extLst>
                <a:ext uri="{FF2B5EF4-FFF2-40B4-BE49-F238E27FC236}">
                  <a16:creationId xmlns:a16="http://schemas.microsoft.com/office/drawing/2014/main" id="{E4ABC2F0-E765-968B-9D09-FE891D9F9012}"/>
                </a:ext>
              </a:extLst>
            </p:cNvPr>
            <p:cNvSpPr>
              <a:spLocks noChangeArrowheads="1"/>
            </p:cNvSpPr>
            <p:nvPr/>
          </p:nvSpPr>
          <p:spPr bwMode="auto">
            <a:xfrm>
              <a:off x="1344" y="2304"/>
              <a:ext cx="1200" cy="432"/>
            </a:xfrm>
            <a:prstGeom prst="roundRect">
              <a:avLst>
                <a:gd name="adj" fmla="val 16667"/>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3000" i="0">
                  <a:solidFill>
                    <a:srgbClr val="000000"/>
                  </a:solidFill>
                  <a:effectLst>
                    <a:outerShdw blurRad="38100" dist="38100" dir="2700000" algn="tl">
                      <a:srgbClr val="FFFFFF"/>
                    </a:outerShdw>
                  </a:effectLst>
                </a:rPr>
                <a:t>LawAbiding</a:t>
              </a:r>
            </a:p>
          </p:txBody>
        </p:sp>
        <p:sp>
          <p:nvSpPr>
            <p:cNvPr id="432135" name="AutoShape 7">
              <a:extLst>
                <a:ext uri="{FF2B5EF4-FFF2-40B4-BE49-F238E27FC236}">
                  <a16:creationId xmlns:a16="http://schemas.microsoft.com/office/drawing/2014/main" id="{278E14C5-F3AF-E287-52A6-4D47064E2E08}"/>
                </a:ext>
              </a:extLst>
            </p:cNvPr>
            <p:cNvSpPr>
              <a:spLocks noChangeArrowheads="1"/>
            </p:cNvSpPr>
            <p:nvPr/>
          </p:nvSpPr>
          <p:spPr bwMode="auto">
            <a:xfrm>
              <a:off x="2976" y="2304"/>
              <a:ext cx="1200" cy="432"/>
            </a:xfrm>
            <a:prstGeom prst="roundRect">
              <a:avLst>
                <a:gd name="adj" fmla="val 16667"/>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3400" i="0">
                  <a:solidFill>
                    <a:srgbClr val="000000"/>
                  </a:solidFill>
                  <a:effectLst>
                    <a:outerShdw blurRad="38100" dist="38100" dir="2700000" algn="tl">
                      <a:srgbClr val="FFFFFF"/>
                    </a:outerShdw>
                  </a:effectLst>
                </a:rPr>
                <a:t>Poor</a:t>
              </a:r>
            </a:p>
          </p:txBody>
        </p:sp>
        <p:sp>
          <p:nvSpPr>
            <p:cNvPr id="432136" name="AutoShape 8">
              <a:extLst>
                <a:ext uri="{FF2B5EF4-FFF2-40B4-BE49-F238E27FC236}">
                  <a16:creationId xmlns:a16="http://schemas.microsoft.com/office/drawing/2014/main" id="{F409D3FC-EC08-0E1B-A505-81B9F662D05C}"/>
                </a:ext>
              </a:extLst>
            </p:cNvPr>
            <p:cNvSpPr>
              <a:spLocks noChangeArrowheads="1"/>
            </p:cNvSpPr>
            <p:nvPr/>
          </p:nvSpPr>
          <p:spPr bwMode="auto">
            <a:xfrm>
              <a:off x="2976" y="3360"/>
              <a:ext cx="1200" cy="432"/>
            </a:xfrm>
            <a:prstGeom prst="roundRect">
              <a:avLst>
                <a:gd name="adj" fmla="val 16667"/>
              </a:avLst>
            </a:prstGeom>
            <a:solidFill>
              <a:srgbClr val="CCFFCC"/>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3400" i="0">
                  <a:solidFill>
                    <a:srgbClr val="000000"/>
                  </a:solidFill>
                  <a:effectLst>
                    <a:outerShdw blurRad="38100" dist="38100" dir="2700000" algn="tl">
                      <a:srgbClr val="FFFFFF"/>
                    </a:outerShdw>
                  </a:effectLst>
                </a:rPr>
                <a:t>Rich</a:t>
              </a:r>
            </a:p>
          </p:txBody>
        </p:sp>
        <p:sp>
          <p:nvSpPr>
            <p:cNvPr id="432137" name="Text Box 9">
              <a:extLst>
                <a:ext uri="{FF2B5EF4-FFF2-40B4-BE49-F238E27FC236}">
                  <a16:creationId xmlns:a16="http://schemas.microsoft.com/office/drawing/2014/main" id="{00A365EB-A4F4-CACE-1369-2DB109CFA0DC}"/>
                </a:ext>
              </a:extLst>
            </p:cNvPr>
            <p:cNvSpPr txBox="1">
              <a:spLocks noChangeArrowheads="1"/>
            </p:cNvSpPr>
            <p:nvPr/>
          </p:nvSpPr>
          <p:spPr bwMode="auto">
            <a:xfrm>
              <a:off x="2955" y="1864"/>
              <a:ext cx="1128" cy="267"/>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400" i="0">
                  <a:solidFill>
                    <a:srgbClr val="000000"/>
                  </a:solidFill>
                  <a:effectLst>
                    <a:outerShdw blurRad="38100" dist="38100" dir="2700000" algn="tl">
                      <a:srgbClr val="C0C0C0"/>
                    </a:outerShdw>
                  </a:effectLst>
                </a:rPr>
                <a:t>financialStatus</a:t>
              </a:r>
            </a:p>
          </p:txBody>
        </p:sp>
        <p:sp>
          <p:nvSpPr>
            <p:cNvPr id="432138" name="Text Box 10">
              <a:extLst>
                <a:ext uri="{FF2B5EF4-FFF2-40B4-BE49-F238E27FC236}">
                  <a16:creationId xmlns:a16="http://schemas.microsoft.com/office/drawing/2014/main" id="{021A116E-4F84-7A01-0BF1-D102C4D413A8}"/>
                </a:ext>
              </a:extLst>
            </p:cNvPr>
            <p:cNvSpPr txBox="1">
              <a:spLocks noChangeArrowheads="1"/>
            </p:cNvSpPr>
            <p:nvPr/>
          </p:nvSpPr>
          <p:spPr bwMode="auto">
            <a:xfrm>
              <a:off x="1522" y="1855"/>
              <a:ext cx="865" cy="267"/>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400" i="0">
                  <a:solidFill>
                    <a:srgbClr val="000000"/>
                  </a:solidFill>
                  <a:effectLst>
                    <a:outerShdw blurRad="38100" dist="38100" dir="2700000" algn="tl">
                      <a:srgbClr val="C0C0C0"/>
                    </a:outerShdw>
                  </a:effectLst>
                </a:rPr>
                <a:t>legalStatus</a:t>
              </a:r>
            </a:p>
          </p:txBody>
        </p:sp>
        <p:grpSp>
          <p:nvGrpSpPr>
            <p:cNvPr id="28693" name="Group 11">
              <a:extLst>
                <a:ext uri="{FF2B5EF4-FFF2-40B4-BE49-F238E27FC236}">
                  <a16:creationId xmlns:a16="http://schemas.microsoft.com/office/drawing/2014/main" id="{AA830A7B-473F-6C00-F002-B01A47A8E5B6}"/>
                </a:ext>
              </a:extLst>
            </p:cNvPr>
            <p:cNvGrpSpPr>
              <a:grpSpLocks/>
            </p:cNvGrpSpPr>
            <p:nvPr/>
          </p:nvGrpSpPr>
          <p:grpSpPr bwMode="auto">
            <a:xfrm rot="-5400000">
              <a:off x="1104" y="2352"/>
              <a:ext cx="144" cy="336"/>
              <a:chOff x="2112" y="1632"/>
              <a:chExt cx="144" cy="336"/>
            </a:xfrm>
          </p:grpSpPr>
          <p:sp>
            <p:nvSpPr>
              <p:cNvPr id="28697" name="Oval 12">
                <a:extLst>
                  <a:ext uri="{FF2B5EF4-FFF2-40B4-BE49-F238E27FC236}">
                    <a16:creationId xmlns:a16="http://schemas.microsoft.com/office/drawing/2014/main" id="{0FA00D19-70BD-5EB4-0EEE-CF2F017B7991}"/>
                  </a:ext>
                </a:extLst>
              </p:cNvPr>
              <p:cNvSpPr>
                <a:spLocks noChangeArrowheads="1"/>
              </p:cNvSpPr>
              <p:nvPr/>
            </p:nvSpPr>
            <p:spPr bwMode="auto">
              <a:xfrm>
                <a:off x="2112" y="1632"/>
                <a:ext cx="144" cy="144"/>
              </a:xfrm>
              <a:prstGeom prst="ellipse">
                <a:avLst/>
              </a:prstGeom>
              <a:solidFill>
                <a:srgbClr val="000000"/>
              </a:solidFill>
              <a:ln w="12700">
                <a:solidFill>
                  <a:schemeClr val="tx1"/>
                </a:solidFill>
                <a:round/>
                <a:headEnd/>
                <a:tailEnd/>
              </a:ln>
            </p:spPr>
            <p:txBody>
              <a:bodyPr rot="10800000"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000" i="0"/>
              </a:p>
            </p:txBody>
          </p:sp>
          <p:sp>
            <p:nvSpPr>
              <p:cNvPr id="28698" name="Line 13">
                <a:extLst>
                  <a:ext uri="{FF2B5EF4-FFF2-40B4-BE49-F238E27FC236}">
                    <a16:creationId xmlns:a16="http://schemas.microsoft.com/office/drawing/2014/main" id="{138274A5-1489-4210-8887-7ACC9D5905F6}"/>
                  </a:ext>
                </a:extLst>
              </p:cNvPr>
              <p:cNvSpPr>
                <a:spLocks noChangeShapeType="1"/>
              </p:cNvSpPr>
              <p:nvPr/>
            </p:nvSpPr>
            <p:spPr bwMode="auto">
              <a:xfrm>
                <a:off x="2184" y="1776"/>
                <a:ext cx="0" cy="19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8694" name="Group 14">
              <a:extLst>
                <a:ext uri="{FF2B5EF4-FFF2-40B4-BE49-F238E27FC236}">
                  <a16:creationId xmlns:a16="http://schemas.microsoft.com/office/drawing/2014/main" id="{C26AE281-AD61-077F-1451-C9D1F4E6A249}"/>
                </a:ext>
              </a:extLst>
            </p:cNvPr>
            <p:cNvGrpSpPr>
              <a:grpSpLocks/>
            </p:cNvGrpSpPr>
            <p:nvPr/>
          </p:nvGrpSpPr>
          <p:grpSpPr bwMode="auto">
            <a:xfrm rot="5400000">
              <a:off x="4272" y="2352"/>
              <a:ext cx="144" cy="336"/>
              <a:chOff x="2112" y="1632"/>
              <a:chExt cx="144" cy="336"/>
            </a:xfrm>
          </p:grpSpPr>
          <p:sp>
            <p:nvSpPr>
              <p:cNvPr id="28695" name="Oval 15">
                <a:extLst>
                  <a:ext uri="{FF2B5EF4-FFF2-40B4-BE49-F238E27FC236}">
                    <a16:creationId xmlns:a16="http://schemas.microsoft.com/office/drawing/2014/main" id="{0EE136E8-2234-8DEC-ACE5-FE27224E3E37}"/>
                  </a:ext>
                </a:extLst>
              </p:cNvPr>
              <p:cNvSpPr>
                <a:spLocks noChangeArrowheads="1"/>
              </p:cNvSpPr>
              <p:nvPr/>
            </p:nvSpPr>
            <p:spPr bwMode="auto">
              <a:xfrm>
                <a:off x="2112" y="1632"/>
                <a:ext cx="144" cy="144"/>
              </a:xfrm>
              <a:prstGeom prst="ellipse">
                <a:avLst/>
              </a:prstGeom>
              <a:solidFill>
                <a:srgbClr val="000000"/>
              </a:solidFill>
              <a:ln w="12700">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000" i="0"/>
              </a:p>
            </p:txBody>
          </p:sp>
          <p:sp>
            <p:nvSpPr>
              <p:cNvPr id="28696" name="Line 16">
                <a:extLst>
                  <a:ext uri="{FF2B5EF4-FFF2-40B4-BE49-F238E27FC236}">
                    <a16:creationId xmlns:a16="http://schemas.microsoft.com/office/drawing/2014/main" id="{48E9F870-6F6D-8A63-6E74-0B8B3ACF0CED}"/>
                  </a:ext>
                </a:extLst>
              </p:cNvPr>
              <p:cNvSpPr>
                <a:spLocks noChangeShapeType="1"/>
              </p:cNvSpPr>
              <p:nvPr/>
            </p:nvSpPr>
            <p:spPr bwMode="auto">
              <a:xfrm>
                <a:off x="2184" y="1776"/>
                <a:ext cx="0" cy="19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grpSp>
      <p:sp>
        <p:nvSpPr>
          <p:cNvPr id="28676" name="Rectangle 17">
            <a:extLst>
              <a:ext uri="{FF2B5EF4-FFF2-40B4-BE49-F238E27FC236}">
                <a16:creationId xmlns:a16="http://schemas.microsoft.com/office/drawing/2014/main" id="{8B9987A7-1336-7EB7-D218-5469067837B1}"/>
              </a:ext>
            </a:extLst>
          </p:cNvPr>
          <p:cNvSpPr>
            <a:spLocks noGrp="1" noChangeArrowheads="1"/>
          </p:cNvSpPr>
          <p:nvPr>
            <p:ph type="title"/>
          </p:nvPr>
        </p:nvSpPr>
        <p:spPr>
          <a:xfrm>
            <a:off x="239713" y="206375"/>
            <a:ext cx="9601200" cy="838200"/>
          </a:xfrm>
        </p:spPr>
        <p:txBody>
          <a:bodyPr/>
          <a:lstStyle/>
          <a:p>
            <a:r>
              <a:rPr lang="en-US" altLang="en-US" sz="3200"/>
              <a:t>Orthogonal Regions - Semantics</a:t>
            </a:r>
          </a:p>
        </p:txBody>
      </p:sp>
      <p:grpSp>
        <p:nvGrpSpPr>
          <p:cNvPr id="5" name="Group 19">
            <a:extLst>
              <a:ext uri="{FF2B5EF4-FFF2-40B4-BE49-F238E27FC236}">
                <a16:creationId xmlns:a16="http://schemas.microsoft.com/office/drawing/2014/main" id="{5F40E9AF-D1B6-1A71-9F85-0604AD7C7309}"/>
              </a:ext>
            </a:extLst>
          </p:cNvPr>
          <p:cNvGrpSpPr>
            <a:grpSpLocks/>
          </p:cNvGrpSpPr>
          <p:nvPr/>
        </p:nvGrpSpPr>
        <p:grpSpPr bwMode="auto">
          <a:xfrm>
            <a:off x="3176588" y="4787900"/>
            <a:ext cx="4421187" cy="1092200"/>
            <a:chOff x="1858" y="2640"/>
            <a:chExt cx="2527" cy="720"/>
          </a:xfrm>
        </p:grpSpPr>
        <p:grpSp>
          <p:nvGrpSpPr>
            <p:cNvPr id="28679" name="Group 20">
              <a:extLst>
                <a:ext uri="{FF2B5EF4-FFF2-40B4-BE49-F238E27FC236}">
                  <a16:creationId xmlns:a16="http://schemas.microsoft.com/office/drawing/2014/main" id="{4A4B6092-47BF-600E-EA96-7F49805FB7E1}"/>
                </a:ext>
              </a:extLst>
            </p:cNvPr>
            <p:cNvGrpSpPr>
              <a:grpSpLocks/>
            </p:cNvGrpSpPr>
            <p:nvPr/>
          </p:nvGrpSpPr>
          <p:grpSpPr bwMode="auto">
            <a:xfrm>
              <a:off x="1858" y="2640"/>
              <a:ext cx="875" cy="720"/>
              <a:chOff x="1494" y="2544"/>
              <a:chExt cx="875" cy="720"/>
            </a:xfrm>
          </p:grpSpPr>
          <p:sp>
            <p:nvSpPr>
              <p:cNvPr id="28683" name="Line 21">
                <a:extLst>
                  <a:ext uri="{FF2B5EF4-FFF2-40B4-BE49-F238E27FC236}">
                    <a16:creationId xmlns:a16="http://schemas.microsoft.com/office/drawing/2014/main" id="{CBEDFFA5-41A0-113B-5BAA-D176C3ACEB4B}"/>
                  </a:ext>
                </a:extLst>
              </p:cNvPr>
              <p:cNvSpPr>
                <a:spLocks noChangeShapeType="1"/>
              </p:cNvSpPr>
              <p:nvPr/>
            </p:nvSpPr>
            <p:spPr bwMode="auto">
              <a:xfrm>
                <a:off x="1536" y="2544"/>
                <a:ext cx="0" cy="72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32150" name="Text Box 22">
                <a:extLst>
                  <a:ext uri="{FF2B5EF4-FFF2-40B4-BE49-F238E27FC236}">
                    <a16:creationId xmlns:a16="http://schemas.microsoft.com/office/drawing/2014/main" id="{17DE6AA2-0C27-6D48-E405-AC9374CF2605}"/>
                  </a:ext>
                </a:extLst>
              </p:cNvPr>
              <p:cNvSpPr txBox="1">
                <a:spLocks noChangeArrowheads="1"/>
              </p:cNvSpPr>
              <p:nvPr/>
            </p:nvSpPr>
            <p:spPr bwMode="auto">
              <a:xfrm>
                <a:off x="1494" y="2942"/>
                <a:ext cx="875" cy="311"/>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400" i="0">
                    <a:solidFill>
                      <a:srgbClr val="000000"/>
                    </a:solidFill>
                    <a:effectLst>
                      <a:outerShdw blurRad="38100" dist="38100" dir="2700000" algn="tl">
                        <a:srgbClr val="C0C0C0"/>
                      </a:outerShdw>
                    </a:effectLst>
                  </a:rPr>
                  <a:t>robBank/</a:t>
                </a:r>
              </a:p>
            </p:txBody>
          </p:sp>
        </p:grpSp>
        <p:grpSp>
          <p:nvGrpSpPr>
            <p:cNvPr id="28680" name="Group 23">
              <a:extLst>
                <a:ext uri="{FF2B5EF4-FFF2-40B4-BE49-F238E27FC236}">
                  <a16:creationId xmlns:a16="http://schemas.microsoft.com/office/drawing/2014/main" id="{E3051653-4AF7-E233-ECE9-6D9E67D73CAA}"/>
                </a:ext>
              </a:extLst>
            </p:cNvPr>
            <p:cNvGrpSpPr>
              <a:grpSpLocks/>
            </p:cNvGrpSpPr>
            <p:nvPr/>
          </p:nvGrpSpPr>
          <p:grpSpPr bwMode="auto">
            <a:xfrm>
              <a:off x="3510" y="2640"/>
              <a:ext cx="875" cy="720"/>
              <a:chOff x="3510" y="2544"/>
              <a:chExt cx="875" cy="720"/>
            </a:xfrm>
          </p:grpSpPr>
          <p:sp>
            <p:nvSpPr>
              <p:cNvPr id="28681" name="Line 24">
                <a:extLst>
                  <a:ext uri="{FF2B5EF4-FFF2-40B4-BE49-F238E27FC236}">
                    <a16:creationId xmlns:a16="http://schemas.microsoft.com/office/drawing/2014/main" id="{23396CB0-FE02-60CA-E44C-CEBBC9C69224}"/>
                  </a:ext>
                </a:extLst>
              </p:cNvPr>
              <p:cNvSpPr>
                <a:spLocks noChangeShapeType="1"/>
              </p:cNvSpPr>
              <p:nvPr/>
            </p:nvSpPr>
            <p:spPr bwMode="auto">
              <a:xfrm>
                <a:off x="3552" y="2544"/>
                <a:ext cx="0" cy="72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32153" name="Text Box 25">
                <a:extLst>
                  <a:ext uri="{FF2B5EF4-FFF2-40B4-BE49-F238E27FC236}">
                    <a16:creationId xmlns:a16="http://schemas.microsoft.com/office/drawing/2014/main" id="{995C9FB1-A0FA-34D9-EA50-2464991CBE80}"/>
                  </a:ext>
                </a:extLst>
              </p:cNvPr>
              <p:cNvSpPr txBox="1">
                <a:spLocks noChangeArrowheads="1"/>
              </p:cNvSpPr>
              <p:nvPr/>
            </p:nvSpPr>
            <p:spPr bwMode="auto">
              <a:xfrm>
                <a:off x="3510" y="2942"/>
                <a:ext cx="875" cy="311"/>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400" i="0">
                    <a:solidFill>
                      <a:srgbClr val="000000"/>
                    </a:solidFill>
                    <a:effectLst>
                      <a:outerShdw blurRad="38100" dist="38100" dir="2700000" algn="tl">
                        <a:srgbClr val="C0C0C0"/>
                      </a:outerShdw>
                    </a:effectLst>
                  </a:rPr>
                  <a:t>robBank/</a:t>
                </a:r>
              </a:p>
            </p:txBody>
          </p:sp>
        </p:grpSp>
      </p:grpSp>
      <p:sp>
        <p:nvSpPr>
          <p:cNvPr id="26" name="Rectangle 17">
            <a:extLst>
              <a:ext uri="{FF2B5EF4-FFF2-40B4-BE49-F238E27FC236}">
                <a16:creationId xmlns:a16="http://schemas.microsoft.com/office/drawing/2014/main" id="{9D4B2D78-B36F-54A1-0C45-8869E750D6A6}"/>
              </a:ext>
            </a:extLst>
          </p:cNvPr>
          <p:cNvSpPr>
            <a:spLocks noChangeArrowheads="1"/>
          </p:cNvSpPr>
          <p:nvPr/>
        </p:nvSpPr>
        <p:spPr bwMode="auto">
          <a:xfrm>
            <a:off x="1001713" y="2933700"/>
            <a:ext cx="838200" cy="331788"/>
          </a:xfrm>
          <a:prstGeom prst="rect">
            <a:avLst/>
          </a:prstGeom>
          <a:solidFill>
            <a:srgbClr val="FFFF00"/>
          </a:solidFill>
          <a:ln w="12700">
            <a:solidFill>
              <a:schemeClr val="tx1"/>
            </a:solidFill>
            <a:miter lim="800000"/>
            <a:headEnd/>
            <a:tailEnd/>
          </a:ln>
          <a:effectLst/>
        </p:spPr>
        <p:txBody>
          <a:bodyPr wrap="none" lIns="100794" tIns="50397" rIns="100794" bIns="50397" anchor="ctr"/>
          <a:lstStyle/>
          <a:p>
            <a:pPr algn="ctr" defTabSz="503238" eaLnBrk="1" hangingPunct="1">
              <a:defRPr/>
            </a:pPr>
            <a:r>
              <a:rPr lang="en-US" sz="1800" i="0" dirty="0">
                <a:solidFill>
                  <a:srgbClr val="000000"/>
                </a:solidFill>
                <a:effectLst>
                  <a:outerShdw blurRad="38100" dist="38100" dir="2700000" algn="tl">
                    <a:srgbClr val="C0C0C0"/>
                  </a:outerShdw>
                </a:effectLst>
                <a:latin typeface="+mn-lt"/>
              </a:rPr>
              <a:t>Person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5015109-82EE-A137-89FA-489E3B4D440B}"/>
              </a:ext>
            </a:extLst>
          </p:cNvPr>
          <p:cNvSpPr>
            <a:spLocks noGrp="1" noChangeArrowheads="1"/>
          </p:cNvSpPr>
          <p:nvPr>
            <p:ph type="title"/>
          </p:nvPr>
        </p:nvSpPr>
        <p:spPr>
          <a:xfrm>
            <a:off x="0" y="-182563"/>
            <a:ext cx="10021888" cy="1036638"/>
          </a:xfrm>
        </p:spPr>
        <p:txBody>
          <a:bodyPr/>
          <a:lstStyle/>
          <a:p>
            <a:r>
              <a:rPr lang="en-US" altLang="en-US" sz="3200"/>
              <a:t>State Machine: Eliminating Duplicated Transitions</a:t>
            </a:r>
          </a:p>
        </p:txBody>
      </p:sp>
      <p:sp>
        <p:nvSpPr>
          <p:cNvPr id="6148" name="Rectangle 3">
            <a:extLst>
              <a:ext uri="{FF2B5EF4-FFF2-40B4-BE49-F238E27FC236}">
                <a16:creationId xmlns:a16="http://schemas.microsoft.com/office/drawing/2014/main" id="{28CC40E4-F033-73C1-B309-104068409F16}"/>
              </a:ext>
            </a:extLst>
          </p:cNvPr>
          <p:cNvSpPr>
            <a:spLocks noGrp="1" noChangeArrowheads="1"/>
          </p:cNvSpPr>
          <p:nvPr>
            <p:ph type="body" idx="1"/>
          </p:nvPr>
        </p:nvSpPr>
        <p:spPr>
          <a:xfrm>
            <a:off x="58738" y="800100"/>
            <a:ext cx="5068887" cy="5643563"/>
          </a:xfrm>
        </p:spPr>
        <p:txBody>
          <a:bodyPr/>
          <a:lstStyle/>
          <a:p>
            <a:r>
              <a:rPr lang="en-US" altLang="en-US" sz="2800"/>
              <a:t>Duplicate transitions usually exist  when some transition can take place    from every state:</a:t>
            </a:r>
          </a:p>
          <a:p>
            <a:pPr lvl="1"/>
            <a:r>
              <a:rPr lang="en-US" altLang="en-US"/>
              <a:t>“error”</a:t>
            </a:r>
          </a:p>
          <a:p>
            <a:pPr lvl="1"/>
            <a:r>
              <a:rPr lang="en-US" altLang="en-US"/>
              <a:t>“quit”</a:t>
            </a:r>
          </a:p>
          <a:p>
            <a:pPr lvl="1">
              <a:spcAft>
                <a:spcPts val="1800"/>
              </a:spcAft>
            </a:pPr>
            <a:r>
              <a:rPr lang="en-US" altLang="en-US"/>
              <a:t>“abort”</a:t>
            </a:r>
            <a:br>
              <a:rPr lang="en-US" altLang="en-US"/>
            </a:br>
            <a:endParaRPr lang="en-US" altLang="en-US"/>
          </a:p>
          <a:p>
            <a:r>
              <a:rPr lang="en-US" altLang="en-US" sz="2800"/>
              <a:t>These duplicates can be combined into a single transition:</a:t>
            </a:r>
          </a:p>
          <a:p>
            <a:pPr lvl="1"/>
            <a:r>
              <a:rPr lang="en-US" altLang="en-US" b="1">
                <a:solidFill>
                  <a:srgbClr val="0000CC"/>
                </a:solidFill>
              </a:rPr>
              <a:t>A transition from/to a superstate holds for   all its substates!</a:t>
            </a:r>
          </a:p>
        </p:txBody>
      </p:sp>
      <p:graphicFrame>
        <p:nvGraphicFramePr>
          <p:cNvPr id="6146" name="Object 4">
            <a:extLst>
              <a:ext uri="{FF2B5EF4-FFF2-40B4-BE49-F238E27FC236}">
                <a16:creationId xmlns:a16="http://schemas.microsoft.com/office/drawing/2014/main" id="{8BF111CD-076B-1495-1FA3-7A8B84D2097D}"/>
              </a:ext>
            </a:extLst>
          </p:cNvPr>
          <p:cNvGraphicFramePr>
            <a:graphicFrameLocks noChangeAspect="1"/>
          </p:cNvGraphicFramePr>
          <p:nvPr/>
        </p:nvGraphicFramePr>
        <p:xfrm>
          <a:off x="5116513" y="731838"/>
          <a:ext cx="4791075" cy="6324600"/>
        </p:xfrm>
        <a:graphic>
          <a:graphicData uri="http://schemas.openxmlformats.org/presentationml/2006/ole">
            <mc:AlternateContent xmlns:mc="http://schemas.openxmlformats.org/markup-compatibility/2006">
              <mc:Choice xmlns:v="urn:schemas-microsoft-com:vml" Requires="v">
                <p:oleObj name="VISIO" r:id="rId2" imgW="3078480" imgH="3014472" progId="Visio.Drawing.6">
                  <p:embed/>
                </p:oleObj>
              </mc:Choice>
              <mc:Fallback>
                <p:oleObj name="VISIO" r:id="rId2" imgW="3078480" imgH="3014472"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513" y="731838"/>
                        <a:ext cx="4791075" cy="6324600"/>
                      </a:xfrm>
                      <a:prstGeom prst="rect">
                        <a:avLst/>
                      </a:prstGeom>
                      <a:solidFill>
                        <a:srgbClr val="FFFF00"/>
                      </a:solidFill>
                      <a:ln w="9525">
                        <a:solidFill>
                          <a:schemeClr val="accent1"/>
                        </a:solidFill>
                        <a:miter lim="800000"/>
                        <a:headEnd/>
                        <a:tailEnd/>
                      </a:ln>
                    </p:spPr>
                  </p:pic>
                </p:oleObj>
              </mc:Fallback>
            </mc:AlternateContent>
          </a:graphicData>
        </a:graphic>
      </p:graphicFrame>
      <p:sp>
        <p:nvSpPr>
          <p:cNvPr id="5125" name="Freeform 7">
            <a:extLst>
              <a:ext uri="{FF2B5EF4-FFF2-40B4-BE49-F238E27FC236}">
                <a16:creationId xmlns:a16="http://schemas.microsoft.com/office/drawing/2014/main" id="{900029A3-A82A-9B1C-30E8-11C8CABD3818}"/>
              </a:ext>
            </a:extLst>
          </p:cNvPr>
          <p:cNvSpPr>
            <a:spLocks/>
          </p:cNvSpPr>
          <p:nvPr/>
        </p:nvSpPr>
        <p:spPr bwMode="auto">
          <a:xfrm rot="-4952213">
            <a:off x="7539038" y="3430587"/>
            <a:ext cx="681038" cy="455613"/>
          </a:xfrm>
          <a:custGeom>
            <a:avLst/>
            <a:gdLst>
              <a:gd name="T0" fmla="*/ 0 w 5055"/>
              <a:gd name="T1" fmla="*/ 2147483646 h 3124"/>
              <a:gd name="T2" fmla="*/ 2147483646 w 5055"/>
              <a:gd name="T3" fmla="*/ 2147483646 h 3124"/>
              <a:gd name="T4" fmla="*/ 2147483646 w 5055"/>
              <a:gd name="T5" fmla="*/ 0 h 3124"/>
              <a:gd name="T6" fmla="*/ 2147483646 w 5055"/>
              <a:gd name="T7" fmla="*/ 2147483646 h 3124"/>
              <a:gd name="T8" fmla="*/ 2147483646 w 5055"/>
              <a:gd name="T9" fmla="*/ 2147483646 h 3124"/>
              <a:gd name="T10" fmla="*/ 2147483646 w 5055"/>
              <a:gd name="T11" fmla="*/ 2147483646 h 3124"/>
              <a:gd name="T12" fmla="*/ 2147483646 w 5055"/>
              <a:gd name="T13" fmla="*/ 2147483646 h 3124"/>
              <a:gd name="T14" fmla="*/ 2147483646 w 5055"/>
              <a:gd name="T15" fmla="*/ 2147483646 h 3124"/>
              <a:gd name="T16" fmla="*/ 2147483646 w 5055"/>
              <a:gd name="T17" fmla="*/ 2147483646 h 3124"/>
              <a:gd name="T18" fmla="*/ 2147483646 w 5055"/>
              <a:gd name="T19" fmla="*/ 2147483646 h 3124"/>
              <a:gd name="T20" fmla="*/ 2147483646 w 5055"/>
              <a:gd name="T21" fmla="*/ 2147483646 h 3124"/>
              <a:gd name="T22" fmla="*/ 2147483646 w 5055"/>
              <a:gd name="T23" fmla="*/ 2147483646 h 3124"/>
              <a:gd name="T24" fmla="*/ 0 w 5055"/>
              <a:gd name="T25" fmla="*/ 2147483646 h 3124"/>
              <a:gd name="T26" fmla="*/ 0 w 5055"/>
              <a:gd name="T27" fmla="*/ 2147483646 h 31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55"/>
              <a:gd name="T43" fmla="*/ 0 h 3124"/>
              <a:gd name="T44" fmla="*/ 5055 w 5055"/>
              <a:gd name="T45" fmla="*/ 3124 h 31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55" h="3124">
                <a:moveTo>
                  <a:pt x="0" y="1512"/>
                </a:moveTo>
                <a:lnTo>
                  <a:pt x="875" y="337"/>
                </a:lnTo>
                <a:lnTo>
                  <a:pt x="1399" y="0"/>
                </a:lnTo>
                <a:lnTo>
                  <a:pt x="1633" y="778"/>
                </a:lnTo>
                <a:lnTo>
                  <a:pt x="4880" y="21"/>
                </a:lnTo>
                <a:lnTo>
                  <a:pt x="5055" y="337"/>
                </a:lnTo>
                <a:lnTo>
                  <a:pt x="4684" y="1175"/>
                </a:lnTo>
                <a:lnTo>
                  <a:pt x="4880" y="2540"/>
                </a:lnTo>
                <a:lnTo>
                  <a:pt x="4375" y="2856"/>
                </a:lnTo>
                <a:lnTo>
                  <a:pt x="1692" y="2477"/>
                </a:lnTo>
                <a:lnTo>
                  <a:pt x="1477" y="3124"/>
                </a:lnTo>
                <a:lnTo>
                  <a:pt x="544" y="2498"/>
                </a:lnTo>
                <a:lnTo>
                  <a:pt x="0" y="1512"/>
                </a:lnTo>
                <a:close/>
              </a:path>
            </a:pathLst>
          </a:custGeom>
          <a:solidFill>
            <a:srgbClr val="A5BF72"/>
          </a:solidFill>
          <a:ln>
            <a:noFill/>
          </a:ln>
          <a:extLst>
            <a:ext uri="{91240B29-F687-4F45-9708-019B960494DF}">
              <a14:hiddenLine xmlns:a14="http://schemas.microsoft.com/office/drawing/2010/main" w="9525">
                <a:solidFill>
                  <a:srgbClr val="000000"/>
                </a:solidFill>
                <a:round/>
                <a:headEnd/>
                <a:tailEnd/>
              </a14:hiddenLine>
            </a:ext>
          </a:extLst>
        </p:spPr>
        <p:txBody>
          <a:bodyPr lIns="100794" tIns="50397" rIns="100794" bIns="50397"/>
          <a:lstStyle/>
          <a:p>
            <a:endParaRPr lang="en-GB"/>
          </a:p>
        </p:txBody>
      </p:sp>
      <p:sp>
        <p:nvSpPr>
          <p:cNvPr id="5126" name="Freeform 8">
            <a:extLst>
              <a:ext uri="{FF2B5EF4-FFF2-40B4-BE49-F238E27FC236}">
                <a16:creationId xmlns:a16="http://schemas.microsoft.com/office/drawing/2014/main" id="{6AC5F8F8-2D36-1C50-CBA6-7F461E8A512D}"/>
              </a:ext>
            </a:extLst>
          </p:cNvPr>
          <p:cNvSpPr>
            <a:spLocks/>
          </p:cNvSpPr>
          <p:nvPr/>
        </p:nvSpPr>
        <p:spPr bwMode="auto">
          <a:xfrm rot="-4953397">
            <a:off x="7504113" y="3430588"/>
            <a:ext cx="712787" cy="490537"/>
          </a:xfrm>
          <a:custGeom>
            <a:avLst/>
            <a:gdLst>
              <a:gd name="T0" fmla="*/ 2147483646 w 5289"/>
              <a:gd name="T1" fmla="*/ 2147483646 h 3361"/>
              <a:gd name="T2" fmla="*/ 2147483646 w 5289"/>
              <a:gd name="T3" fmla="*/ 0 h 3361"/>
              <a:gd name="T4" fmla="*/ 2147483646 w 5289"/>
              <a:gd name="T5" fmla="*/ 2147483646 h 3361"/>
              <a:gd name="T6" fmla="*/ 2147483646 w 5289"/>
              <a:gd name="T7" fmla="*/ 2147483646 h 3361"/>
              <a:gd name="T8" fmla="*/ 2147483646 w 5289"/>
              <a:gd name="T9" fmla="*/ 2147483646 h 3361"/>
              <a:gd name="T10" fmla="*/ 2147483646 w 5289"/>
              <a:gd name="T11" fmla="*/ 2147483646 h 3361"/>
              <a:gd name="T12" fmla="*/ 2147483646 w 5289"/>
              <a:gd name="T13" fmla="*/ 2147483646 h 3361"/>
              <a:gd name="T14" fmla="*/ 2147483646 w 5289"/>
              <a:gd name="T15" fmla="*/ 2147483646 h 3361"/>
              <a:gd name="T16" fmla="*/ 2147483646 w 5289"/>
              <a:gd name="T17" fmla="*/ 2147483646 h 3361"/>
              <a:gd name="T18" fmla="*/ 2147483646 w 5289"/>
              <a:gd name="T19" fmla="*/ 2147483646 h 3361"/>
              <a:gd name="T20" fmla="*/ 2147483646 w 5289"/>
              <a:gd name="T21" fmla="*/ 2147483646 h 3361"/>
              <a:gd name="T22" fmla="*/ 2147483646 w 5289"/>
              <a:gd name="T23" fmla="*/ 2147483646 h 3361"/>
              <a:gd name="T24" fmla="*/ 2147483646 w 5289"/>
              <a:gd name="T25" fmla="*/ 2147483646 h 3361"/>
              <a:gd name="T26" fmla="*/ 2147483646 w 5289"/>
              <a:gd name="T27" fmla="*/ 2147483646 h 3361"/>
              <a:gd name="T28" fmla="*/ 2147483646 w 5289"/>
              <a:gd name="T29" fmla="*/ 2147483646 h 3361"/>
              <a:gd name="T30" fmla="*/ 2147483646 w 5289"/>
              <a:gd name="T31" fmla="*/ 2147483646 h 3361"/>
              <a:gd name="T32" fmla="*/ 2147483646 w 5289"/>
              <a:gd name="T33" fmla="*/ 2147483646 h 3361"/>
              <a:gd name="T34" fmla="*/ 2147483646 w 5289"/>
              <a:gd name="T35" fmla="*/ 2147483646 h 3361"/>
              <a:gd name="T36" fmla="*/ 2147483646 w 5289"/>
              <a:gd name="T37" fmla="*/ 2147483646 h 3361"/>
              <a:gd name="T38" fmla="*/ 2147483646 w 5289"/>
              <a:gd name="T39" fmla="*/ 2147483646 h 3361"/>
              <a:gd name="T40" fmla="*/ 2147483646 w 5289"/>
              <a:gd name="T41" fmla="*/ 2147483646 h 3361"/>
              <a:gd name="T42" fmla="*/ 2147483646 w 5289"/>
              <a:gd name="T43" fmla="*/ 2147483646 h 3361"/>
              <a:gd name="T44" fmla="*/ 2147483646 w 5289"/>
              <a:gd name="T45" fmla="*/ 2147483646 h 3361"/>
              <a:gd name="T46" fmla="*/ 2147483646 w 5289"/>
              <a:gd name="T47" fmla="*/ 2147483646 h 3361"/>
              <a:gd name="T48" fmla="*/ 2147483646 w 5289"/>
              <a:gd name="T49" fmla="*/ 2147483646 h 3361"/>
              <a:gd name="T50" fmla="*/ 2147483646 w 5289"/>
              <a:gd name="T51" fmla="*/ 2147483646 h 3361"/>
              <a:gd name="T52" fmla="*/ 2147483646 w 5289"/>
              <a:gd name="T53" fmla="*/ 2147483646 h 3361"/>
              <a:gd name="T54" fmla="*/ 2147483646 w 5289"/>
              <a:gd name="T55" fmla="*/ 2147483646 h 3361"/>
              <a:gd name="T56" fmla="*/ 2147483646 w 5289"/>
              <a:gd name="T57" fmla="*/ 2147483646 h 3361"/>
              <a:gd name="T58" fmla="*/ 2147483646 w 5289"/>
              <a:gd name="T59" fmla="*/ 2147483646 h 3361"/>
              <a:gd name="T60" fmla="*/ 2147483646 w 5289"/>
              <a:gd name="T61" fmla="*/ 2147483646 h 3361"/>
              <a:gd name="T62" fmla="*/ 2147483646 w 5289"/>
              <a:gd name="T63" fmla="*/ 2147483646 h 3361"/>
              <a:gd name="T64" fmla="*/ 2147483646 w 5289"/>
              <a:gd name="T65" fmla="*/ 2147483646 h 3361"/>
              <a:gd name="T66" fmla="*/ 2147483646 w 5289"/>
              <a:gd name="T67" fmla="*/ 2147483646 h 3361"/>
              <a:gd name="T68" fmla="*/ 2147483646 w 5289"/>
              <a:gd name="T69" fmla="*/ 2147483646 h 3361"/>
              <a:gd name="T70" fmla="*/ 2147483646 w 5289"/>
              <a:gd name="T71" fmla="*/ 2147483646 h 3361"/>
              <a:gd name="T72" fmla="*/ 2147483646 w 5289"/>
              <a:gd name="T73" fmla="*/ 2147483646 h 3361"/>
              <a:gd name="T74" fmla="*/ 2147483646 w 5289"/>
              <a:gd name="T75" fmla="*/ 2147483646 h 3361"/>
              <a:gd name="T76" fmla="*/ 2147483646 w 5289"/>
              <a:gd name="T77" fmla="*/ 2147483646 h 3361"/>
              <a:gd name="T78" fmla="*/ 2147483646 w 5289"/>
              <a:gd name="T79" fmla="*/ 2147483646 h 3361"/>
              <a:gd name="T80" fmla="*/ 2147483646 w 5289"/>
              <a:gd name="T81" fmla="*/ 2147483646 h 3361"/>
              <a:gd name="T82" fmla="*/ 2147483646 w 5289"/>
              <a:gd name="T83" fmla="*/ 2147483646 h 3361"/>
              <a:gd name="T84" fmla="*/ 2147483646 w 5289"/>
              <a:gd name="T85" fmla="*/ 2147483646 h 3361"/>
              <a:gd name="T86" fmla="*/ 2147483646 w 5289"/>
              <a:gd name="T87" fmla="*/ 2147483646 h 3361"/>
              <a:gd name="T88" fmla="*/ 2147483646 w 5289"/>
              <a:gd name="T89" fmla="*/ 2147483646 h 3361"/>
              <a:gd name="T90" fmla="*/ 2147483646 w 5289"/>
              <a:gd name="T91" fmla="*/ 2147483646 h 3361"/>
              <a:gd name="T92" fmla="*/ 2147483646 w 5289"/>
              <a:gd name="T93" fmla="*/ 2147483646 h 3361"/>
              <a:gd name="T94" fmla="*/ 2147483646 w 5289"/>
              <a:gd name="T95" fmla="*/ 2147483646 h 3361"/>
              <a:gd name="T96" fmla="*/ 2147483646 w 5289"/>
              <a:gd name="T97" fmla="*/ 2147483646 h 3361"/>
              <a:gd name="T98" fmla="*/ 2147483646 w 5289"/>
              <a:gd name="T99" fmla="*/ 2147483646 h 3361"/>
              <a:gd name="T100" fmla="*/ 2147483646 w 5289"/>
              <a:gd name="T101" fmla="*/ 2147483646 h 3361"/>
              <a:gd name="T102" fmla="*/ 2147483646 w 5289"/>
              <a:gd name="T103" fmla="*/ 2147483646 h 3361"/>
              <a:gd name="T104" fmla="*/ 2147483646 w 5289"/>
              <a:gd name="T105" fmla="*/ 2147483646 h 3361"/>
              <a:gd name="T106" fmla="*/ 2147483646 w 5289"/>
              <a:gd name="T107" fmla="*/ 2147483646 h 3361"/>
              <a:gd name="T108" fmla="*/ 2147483646 w 5289"/>
              <a:gd name="T109" fmla="*/ 2147483646 h 3361"/>
              <a:gd name="T110" fmla="*/ 2147483646 w 5289"/>
              <a:gd name="T111" fmla="*/ 2147483646 h 3361"/>
              <a:gd name="T112" fmla="*/ 2147483646 w 5289"/>
              <a:gd name="T113" fmla="*/ 2147483646 h 3361"/>
              <a:gd name="T114" fmla="*/ 2147483646 w 5289"/>
              <a:gd name="T115" fmla="*/ 2147483646 h 3361"/>
              <a:gd name="T116" fmla="*/ 2147483646 w 5289"/>
              <a:gd name="T117" fmla="*/ 2147483646 h 3361"/>
              <a:gd name="T118" fmla="*/ 2147483646 w 5289"/>
              <a:gd name="T119" fmla="*/ 2147483646 h 3361"/>
              <a:gd name="T120" fmla="*/ 2147483646 w 5289"/>
              <a:gd name="T121" fmla="*/ 2147483646 h 3361"/>
              <a:gd name="T122" fmla="*/ 2147483646 w 5289"/>
              <a:gd name="T123" fmla="*/ 2147483646 h 3361"/>
              <a:gd name="T124" fmla="*/ 2147483646 w 5289"/>
              <a:gd name="T125" fmla="*/ 2147483646 h 3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289"/>
              <a:gd name="T190" fmla="*/ 0 h 3361"/>
              <a:gd name="T191" fmla="*/ 5289 w 5289"/>
              <a:gd name="T192" fmla="*/ 3361 h 3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289" h="3361">
                <a:moveTo>
                  <a:pt x="4453" y="209"/>
                </a:moveTo>
                <a:lnTo>
                  <a:pt x="1711" y="903"/>
                </a:lnTo>
                <a:lnTo>
                  <a:pt x="1726" y="768"/>
                </a:lnTo>
                <a:lnTo>
                  <a:pt x="1736" y="468"/>
                </a:lnTo>
                <a:lnTo>
                  <a:pt x="1730" y="384"/>
                </a:lnTo>
                <a:lnTo>
                  <a:pt x="1719" y="304"/>
                </a:lnTo>
                <a:lnTo>
                  <a:pt x="1711" y="264"/>
                </a:lnTo>
                <a:lnTo>
                  <a:pt x="1702" y="228"/>
                </a:lnTo>
                <a:lnTo>
                  <a:pt x="1690" y="192"/>
                </a:lnTo>
                <a:lnTo>
                  <a:pt x="1679" y="158"/>
                </a:lnTo>
                <a:lnTo>
                  <a:pt x="1664" y="127"/>
                </a:lnTo>
                <a:lnTo>
                  <a:pt x="1647" y="99"/>
                </a:lnTo>
                <a:lnTo>
                  <a:pt x="1628" y="72"/>
                </a:lnTo>
                <a:lnTo>
                  <a:pt x="1607" y="50"/>
                </a:lnTo>
                <a:lnTo>
                  <a:pt x="1584" y="32"/>
                </a:lnTo>
                <a:lnTo>
                  <a:pt x="1571" y="23"/>
                </a:lnTo>
                <a:lnTo>
                  <a:pt x="1557" y="17"/>
                </a:lnTo>
                <a:lnTo>
                  <a:pt x="1544" y="12"/>
                </a:lnTo>
                <a:lnTo>
                  <a:pt x="1529" y="6"/>
                </a:lnTo>
                <a:lnTo>
                  <a:pt x="1496" y="0"/>
                </a:lnTo>
                <a:lnTo>
                  <a:pt x="1462" y="0"/>
                </a:lnTo>
                <a:lnTo>
                  <a:pt x="1422" y="6"/>
                </a:lnTo>
                <a:lnTo>
                  <a:pt x="1379" y="19"/>
                </a:lnTo>
                <a:lnTo>
                  <a:pt x="1356" y="29"/>
                </a:lnTo>
                <a:lnTo>
                  <a:pt x="1331" y="38"/>
                </a:lnTo>
                <a:lnTo>
                  <a:pt x="1306" y="50"/>
                </a:lnTo>
                <a:lnTo>
                  <a:pt x="1280" y="65"/>
                </a:lnTo>
                <a:lnTo>
                  <a:pt x="1266" y="70"/>
                </a:lnTo>
                <a:lnTo>
                  <a:pt x="1253" y="78"/>
                </a:lnTo>
                <a:lnTo>
                  <a:pt x="1240" y="86"/>
                </a:lnTo>
                <a:lnTo>
                  <a:pt x="1227" y="95"/>
                </a:lnTo>
                <a:lnTo>
                  <a:pt x="1211" y="103"/>
                </a:lnTo>
                <a:lnTo>
                  <a:pt x="1198" y="112"/>
                </a:lnTo>
                <a:lnTo>
                  <a:pt x="1183" y="122"/>
                </a:lnTo>
                <a:lnTo>
                  <a:pt x="1169" y="131"/>
                </a:lnTo>
                <a:lnTo>
                  <a:pt x="1154" y="141"/>
                </a:lnTo>
                <a:lnTo>
                  <a:pt x="1141" y="150"/>
                </a:lnTo>
                <a:lnTo>
                  <a:pt x="1126" y="162"/>
                </a:lnTo>
                <a:lnTo>
                  <a:pt x="1111" y="173"/>
                </a:lnTo>
                <a:lnTo>
                  <a:pt x="1095" y="183"/>
                </a:lnTo>
                <a:lnTo>
                  <a:pt x="1080" y="194"/>
                </a:lnTo>
                <a:lnTo>
                  <a:pt x="1050" y="217"/>
                </a:lnTo>
                <a:lnTo>
                  <a:pt x="1019" y="243"/>
                </a:lnTo>
                <a:lnTo>
                  <a:pt x="987" y="268"/>
                </a:lnTo>
                <a:lnTo>
                  <a:pt x="957" y="295"/>
                </a:lnTo>
                <a:lnTo>
                  <a:pt x="924" y="321"/>
                </a:lnTo>
                <a:lnTo>
                  <a:pt x="892" y="350"/>
                </a:lnTo>
                <a:lnTo>
                  <a:pt x="860" y="380"/>
                </a:lnTo>
                <a:lnTo>
                  <a:pt x="827" y="411"/>
                </a:lnTo>
                <a:lnTo>
                  <a:pt x="795" y="441"/>
                </a:lnTo>
                <a:lnTo>
                  <a:pt x="763" y="472"/>
                </a:lnTo>
                <a:lnTo>
                  <a:pt x="730" y="504"/>
                </a:lnTo>
                <a:lnTo>
                  <a:pt x="698" y="538"/>
                </a:lnTo>
                <a:lnTo>
                  <a:pt x="666" y="572"/>
                </a:lnTo>
                <a:lnTo>
                  <a:pt x="635" y="606"/>
                </a:lnTo>
                <a:lnTo>
                  <a:pt x="603" y="641"/>
                </a:lnTo>
                <a:lnTo>
                  <a:pt x="573" y="675"/>
                </a:lnTo>
                <a:lnTo>
                  <a:pt x="540" y="711"/>
                </a:lnTo>
                <a:lnTo>
                  <a:pt x="510" y="747"/>
                </a:lnTo>
                <a:lnTo>
                  <a:pt x="479" y="783"/>
                </a:lnTo>
                <a:lnTo>
                  <a:pt x="451" y="819"/>
                </a:lnTo>
                <a:lnTo>
                  <a:pt x="420" y="857"/>
                </a:lnTo>
                <a:lnTo>
                  <a:pt x="392" y="893"/>
                </a:lnTo>
                <a:lnTo>
                  <a:pt x="365" y="932"/>
                </a:lnTo>
                <a:lnTo>
                  <a:pt x="337" y="970"/>
                </a:lnTo>
                <a:lnTo>
                  <a:pt x="310" y="1008"/>
                </a:lnTo>
                <a:lnTo>
                  <a:pt x="286" y="1046"/>
                </a:lnTo>
                <a:lnTo>
                  <a:pt x="261" y="1084"/>
                </a:lnTo>
                <a:lnTo>
                  <a:pt x="236" y="1120"/>
                </a:lnTo>
                <a:lnTo>
                  <a:pt x="213" y="1158"/>
                </a:lnTo>
                <a:lnTo>
                  <a:pt x="190" y="1196"/>
                </a:lnTo>
                <a:lnTo>
                  <a:pt x="170" y="1234"/>
                </a:lnTo>
                <a:lnTo>
                  <a:pt x="149" y="1270"/>
                </a:lnTo>
                <a:lnTo>
                  <a:pt x="130" y="1308"/>
                </a:lnTo>
                <a:lnTo>
                  <a:pt x="111" y="1346"/>
                </a:lnTo>
                <a:lnTo>
                  <a:pt x="93" y="1382"/>
                </a:lnTo>
                <a:lnTo>
                  <a:pt x="78" y="1418"/>
                </a:lnTo>
                <a:lnTo>
                  <a:pt x="65" y="1454"/>
                </a:lnTo>
                <a:lnTo>
                  <a:pt x="38" y="1525"/>
                </a:lnTo>
                <a:lnTo>
                  <a:pt x="8" y="1660"/>
                </a:lnTo>
                <a:lnTo>
                  <a:pt x="0" y="1783"/>
                </a:lnTo>
                <a:lnTo>
                  <a:pt x="8" y="1844"/>
                </a:lnTo>
                <a:lnTo>
                  <a:pt x="19" y="1907"/>
                </a:lnTo>
                <a:lnTo>
                  <a:pt x="29" y="1939"/>
                </a:lnTo>
                <a:lnTo>
                  <a:pt x="36" y="1971"/>
                </a:lnTo>
                <a:lnTo>
                  <a:pt x="48" y="2004"/>
                </a:lnTo>
                <a:lnTo>
                  <a:pt x="61" y="2036"/>
                </a:lnTo>
                <a:lnTo>
                  <a:pt x="74" y="2068"/>
                </a:lnTo>
                <a:lnTo>
                  <a:pt x="90" y="2102"/>
                </a:lnTo>
                <a:lnTo>
                  <a:pt x="105" y="2137"/>
                </a:lnTo>
                <a:lnTo>
                  <a:pt x="120" y="2171"/>
                </a:lnTo>
                <a:lnTo>
                  <a:pt x="139" y="2205"/>
                </a:lnTo>
                <a:lnTo>
                  <a:pt x="158" y="2239"/>
                </a:lnTo>
                <a:lnTo>
                  <a:pt x="177" y="2273"/>
                </a:lnTo>
                <a:lnTo>
                  <a:pt x="198" y="2308"/>
                </a:lnTo>
                <a:lnTo>
                  <a:pt x="219" y="2342"/>
                </a:lnTo>
                <a:lnTo>
                  <a:pt x="242" y="2376"/>
                </a:lnTo>
                <a:lnTo>
                  <a:pt x="265" y="2410"/>
                </a:lnTo>
                <a:lnTo>
                  <a:pt x="289" y="2446"/>
                </a:lnTo>
                <a:lnTo>
                  <a:pt x="314" y="2481"/>
                </a:lnTo>
                <a:lnTo>
                  <a:pt x="339" y="2515"/>
                </a:lnTo>
                <a:lnTo>
                  <a:pt x="365" y="2547"/>
                </a:lnTo>
                <a:lnTo>
                  <a:pt x="392" y="2581"/>
                </a:lnTo>
                <a:lnTo>
                  <a:pt x="419" y="2616"/>
                </a:lnTo>
                <a:lnTo>
                  <a:pt x="447" y="2648"/>
                </a:lnTo>
                <a:lnTo>
                  <a:pt x="474" y="2682"/>
                </a:lnTo>
                <a:lnTo>
                  <a:pt x="502" y="2714"/>
                </a:lnTo>
                <a:lnTo>
                  <a:pt x="533" y="2747"/>
                </a:lnTo>
                <a:lnTo>
                  <a:pt x="561" y="2777"/>
                </a:lnTo>
                <a:lnTo>
                  <a:pt x="590" y="2810"/>
                </a:lnTo>
                <a:lnTo>
                  <a:pt x="620" y="2840"/>
                </a:lnTo>
                <a:lnTo>
                  <a:pt x="650" y="2870"/>
                </a:lnTo>
                <a:lnTo>
                  <a:pt x="681" y="2899"/>
                </a:lnTo>
                <a:lnTo>
                  <a:pt x="709" y="2929"/>
                </a:lnTo>
                <a:lnTo>
                  <a:pt x="740" y="2958"/>
                </a:lnTo>
                <a:lnTo>
                  <a:pt x="772" y="2984"/>
                </a:lnTo>
                <a:lnTo>
                  <a:pt x="801" y="3013"/>
                </a:lnTo>
                <a:lnTo>
                  <a:pt x="831" y="3040"/>
                </a:lnTo>
                <a:lnTo>
                  <a:pt x="862" y="3064"/>
                </a:lnTo>
                <a:lnTo>
                  <a:pt x="892" y="3089"/>
                </a:lnTo>
                <a:lnTo>
                  <a:pt x="922" y="3114"/>
                </a:lnTo>
                <a:lnTo>
                  <a:pt x="953" y="3136"/>
                </a:lnTo>
                <a:lnTo>
                  <a:pt x="968" y="3148"/>
                </a:lnTo>
                <a:lnTo>
                  <a:pt x="981" y="3159"/>
                </a:lnTo>
                <a:lnTo>
                  <a:pt x="996" y="3169"/>
                </a:lnTo>
                <a:lnTo>
                  <a:pt x="1012" y="3180"/>
                </a:lnTo>
                <a:lnTo>
                  <a:pt x="1025" y="3190"/>
                </a:lnTo>
                <a:lnTo>
                  <a:pt x="1040" y="3199"/>
                </a:lnTo>
                <a:lnTo>
                  <a:pt x="1054" y="3211"/>
                </a:lnTo>
                <a:lnTo>
                  <a:pt x="1069" y="3220"/>
                </a:lnTo>
                <a:lnTo>
                  <a:pt x="1082" y="3228"/>
                </a:lnTo>
                <a:lnTo>
                  <a:pt x="1097" y="3237"/>
                </a:lnTo>
                <a:lnTo>
                  <a:pt x="1111" y="3247"/>
                </a:lnTo>
                <a:lnTo>
                  <a:pt x="1124" y="3254"/>
                </a:lnTo>
                <a:lnTo>
                  <a:pt x="1139" y="3264"/>
                </a:lnTo>
                <a:lnTo>
                  <a:pt x="1152" y="3270"/>
                </a:lnTo>
                <a:lnTo>
                  <a:pt x="1166" y="3279"/>
                </a:lnTo>
                <a:lnTo>
                  <a:pt x="1179" y="3285"/>
                </a:lnTo>
                <a:lnTo>
                  <a:pt x="1192" y="3292"/>
                </a:lnTo>
                <a:lnTo>
                  <a:pt x="1204" y="3300"/>
                </a:lnTo>
                <a:lnTo>
                  <a:pt x="1230" y="3311"/>
                </a:lnTo>
                <a:lnTo>
                  <a:pt x="1255" y="3323"/>
                </a:lnTo>
                <a:lnTo>
                  <a:pt x="1280" y="3332"/>
                </a:lnTo>
                <a:lnTo>
                  <a:pt x="1303" y="3342"/>
                </a:lnTo>
                <a:lnTo>
                  <a:pt x="1325" y="3349"/>
                </a:lnTo>
                <a:lnTo>
                  <a:pt x="1346" y="3355"/>
                </a:lnTo>
                <a:lnTo>
                  <a:pt x="1388" y="3361"/>
                </a:lnTo>
                <a:lnTo>
                  <a:pt x="1458" y="3359"/>
                </a:lnTo>
                <a:lnTo>
                  <a:pt x="1489" y="3347"/>
                </a:lnTo>
                <a:lnTo>
                  <a:pt x="1517" y="3336"/>
                </a:lnTo>
                <a:lnTo>
                  <a:pt x="1529" y="3328"/>
                </a:lnTo>
                <a:lnTo>
                  <a:pt x="1542" y="3321"/>
                </a:lnTo>
                <a:lnTo>
                  <a:pt x="1553" y="3311"/>
                </a:lnTo>
                <a:lnTo>
                  <a:pt x="1567" y="3304"/>
                </a:lnTo>
                <a:lnTo>
                  <a:pt x="1609" y="3262"/>
                </a:lnTo>
                <a:lnTo>
                  <a:pt x="1628" y="3239"/>
                </a:lnTo>
                <a:lnTo>
                  <a:pt x="1643" y="3213"/>
                </a:lnTo>
                <a:lnTo>
                  <a:pt x="1658" y="3186"/>
                </a:lnTo>
                <a:lnTo>
                  <a:pt x="1673" y="3159"/>
                </a:lnTo>
                <a:lnTo>
                  <a:pt x="1696" y="3100"/>
                </a:lnTo>
                <a:lnTo>
                  <a:pt x="1728" y="2979"/>
                </a:lnTo>
                <a:lnTo>
                  <a:pt x="1745" y="2861"/>
                </a:lnTo>
                <a:lnTo>
                  <a:pt x="1751" y="2762"/>
                </a:lnTo>
                <a:lnTo>
                  <a:pt x="1751" y="2665"/>
                </a:lnTo>
                <a:lnTo>
                  <a:pt x="1776" y="2673"/>
                </a:lnTo>
                <a:lnTo>
                  <a:pt x="1806" y="2680"/>
                </a:lnTo>
                <a:lnTo>
                  <a:pt x="1848" y="2690"/>
                </a:lnTo>
                <a:lnTo>
                  <a:pt x="1899" y="2703"/>
                </a:lnTo>
                <a:lnTo>
                  <a:pt x="1928" y="2709"/>
                </a:lnTo>
                <a:lnTo>
                  <a:pt x="1960" y="2716"/>
                </a:lnTo>
                <a:lnTo>
                  <a:pt x="1995" y="2724"/>
                </a:lnTo>
                <a:lnTo>
                  <a:pt x="2031" y="2733"/>
                </a:lnTo>
                <a:lnTo>
                  <a:pt x="2069" y="2743"/>
                </a:lnTo>
                <a:lnTo>
                  <a:pt x="2109" y="2751"/>
                </a:lnTo>
                <a:lnTo>
                  <a:pt x="2150" y="2760"/>
                </a:lnTo>
                <a:lnTo>
                  <a:pt x="2194" y="2772"/>
                </a:lnTo>
                <a:lnTo>
                  <a:pt x="2240" y="2781"/>
                </a:lnTo>
                <a:lnTo>
                  <a:pt x="2285" y="2792"/>
                </a:lnTo>
                <a:lnTo>
                  <a:pt x="2335" y="2802"/>
                </a:lnTo>
                <a:lnTo>
                  <a:pt x="2384" y="2813"/>
                </a:lnTo>
                <a:lnTo>
                  <a:pt x="2436" y="2825"/>
                </a:lnTo>
                <a:lnTo>
                  <a:pt x="2487" y="2836"/>
                </a:lnTo>
                <a:lnTo>
                  <a:pt x="2540" y="2848"/>
                </a:lnTo>
                <a:lnTo>
                  <a:pt x="2595" y="2859"/>
                </a:lnTo>
                <a:lnTo>
                  <a:pt x="2650" y="2870"/>
                </a:lnTo>
                <a:lnTo>
                  <a:pt x="2707" y="2882"/>
                </a:lnTo>
                <a:lnTo>
                  <a:pt x="2764" y="2893"/>
                </a:lnTo>
                <a:lnTo>
                  <a:pt x="2821" y="2905"/>
                </a:lnTo>
                <a:lnTo>
                  <a:pt x="2880" y="2916"/>
                </a:lnTo>
                <a:lnTo>
                  <a:pt x="2939" y="2927"/>
                </a:lnTo>
                <a:lnTo>
                  <a:pt x="2998" y="2939"/>
                </a:lnTo>
                <a:lnTo>
                  <a:pt x="3057" y="2950"/>
                </a:lnTo>
                <a:lnTo>
                  <a:pt x="3116" y="2962"/>
                </a:lnTo>
                <a:lnTo>
                  <a:pt x="3177" y="2971"/>
                </a:lnTo>
                <a:lnTo>
                  <a:pt x="3238" y="2983"/>
                </a:lnTo>
                <a:lnTo>
                  <a:pt x="3297" y="2992"/>
                </a:lnTo>
                <a:lnTo>
                  <a:pt x="3358" y="3002"/>
                </a:lnTo>
                <a:lnTo>
                  <a:pt x="3416" y="3013"/>
                </a:lnTo>
                <a:lnTo>
                  <a:pt x="3475" y="3021"/>
                </a:lnTo>
                <a:lnTo>
                  <a:pt x="3534" y="3030"/>
                </a:lnTo>
                <a:lnTo>
                  <a:pt x="3593" y="3038"/>
                </a:lnTo>
                <a:lnTo>
                  <a:pt x="3650" y="3047"/>
                </a:lnTo>
                <a:lnTo>
                  <a:pt x="3707" y="3053"/>
                </a:lnTo>
                <a:lnTo>
                  <a:pt x="3764" y="3060"/>
                </a:lnTo>
                <a:lnTo>
                  <a:pt x="3875" y="3074"/>
                </a:lnTo>
                <a:lnTo>
                  <a:pt x="3981" y="3083"/>
                </a:lnTo>
                <a:lnTo>
                  <a:pt x="4082" y="3089"/>
                </a:lnTo>
                <a:lnTo>
                  <a:pt x="4268" y="3095"/>
                </a:lnTo>
                <a:lnTo>
                  <a:pt x="4426" y="3087"/>
                </a:lnTo>
                <a:lnTo>
                  <a:pt x="4549" y="3064"/>
                </a:lnTo>
                <a:lnTo>
                  <a:pt x="4576" y="3057"/>
                </a:lnTo>
                <a:lnTo>
                  <a:pt x="4601" y="3047"/>
                </a:lnTo>
                <a:lnTo>
                  <a:pt x="4627" y="3040"/>
                </a:lnTo>
                <a:lnTo>
                  <a:pt x="4652" y="3030"/>
                </a:lnTo>
                <a:lnTo>
                  <a:pt x="4675" y="3021"/>
                </a:lnTo>
                <a:lnTo>
                  <a:pt x="4700" y="3011"/>
                </a:lnTo>
                <a:lnTo>
                  <a:pt x="4722" y="3002"/>
                </a:lnTo>
                <a:lnTo>
                  <a:pt x="4743" y="2992"/>
                </a:lnTo>
                <a:lnTo>
                  <a:pt x="4766" y="2981"/>
                </a:lnTo>
                <a:lnTo>
                  <a:pt x="4787" y="2971"/>
                </a:lnTo>
                <a:lnTo>
                  <a:pt x="4808" y="2960"/>
                </a:lnTo>
                <a:lnTo>
                  <a:pt x="4827" y="2948"/>
                </a:lnTo>
                <a:lnTo>
                  <a:pt x="4848" y="2937"/>
                </a:lnTo>
                <a:lnTo>
                  <a:pt x="4867" y="2925"/>
                </a:lnTo>
                <a:lnTo>
                  <a:pt x="4886" y="2914"/>
                </a:lnTo>
                <a:lnTo>
                  <a:pt x="4903" y="2901"/>
                </a:lnTo>
                <a:lnTo>
                  <a:pt x="4920" y="2889"/>
                </a:lnTo>
                <a:lnTo>
                  <a:pt x="4937" y="2876"/>
                </a:lnTo>
                <a:lnTo>
                  <a:pt x="4970" y="2851"/>
                </a:lnTo>
                <a:lnTo>
                  <a:pt x="5000" y="2823"/>
                </a:lnTo>
                <a:lnTo>
                  <a:pt x="5029" y="2796"/>
                </a:lnTo>
                <a:lnTo>
                  <a:pt x="5053" y="2768"/>
                </a:lnTo>
                <a:lnTo>
                  <a:pt x="5078" y="2737"/>
                </a:lnTo>
                <a:lnTo>
                  <a:pt x="5099" y="2707"/>
                </a:lnTo>
                <a:lnTo>
                  <a:pt x="5118" y="2676"/>
                </a:lnTo>
                <a:lnTo>
                  <a:pt x="5135" y="2644"/>
                </a:lnTo>
                <a:lnTo>
                  <a:pt x="5150" y="2612"/>
                </a:lnTo>
                <a:lnTo>
                  <a:pt x="5175" y="2543"/>
                </a:lnTo>
                <a:lnTo>
                  <a:pt x="5196" y="2403"/>
                </a:lnTo>
                <a:lnTo>
                  <a:pt x="5192" y="2329"/>
                </a:lnTo>
                <a:lnTo>
                  <a:pt x="5181" y="2254"/>
                </a:lnTo>
                <a:lnTo>
                  <a:pt x="5173" y="2215"/>
                </a:lnTo>
                <a:lnTo>
                  <a:pt x="5162" y="2177"/>
                </a:lnTo>
                <a:lnTo>
                  <a:pt x="5148" y="2139"/>
                </a:lnTo>
                <a:lnTo>
                  <a:pt x="5133" y="2099"/>
                </a:lnTo>
                <a:lnTo>
                  <a:pt x="5116" y="2059"/>
                </a:lnTo>
                <a:lnTo>
                  <a:pt x="5101" y="2021"/>
                </a:lnTo>
                <a:lnTo>
                  <a:pt x="5086" y="1985"/>
                </a:lnTo>
                <a:lnTo>
                  <a:pt x="5070" y="1948"/>
                </a:lnTo>
                <a:lnTo>
                  <a:pt x="5057" y="1912"/>
                </a:lnTo>
                <a:lnTo>
                  <a:pt x="5044" y="1876"/>
                </a:lnTo>
                <a:lnTo>
                  <a:pt x="5030" y="1844"/>
                </a:lnTo>
                <a:lnTo>
                  <a:pt x="5017" y="1810"/>
                </a:lnTo>
                <a:lnTo>
                  <a:pt x="4992" y="1747"/>
                </a:lnTo>
                <a:lnTo>
                  <a:pt x="4970" y="1688"/>
                </a:lnTo>
                <a:lnTo>
                  <a:pt x="4949" y="1635"/>
                </a:lnTo>
                <a:lnTo>
                  <a:pt x="4932" y="1583"/>
                </a:lnTo>
                <a:lnTo>
                  <a:pt x="4914" y="1540"/>
                </a:lnTo>
                <a:lnTo>
                  <a:pt x="4901" y="1500"/>
                </a:lnTo>
                <a:lnTo>
                  <a:pt x="4878" y="1437"/>
                </a:lnTo>
                <a:lnTo>
                  <a:pt x="4861" y="1386"/>
                </a:lnTo>
                <a:lnTo>
                  <a:pt x="4880" y="1359"/>
                </a:lnTo>
                <a:lnTo>
                  <a:pt x="4899" y="1331"/>
                </a:lnTo>
                <a:lnTo>
                  <a:pt x="4928" y="1291"/>
                </a:lnTo>
                <a:lnTo>
                  <a:pt x="4943" y="1268"/>
                </a:lnTo>
                <a:lnTo>
                  <a:pt x="4960" y="1241"/>
                </a:lnTo>
                <a:lnTo>
                  <a:pt x="4977" y="1215"/>
                </a:lnTo>
                <a:lnTo>
                  <a:pt x="4996" y="1186"/>
                </a:lnTo>
                <a:lnTo>
                  <a:pt x="5015" y="1156"/>
                </a:lnTo>
                <a:lnTo>
                  <a:pt x="5034" y="1123"/>
                </a:lnTo>
                <a:lnTo>
                  <a:pt x="5055" y="1089"/>
                </a:lnTo>
                <a:lnTo>
                  <a:pt x="5074" y="1055"/>
                </a:lnTo>
                <a:lnTo>
                  <a:pt x="5095" y="1019"/>
                </a:lnTo>
                <a:lnTo>
                  <a:pt x="5114" y="981"/>
                </a:lnTo>
                <a:lnTo>
                  <a:pt x="5133" y="943"/>
                </a:lnTo>
                <a:lnTo>
                  <a:pt x="5154" y="905"/>
                </a:lnTo>
                <a:lnTo>
                  <a:pt x="5171" y="867"/>
                </a:lnTo>
                <a:lnTo>
                  <a:pt x="5190" y="827"/>
                </a:lnTo>
                <a:lnTo>
                  <a:pt x="5205" y="787"/>
                </a:lnTo>
                <a:lnTo>
                  <a:pt x="5221" y="747"/>
                </a:lnTo>
                <a:lnTo>
                  <a:pt x="5236" y="707"/>
                </a:lnTo>
                <a:lnTo>
                  <a:pt x="5249" y="667"/>
                </a:lnTo>
                <a:lnTo>
                  <a:pt x="5270" y="589"/>
                </a:lnTo>
                <a:lnTo>
                  <a:pt x="5289" y="441"/>
                </a:lnTo>
                <a:lnTo>
                  <a:pt x="5283" y="375"/>
                </a:lnTo>
                <a:lnTo>
                  <a:pt x="5276" y="346"/>
                </a:lnTo>
                <a:lnTo>
                  <a:pt x="5266" y="321"/>
                </a:lnTo>
                <a:lnTo>
                  <a:pt x="5255" y="299"/>
                </a:lnTo>
                <a:lnTo>
                  <a:pt x="5240" y="278"/>
                </a:lnTo>
                <a:lnTo>
                  <a:pt x="5224" y="259"/>
                </a:lnTo>
                <a:lnTo>
                  <a:pt x="5207" y="242"/>
                </a:lnTo>
                <a:lnTo>
                  <a:pt x="5188" y="226"/>
                </a:lnTo>
                <a:lnTo>
                  <a:pt x="5177" y="221"/>
                </a:lnTo>
                <a:lnTo>
                  <a:pt x="5167" y="215"/>
                </a:lnTo>
                <a:lnTo>
                  <a:pt x="5145" y="203"/>
                </a:lnTo>
                <a:lnTo>
                  <a:pt x="5124" y="194"/>
                </a:lnTo>
                <a:lnTo>
                  <a:pt x="5099" y="186"/>
                </a:lnTo>
                <a:lnTo>
                  <a:pt x="5076" y="181"/>
                </a:lnTo>
                <a:lnTo>
                  <a:pt x="5027" y="173"/>
                </a:lnTo>
                <a:lnTo>
                  <a:pt x="4930" y="169"/>
                </a:lnTo>
                <a:lnTo>
                  <a:pt x="4846" y="175"/>
                </a:lnTo>
                <a:lnTo>
                  <a:pt x="4787" y="184"/>
                </a:lnTo>
                <a:lnTo>
                  <a:pt x="4764" y="188"/>
                </a:lnTo>
                <a:lnTo>
                  <a:pt x="4778" y="194"/>
                </a:lnTo>
                <a:lnTo>
                  <a:pt x="4793" y="202"/>
                </a:lnTo>
                <a:lnTo>
                  <a:pt x="4814" y="213"/>
                </a:lnTo>
                <a:lnTo>
                  <a:pt x="4825" y="221"/>
                </a:lnTo>
                <a:lnTo>
                  <a:pt x="4837" y="228"/>
                </a:lnTo>
                <a:lnTo>
                  <a:pt x="4848" y="236"/>
                </a:lnTo>
                <a:lnTo>
                  <a:pt x="4861" y="245"/>
                </a:lnTo>
                <a:lnTo>
                  <a:pt x="4913" y="293"/>
                </a:lnTo>
                <a:lnTo>
                  <a:pt x="4935" y="323"/>
                </a:lnTo>
                <a:lnTo>
                  <a:pt x="4956" y="357"/>
                </a:lnTo>
                <a:lnTo>
                  <a:pt x="4985" y="437"/>
                </a:lnTo>
                <a:lnTo>
                  <a:pt x="4989" y="534"/>
                </a:lnTo>
                <a:lnTo>
                  <a:pt x="4979" y="589"/>
                </a:lnTo>
                <a:lnTo>
                  <a:pt x="4970" y="620"/>
                </a:lnTo>
                <a:lnTo>
                  <a:pt x="4958" y="650"/>
                </a:lnTo>
                <a:lnTo>
                  <a:pt x="4945" y="681"/>
                </a:lnTo>
                <a:lnTo>
                  <a:pt x="4930" y="711"/>
                </a:lnTo>
                <a:lnTo>
                  <a:pt x="4911" y="741"/>
                </a:lnTo>
                <a:lnTo>
                  <a:pt x="4892" y="768"/>
                </a:lnTo>
                <a:lnTo>
                  <a:pt x="4873" y="797"/>
                </a:lnTo>
                <a:lnTo>
                  <a:pt x="4850" y="823"/>
                </a:lnTo>
                <a:lnTo>
                  <a:pt x="4827" y="850"/>
                </a:lnTo>
                <a:lnTo>
                  <a:pt x="4804" y="874"/>
                </a:lnTo>
                <a:lnTo>
                  <a:pt x="4780" y="899"/>
                </a:lnTo>
                <a:lnTo>
                  <a:pt x="4757" y="924"/>
                </a:lnTo>
                <a:lnTo>
                  <a:pt x="4730" y="949"/>
                </a:lnTo>
                <a:lnTo>
                  <a:pt x="4705" y="971"/>
                </a:lnTo>
                <a:lnTo>
                  <a:pt x="4681" y="994"/>
                </a:lnTo>
                <a:lnTo>
                  <a:pt x="4654" y="1017"/>
                </a:lnTo>
                <a:lnTo>
                  <a:pt x="4629" y="1040"/>
                </a:lnTo>
                <a:lnTo>
                  <a:pt x="4607" y="1063"/>
                </a:lnTo>
                <a:lnTo>
                  <a:pt x="4582" y="1084"/>
                </a:lnTo>
                <a:lnTo>
                  <a:pt x="4559" y="1106"/>
                </a:lnTo>
                <a:lnTo>
                  <a:pt x="4536" y="1127"/>
                </a:lnTo>
                <a:lnTo>
                  <a:pt x="4515" y="1150"/>
                </a:lnTo>
                <a:lnTo>
                  <a:pt x="4496" y="1171"/>
                </a:lnTo>
                <a:lnTo>
                  <a:pt x="4479" y="1194"/>
                </a:lnTo>
                <a:lnTo>
                  <a:pt x="4447" y="1238"/>
                </a:lnTo>
                <a:lnTo>
                  <a:pt x="4409" y="1329"/>
                </a:lnTo>
                <a:lnTo>
                  <a:pt x="4405" y="1376"/>
                </a:lnTo>
                <a:lnTo>
                  <a:pt x="4413" y="1428"/>
                </a:lnTo>
                <a:lnTo>
                  <a:pt x="4422" y="1454"/>
                </a:lnTo>
                <a:lnTo>
                  <a:pt x="4435" y="1488"/>
                </a:lnTo>
                <a:lnTo>
                  <a:pt x="4451" y="1525"/>
                </a:lnTo>
                <a:lnTo>
                  <a:pt x="4460" y="1545"/>
                </a:lnTo>
                <a:lnTo>
                  <a:pt x="4470" y="1566"/>
                </a:lnTo>
                <a:lnTo>
                  <a:pt x="4479" y="1589"/>
                </a:lnTo>
                <a:lnTo>
                  <a:pt x="4489" y="1612"/>
                </a:lnTo>
                <a:lnTo>
                  <a:pt x="4500" y="1635"/>
                </a:lnTo>
                <a:lnTo>
                  <a:pt x="4511" y="1660"/>
                </a:lnTo>
                <a:lnTo>
                  <a:pt x="4523" y="1686"/>
                </a:lnTo>
                <a:lnTo>
                  <a:pt x="4534" y="1711"/>
                </a:lnTo>
                <a:lnTo>
                  <a:pt x="4548" y="1737"/>
                </a:lnTo>
                <a:lnTo>
                  <a:pt x="4561" y="1764"/>
                </a:lnTo>
                <a:lnTo>
                  <a:pt x="4572" y="1793"/>
                </a:lnTo>
                <a:lnTo>
                  <a:pt x="4586" y="1821"/>
                </a:lnTo>
                <a:lnTo>
                  <a:pt x="4599" y="1850"/>
                </a:lnTo>
                <a:lnTo>
                  <a:pt x="4612" y="1878"/>
                </a:lnTo>
                <a:lnTo>
                  <a:pt x="4624" y="1907"/>
                </a:lnTo>
                <a:lnTo>
                  <a:pt x="4637" y="1937"/>
                </a:lnTo>
                <a:lnTo>
                  <a:pt x="4664" y="1998"/>
                </a:lnTo>
                <a:lnTo>
                  <a:pt x="4688" y="2059"/>
                </a:lnTo>
                <a:lnTo>
                  <a:pt x="4711" y="2120"/>
                </a:lnTo>
                <a:lnTo>
                  <a:pt x="4734" y="2180"/>
                </a:lnTo>
                <a:lnTo>
                  <a:pt x="4753" y="2239"/>
                </a:lnTo>
                <a:lnTo>
                  <a:pt x="4772" y="2300"/>
                </a:lnTo>
                <a:lnTo>
                  <a:pt x="4787" y="2357"/>
                </a:lnTo>
                <a:lnTo>
                  <a:pt x="4808" y="2469"/>
                </a:lnTo>
                <a:lnTo>
                  <a:pt x="4814" y="2572"/>
                </a:lnTo>
                <a:lnTo>
                  <a:pt x="4810" y="2618"/>
                </a:lnTo>
                <a:lnTo>
                  <a:pt x="4802" y="2661"/>
                </a:lnTo>
                <a:lnTo>
                  <a:pt x="4787" y="2699"/>
                </a:lnTo>
                <a:lnTo>
                  <a:pt x="4780" y="2718"/>
                </a:lnTo>
                <a:lnTo>
                  <a:pt x="4768" y="2735"/>
                </a:lnTo>
                <a:lnTo>
                  <a:pt x="4743" y="2766"/>
                </a:lnTo>
                <a:lnTo>
                  <a:pt x="4711" y="2791"/>
                </a:lnTo>
                <a:lnTo>
                  <a:pt x="4692" y="2800"/>
                </a:lnTo>
                <a:lnTo>
                  <a:pt x="4673" y="2810"/>
                </a:lnTo>
                <a:lnTo>
                  <a:pt x="4650" y="2817"/>
                </a:lnTo>
                <a:lnTo>
                  <a:pt x="4626" y="2825"/>
                </a:lnTo>
                <a:lnTo>
                  <a:pt x="4572" y="2832"/>
                </a:lnTo>
                <a:lnTo>
                  <a:pt x="4511" y="2834"/>
                </a:lnTo>
                <a:lnTo>
                  <a:pt x="4363" y="2825"/>
                </a:lnTo>
                <a:lnTo>
                  <a:pt x="4276" y="2817"/>
                </a:lnTo>
                <a:lnTo>
                  <a:pt x="4184" y="2808"/>
                </a:lnTo>
                <a:lnTo>
                  <a:pt x="4084" y="2794"/>
                </a:lnTo>
                <a:lnTo>
                  <a:pt x="3981" y="2781"/>
                </a:lnTo>
                <a:lnTo>
                  <a:pt x="3926" y="2773"/>
                </a:lnTo>
                <a:lnTo>
                  <a:pt x="3871" y="2766"/>
                </a:lnTo>
                <a:lnTo>
                  <a:pt x="3814" y="2758"/>
                </a:lnTo>
                <a:lnTo>
                  <a:pt x="3757" y="2749"/>
                </a:lnTo>
                <a:lnTo>
                  <a:pt x="3700" y="2741"/>
                </a:lnTo>
                <a:lnTo>
                  <a:pt x="3641" y="2732"/>
                </a:lnTo>
                <a:lnTo>
                  <a:pt x="3580" y="2722"/>
                </a:lnTo>
                <a:lnTo>
                  <a:pt x="3519" y="2713"/>
                </a:lnTo>
                <a:lnTo>
                  <a:pt x="3458" y="2703"/>
                </a:lnTo>
                <a:lnTo>
                  <a:pt x="3397" y="2692"/>
                </a:lnTo>
                <a:lnTo>
                  <a:pt x="3337" y="2682"/>
                </a:lnTo>
                <a:lnTo>
                  <a:pt x="3274" y="2671"/>
                </a:lnTo>
                <a:lnTo>
                  <a:pt x="3213" y="2661"/>
                </a:lnTo>
                <a:lnTo>
                  <a:pt x="3150" y="2650"/>
                </a:lnTo>
                <a:lnTo>
                  <a:pt x="3088" y="2638"/>
                </a:lnTo>
                <a:lnTo>
                  <a:pt x="3027" y="2629"/>
                </a:lnTo>
                <a:lnTo>
                  <a:pt x="2964" y="2618"/>
                </a:lnTo>
                <a:lnTo>
                  <a:pt x="2903" y="2606"/>
                </a:lnTo>
                <a:lnTo>
                  <a:pt x="2840" y="2595"/>
                </a:lnTo>
                <a:lnTo>
                  <a:pt x="2780" y="2583"/>
                </a:lnTo>
                <a:lnTo>
                  <a:pt x="2721" y="2574"/>
                </a:lnTo>
                <a:lnTo>
                  <a:pt x="2660" y="2562"/>
                </a:lnTo>
                <a:lnTo>
                  <a:pt x="2601" y="2551"/>
                </a:lnTo>
                <a:lnTo>
                  <a:pt x="2544" y="2540"/>
                </a:lnTo>
                <a:lnTo>
                  <a:pt x="2485" y="2530"/>
                </a:lnTo>
                <a:lnTo>
                  <a:pt x="2430" y="2519"/>
                </a:lnTo>
                <a:lnTo>
                  <a:pt x="2375" y="2507"/>
                </a:lnTo>
                <a:lnTo>
                  <a:pt x="2320" y="2498"/>
                </a:lnTo>
                <a:lnTo>
                  <a:pt x="2266" y="2488"/>
                </a:lnTo>
                <a:lnTo>
                  <a:pt x="2215" y="2479"/>
                </a:lnTo>
                <a:lnTo>
                  <a:pt x="2164" y="2467"/>
                </a:lnTo>
                <a:lnTo>
                  <a:pt x="2114" y="2458"/>
                </a:lnTo>
                <a:lnTo>
                  <a:pt x="2069" y="2448"/>
                </a:lnTo>
                <a:lnTo>
                  <a:pt x="2021" y="2441"/>
                </a:lnTo>
                <a:lnTo>
                  <a:pt x="1977" y="2431"/>
                </a:lnTo>
                <a:lnTo>
                  <a:pt x="1936" y="2424"/>
                </a:lnTo>
                <a:lnTo>
                  <a:pt x="1896" y="2414"/>
                </a:lnTo>
                <a:lnTo>
                  <a:pt x="1858" y="2408"/>
                </a:lnTo>
                <a:lnTo>
                  <a:pt x="1820" y="2401"/>
                </a:lnTo>
                <a:lnTo>
                  <a:pt x="1785" y="2393"/>
                </a:lnTo>
                <a:lnTo>
                  <a:pt x="1725" y="2380"/>
                </a:lnTo>
                <a:lnTo>
                  <a:pt x="1673" y="2370"/>
                </a:lnTo>
                <a:lnTo>
                  <a:pt x="1631" y="2363"/>
                </a:lnTo>
                <a:lnTo>
                  <a:pt x="1601" y="2355"/>
                </a:lnTo>
                <a:lnTo>
                  <a:pt x="1576" y="2351"/>
                </a:lnTo>
                <a:lnTo>
                  <a:pt x="1584" y="2384"/>
                </a:lnTo>
                <a:lnTo>
                  <a:pt x="1599" y="2469"/>
                </a:lnTo>
                <a:lnTo>
                  <a:pt x="1612" y="2583"/>
                </a:lnTo>
                <a:lnTo>
                  <a:pt x="1612" y="2711"/>
                </a:lnTo>
                <a:lnTo>
                  <a:pt x="1601" y="2770"/>
                </a:lnTo>
                <a:lnTo>
                  <a:pt x="1593" y="2798"/>
                </a:lnTo>
                <a:lnTo>
                  <a:pt x="1584" y="2825"/>
                </a:lnTo>
                <a:lnTo>
                  <a:pt x="1571" y="2849"/>
                </a:lnTo>
                <a:lnTo>
                  <a:pt x="1555" y="2872"/>
                </a:lnTo>
                <a:lnTo>
                  <a:pt x="1538" y="2891"/>
                </a:lnTo>
                <a:lnTo>
                  <a:pt x="1517" y="2908"/>
                </a:lnTo>
                <a:lnTo>
                  <a:pt x="1506" y="2916"/>
                </a:lnTo>
                <a:lnTo>
                  <a:pt x="1495" y="2922"/>
                </a:lnTo>
                <a:lnTo>
                  <a:pt x="1468" y="2931"/>
                </a:lnTo>
                <a:lnTo>
                  <a:pt x="1436" y="2939"/>
                </a:lnTo>
                <a:lnTo>
                  <a:pt x="1401" y="2939"/>
                </a:lnTo>
                <a:lnTo>
                  <a:pt x="1322" y="2927"/>
                </a:lnTo>
                <a:lnTo>
                  <a:pt x="1276" y="2916"/>
                </a:lnTo>
                <a:lnTo>
                  <a:pt x="1251" y="2906"/>
                </a:lnTo>
                <a:lnTo>
                  <a:pt x="1225" y="2897"/>
                </a:lnTo>
                <a:lnTo>
                  <a:pt x="1200" y="2886"/>
                </a:lnTo>
                <a:lnTo>
                  <a:pt x="1173" y="2874"/>
                </a:lnTo>
                <a:lnTo>
                  <a:pt x="1147" y="2861"/>
                </a:lnTo>
                <a:lnTo>
                  <a:pt x="1122" y="2848"/>
                </a:lnTo>
                <a:lnTo>
                  <a:pt x="1111" y="2840"/>
                </a:lnTo>
                <a:lnTo>
                  <a:pt x="1097" y="2834"/>
                </a:lnTo>
                <a:lnTo>
                  <a:pt x="1086" y="2827"/>
                </a:lnTo>
                <a:lnTo>
                  <a:pt x="1073" y="2819"/>
                </a:lnTo>
                <a:lnTo>
                  <a:pt x="1061" y="2813"/>
                </a:lnTo>
                <a:lnTo>
                  <a:pt x="1050" y="2806"/>
                </a:lnTo>
                <a:lnTo>
                  <a:pt x="1036" y="2798"/>
                </a:lnTo>
                <a:lnTo>
                  <a:pt x="1025" y="2789"/>
                </a:lnTo>
                <a:lnTo>
                  <a:pt x="1014" y="2781"/>
                </a:lnTo>
                <a:lnTo>
                  <a:pt x="1002" y="2773"/>
                </a:lnTo>
                <a:lnTo>
                  <a:pt x="991" y="2766"/>
                </a:lnTo>
                <a:lnTo>
                  <a:pt x="979" y="2756"/>
                </a:lnTo>
                <a:lnTo>
                  <a:pt x="934" y="2722"/>
                </a:lnTo>
                <a:lnTo>
                  <a:pt x="892" y="2686"/>
                </a:lnTo>
                <a:lnTo>
                  <a:pt x="850" y="2648"/>
                </a:lnTo>
                <a:lnTo>
                  <a:pt x="810" y="2608"/>
                </a:lnTo>
                <a:lnTo>
                  <a:pt x="791" y="2587"/>
                </a:lnTo>
                <a:lnTo>
                  <a:pt x="772" y="2564"/>
                </a:lnTo>
                <a:lnTo>
                  <a:pt x="753" y="2543"/>
                </a:lnTo>
                <a:lnTo>
                  <a:pt x="736" y="2523"/>
                </a:lnTo>
                <a:lnTo>
                  <a:pt x="719" y="2500"/>
                </a:lnTo>
                <a:lnTo>
                  <a:pt x="702" y="2477"/>
                </a:lnTo>
                <a:lnTo>
                  <a:pt x="685" y="2454"/>
                </a:lnTo>
                <a:lnTo>
                  <a:pt x="670" y="2431"/>
                </a:lnTo>
                <a:lnTo>
                  <a:pt x="654" y="2408"/>
                </a:lnTo>
                <a:lnTo>
                  <a:pt x="639" y="2384"/>
                </a:lnTo>
                <a:lnTo>
                  <a:pt x="624" y="2361"/>
                </a:lnTo>
                <a:lnTo>
                  <a:pt x="611" y="2336"/>
                </a:lnTo>
                <a:lnTo>
                  <a:pt x="597" y="2312"/>
                </a:lnTo>
                <a:lnTo>
                  <a:pt x="584" y="2287"/>
                </a:lnTo>
                <a:lnTo>
                  <a:pt x="571" y="2264"/>
                </a:lnTo>
                <a:lnTo>
                  <a:pt x="559" y="2237"/>
                </a:lnTo>
                <a:lnTo>
                  <a:pt x="548" y="2213"/>
                </a:lnTo>
                <a:lnTo>
                  <a:pt x="536" y="2188"/>
                </a:lnTo>
                <a:lnTo>
                  <a:pt x="516" y="2137"/>
                </a:lnTo>
                <a:lnTo>
                  <a:pt x="498" y="2085"/>
                </a:lnTo>
                <a:lnTo>
                  <a:pt x="483" y="2034"/>
                </a:lnTo>
                <a:lnTo>
                  <a:pt x="470" y="1985"/>
                </a:lnTo>
                <a:lnTo>
                  <a:pt x="449" y="1880"/>
                </a:lnTo>
                <a:lnTo>
                  <a:pt x="438" y="1680"/>
                </a:lnTo>
                <a:lnTo>
                  <a:pt x="447" y="1583"/>
                </a:lnTo>
                <a:lnTo>
                  <a:pt x="457" y="1536"/>
                </a:lnTo>
                <a:lnTo>
                  <a:pt x="468" y="1490"/>
                </a:lnTo>
                <a:lnTo>
                  <a:pt x="481" y="1443"/>
                </a:lnTo>
                <a:lnTo>
                  <a:pt x="500" y="1395"/>
                </a:lnTo>
                <a:lnTo>
                  <a:pt x="521" y="1344"/>
                </a:lnTo>
                <a:lnTo>
                  <a:pt x="533" y="1317"/>
                </a:lnTo>
                <a:lnTo>
                  <a:pt x="544" y="1291"/>
                </a:lnTo>
                <a:lnTo>
                  <a:pt x="557" y="1264"/>
                </a:lnTo>
                <a:lnTo>
                  <a:pt x="571" y="1238"/>
                </a:lnTo>
                <a:lnTo>
                  <a:pt x="586" y="1211"/>
                </a:lnTo>
                <a:lnTo>
                  <a:pt x="601" y="1182"/>
                </a:lnTo>
                <a:lnTo>
                  <a:pt x="616" y="1156"/>
                </a:lnTo>
                <a:lnTo>
                  <a:pt x="631" y="1127"/>
                </a:lnTo>
                <a:lnTo>
                  <a:pt x="649" y="1101"/>
                </a:lnTo>
                <a:lnTo>
                  <a:pt x="666" y="1072"/>
                </a:lnTo>
                <a:lnTo>
                  <a:pt x="683" y="1044"/>
                </a:lnTo>
                <a:lnTo>
                  <a:pt x="700" y="1017"/>
                </a:lnTo>
                <a:lnTo>
                  <a:pt x="719" y="989"/>
                </a:lnTo>
                <a:lnTo>
                  <a:pt x="738" y="960"/>
                </a:lnTo>
                <a:lnTo>
                  <a:pt x="755" y="933"/>
                </a:lnTo>
                <a:lnTo>
                  <a:pt x="776" y="907"/>
                </a:lnTo>
                <a:lnTo>
                  <a:pt x="795" y="878"/>
                </a:lnTo>
                <a:lnTo>
                  <a:pt x="814" y="852"/>
                </a:lnTo>
                <a:lnTo>
                  <a:pt x="833" y="825"/>
                </a:lnTo>
                <a:lnTo>
                  <a:pt x="854" y="798"/>
                </a:lnTo>
                <a:lnTo>
                  <a:pt x="873" y="774"/>
                </a:lnTo>
                <a:lnTo>
                  <a:pt x="894" y="747"/>
                </a:lnTo>
                <a:lnTo>
                  <a:pt x="915" y="722"/>
                </a:lnTo>
                <a:lnTo>
                  <a:pt x="934" y="698"/>
                </a:lnTo>
                <a:lnTo>
                  <a:pt x="955" y="673"/>
                </a:lnTo>
                <a:lnTo>
                  <a:pt x="976" y="650"/>
                </a:lnTo>
                <a:lnTo>
                  <a:pt x="995" y="627"/>
                </a:lnTo>
                <a:lnTo>
                  <a:pt x="1015" y="606"/>
                </a:lnTo>
                <a:lnTo>
                  <a:pt x="1035" y="584"/>
                </a:lnTo>
                <a:lnTo>
                  <a:pt x="1055" y="563"/>
                </a:lnTo>
                <a:lnTo>
                  <a:pt x="1074" y="544"/>
                </a:lnTo>
                <a:lnTo>
                  <a:pt x="1095" y="525"/>
                </a:lnTo>
                <a:lnTo>
                  <a:pt x="1133" y="489"/>
                </a:lnTo>
                <a:lnTo>
                  <a:pt x="1171" y="456"/>
                </a:lnTo>
                <a:lnTo>
                  <a:pt x="1206" y="428"/>
                </a:lnTo>
                <a:lnTo>
                  <a:pt x="1225" y="416"/>
                </a:lnTo>
                <a:lnTo>
                  <a:pt x="1242" y="405"/>
                </a:lnTo>
                <a:lnTo>
                  <a:pt x="1257" y="395"/>
                </a:lnTo>
                <a:lnTo>
                  <a:pt x="1274" y="386"/>
                </a:lnTo>
                <a:lnTo>
                  <a:pt x="1289" y="378"/>
                </a:lnTo>
                <a:lnTo>
                  <a:pt x="1304" y="373"/>
                </a:lnTo>
                <a:lnTo>
                  <a:pt x="1333" y="363"/>
                </a:lnTo>
                <a:lnTo>
                  <a:pt x="1380" y="363"/>
                </a:lnTo>
                <a:lnTo>
                  <a:pt x="1399" y="373"/>
                </a:lnTo>
                <a:lnTo>
                  <a:pt x="1417" y="388"/>
                </a:lnTo>
                <a:lnTo>
                  <a:pt x="1439" y="441"/>
                </a:lnTo>
                <a:lnTo>
                  <a:pt x="1464" y="580"/>
                </a:lnTo>
                <a:lnTo>
                  <a:pt x="1483" y="722"/>
                </a:lnTo>
                <a:lnTo>
                  <a:pt x="1508" y="994"/>
                </a:lnTo>
                <a:lnTo>
                  <a:pt x="1517" y="1281"/>
                </a:lnTo>
                <a:lnTo>
                  <a:pt x="1546" y="1274"/>
                </a:lnTo>
                <a:lnTo>
                  <a:pt x="1582" y="1268"/>
                </a:lnTo>
                <a:lnTo>
                  <a:pt x="1630" y="1258"/>
                </a:lnTo>
                <a:lnTo>
                  <a:pt x="1688" y="1247"/>
                </a:lnTo>
                <a:lnTo>
                  <a:pt x="1723" y="1239"/>
                </a:lnTo>
                <a:lnTo>
                  <a:pt x="1759" y="1232"/>
                </a:lnTo>
                <a:lnTo>
                  <a:pt x="1797" y="1224"/>
                </a:lnTo>
                <a:lnTo>
                  <a:pt x="1839" y="1217"/>
                </a:lnTo>
                <a:lnTo>
                  <a:pt x="1882" y="1207"/>
                </a:lnTo>
                <a:lnTo>
                  <a:pt x="1928" y="1200"/>
                </a:lnTo>
                <a:lnTo>
                  <a:pt x="1974" y="1190"/>
                </a:lnTo>
                <a:lnTo>
                  <a:pt x="2023" y="1181"/>
                </a:lnTo>
                <a:lnTo>
                  <a:pt x="2074" y="1169"/>
                </a:lnTo>
                <a:lnTo>
                  <a:pt x="2128" y="1160"/>
                </a:lnTo>
                <a:lnTo>
                  <a:pt x="2181" y="1148"/>
                </a:lnTo>
                <a:lnTo>
                  <a:pt x="2238" y="1137"/>
                </a:lnTo>
                <a:lnTo>
                  <a:pt x="2295" y="1125"/>
                </a:lnTo>
                <a:lnTo>
                  <a:pt x="2352" y="1112"/>
                </a:lnTo>
                <a:lnTo>
                  <a:pt x="2411" y="1101"/>
                </a:lnTo>
                <a:lnTo>
                  <a:pt x="2472" y="1087"/>
                </a:lnTo>
                <a:lnTo>
                  <a:pt x="2533" y="1076"/>
                </a:lnTo>
                <a:lnTo>
                  <a:pt x="2595" y="1063"/>
                </a:lnTo>
                <a:lnTo>
                  <a:pt x="2656" y="1049"/>
                </a:lnTo>
                <a:lnTo>
                  <a:pt x="2719" y="1036"/>
                </a:lnTo>
                <a:lnTo>
                  <a:pt x="2751" y="1030"/>
                </a:lnTo>
                <a:lnTo>
                  <a:pt x="2782" y="1023"/>
                </a:lnTo>
                <a:lnTo>
                  <a:pt x="2814" y="1017"/>
                </a:lnTo>
                <a:lnTo>
                  <a:pt x="2846" y="1009"/>
                </a:lnTo>
                <a:lnTo>
                  <a:pt x="2878" y="1004"/>
                </a:lnTo>
                <a:lnTo>
                  <a:pt x="2909" y="996"/>
                </a:lnTo>
                <a:lnTo>
                  <a:pt x="2941" y="990"/>
                </a:lnTo>
                <a:lnTo>
                  <a:pt x="2974" y="983"/>
                </a:lnTo>
                <a:lnTo>
                  <a:pt x="3006" y="975"/>
                </a:lnTo>
                <a:lnTo>
                  <a:pt x="3036" y="970"/>
                </a:lnTo>
                <a:lnTo>
                  <a:pt x="3069" y="962"/>
                </a:lnTo>
                <a:lnTo>
                  <a:pt x="3101" y="954"/>
                </a:lnTo>
                <a:lnTo>
                  <a:pt x="3131" y="949"/>
                </a:lnTo>
                <a:lnTo>
                  <a:pt x="3164" y="941"/>
                </a:lnTo>
                <a:lnTo>
                  <a:pt x="3194" y="933"/>
                </a:lnTo>
                <a:lnTo>
                  <a:pt x="3226" y="928"/>
                </a:lnTo>
                <a:lnTo>
                  <a:pt x="3257" y="920"/>
                </a:lnTo>
                <a:lnTo>
                  <a:pt x="3289" y="913"/>
                </a:lnTo>
                <a:lnTo>
                  <a:pt x="3320" y="907"/>
                </a:lnTo>
                <a:lnTo>
                  <a:pt x="3350" y="899"/>
                </a:lnTo>
                <a:lnTo>
                  <a:pt x="3380" y="893"/>
                </a:lnTo>
                <a:lnTo>
                  <a:pt x="3411" y="886"/>
                </a:lnTo>
                <a:lnTo>
                  <a:pt x="3441" y="880"/>
                </a:lnTo>
                <a:lnTo>
                  <a:pt x="3470" y="873"/>
                </a:lnTo>
                <a:lnTo>
                  <a:pt x="3500" y="865"/>
                </a:lnTo>
                <a:lnTo>
                  <a:pt x="3531" y="859"/>
                </a:lnTo>
                <a:lnTo>
                  <a:pt x="3559" y="852"/>
                </a:lnTo>
                <a:lnTo>
                  <a:pt x="3588" y="846"/>
                </a:lnTo>
                <a:lnTo>
                  <a:pt x="3616" y="838"/>
                </a:lnTo>
                <a:lnTo>
                  <a:pt x="3645" y="833"/>
                </a:lnTo>
                <a:lnTo>
                  <a:pt x="3700" y="819"/>
                </a:lnTo>
                <a:lnTo>
                  <a:pt x="3753" y="806"/>
                </a:lnTo>
                <a:lnTo>
                  <a:pt x="3806" y="793"/>
                </a:lnTo>
                <a:lnTo>
                  <a:pt x="3856" y="779"/>
                </a:lnTo>
                <a:lnTo>
                  <a:pt x="3905" y="768"/>
                </a:lnTo>
                <a:lnTo>
                  <a:pt x="3951" y="757"/>
                </a:lnTo>
                <a:lnTo>
                  <a:pt x="3996" y="743"/>
                </a:lnTo>
                <a:lnTo>
                  <a:pt x="4040" y="732"/>
                </a:lnTo>
                <a:lnTo>
                  <a:pt x="4080" y="721"/>
                </a:lnTo>
                <a:lnTo>
                  <a:pt x="4118" y="709"/>
                </a:lnTo>
                <a:lnTo>
                  <a:pt x="4154" y="700"/>
                </a:lnTo>
                <a:lnTo>
                  <a:pt x="4186" y="688"/>
                </a:lnTo>
                <a:lnTo>
                  <a:pt x="4217" y="679"/>
                </a:lnTo>
                <a:lnTo>
                  <a:pt x="4245" y="669"/>
                </a:lnTo>
                <a:lnTo>
                  <a:pt x="4268" y="662"/>
                </a:lnTo>
                <a:lnTo>
                  <a:pt x="4291" y="652"/>
                </a:lnTo>
                <a:lnTo>
                  <a:pt x="4310" y="644"/>
                </a:lnTo>
                <a:lnTo>
                  <a:pt x="4337" y="629"/>
                </a:lnTo>
                <a:lnTo>
                  <a:pt x="4373" y="601"/>
                </a:lnTo>
                <a:lnTo>
                  <a:pt x="4403" y="568"/>
                </a:lnTo>
                <a:lnTo>
                  <a:pt x="4426" y="536"/>
                </a:lnTo>
                <a:lnTo>
                  <a:pt x="4445" y="502"/>
                </a:lnTo>
                <a:lnTo>
                  <a:pt x="4468" y="432"/>
                </a:lnTo>
                <a:lnTo>
                  <a:pt x="4473" y="365"/>
                </a:lnTo>
                <a:lnTo>
                  <a:pt x="4472" y="304"/>
                </a:lnTo>
                <a:lnTo>
                  <a:pt x="4464" y="255"/>
                </a:lnTo>
                <a:lnTo>
                  <a:pt x="4453"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00794" tIns="50397" rIns="100794" bIns="50397"/>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148">
                                            <p:txEl>
                                              <p:pRg st="4" end="4"/>
                                            </p:txEl>
                                          </p:spTgt>
                                        </p:tgtEl>
                                        <p:attrNameLst>
                                          <p:attrName>style.visibility</p:attrName>
                                        </p:attrNameLst>
                                      </p:cBhvr>
                                      <p:to>
                                        <p:strVal val="visible"/>
                                      </p:to>
                                    </p:set>
                                    <p:animEffect transition="in" filter="wipe(down)">
                                      <p:cBhvr>
                                        <p:cTn id="12" dur="500"/>
                                        <p:tgtEl>
                                          <p:spTgt spid="6148">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148">
                                            <p:txEl>
                                              <p:pRg st="5" end="5"/>
                                            </p:txEl>
                                          </p:spTgt>
                                        </p:tgtEl>
                                        <p:attrNameLst>
                                          <p:attrName>style.visibility</p:attrName>
                                        </p:attrNameLst>
                                      </p:cBhvr>
                                      <p:to>
                                        <p:strVal val="visible"/>
                                      </p:to>
                                    </p:set>
                                    <p:animEffect transition="in" filter="wipe(down)">
                                      <p:cBhvr>
                                        <p:cTn id="15" dur="500"/>
                                        <p:tgtEl>
                                          <p:spTgt spid="6148">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5125"/>
                                        </p:tgtEl>
                                        <p:attrNameLst>
                                          <p:attrName>style.visibility</p:attrName>
                                        </p:attrNameLst>
                                      </p:cBhvr>
                                      <p:to>
                                        <p:strVal val="visible"/>
                                      </p:to>
                                    </p:set>
                                    <p:animEffect transition="in" filter="wipe(down)">
                                      <p:cBhvr>
                                        <p:cTn id="20" dur="500"/>
                                        <p:tgtEl>
                                          <p:spTgt spid="5125"/>
                                        </p:tgtEl>
                                      </p:cBhvr>
                                    </p:animEffect>
                                  </p:childTnLst>
                                </p:cTn>
                              </p:par>
                              <p:par>
                                <p:cTn id="21" presetID="22" presetClass="entr" presetSubtype="4" fill="hold" nodeType="withEffect">
                                  <p:stCondLst>
                                    <p:cond delay="0"/>
                                  </p:stCondLst>
                                  <p:childTnLst>
                                    <p:set>
                                      <p:cBhvr>
                                        <p:cTn id="22" dur="1" fill="hold">
                                          <p:stCondLst>
                                            <p:cond delay="0"/>
                                          </p:stCondLst>
                                        </p:cTn>
                                        <p:tgtEl>
                                          <p:spTgt spid="5126"/>
                                        </p:tgtEl>
                                        <p:attrNameLst>
                                          <p:attrName>style.visibility</p:attrName>
                                        </p:attrNameLst>
                                      </p:cBhvr>
                                      <p:to>
                                        <p:strVal val="visible"/>
                                      </p:to>
                                    </p:set>
                                    <p:animEffect transition="in" filter="wipe(down)">
                                      <p:cBhvr>
                                        <p:cTn id="23"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72401B2-64A3-2724-43BE-B29DE7622952}"/>
              </a:ext>
            </a:extLst>
          </p:cNvPr>
          <p:cNvSpPr>
            <a:spLocks noGrp="1" noChangeArrowheads="1"/>
          </p:cNvSpPr>
          <p:nvPr>
            <p:ph type="title"/>
          </p:nvPr>
        </p:nvSpPr>
        <p:spPr>
          <a:xfrm>
            <a:off x="450850" y="169863"/>
            <a:ext cx="9205913" cy="838200"/>
          </a:xfrm>
        </p:spPr>
        <p:txBody>
          <a:bodyPr/>
          <a:lstStyle/>
          <a:p>
            <a:r>
              <a:rPr lang="en-US" altLang="en-US" sz="3200"/>
              <a:t>Common Misuse of Orthogonality</a:t>
            </a:r>
          </a:p>
        </p:txBody>
      </p:sp>
      <p:sp>
        <p:nvSpPr>
          <p:cNvPr id="30723" name="Rectangle 3">
            <a:extLst>
              <a:ext uri="{FF2B5EF4-FFF2-40B4-BE49-F238E27FC236}">
                <a16:creationId xmlns:a16="http://schemas.microsoft.com/office/drawing/2014/main" id="{DCA8D605-75CA-8FA5-E154-D4A50D9DD7A0}"/>
              </a:ext>
            </a:extLst>
          </p:cNvPr>
          <p:cNvSpPr>
            <a:spLocks noGrp="1" noChangeArrowheads="1"/>
          </p:cNvSpPr>
          <p:nvPr>
            <p:ph type="body" idx="1"/>
          </p:nvPr>
        </p:nvSpPr>
        <p:spPr>
          <a:xfrm>
            <a:off x="354013" y="1058863"/>
            <a:ext cx="9917112" cy="5715000"/>
          </a:xfrm>
        </p:spPr>
        <p:txBody>
          <a:bodyPr/>
          <a:lstStyle/>
          <a:p>
            <a:r>
              <a:rPr lang="en-US" altLang="en-US"/>
              <a:t>Using regions to model independent objects</a:t>
            </a:r>
          </a:p>
        </p:txBody>
      </p:sp>
      <p:grpSp>
        <p:nvGrpSpPr>
          <p:cNvPr id="2" name="Group 4">
            <a:extLst>
              <a:ext uri="{FF2B5EF4-FFF2-40B4-BE49-F238E27FC236}">
                <a16:creationId xmlns:a16="http://schemas.microsoft.com/office/drawing/2014/main" id="{E8919785-54FA-B5C8-F973-F68482239A23}"/>
              </a:ext>
            </a:extLst>
          </p:cNvPr>
          <p:cNvGrpSpPr>
            <a:grpSpLocks/>
          </p:cNvGrpSpPr>
          <p:nvPr/>
        </p:nvGrpSpPr>
        <p:grpSpPr bwMode="auto">
          <a:xfrm>
            <a:off x="2901950" y="3497263"/>
            <a:ext cx="4116388" cy="3276600"/>
            <a:chOff x="240" y="1104"/>
            <a:chExt cx="2352" cy="1872"/>
          </a:xfrm>
        </p:grpSpPr>
        <p:grpSp>
          <p:nvGrpSpPr>
            <p:cNvPr id="30737" name="Group 5">
              <a:extLst>
                <a:ext uri="{FF2B5EF4-FFF2-40B4-BE49-F238E27FC236}">
                  <a16:creationId xmlns:a16="http://schemas.microsoft.com/office/drawing/2014/main" id="{6706ABC4-7305-FD06-AF2F-4F0C456C628E}"/>
                </a:ext>
              </a:extLst>
            </p:cNvPr>
            <p:cNvGrpSpPr>
              <a:grpSpLocks/>
            </p:cNvGrpSpPr>
            <p:nvPr/>
          </p:nvGrpSpPr>
          <p:grpSpPr bwMode="auto">
            <a:xfrm>
              <a:off x="240" y="1104"/>
              <a:ext cx="2352" cy="1872"/>
              <a:chOff x="240" y="1231"/>
              <a:chExt cx="2352" cy="1745"/>
            </a:xfrm>
          </p:grpSpPr>
          <p:sp>
            <p:nvSpPr>
              <p:cNvPr id="348187" name="AutoShape 6">
                <a:extLst>
                  <a:ext uri="{FF2B5EF4-FFF2-40B4-BE49-F238E27FC236}">
                    <a16:creationId xmlns:a16="http://schemas.microsoft.com/office/drawing/2014/main" id="{39D2C200-FC59-D040-6E0E-60CA2F2081EF}"/>
                  </a:ext>
                </a:extLst>
              </p:cNvPr>
              <p:cNvSpPr>
                <a:spLocks noChangeArrowheads="1"/>
              </p:cNvSpPr>
              <p:nvPr/>
            </p:nvSpPr>
            <p:spPr bwMode="auto">
              <a:xfrm>
                <a:off x="240" y="1231"/>
                <a:ext cx="2352" cy="1745"/>
              </a:xfrm>
              <a:prstGeom prst="roundRect">
                <a:avLst>
                  <a:gd name="adj" fmla="val 16667"/>
                </a:avLst>
              </a:prstGeom>
              <a:solidFill>
                <a:srgbClr val="FFCC66"/>
              </a:solidFill>
              <a:ln w="1270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sz="4000" i="0">
                  <a:latin typeface="+mn-lt"/>
                </a:endParaRPr>
              </a:p>
            </p:txBody>
          </p:sp>
          <p:sp>
            <p:nvSpPr>
              <p:cNvPr id="348188" name="Line 7">
                <a:extLst>
                  <a:ext uri="{FF2B5EF4-FFF2-40B4-BE49-F238E27FC236}">
                    <a16:creationId xmlns:a16="http://schemas.microsoft.com/office/drawing/2014/main" id="{7DDC1B7B-68DC-8458-C705-F1C70272AADA}"/>
                  </a:ext>
                </a:extLst>
              </p:cNvPr>
              <p:cNvSpPr>
                <a:spLocks noChangeShapeType="1"/>
              </p:cNvSpPr>
              <p:nvPr/>
            </p:nvSpPr>
            <p:spPr bwMode="auto">
              <a:xfrm>
                <a:off x="1392" y="1248"/>
                <a:ext cx="0" cy="1728"/>
              </a:xfrm>
              <a:prstGeom prst="line">
                <a:avLst/>
              </a:prstGeom>
              <a:noFill/>
              <a:ln w="28575">
                <a:solidFill>
                  <a:schemeClr val="tx1"/>
                </a:solidFill>
                <a:prstDash val="dash"/>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sz="4000">
                  <a:latin typeface="+mn-lt"/>
                </a:endParaRPr>
              </a:p>
            </p:txBody>
          </p:sp>
        </p:grpSp>
        <p:sp>
          <p:nvSpPr>
            <p:cNvPr id="438280" name="AutoShape 8">
              <a:extLst>
                <a:ext uri="{FF2B5EF4-FFF2-40B4-BE49-F238E27FC236}">
                  <a16:creationId xmlns:a16="http://schemas.microsoft.com/office/drawing/2014/main" id="{B5B3DA69-398E-1925-342C-C83EBA303B23}"/>
                </a:ext>
              </a:extLst>
            </p:cNvPr>
            <p:cNvSpPr>
              <a:spLocks noChangeArrowheads="1"/>
            </p:cNvSpPr>
            <p:nvPr/>
          </p:nvSpPr>
          <p:spPr bwMode="auto">
            <a:xfrm>
              <a:off x="473" y="1392"/>
              <a:ext cx="756" cy="288"/>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000" i="0">
                  <a:solidFill>
                    <a:srgbClr val="000000"/>
                  </a:solidFill>
                  <a:effectLst>
                    <a:outerShdw blurRad="38100" dist="38100" dir="2700000" algn="tl">
                      <a:srgbClr val="FFFFFF"/>
                    </a:outerShdw>
                  </a:effectLst>
                  <a:latin typeface="+mn-lt"/>
                </a:rPr>
                <a:t>Child</a:t>
              </a:r>
            </a:p>
          </p:txBody>
        </p:sp>
        <p:sp>
          <p:nvSpPr>
            <p:cNvPr id="438281" name="AutoShape 9">
              <a:extLst>
                <a:ext uri="{FF2B5EF4-FFF2-40B4-BE49-F238E27FC236}">
                  <a16:creationId xmlns:a16="http://schemas.microsoft.com/office/drawing/2014/main" id="{7E1BD90B-697E-4F7E-5CAD-B8736E855146}"/>
                </a:ext>
              </a:extLst>
            </p:cNvPr>
            <p:cNvSpPr>
              <a:spLocks noChangeArrowheads="1"/>
            </p:cNvSpPr>
            <p:nvPr/>
          </p:nvSpPr>
          <p:spPr bwMode="auto">
            <a:xfrm>
              <a:off x="473" y="1974"/>
              <a:ext cx="756" cy="291"/>
            </a:xfrm>
            <a:prstGeom prst="roundRect">
              <a:avLst>
                <a:gd name="adj" fmla="val 16667"/>
              </a:avLst>
            </a:prstGeom>
            <a:solidFill>
              <a:schemeClr val="accent1"/>
            </a:solidFill>
            <a:ln w="38100">
              <a:solidFill>
                <a:schemeClr val="tx1"/>
              </a:solidFill>
              <a:round/>
              <a:headEnd/>
              <a:tailEnd/>
            </a:ln>
            <a:effectLst/>
          </p:spPr>
          <p:txBody>
            <a:bodyPr wrap="none" lIns="100794" tIns="50397" rIns="100794" bIns="50397" anchor="ctr"/>
            <a:lstStyle/>
            <a:p>
              <a:pPr algn="ctr" defTabSz="503238" eaLnBrk="1" hangingPunct="1">
                <a:defRPr/>
              </a:pPr>
              <a:r>
                <a:rPr lang="en-US" sz="2000" i="0">
                  <a:solidFill>
                    <a:srgbClr val="000000"/>
                  </a:solidFill>
                  <a:effectLst>
                    <a:outerShdw blurRad="38100" dist="38100" dir="2700000" algn="tl">
                      <a:srgbClr val="FFFFFF"/>
                    </a:outerShdw>
                  </a:effectLst>
                  <a:latin typeface="+mn-lt"/>
                </a:rPr>
                <a:t>Adult</a:t>
              </a:r>
            </a:p>
          </p:txBody>
        </p:sp>
        <p:sp>
          <p:nvSpPr>
            <p:cNvPr id="438282" name="AutoShape 10">
              <a:extLst>
                <a:ext uri="{FF2B5EF4-FFF2-40B4-BE49-F238E27FC236}">
                  <a16:creationId xmlns:a16="http://schemas.microsoft.com/office/drawing/2014/main" id="{A43B2BDE-D25B-3369-FF2B-BEAA43459D0B}"/>
                </a:ext>
              </a:extLst>
            </p:cNvPr>
            <p:cNvSpPr>
              <a:spLocks noChangeArrowheads="1"/>
            </p:cNvSpPr>
            <p:nvPr/>
          </p:nvSpPr>
          <p:spPr bwMode="auto">
            <a:xfrm>
              <a:off x="473" y="2569"/>
              <a:ext cx="756" cy="291"/>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000" i="0">
                  <a:solidFill>
                    <a:srgbClr val="000000"/>
                  </a:solidFill>
                  <a:effectLst>
                    <a:outerShdw blurRad="38100" dist="38100" dir="2700000" algn="tl">
                      <a:srgbClr val="FFFFFF"/>
                    </a:outerShdw>
                  </a:effectLst>
                  <a:latin typeface="+mn-lt"/>
                </a:rPr>
                <a:t>Retiree</a:t>
              </a:r>
            </a:p>
          </p:txBody>
        </p:sp>
        <p:cxnSp>
          <p:nvCxnSpPr>
            <p:cNvPr id="30741" name="AutoShape 11">
              <a:extLst>
                <a:ext uri="{FF2B5EF4-FFF2-40B4-BE49-F238E27FC236}">
                  <a16:creationId xmlns:a16="http://schemas.microsoft.com/office/drawing/2014/main" id="{C50EDCDB-15B8-5D0B-4DD8-AAD05CF2A05A}"/>
                </a:ext>
              </a:extLst>
            </p:cNvPr>
            <p:cNvCxnSpPr>
              <a:cxnSpLocks noChangeShapeType="1"/>
              <a:stCxn id="438280" idx="2"/>
              <a:endCxn id="438281" idx="0"/>
            </p:cNvCxnSpPr>
            <p:nvPr/>
          </p:nvCxnSpPr>
          <p:spPr bwMode="auto">
            <a:xfrm rot="5400000">
              <a:off x="711" y="1823"/>
              <a:ext cx="279"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2" name="AutoShape 12">
              <a:extLst>
                <a:ext uri="{FF2B5EF4-FFF2-40B4-BE49-F238E27FC236}">
                  <a16:creationId xmlns:a16="http://schemas.microsoft.com/office/drawing/2014/main" id="{B9399E97-4FC1-DAAC-1F71-E561FB7624B8}"/>
                </a:ext>
              </a:extLst>
            </p:cNvPr>
            <p:cNvCxnSpPr>
              <a:cxnSpLocks noChangeShapeType="1"/>
              <a:stCxn id="438281" idx="2"/>
              <a:endCxn id="438282" idx="0"/>
            </p:cNvCxnSpPr>
            <p:nvPr/>
          </p:nvCxnSpPr>
          <p:spPr bwMode="auto">
            <a:xfrm rot="5400000">
              <a:off x="705" y="2423"/>
              <a:ext cx="292"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8285" name="AutoShape 13">
              <a:extLst>
                <a:ext uri="{FF2B5EF4-FFF2-40B4-BE49-F238E27FC236}">
                  <a16:creationId xmlns:a16="http://schemas.microsoft.com/office/drawing/2014/main" id="{AA057EE8-676C-B63B-7360-00E0F7D92DAD}"/>
                </a:ext>
              </a:extLst>
            </p:cNvPr>
            <p:cNvSpPr>
              <a:spLocks noChangeArrowheads="1"/>
            </p:cNvSpPr>
            <p:nvPr/>
          </p:nvSpPr>
          <p:spPr bwMode="auto">
            <a:xfrm>
              <a:off x="1644" y="1392"/>
              <a:ext cx="756" cy="288"/>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000" i="0">
                  <a:solidFill>
                    <a:srgbClr val="000000"/>
                  </a:solidFill>
                  <a:effectLst>
                    <a:outerShdw blurRad="38100" dist="38100" dir="2700000" algn="tl">
                      <a:srgbClr val="FFFFFF"/>
                    </a:outerShdw>
                  </a:effectLst>
                  <a:latin typeface="+mn-lt"/>
                </a:rPr>
                <a:t>Child</a:t>
              </a:r>
            </a:p>
          </p:txBody>
        </p:sp>
        <p:sp>
          <p:nvSpPr>
            <p:cNvPr id="438286" name="AutoShape 14">
              <a:extLst>
                <a:ext uri="{FF2B5EF4-FFF2-40B4-BE49-F238E27FC236}">
                  <a16:creationId xmlns:a16="http://schemas.microsoft.com/office/drawing/2014/main" id="{3ED763FC-AFEE-F3EF-4604-42E67617FBA8}"/>
                </a:ext>
              </a:extLst>
            </p:cNvPr>
            <p:cNvSpPr>
              <a:spLocks noChangeArrowheads="1"/>
            </p:cNvSpPr>
            <p:nvPr/>
          </p:nvSpPr>
          <p:spPr bwMode="auto">
            <a:xfrm>
              <a:off x="1644" y="1974"/>
              <a:ext cx="756" cy="291"/>
            </a:xfrm>
            <a:prstGeom prst="roundRect">
              <a:avLst>
                <a:gd name="adj" fmla="val 16667"/>
              </a:avLst>
            </a:prstGeom>
            <a:solidFill>
              <a:schemeClr val="accent1"/>
            </a:solidFill>
            <a:ln w="38100">
              <a:solidFill>
                <a:schemeClr val="tx1"/>
              </a:solidFill>
              <a:round/>
              <a:headEnd/>
              <a:tailEnd/>
            </a:ln>
            <a:effectLst/>
          </p:spPr>
          <p:txBody>
            <a:bodyPr wrap="none" lIns="100794" tIns="50397" rIns="100794" bIns="50397" anchor="ctr"/>
            <a:lstStyle/>
            <a:p>
              <a:pPr algn="ctr" defTabSz="503238" eaLnBrk="1" hangingPunct="1">
                <a:defRPr/>
              </a:pPr>
              <a:r>
                <a:rPr lang="en-US" sz="2000" i="0">
                  <a:solidFill>
                    <a:srgbClr val="000000"/>
                  </a:solidFill>
                  <a:effectLst>
                    <a:outerShdw blurRad="38100" dist="38100" dir="2700000" algn="tl">
                      <a:srgbClr val="FFFFFF"/>
                    </a:outerShdw>
                  </a:effectLst>
                  <a:latin typeface="+mn-lt"/>
                </a:rPr>
                <a:t>Adult</a:t>
              </a:r>
            </a:p>
          </p:txBody>
        </p:sp>
        <p:sp>
          <p:nvSpPr>
            <p:cNvPr id="438287" name="AutoShape 15">
              <a:extLst>
                <a:ext uri="{FF2B5EF4-FFF2-40B4-BE49-F238E27FC236}">
                  <a16:creationId xmlns:a16="http://schemas.microsoft.com/office/drawing/2014/main" id="{235C324C-FE12-7516-9322-801C612AFA81}"/>
                </a:ext>
              </a:extLst>
            </p:cNvPr>
            <p:cNvSpPr>
              <a:spLocks noChangeArrowheads="1"/>
            </p:cNvSpPr>
            <p:nvPr/>
          </p:nvSpPr>
          <p:spPr bwMode="auto">
            <a:xfrm>
              <a:off x="1644" y="2569"/>
              <a:ext cx="756" cy="291"/>
            </a:xfrm>
            <a:prstGeom prst="roundRect">
              <a:avLst>
                <a:gd name="adj" fmla="val 16667"/>
              </a:avLst>
            </a:prstGeom>
            <a:solidFill>
              <a:schemeClr val="accent1"/>
            </a:solidFill>
            <a:ln w="12700">
              <a:solidFill>
                <a:schemeClr val="tx1"/>
              </a:solidFill>
              <a:round/>
              <a:headEnd/>
              <a:tailEnd/>
            </a:ln>
            <a:effectLst/>
          </p:spPr>
          <p:txBody>
            <a:bodyPr wrap="none" lIns="100794" tIns="50397" rIns="100794" bIns="50397" anchor="ctr"/>
            <a:lstStyle/>
            <a:p>
              <a:pPr algn="ctr" defTabSz="503238" eaLnBrk="1" hangingPunct="1">
                <a:defRPr/>
              </a:pPr>
              <a:r>
                <a:rPr lang="en-US" sz="2000" i="0">
                  <a:solidFill>
                    <a:srgbClr val="000000"/>
                  </a:solidFill>
                  <a:effectLst>
                    <a:outerShdw blurRad="38100" dist="38100" dir="2700000" algn="tl">
                      <a:srgbClr val="FFFFFF"/>
                    </a:outerShdw>
                  </a:effectLst>
                  <a:latin typeface="+mn-lt"/>
                </a:rPr>
                <a:t>Retiree</a:t>
              </a:r>
            </a:p>
          </p:txBody>
        </p:sp>
        <p:cxnSp>
          <p:nvCxnSpPr>
            <p:cNvPr id="30746" name="AutoShape 16">
              <a:extLst>
                <a:ext uri="{FF2B5EF4-FFF2-40B4-BE49-F238E27FC236}">
                  <a16:creationId xmlns:a16="http://schemas.microsoft.com/office/drawing/2014/main" id="{072519E0-D796-BD42-432C-C893AE38A08E}"/>
                </a:ext>
              </a:extLst>
            </p:cNvPr>
            <p:cNvCxnSpPr>
              <a:cxnSpLocks noChangeShapeType="1"/>
              <a:stCxn id="438285" idx="2"/>
              <a:endCxn id="438286" idx="0"/>
            </p:cNvCxnSpPr>
            <p:nvPr/>
          </p:nvCxnSpPr>
          <p:spPr bwMode="auto">
            <a:xfrm rot="5400000">
              <a:off x="1884" y="1821"/>
              <a:ext cx="276"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7" name="AutoShape 17">
              <a:extLst>
                <a:ext uri="{FF2B5EF4-FFF2-40B4-BE49-F238E27FC236}">
                  <a16:creationId xmlns:a16="http://schemas.microsoft.com/office/drawing/2014/main" id="{740CAEE0-2B89-A933-4FBD-58BBE5833877}"/>
                </a:ext>
              </a:extLst>
            </p:cNvPr>
            <p:cNvCxnSpPr>
              <a:cxnSpLocks noChangeShapeType="1"/>
              <a:stCxn id="438286" idx="2"/>
              <a:endCxn id="438287" idx="0"/>
            </p:cNvCxnSpPr>
            <p:nvPr/>
          </p:nvCxnSpPr>
          <p:spPr bwMode="auto">
            <a:xfrm rot="5400000">
              <a:off x="1876" y="2423"/>
              <a:ext cx="292"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8290" name="Text Box 18">
              <a:extLst>
                <a:ext uri="{FF2B5EF4-FFF2-40B4-BE49-F238E27FC236}">
                  <a16:creationId xmlns:a16="http://schemas.microsoft.com/office/drawing/2014/main" id="{14257BAD-AB96-F1A1-A3E8-937F74C1B1EB}"/>
                </a:ext>
              </a:extLst>
            </p:cNvPr>
            <p:cNvSpPr txBox="1">
              <a:spLocks noChangeArrowheads="1"/>
            </p:cNvSpPr>
            <p:nvPr/>
          </p:nvSpPr>
          <p:spPr bwMode="auto">
            <a:xfrm>
              <a:off x="500" y="1132"/>
              <a:ext cx="737" cy="268"/>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400" b="0" i="0">
                  <a:solidFill>
                    <a:srgbClr val="000000"/>
                  </a:solidFill>
                  <a:effectLst>
                    <a:outerShdw blurRad="38100" dist="38100" dir="2700000" algn="tl">
                      <a:srgbClr val="C0C0C0"/>
                    </a:outerShdw>
                  </a:effectLst>
                  <a:latin typeface="+mn-lt"/>
                </a:rPr>
                <a:t>Person1</a:t>
              </a:r>
            </a:p>
          </p:txBody>
        </p:sp>
        <p:sp>
          <p:nvSpPr>
            <p:cNvPr id="438291" name="Text Box 19">
              <a:extLst>
                <a:ext uri="{FF2B5EF4-FFF2-40B4-BE49-F238E27FC236}">
                  <a16:creationId xmlns:a16="http://schemas.microsoft.com/office/drawing/2014/main" id="{59059E99-482B-963D-B7C1-C0D2F1229A58}"/>
                </a:ext>
              </a:extLst>
            </p:cNvPr>
            <p:cNvSpPr txBox="1">
              <a:spLocks noChangeArrowheads="1"/>
            </p:cNvSpPr>
            <p:nvPr/>
          </p:nvSpPr>
          <p:spPr bwMode="auto">
            <a:xfrm>
              <a:off x="1632" y="1104"/>
              <a:ext cx="766" cy="269"/>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400" b="0" i="0">
                  <a:solidFill>
                    <a:srgbClr val="000000"/>
                  </a:solidFill>
                  <a:effectLst>
                    <a:outerShdw blurRad="38100" dist="38100" dir="2700000" algn="tl">
                      <a:srgbClr val="C0C0C0"/>
                    </a:outerShdw>
                  </a:effectLst>
                  <a:latin typeface="+mn-lt"/>
                </a:rPr>
                <a:t>Person2</a:t>
              </a:r>
            </a:p>
          </p:txBody>
        </p:sp>
      </p:grpSp>
      <p:grpSp>
        <p:nvGrpSpPr>
          <p:cNvPr id="4" name="Group 20">
            <a:extLst>
              <a:ext uri="{FF2B5EF4-FFF2-40B4-BE49-F238E27FC236}">
                <a16:creationId xmlns:a16="http://schemas.microsoft.com/office/drawing/2014/main" id="{89B697EC-B43F-025D-FE02-32A899135F77}"/>
              </a:ext>
            </a:extLst>
          </p:cNvPr>
          <p:cNvGrpSpPr>
            <a:grpSpLocks/>
          </p:cNvGrpSpPr>
          <p:nvPr/>
        </p:nvGrpSpPr>
        <p:grpSpPr bwMode="auto">
          <a:xfrm>
            <a:off x="681038" y="1703388"/>
            <a:ext cx="1905000" cy="3049587"/>
            <a:chOff x="377" y="1008"/>
            <a:chExt cx="1089" cy="1742"/>
          </a:xfrm>
        </p:grpSpPr>
        <p:sp>
          <p:nvSpPr>
            <p:cNvPr id="438293" name="Text Box 21">
              <a:extLst>
                <a:ext uri="{FF2B5EF4-FFF2-40B4-BE49-F238E27FC236}">
                  <a16:creationId xmlns:a16="http://schemas.microsoft.com/office/drawing/2014/main" id="{E63D94CA-1F54-4D52-9356-6B0CF9299140}"/>
                </a:ext>
              </a:extLst>
            </p:cNvPr>
            <p:cNvSpPr txBox="1">
              <a:spLocks noChangeArrowheads="1"/>
            </p:cNvSpPr>
            <p:nvPr/>
          </p:nvSpPr>
          <p:spPr bwMode="auto">
            <a:xfrm>
              <a:off x="624" y="1008"/>
              <a:ext cx="738" cy="269"/>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400" b="0" i="0">
                  <a:solidFill>
                    <a:srgbClr val="000000"/>
                  </a:solidFill>
                  <a:effectLst>
                    <a:outerShdw blurRad="38100" dist="38100" dir="2700000" algn="tl">
                      <a:srgbClr val="C0C0C0"/>
                    </a:outerShdw>
                  </a:effectLst>
                  <a:latin typeface="+mn-lt"/>
                </a:rPr>
                <a:t>Person1</a:t>
              </a:r>
            </a:p>
          </p:txBody>
        </p:sp>
        <p:pic>
          <p:nvPicPr>
            <p:cNvPr id="30736" name="Picture 22" descr="whatnow">
              <a:extLst>
                <a:ext uri="{FF2B5EF4-FFF2-40B4-BE49-F238E27FC236}">
                  <a16:creationId xmlns:a16="http://schemas.microsoft.com/office/drawing/2014/main" id="{338DD90F-2720-46D5-F02B-B731571B3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 y="1200"/>
              <a:ext cx="1089" cy="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23">
            <a:extLst>
              <a:ext uri="{FF2B5EF4-FFF2-40B4-BE49-F238E27FC236}">
                <a16:creationId xmlns:a16="http://schemas.microsoft.com/office/drawing/2014/main" id="{2EA0EB27-093A-AC1E-15BA-F5C50E47AAFF}"/>
              </a:ext>
            </a:extLst>
          </p:cNvPr>
          <p:cNvGrpSpPr>
            <a:grpSpLocks/>
          </p:cNvGrpSpPr>
          <p:nvPr/>
        </p:nvGrpSpPr>
        <p:grpSpPr bwMode="auto">
          <a:xfrm>
            <a:off x="2403475" y="1938338"/>
            <a:ext cx="5678488" cy="1608137"/>
            <a:chOff x="1347" y="1221"/>
            <a:chExt cx="3245" cy="919"/>
          </a:xfrm>
        </p:grpSpPr>
        <p:cxnSp>
          <p:nvCxnSpPr>
            <p:cNvPr id="30733" name="AutoShape 24">
              <a:extLst>
                <a:ext uri="{FF2B5EF4-FFF2-40B4-BE49-F238E27FC236}">
                  <a16:creationId xmlns:a16="http://schemas.microsoft.com/office/drawing/2014/main" id="{311A58C7-8602-5B90-C90B-F8EE6FBCF629}"/>
                </a:ext>
              </a:extLst>
            </p:cNvPr>
            <p:cNvCxnSpPr>
              <a:cxnSpLocks noChangeShapeType="1"/>
              <a:stCxn id="438293" idx="3"/>
              <a:endCxn id="438290" idx="0"/>
            </p:cNvCxnSpPr>
            <p:nvPr/>
          </p:nvCxnSpPr>
          <p:spPr bwMode="auto">
            <a:xfrm>
              <a:off x="1347" y="1221"/>
              <a:ext cx="913" cy="919"/>
            </a:xfrm>
            <a:prstGeom prst="curvedConnector2">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734" name="AutoShape 25">
              <a:extLst>
                <a:ext uri="{FF2B5EF4-FFF2-40B4-BE49-F238E27FC236}">
                  <a16:creationId xmlns:a16="http://schemas.microsoft.com/office/drawing/2014/main" id="{D09489B7-017F-0E89-B348-834B183203BF}"/>
                </a:ext>
              </a:extLst>
            </p:cNvPr>
            <p:cNvCxnSpPr>
              <a:cxnSpLocks noChangeShapeType="1"/>
              <a:stCxn id="438299" idx="1"/>
              <a:endCxn id="438291" idx="0"/>
            </p:cNvCxnSpPr>
            <p:nvPr/>
          </p:nvCxnSpPr>
          <p:spPr bwMode="auto">
            <a:xfrm rot="10800000" flipV="1">
              <a:off x="3407" y="1277"/>
              <a:ext cx="1185" cy="835"/>
            </a:xfrm>
            <a:prstGeom prst="curvedConnector2">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6" name="Group 26">
            <a:extLst>
              <a:ext uri="{FF2B5EF4-FFF2-40B4-BE49-F238E27FC236}">
                <a16:creationId xmlns:a16="http://schemas.microsoft.com/office/drawing/2014/main" id="{BCAD883D-11B8-7F05-05EA-E05861CB09B5}"/>
              </a:ext>
            </a:extLst>
          </p:cNvPr>
          <p:cNvGrpSpPr>
            <a:grpSpLocks/>
          </p:cNvGrpSpPr>
          <p:nvPr/>
        </p:nvGrpSpPr>
        <p:grpSpPr bwMode="auto">
          <a:xfrm>
            <a:off x="7650163" y="1801813"/>
            <a:ext cx="1905000" cy="3049587"/>
            <a:chOff x="377" y="1008"/>
            <a:chExt cx="1089" cy="1742"/>
          </a:xfrm>
        </p:grpSpPr>
        <p:sp>
          <p:nvSpPr>
            <p:cNvPr id="438299" name="Text Box 27">
              <a:extLst>
                <a:ext uri="{FF2B5EF4-FFF2-40B4-BE49-F238E27FC236}">
                  <a16:creationId xmlns:a16="http://schemas.microsoft.com/office/drawing/2014/main" id="{F42CC7DB-BAA6-9FBD-3BD0-9CBB9E538B71}"/>
                </a:ext>
              </a:extLst>
            </p:cNvPr>
            <p:cNvSpPr txBox="1">
              <a:spLocks noChangeArrowheads="1"/>
            </p:cNvSpPr>
            <p:nvPr/>
          </p:nvSpPr>
          <p:spPr bwMode="auto">
            <a:xfrm>
              <a:off x="624" y="1008"/>
              <a:ext cx="766" cy="269"/>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400" b="0" i="0">
                  <a:solidFill>
                    <a:srgbClr val="000000"/>
                  </a:solidFill>
                  <a:effectLst>
                    <a:outerShdw blurRad="38100" dist="38100" dir="2700000" algn="tl">
                      <a:srgbClr val="C0C0C0"/>
                    </a:outerShdw>
                  </a:effectLst>
                  <a:latin typeface="+mn-lt"/>
                </a:rPr>
                <a:t>Person2</a:t>
              </a:r>
            </a:p>
          </p:txBody>
        </p:sp>
        <p:pic>
          <p:nvPicPr>
            <p:cNvPr id="30732" name="Picture 28" descr="whatnow">
              <a:extLst>
                <a:ext uri="{FF2B5EF4-FFF2-40B4-BE49-F238E27FC236}">
                  <a16:creationId xmlns:a16="http://schemas.microsoft.com/office/drawing/2014/main" id="{D617354E-D23A-C2A4-1C2D-01D36F8D5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 y="1200"/>
              <a:ext cx="1089" cy="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1">
            <a:extLst>
              <a:ext uri="{FF2B5EF4-FFF2-40B4-BE49-F238E27FC236}">
                <a16:creationId xmlns:a16="http://schemas.microsoft.com/office/drawing/2014/main" id="{D10A89C5-0D08-8FCD-C9E4-1931A8A0A291}"/>
              </a:ext>
            </a:extLst>
          </p:cNvPr>
          <p:cNvGrpSpPr>
            <a:grpSpLocks/>
          </p:cNvGrpSpPr>
          <p:nvPr/>
        </p:nvGrpSpPr>
        <p:grpSpPr bwMode="auto">
          <a:xfrm>
            <a:off x="2667000" y="3421063"/>
            <a:ext cx="5384800" cy="3624262"/>
            <a:chOff x="2620744" y="3779837"/>
            <a:chExt cx="5384799" cy="3624330"/>
          </a:xfrm>
        </p:grpSpPr>
        <p:cxnSp>
          <p:nvCxnSpPr>
            <p:cNvPr id="30729" name="Straight Connector 6">
              <a:extLst>
                <a:ext uri="{FF2B5EF4-FFF2-40B4-BE49-F238E27FC236}">
                  <a16:creationId xmlns:a16="http://schemas.microsoft.com/office/drawing/2014/main" id="{4AA6CA4C-7474-DA1B-AC00-E25C8EC04ECD}"/>
                </a:ext>
              </a:extLst>
            </p:cNvPr>
            <p:cNvCxnSpPr>
              <a:cxnSpLocks noChangeShapeType="1"/>
            </p:cNvCxnSpPr>
            <p:nvPr/>
          </p:nvCxnSpPr>
          <p:spPr bwMode="auto">
            <a:xfrm>
              <a:off x="2620744" y="3822766"/>
              <a:ext cx="5384799" cy="3581401"/>
            </a:xfrm>
            <a:prstGeom prst="line">
              <a:avLst/>
            </a:prstGeom>
            <a:noFill/>
            <a:ln w="317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30730" name="Straight Connector 32">
              <a:extLst>
                <a:ext uri="{FF2B5EF4-FFF2-40B4-BE49-F238E27FC236}">
                  <a16:creationId xmlns:a16="http://schemas.microsoft.com/office/drawing/2014/main" id="{81F25F2C-4D93-1149-4575-7EE638DFB2DC}"/>
                </a:ext>
              </a:extLst>
            </p:cNvPr>
            <p:cNvCxnSpPr>
              <a:cxnSpLocks noChangeShapeType="1"/>
            </p:cNvCxnSpPr>
            <p:nvPr/>
          </p:nvCxnSpPr>
          <p:spPr bwMode="auto">
            <a:xfrm flipV="1">
              <a:off x="2855913" y="3779837"/>
              <a:ext cx="4394199" cy="3149764"/>
            </a:xfrm>
            <a:prstGeom prst="line">
              <a:avLst/>
            </a:prstGeom>
            <a:noFill/>
            <a:ln w="31750" algn="ctr">
              <a:solidFill>
                <a:srgbClr val="FF0000"/>
              </a:solidFill>
              <a:prstDash val="sysDash"/>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nodeType="afterGroup">
                            <p:stCondLst>
                              <p:cond delay="500"/>
                            </p:stCondLst>
                            <p:childTnLst>
                              <p:par>
                                <p:cTn id="16" presetID="22" presetClass="entr" presetSubtype="1"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7BC3B48-999E-EE58-1CC6-7C788C29EED3}"/>
              </a:ext>
            </a:extLst>
          </p:cNvPr>
          <p:cNvSpPr>
            <a:spLocks noGrp="1" noChangeArrowheads="1"/>
          </p:cNvSpPr>
          <p:nvPr>
            <p:ph type="title"/>
          </p:nvPr>
        </p:nvSpPr>
        <p:spPr>
          <a:xfrm>
            <a:off x="355600" y="-106363"/>
            <a:ext cx="9369425" cy="1255713"/>
          </a:xfrm>
        </p:spPr>
        <p:txBody>
          <a:bodyPr/>
          <a:lstStyle/>
          <a:p>
            <a:r>
              <a:rPr lang="en-US" altLang="en-US" sz="3200"/>
              <a:t>Exercise : Simple Elevator System (Partial)</a:t>
            </a:r>
          </a:p>
        </p:txBody>
      </p:sp>
      <p:sp>
        <p:nvSpPr>
          <p:cNvPr id="54275" name="Rectangle 3">
            <a:extLst>
              <a:ext uri="{FF2B5EF4-FFF2-40B4-BE49-F238E27FC236}">
                <a16:creationId xmlns:a16="http://schemas.microsoft.com/office/drawing/2014/main" id="{18EF32DB-C1A9-3281-8F4D-442F93E6D4C5}"/>
              </a:ext>
            </a:extLst>
          </p:cNvPr>
          <p:cNvSpPr>
            <a:spLocks noGrp="1" noChangeArrowheads="1"/>
          </p:cNvSpPr>
          <p:nvPr>
            <p:ph type="body" idx="1"/>
          </p:nvPr>
        </p:nvSpPr>
        <p:spPr>
          <a:xfrm>
            <a:off x="28575" y="960438"/>
            <a:ext cx="10080625" cy="5943600"/>
          </a:xfrm>
        </p:spPr>
        <p:txBody>
          <a:bodyPr/>
          <a:lstStyle/>
          <a:p>
            <a:pPr>
              <a:lnSpc>
                <a:spcPct val="110000"/>
              </a:lnSpc>
              <a:spcBef>
                <a:spcPts val="600"/>
              </a:spcBef>
              <a:spcAft>
                <a:spcPts val="1200"/>
              </a:spcAft>
            </a:pPr>
            <a:r>
              <a:rPr lang="en-US" altLang="en-US"/>
              <a:t>The elevator is by default at the ground floor.</a:t>
            </a:r>
          </a:p>
          <a:p>
            <a:pPr>
              <a:lnSpc>
                <a:spcPct val="110000"/>
              </a:lnSpc>
              <a:spcBef>
                <a:spcPts val="600"/>
              </a:spcBef>
              <a:spcAft>
                <a:spcPct val="0"/>
              </a:spcAft>
            </a:pPr>
            <a:r>
              <a:rPr lang="en-US" altLang="en-US"/>
              <a:t>When idle and a button at the same or a higher floor is pressed:</a:t>
            </a:r>
          </a:p>
          <a:p>
            <a:pPr lvl="1">
              <a:lnSpc>
                <a:spcPct val="110000"/>
              </a:lnSpc>
              <a:spcBef>
                <a:spcPts val="600"/>
              </a:spcBef>
              <a:spcAft>
                <a:spcPts val="1800"/>
              </a:spcAft>
            </a:pPr>
            <a:r>
              <a:rPr lang="en-US" altLang="en-US"/>
              <a:t>It moves up when button at any upper floor is pressed and halts when the requesting floor is reached.</a:t>
            </a:r>
          </a:p>
          <a:p>
            <a:pPr>
              <a:lnSpc>
                <a:spcPct val="110000"/>
              </a:lnSpc>
              <a:spcBef>
                <a:spcPts val="600"/>
              </a:spcBef>
              <a:spcAft>
                <a:spcPct val="0"/>
              </a:spcAft>
            </a:pPr>
            <a:r>
              <a:rPr lang="en-US" altLang="en-US"/>
              <a:t>When idle and a button at the same or a lower floor is pressed:</a:t>
            </a:r>
          </a:p>
          <a:p>
            <a:pPr lvl="1">
              <a:lnSpc>
                <a:spcPct val="110000"/>
              </a:lnSpc>
              <a:spcBef>
                <a:spcPts val="600"/>
              </a:spcBef>
              <a:spcAft>
                <a:spcPts val="1800"/>
              </a:spcAft>
            </a:pPr>
            <a:r>
              <a:rPr lang="en-US" altLang="en-US"/>
              <a:t>It moves down. Halts when requesting floor is reached.</a:t>
            </a:r>
          </a:p>
          <a:p>
            <a:pPr>
              <a:lnSpc>
                <a:spcPct val="110000"/>
              </a:lnSpc>
              <a:spcBef>
                <a:spcPts val="600"/>
              </a:spcBef>
              <a:spcAft>
                <a:spcPct val="0"/>
              </a:spcAft>
            </a:pPr>
            <a:r>
              <a:rPr lang="en-US" altLang="en-US"/>
              <a:t>If inactive at a floor for more than 10 minutes:</a:t>
            </a:r>
          </a:p>
          <a:p>
            <a:pPr lvl="1">
              <a:lnSpc>
                <a:spcPct val="110000"/>
              </a:lnSpc>
              <a:spcAft>
                <a:spcPts val="600"/>
              </a:spcAft>
            </a:pPr>
            <a:r>
              <a:rPr lang="en-US" altLang="en-US"/>
              <a:t> It moves down to the ground floor.</a:t>
            </a:r>
          </a:p>
          <a:p>
            <a:pPr>
              <a:lnSpc>
                <a:spcPct val="110000"/>
              </a:lnSpc>
              <a:spcBef>
                <a:spcPts val="600"/>
              </a:spcBef>
              <a:spcAft>
                <a:spcPts val="600"/>
              </a:spcAft>
            </a:pPr>
            <a:endParaRPr lang="en-US" altLang="en-US"/>
          </a:p>
          <a:p>
            <a:pPr>
              <a:lnSpc>
                <a:spcPct val="110000"/>
              </a:lnSpc>
              <a:spcBef>
                <a:spcPts val="600"/>
              </a:spcBef>
              <a:spcAft>
                <a:spcPts val="600"/>
              </a:spcAft>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down)">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wipe(down)">
                                      <p:cBhvr>
                                        <p:cTn id="12" dur="500"/>
                                        <p:tgtEl>
                                          <p:spTgt spid="54275">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wipe(down)">
                                      <p:cBhvr>
                                        <p:cTn id="15" dur="500"/>
                                        <p:tgtEl>
                                          <p:spTgt spid="542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wipe(down)">
                                      <p:cBhvr>
                                        <p:cTn id="20" dur="500"/>
                                        <p:tgtEl>
                                          <p:spTgt spid="54275">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wipe(down)">
                                      <p:cBhvr>
                                        <p:cTn id="23" dur="500"/>
                                        <p:tgtEl>
                                          <p:spTgt spid="5427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4275">
                                            <p:txEl>
                                              <p:pRg st="5" end="5"/>
                                            </p:txEl>
                                          </p:spTgt>
                                        </p:tgtEl>
                                        <p:attrNameLst>
                                          <p:attrName>style.visibility</p:attrName>
                                        </p:attrNameLst>
                                      </p:cBhvr>
                                      <p:to>
                                        <p:strVal val="visible"/>
                                      </p:to>
                                    </p:set>
                                    <p:animEffect transition="in" filter="wipe(down)">
                                      <p:cBhvr>
                                        <p:cTn id="28" dur="500"/>
                                        <p:tgtEl>
                                          <p:spTgt spid="54275">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Effect transition="in" filter="wipe(down)">
                                      <p:cBhvr>
                                        <p:cTn id="31" dur="500"/>
                                        <p:tgtEl>
                                          <p:spTgt spid="54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6AB9FFE-26BC-0ED0-B451-0898321AB6B9}"/>
              </a:ext>
            </a:extLst>
          </p:cNvPr>
          <p:cNvSpPr>
            <a:spLocks noGrp="1" noChangeArrowheads="1"/>
          </p:cNvSpPr>
          <p:nvPr>
            <p:ph type="title"/>
          </p:nvPr>
        </p:nvSpPr>
        <p:spPr>
          <a:xfrm>
            <a:off x="620713" y="-141288"/>
            <a:ext cx="8596312" cy="1255713"/>
          </a:xfrm>
        </p:spPr>
        <p:txBody>
          <a:bodyPr/>
          <a:lstStyle/>
          <a:p>
            <a:r>
              <a:rPr lang="en-US" altLang="en-US" sz="3600"/>
              <a:t>Simple Elevator System</a:t>
            </a:r>
          </a:p>
        </p:txBody>
      </p:sp>
      <p:pic>
        <p:nvPicPr>
          <p:cNvPr id="33795" name="Picture 7" descr="ANd9GcT2-cODWJ5Pt2T0U2B73DooDYuR1JkROpRzptJDHArlYpQO25cr">
            <a:extLst>
              <a:ext uri="{FF2B5EF4-FFF2-40B4-BE49-F238E27FC236}">
                <a16:creationId xmlns:a16="http://schemas.microsoft.com/office/drawing/2014/main" id="{3CEC4F81-B331-22A7-B8BB-3593A8E12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3889"/>
          <a:stretch>
            <a:fillRect/>
          </a:stretch>
        </p:blipFill>
        <p:spPr bwMode="auto">
          <a:xfrm>
            <a:off x="1992313" y="1036638"/>
            <a:ext cx="3733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6B299BA3-9B3A-0A08-F5A0-EA2E855F1314}"/>
              </a:ext>
            </a:extLst>
          </p:cNvPr>
          <p:cNvSpPr/>
          <p:nvPr/>
        </p:nvSpPr>
        <p:spPr bwMode="auto">
          <a:xfrm>
            <a:off x="6183313" y="1189038"/>
            <a:ext cx="990600" cy="762000"/>
          </a:xfrm>
          <a:prstGeom prst="rect">
            <a:avLst/>
          </a:prstGeom>
          <a:solidFill>
            <a:schemeClr val="accent2"/>
          </a:solidFill>
          <a:ln w="9525">
            <a:solidFill>
              <a:schemeClr val="tx1"/>
            </a:solidFill>
            <a:round/>
            <a:headEnd/>
            <a:tailEnd/>
          </a:ln>
        </p:spPr>
        <p:txBody>
          <a:bodyPr anchor="ctr"/>
          <a:lstStyle/>
          <a:p>
            <a:pPr algn="ctr">
              <a:defRPr/>
            </a:pPr>
            <a:r>
              <a:rPr lang="en-US" sz="2000" i="0" dirty="0">
                <a:solidFill>
                  <a:srgbClr val="FFFF00"/>
                </a:solidFill>
                <a:latin typeface="+mj-lt"/>
              </a:rPr>
              <a:t>Lift</a:t>
            </a:r>
          </a:p>
          <a:p>
            <a:pPr algn="ctr">
              <a:defRPr/>
            </a:pPr>
            <a:r>
              <a:rPr lang="en-US" sz="2000" i="0" dirty="0">
                <a:solidFill>
                  <a:srgbClr val="FFFF00"/>
                </a:solidFill>
                <a:latin typeface="+mj-lt"/>
              </a:rPr>
              <a:t>Call</a:t>
            </a:r>
          </a:p>
        </p:txBody>
      </p:sp>
      <p:sp>
        <p:nvSpPr>
          <p:cNvPr id="14" name="Rectangle 13">
            <a:extLst>
              <a:ext uri="{FF2B5EF4-FFF2-40B4-BE49-F238E27FC236}">
                <a16:creationId xmlns:a16="http://schemas.microsoft.com/office/drawing/2014/main" id="{7FCF23DF-8E8F-C7E4-26BF-D7FAB65845E7}"/>
              </a:ext>
            </a:extLst>
          </p:cNvPr>
          <p:cNvSpPr/>
          <p:nvPr/>
        </p:nvSpPr>
        <p:spPr bwMode="auto">
          <a:xfrm>
            <a:off x="6183313" y="2027238"/>
            <a:ext cx="990600" cy="762000"/>
          </a:xfrm>
          <a:prstGeom prst="rect">
            <a:avLst/>
          </a:prstGeom>
          <a:solidFill>
            <a:schemeClr val="accent2"/>
          </a:solidFill>
          <a:ln w="9525">
            <a:solidFill>
              <a:schemeClr val="tx1"/>
            </a:solidFill>
            <a:round/>
            <a:headEnd/>
            <a:tailEnd/>
          </a:ln>
        </p:spPr>
        <p:txBody>
          <a:bodyPr anchor="ctr"/>
          <a:lstStyle/>
          <a:p>
            <a:pPr algn="ctr">
              <a:defRPr/>
            </a:pPr>
            <a:r>
              <a:rPr lang="en-US" sz="2000" i="0" dirty="0">
                <a:solidFill>
                  <a:srgbClr val="FFFF00"/>
                </a:solidFill>
                <a:latin typeface="+mj-lt"/>
              </a:rPr>
              <a:t>Lift</a:t>
            </a:r>
          </a:p>
          <a:p>
            <a:pPr algn="ctr">
              <a:defRPr/>
            </a:pPr>
            <a:r>
              <a:rPr lang="en-US" sz="2000" i="0" dirty="0">
                <a:solidFill>
                  <a:srgbClr val="FFFF00"/>
                </a:solidFill>
                <a:latin typeface="+mj-lt"/>
              </a:rPr>
              <a:t>Call</a:t>
            </a:r>
          </a:p>
        </p:txBody>
      </p:sp>
      <p:sp>
        <p:nvSpPr>
          <p:cNvPr id="15" name="Rectangle 14">
            <a:extLst>
              <a:ext uri="{FF2B5EF4-FFF2-40B4-BE49-F238E27FC236}">
                <a16:creationId xmlns:a16="http://schemas.microsoft.com/office/drawing/2014/main" id="{F06D48BA-266E-14B7-ACB0-0C19A9EDE48D}"/>
              </a:ext>
            </a:extLst>
          </p:cNvPr>
          <p:cNvSpPr/>
          <p:nvPr/>
        </p:nvSpPr>
        <p:spPr bwMode="auto">
          <a:xfrm>
            <a:off x="6183313" y="2865438"/>
            <a:ext cx="990600" cy="762000"/>
          </a:xfrm>
          <a:prstGeom prst="rect">
            <a:avLst/>
          </a:prstGeom>
          <a:solidFill>
            <a:schemeClr val="accent2"/>
          </a:solidFill>
          <a:ln w="9525">
            <a:solidFill>
              <a:schemeClr val="tx1"/>
            </a:solidFill>
            <a:round/>
            <a:headEnd/>
            <a:tailEnd/>
          </a:ln>
        </p:spPr>
        <p:txBody>
          <a:bodyPr anchor="ctr"/>
          <a:lstStyle/>
          <a:p>
            <a:pPr algn="ctr">
              <a:defRPr/>
            </a:pPr>
            <a:r>
              <a:rPr lang="en-US" sz="2000" i="0" dirty="0">
                <a:solidFill>
                  <a:srgbClr val="FFFF00"/>
                </a:solidFill>
                <a:latin typeface="+mj-lt"/>
              </a:rPr>
              <a:t>Lift</a:t>
            </a:r>
          </a:p>
          <a:p>
            <a:pPr algn="ctr">
              <a:defRPr/>
            </a:pPr>
            <a:r>
              <a:rPr lang="en-US" sz="2000" i="0" dirty="0">
                <a:solidFill>
                  <a:srgbClr val="FFFF00"/>
                </a:solidFill>
                <a:latin typeface="+mj-lt"/>
              </a:rPr>
              <a:t>Call</a:t>
            </a:r>
          </a:p>
        </p:txBody>
      </p:sp>
      <p:sp>
        <p:nvSpPr>
          <p:cNvPr id="16" name="Rectangle 15">
            <a:extLst>
              <a:ext uri="{FF2B5EF4-FFF2-40B4-BE49-F238E27FC236}">
                <a16:creationId xmlns:a16="http://schemas.microsoft.com/office/drawing/2014/main" id="{44F531F5-718D-5672-7ED6-A5C477B40075}"/>
              </a:ext>
            </a:extLst>
          </p:cNvPr>
          <p:cNvSpPr/>
          <p:nvPr/>
        </p:nvSpPr>
        <p:spPr bwMode="auto">
          <a:xfrm>
            <a:off x="6183313" y="3703638"/>
            <a:ext cx="990600" cy="762000"/>
          </a:xfrm>
          <a:prstGeom prst="rect">
            <a:avLst/>
          </a:prstGeom>
          <a:solidFill>
            <a:schemeClr val="accent2"/>
          </a:solidFill>
          <a:ln w="9525">
            <a:solidFill>
              <a:schemeClr val="tx1"/>
            </a:solidFill>
            <a:round/>
            <a:headEnd/>
            <a:tailEnd/>
          </a:ln>
        </p:spPr>
        <p:txBody>
          <a:bodyPr anchor="ctr"/>
          <a:lstStyle/>
          <a:p>
            <a:pPr algn="ctr">
              <a:defRPr/>
            </a:pPr>
            <a:r>
              <a:rPr lang="en-US" sz="2000" i="0" dirty="0">
                <a:solidFill>
                  <a:srgbClr val="FFFF00"/>
                </a:solidFill>
                <a:latin typeface="+mj-lt"/>
              </a:rPr>
              <a:t>Lift</a:t>
            </a:r>
          </a:p>
          <a:p>
            <a:pPr algn="ctr">
              <a:defRPr/>
            </a:pPr>
            <a:r>
              <a:rPr lang="en-US" sz="2000" i="0" dirty="0">
                <a:solidFill>
                  <a:srgbClr val="FFFF00"/>
                </a:solidFill>
                <a:latin typeface="+mj-lt"/>
              </a:rPr>
              <a:t>Call</a:t>
            </a:r>
          </a:p>
        </p:txBody>
      </p:sp>
      <p:sp>
        <p:nvSpPr>
          <p:cNvPr id="17" name="Rectangle 16">
            <a:extLst>
              <a:ext uri="{FF2B5EF4-FFF2-40B4-BE49-F238E27FC236}">
                <a16:creationId xmlns:a16="http://schemas.microsoft.com/office/drawing/2014/main" id="{A8BE26A0-7610-9986-E001-BD84354B500F}"/>
              </a:ext>
            </a:extLst>
          </p:cNvPr>
          <p:cNvSpPr/>
          <p:nvPr/>
        </p:nvSpPr>
        <p:spPr bwMode="auto">
          <a:xfrm>
            <a:off x="6183313" y="4541838"/>
            <a:ext cx="990600" cy="762000"/>
          </a:xfrm>
          <a:prstGeom prst="rect">
            <a:avLst/>
          </a:prstGeom>
          <a:solidFill>
            <a:schemeClr val="accent2"/>
          </a:solidFill>
          <a:ln w="9525">
            <a:solidFill>
              <a:schemeClr val="tx1"/>
            </a:solidFill>
            <a:round/>
            <a:headEnd/>
            <a:tailEnd/>
          </a:ln>
        </p:spPr>
        <p:txBody>
          <a:bodyPr anchor="ctr"/>
          <a:lstStyle/>
          <a:p>
            <a:pPr algn="ctr">
              <a:defRPr/>
            </a:pPr>
            <a:r>
              <a:rPr lang="en-US" sz="2000" i="0" dirty="0">
                <a:solidFill>
                  <a:srgbClr val="FFFF00"/>
                </a:solidFill>
                <a:latin typeface="+mj-lt"/>
              </a:rPr>
              <a:t>Lift</a:t>
            </a:r>
          </a:p>
          <a:p>
            <a:pPr algn="ctr">
              <a:defRPr/>
            </a:pPr>
            <a:r>
              <a:rPr lang="en-US" sz="2000" i="0" dirty="0">
                <a:solidFill>
                  <a:srgbClr val="FFFF00"/>
                </a:solidFill>
                <a:latin typeface="+mj-lt"/>
              </a:rPr>
              <a:t>Call</a:t>
            </a:r>
          </a:p>
        </p:txBody>
      </p:sp>
      <p:sp>
        <p:nvSpPr>
          <p:cNvPr id="18" name="Rectangle 17">
            <a:extLst>
              <a:ext uri="{FF2B5EF4-FFF2-40B4-BE49-F238E27FC236}">
                <a16:creationId xmlns:a16="http://schemas.microsoft.com/office/drawing/2014/main" id="{FF234601-4F2D-BEA7-256F-012DEA159D11}"/>
              </a:ext>
            </a:extLst>
          </p:cNvPr>
          <p:cNvSpPr/>
          <p:nvPr/>
        </p:nvSpPr>
        <p:spPr bwMode="auto">
          <a:xfrm>
            <a:off x="6183313" y="5380038"/>
            <a:ext cx="990600" cy="762000"/>
          </a:xfrm>
          <a:prstGeom prst="rect">
            <a:avLst/>
          </a:prstGeom>
          <a:solidFill>
            <a:schemeClr val="accent2"/>
          </a:solidFill>
          <a:ln w="9525">
            <a:solidFill>
              <a:schemeClr val="tx1"/>
            </a:solidFill>
            <a:round/>
            <a:headEnd/>
            <a:tailEnd/>
          </a:ln>
        </p:spPr>
        <p:txBody>
          <a:bodyPr anchor="ctr"/>
          <a:lstStyle/>
          <a:p>
            <a:pPr algn="ctr">
              <a:defRPr/>
            </a:pPr>
            <a:r>
              <a:rPr lang="en-US" sz="2000" i="0" dirty="0">
                <a:solidFill>
                  <a:srgbClr val="FFFF00"/>
                </a:solidFill>
                <a:latin typeface="+mj-lt"/>
              </a:rPr>
              <a:t>Lift</a:t>
            </a:r>
          </a:p>
          <a:p>
            <a:pPr algn="ctr">
              <a:defRPr/>
            </a:pPr>
            <a:r>
              <a:rPr lang="en-US" sz="2000" i="0" dirty="0">
                <a:solidFill>
                  <a:srgbClr val="FFFF00"/>
                </a:solidFill>
                <a:latin typeface="+mj-lt"/>
              </a:rPr>
              <a:t>Call</a:t>
            </a:r>
          </a:p>
        </p:txBody>
      </p:sp>
      <p:sp>
        <p:nvSpPr>
          <p:cNvPr id="19" name="Rectangle 18">
            <a:extLst>
              <a:ext uri="{FF2B5EF4-FFF2-40B4-BE49-F238E27FC236}">
                <a16:creationId xmlns:a16="http://schemas.microsoft.com/office/drawing/2014/main" id="{2BDAC7A0-633F-512A-30AD-D7351CA73DEA}"/>
              </a:ext>
            </a:extLst>
          </p:cNvPr>
          <p:cNvSpPr/>
          <p:nvPr/>
        </p:nvSpPr>
        <p:spPr bwMode="auto">
          <a:xfrm>
            <a:off x="6183313" y="6218238"/>
            <a:ext cx="990600" cy="762000"/>
          </a:xfrm>
          <a:prstGeom prst="rect">
            <a:avLst/>
          </a:prstGeom>
          <a:solidFill>
            <a:schemeClr val="accent2"/>
          </a:solidFill>
          <a:ln w="9525">
            <a:solidFill>
              <a:schemeClr val="tx1"/>
            </a:solidFill>
            <a:round/>
            <a:headEnd/>
            <a:tailEnd/>
          </a:ln>
        </p:spPr>
        <p:txBody>
          <a:bodyPr anchor="ctr"/>
          <a:lstStyle/>
          <a:p>
            <a:pPr algn="ctr">
              <a:defRPr/>
            </a:pPr>
            <a:r>
              <a:rPr lang="en-US" sz="2000" i="0" dirty="0">
                <a:solidFill>
                  <a:srgbClr val="FFFF00"/>
                </a:solidFill>
                <a:latin typeface="+mj-lt"/>
              </a:rPr>
              <a:t>Lift</a:t>
            </a:r>
          </a:p>
          <a:p>
            <a:pPr algn="ctr">
              <a:defRPr/>
            </a:pPr>
            <a:r>
              <a:rPr lang="en-US" sz="2000" i="0" dirty="0">
                <a:solidFill>
                  <a:srgbClr val="FFFF00"/>
                </a:solidFill>
                <a:latin typeface="+mj-lt"/>
              </a:rPr>
              <a:t>Call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66">
            <a:extLst>
              <a:ext uri="{FF2B5EF4-FFF2-40B4-BE49-F238E27FC236}">
                <a16:creationId xmlns:a16="http://schemas.microsoft.com/office/drawing/2014/main" id="{A6742D4F-EB98-6A6C-67BC-0E71A9EF5EE5}"/>
              </a:ext>
            </a:extLst>
          </p:cNvPr>
          <p:cNvGrpSpPr>
            <a:grpSpLocks/>
          </p:cNvGrpSpPr>
          <p:nvPr/>
        </p:nvGrpSpPr>
        <p:grpSpPr bwMode="auto">
          <a:xfrm>
            <a:off x="239713" y="296863"/>
            <a:ext cx="9544050" cy="6864350"/>
            <a:chOff x="817322" y="75634"/>
            <a:chExt cx="7991612" cy="5404853"/>
          </a:xfrm>
        </p:grpSpPr>
        <p:sp>
          <p:nvSpPr>
            <p:cNvPr id="34819" name="AutoShape 3">
              <a:extLst>
                <a:ext uri="{FF2B5EF4-FFF2-40B4-BE49-F238E27FC236}">
                  <a16:creationId xmlns:a16="http://schemas.microsoft.com/office/drawing/2014/main" id="{D3039BC4-C3EC-072E-AA1A-E81AE43AA2D5}"/>
                </a:ext>
              </a:extLst>
            </p:cNvPr>
            <p:cNvSpPr>
              <a:spLocks noChangeArrowheads="1"/>
            </p:cNvSpPr>
            <p:nvPr/>
          </p:nvSpPr>
          <p:spPr bwMode="auto">
            <a:xfrm>
              <a:off x="3032125" y="838200"/>
              <a:ext cx="1595438" cy="793751"/>
            </a:xfrm>
            <a:prstGeom prst="roundRect">
              <a:avLst>
                <a:gd name="adj" fmla="val 16667"/>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GB" altLang="en-US" sz="2600" i="0">
                  <a:solidFill>
                    <a:srgbClr val="000000"/>
                  </a:solidFill>
                </a:rPr>
                <a:t>On Ground </a:t>
              </a:r>
            </a:p>
            <a:p>
              <a:pPr algn="ctr">
                <a:lnSpc>
                  <a:spcPct val="80000"/>
                </a:lnSpc>
                <a:buClr>
                  <a:srgbClr val="000000"/>
                </a:buClr>
                <a:buSzPct val="100000"/>
                <a:buFont typeface="Times New Roman" panose="02020603050405020304" pitchFamily="18" charset="0"/>
                <a:buNone/>
              </a:pPr>
              <a:r>
                <a:rPr lang="en-GB" altLang="en-US" sz="2600" i="0">
                  <a:solidFill>
                    <a:srgbClr val="000000"/>
                  </a:solidFill>
                </a:rPr>
                <a:t>Floor</a:t>
              </a:r>
            </a:p>
          </p:txBody>
        </p:sp>
        <p:sp>
          <p:nvSpPr>
            <p:cNvPr id="34820" name="AutoShape 4">
              <a:extLst>
                <a:ext uri="{FF2B5EF4-FFF2-40B4-BE49-F238E27FC236}">
                  <a16:creationId xmlns:a16="http://schemas.microsoft.com/office/drawing/2014/main" id="{803E3793-18BE-86F6-D229-82E86E7D33E1}"/>
                </a:ext>
              </a:extLst>
            </p:cNvPr>
            <p:cNvSpPr>
              <a:spLocks noChangeArrowheads="1"/>
            </p:cNvSpPr>
            <p:nvPr/>
          </p:nvSpPr>
          <p:spPr bwMode="auto">
            <a:xfrm>
              <a:off x="6481762" y="3733800"/>
              <a:ext cx="1595438" cy="669925"/>
            </a:xfrm>
            <a:prstGeom prst="roundRect">
              <a:avLst>
                <a:gd name="adj" fmla="val 16667"/>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GB" altLang="en-US" sz="2600" i="0">
                  <a:solidFill>
                    <a:srgbClr val="000000"/>
                  </a:solidFill>
                </a:rPr>
                <a:t>Idle</a:t>
              </a:r>
            </a:p>
          </p:txBody>
        </p:sp>
        <p:sp>
          <p:nvSpPr>
            <p:cNvPr id="34821" name="AutoShape 5">
              <a:extLst>
                <a:ext uri="{FF2B5EF4-FFF2-40B4-BE49-F238E27FC236}">
                  <a16:creationId xmlns:a16="http://schemas.microsoft.com/office/drawing/2014/main" id="{FF8E0881-E2EE-E0BD-461B-95E64835601A}"/>
                </a:ext>
              </a:extLst>
            </p:cNvPr>
            <p:cNvSpPr>
              <a:spLocks noChangeArrowheads="1"/>
            </p:cNvSpPr>
            <p:nvPr/>
          </p:nvSpPr>
          <p:spPr bwMode="auto">
            <a:xfrm>
              <a:off x="3048000" y="3733800"/>
              <a:ext cx="1595438" cy="990600"/>
            </a:xfrm>
            <a:prstGeom prst="roundRect">
              <a:avLst>
                <a:gd name="adj" fmla="val 16667"/>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GB" altLang="en-US" sz="2600" i="0">
                  <a:solidFill>
                    <a:srgbClr val="000000"/>
                  </a:solidFill>
                </a:rPr>
                <a:t>Moving </a:t>
              </a:r>
            </a:p>
            <a:p>
              <a:pPr algn="ctr">
                <a:lnSpc>
                  <a:spcPct val="80000"/>
                </a:lnSpc>
                <a:buClr>
                  <a:srgbClr val="000000"/>
                </a:buClr>
                <a:buSzPct val="100000"/>
                <a:buFont typeface="Times New Roman" panose="02020603050405020304" pitchFamily="18" charset="0"/>
                <a:buNone/>
              </a:pPr>
              <a:r>
                <a:rPr lang="en-GB" altLang="en-US" sz="2600" i="0">
                  <a:solidFill>
                    <a:srgbClr val="000000"/>
                  </a:solidFill>
                </a:rPr>
                <a:t>Down</a:t>
              </a:r>
            </a:p>
          </p:txBody>
        </p:sp>
        <p:sp>
          <p:nvSpPr>
            <p:cNvPr id="34822" name="AutoShape 6">
              <a:extLst>
                <a:ext uri="{FF2B5EF4-FFF2-40B4-BE49-F238E27FC236}">
                  <a16:creationId xmlns:a16="http://schemas.microsoft.com/office/drawing/2014/main" id="{62C0FE91-89FC-FE09-98E6-D7738335FB68}"/>
                </a:ext>
              </a:extLst>
            </p:cNvPr>
            <p:cNvSpPr>
              <a:spLocks noChangeArrowheads="1"/>
            </p:cNvSpPr>
            <p:nvPr/>
          </p:nvSpPr>
          <p:spPr bwMode="auto">
            <a:xfrm>
              <a:off x="6405562" y="852948"/>
              <a:ext cx="1595438" cy="762000"/>
            </a:xfrm>
            <a:prstGeom prst="roundRect">
              <a:avLst>
                <a:gd name="adj" fmla="val 16667"/>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GB" altLang="en-US" sz="2600" i="0">
                  <a:solidFill>
                    <a:srgbClr val="000000"/>
                  </a:solidFill>
                </a:rPr>
                <a:t>Moving </a:t>
              </a:r>
            </a:p>
            <a:p>
              <a:pPr algn="ctr">
                <a:lnSpc>
                  <a:spcPct val="80000"/>
                </a:lnSpc>
                <a:buClr>
                  <a:srgbClr val="000000"/>
                </a:buClr>
                <a:buSzPct val="100000"/>
                <a:buFont typeface="Times New Roman" panose="02020603050405020304" pitchFamily="18" charset="0"/>
                <a:buNone/>
              </a:pPr>
              <a:r>
                <a:rPr lang="en-GB" altLang="en-US" sz="2600" i="0">
                  <a:solidFill>
                    <a:srgbClr val="000000"/>
                  </a:solidFill>
                </a:rPr>
                <a:t>Up</a:t>
              </a:r>
            </a:p>
          </p:txBody>
        </p:sp>
        <p:sp>
          <p:nvSpPr>
            <p:cNvPr id="34823" name="AutoShape 7">
              <a:extLst>
                <a:ext uri="{FF2B5EF4-FFF2-40B4-BE49-F238E27FC236}">
                  <a16:creationId xmlns:a16="http://schemas.microsoft.com/office/drawing/2014/main" id="{11E73C43-9500-DFCD-9464-7BF6C6B50B77}"/>
                </a:ext>
              </a:extLst>
            </p:cNvPr>
            <p:cNvSpPr>
              <a:spLocks noChangeArrowheads="1"/>
            </p:cNvSpPr>
            <p:nvPr/>
          </p:nvSpPr>
          <p:spPr bwMode="auto">
            <a:xfrm>
              <a:off x="817322" y="2337703"/>
              <a:ext cx="1786667" cy="838200"/>
            </a:xfrm>
            <a:prstGeom prst="roundRect">
              <a:avLst>
                <a:gd name="adj" fmla="val 16667"/>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GB" altLang="en-US" sz="2600" i="0">
                  <a:solidFill>
                    <a:srgbClr val="000000"/>
                  </a:solidFill>
                </a:rPr>
                <a:t>Moving to </a:t>
              </a:r>
            </a:p>
            <a:p>
              <a:pPr algn="ctr">
                <a:lnSpc>
                  <a:spcPct val="80000"/>
                </a:lnSpc>
                <a:buClr>
                  <a:srgbClr val="000000"/>
                </a:buClr>
                <a:buSzPct val="100000"/>
                <a:buFont typeface="Times New Roman" panose="02020603050405020304" pitchFamily="18" charset="0"/>
                <a:buNone/>
              </a:pPr>
              <a:r>
                <a:rPr lang="en-GB" altLang="en-US" sz="2600" i="0">
                  <a:solidFill>
                    <a:srgbClr val="000000"/>
                  </a:solidFill>
                </a:rPr>
                <a:t>Ground Floor</a:t>
              </a:r>
            </a:p>
          </p:txBody>
        </p:sp>
        <p:sp>
          <p:nvSpPr>
            <p:cNvPr id="34824" name="Oval 8">
              <a:extLst>
                <a:ext uri="{FF2B5EF4-FFF2-40B4-BE49-F238E27FC236}">
                  <a16:creationId xmlns:a16="http://schemas.microsoft.com/office/drawing/2014/main" id="{3F2F361F-091D-FAA1-0646-6B083127E702}"/>
                </a:ext>
              </a:extLst>
            </p:cNvPr>
            <p:cNvSpPr>
              <a:spLocks noChangeArrowheads="1"/>
            </p:cNvSpPr>
            <p:nvPr/>
          </p:nvSpPr>
          <p:spPr bwMode="auto">
            <a:xfrm>
              <a:off x="1752600" y="914400"/>
              <a:ext cx="252413" cy="252413"/>
            </a:xfrm>
            <a:prstGeom prst="ellipse">
              <a:avLst/>
            </a:prstGeom>
            <a:solidFill>
              <a:srgbClr val="000000"/>
            </a:solidFill>
            <a:ln w="9360">
              <a:solidFill>
                <a:srgbClr val="000000"/>
              </a:solidFill>
              <a:miter lim="800000"/>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2600" i="0"/>
            </a:p>
          </p:txBody>
        </p:sp>
        <p:sp>
          <p:nvSpPr>
            <p:cNvPr id="34825" name="Text Box 21">
              <a:extLst>
                <a:ext uri="{FF2B5EF4-FFF2-40B4-BE49-F238E27FC236}">
                  <a16:creationId xmlns:a16="http://schemas.microsoft.com/office/drawing/2014/main" id="{435E7911-3335-B43A-DA33-BEE32C1FF553}"/>
                </a:ext>
              </a:extLst>
            </p:cNvPr>
            <p:cNvSpPr txBox="1">
              <a:spLocks noChangeArrowheads="1"/>
            </p:cNvSpPr>
            <p:nvPr/>
          </p:nvSpPr>
          <p:spPr bwMode="auto">
            <a:xfrm>
              <a:off x="5021760" y="943295"/>
              <a:ext cx="424182" cy="25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[H]</a:t>
              </a:r>
            </a:p>
          </p:txBody>
        </p:sp>
        <p:sp>
          <p:nvSpPr>
            <p:cNvPr id="34826" name="Text Box 25">
              <a:extLst>
                <a:ext uri="{FF2B5EF4-FFF2-40B4-BE49-F238E27FC236}">
                  <a16:creationId xmlns:a16="http://schemas.microsoft.com/office/drawing/2014/main" id="{2A323F7C-1E50-081B-B94A-96A5ABA85C77}"/>
                </a:ext>
              </a:extLst>
            </p:cNvPr>
            <p:cNvSpPr txBox="1">
              <a:spLocks noChangeArrowheads="1"/>
            </p:cNvSpPr>
            <p:nvPr/>
          </p:nvSpPr>
          <p:spPr bwMode="auto">
            <a:xfrm>
              <a:off x="1366474" y="75634"/>
              <a:ext cx="6884890" cy="39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3200" i="0">
                  <a:solidFill>
                    <a:srgbClr val="000000"/>
                  </a:solidFill>
                </a:rPr>
                <a:t>Elevator: State Machine Representation</a:t>
              </a:r>
            </a:p>
          </p:txBody>
        </p:sp>
        <p:cxnSp>
          <p:nvCxnSpPr>
            <p:cNvPr id="29" name="Straight Arrow Connector 28">
              <a:extLst>
                <a:ext uri="{FF2B5EF4-FFF2-40B4-BE49-F238E27FC236}">
                  <a16:creationId xmlns:a16="http://schemas.microsoft.com/office/drawing/2014/main" id="{264C7DAD-0F4C-B715-9816-2E2165CB6381}"/>
                </a:ext>
              </a:extLst>
            </p:cNvPr>
            <p:cNvCxnSpPr>
              <a:stCxn id="34824" idx="6"/>
            </p:cNvCxnSpPr>
            <p:nvPr/>
          </p:nvCxnSpPr>
          <p:spPr>
            <a:xfrm flipV="1">
              <a:off x="2004366" y="1038108"/>
              <a:ext cx="1027531" cy="25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hape 35">
              <a:extLst>
                <a:ext uri="{FF2B5EF4-FFF2-40B4-BE49-F238E27FC236}">
                  <a16:creationId xmlns:a16="http://schemas.microsoft.com/office/drawing/2014/main" id="{85DBD67F-B5D2-87BB-9B56-54256EE0E668}"/>
                </a:ext>
              </a:extLst>
            </p:cNvPr>
            <p:cNvCxnSpPr>
              <a:stCxn id="34823" idx="0"/>
            </p:cNvCxnSpPr>
            <p:nvPr/>
          </p:nvCxnSpPr>
          <p:spPr>
            <a:xfrm rot="5400000" flipH="1" flipV="1">
              <a:off x="1898661" y="1250032"/>
              <a:ext cx="899976" cy="1276106"/>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5CEBAF-23D8-A571-A722-42329B67DE93}"/>
                </a:ext>
              </a:extLst>
            </p:cNvPr>
            <p:cNvCxnSpPr>
              <a:stCxn id="34819" idx="3"/>
              <a:endCxn id="34822" idx="1"/>
            </p:cNvCxnSpPr>
            <p:nvPr/>
          </p:nvCxnSpPr>
          <p:spPr>
            <a:xfrm flipV="1">
              <a:off x="4627029" y="1234352"/>
              <a:ext cx="1778572"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153A4F7-BFB5-1FAD-2CD4-F6832A7D7606}"/>
                </a:ext>
              </a:extLst>
            </p:cNvPr>
            <p:cNvCxnSpPr/>
            <p:nvPr/>
          </p:nvCxnSpPr>
          <p:spPr>
            <a:xfrm>
              <a:off x="6857556" y="1600593"/>
              <a:ext cx="0" cy="21336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A1E9342-5140-D374-28F1-BC6E55F98F80}"/>
                </a:ext>
              </a:extLst>
            </p:cNvPr>
            <p:cNvCxnSpPr/>
            <p:nvPr/>
          </p:nvCxnSpPr>
          <p:spPr>
            <a:xfrm flipV="1">
              <a:off x="7620561" y="1600593"/>
              <a:ext cx="0" cy="21336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832" name="Text Box 21">
              <a:extLst>
                <a:ext uri="{FF2B5EF4-FFF2-40B4-BE49-F238E27FC236}">
                  <a16:creationId xmlns:a16="http://schemas.microsoft.com/office/drawing/2014/main" id="{549B49AD-4448-26E7-0A36-600FE31ABFAC}"/>
                </a:ext>
              </a:extLst>
            </p:cNvPr>
            <p:cNvSpPr txBox="1">
              <a:spLocks noChangeArrowheads="1"/>
            </p:cNvSpPr>
            <p:nvPr/>
          </p:nvSpPr>
          <p:spPr bwMode="auto">
            <a:xfrm>
              <a:off x="7721177" y="2355171"/>
              <a:ext cx="1060374" cy="25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up floor</a:t>
              </a:r>
            </a:p>
          </p:txBody>
        </p:sp>
        <p:sp>
          <p:nvSpPr>
            <p:cNvPr id="34833" name="Text Box 21">
              <a:extLst>
                <a:ext uri="{FF2B5EF4-FFF2-40B4-BE49-F238E27FC236}">
                  <a16:creationId xmlns:a16="http://schemas.microsoft.com/office/drawing/2014/main" id="{9FA9DB45-AA6C-125E-52F7-FE9B15BAD01A}"/>
                </a:ext>
              </a:extLst>
            </p:cNvPr>
            <p:cNvSpPr txBox="1">
              <a:spLocks noChangeArrowheads="1"/>
            </p:cNvSpPr>
            <p:nvPr/>
          </p:nvSpPr>
          <p:spPr bwMode="auto">
            <a:xfrm>
              <a:off x="6020289" y="2265402"/>
              <a:ext cx="1053664" cy="5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arrive </a:t>
              </a:r>
            </a:p>
            <a:p>
              <a:pPr>
                <a:lnSpc>
                  <a:spcPct val="80000"/>
                </a:lnSpc>
                <a:buClr>
                  <a:srgbClr val="000000"/>
                </a:buClr>
                <a:buSzPct val="100000"/>
                <a:buFont typeface="Times New Roman" panose="02020603050405020304" pitchFamily="18" charset="0"/>
                <a:buNone/>
              </a:pPr>
              <a:r>
                <a:rPr lang="en-GB" altLang="en-US" sz="2600" i="0">
                  <a:solidFill>
                    <a:srgbClr val="0000CC"/>
                  </a:solidFill>
                </a:rPr>
                <a:t>at floor</a:t>
              </a:r>
            </a:p>
          </p:txBody>
        </p:sp>
        <p:cxnSp>
          <p:nvCxnSpPr>
            <p:cNvPr id="46" name="Straight Arrow Connector 45">
              <a:extLst>
                <a:ext uri="{FF2B5EF4-FFF2-40B4-BE49-F238E27FC236}">
                  <a16:creationId xmlns:a16="http://schemas.microsoft.com/office/drawing/2014/main" id="{1B7631F7-7951-6FB6-1A54-B4B66DC4AA02}"/>
                </a:ext>
              </a:extLst>
            </p:cNvPr>
            <p:cNvCxnSpPr/>
            <p:nvPr/>
          </p:nvCxnSpPr>
          <p:spPr>
            <a:xfrm>
              <a:off x="4648298" y="3886780"/>
              <a:ext cx="182908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835" name="Text Box 21">
              <a:extLst>
                <a:ext uri="{FF2B5EF4-FFF2-40B4-BE49-F238E27FC236}">
                  <a16:creationId xmlns:a16="http://schemas.microsoft.com/office/drawing/2014/main" id="{E265DBEA-96B5-9826-9EE0-272576C6F20E}"/>
                </a:ext>
              </a:extLst>
            </p:cNvPr>
            <p:cNvSpPr txBox="1">
              <a:spLocks noChangeArrowheads="1"/>
            </p:cNvSpPr>
            <p:nvPr/>
          </p:nvSpPr>
          <p:spPr bwMode="auto">
            <a:xfrm>
              <a:off x="4901030" y="4498037"/>
              <a:ext cx="1413386" cy="25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down floor</a:t>
              </a:r>
            </a:p>
          </p:txBody>
        </p:sp>
        <p:sp>
          <p:nvSpPr>
            <p:cNvPr id="34836" name="Text Box 21">
              <a:extLst>
                <a:ext uri="{FF2B5EF4-FFF2-40B4-BE49-F238E27FC236}">
                  <a16:creationId xmlns:a16="http://schemas.microsoft.com/office/drawing/2014/main" id="{9F3C4C21-D784-1ED6-F74D-05E99B8226F9}"/>
                </a:ext>
              </a:extLst>
            </p:cNvPr>
            <p:cNvSpPr txBox="1">
              <a:spLocks noChangeArrowheads="1"/>
            </p:cNvSpPr>
            <p:nvPr/>
          </p:nvSpPr>
          <p:spPr bwMode="auto">
            <a:xfrm>
              <a:off x="4883553" y="3658078"/>
              <a:ext cx="1676400" cy="50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arrive at floor</a:t>
              </a:r>
            </a:p>
          </p:txBody>
        </p:sp>
        <p:sp>
          <p:nvSpPr>
            <p:cNvPr id="34837" name="Text Box 21">
              <a:extLst>
                <a:ext uri="{FF2B5EF4-FFF2-40B4-BE49-F238E27FC236}">
                  <a16:creationId xmlns:a16="http://schemas.microsoft.com/office/drawing/2014/main" id="{92CEBDE6-28E3-E3C9-2DD5-C23EF80D15B5}"/>
                </a:ext>
              </a:extLst>
            </p:cNvPr>
            <p:cNvSpPr txBox="1">
              <a:spLocks noChangeArrowheads="1"/>
            </p:cNvSpPr>
            <p:nvPr/>
          </p:nvSpPr>
          <p:spPr bwMode="auto">
            <a:xfrm>
              <a:off x="1996992" y="1561543"/>
              <a:ext cx="1053664" cy="5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arrive </a:t>
              </a:r>
            </a:p>
            <a:p>
              <a:pPr>
                <a:lnSpc>
                  <a:spcPct val="80000"/>
                </a:lnSpc>
                <a:buClr>
                  <a:srgbClr val="000000"/>
                </a:buClr>
                <a:buSzPct val="100000"/>
                <a:buFont typeface="Times New Roman" panose="02020603050405020304" pitchFamily="18" charset="0"/>
                <a:buNone/>
              </a:pPr>
              <a:r>
                <a:rPr lang="en-GB" altLang="en-US" sz="2600" i="0">
                  <a:solidFill>
                    <a:srgbClr val="0000CC"/>
                  </a:solidFill>
                </a:rPr>
                <a:t>at floor</a:t>
              </a:r>
            </a:p>
          </p:txBody>
        </p:sp>
        <p:cxnSp>
          <p:nvCxnSpPr>
            <p:cNvPr id="53" name="Elbow Connector 52">
              <a:extLst>
                <a:ext uri="{FF2B5EF4-FFF2-40B4-BE49-F238E27FC236}">
                  <a16:creationId xmlns:a16="http://schemas.microsoft.com/office/drawing/2014/main" id="{9709926F-C87F-E96C-2319-0BA36AD981E0}"/>
                </a:ext>
              </a:extLst>
            </p:cNvPr>
            <p:cNvCxnSpPr>
              <a:stCxn id="34820" idx="2"/>
              <a:endCxn id="34823" idx="2"/>
            </p:cNvCxnSpPr>
            <p:nvPr/>
          </p:nvCxnSpPr>
          <p:spPr>
            <a:xfrm rot="5400000" flipH="1">
              <a:off x="3881033" y="1006363"/>
              <a:ext cx="1227467" cy="5568340"/>
            </a:xfrm>
            <a:prstGeom prst="bentConnector3">
              <a:avLst>
                <a:gd name="adj1" fmla="val -4845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839" name="Text Box 21">
              <a:extLst>
                <a:ext uri="{FF2B5EF4-FFF2-40B4-BE49-F238E27FC236}">
                  <a16:creationId xmlns:a16="http://schemas.microsoft.com/office/drawing/2014/main" id="{CBB9F810-456B-0946-BC87-0BBC5471F072}"/>
                </a:ext>
              </a:extLst>
            </p:cNvPr>
            <p:cNvSpPr txBox="1">
              <a:spLocks noChangeArrowheads="1"/>
            </p:cNvSpPr>
            <p:nvPr/>
          </p:nvSpPr>
          <p:spPr bwMode="auto">
            <a:xfrm>
              <a:off x="2133600" y="5132868"/>
              <a:ext cx="1175808" cy="25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time-out</a:t>
              </a:r>
            </a:p>
          </p:txBody>
        </p:sp>
        <p:cxnSp>
          <p:nvCxnSpPr>
            <p:cNvPr id="59" name="Elbow Connector 58">
              <a:extLst>
                <a:ext uri="{FF2B5EF4-FFF2-40B4-BE49-F238E27FC236}">
                  <a16:creationId xmlns:a16="http://schemas.microsoft.com/office/drawing/2014/main" id="{CC7C3FD4-8D59-0B84-F779-67F7DA24EE47}"/>
                </a:ext>
              </a:extLst>
            </p:cNvPr>
            <p:cNvCxnSpPr/>
            <p:nvPr/>
          </p:nvCxnSpPr>
          <p:spPr>
            <a:xfrm rot="10800000" flipV="1">
              <a:off x="4648298" y="4420516"/>
              <a:ext cx="2209258" cy="76248"/>
            </a:xfrm>
            <a:prstGeom prst="bentConnector3">
              <a:avLst>
                <a:gd name="adj1" fmla="val 61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841" name="Text Box 21">
              <a:extLst>
                <a:ext uri="{FF2B5EF4-FFF2-40B4-BE49-F238E27FC236}">
                  <a16:creationId xmlns:a16="http://schemas.microsoft.com/office/drawing/2014/main" id="{1236D93C-B1CE-5C5B-A1C2-7FE50891CB91}"/>
                </a:ext>
              </a:extLst>
            </p:cNvPr>
            <p:cNvSpPr txBox="1">
              <a:spLocks noChangeArrowheads="1"/>
            </p:cNvSpPr>
            <p:nvPr/>
          </p:nvSpPr>
          <p:spPr bwMode="auto">
            <a:xfrm>
              <a:off x="5077536" y="1252978"/>
              <a:ext cx="1060374" cy="25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up floor</a:t>
              </a:r>
            </a:p>
          </p:txBody>
        </p:sp>
        <p:sp>
          <p:nvSpPr>
            <p:cNvPr id="34842" name="Text Box 21">
              <a:extLst>
                <a:ext uri="{FF2B5EF4-FFF2-40B4-BE49-F238E27FC236}">
                  <a16:creationId xmlns:a16="http://schemas.microsoft.com/office/drawing/2014/main" id="{90A4D324-913A-EF51-B353-ECDE8D0670E7}"/>
                </a:ext>
              </a:extLst>
            </p:cNvPr>
            <p:cNvSpPr txBox="1">
              <a:spLocks noChangeArrowheads="1"/>
            </p:cNvSpPr>
            <p:nvPr/>
          </p:nvSpPr>
          <p:spPr bwMode="auto">
            <a:xfrm>
              <a:off x="7697589" y="2690253"/>
              <a:ext cx="424182" cy="25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[H]</a:t>
              </a:r>
            </a:p>
          </p:txBody>
        </p:sp>
        <p:sp>
          <p:nvSpPr>
            <p:cNvPr id="34843" name="Text Box 21">
              <a:extLst>
                <a:ext uri="{FF2B5EF4-FFF2-40B4-BE49-F238E27FC236}">
                  <a16:creationId xmlns:a16="http://schemas.microsoft.com/office/drawing/2014/main" id="{FE9EFECC-6D8E-550A-E888-D57A1AE2B4FD}"/>
                </a:ext>
              </a:extLst>
            </p:cNvPr>
            <p:cNvSpPr txBox="1">
              <a:spLocks noChangeArrowheads="1"/>
            </p:cNvSpPr>
            <p:nvPr/>
          </p:nvSpPr>
          <p:spPr bwMode="auto">
            <a:xfrm>
              <a:off x="5151750" y="4243033"/>
              <a:ext cx="363776" cy="25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[L]</a:t>
              </a:r>
            </a:p>
          </p:txBody>
        </p:sp>
        <p:sp>
          <p:nvSpPr>
            <p:cNvPr id="34844" name="Text Box 21">
              <a:extLst>
                <a:ext uri="{FF2B5EF4-FFF2-40B4-BE49-F238E27FC236}">
                  <a16:creationId xmlns:a16="http://schemas.microsoft.com/office/drawing/2014/main" id="{61499CE6-4669-5BD2-EBEA-E2FDDC537FED}"/>
                </a:ext>
              </a:extLst>
            </p:cNvPr>
            <p:cNvSpPr txBox="1">
              <a:spLocks noChangeArrowheads="1"/>
            </p:cNvSpPr>
            <p:nvPr/>
          </p:nvSpPr>
          <p:spPr bwMode="auto">
            <a:xfrm>
              <a:off x="6163167" y="5225562"/>
              <a:ext cx="2645767" cy="254925"/>
            </a:xfrm>
            <a:prstGeom prst="rect">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1pPr>
              <a:lvl2pPr marL="742950" indent="-28575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2pPr>
              <a:lvl3pPr marL="11430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3pPr>
              <a:lvl4pPr marL="16002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4pPr>
              <a:lvl5pPr marL="2057400" indent="-228600">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5488" algn="l"/>
                  <a:tab pos="5038725" algn="l"/>
                  <a:tab pos="5543550" algn="l"/>
                  <a:tab pos="6046788" algn="l"/>
                  <a:tab pos="6551613" algn="l"/>
                  <a:tab pos="7054850" algn="l"/>
                  <a:tab pos="7558088" algn="l"/>
                  <a:tab pos="8062913" algn="l"/>
                  <a:tab pos="8566150" algn="l"/>
                  <a:tab pos="9070975" algn="l"/>
                  <a:tab pos="9574213" algn="l"/>
                  <a:tab pos="10079038" algn="l"/>
                </a:tabLs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GB" altLang="en-US" sz="2600" i="0">
                  <a:solidFill>
                    <a:srgbClr val="0000CC"/>
                  </a:solidFill>
                </a:rPr>
                <a:t>H: Higher L: Lower</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F059B322-E9F8-DAE0-AD31-9944D0FB1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0"/>
            <a:ext cx="10164763" cy="755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71F7764-B806-2BF9-9008-0B377CA1BBB2}"/>
              </a:ext>
            </a:extLst>
          </p:cNvPr>
          <p:cNvSpPr>
            <a:spLocks noGrp="1" noChangeArrowheads="1"/>
          </p:cNvSpPr>
          <p:nvPr>
            <p:ph type="title" idx="4294967295"/>
          </p:nvPr>
        </p:nvSpPr>
        <p:spPr>
          <a:xfrm>
            <a:off x="468313" y="2027238"/>
            <a:ext cx="8915400" cy="2895600"/>
          </a:xfrm>
          <a:solidFill>
            <a:srgbClr val="FFFF99"/>
          </a:solidFill>
          <a:ln>
            <a:solidFill>
              <a:srgbClr val="FF0000"/>
            </a:solidFill>
            <a:round/>
            <a:headEnd/>
            <a:tailEnd/>
          </a:ln>
        </p:spPr>
        <p:txBody>
          <a:bodyPr lIns="100780" tIns="50389" rIns="100780" bIns="50389"/>
          <a:lstStyle/>
          <a:p>
            <a:pPr defTabSz="1006475" eaLnBrk="1" hangingPunct="1">
              <a:lnSpc>
                <a:spcPct val="100000"/>
              </a:lnSpc>
              <a:tabLst>
                <a:tab pos="0" algn="l"/>
                <a:tab pos="457200" algn="l"/>
                <a:tab pos="912813" algn="l"/>
                <a:tab pos="1371600" algn="l"/>
                <a:tab pos="1828800" algn="l"/>
                <a:tab pos="2286000" algn="l"/>
                <a:tab pos="2740025" algn="l"/>
                <a:tab pos="3200400" algn="l"/>
                <a:tab pos="3657600" algn="l"/>
                <a:tab pos="4114800" algn="l"/>
                <a:tab pos="4567238" algn="l"/>
                <a:tab pos="5029200" algn="l"/>
                <a:tab pos="5486400" algn="l"/>
                <a:tab pos="5940425" algn="l"/>
                <a:tab pos="6396038" algn="l"/>
                <a:tab pos="6858000" algn="l"/>
                <a:tab pos="7315200" algn="l"/>
                <a:tab pos="7767638" algn="l"/>
                <a:tab pos="8224838" algn="l"/>
                <a:tab pos="8686800" algn="l"/>
                <a:tab pos="9144000" algn="l"/>
              </a:tabLst>
            </a:pPr>
            <a:r>
              <a:rPr lang="en-GB" altLang="en-US">
                <a:solidFill>
                  <a:srgbClr val="0000FF"/>
                </a:solidFill>
              </a:rPr>
              <a:t>Encoding State Machine Diagrams</a:t>
            </a:r>
            <a:endParaRPr lang="en-GB" altLang="en-US" sz="2800">
              <a:solidFill>
                <a:srgbClr val="0066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D475821-8BC0-6A9B-EE5B-853D133A0538}"/>
              </a:ext>
            </a:extLst>
          </p:cNvPr>
          <p:cNvSpPr>
            <a:spLocks noGrp="1" noChangeArrowheads="1"/>
          </p:cNvSpPr>
          <p:nvPr>
            <p:ph type="title" idx="4294967295"/>
          </p:nvPr>
        </p:nvSpPr>
        <p:spPr>
          <a:xfrm>
            <a:off x="239713" y="274638"/>
            <a:ext cx="9205912" cy="655637"/>
          </a:xfrm>
        </p:spPr>
        <p:txBody>
          <a:bodyPr lIns="100794" tIns="50397" rIns="100794" bIns="50397" anchor="b"/>
          <a:lstStyle/>
          <a:p>
            <a:pPr eaLnBrk="1" hangingPunct="1"/>
            <a:r>
              <a:rPr lang="en-US" altLang="en-US" sz="3600"/>
              <a:t>Translating State Machine to Code</a:t>
            </a:r>
          </a:p>
        </p:txBody>
      </p:sp>
      <p:sp>
        <p:nvSpPr>
          <p:cNvPr id="567300" name="Rectangle 3">
            <a:extLst>
              <a:ext uri="{FF2B5EF4-FFF2-40B4-BE49-F238E27FC236}">
                <a16:creationId xmlns:a16="http://schemas.microsoft.com/office/drawing/2014/main" id="{18473573-955F-2E8F-2C7B-68622EABECC6}"/>
              </a:ext>
            </a:extLst>
          </p:cNvPr>
          <p:cNvSpPr>
            <a:spLocks noGrp="1" noChangeArrowheads="1"/>
          </p:cNvSpPr>
          <p:nvPr>
            <p:ph type="body" idx="4294967295"/>
          </p:nvPr>
        </p:nvSpPr>
        <p:spPr>
          <a:xfrm>
            <a:off x="225425" y="1189038"/>
            <a:ext cx="9601200" cy="6553200"/>
          </a:xfrm>
        </p:spPr>
        <p:txBody>
          <a:bodyPr lIns="100794" tIns="50397" rIns="100794" bIns="50397"/>
          <a:lstStyle/>
          <a:p>
            <a:pPr eaLnBrk="1" hangingPunct="1">
              <a:lnSpc>
                <a:spcPct val="125000"/>
              </a:lnSpc>
              <a:spcBef>
                <a:spcPts val="600"/>
              </a:spcBef>
              <a:spcAft>
                <a:spcPct val="0"/>
              </a:spcAft>
            </a:pPr>
            <a:r>
              <a:rPr lang="en-US" altLang="en-US" sz="3600" b="1">
                <a:solidFill>
                  <a:srgbClr val="0000CC"/>
                </a:solidFill>
              </a:rPr>
              <a:t>Complicacy:</a:t>
            </a:r>
          </a:p>
          <a:p>
            <a:pPr lvl="1" eaLnBrk="1" hangingPunct="1">
              <a:lnSpc>
                <a:spcPct val="125000"/>
              </a:lnSpc>
              <a:spcBef>
                <a:spcPts val="600"/>
              </a:spcBef>
              <a:spcAft>
                <a:spcPts val="1800"/>
              </a:spcAft>
            </a:pPr>
            <a:r>
              <a:rPr lang="en-US" altLang="en-US" sz="3200"/>
              <a:t>State machines have many concepts that are not directly supported in programming languages ---- neither procedural nor OO  languages, for example:</a:t>
            </a:r>
          </a:p>
          <a:p>
            <a:pPr lvl="2" eaLnBrk="1" hangingPunct="1">
              <a:lnSpc>
                <a:spcPct val="125000"/>
              </a:lnSpc>
              <a:spcBef>
                <a:spcPts val="600"/>
              </a:spcBef>
              <a:spcAft>
                <a:spcPts val="1800"/>
              </a:spcAft>
            </a:pPr>
            <a:r>
              <a:rPr lang="en-US" altLang="en-US" sz="2800" b="1">
                <a:solidFill>
                  <a:srgbClr val="3333CC"/>
                </a:solidFill>
              </a:rPr>
              <a:t>States, events, transitions, composite states, concurrent states, history,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7300">
                                            <p:txEl>
                                              <p:pRg st="1" end="1"/>
                                            </p:txEl>
                                          </p:spTgt>
                                        </p:tgtEl>
                                        <p:attrNameLst>
                                          <p:attrName>style.visibility</p:attrName>
                                        </p:attrNameLst>
                                      </p:cBhvr>
                                      <p:to>
                                        <p:strVal val="visible"/>
                                      </p:to>
                                    </p:set>
                                    <p:animEffect transition="in" filter="checkerboard(across)">
                                      <p:cBhvr>
                                        <p:cTn id="7" dur="500"/>
                                        <p:tgtEl>
                                          <p:spTgt spid="56730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67300">
                                            <p:txEl>
                                              <p:pRg st="2" end="2"/>
                                            </p:txEl>
                                          </p:spTgt>
                                        </p:tgtEl>
                                        <p:attrNameLst>
                                          <p:attrName>style.visibility</p:attrName>
                                        </p:attrNameLst>
                                      </p:cBhvr>
                                      <p:to>
                                        <p:strVal val="visible"/>
                                      </p:to>
                                    </p:set>
                                    <p:animEffect transition="in" filter="checkerboard(across)">
                                      <p:cBhvr>
                                        <p:cTn id="12" dur="500"/>
                                        <p:tgtEl>
                                          <p:spTgt spid="567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6B033DD-51A1-A52D-0FA5-2BA4712E508C}"/>
              </a:ext>
            </a:extLst>
          </p:cNvPr>
          <p:cNvSpPr>
            <a:spLocks noGrp="1" noChangeArrowheads="1"/>
          </p:cNvSpPr>
          <p:nvPr>
            <p:ph type="title"/>
          </p:nvPr>
        </p:nvSpPr>
        <p:spPr>
          <a:xfrm>
            <a:off x="-300038" y="941388"/>
            <a:ext cx="9839326" cy="709612"/>
          </a:xfrm>
        </p:spPr>
        <p:txBody>
          <a:bodyPr/>
          <a:lstStyle/>
          <a:p>
            <a:r>
              <a:rPr lang="en-US" altLang="en-US" sz="2400"/>
              <a:t>Mapping State Model to Program Code</a:t>
            </a:r>
          </a:p>
        </p:txBody>
      </p:sp>
      <p:grpSp>
        <p:nvGrpSpPr>
          <p:cNvPr id="2" name="Group 4">
            <a:extLst>
              <a:ext uri="{FF2B5EF4-FFF2-40B4-BE49-F238E27FC236}">
                <a16:creationId xmlns:a16="http://schemas.microsoft.com/office/drawing/2014/main" id="{6AB91E72-3A5E-AD23-027A-6460BDD7061A}"/>
              </a:ext>
            </a:extLst>
          </p:cNvPr>
          <p:cNvGrpSpPr>
            <a:grpSpLocks/>
          </p:cNvGrpSpPr>
          <p:nvPr/>
        </p:nvGrpSpPr>
        <p:grpSpPr bwMode="auto">
          <a:xfrm>
            <a:off x="1562100" y="2268538"/>
            <a:ext cx="1630363" cy="3779837"/>
            <a:chOff x="2208" y="1092"/>
            <a:chExt cx="1200" cy="2784"/>
          </a:xfrm>
        </p:grpSpPr>
        <p:sp>
          <p:nvSpPr>
            <p:cNvPr id="382981" name="AutoShape 5">
              <a:extLst>
                <a:ext uri="{FF2B5EF4-FFF2-40B4-BE49-F238E27FC236}">
                  <a16:creationId xmlns:a16="http://schemas.microsoft.com/office/drawing/2014/main" id="{2C087355-48B4-5959-B6D8-2B52E49D6DC1}"/>
                </a:ext>
              </a:extLst>
            </p:cNvPr>
            <p:cNvSpPr>
              <a:spLocks noChangeArrowheads="1"/>
            </p:cNvSpPr>
            <p:nvPr/>
          </p:nvSpPr>
          <p:spPr bwMode="auto">
            <a:xfrm>
              <a:off x="2304" y="2412"/>
              <a:ext cx="1008" cy="431"/>
            </a:xfrm>
            <a:prstGeom prst="flowChartProcess">
              <a:avLst/>
            </a:prstGeom>
            <a:solidFill>
              <a:srgbClr val="0099FF"/>
            </a:solidFill>
            <a:ln w="12700">
              <a:solidFill>
                <a:srgbClr val="0099FF"/>
              </a:solidFill>
              <a:miter lim="800000"/>
              <a:headEnd/>
              <a:tailEnd/>
            </a:ln>
            <a:effectLst/>
          </p:spPr>
          <p:txBody>
            <a:bodyPr wrap="none" lIns="100794" tIns="50397" rIns="100794" bIns="50397" anchor="ctr"/>
            <a:lstStyle/>
            <a:p>
              <a:pPr algn="ctr" defTabSz="503238">
                <a:defRPr/>
              </a:pPr>
              <a:r>
                <a:rPr lang="en-US" sz="1500" i="0">
                  <a:effectLst>
                    <a:outerShdw blurRad="38100" dist="38100" dir="2700000" algn="tl">
                      <a:srgbClr val="000000"/>
                    </a:outerShdw>
                  </a:effectLst>
                </a:rPr>
                <a:t>Handle</a:t>
              </a:r>
              <a:br>
                <a:rPr lang="en-US" sz="1500" i="0">
                  <a:effectLst>
                    <a:outerShdw blurRad="38100" dist="38100" dir="2700000" algn="tl">
                      <a:srgbClr val="000000"/>
                    </a:outerShdw>
                  </a:effectLst>
                </a:rPr>
              </a:br>
              <a:r>
                <a:rPr lang="en-US" sz="1500" i="0">
                  <a:effectLst>
                    <a:outerShdw blurRad="38100" dist="38100" dir="2700000" algn="tl">
                      <a:srgbClr val="000000"/>
                    </a:outerShdw>
                  </a:effectLst>
                </a:rPr>
                <a:t>Event</a:t>
              </a:r>
              <a:endParaRPr lang="en-US" sz="1500" i="0">
                <a:solidFill>
                  <a:schemeClr val="tx1"/>
                </a:solidFill>
                <a:effectLst>
                  <a:outerShdw blurRad="38100" dist="38100" dir="2700000" algn="tl">
                    <a:srgbClr val="FFFFFF"/>
                  </a:outerShdw>
                </a:effectLst>
              </a:endParaRPr>
            </a:p>
          </p:txBody>
        </p:sp>
        <p:sp>
          <p:nvSpPr>
            <p:cNvPr id="382982" name="AutoShape 6">
              <a:extLst>
                <a:ext uri="{FF2B5EF4-FFF2-40B4-BE49-F238E27FC236}">
                  <a16:creationId xmlns:a16="http://schemas.microsoft.com/office/drawing/2014/main" id="{CCA78C8C-FBBF-F367-396C-3E4A30EDC3F1}"/>
                </a:ext>
              </a:extLst>
            </p:cNvPr>
            <p:cNvSpPr>
              <a:spLocks noChangeArrowheads="1"/>
            </p:cNvSpPr>
            <p:nvPr/>
          </p:nvSpPr>
          <p:spPr bwMode="auto">
            <a:xfrm>
              <a:off x="2304" y="1092"/>
              <a:ext cx="1008" cy="431"/>
            </a:xfrm>
            <a:prstGeom prst="flowChartProcess">
              <a:avLst/>
            </a:prstGeom>
            <a:solidFill>
              <a:srgbClr val="0099FF"/>
            </a:solidFill>
            <a:ln w="12700">
              <a:solidFill>
                <a:srgbClr val="0099FF"/>
              </a:solidFill>
              <a:miter lim="800000"/>
              <a:headEnd/>
              <a:tailEnd/>
            </a:ln>
            <a:effectLst/>
          </p:spPr>
          <p:txBody>
            <a:bodyPr wrap="none" lIns="100794" tIns="50397" rIns="100794" bIns="50397" anchor="ctr"/>
            <a:lstStyle/>
            <a:p>
              <a:pPr algn="ctr" defTabSz="503238">
                <a:defRPr/>
              </a:pPr>
              <a:r>
                <a:rPr lang="en-US" sz="1500" i="0">
                  <a:effectLst>
                    <a:outerShdw blurRad="38100" dist="38100" dir="2700000" algn="tl">
                      <a:srgbClr val="000000"/>
                    </a:outerShdw>
                  </a:effectLst>
                </a:rPr>
                <a:t>Initialize</a:t>
              </a:r>
              <a:br>
                <a:rPr lang="en-US" sz="1500" i="0">
                  <a:effectLst>
                    <a:outerShdw blurRad="38100" dist="38100" dir="2700000" algn="tl">
                      <a:srgbClr val="000000"/>
                    </a:outerShdw>
                  </a:effectLst>
                </a:rPr>
              </a:br>
              <a:r>
                <a:rPr lang="en-US" sz="1500" i="0">
                  <a:effectLst>
                    <a:outerShdw blurRad="38100" dist="38100" dir="2700000" algn="tl">
                      <a:srgbClr val="000000"/>
                    </a:outerShdw>
                  </a:effectLst>
                </a:rPr>
                <a:t>Object</a:t>
              </a:r>
              <a:endParaRPr lang="en-US" sz="1500" i="0">
                <a:solidFill>
                  <a:schemeClr val="tx1"/>
                </a:solidFill>
                <a:effectLst>
                  <a:outerShdw blurRad="38100" dist="38100" dir="2700000" algn="tl">
                    <a:srgbClr val="FFFFFF"/>
                  </a:outerShdw>
                </a:effectLst>
              </a:endParaRPr>
            </a:p>
          </p:txBody>
        </p:sp>
        <p:sp>
          <p:nvSpPr>
            <p:cNvPr id="382983" name="AutoShape 7">
              <a:extLst>
                <a:ext uri="{FF2B5EF4-FFF2-40B4-BE49-F238E27FC236}">
                  <a16:creationId xmlns:a16="http://schemas.microsoft.com/office/drawing/2014/main" id="{AD1B9C35-5F60-6E3C-A9B4-186993DCAA65}"/>
                </a:ext>
              </a:extLst>
            </p:cNvPr>
            <p:cNvSpPr>
              <a:spLocks noChangeArrowheads="1"/>
            </p:cNvSpPr>
            <p:nvPr/>
          </p:nvSpPr>
          <p:spPr bwMode="auto">
            <a:xfrm>
              <a:off x="2304" y="3445"/>
              <a:ext cx="1008" cy="431"/>
            </a:xfrm>
            <a:prstGeom prst="flowChartProcess">
              <a:avLst/>
            </a:prstGeom>
            <a:solidFill>
              <a:srgbClr val="0099FF"/>
            </a:solidFill>
            <a:ln w="12700">
              <a:solidFill>
                <a:srgbClr val="0099FF"/>
              </a:solidFill>
              <a:miter lim="800000"/>
              <a:headEnd/>
              <a:tailEnd/>
            </a:ln>
            <a:effectLst/>
          </p:spPr>
          <p:txBody>
            <a:bodyPr wrap="none" lIns="100794" tIns="50397" rIns="100794" bIns="50397" anchor="ctr"/>
            <a:lstStyle/>
            <a:p>
              <a:pPr algn="ctr" defTabSz="503238">
                <a:defRPr/>
              </a:pPr>
              <a:r>
                <a:rPr lang="en-US" sz="1500" i="0">
                  <a:effectLst>
                    <a:outerShdw blurRad="38100" dist="38100" dir="2700000" algn="tl">
                      <a:srgbClr val="000000"/>
                    </a:outerShdw>
                  </a:effectLst>
                </a:rPr>
                <a:t>Terminate</a:t>
              </a:r>
              <a:br>
                <a:rPr lang="en-US" sz="1500" i="0">
                  <a:effectLst>
                    <a:outerShdw blurRad="38100" dist="38100" dir="2700000" algn="tl">
                      <a:srgbClr val="000000"/>
                    </a:outerShdw>
                  </a:effectLst>
                </a:rPr>
              </a:br>
              <a:r>
                <a:rPr lang="en-US" sz="1500" i="0">
                  <a:effectLst>
                    <a:outerShdw blurRad="38100" dist="38100" dir="2700000" algn="tl">
                      <a:srgbClr val="000000"/>
                    </a:outerShdw>
                  </a:effectLst>
                </a:rPr>
                <a:t>Object</a:t>
              </a:r>
              <a:endParaRPr lang="en-US" sz="1500" i="0">
                <a:solidFill>
                  <a:schemeClr val="tx1"/>
                </a:solidFill>
                <a:effectLst>
                  <a:outerShdw blurRad="38100" dist="38100" dir="2700000" algn="tl">
                    <a:srgbClr val="FFFFFF"/>
                  </a:outerShdw>
                </a:effectLst>
              </a:endParaRPr>
            </a:p>
          </p:txBody>
        </p:sp>
        <p:sp>
          <p:nvSpPr>
            <p:cNvPr id="40999" name="AutoShape 8">
              <a:extLst>
                <a:ext uri="{FF2B5EF4-FFF2-40B4-BE49-F238E27FC236}">
                  <a16:creationId xmlns:a16="http://schemas.microsoft.com/office/drawing/2014/main" id="{2EC0F434-AF61-E73F-8DB4-8F364474CADD}"/>
                </a:ext>
              </a:extLst>
            </p:cNvPr>
            <p:cNvSpPr>
              <a:spLocks noChangeArrowheads="1"/>
            </p:cNvSpPr>
            <p:nvPr/>
          </p:nvSpPr>
          <p:spPr bwMode="auto">
            <a:xfrm>
              <a:off x="2712" y="3048"/>
              <a:ext cx="192" cy="192"/>
            </a:xfrm>
            <a:prstGeom prst="diamond">
              <a:avLst/>
            </a:prstGeom>
            <a:solidFill>
              <a:srgbClr val="3399FF"/>
            </a:solidFill>
            <a:ln w="12700">
              <a:solidFill>
                <a:srgbClr val="3399FF"/>
              </a:solidFill>
              <a:miter lim="800000"/>
              <a:headEnd type="none" w="sm" len="sm"/>
              <a:tailEnd type="none" w="sm" len="sm"/>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p>
          </p:txBody>
        </p:sp>
        <p:cxnSp>
          <p:nvCxnSpPr>
            <p:cNvPr id="41000" name="AutoShape 9">
              <a:extLst>
                <a:ext uri="{FF2B5EF4-FFF2-40B4-BE49-F238E27FC236}">
                  <a16:creationId xmlns:a16="http://schemas.microsoft.com/office/drawing/2014/main" id="{1C1D8170-B5CE-7864-56CD-E4743DCE2C45}"/>
                </a:ext>
              </a:extLst>
            </p:cNvPr>
            <p:cNvCxnSpPr>
              <a:cxnSpLocks noChangeShapeType="1"/>
              <a:stCxn id="382982" idx="2"/>
              <a:endCxn id="382988" idx="3"/>
            </p:cNvCxnSpPr>
            <p:nvPr/>
          </p:nvCxnSpPr>
          <p:spPr bwMode="auto">
            <a:xfrm>
              <a:off x="2808" y="1524"/>
              <a:ext cx="0" cy="204"/>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01" name="AutoShape 10">
              <a:extLst>
                <a:ext uri="{FF2B5EF4-FFF2-40B4-BE49-F238E27FC236}">
                  <a16:creationId xmlns:a16="http://schemas.microsoft.com/office/drawing/2014/main" id="{757BC930-3486-CD81-E058-EDB49036A829}"/>
                </a:ext>
              </a:extLst>
            </p:cNvPr>
            <p:cNvCxnSpPr>
              <a:cxnSpLocks noChangeShapeType="1"/>
              <a:stCxn id="382981" idx="2"/>
              <a:endCxn id="40999" idx="0"/>
            </p:cNvCxnSpPr>
            <p:nvPr/>
          </p:nvCxnSpPr>
          <p:spPr bwMode="auto">
            <a:xfrm>
              <a:off x="2808" y="2844"/>
              <a:ext cx="0" cy="204"/>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02" name="AutoShape 11">
              <a:extLst>
                <a:ext uri="{FF2B5EF4-FFF2-40B4-BE49-F238E27FC236}">
                  <a16:creationId xmlns:a16="http://schemas.microsoft.com/office/drawing/2014/main" id="{5171E546-F509-AC19-D32C-0E2F33768DD5}"/>
                </a:ext>
              </a:extLst>
            </p:cNvPr>
            <p:cNvCxnSpPr>
              <a:cxnSpLocks noChangeShapeType="1"/>
              <a:stCxn id="40999" idx="2"/>
              <a:endCxn id="382983" idx="0"/>
            </p:cNvCxnSpPr>
            <p:nvPr/>
          </p:nvCxnSpPr>
          <p:spPr bwMode="auto">
            <a:xfrm>
              <a:off x="2808" y="3240"/>
              <a:ext cx="0" cy="204"/>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2988" name="AutoShape 12">
              <a:extLst>
                <a:ext uri="{FF2B5EF4-FFF2-40B4-BE49-F238E27FC236}">
                  <a16:creationId xmlns:a16="http://schemas.microsoft.com/office/drawing/2014/main" id="{1ECD354D-E848-CCE1-63F1-94CC2B8E60C1}"/>
                </a:ext>
              </a:extLst>
            </p:cNvPr>
            <p:cNvSpPr>
              <a:spLocks noChangeArrowheads="1"/>
            </p:cNvSpPr>
            <p:nvPr/>
          </p:nvSpPr>
          <p:spPr bwMode="auto">
            <a:xfrm>
              <a:off x="2208" y="1728"/>
              <a:ext cx="1200" cy="479"/>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99FF"/>
            </a:solidFill>
            <a:ln w="12700">
              <a:solidFill>
                <a:srgbClr val="3399FF"/>
              </a:solidFill>
              <a:miter lim="800000"/>
              <a:headEnd type="none" w="sm" len="sm"/>
              <a:tailEnd type="none" w="sm" len="sm"/>
            </a:ln>
            <a:effectLst/>
          </p:spPr>
          <p:txBody>
            <a:bodyPr wrap="none" lIns="100794" tIns="50397" rIns="100794" bIns="50397" anchor="ctr"/>
            <a:lstStyle/>
            <a:p>
              <a:pPr algn="ctr" defTabSz="839788">
                <a:defRPr/>
              </a:pPr>
              <a:r>
                <a:rPr lang="en-US" sz="1500" i="0">
                  <a:effectLst>
                    <a:outerShdw blurRad="38100" dist="38100" dir="2700000" algn="tl">
                      <a:srgbClr val="000000"/>
                    </a:outerShdw>
                  </a:effectLst>
                </a:rPr>
                <a:t>Wait for</a:t>
              </a:r>
              <a:br>
                <a:rPr lang="en-US" sz="1500" i="0">
                  <a:effectLst>
                    <a:outerShdw blurRad="38100" dist="38100" dir="2700000" algn="tl">
                      <a:srgbClr val="000000"/>
                    </a:outerShdw>
                  </a:effectLst>
                </a:rPr>
              </a:br>
              <a:r>
                <a:rPr lang="en-US" sz="1500" i="0">
                  <a:effectLst>
                    <a:outerShdw blurRad="38100" dist="38100" dir="2700000" algn="tl">
                      <a:srgbClr val="000000"/>
                    </a:outerShdw>
                  </a:effectLst>
                </a:rPr>
                <a:t>Event</a:t>
              </a:r>
            </a:p>
          </p:txBody>
        </p:sp>
        <p:cxnSp>
          <p:nvCxnSpPr>
            <p:cNvPr id="41004" name="AutoShape 13">
              <a:extLst>
                <a:ext uri="{FF2B5EF4-FFF2-40B4-BE49-F238E27FC236}">
                  <a16:creationId xmlns:a16="http://schemas.microsoft.com/office/drawing/2014/main" id="{C6442F26-B5E2-9FC2-4DEA-340F4A83B8A4}"/>
                </a:ext>
              </a:extLst>
            </p:cNvPr>
            <p:cNvCxnSpPr>
              <a:cxnSpLocks noChangeShapeType="1"/>
              <a:stCxn id="40999" idx="3"/>
              <a:endCxn id="382988" idx="0"/>
            </p:cNvCxnSpPr>
            <p:nvPr/>
          </p:nvCxnSpPr>
          <p:spPr bwMode="auto">
            <a:xfrm flipV="1">
              <a:off x="2904" y="1968"/>
              <a:ext cx="354" cy="1176"/>
            </a:xfrm>
            <a:prstGeom prst="bentConnector3">
              <a:avLst>
                <a:gd name="adj1" fmla="val 231069"/>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1005" name="AutoShape 14">
              <a:extLst>
                <a:ext uri="{FF2B5EF4-FFF2-40B4-BE49-F238E27FC236}">
                  <a16:creationId xmlns:a16="http://schemas.microsoft.com/office/drawing/2014/main" id="{E2707BD5-F95C-C7B3-7F54-6A7D7022564B}"/>
                </a:ext>
              </a:extLst>
            </p:cNvPr>
            <p:cNvCxnSpPr>
              <a:cxnSpLocks noChangeShapeType="1"/>
              <a:stCxn id="382988" idx="1"/>
              <a:endCxn id="382981" idx="0"/>
            </p:cNvCxnSpPr>
            <p:nvPr/>
          </p:nvCxnSpPr>
          <p:spPr bwMode="auto">
            <a:xfrm>
              <a:off x="2808" y="2208"/>
              <a:ext cx="0" cy="204"/>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 name="Group 15">
            <a:extLst>
              <a:ext uri="{FF2B5EF4-FFF2-40B4-BE49-F238E27FC236}">
                <a16:creationId xmlns:a16="http://schemas.microsoft.com/office/drawing/2014/main" id="{7075F30D-6304-E16F-E81D-4B625FBDC175}"/>
              </a:ext>
            </a:extLst>
          </p:cNvPr>
          <p:cNvGrpSpPr>
            <a:grpSpLocks/>
          </p:cNvGrpSpPr>
          <p:nvPr/>
        </p:nvGrpSpPr>
        <p:grpSpPr bwMode="auto">
          <a:xfrm>
            <a:off x="5124450" y="1595438"/>
            <a:ext cx="3967163" cy="5292725"/>
            <a:chOff x="2928" y="1248"/>
            <a:chExt cx="2266" cy="3024"/>
          </a:xfrm>
        </p:grpSpPr>
        <p:sp>
          <p:nvSpPr>
            <p:cNvPr id="40974" name="Freeform 16">
              <a:extLst>
                <a:ext uri="{FF2B5EF4-FFF2-40B4-BE49-F238E27FC236}">
                  <a16:creationId xmlns:a16="http://schemas.microsoft.com/office/drawing/2014/main" id="{74946A25-4B50-EAFE-14B7-C3098F09C179}"/>
                </a:ext>
              </a:extLst>
            </p:cNvPr>
            <p:cNvSpPr>
              <a:spLocks/>
            </p:cNvSpPr>
            <p:nvPr/>
          </p:nvSpPr>
          <p:spPr bwMode="auto">
            <a:xfrm>
              <a:off x="3925" y="1782"/>
              <a:ext cx="683" cy="288"/>
            </a:xfrm>
            <a:custGeom>
              <a:avLst/>
              <a:gdLst>
                <a:gd name="T0" fmla="*/ 0 w 720"/>
                <a:gd name="T1" fmla="*/ 2 h 384"/>
                <a:gd name="T2" fmla="*/ 4 w 720"/>
                <a:gd name="T3" fmla="*/ 2 h 384"/>
                <a:gd name="T4" fmla="*/ 4 w 720"/>
                <a:gd name="T5" fmla="*/ 0 h 384"/>
                <a:gd name="T6" fmla="*/ 4 w 720"/>
                <a:gd name="T7" fmla="*/ 0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384"/>
                  </a:moveTo>
                  <a:lnTo>
                    <a:pt x="720" y="384"/>
                  </a:lnTo>
                  <a:lnTo>
                    <a:pt x="720" y="0"/>
                  </a:lnTo>
                  <a:lnTo>
                    <a:pt x="96" y="0"/>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40975" name="Text Box 17">
              <a:extLst>
                <a:ext uri="{FF2B5EF4-FFF2-40B4-BE49-F238E27FC236}">
                  <a16:creationId xmlns:a16="http://schemas.microsoft.com/office/drawing/2014/main" id="{B40C7CA4-EA5B-7124-2E07-A189653DEE78}"/>
                </a:ext>
              </a:extLst>
            </p:cNvPr>
            <p:cNvSpPr txBox="1">
              <a:spLocks noChangeArrowheads="1"/>
            </p:cNvSpPr>
            <p:nvPr/>
          </p:nvSpPr>
          <p:spPr bwMode="auto">
            <a:xfrm>
              <a:off x="4146" y="144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2600" b="0" i="0">
                  <a:solidFill>
                    <a:schemeClr val="tx1"/>
                  </a:solidFill>
                  <a:latin typeface="Arial" panose="020B0604020202020204" pitchFamily="34" charset="0"/>
                </a:rPr>
                <a:t>on</a:t>
              </a:r>
            </a:p>
          </p:txBody>
        </p:sp>
        <p:grpSp>
          <p:nvGrpSpPr>
            <p:cNvPr id="40976" name="Group 18">
              <a:extLst>
                <a:ext uri="{FF2B5EF4-FFF2-40B4-BE49-F238E27FC236}">
                  <a16:creationId xmlns:a16="http://schemas.microsoft.com/office/drawing/2014/main" id="{CF318B78-ED32-EC21-D329-266013C02E46}"/>
                </a:ext>
              </a:extLst>
            </p:cNvPr>
            <p:cNvGrpSpPr>
              <a:grpSpLocks/>
            </p:cNvGrpSpPr>
            <p:nvPr/>
          </p:nvGrpSpPr>
          <p:grpSpPr bwMode="auto">
            <a:xfrm>
              <a:off x="3978" y="2809"/>
              <a:ext cx="630" cy="630"/>
              <a:chOff x="3024" y="2832"/>
              <a:chExt cx="720" cy="720"/>
            </a:xfrm>
          </p:grpSpPr>
          <p:sp>
            <p:nvSpPr>
              <p:cNvPr id="40994" name="Freeform 19">
                <a:extLst>
                  <a:ext uri="{FF2B5EF4-FFF2-40B4-BE49-F238E27FC236}">
                    <a16:creationId xmlns:a16="http://schemas.microsoft.com/office/drawing/2014/main" id="{86D66419-A137-E893-156C-D081D549CDC4}"/>
                  </a:ext>
                </a:extLst>
              </p:cNvPr>
              <p:cNvSpPr>
                <a:spLocks/>
              </p:cNvSpPr>
              <p:nvPr/>
            </p:nvSpPr>
            <p:spPr bwMode="auto">
              <a:xfrm>
                <a:off x="3024" y="3168"/>
                <a:ext cx="720" cy="384"/>
              </a:xfrm>
              <a:custGeom>
                <a:avLst/>
                <a:gdLst>
                  <a:gd name="T0" fmla="*/ 0 w 720"/>
                  <a:gd name="T1" fmla="*/ 384 h 384"/>
                  <a:gd name="T2" fmla="*/ 720 w 720"/>
                  <a:gd name="T3" fmla="*/ 384 h 384"/>
                  <a:gd name="T4" fmla="*/ 720 w 720"/>
                  <a:gd name="T5" fmla="*/ 0 h 384"/>
                  <a:gd name="T6" fmla="*/ 96 w 720"/>
                  <a:gd name="T7" fmla="*/ 0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384"/>
                    </a:moveTo>
                    <a:lnTo>
                      <a:pt x="720" y="384"/>
                    </a:lnTo>
                    <a:lnTo>
                      <a:pt x="720" y="0"/>
                    </a:lnTo>
                    <a:lnTo>
                      <a:pt x="96" y="0"/>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GB"/>
              </a:p>
            </p:txBody>
          </p:sp>
          <p:sp>
            <p:nvSpPr>
              <p:cNvPr id="40995" name="Text Box 20">
                <a:extLst>
                  <a:ext uri="{FF2B5EF4-FFF2-40B4-BE49-F238E27FC236}">
                    <a16:creationId xmlns:a16="http://schemas.microsoft.com/office/drawing/2014/main" id="{455EED0C-7BF3-CD96-F7EF-24389378BD75}"/>
                  </a:ext>
                </a:extLst>
              </p:cNvPr>
              <p:cNvSpPr txBox="1">
                <a:spLocks noChangeArrowheads="1"/>
              </p:cNvSpPr>
              <p:nvPr/>
            </p:nvSpPr>
            <p:spPr bwMode="auto">
              <a:xfrm>
                <a:off x="3216" y="2832"/>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2600" b="0" i="0">
                    <a:solidFill>
                      <a:schemeClr val="tx1"/>
                    </a:solidFill>
                    <a:latin typeface="Arial" panose="020B0604020202020204" pitchFamily="34" charset="0"/>
                  </a:rPr>
                  <a:t>off</a:t>
                </a:r>
              </a:p>
            </p:txBody>
          </p:sp>
        </p:grpSp>
        <p:sp>
          <p:nvSpPr>
            <p:cNvPr id="382997" name="AutoShape 21">
              <a:extLst>
                <a:ext uri="{FF2B5EF4-FFF2-40B4-BE49-F238E27FC236}">
                  <a16:creationId xmlns:a16="http://schemas.microsoft.com/office/drawing/2014/main" id="{08615AD2-30AC-209C-2DC3-21F406E24222}"/>
                </a:ext>
              </a:extLst>
            </p:cNvPr>
            <p:cNvSpPr>
              <a:spLocks noChangeArrowheads="1"/>
            </p:cNvSpPr>
            <p:nvPr/>
          </p:nvSpPr>
          <p:spPr bwMode="auto">
            <a:xfrm>
              <a:off x="2988" y="1605"/>
              <a:ext cx="1049" cy="634"/>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FFFFFF"/>
                    </a:outerShdw>
                  </a:effectLst>
                  <a:latin typeface="Arial" charset="0"/>
                </a:rPr>
                <a:t>Lamp On</a:t>
              </a:r>
            </a:p>
          </p:txBody>
        </p:sp>
        <p:sp>
          <p:nvSpPr>
            <p:cNvPr id="382998" name="AutoShape 22">
              <a:extLst>
                <a:ext uri="{FF2B5EF4-FFF2-40B4-BE49-F238E27FC236}">
                  <a16:creationId xmlns:a16="http://schemas.microsoft.com/office/drawing/2014/main" id="{97562D46-5A4D-B6B5-CC90-BFC5401BA102}"/>
                </a:ext>
              </a:extLst>
            </p:cNvPr>
            <p:cNvSpPr>
              <a:spLocks noChangeArrowheads="1"/>
            </p:cNvSpPr>
            <p:nvPr/>
          </p:nvSpPr>
          <p:spPr bwMode="auto">
            <a:xfrm>
              <a:off x="2976" y="2918"/>
              <a:ext cx="1073" cy="634"/>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FFFFFF"/>
                    </a:outerShdw>
                  </a:effectLst>
                  <a:latin typeface="Arial" charset="0"/>
                </a:rPr>
                <a:t>Lamp </a:t>
              </a:r>
              <a:br>
                <a:rPr lang="en-US" sz="2600" i="0">
                  <a:solidFill>
                    <a:srgbClr val="000000"/>
                  </a:solidFill>
                  <a:effectLst>
                    <a:outerShdw blurRad="38100" dist="38100" dir="2700000" algn="tl">
                      <a:srgbClr val="FFFFFF"/>
                    </a:outerShdw>
                  </a:effectLst>
                  <a:latin typeface="Arial" charset="0"/>
                </a:rPr>
              </a:br>
              <a:r>
                <a:rPr lang="en-US" sz="2600" i="0">
                  <a:solidFill>
                    <a:srgbClr val="000000"/>
                  </a:solidFill>
                  <a:effectLst>
                    <a:outerShdw blurRad="38100" dist="38100" dir="2700000" algn="tl">
                      <a:srgbClr val="FFFFFF"/>
                    </a:outerShdw>
                  </a:effectLst>
                  <a:latin typeface="Arial" charset="0"/>
                </a:rPr>
                <a:t>Off</a:t>
              </a:r>
            </a:p>
          </p:txBody>
        </p:sp>
        <p:grpSp>
          <p:nvGrpSpPr>
            <p:cNvPr id="40979" name="Group 23">
              <a:extLst>
                <a:ext uri="{FF2B5EF4-FFF2-40B4-BE49-F238E27FC236}">
                  <a16:creationId xmlns:a16="http://schemas.microsoft.com/office/drawing/2014/main" id="{D416F3FD-5E59-355D-0021-38478C635062}"/>
                </a:ext>
              </a:extLst>
            </p:cNvPr>
            <p:cNvGrpSpPr>
              <a:grpSpLocks/>
            </p:cNvGrpSpPr>
            <p:nvPr/>
          </p:nvGrpSpPr>
          <p:grpSpPr bwMode="auto">
            <a:xfrm>
              <a:off x="2928" y="2256"/>
              <a:ext cx="336" cy="672"/>
              <a:chOff x="1824" y="2112"/>
              <a:chExt cx="384" cy="768"/>
            </a:xfrm>
          </p:grpSpPr>
          <p:sp>
            <p:nvSpPr>
              <p:cNvPr id="40992" name="Line 24">
                <a:extLst>
                  <a:ext uri="{FF2B5EF4-FFF2-40B4-BE49-F238E27FC236}">
                    <a16:creationId xmlns:a16="http://schemas.microsoft.com/office/drawing/2014/main" id="{0FA696A0-58F4-D277-C652-D3432A8755C1}"/>
                  </a:ext>
                </a:extLst>
              </p:cNvPr>
              <p:cNvSpPr>
                <a:spLocks noChangeShapeType="1"/>
              </p:cNvSpPr>
              <p:nvPr/>
            </p:nvSpPr>
            <p:spPr bwMode="auto">
              <a:xfrm>
                <a:off x="2208" y="2112"/>
                <a:ext cx="0" cy="76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40993" name="Text Box 25">
                <a:extLst>
                  <a:ext uri="{FF2B5EF4-FFF2-40B4-BE49-F238E27FC236}">
                    <a16:creationId xmlns:a16="http://schemas.microsoft.com/office/drawing/2014/main" id="{6C38BA77-8BF3-428B-E00D-666BC1E98058}"/>
                  </a:ext>
                </a:extLst>
              </p:cNvPr>
              <p:cNvSpPr txBox="1">
                <a:spLocks noChangeArrowheads="1"/>
              </p:cNvSpPr>
              <p:nvPr/>
            </p:nvSpPr>
            <p:spPr bwMode="auto">
              <a:xfrm>
                <a:off x="1824" y="2544"/>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2600" b="0" i="0">
                    <a:solidFill>
                      <a:schemeClr val="tx1"/>
                    </a:solidFill>
                    <a:latin typeface="Arial" panose="020B0604020202020204" pitchFamily="34" charset="0"/>
                  </a:rPr>
                  <a:t>off</a:t>
                </a:r>
              </a:p>
            </p:txBody>
          </p:sp>
        </p:grpSp>
        <p:grpSp>
          <p:nvGrpSpPr>
            <p:cNvPr id="40980" name="Group 26">
              <a:extLst>
                <a:ext uri="{FF2B5EF4-FFF2-40B4-BE49-F238E27FC236}">
                  <a16:creationId xmlns:a16="http://schemas.microsoft.com/office/drawing/2014/main" id="{383559D1-6538-4529-386A-50F2EE782C99}"/>
                </a:ext>
              </a:extLst>
            </p:cNvPr>
            <p:cNvGrpSpPr>
              <a:grpSpLocks/>
            </p:cNvGrpSpPr>
            <p:nvPr/>
          </p:nvGrpSpPr>
          <p:grpSpPr bwMode="auto">
            <a:xfrm>
              <a:off x="3768" y="2256"/>
              <a:ext cx="1426" cy="672"/>
              <a:chOff x="2784" y="2112"/>
              <a:chExt cx="1626" cy="768"/>
            </a:xfrm>
          </p:grpSpPr>
          <p:sp>
            <p:nvSpPr>
              <p:cNvPr id="40990" name="Text Box 27">
                <a:extLst>
                  <a:ext uri="{FF2B5EF4-FFF2-40B4-BE49-F238E27FC236}">
                    <a16:creationId xmlns:a16="http://schemas.microsoft.com/office/drawing/2014/main" id="{B79C33FB-8889-E663-A7AB-172385F41B39}"/>
                  </a:ext>
                </a:extLst>
              </p:cNvPr>
              <p:cNvSpPr txBox="1">
                <a:spLocks noChangeArrowheads="1"/>
              </p:cNvSpPr>
              <p:nvPr/>
            </p:nvSpPr>
            <p:spPr bwMode="auto">
              <a:xfrm>
                <a:off x="2784" y="2112"/>
                <a:ext cx="16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2600" b="0" i="0">
                    <a:solidFill>
                      <a:schemeClr val="tx1"/>
                    </a:solidFill>
                    <a:latin typeface="Arial" panose="020B0604020202020204" pitchFamily="34" charset="0"/>
                  </a:rPr>
                  <a:t>on/display(”on”)</a:t>
                </a:r>
              </a:p>
            </p:txBody>
          </p:sp>
          <p:sp>
            <p:nvSpPr>
              <p:cNvPr id="40991" name="Line 28">
                <a:extLst>
                  <a:ext uri="{FF2B5EF4-FFF2-40B4-BE49-F238E27FC236}">
                    <a16:creationId xmlns:a16="http://schemas.microsoft.com/office/drawing/2014/main" id="{9FEBA077-5C9D-4257-02A5-762FC30A18B7}"/>
                  </a:ext>
                </a:extLst>
              </p:cNvPr>
              <p:cNvSpPr>
                <a:spLocks noChangeShapeType="1"/>
              </p:cNvSpPr>
              <p:nvPr/>
            </p:nvSpPr>
            <p:spPr bwMode="auto">
              <a:xfrm flipV="1">
                <a:off x="2784" y="2112"/>
                <a:ext cx="0" cy="76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en-GB"/>
              </a:p>
            </p:txBody>
          </p:sp>
        </p:grpSp>
        <p:grpSp>
          <p:nvGrpSpPr>
            <p:cNvPr id="40981" name="Group 29">
              <a:extLst>
                <a:ext uri="{FF2B5EF4-FFF2-40B4-BE49-F238E27FC236}">
                  <a16:creationId xmlns:a16="http://schemas.microsoft.com/office/drawing/2014/main" id="{FBE6F9C2-DC98-D65B-B40E-9BCCA7E99987}"/>
                </a:ext>
              </a:extLst>
            </p:cNvPr>
            <p:cNvGrpSpPr>
              <a:grpSpLocks/>
            </p:cNvGrpSpPr>
            <p:nvPr/>
          </p:nvGrpSpPr>
          <p:grpSpPr bwMode="auto">
            <a:xfrm rot="5400000">
              <a:off x="3327" y="1353"/>
              <a:ext cx="378" cy="168"/>
              <a:chOff x="1440" y="3264"/>
              <a:chExt cx="432" cy="192"/>
            </a:xfrm>
          </p:grpSpPr>
          <p:sp>
            <p:nvSpPr>
              <p:cNvPr id="40988" name="Line 30">
                <a:extLst>
                  <a:ext uri="{FF2B5EF4-FFF2-40B4-BE49-F238E27FC236}">
                    <a16:creationId xmlns:a16="http://schemas.microsoft.com/office/drawing/2014/main" id="{EF5DB4A6-690B-F884-880D-97D193841524}"/>
                  </a:ext>
                </a:extLst>
              </p:cNvPr>
              <p:cNvSpPr>
                <a:spLocks noChangeShapeType="1"/>
              </p:cNvSpPr>
              <p:nvPr/>
            </p:nvSpPr>
            <p:spPr bwMode="auto">
              <a:xfrm>
                <a:off x="1536" y="3360"/>
                <a:ext cx="336"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40989" name="Oval 31">
                <a:extLst>
                  <a:ext uri="{FF2B5EF4-FFF2-40B4-BE49-F238E27FC236}">
                    <a16:creationId xmlns:a16="http://schemas.microsoft.com/office/drawing/2014/main" id="{F5B91B33-BC4E-2680-0C45-236E24A8A905}"/>
                  </a:ext>
                </a:extLst>
              </p:cNvPr>
              <p:cNvSpPr>
                <a:spLocks noChangeArrowheads="1"/>
              </p:cNvSpPr>
              <p:nvPr/>
            </p:nvSpPr>
            <p:spPr bwMode="auto">
              <a:xfrm>
                <a:off x="1440" y="3264"/>
                <a:ext cx="192" cy="192"/>
              </a:xfrm>
              <a:prstGeom prst="ellipse">
                <a:avLst/>
              </a:prstGeom>
              <a:solidFill>
                <a:schemeClr val="tx1"/>
              </a:solidFill>
              <a:ln w="12700">
                <a:solidFill>
                  <a:schemeClr val="tx1"/>
                </a:solidFill>
                <a:round/>
                <a:headEnd/>
                <a:tailEnd/>
              </a:ln>
            </p:spPr>
            <p:txBody>
              <a:bodyPr wrap="none" anchor="ct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latin typeface="Times New Roman" panose="02020603050405020304" pitchFamily="18" charset="0"/>
                </a:endParaRPr>
              </a:p>
            </p:txBody>
          </p:sp>
        </p:grpSp>
        <p:grpSp>
          <p:nvGrpSpPr>
            <p:cNvPr id="40982" name="Group 32">
              <a:extLst>
                <a:ext uri="{FF2B5EF4-FFF2-40B4-BE49-F238E27FC236}">
                  <a16:creationId xmlns:a16="http://schemas.microsoft.com/office/drawing/2014/main" id="{4A861C7B-EC36-75AB-45EF-D22B71B859BC}"/>
                </a:ext>
              </a:extLst>
            </p:cNvPr>
            <p:cNvGrpSpPr>
              <a:grpSpLocks/>
            </p:cNvGrpSpPr>
            <p:nvPr/>
          </p:nvGrpSpPr>
          <p:grpSpPr bwMode="auto">
            <a:xfrm>
              <a:off x="3504" y="3552"/>
              <a:ext cx="527" cy="432"/>
              <a:chOff x="2832" y="2832"/>
              <a:chExt cx="527" cy="432"/>
            </a:xfrm>
          </p:grpSpPr>
          <p:sp>
            <p:nvSpPr>
              <p:cNvPr id="40986" name="Line 33">
                <a:extLst>
                  <a:ext uri="{FF2B5EF4-FFF2-40B4-BE49-F238E27FC236}">
                    <a16:creationId xmlns:a16="http://schemas.microsoft.com/office/drawing/2014/main" id="{564BDCED-F31F-6A8E-81AD-B50AEE826022}"/>
                  </a:ext>
                </a:extLst>
              </p:cNvPr>
              <p:cNvSpPr>
                <a:spLocks noChangeShapeType="1"/>
              </p:cNvSpPr>
              <p:nvPr/>
            </p:nvSpPr>
            <p:spPr bwMode="auto">
              <a:xfrm>
                <a:off x="2832" y="2832"/>
                <a:ext cx="0" cy="4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en-GB"/>
              </a:p>
            </p:txBody>
          </p:sp>
          <p:sp>
            <p:nvSpPr>
              <p:cNvPr id="40987" name="Text Box 34">
                <a:extLst>
                  <a:ext uri="{FF2B5EF4-FFF2-40B4-BE49-F238E27FC236}">
                    <a16:creationId xmlns:a16="http://schemas.microsoft.com/office/drawing/2014/main" id="{0890865A-49F2-6E44-7E86-86D5EE516935}"/>
                  </a:ext>
                </a:extLst>
              </p:cNvPr>
              <p:cNvSpPr txBox="1">
                <a:spLocks noChangeArrowheads="1"/>
              </p:cNvSpPr>
              <p:nvPr/>
            </p:nvSpPr>
            <p:spPr bwMode="auto">
              <a:xfrm>
                <a:off x="2880" y="2928"/>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2600" b="0" i="0">
                    <a:solidFill>
                      <a:schemeClr val="tx1"/>
                    </a:solidFill>
                    <a:latin typeface="Arial" panose="020B0604020202020204" pitchFamily="34" charset="0"/>
                  </a:rPr>
                  <a:t>stop</a:t>
                </a:r>
              </a:p>
            </p:txBody>
          </p:sp>
        </p:grpSp>
        <p:grpSp>
          <p:nvGrpSpPr>
            <p:cNvPr id="40983" name="Group 35">
              <a:extLst>
                <a:ext uri="{FF2B5EF4-FFF2-40B4-BE49-F238E27FC236}">
                  <a16:creationId xmlns:a16="http://schemas.microsoft.com/office/drawing/2014/main" id="{47B11CC1-E61D-FFCC-0059-872ADE991FAF}"/>
                </a:ext>
              </a:extLst>
            </p:cNvPr>
            <p:cNvGrpSpPr>
              <a:grpSpLocks/>
            </p:cNvGrpSpPr>
            <p:nvPr/>
          </p:nvGrpSpPr>
          <p:grpSpPr bwMode="auto">
            <a:xfrm>
              <a:off x="3360" y="3984"/>
              <a:ext cx="288" cy="288"/>
              <a:chOff x="624" y="2112"/>
              <a:chExt cx="288" cy="288"/>
            </a:xfrm>
          </p:grpSpPr>
          <p:sp>
            <p:nvSpPr>
              <p:cNvPr id="40984" name="Oval 36">
                <a:extLst>
                  <a:ext uri="{FF2B5EF4-FFF2-40B4-BE49-F238E27FC236}">
                    <a16:creationId xmlns:a16="http://schemas.microsoft.com/office/drawing/2014/main" id="{54FF1E8E-07CB-459B-1F14-3FAAF45DF40D}"/>
                  </a:ext>
                </a:extLst>
              </p:cNvPr>
              <p:cNvSpPr>
                <a:spLocks noChangeArrowheads="1"/>
              </p:cNvSpPr>
              <p:nvPr/>
            </p:nvSpPr>
            <p:spPr bwMode="auto">
              <a:xfrm>
                <a:off x="624" y="2112"/>
                <a:ext cx="288" cy="288"/>
              </a:xfrm>
              <a:prstGeom prst="ellipse">
                <a:avLst/>
              </a:prstGeom>
              <a:solidFill>
                <a:schemeClr val="bg1"/>
              </a:solidFill>
              <a:ln w="12700">
                <a:solidFill>
                  <a:schemeClr val="tx1"/>
                </a:solidFill>
                <a:round/>
                <a:headEnd/>
                <a:tailEnd/>
              </a:ln>
            </p:spPr>
            <p:txBody>
              <a:bodyPr wrap="none" anchor="ct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latin typeface="Times New Roman" panose="02020603050405020304" pitchFamily="18" charset="0"/>
                </a:endParaRPr>
              </a:p>
            </p:txBody>
          </p:sp>
          <p:sp>
            <p:nvSpPr>
              <p:cNvPr id="40985" name="Oval 37">
                <a:extLst>
                  <a:ext uri="{FF2B5EF4-FFF2-40B4-BE49-F238E27FC236}">
                    <a16:creationId xmlns:a16="http://schemas.microsoft.com/office/drawing/2014/main" id="{A0983218-EFE1-0D65-F5DE-4B177736AE33}"/>
                  </a:ext>
                </a:extLst>
              </p:cNvPr>
              <p:cNvSpPr>
                <a:spLocks noChangeArrowheads="1"/>
              </p:cNvSpPr>
              <p:nvPr/>
            </p:nvSpPr>
            <p:spPr bwMode="auto">
              <a:xfrm>
                <a:off x="672" y="2160"/>
                <a:ext cx="192" cy="192"/>
              </a:xfrm>
              <a:prstGeom prst="ellipse">
                <a:avLst/>
              </a:prstGeom>
              <a:solidFill>
                <a:schemeClr val="tx1"/>
              </a:solidFill>
              <a:ln w="12700">
                <a:solidFill>
                  <a:schemeClr val="tx1"/>
                </a:solidFill>
                <a:round/>
                <a:headEnd/>
                <a:tailEnd/>
              </a:ln>
            </p:spPr>
            <p:txBody>
              <a:bodyPr wrap="none" anchor="ct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latin typeface="Times New Roman" panose="02020603050405020304" pitchFamily="18" charset="0"/>
                </a:endParaRPr>
              </a:p>
            </p:txBody>
          </p:sp>
        </p:grpSp>
      </p:grpSp>
      <p:grpSp>
        <p:nvGrpSpPr>
          <p:cNvPr id="10" name="Group 38">
            <a:extLst>
              <a:ext uri="{FF2B5EF4-FFF2-40B4-BE49-F238E27FC236}">
                <a16:creationId xmlns:a16="http://schemas.microsoft.com/office/drawing/2014/main" id="{D9EA4F66-3E72-9281-1FFF-8BEC4E5B675D}"/>
              </a:ext>
            </a:extLst>
          </p:cNvPr>
          <p:cNvGrpSpPr>
            <a:grpSpLocks/>
          </p:cNvGrpSpPr>
          <p:nvPr/>
        </p:nvGrpSpPr>
        <p:grpSpPr bwMode="auto">
          <a:xfrm>
            <a:off x="2940050" y="2771775"/>
            <a:ext cx="2268538" cy="2184400"/>
            <a:chOff x="1680" y="1584"/>
            <a:chExt cx="1296" cy="1248"/>
          </a:xfrm>
        </p:grpSpPr>
        <p:sp>
          <p:nvSpPr>
            <p:cNvPr id="40972" name="Line 39">
              <a:extLst>
                <a:ext uri="{FF2B5EF4-FFF2-40B4-BE49-F238E27FC236}">
                  <a16:creationId xmlns:a16="http://schemas.microsoft.com/office/drawing/2014/main" id="{6DDD4CD7-0111-63EC-5EDE-BCE06CC8626B}"/>
                </a:ext>
              </a:extLst>
            </p:cNvPr>
            <p:cNvSpPr>
              <a:spLocks noChangeShapeType="1"/>
            </p:cNvSpPr>
            <p:nvPr/>
          </p:nvSpPr>
          <p:spPr bwMode="auto">
            <a:xfrm flipV="1">
              <a:off x="1728" y="1584"/>
              <a:ext cx="1248" cy="288"/>
            </a:xfrm>
            <a:prstGeom prst="line">
              <a:avLst/>
            </a:prstGeom>
            <a:noFill/>
            <a:ln w="285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40973" name="Line 40">
              <a:extLst>
                <a:ext uri="{FF2B5EF4-FFF2-40B4-BE49-F238E27FC236}">
                  <a16:creationId xmlns:a16="http://schemas.microsoft.com/office/drawing/2014/main" id="{DE6D62CB-D937-1F2A-95F0-62419630B4A4}"/>
                </a:ext>
              </a:extLst>
            </p:cNvPr>
            <p:cNvSpPr>
              <a:spLocks noChangeShapeType="1"/>
            </p:cNvSpPr>
            <p:nvPr/>
          </p:nvSpPr>
          <p:spPr bwMode="auto">
            <a:xfrm>
              <a:off x="1680" y="2016"/>
              <a:ext cx="1296" cy="816"/>
            </a:xfrm>
            <a:prstGeom prst="line">
              <a:avLst/>
            </a:prstGeom>
            <a:noFill/>
            <a:ln w="285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1" name="Group 41">
            <a:extLst>
              <a:ext uri="{FF2B5EF4-FFF2-40B4-BE49-F238E27FC236}">
                <a16:creationId xmlns:a16="http://schemas.microsoft.com/office/drawing/2014/main" id="{A5EFF382-A6D4-9F6D-D320-6F41C9DF14C7}"/>
              </a:ext>
            </a:extLst>
          </p:cNvPr>
          <p:cNvGrpSpPr>
            <a:grpSpLocks/>
          </p:cNvGrpSpPr>
          <p:nvPr/>
        </p:nvGrpSpPr>
        <p:grpSpPr bwMode="auto">
          <a:xfrm>
            <a:off x="3108325" y="3779838"/>
            <a:ext cx="3498850" cy="755650"/>
            <a:chOff x="1776" y="2160"/>
            <a:chExt cx="1999" cy="432"/>
          </a:xfrm>
        </p:grpSpPr>
        <p:sp>
          <p:nvSpPr>
            <p:cNvPr id="40970" name="Line 42">
              <a:extLst>
                <a:ext uri="{FF2B5EF4-FFF2-40B4-BE49-F238E27FC236}">
                  <a16:creationId xmlns:a16="http://schemas.microsoft.com/office/drawing/2014/main" id="{E1F64AE6-16CD-0E61-9865-87E0635628F5}"/>
                </a:ext>
              </a:extLst>
            </p:cNvPr>
            <p:cNvSpPr>
              <a:spLocks noChangeShapeType="1"/>
            </p:cNvSpPr>
            <p:nvPr/>
          </p:nvSpPr>
          <p:spPr bwMode="auto">
            <a:xfrm flipV="1">
              <a:off x="1776" y="2160"/>
              <a:ext cx="1488" cy="288"/>
            </a:xfrm>
            <a:prstGeom prst="line">
              <a:avLst/>
            </a:prstGeom>
            <a:noFill/>
            <a:ln w="285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40971" name="Line 43">
              <a:extLst>
                <a:ext uri="{FF2B5EF4-FFF2-40B4-BE49-F238E27FC236}">
                  <a16:creationId xmlns:a16="http://schemas.microsoft.com/office/drawing/2014/main" id="{0E06ADA4-A299-BB31-D9B6-A8B524555915}"/>
                </a:ext>
              </a:extLst>
            </p:cNvPr>
            <p:cNvSpPr>
              <a:spLocks noChangeShapeType="1"/>
            </p:cNvSpPr>
            <p:nvPr/>
          </p:nvSpPr>
          <p:spPr bwMode="auto">
            <a:xfrm flipV="1">
              <a:off x="1776" y="2208"/>
              <a:ext cx="1999" cy="384"/>
            </a:xfrm>
            <a:prstGeom prst="line">
              <a:avLst/>
            </a:prstGeom>
            <a:noFill/>
            <a:ln w="285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383020" name="Line 44">
            <a:extLst>
              <a:ext uri="{FF2B5EF4-FFF2-40B4-BE49-F238E27FC236}">
                <a16:creationId xmlns:a16="http://schemas.microsoft.com/office/drawing/2014/main" id="{07C1B6A1-48E4-085A-1ADB-3E4FAB8427D5}"/>
              </a:ext>
            </a:extLst>
          </p:cNvPr>
          <p:cNvSpPr>
            <a:spLocks noChangeShapeType="1"/>
          </p:cNvSpPr>
          <p:nvPr/>
        </p:nvSpPr>
        <p:spPr bwMode="auto">
          <a:xfrm>
            <a:off x="3108325" y="5711825"/>
            <a:ext cx="2940050" cy="336550"/>
          </a:xfrm>
          <a:prstGeom prst="line">
            <a:avLst/>
          </a:prstGeom>
          <a:noFill/>
          <a:ln w="285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383021" name="Line 45">
            <a:extLst>
              <a:ext uri="{FF2B5EF4-FFF2-40B4-BE49-F238E27FC236}">
                <a16:creationId xmlns:a16="http://schemas.microsoft.com/office/drawing/2014/main" id="{66830A07-F7E8-753C-3484-0FECB7FA120F}"/>
              </a:ext>
            </a:extLst>
          </p:cNvPr>
          <p:cNvSpPr>
            <a:spLocks noChangeShapeType="1"/>
          </p:cNvSpPr>
          <p:nvPr/>
        </p:nvSpPr>
        <p:spPr bwMode="auto">
          <a:xfrm flipV="1">
            <a:off x="3108325" y="2016125"/>
            <a:ext cx="3024188" cy="671513"/>
          </a:xfrm>
          <a:prstGeom prst="line">
            <a:avLst/>
          </a:prstGeom>
          <a:noFill/>
          <a:ln w="285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47" name="Rectangle 2">
            <a:extLst>
              <a:ext uri="{FF2B5EF4-FFF2-40B4-BE49-F238E27FC236}">
                <a16:creationId xmlns:a16="http://schemas.microsoft.com/office/drawing/2014/main" id="{602ACE73-D119-0B5D-1DED-658C2BDAFBDF}"/>
              </a:ext>
            </a:extLst>
          </p:cNvPr>
          <p:cNvSpPr txBox="1">
            <a:spLocks noChangeArrowheads="1"/>
          </p:cNvSpPr>
          <p:nvPr/>
        </p:nvSpPr>
        <p:spPr bwMode="auto">
          <a:xfrm>
            <a:off x="119063" y="104775"/>
            <a:ext cx="9840912" cy="709613"/>
          </a:xfrm>
          <a:prstGeom prst="rect">
            <a:avLst/>
          </a:prstGeom>
          <a:noFill/>
          <a:ln>
            <a:noFill/>
          </a:ln>
        </p:spPr>
        <p:txBody>
          <a:bodyPr lIns="0" tIns="0" rIns="0" bIns="0" anchor="ctr"/>
          <a:lstStyle>
            <a:lvl1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a:lstStyle>
          <a:p>
            <a:pPr>
              <a:defRPr/>
            </a:pPr>
            <a:r>
              <a:rPr lang="en-US" altLang="en-US" sz="3200" i="0" kern="0" dirty="0"/>
              <a:t>General Idea: How to Generate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64514"/>
                                        </p:tgtEl>
                                        <p:attrNameLst>
                                          <p:attrName>style.visibility</p:attrName>
                                        </p:attrNameLst>
                                      </p:cBhvr>
                                      <p:to>
                                        <p:strVal val="visible"/>
                                      </p:to>
                                    </p:set>
                                    <p:animEffect transition="in" filter="wipe(down)">
                                      <p:cBhvr>
                                        <p:cTn id="15" dur="500"/>
                                        <p:tgtEl>
                                          <p:spTgt spid="645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383021"/>
                                        </p:tgtEl>
                                        <p:attrNameLst>
                                          <p:attrName>style.visibility</p:attrName>
                                        </p:attrNameLst>
                                      </p:cBhvr>
                                      <p:to>
                                        <p:strVal val="visible"/>
                                      </p:to>
                                    </p:set>
                                    <p:animEffect transition="in" filter="wipe(right)">
                                      <p:cBhvr>
                                        <p:cTn id="20" dur="500"/>
                                        <p:tgtEl>
                                          <p:spTgt spid="383021"/>
                                        </p:tgtEl>
                                      </p:cBhvr>
                                    </p:animEffect>
                                  </p:childTnLst>
                                  <p:subTnLst>
                                    <p:set>
                                      <p:cBhvr override="childStyle">
                                        <p:cTn dur="1" fill="hold" display="0" masterRel="nextClick" afterEffect="1"/>
                                        <p:tgtEl>
                                          <p:spTgt spid="383021"/>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383020"/>
                                        </p:tgtEl>
                                        <p:attrNameLst>
                                          <p:attrName>style.visibility</p:attrName>
                                        </p:attrNameLst>
                                      </p:cBhvr>
                                      <p:to>
                                        <p:strVal val="visible"/>
                                      </p:to>
                                    </p:set>
                                    <p:animEffect transition="in" filter="wipe(right)">
                                      <p:cBhvr>
                                        <p:cTn id="35" dur="500"/>
                                        <p:tgtEl>
                                          <p:spTgt spid="383020"/>
                                        </p:tgtEl>
                                      </p:cBhvr>
                                    </p:animEffect>
                                  </p:childTnLst>
                                  <p:subTnLst>
                                    <p:set>
                                      <p:cBhvr override="childStyle">
                                        <p:cTn dur="1" fill="hold" display="0" masterRel="nextClick" afterEffect="1"/>
                                        <p:tgtEl>
                                          <p:spTgt spid="3830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A6B0AC7-EB16-EC84-3F27-9BE62905384C}"/>
              </a:ext>
            </a:extLst>
          </p:cNvPr>
          <p:cNvSpPr>
            <a:spLocks noGrp="1" noChangeArrowheads="1"/>
          </p:cNvSpPr>
          <p:nvPr>
            <p:ph type="title"/>
          </p:nvPr>
        </p:nvSpPr>
        <p:spPr>
          <a:xfrm>
            <a:off x="620713" y="331788"/>
            <a:ext cx="8596312" cy="884237"/>
          </a:xfrm>
        </p:spPr>
        <p:txBody>
          <a:bodyPr/>
          <a:lstStyle/>
          <a:p>
            <a:r>
              <a:rPr lang="en-US" altLang="en-US" sz="3600"/>
              <a:t>How to Encode an FSM?</a:t>
            </a:r>
          </a:p>
        </p:txBody>
      </p:sp>
      <p:sp>
        <p:nvSpPr>
          <p:cNvPr id="560131" name="Rectangle 3">
            <a:extLst>
              <a:ext uri="{FF2B5EF4-FFF2-40B4-BE49-F238E27FC236}">
                <a16:creationId xmlns:a16="http://schemas.microsoft.com/office/drawing/2014/main" id="{7B1A4732-F501-8966-5433-55DB870D69AE}"/>
              </a:ext>
            </a:extLst>
          </p:cNvPr>
          <p:cNvSpPr>
            <a:spLocks noGrp="1" noChangeArrowheads="1"/>
          </p:cNvSpPr>
          <p:nvPr>
            <p:ph type="body" idx="1"/>
          </p:nvPr>
        </p:nvSpPr>
        <p:spPr>
          <a:xfrm>
            <a:off x="468313" y="1436688"/>
            <a:ext cx="9612312" cy="5791200"/>
          </a:xfrm>
        </p:spPr>
        <p:txBody>
          <a:bodyPr/>
          <a:lstStyle/>
          <a:p>
            <a:pPr>
              <a:lnSpc>
                <a:spcPct val="130000"/>
              </a:lnSpc>
              <a:spcBef>
                <a:spcPts val="1200"/>
              </a:spcBef>
              <a:spcAft>
                <a:spcPts val="600"/>
              </a:spcAft>
              <a:defRPr/>
            </a:pPr>
            <a:r>
              <a:rPr lang="en-US" sz="4400" dirty="0">
                <a:solidFill>
                  <a:schemeClr val="tx1">
                    <a:lumMod val="95000"/>
                    <a:lumOff val="5000"/>
                  </a:schemeClr>
                </a:solidFill>
              </a:rPr>
              <a:t>Three main approaches:</a:t>
            </a:r>
          </a:p>
          <a:p>
            <a:pPr lvl="1">
              <a:lnSpc>
                <a:spcPct val="130000"/>
              </a:lnSpc>
              <a:spcBef>
                <a:spcPts val="1200"/>
              </a:spcBef>
              <a:spcAft>
                <a:spcPts val="2400"/>
              </a:spcAft>
              <a:defRPr/>
            </a:pPr>
            <a:r>
              <a:rPr lang="en-US" sz="3600" b="1" dirty="0">
                <a:solidFill>
                  <a:srgbClr val="0000CC"/>
                </a:solidFill>
              </a:rPr>
              <a:t>Doubly nested switch in loop</a:t>
            </a:r>
          </a:p>
          <a:p>
            <a:pPr lvl="1">
              <a:lnSpc>
                <a:spcPct val="130000"/>
              </a:lnSpc>
              <a:spcBef>
                <a:spcPts val="1200"/>
              </a:spcBef>
              <a:spcAft>
                <a:spcPts val="2400"/>
              </a:spcAft>
              <a:defRPr/>
            </a:pPr>
            <a:r>
              <a:rPr lang="en-US" sz="3600" b="1" dirty="0">
                <a:solidFill>
                  <a:srgbClr val="0000CC"/>
                </a:solidFill>
              </a:rPr>
              <a:t>State table</a:t>
            </a:r>
          </a:p>
          <a:p>
            <a:pPr lvl="1">
              <a:lnSpc>
                <a:spcPct val="130000"/>
              </a:lnSpc>
              <a:spcBef>
                <a:spcPts val="1200"/>
              </a:spcBef>
              <a:spcAft>
                <a:spcPts val="2400"/>
              </a:spcAft>
              <a:defRPr/>
            </a:pPr>
            <a:r>
              <a:rPr lang="en-US" sz="3600" b="1" dirty="0">
                <a:solidFill>
                  <a:srgbClr val="0000CC"/>
                </a:solidFill>
              </a:rPr>
              <a:t>State Design Pattern</a:t>
            </a:r>
          </a:p>
          <a:p>
            <a:pPr lvl="1">
              <a:lnSpc>
                <a:spcPct val="130000"/>
              </a:lnSpc>
              <a:spcBef>
                <a:spcPts val="1200"/>
              </a:spcBef>
              <a:spcAft>
                <a:spcPts val="2400"/>
              </a:spcAft>
              <a:buFont typeface="Symbol" panose="05050102010706020507" pitchFamily="18" charset="2"/>
              <a:buNone/>
              <a:defRPr/>
            </a:pPr>
            <a:endParaRPr lang="en-US" sz="4000" dirty="0"/>
          </a:p>
          <a:p>
            <a:pPr lvl="1">
              <a:lnSpc>
                <a:spcPct val="130000"/>
              </a:lnSpc>
              <a:spcBef>
                <a:spcPts val="1200"/>
              </a:spcBef>
              <a:spcAft>
                <a:spcPts val="2400"/>
              </a:spcAft>
              <a:defRPr/>
            </a:pP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wipe(down)">
                                      <p:cBhvr>
                                        <p:cTn id="7" dur="500"/>
                                        <p:tgtEl>
                                          <p:spTgt spid="56013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60131">
                                            <p:txEl>
                                              <p:pRg st="1" end="1"/>
                                            </p:txEl>
                                          </p:spTgt>
                                        </p:tgtEl>
                                        <p:attrNameLst>
                                          <p:attrName>style.visibility</p:attrName>
                                        </p:attrNameLst>
                                      </p:cBhvr>
                                      <p:to>
                                        <p:strVal val="visible"/>
                                      </p:to>
                                    </p:set>
                                    <p:animEffect transition="in" filter="wipe(down)">
                                      <p:cBhvr>
                                        <p:cTn id="10" dur="500"/>
                                        <p:tgtEl>
                                          <p:spTgt spid="56013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60131">
                                            <p:txEl>
                                              <p:pRg st="2" end="2"/>
                                            </p:txEl>
                                          </p:spTgt>
                                        </p:tgtEl>
                                        <p:attrNameLst>
                                          <p:attrName>style.visibility</p:attrName>
                                        </p:attrNameLst>
                                      </p:cBhvr>
                                      <p:to>
                                        <p:strVal val="visible"/>
                                      </p:to>
                                    </p:set>
                                    <p:animEffect transition="in" filter="wipe(down)">
                                      <p:cBhvr>
                                        <p:cTn id="13" dur="500"/>
                                        <p:tgtEl>
                                          <p:spTgt spid="560131">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60131">
                                            <p:txEl>
                                              <p:pRg st="3" end="3"/>
                                            </p:txEl>
                                          </p:spTgt>
                                        </p:tgtEl>
                                        <p:attrNameLst>
                                          <p:attrName>style.visibility</p:attrName>
                                        </p:attrNameLst>
                                      </p:cBhvr>
                                      <p:to>
                                        <p:strVal val="visible"/>
                                      </p:to>
                                    </p:set>
                                    <p:animEffect transition="in" filter="wipe(down)">
                                      <p:cBhvr>
                                        <p:cTn id="16" dur="500"/>
                                        <p:tgtEl>
                                          <p:spTgt spid="560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B17A28D-B22D-9BCB-1C0C-A114291A6BFC}"/>
              </a:ext>
            </a:extLst>
          </p:cNvPr>
          <p:cNvSpPr>
            <a:spLocks noGrp="1" noChangeArrowheads="1"/>
          </p:cNvSpPr>
          <p:nvPr>
            <p:ph type="title"/>
          </p:nvPr>
        </p:nvSpPr>
        <p:spPr>
          <a:xfrm>
            <a:off x="468313" y="6350"/>
            <a:ext cx="8596312" cy="884238"/>
          </a:xfrm>
        </p:spPr>
        <p:txBody>
          <a:bodyPr/>
          <a:lstStyle/>
          <a:p>
            <a:r>
              <a:rPr lang="en-US" altLang="en-US" sz="3600"/>
              <a:t>3 Principal Ways</a:t>
            </a:r>
          </a:p>
        </p:txBody>
      </p:sp>
      <p:sp>
        <p:nvSpPr>
          <p:cNvPr id="560131" name="Rectangle 3">
            <a:extLst>
              <a:ext uri="{FF2B5EF4-FFF2-40B4-BE49-F238E27FC236}">
                <a16:creationId xmlns:a16="http://schemas.microsoft.com/office/drawing/2014/main" id="{859FAC64-8976-83F2-F0F8-3329C25B4D18}"/>
              </a:ext>
            </a:extLst>
          </p:cNvPr>
          <p:cNvSpPr>
            <a:spLocks noGrp="1" noChangeArrowheads="1"/>
          </p:cNvSpPr>
          <p:nvPr>
            <p:ph type="body" idx="1"/>
          </p:nvPr>
        </p:nvSpPr>
        <p:spPr>
          <a:xfrm>
            <a:off x="163513" y="846138"/>
            <a:ext cx="10080625" cy="5867400"/>
          </a:xfrm>
        </p:spPr>
        <p:txBody>
          <a:bodyPr/>
          <a:lstStyle/>
          <a:p>
            <a:pPr>
              <a:lnSpc>
                <a:spcPct val="110000"/>
              </a:lnSpc>
              <a:spcBef>
                <a:spcPts val="600"/>
              </a:spcBef>
              <a:spcAft>
                <a:spcPct val="0"/>
              </a:spcAft>
            </a:pPr>
            <a:r>
              <a:rPr lang="en-US" altLang="en-US" b="1">
                <a:solidFill>
                  <a:srgbClr val="0000CC"/>
                </a:solidFill>
              </a:rPr>
              <a:t>Doubly nested switch in loop:</a:t>
            </a:r>
          </a:p>
          <a:p>
            <a:pPr lvl="1">
              <a:lnSpc>
                <a:spcPct val="110000"/>
              </a:lnSpc>
              <a:spcBef>
                <a:spcPts val="600"/>
              </a:spcBef>
              <a:spcAft>
                <a:spcPts val="800"/>
              </a:spcAft>
            </a:pPr>
            <a:r>
              <a:rPr lang="en-US" altLang="en-US"/>
              <a:t>Scalar variables store state --- Used as switch discriminator for first level switch</a:t>
            </a:r>
          </a:p>
          <a:p>
            <a:pPr lvl="1">
              <a:lnSpc>
                <a:spcPct val="110000"/>
              </a:lnSpc>
              <a:spcBef>
                <a:spcPts val="600"/>
              </a:spcBef>
              <a:spcAft>
                <a:spcPts val="800"/>
              </a:spcAft>
            </a:pPr>
            <a:r>
              <a:rPr lang="en-US" altLang="en-US"/>
              <a:t>Event type is discriminator in  second switch</a:t>
            </a:r>
          </a:p>
          <a:p>
            <a:pPr lvl="1">
              <a:lnSpc>
                <a:spcPct val="110000"/>
              </a:lnSpc>
              <a:spcBef>
                <a:spcPts val="600"/>
              </a:spcBef>
              <a:spcAft>
                <a:spcPts val="1800"/>
              </a:spcAft>
            </a:pPr>
            <a:r>
              <a:rPr lang="en-US" altLang="en-US"/>
              <a:t>Hard to handle concurrent states, composite state, history, etc.</a:t>
            </a:r>
          </a:p>
          <a:p>
            <a:pPr>
              <a:lnSpc>
                <a:spcPct val="110000"/>
              </a:lnSpc>
              <a:spcBef>
                <a:spcPts val="600"/>
              </a:spcBef>
              <a:spcAft>
                <a:spcPts val="1800"/>
              </a:spcAft>
            </a:pPr>
            <a:r>
              <a:rPr lang="en-US" altLang="en-US" b="1">
                <a:solidFill>
                  <a:srgbClr val="0000CC"/>
                </a:solidFill>
              </a:rPr>
              <a:t>State table: </a:t>
            </a:r>
            <a:r>
              <a:rPr lang="en-US" altLang="en-US">
                <a:solidFill>
                  <a:schemeClr val="tx1"/>
                </a:solidFill>
              </a:rPr>
              <a:t>Straightforward table lookup</a:t>
            </a:r>
          </a:p>
          <a:p>
            <a:pPr>
              <a:lnSpc>
                <a:spcPct val="110000"/>
              </a:lnSpc>
              <a:spcBef>
                <a:spcPts val="600"/>
              </a:spcBef>
              <a:spcAft>
                <a:spcPct val="0"/>
              </a:spcAft>
            </a:pPr>
            <a:r>
              <a:rPr lang="en-US" altLang="en-US" b="1">
                <a:solidFill>
                  <a:srgbClr val="0000CC"/>
                </a:solidFill>
              </a:rPr>
              <a:t>Design Pattern:</a:t>
            </a:r>
          </a:p>
          <a:p>
            <a:pPr lvl="1">
              <a:lnSpc>
                <a:spcPct val="110000"/>
              </a:lnSpc>
              <a:spcBef>
                <a:spcPts val="600"/>
              </a:spcBef>
              <a:spcAft>
                <a:spcPts val="800"/>
              </a:spcAft>
            </a:pPr>
            <a:r>
              <a:rPr lang="en-US" altLang="en-US"/>
              <a:t>States are represented by classes</a:t>
            </a:r>
          </a:p>
          <a:p>
            <a:pPr lvl="1">
              <a:lnSpc>
                <a:spcPct val="110000"/>
              </a:lnSpc>
              <a:spcBef>
                <a:spcPts val="600"/>
              </a:spcBef>
              <a:spcAft>
                <a:spcPts val="800"/>
              </a:spcAft>
            </a:pPr>
            <a:r>
              <a:rPr lang="en-US" altLang="en-US"/>
              <a:t>Transitions handled by methods in classes</a:t>
            </a:r>
          </a:p>
          <a:p>
            <a:pPr lvl="1">
              <a:lnSpc>
                <a:spcPct val="110000"/>
              </a:lnSpc>
              <a:spcBef>
                <a:spcPts val="600"/>
              </a:spcBef>
              <a:spcAft>
                <a:spcPts val="800"/>
              </a:spcAft>
              <a:buFont typeface="Symbol" panose="05050102010706020507" pitchFamily="18" charset="2"/>
              <a:buNone/>
            </a:pPr>
            <a:endParaRPr lang="en-US" altLang="en-US"/>
          </a:p>
          <a:p>
            <a:pPr lvl="1">
              <a:lnSpc>
                <a:spcPct val="110000"/>
              </a:lnSpc>
              <a:spcBef>
                <a:spcPts val="600"/>
              </a:spcBef>
              <a:spcAft>
                <a:spcPts val="800"/>
              </a:spcAft>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0131">
                                            <p:txEl>
                                              <p:pRg st="1" end="1"/>
                                            </p:txEl>
                                          </p:spTgt>
                                        </p:tgtEl>
                                        <p:attrNameLst>
                                          <p:attrName>style.visibility</p:attrName>
                                        </p:attrNameLst>
                                      </p:cBhvr>
                                      <p:to>
                                        <p:strVal val="visible"/>
                                      </p:to>
                                    </p:set>
                                    <p:animEffect transition="in" filter="fade">
                                      <p:cBhvr>
                                        <p:cTn id="7" dur="500"/>
                                        <p:tgtEl>
                                          <p:spTgt spid="56013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0131">
                                            <p:txEl>
                                              <p:pRg st="2" end="2"/>
                                            </p:txEl>
                                          </p:spTgt>
                                        </p:tgtEl>
                                        <p:attrNameLst>
                                          <p:attrName>style.visibility</p:attrName>
                                        </p:attrNameLst>
                                      </p:cBhvr>
                                      <p:to>
                                        <p:strVal val="visible"/>
                                      </p:to>
                                    </p:set>
                                    <p:animEffect transition="in" filter="fade">
                                      <p:cBhvr>
                                        <p:cTn id="10" dur="500"/>
                                        <p:tgtEl>
                                          <p:spTgt spid="56013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60131">
                                            <p:txEl>
                                              <p:pRg st="3" end="3"/>
                                            </p:txEl>
                                          </p:spTgt>
                                        </p:tgtEl>
                                        <p:attrNameLst>
                                          <p:attrName>style.visibility</p:attrName>
                                        </p:attrNameLst>
                                      </p:cBhvr>
                                      <p:to>
                                        <p:strVal val="visible"/>
                                      </p:to>
                                    </p:set>
                                    <p:animEffect transition="in" filter="fade">
                                      <p:cBhvr>
                                        <p:cTn id="13" dur="500"/>
                                        <p:tgtEl>
                                          <p:spTgt spid="56013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60131">
                                            <p:txEl>
                                              <p:pRg st="6" end="6"/>
                                            </p:txEl>
                                          </p:spTgt>
                                        </p:tgtEl>
                                        <p:attrNameLst>
                                          <p:attrName>style.visibility</p:attrName>
                                        </p:attrNameLst>
                                      </p:cBhvr>
                                      <p:to>
                                        <p:strVal val="visible"/>
                                      </p:to>
                                    </p:set>
                                    <p:anim calcmode="lin" valueType="num">
                                      <p:cBhvr additive="base">
                                        <p:cTn id="18" dur="500" fill="hold"/>
                                        <p:tgtEl>
                                          <p:spTgt spid="560131">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60131">
                                            <p:txEl>
                                              <p:pRg st="6" end="6"/>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60131">
                                            <p:txEl>
                                              <p:pRg st="7" end="7"/>
                                            </p:txEl>
                                          </p:spTgt>
                                        </p:tgtEl>
                                        <p:attrNameLst>
                                          <p:attrName>style.visibility</p:attrName>
                                        </p:attrNameLst>
                                      </p:cBhvr>
                                      <p:to>
                                        <p:strVal val="visible"/>
                                      </p:to>
                                    </p:set>
                                    <p:anim calcmode="lin" valueType="num">
                                      <p:cBhvr additive="base">
                                        <p:cTn id="22" dur="500" fill="hold"/>
                                        <p:tgtEl>
                                          <p:spTgt spid="560131">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601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B13C11B-3297-53ED-44DA-DF0EDF1DD1FA}"/>
              </a:ext>
            </a:extLst>
          </p:cNvPr>
          <p:cNvSpPr>
            <a:spLocks noGrp="1" noChangeArrowheads="1"/>
          </p:cNvSpPr>
          <p:nvPr>
            <p:ph type="title"/>
          </p:nvPr>
        </p:nvSpPr>
        <p:spPr>
          <a:xfrm>
            <a:off x="620713" y="0"/>
            <a:ext cx="8596312" cy="838200"/>
          </a:xfrm>
        </p:spPr>
        <p:txBody>
          <a:bodyPr/>
          <a:lstStyle/>
          <a:p>
            <a:r>
              <a:rPr lang="en-US" altLang="en-US" sz="3200"/>
              <a:t>Hierarchical State Machines</a:t>
            </a:r>
          </a:p>
        </p:txBody>
      </p:sp>
      <p:sp>
        <p:nvSpPr>
          <p:cNvPr id="66563" name="Rectangle 3">
            <a:extLst>
              <a:ext uri="{FF2B5EF4-FFF2-40B4-BE49-F238E27FC236}">
                <a16:creationId xmlns:a16="http://schemas.microsoft.com/office/drawing/2014/main" id="{EF4B7E70-C463-B657-7696-F511C7A07B19}"/>
              </a:ext>
            </a:extLst>
          </p:cNvPr>
          <p:cNvSpPr>
            <a:spLocks noGrp="1" noChangeArrowheads="1"/>
          </p:cNvSpPr>
          <p:nvPr>
            <p:ph type="body" idx="1"/>
          </p:nvPr>
        </p:nvSpPr>
        <p:spPr>
          <a:xfrm>
            <a:off x="239713" y="808038"/>
            <a:ext cx="9840912" cy="5791200"/>
          </a:xfrm>
        </p:spPr>
        <p:txBody>
          <a:bodyPr/>
          <a:lstStyle/>
          <a:p>
            <a:pPr>
              <a:lnSpc>
                <a:spcPct val="120000"/>
              </a:lnSpc>
              <a:spcBef>
                <a:spcPts val="600"/>
              </a:spcBef>
            </a:pPr>
            <a:r>
              <a:rPr lang="en-US" altLang="en-US"/>
              <a:t>Obtained by replacing transition from every substate by a single transition from superstate…</a:t>
            </a:r>
            <a:endParaRPr lang="en-US" altLang="en-US" sz="2800"/>
          </a:p>
        </p:txBody>
      </p:sp>
      <p:grpSp>
        <p:nvGrpSpPr>
          <p:cNvPr id="66564" name="Group 40">
            <a:extLst>
              <a:ext uri="{FF2B5EF4-FFF2-40B4-BE49-F238E27FC236}">
                <a16:creationId xmlns:a16="http://schemas.microsoft.com/office/drawing/2014/main" id="{539E8F32-30D6-8177-6BEF-0919D13F13BC}"/>
              </a:ext>
            </a:extLst>
          </p:cNvPr>
          <p:cNvGrpSpPr>
            <a:grpSpLocks/>
          </p:cNvGrpSpPr>
          <p:nvPr/>
        </p:nvGrpSpPr>
        <p:grpSpPr bwMode="auto">
          <a:xfrm>
            <a:off x="239713" y="2408238"/>
            <a:ext cx="9296400" cy="4529137"/>
            <a:chOff x="650875" y="2603500"/>
            <a:chExt cx="8253413" cy="4032250"/>
          </a:xfrm>
        </p:grpSpPr>
        <p:sp>
          <p:nvSpPr>
            <p:cNvPr id="411652" name="AutoShape 4">
              <a:extLst>
                <a:ext uri="{FF2B5EF4-FFF2-40B4-BE49-F238E27FC236}">
                  <a16:creationId xmlns:a16="http://schemas.microsoft.com/office/drawing/2014/main" id="{B34CC492-CAF0-1876-7F10-E5B3C436AADC}"/>
                </a:ext>
              </a:extLst>
            </p:cNvPr>
            <p:cNvSpPr>
              <a:spLocks noChangeArrowheads="1"/>
            </p:cNvSpPr>
            <p:nvPr/>
          </p:nvSpPr>
          <p:spPr bwMode="auto">
            <a:xfrm>
              <a:off x="5039729" y="2603500"/>
              <a:ext cx="3864559" cy="4032250"/>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600" i="0">
                  <a:solidFill>
                    <a:srgbClr val="000000"/>
                  </a:solidFill>
                  <a:effectLst>
                    <a:outerShdw blurRad="38100" dist="38100" dir="2700000" algn="tl">
                      <a:srgbClr val="FFFFFF"/>
                    </a:outerShdw>
                  </a:effectLst>
                </a:rPr>
                <a:t>LampFlashing</a:t>
              </a:r>
            </a:p>
          </p:txBody>
        </p:sp>
        <p:grpSp>
          <p:nvGrpSpPr>
            <p:cNvPr id="6150" name="Group 5">
              <a:extLst>
                <a:ext uri="{FF2B5EF4-FFF2-40B4-BE49-F238E27FC236}">
                  <a16:creationId xmlns:a16="http://schemas.microsoft.com/office/drawing/2014/main" id="{DADD4E01-ADCA-EA1F-7FDE-43AE241043D2}"/>
                </a:ext>
              </a:extLst>
            </p:cNvPr>
            <p:cNvGrpSpPr>
              <a:grpSpLocks/>
            </p:cNvGrpSpPr>
            <p:nvPr/>
          </p:nvGrpSpPr>
          <p:grpSpPr bwMode="auto">
            <a:xfrm>
              <a:off x="3024188" y="2774950"/>
              <a:ext cx="3192462" cy="1173163"/>
              <a:chOff x="1728" y="1586"/>
              <a:chExt cx="1824" cy="670"/>
            </a:xfrm>
          </p:grpSpPr>
          <p:sp>
            <p:nvSpPr>
              <p:cNvPr id="6184" name="Line 6">
                <a:extLst>
                  <a:ext uri="{FF2B5EF4-FFF2-40B4-BE49-F238E27FC236}">
                    <a16:creationId xmlns:a16="http://schemas.microsoft.com/office/drawing/2014/main" id="{71F05AAD-1826-050C-2283-3539EACEE62D}"/>
                  </a:ext>
                </a:extLst>
              </p:cNvPr>
              <p:cNvSpPr>
                <a:spLocks noChangeShapeType="1"/>
              </p:cNvSpPr>
              <p:nvPr/>
            </p:nvSpPr>
            <p:spPr bwMode="auto">
              <a:xfrm>
                <a:off x="1728" y="1776"/>
                <a:ext cx="1824" cy="48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11655" name="Text Box 7">
                <a:extLst>
                  <a:ext uri="{FF2B5EF4-FFF2-40B4-BE49-F238E27FC236}">
                    <a16:creationId xmlns:a16="http://schemas.microsoft.com/office/drawing/2014/main" id="{CA7FF376-2999-5BCF-B638-7F3B522F2246}"/>
                  </a:ext>
                </a:extLst>
              </p:cNvPr>
              <p:cNvSpPr txBox="1">
                <a:spLocks noChangeArrowheads="1"/>
              </p:cNvSpPr>
              <p:nvPr/>
            </p:nvSpPr>
            <p:spPr bwMode="auto">
              <a:xfrm>
                <a:off x="2036" y="1586"/>
                <a:ext cx="597" cy="255"/>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dirty="0">
                    <a:solidFill>
                      <a:srgbClr val="0000CC"/>
                    </a:solidFill>
                    <a:effectLst>
                      <a:outerShdw blurRad="38100" dist="38100" dir="2700000" algn="tl">
                        <a:srgbClr val="C0C0C0"/>
                      </a:outerShdw>
                    </a:effectLst>
                  </a:rPr>
                  <a:t>flash/</a:t>
                </a:r>
              </a:p>
            </p:txBody>
          </p:sp>
        </p:grpSp>
        <p:grpSp>
          <p:nvGrpSpPr>
            <p:cNvPr id="6151" name="Group 8">
              <a:extLst>
                <a:ext uri="{FF2B5EF4-FFF2-40B4-BE49-F238E27FC236}">
                  <a16:creationId xmlns:a16="http://schemas.microsoft.com/office/drawing/2014/main" id="{6F813A69-580F-6BE1-6A81-903C89D182E0}"/>
                </a:ext>
              </a:extLst>
            </p:cNvPr>
            <p:cNvGrpSpPr>
              <a:grpSpLocks/>
            </p:cNvGrpSpPr>
            <p:nvPr/>
          </p:nvGrpSpPr>
          <p:grpSpPr bwMode="auto">
            <a:xfrm>
              <a:off x="5451477" y="3359150"/>
              <a:ext cx="2985648" cy="2940050"/>
              <a:chOff x="3115" y="1920"/>
              <a:chExt cx="1706" cy="1680"/>
            </a:xfrm>
          </p:grpSpPr>
          <p:sp>
            <p:nvSpPr>
              <p:cNvPr id="6172" name="Line 9">
                <a:extLst>
                  <a:ext uri="{FF2B5EF4-FFF2-40B4-BE49-F238E27FC236}">
                    <a16:creationId xmlns:a16="http://schemas.microsoft.com/office/drawing/2014/main" id="{8F22D5B9-F836-301F-5066-EDF4D8707E95}"/>
                  </a:ext>
                </a:extLst>
              </p:cNvPr>
              <p:cNvSpPr>
                <a:spLocks noChangeShapeType="1"/>
              </p:cNvSpPr>
              <p:nvPr/>
            </p:nvSpPr>
            <p:spPr bwMode="auto">
              <a:xfrm>
                <a:off x="3744" y="2496"/>
                <a:ext cx="0" cy="52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11658" name="Text Box 10">
                <a:extLst>
                  <a:ext uri="{FF2B5EF4-FFF2-40B4-BE49-F238E27FC236}">
                    <a16:creationId xmlns:a16="http://schemas.microsoft.com/office/drawing/2014/main" id="{F747CE91-1B0E-E4F6-963F-D094CAEB14B1}"/>
                  </a:ext>
                </a:extLst>
              </p:cNvPr>
              <p:cNvSpPr txBox="1">
                <a:spLocks noChangeArrowheads="1"/>
              </p:cNvSpPr>
              <p:nvPr/>
            </p:nvSpPr>
            <p:spPr bwMode="auto">
              <a:xfrm>
                <a:off x="3115" y="2738"/>
                <a:ext cx="556" cy="254"/>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dirty="0">
                    <a:solidFill>
                      <a:srgbClr val="0000CC"/>
                    </a:solidFill>
                    <a:effectLst>
                      <a:outerShdw blurRad="38100" dist="38100" dir="2700000" algn="tl">
                        <a:srgbClr val="C0C0C0"/>
                      </a:outerShdw>
                    </a:effectLst>
                  </a:rPr>
                  <a:t>1sec/</a:t>
                </a:r>
              </a:p>
            </p:txBody>
          </p:sp>
          <p:sp>
            <p:nvSpPr>
              <p:cNvPr id="6174" name="Line 11">
                <a:extLst>
                  <a:ext uri="{FF2B5EF4-FFF2-40B4-BE49-F238E27FC236}">
                    <a16:creationId xmlns:a16="http://schemas.microsoft.com/office/drawing/2014/main" id="{1A4D17D9-EC7F-2888-4922-D7A86D6C52D7}"/>
                  </a:ext>
                </a:extLst>
              </p:cNvPr>
              <p:cNvSpPr>
                <a:spLocks noChangeShapeType="1"/>
              </p:cNvSpPr>
              <p:nvPr/>
            </p:nvSpPr>
            <p:spPr bwMode="auto">
              <a:xfrm flipV="1">
                <a:off x="4224" y="2496"/>
                <a:ext cx="0" cy="52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11660" name="Text Box 12">
                <a:extLst>
                  <a:ext uri="{FF2B5EF4-FFF2-40B4-BE49-F238E27FC236}">
                    <a16:creationId xmlns:a16="http://schemas.microsoft.com/office/drawing/2014/main" id="{B086C1F3-C446-92B1-F604-DB68187CEDEC}"/>
                  </a:ext>
                </a:extLst>
              </p:cNvPr>
              <p:cNvSpPr txBox="1">
                <a:spLocks noChangeArrowheads="1"/>
              </p:cNvSpPr>
              <p:nvPr/>
            </p:nvSpPr>
            <p:spPr bwMode="auto">
              <a:xfrm>
                <a:off x="4265" y="2545"/>
                <a:ext cx="556" cy="255"/>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dirty="0">
                    <a:solidFill>
                      <a:srgbClr val="0000CC"/>
                    </a:solidFill>
                    <a:effectLst>
                      <a:outerShdw blurRad="38100" dist="38100" dir="2700000" algn="tl">
                        <a:srgbClr val="C0C0C0"/>
                      </a:outerShdw>
                    </a:effectLst>
                  </a:rPr>
                  <a:t>1sec/</a:t>
                </a:r>
              </a:p>
            </p:txBody>
          </p:sp>
          <p:grpSp>
            <p:nvGrpSpPr>
              <p:cNvPr id="6176" name="Group 13">
                <a:extLst>
                  <a:ext uri="{FF2B5EF4-FFF2-40B4-BE49-F238E27FC236}">
                    <a16:creationId xmlns:a16="http://schemas.microsoft.com/office/drawing/2014/main" id="{7F3E5424-E433-325A-83DE-11C5F261188A}"/>
                  </a:ext>
                </a:extLst>
              </p:cNvPr>
              <p:cNvGrpSpPr>
                <a:grpSpLocks/>
              </p:cNvGrpSpPr>
              <p:nvPr/>
            </p:nvGrpSpPr>
            <p:grpSpPr bwMode="auto">
              <a:xfrm>
                <a:off x="3542" y="3024"/>
                <a:ext cx="1137" cy="576"/>
                <a:chOff x="3542" y="3024"/>
                <a:chExt cx="1137" cy="576"/>
              </a:xfrm>
            </p:grpSpPr>
            <p:sp>
              <p:nvSpPr>
                <p:cNvPr id="411662" name="AutoShape 14">
                  <a:extLst>
                    <a:ext uri="{FF2B5EF4-FFF2-40B4-BE49-F238E27FC236}">
                      <a16:creationId xmlns:a16="http://schemas.microsoft.com/office/drawing/2014/main" id="{74261398-C64D-57D3-AAB0-3BE9F365231E}"/>
                    </a:ext>
                  </a:extLst>
                </p:cNvPr>
                <p:cNvSpPr>
                  <a:spLocks noChangeArrowheads="1"/>
                </p:cNvSpPr>
                <p:nvPr/>
              </p:nvSpPr>
              <p:spPr bwMode="auto">
                <a:xfrm>
                  <a:off x="3551" y="3024"/>
                  <a:ext cx="1113" cy="576"/>
                </a:xfrm>
                <a:prstGeom prst="roundRect">
                  <a:avLst>
                    <a:gd name="adj" fmla="val 16667"/>
                  </a:avLst>
                </a:prstGeom>
                <a:solidFill>
                  <a:schemeClr val="accent1"/>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200" i="0">
                      <a:solidFill>
                        <a:srgbClr val="000000"/>
                      </a:solidFill>
                      <a:effectLst>
                        <a:outerShdw blurRad="38100" dist="38100" dir="2700000" algn="tl">
                          <a:srgbClr val="FFFFFF"/>
                        </a:outerShdw>
                      </a:effectLst>
                    </a:rPr>
                    <a:t>FlashOff</a:t>
                  </a:r>
                </a:p>
              </p:txBody>
            </p:sp>
            <p:sp>
              <p:nvSpPr>
                <p:cNvPr id="6182" name="Line 15">
                  <a:extLst>
                    <a:ext uri="{FF2B5EF4-FFF2-40B4-BE49-F238E27FC236}">
                      <a16:creationId xmlns:a16="http://schemas.microsoft.com/office/drawing/2014/main" id="{51310485-AD05-4D21-8C8A-237262F44F37}"/>
                    </a:ext>
                  </a:extLst>
                </p:cNvPr>
                <p:cNvSpPr>
                  <a:spLocks noChangeShapeType="1"/>
                </p:cNvSpPr>
                <p:nvPr/>
              </p:nvSpPr>
              <p:spPr bwMode="auto">
                <a:xfrm>
                  <a:off x="3552" y="326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11664" name="Text Box 16">
                  <a:extLst>
                    <a:ext uri="{FF2B5EF4-FFF2-40B4-BE49-F238E27FC236}">
                      <a16:creationId xmlns:a16="http://schemas.microsoft.com/office/drawing/2014/main" id="{13AA7ABD-E08B-CE8B-E704-E51636557C6F}"/>
                    </a:ext>
                  </a:extLst>
                </p:cNvPr>
                <p:cNvSpPr txBox="1">
                  <a:spLocks noChangeArrowheads="1"/>
                </p:cNvSpPr>
                <p:nvPr/>
              </p:nvSpPr>
              <p:spPr bwMode="auto">
                <a:xfrm>
                  <a:off x="3542" y="3292"/>
                  <a:ext cx="1194" cy="208"/>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000" i="0">
                      <a:solidFill>
                        <a:srgbClr val="000000"/>
                      </a:solidFill>
                      <a:effectLst>
                        <a:outerShdw blurRad="38100" dist="38100" dir="2700000" algn="tl">
                          <a:srgbClr val="C0C0C0"/>
                        </a:outerShdw>
                      </a:effectLst>
                    </a:rPr>
                    <a:t>entry/lamp.off()</a:t>
                  </a:r>
                </a:p>
              </p:txBody>
            </p:sp>
          </p:grpSp>
          <p:grpSp>
            <p:nvGrpSpPr>
              <p:cNvPr id="6177" name="Group 17">
                <a:extLst>
                  <a:ext uri="{FF2B5EF4-FFF2-40B4-BE49-F238E27FC236}">
                    <a16:creationId xmlns:a16="http://schemas.microsoft.com/office/drawing/2014/main" id="{AA347AF9-4B74-6D50-64D1-0FC9D0B64B62}"/>
                  </a:ext>
                </a:extLst>
              </p:cNvPr>
              <p:cNvGrpSpPr>
                <a:grpSpLocks/>
              </p:cNvGrpSpPr>
              <p:nvPr/>
            </p:nvGrpSpPr>
            <p:grpSpPr bwMode="auto">
              <a:xfrm>
                <a:off x="3551" y="1920"/>
                <a:ext cx="1073" cy="576"/>
                <a:chOff x="3551" y="3024"/>
                <a:chExt cx="1073" cy="576"/>
              </a:xfrm>
            </p:grpSpPr>
            <p:sp>
              <p:nvSpPr>
                <p:cNvPr id="411666" name="AutoShape 18">
                  <a:extLst>
                    <a:ext uri="{FF2B5EF4-FFF2-40B4-BE49-F238E27FC236}">
                      <a16:creationId xmlns:a16="http://schemas.microsoft.com/office/drawing/2014/main" id="{DB2DF521-B3BA-E7A6-248F-DB32E87682E3}"/>
                    </a:ext>
                  </a:extLst>
                </p:cNvPr>
                <p:cNvSpPr>
                  <a:spLocks noChangeArrowheads="1"/>
                </p:cNvSpPr>
                <p:nvPr/>
              </p:nvSpPr>
              <p:spPr bwMode="auto">
                <a:xfrm>
                  <a:off x="3551" y="3024"/>
                  <a:ext cx="1057" cy="576"/>
                </a:xfrm>
                <a:prstGeom prst="roundRect">
                  <a:avLst>
                    <a:gd name="adj" fmla="val 16667"/>
                  </a:avLst>
                </a:prstGeom>
                <a:solidFill>
                  <a:schemeClr val="accent1"/>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200" i="0">
                      <a:solidFill>
                        <a:srgbClr val="000000"/>
                      </a:solidFill>
                      <a:effectLst>
                        <a:outerShdw blurRad="38100" dist="38100" dir="2700000" algn="tl">
                          <a:srgbClr val="FFFFFF"/>
                        </a:outerShdw>
                      </a:effectLst>
                    </a:rPr>
                    <a:t>FlashOn</a:t>
                  </a:r>
                </a:p>
              </p:txBody>
            </p:sp>
            <p:sp>
              <p:nvSpPr>
                <p:cNvPr id="6179" name="Line 19">
                  <a:extLst>
                    <a:ext uri="{FF2B5EF4-FFF2-40B4-BE49-F238E27FC236}">
                      <a16:creationId xmlns:a16="http://schemas.microsoft.com/office/drawing/2014/main" id="{6D79AE42-49F0-C94A-197E-87BB74156891}"/>
                    </a:ext>
                  </a:extLst>
                </p:cNvPr>
                <p:cNvSpPr>
                  <a:spLocks noChangeShapeType="1"/>
                </p:cNvSpPr>
                <p:nvPr/>
              </p:nvSpPr>
              <p:spPr bwMode="auto">
                <a:xfrm>
                  <a:off x="3552" y="326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11668" name="Text Box 20">
                  <a:extLst>
                    <a:ext uri="{FF2B5EF4-FFF2-40B4-BE49-F238E27FC236}">
                      <a16:creationId xmlns:a16="http://schemas.microsoft.com/office/drawing/2014/main" id="{70A0D8EE-9F71-3A7F-FEBD-A4C0E50EE585}"/>
                    </a:ext>
                  </a:extLst>
                </p:cNvPr>
                <p:cNvSpPr txBox="1">
                  <a:spLocks noChangeArrowheads="1"/>
                </p:cNvSpPr>
                <p:nvPr/>
              </p:nvSpPr>
              <p:spPr bwMode="auto">
                <a:xfrm>
                  <a:off x="3551" y="3292"/>
                  <a:ext cx="1073" cy="208"/>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000" i="0" dirty="0">
                      <a:solidFill>
                        <a:srgbClr val="000000"/>
                      </a:solidFill>
                      <a:effectLst>
                        <a:outerShdw blurRad="38100" dist="38100" dir="2700000" algn="tl">
                          <a:srgbClr val="C0C0C0"/>
                        </a:outerShdw>
                      </a:effectLst>
                    </a:rPr>
                    <a:t>entry/</a:t>
                  </a:r>
                  <a:r>
                    <a:rPr lang="en-US" sz="2000" i="0" dirty="0" err="1">
                      <a:solidFill>
                        <a:srgbClr val="000000"/>
                      </a:solidFill>
                      <a:effectLst>
                        <a:outerShdw blurRad="38100" dist="38100" dir="2700000" algn="tl">
                          <a:srgbClr val="C0C0C0"/>
                        </a:outerShdw>
                      </a:effectLst>
                    </a:rPr>
                    <a:t>lamp.on</a:t>
                  </a:r>
                  <a:r>
                    <a:rPr lang="en-US" sz="2000" i="0" dirty="0">
                      <a:solidFill>
                        <a:srgbClr val="000000"/>
                      </a:solidFill>
                      <a:effectLst>
                        <a:outerShdw blurRad="38100" dist="38100" dir="2700000" algn="tl">
                          <a:srgbClr val="C0C0C0"/>
                        </a:outerShdw>
                      </a:effectLst>
                    </a:rPr>
                    <a:t>()</a:t>
                  </a:r>
                </a:p>
              </p:txBody>
            </p:sp>
          </p:grpSp>
        </p:grpSp>
        <p:grpSp>
          <p:nvGrpSpPr>
            <p:cNvPr id="6152" name="Group 21">
              <a:extLst>
                <a:ext uri="{FF2B5EF4-FFF2-40B4-BE49-F238E27FC236}">
                  <a16:creationId xmlns:a16="http://schemas.microsoft.com/office/drawing/2014/main" id="{7C284498-8A17-7666-28AB-973957920323}"/>
                </a:ext>
              </a:extLst>
            </p:cNvPr>
            <p:cNvGrpSpPr>
              <a:grpSpLocks/>
            </p:cNvGrpSpPr>
            <p:nvPr/>
          </p:nvGrpSpPr>
          <p:grpSpPr bwMode="auto">
            <a:xfrm>
              <a:off x="650875" y="2603500"/>
              <a:ext cx="2368813" cy="4032250"/>
              <a:chOff x="372" y="1488"/>
              <a:chExt cx="1353" cy="2304"/>
            </a:xfrm>
          </p:grpSpPr>
          <p:sp>
            <p:nvSpPr>
              <p:cNvPr id="6160" name="Line 22">
                <a:extLst>
                  <a:ext uri="{FF2B5EF4-FFF2-40B4-BE49-F238E27FC236}">
                    <a16:creationId xmlns:a16="http://schemas.microsoft.com/office/drawing/2014/main" id="{B73B199F-EFDE-D47B-297E-717365AB6E14}"/>
                  </a:ext>
                </a:extLst>
              </p:cNvPr>
              <p:cNvSpPr>
                <a:spLocks noChangeShapeType="1"/>
              </p:cNvSpPr>
              <p:nvPr/>
            </p:nvSpPr>
            <p:spPr bwMode="auto">
              <a:xfrm flipV="1">
                <a:off x="861" y="2064"/>
                <a:ext cx="0" cy="115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11671" name="Text Box 23">
                <a:extLst>
                  <a:ext uri="{FF2B5EF4-FFF2-40B4-BE49-F238E27FC236}">
                    <a16:creationId xmlns:a16="http://schemas.microsoft.com/office/drawing/2014/main" id="{744CED6F-5F58-A696-C95A-798415A3FE91}"/>
                  </a:ext>
                </a:extLst>
              </p:cNvPr>
              <p:cNvSpPr txBox="1">
                <a:spLocks noChangeArrowheads="1"/>
              </p:cNvSpPr>
              <p:nvPr/>
            </p:nvSpPr>
            <p:spPr bwMode="auto">
              <a:xfrm>
                <a:off x="372" y="2209"/>
                <a:ext cx="450" cy="255"/>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dirty="0">
                    <a:solidFill>
                      <a:srgbClr val="0000CC"/>
                    </a:solidFill>
                    <a:effectLst>
                      <a:outerShdw blurRad="38100" dist="38100" dir="2700000" algn="tl">
                        <a:srgbClr val="C0C0C0"/>
                      </a:outerShdw>
                    </a:effectLst>
                  </a:rPr>
                  <a:t>off/</a:t>
                </a:r>
              </a:p>
            </p:txBody>
          </p:sp>
          <p:grpSp>
            <p:nvGrpSpPr>
              <p:cNvPr id="6162" name="Group 24">
                <a:extLst>
                  <a:ext uri="{FF2B5EF4-FFF2-40B4-BE49-F238E27FC236}">
                    <a16:creationId xmlns:a16="http://schemas.microsoft.com/office/drawing/2014/main" id="{CE20B73B-7A6A-0FB4-C8E2-52D34C16A103}"/>
                  </a:ext>
                </a:extLst>
              </p:cNvPr>
              <p:cNvGrpSpPr>
                <a:grpSpLocks/>
              </p:cNvGrpSpPr>
              <p:nvPr/>
            </p:nvGrpSpPr>
            <p:grpSpPr bwMode="auto">
              <a:xfrm>
                <a:off x="543" y="1488"/>
                <a:ext cx="1182" cy="576"/>
                <a:chOff x="1006" y="2064"/>
                <a:chExt cx="1086" cy="576"/>
              </a:xfrm>
            </p:grpSpPr>
            <p:sp>
              <p:nvSpPr>
                <p:cNvPr id="411673" name="AutoShape 25">
                  <a:extLst>
                    <a:ext uri="{FF2B5EF4-FFF2-40B4-BE49-F238E27FC236}">
                      <a16:creationId xmlns:a16="http://schemas.microsoft.com/office/drawing/2014/main" id="{18958E17-8DB0-DCCC-A0F5-16BF1CEE17C9}"/>
                    </a:ext>
                  </a:extLst>
                </p:cNvPr>
                <p:cNvSpPr>
                  <a:spLocks noChangeArrowheads="1"/>
                </p:cNvSpPr>
                <p:nvPr/>
              </p:nvSpPr>
              <p:spPr bwMode="auto">
                <a:xfrm>
                  <a:off x="1036" y="2064"/>
                  <a:ext cx="1055" cy="576"/>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200" i="0">
                      <a:solidFill>
                        <a:srgbClr val="000000"/>
                      </a:solidFill>
                      <a:effectLst>
                        <a:outerShdw blurRad="38100" dist="38100" dir="2700000" algn="tl">
                          <a:srgbClr val="FFFFFF"/>
                        </a:outerShdw>
                      </a:effectLst>
                    </a:rPr>
                    <a:t>LampOff</a:t>
                  </a:r>
                </a:p>
              </p:txBody>
            </p:sp>
            <p:sp>
              <p:nvSpPr>
                <p:cNvPr id="6170" name="Line 26">
                  <a:extLst>
                    <a:ext uri="{FF2B5EF4-FFF2-40B4-BE49-F238E27FC236}">
                      <a16:creationId xmlns:a16="http://schemas.microsoft.com/office/drawing/2014/main" id="{F2EB396C-9B2E-E309-3FEB-0BB48DD10C7F}"/>
                    </a:ext>
                  </a:extLst>
                </p:cNvPr>
                <p:cNvSpPr>
                  <a:spLocks noChangeShapeType="1"/>
                </p:cNvSpPr>
                <p:nvPr/>
              </p:nvSpPr>
              <p:spPr bwMode="auto">
                <a:xfrm>
                  <a:off x="1036" y="230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11675" name="Text Box 27">
                  <a:extLst>
                    <a:ext uri="{FF2B5EF4-FFF2-40B4-BE49-F238E27FC236}">
                      <a16:creationId xmlns:a16="http://schemas.microsoft.com/office/drawing/2014/main" id="{51E8CBC7-5E31-9343-1587-0A3564722FD9}"/>
                    </a:ext>
                  </a:extLst>
                </p:cNvPr>
                <p:cNvSpPr txBox="1">
                  <a:spLocks noChangeArrowheads="1"/>
                </p:cNvSpPr>
                <p:nvPr/>
              </p:nvSpPr>
              <p:spPr bwMode="auto">
                <a:xfrm>
                  <a:off x="1006" y="2332"/>
                  <a:ext cx="1044" cy="208"/>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000" i="0">
                      <a:solidFill>
                        <a:srgbClr val="000000"/>
                      </a:solidFill>
                      <a:effectLst>
                        <a:outerShdw blurRad="38100" dist="38100" dir="2700000" algn="tl">
                          <a:srgbClr val="C0C0C0"/>
                        </a:outerShdw>
                      </a:effectLst>
                    </a:rPr>
                    <a:t>entry/lamp.off()</a:t>
                  </a:r>
                </a:p>
              </p:txBody>
            </p:sp>
          </p:grpSp>
          <p:grpSp>
            <p:nvGrpSpPr>
              <p:cNvPr id="6163" name="Group 28">
                <a:extLst>
                  <a:ext uri="{FF2B5EF4-FFF2-40B4-BE49-F238E27FC236}">
                    <a16:creationId xmlns:a16="http://schemas.microsoft.com/office/drawing/2014/main" id="{69CA4D45-96C3-D844-046A-67A539242C3C}"/>
                  </a:ext>
                </a:extLst>
              </p:cNvPr>
              <p:cNvGrpSpPr>
                <a:grpSpLocks/>
              </p:cNvGrpSpPr>
              <p:nvPr/>
            </p:nvGrpSpPr>
            <p:grpSpPr bwMode="auto">
              <a:xfrm>
                <a:off x="576" y="3216"/>
                <a:ext cx="1149" cy="576"/>
                <a:chOff x="1036" y="2064"/>
                <a:chExt cx="1056" cy="576"/>
              </a:xfrm>
            </p:grpSpPr>
            <p:sp>
              <p:nvSpPr>
                <p:cNvPr id="411677" name="AutoShape 29">
                  <a:extLst>
                    <a:ext uri="{FF2B5EF4-FFF2-40B4-BE49-F238E27FC236}">
                      <a16:creationId xmlns:a16="http://schemas.microsoft.com/office/drawing/2014/main" id="{581866B4-7370-D309-BFD5-EE1FC20AC73D}"/>
                    </a:ext>
                  </a:extLst>
                </p:cNvPr>
                <p:cNvSpPr>
                  <a:spLocks noChangeArrowheads="1"/>
                </p:cNvSpPr>
                <p:nvPr/>
              </p:nvSpPr>
              <p:spPr bwMode="auto">
                <a:xfrm>
                  <a:off x="1036" y="2064"/>
                  <a:ext cx="1057" cy="576"/>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200" i="0">
                      <a:solidFill>
                        <a:srgbClr val="000000"/>
                      </a:solidFill>
                      <a:effectLst>
                        <a:outerShdw blurRad="38100" dist="38100" dir="2700000" algn="tl">
                          <a:srgbClr val="FFFFFF"/>
                        </a:outerShdw>
                      </a:effectLst>
                    </a:rPr>
                    <a:t>LampOn</a:t>
                  </a:r>
                </a:p>
              </p:txBody>
            </p:sp>
            <p:sp>
              <p:nvSpPr>
                <p:cNvPr id="6167" name="Line 30">
                  <a:extLst>
                    <a:ext uri="{FF2B5EF4-FFF2-40B4-BE49-F238E27FC236}">
                      <a16:creationId xmlns:a16="http://schemas.microsoft.com/office/drawing/2014/main" id="{78A3A5D1-FC3C-1A2F-C55E-11A1B5C18D18}"/>
                    </a:ext>
                  </a:extLst>
                </p:cNvPr>
                <p:cNvSpPr>
                  <a:spLocks noChangeShapeType="1"/>
                </p:cNvSpPr>
                <p:nvPr/>
              </p:nvSpPr>
              <p:spPr bwMode="auto">
                <a:xfrm>
                  <a:off x="1036" y="230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11679" name="Text Box 31">
                  <a:extLst>
                    <a:ext uri="{FF2B5EF4-FFF2-40B4-BE49-F238E27FC236}">
                      <a16:creationId xmlns:a16="http://schemas.microsoft.com/office/drawing/2014/main" id="{AFD5A922-71FF-0C39-B88B-7AA34DB882CA}"/>
                    </a:ext>
                  </a:extLst>
                </p:cNvPr>
                <p:cNvSpPr txBox="1">
                  <a:spLocks noChangeArrowheads="1"/>
                </p:cNvSpPr>
                <p:nvPr/>
              </p:nvSpPr>
              <p:spPr bwMode="auto">
                <a:xfrm>
                  <a:off x="1038" y="2332"/>
                  <a:ext cx="986" cy="208"/>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000" i="0">
                      <a:solidFill>
                        <a:srgbClr val="000000"/>
                      </a:solidFill>
                      <a:effectLst>
                        <a:outerShdw blurRad="38100" dist="38100" dir="2700000" algn="tl">
                          <a:srgbClr val="C0C0C0"/>
                        </a:outerShdw>
                      </a:effectLst>
                    </a:rPr>
                    <a:t>entry/lamp.on()</a:t>
                  </a:r>
                </a:p>
              </p:txBody>
            </p:sp>
          </p:grpSp>
          <p:sp>
            <p:nvSpPr>
              <p:cNvPr id="6164" name="Line 32">
                <a:extLst>
                  <a:ext uri="{FF2B5EF4-FFF2-40B4-BE49-F238E27FC236}">
                    <a16:creationId xmlns:a16="http://schemas.microsoft.com/office/drawing/2014/main" id="{9ABD3AE6-E28E-09EC-1566-9D4519BFF806}"/>
                  </a:ext>
                </a:extLst>
              </p:cNvPr>
              <p:cNvSpPr>
                <a:spLocks noChangeShapeType="1"/>
              </p:cNvSpPr>
              <p:nvPr/>
            </p:nvSpPr>
            <p:spPr bwMode="auto">
              <a:xfrm>
                <a:off x="1344" y="2064"/>
                <a:ext cx="0" cy="115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11681" name="Text Box 33">
                <a:extLst>
                  <a:ext uri="{FF2B5EF4-FFF2-40B4-BE49-F238E27FC236}">
                    <a16:creationId xmlns:a16="http://schemas.microsoft.com/office/drawing/2014/main" id="{ABD84C75-6748-53A4-16AB-13EBB89C7E33}"/>
                  </a:ext>
                </a:extLst>
              </p:cNvPr>
              <p:cNvSpPr txBox="1">
                <a:spLocks noChangeArrowheads="1"/>
              </p:cNvSpPr>
              <p:nvPr/>
            </p:nvSpPr>
            <p:spPr bwMode="auto">
              <a:xfrm>
                <a:off x="1331" y="2833"/>
                <a:ext cx="367" cy="255"/>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dirty="0">
                    <a:solidFill>
                      <a:srgbClr val="0000CC"/>
                    </a:solidFill>
                    <a:effectLst>
                      <a:outerShdw blurRad="38100" dist="38100" dir="2700000" algn="tl">
                        <a:srgbClr val="C0C0C0"/>
                      </a:outerShdw>
                    </a:effectLst>
                  </a:rPr>
                  <a:t>on/</a:t>
                </a:r>
              </a:p>
            </p:txBody>
          </p:sp>
        </p:grpSp>
        <p:grpSp>
          <p:nvGrpSpPr>
            <p:cNvPr id="6153" name="Group 34">
              <a:extLst>
                <a:ext uri="{FF2B5EF4-FFF2-40B4-BE49-F238E27FC236}">
                  <a16:creationId xmlns:a16="http://schemas.microsoft.com/office/drawing/2014/main" id="{B7AFBDB3-0E8E-8E22-6CE1-AF7EC853AE00}"/>
                </a:ext>
              </a:extLst>
            </p:cNvPr>
            <p:cNvGrpSpPr>
              <a:grpSpLocks/>
            </p:cNvGrpSpPr>
            <p:nvPr/>
          </p:nvGrpSpPr>
          <p:grpSpPr bwMode="auto">
            <a:xfrm>
              <a:off x="3024188" y="4200525"/>
              <a:ext cx="3192462" cy="2014538"/>
              <a:chOff x="1728" y="2400"/>
              <a:chExt cx="1824" cy="1152"/>
            </a:xfrm>
          </p:grpSpPr>
          <p:grpSp>
            <p:nvGrpSpPr>
              <p:cNvPr id="6154" name="Group 35">
                <a:extLst>
                  <a:ext uri="{FF2B5EF4-FFF2-40B4-BE49-F238E27FC236}">
                    <a16:creationId xmlns:a16="http://schemas.microsoft.com/office/drawing/2014/main" id="{9E8081F3-7433-F5A9-BA1B-761D2D6AD7ED}"/>
                  </a:ext>
                </a:extLst>
              </p:cNvPr>
              <p:cNvGrpSpPr>
                <a:grpSpLocks/>
              </p:cNvGrpSpPr>
              <p:nvPr/>
            </p:nvGrpSpPr>
            <p:grpSpPr bwMode="auto">
              <a:xfrm>
                <a:off x="1728" y="3121"/>
                <a:ext cx="1824" cy="431"/>
                <a:chOff x="1728" y="3121"/>
                <a:chExt cx="1824" cy="431"/>
              </a:xfrm>
            </p:grpSpPr>
            <p:sp>
              <p:nvSpPr>
                <p:cNvPr id="6158" name="Line 36">
                  <a:extLst>
                    <a:ext uri="{FF2B5EF4-FFF2-40B4-BE49-F238E27FC236}">
                      <a16:creationId xmlns:a16="http://schemas.microsoft.com/office/drawing/2014/main" id="{2D63CD2E-FA4D-BE44-2834-FDDBFEFB0D1A}"/>
                    </a:ext>
                  </a:extLst>
                </p:cNvPr>
                <p:cNvSpPr>
                  <a:spLocks noChangeShapeType="1"/>
                </p:cNvSpPr>
                <p:nvPr/>
              </p:nvSpPr>
              <p:spPr bwMode="auto">
                <a:xfrm flipH="1">
                  <a:off x="1728" y="3312"/>
                  <a:ext cx="1824" cy="24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11685" name="Text Box 37">
                  <a:extLst>
                    <a:ext uri="{FF2B5EF4-FFF2-40B4-BE49-F238E27FC236}">
                      <a16:creationId xmlns:a16="http://schemas.microsoft.com/office/drawing/2014/main" id="{6DC80EAE-345A-29CB-5C95-987F4FACAEA2}"/>
                    </a:ext>
                  </a:extLst>
                </p:cNvPr>
                <p:cNvSpPr txBox="1">
                  <a:spLocks noChangeArrowheads="1"/>
                </p:cNvSpPr>
                <p:nvPr/>
              </p:nvSpPr>
              <p:spPr bwMode="auto">
                <a:xfrm>
                  <a:off x="2195" y="3121"/>
                  <a:ext cx="367" cy="256"/>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dirty="0">
                      <a:solidFill>
                        <a:srgbClr val="0000CC"/>
                      </a:solidFill>
                      <a:effectLst>
                        <a:outerShdw blurRad="38100" dist="38100" dir="2700000" algn="tl">
                          <a:srgbClr val="C0C0C0"/>
                        </a:outerShdw>
                      </a:effectLst>
                    </a:rPr>
                    <a:t>on/</a:t>
                  </a:r>
                </a:p>
              </p:txBody>
            </p:sp>
          </p:grpSp>
          <p:grpSp>
            <p:nvGrpSpPr>
              <p:cNvPr id="6155" name="Group 38">
                <a:extLst>
                  <a:ext uri="{FF2B5EF4-FFF2-40B4-BE49-F238E27FC236}">
                    <a16:creationId xmlns:a16="http://schemas.microsoft.com/office/drawing/2014/main" id="{F414E270-82E1-CCFA-D4CE-4EF280A8AFFC}"/>
                  </a:ext>
                </a:extLst>
              </p:cNvPr>
              <p:cNvGrpSpPr>
                <a:grpSpLocks/>
              </p:cNvGrpSpPr>
              <p:nvPr/>
            </p:nvGrpSpPr>
            <p:grpSpPr bwMode="auto">
              <a:xfrm>
                <a:off x="1728" y="2400"/>
                <a:ext cx="1824" cy="960"/>
                <a:chOff x="1728" y="2400"/>
                <a:chExt cx="1824" cy="960"/>
              </a:xfrm>
            </p:grpSpPr>
            <p:sp>
              <p:nvSpPr>
                <p:cNvPr id="6156" name="Line 39">
                  <a:extLst>
                    <a:ext uri="{FF2B5EF4-FFF2-40B4-BE49-F238E27FC236}">
                      <a16:creationId xmlns:a16="http://schemas.microsoft.com/office/drawing/2014/main" id="{0A345443-C0C1-9C78-2B09-22344B8E37D5}"/>
                    </a:ext>
                  </a:extLst>
                </p:cNvPr>
                <p:cNvSpPr>
                  <a:spLocks noChangeShapeType="1"/>
                </p:cNvSpPr>
                <p:nvPr/>
              </p:nvSpPr>
              <p:spPr bwMode="auto">
                <a:xfrm flipH="1">
                  <a:off x="1728" y="2400"/>
                  <a:ext cx="1824" cy="96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11688" name="Text Box 40">
                  <a:extLst>
                    <a:ext uri="{FF2B5EF4-FFF2-40B4-BE49-F238E27FC236}">
                      <a16:creationId xmlns:a16="http://schemas.microsoft.com/office/drawing/2014/main" id="{1CE41688-EA3D-5DFB-8277-B2B2FFC36A0D}"/>
                    </a:ext>
                  </a:extLst>
                </p:cNvPr>
                <p:cNvSpPr txBox="1">
                  <a:spLocks noChangeArrowheads="1"/>
                </p:cNvSpPr>
                <p:nvPr/>
              </p:nvSpPr>
              <p:spPr bwMode="auto">
                <a:xfrm>
                  <a:off x="1860" y="2881"/>
                  <a:ext cx="367" cy="256"/>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dirty="0">
                      <a:solidFill>
                        <a:srgbClr val="0000CC"/>
                      </a:solidFill>
                      <a:effectLst>
                        <a:outerShdw blurRad="38100" dist="38100" dir="2700000" algn="tl">
                          <a:srgbClr val="C0C0C0"/>
                        </a:outerShdw>
                      </a:effectLst>
                    </a:rPr>
                    <a:t>on/</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down)">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wipe(down)">
                                      <p:cBhvr>
                                        <p:cTn id="12"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37AAE46-8302-094C-4C80-4C0D20AC6647}"/>
              </a:ext>
            </a:extLst>
          </p:cNvPr>
          <p:cNvSpPr/>
          <p:nvPr/>
        </p:nvSpPr>
        <p:spPr bwMode="auto">
          <a:xfrm>
            <a:off x="544513" y="1646238"/>
            <a:ext cx="8382000" cy="5913437"/>
          </a:xfrm>
          <a:prstGeom prst="rect">
            <a:avLst/>
          </a:prstGeom>
          <a:solidFill>
            <a:srgbClr val="FFFFCC"/>
          </a:solidFill>
          <a:ln w="9525">
            <a:no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a:latin typeface="+mj-lt"/>
            </a:endParaRPr>
          </a:p>
        </p:txBody>
      </p:sp>
      <p:sp>
        <p:nvSpPr>
          <p:cNvPr id="7" name="Rectangle 6">
            <a:extLst>
              <a:ext uri="{FF2B5EF4-FFF2-40B4-BE49-F238E27FC236}">
                <a16:creationId xmlns:a16="http://schemas.microsoft.com/office/drawing/2014/main" id="{6401DC29-E9BC-EB46-1560-F816B7CEEB31}"/>
              </a:ext>
            </a:extLst>
          </p:cNvPr>
          <p:cNvSpPr/>
          <p:nvPr/>
        </p:nvSpPr>
        <p:spPr bwMode="auto">
          <a:xfrm>
            <a:off x="2678113" y="2636838"/>
            <a:ext cx="7402512" cy="2819400"/>
          </a:xfrm>
          <a:prstGeom prst="rect">
            <a:avLst/>
          </a:prstGeom>
          <a:solidFill>
            <a:srgbClr val="CCFF99"/>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a:latin typeface="+mj-lt"/>
            </a:endParaRPr>
          </a:p>
        </p:txBody>
      </p:sp>
      <p:sp>
        <p:nvSpPr>
          <p:cNvPr id="45060" name="Rectangle 2">
            <a:extLst>
              <a:ext uri="{FF2B5EF4-FFF2-40B4-BE49-F238E27FC236}">
                <a16:creationId xmlns:a16="http://schemas.microsoft.com/office/drawing/2014/main" id="{11A3B95E-1B67-C544-A82C-923FB0E6CD5A}"/>
              </a:ext>
            </a:extLst>
          </p:cNvPr>
          <p:cNvSpPr>
            <a:spLocks noGrp="1" noChangeArrowheads="1"/>
          </p:cNvSpPr>
          <p:nvPr>
            <p:ph type="title"/>
          </p:nvPr>
        </p:nvSpPr>
        <p:spPr>
          <a:xfrm>
            <a:off x="544513" y="-106363"/>
            <a:ext cx="9536112" cy="808038"/>
          </a:xfrm>
        </p:spPr>
        <p:txBody>
          <a:bodyPr/>
          <a:lstStyle/>
          <a:p>
            <a:r>
              <a:rPr lang="en-US" altLang="en-US" sz="3200"/>
              <a:t>Doubly Nested Switch Approach</a:t>
            </a:r>
          </a:p>
        </p:txBody>
      </p:sp>
      <p:sp>
        <p:nvSpPr>
          <p:cNvPr id="45061" name="Rectangle 3">
            <a:extLst>
              <a:ext uri="{FF2B5EF4-FFF2-40B4-BE49-F238E27FC236}">
                <a16:creationId xmlns:a16="http://schemas.microsoft.com/office/drawing/2014/main" id="{5D049BFF-65FB-6729-22BE-86DD2DC0AC03}"/>
              </a:ext>
            </a:extLst>
          </p:cNvPr>
          <p:cNvSpPr>
            <a:spLocks noGrp="1" noChangeArrowheads="1"/>
          </p:cNvSpPr>
          <p:nvPr>
            <p:ph type="body" idx="1"/>
          </p:nvPr>
        </p:nvSpPr>
        <p:spPr>
          <a:xfrm>
            <a:off x="11113" y="503238"/>
            <a:ext cx="10080625" cy="5818187"/>
          </a:xfrm>
        </p:spPr>
        <p:txBody>
          <a:bodyPr/>
          <a:lstStyle/>
          <a:p>
            <a:pPr eaLnBrk="1" hangingPunct="1">
              <a:lnSpc>
                <a:spcPct val="125000"/>
              </a:lnSpc>
              <a:spcBef>
                <a:spcPct val="10000"/>
              </a:spcBef>
              <a:spcAft>
                <a:spcPts val="600"/>
              </a:spcAft>
              <a:buFont typeface="Wingdings" panose="05000000000000000000" pitchFamily="2" charset="2"/>
              <a:buNone/>
            </a:pPr>
            <a:r>
              <a:rPr lang="en-US" altLang="en-US" sz="2800" b="1">
                <a:solidFill>
                  <a:srgbClr val="0000CC"/>
                </a:solidFill>
              </a:rPr>
              <a:t> int state, event; </a:t>
            </a:r>
            <a:r>
              <a:rPr lang="en-US" altLang="en-US" sz="2800">
                <a:solidFill>
                  <a:srgbClr val="9900CC"/>
                </a:solidFill>
              </a:rPr>
              <a:t>/* state and event are variables */</a:t>
            </a:r>
          </a:p>
          <a:p>
            <a:pPr eaLnBrk="1" hangingPunct="1">
              <a:lnSpc>
                <a:spcPct val="125000"/>
              </a:lnSpc>
              <a:spcBef>
                <a:spcPct val="10000"/>
              </a:spcBef>
              <a:spcAft>
                <a:spcPts val="600"/>
              </a:spcAft>
              <a:buFont typeface="Wingdings" panose="05000000000000000000" pitchFamily="2" charset="2"/>
              <a:buNone/>
            </a:pPr>
            <a:r>
              <a:rPr lang="en-US" altLang="en-US" sz="2800" b="1">
                <a:solidFill>
                  <a:srgbClr val="0000CC"/>
                </a:solidFill>
              </a:rPr>
              <a:t>while(TRUE){</a:t>
            </a:r>
          </a:p>
          <a:p>
            <a:pPr lvl="1" eaLnBrk="1" hangingPunct="1">
              <a:lnSpc>
                <a:spcPct val="125000"/>
              </a:lnSpc>
              <a:spcBef>
                <a:spcPct val="10000"/>
              </a:spcBef>
              <a:spcAft>
                <a:spcPts val="600"/>
              </a:spcAft>
              <a:buFont typeface="Symbol" panose="05050102010706020507" pitchFamily="18" charset="2"/>
              <a:buNone/>
            </a:pPr>
            <a:r>
              <a:rPr lang="en-US" altLang="en-US" b="1">
                <a:solidFill>
                  <a:srgbClr val="0000CC"/>
                </a:solidFill>
              </a:rPr>
              <a:t>switch (state){       </a:t>
            </a:r>
            <a:r>
              <a:rPr lang="en-US" altLang="en-US" b="1">
                <a:solidFill>
                  <a:srgbClr val="9900CC"/>
                </a:solidFill>
              </a:rPr>
              <a:t>/* Wait for event */</a:t>
            </a:r>
            <a:endParaRPr lang="en-US" altLang="en-US" b="1">
              <a:solidFill>
                <a:srgbClr val="0000CC"/>
              </a:solidFill>
            </a:endParaRPr>
          </a:p>
          <a:p>
            <a:pPr lvl="1" eaLnBrk="1" hangingPunct="1">
              <a:lnSpc>
                <a:spcPct val="125000"/>
              </a:lnSpc>
              <a:spcBef>
                <a:spcPct val="10000"/>
              </a:spcBef>
              <a:spcAft>
                <a:spcPts val="600"/>
              </a:spcAft>
              <a:buFont typeface="Symbol" panose="05050102010706020507" pitchFamily="18" charset="2"/>
              <a:buNone/>
            </a:pPr>
            <a:r>
              <a:rPr lang="en-US" altLang="en-US" b="1">
                <a:solidFill>
                  <a:schemeClr val="accent2"/>
                </a:solidFill>
              </a:rPr>
              <a:t>	Case state1: </a:t>
            </a:r>
            <a:r>
              <a:rPr lang="en-US" altLang="en-US" b="1">
                <a:solidFill>
                  <a:srgbClr val="003300"/>
                </a:solidFill>
              </a:rPr>
              <a:t>switch(event){</a:t>
            </a:r>
          </a:p>
          <a:p>
            <a:pPr lvl="1" eaLnBrk="1" hangingPunct="1">
              <a:lnSpc>
                <a:spcPct val="125000"/>
              </a:lnSpc>
              <a:spcBef>
                <a:spcPct val="10000"/>
              </a:spcBef>
              <a:spcAft>
                <a:spcPts val="600"/>
              </a:spcAft>
              <a:buFont typeface="Symbol" panose="05050102010706020507" pitchFamily="18" charset="2"/>
              <a:buNone/>
            </a:pPr>
            <a:r>
              <a:rPr lang="en-US" altLang="en-US" b="1">
                <a:solidFill>
                  <a:srgbClr val="003300"/>
                </a:solidFill>
              </a:rPr>
              <a:t>						case event1:  state=state2; etc…; break;</a:t>
            </a:r>
          </a:p>
          <a:p>
            <a:pPr lvl="1" eaLnBrk="1" hangingPunct="1">
              <a:lnSpc>
                <a:spcPct val="125000"/>
              </a:lnSpc>
              <a:spcBef>
                <a:spcPct val="10000"/>
              </a:spcBef>
              <a:spcAft>
                <a:spcPts val="600"/>
              </a:spcAft>
              <a:buFont typeface="Symbol" panose="05050102010706020507" pitchFamily="18" charset="2"/>
              <a:buNone/>
            </a:pPr>
            <a:r>
              <a:rPr lang="en-US" altLang="en-US" b="1">
                <a:solidFill>
                  <a:srgbClr val="003300"/>
                </a:solidFill>
              </a:rPr>
              <a:t>						case event2:…</a:t>
            </a:r>
          </a:p>
          <a:p>
            <a:pPr lvl="1" eaLnBrk="1" hangingPunct="1">
              <a:lnSpc>
                <a:spcPct val="125000"/>
              </a:lnSpc>
              <a:spcBef>
                <a:spcPct val="10000"/>
              </a:spcBef>
              <a:spcAft>
                <a:spcPts val="600"/>
              </a:spcAft>
              <a:buFont typeface="Symbol" panose="05050102010706020507" pitchFamily="18" charset="2"/>
              <a:buNone/>
            </a:pPr>
            <a:r>
              <a:rPr lang="en-US" altLang="en-US" b="1">
                <a:solidFill>
                  <a:srgbClr val="003300"/>
                </a:solidFill>
              </a:rPr>
              <a:t>						default:</a:t>
            </a:r>
          </a:p>
          <a:p>
            <a:pPr lvl="1" eaLnBrk="1" hangingPunct="1">
              <a:lnSpc>
                <a:spcPct val="125000"/>
              </a:lnSpc>
              <a:spcBef>
                <a:spcPct val="10000"/>
              </a:spcBef>
              <a:spcAft>
                <a:spcPts val="600"/>
              </a:spcAft>
              <a:buFont typeface="Symbol" panose="05050102010706020507" pitchFamily="18" charset="2"/>
              <a:buNone/>
            </a:pPr>
            <a:r>
              <a:rPr lang="en-US" altLang="en-US" b="1">
                <a:solidFill>
                  <a:srgbClr val="003300"/>
                </a:solidFill>
              </a:rPr>
              <a:t>						}</a:t>
            </a:r>
          </a:p>
          <a:p>
            <a:pPr lvl="1" eaLnBrk="1" hangingPunct="1">
              <a:lnSpc>
                <a:spcPct val="125000"/>
              </a:lnSpc>
              <a:spcBef>
                <a:spcPct val="10000"/>
              </a:spcBef>
              <a:spcAft>
                <a:spcPts val="600"/>
              </a:spcAft>
              <a:buFont typeface="Symbol" panose="05050102010706020507" pitchFamily="18" charset="2"/>
              <a:buNone/>
            </a:pPr>
            <a:r>
              <a:rPr lang="en-US" altLang="en-US" b="1">
                <a:solidFill>
                  <a:schemeClr val="accent2"/>
                </a:solidFill>
              </a:rPr>
              <a:t>	Case state2:</a:t>
            </a:r>
            <a:r>
              <a:rPr lang="en-US" altLang="en-US" b="1">
                <a:solidFill>
                  <a:srgbClr val="003300"/>
                </a:solidFill>
              </a:rPr>
              <a:t>switch(event){…</a:t>
            </a:r>
          </a:p>
          <a:p>
            <a:pPr lvl="1" eaLnBrk="1" hangingPunct="1">
              <a:lnSpc>
                <a:spcPct val="125000"/>
              </a:lnSpc>
              <a:spcBef>
                <a:spcPct val="10000"/>
              </a:spcBef>
              <a:spcAft>
                <a:spcPts val="600"/>
              </a:spcAft>
              <a:buFont typeface="Symbol" panose="05050102010706020507" pitchFamily="18" charset="2"/>
              <a:buNone/>
            </a:pPr>
            <a:r>
              <a:rPr lang="en-US" altLang="en-US" b="1">
                <a:solidFill>
                  <a:schemeClr val="accent2"/>
                </a:solidFill>
              </a:rPr>
              <a:t>….					</a:t>
            </a:r>
            <a:r>
              <a:rPr lang="en-US" altLang="en-US" b="1">
                <a:solidFill>
                  <a:srgbClr val="003300"/>
                </a:solidFill>
              </a:rPr>
              <a:t>}</a:t>
            </a:r>
          </a:p>
          <a:p>
            <a:pPr lvl="1" eaLnBrk="1" hangingPunct="1">
              <a:lnSpc>
                <a:spcPct val="125000"/>
              </a:lnSpc>
              <a:spcBef>
                <a:spcPct val="10000"/>
              </a:spcBef>
              <a:spcAft>
                <a:spcPts val="600"/>
              </a:spcAft>
              <a:buFont typeface="Symbol" panose="05050102010706020507" pitchFamily="18" charset="2"/>
              <a:buNone/>
            </a:pPr>
            <a:r>
              <a:rPr lang="en-US" altLang="en-US" b="1"/>
              <a:t>}}</a:t>
            </a:r>
          </a:p>
        </p:txBody>
      </p:sp>
      <p:sp>
        <p:nvSpPr>
          <p:cNvPr id="4" name="Left Brace 3">
            <a:extLst>
              <a:ext uri="{FF2B5EF4-FFF2-40B4-BE49-F238E27FC236}">
                <a16:creationId xmlns:a16="http://schemas.microsoft.com/office/drawing/2014/main" id="{7D87AA92-DA9D-6EFC-8CBA-C7A79D3EA8DD}"/>
              </a:ext>
            </a:extLst>
          </p:cNvPr>
          <p:cNvSpPr>
            <a:spLocks/>
          </p:cNvSpPr>
          <p:nvPr/>
        </p:nvSpPr>
        <p:spPr bwMode="auto">
          <a:xfrm>
            <a:off x="0" y="2179638"/>
            <a:ext cx="468313" cy="5105400"/>
          </a:xfrm>
          <a:prstGeom prst="leftBrace">
            <a:avLst>
              <a:gd name="adj1" fmla="val 8328"/>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b="0" i="0">
              <a:latin typeface="Times New Roman" panose="02020603050405020304" pitchFamily="18" charset="0"/>
            </a:endParaRPr>
          </a:p>
        </p:txBody>
      </p:sp>
      <p:sp>
        <p:nvSpPr>
          <p:cNvPr id="5" name="Left Brace 4">
            <a:extLst>
              <a:ext uri="{FF2B5EF4-FFF2-40B4-BE49-F238E27FC236}">
                <a16:creationId xmlns:a16="http://schemas.microsoft.com/office/drawing/2014/main" id="{CFF88FDC-6B21-B91F-180E-ED69AFA0EC53}"/>
              </a:ext>
            </a:extLst>
          </p:cNvPr>
          <p:cNvSpPr>
            <a:spLocks/>
          </p:cNvSpPr>
          <p:nvPr/>
        </p:nvSpPr>
        <p:spPr bwMode="auto">
          <a:xfrm>
            <a:off x="1687513" y="2865438"/>
            <a:ext cx="990600" cy="2590800"/>
          </a:xfrm>
          <a:prstGeom prst="leftBrace">
            <a:avLst>
              <a:gd name="adj1" fmla="val 8330"/>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b="0" i="0">
              <a:latin typeface="Times New Roman" panose="02020603050405020304" pitchFamily="18" charset="0"/>
            </a:endParaRPr>
          </a:p>
        </p:txBody>
      </p:sp>
      <p:pic>
        <p:nvPicPr>
          <p:cNvPr id="45064" name="Picture 2">
            <a:extLst>
              <a:ext uri="{FF2B5EF4-FFF2-40B4-BE49-F238E27FC236}">
                <a16:creationId xmlns:a16="http://schemas.microsoft.com/office/drawing/2014/main" id="{29A8EE41-F520-D308-55DB-F62E19503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113" y="3944938"/>
            <a:ext cx="2714625"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67320DBD-87F4-A497-2E25-587D5B90157A}"/>
              </a:ext>
            </a:extLst>
          </p:cNvPr>
          <p:cNvSpPr/>
          <p:nvPr/>
        </p:nvSpPr>
        <p:spPr bwMode="auto">
          <a:xfrm>
            <a:off x="544513" y="1874838"/>
            <a:ext cx="2819400" cy="533400"/>
          </a:xfrm>
          <a:prstGeom prst="rect">
            <a:avLst/>
          </a:prstGeom>
          <a:noFill/>
          <a:ln w="57150">
            <a:solidFill>
              <a:srgbClr val="C00000"/>
            </a:solidFill>
            <a:prstDash val="sysDash"/>
            <a:round/>
            <a:headEnd/>
            <a:tailEnd/>
          </a:ln>
        </p:spPr>
        <p:txBody>
          <a:bodyPr anchor="ctr"/>
          <a:lstStyle/>
          <a:p>
            <a:pPr algn="ctr">
              <a:defRPr/>
            </a:pPr>
            <a:endParaRPr lang="en-IN">
              <a:latin typeface="+mj-lt"/>
            </a:endParaRPr>
          </a:p>
        </p:txBody>
      </p:sp>
      <p:sp>
        <p:nvSpPr>
          <p:cNvPr id="3" name="Rectangle 2">
            <a:extLst>
              <a:ext uri="{FF2B5EF4-FFF2-40B4-BE49-F238E27FC236}">
                <a16:creationId xmlns:a16="http://schemas.microsoft.com/office/drawing/2014/main" id="{0E6B3B71-0EBB-0F73-79D2-6295623D1C6B}"/>
              </a:ext>
            </a:extLst>
          </p:cNvPr>
          <p:cNvSpPr/>
          <p:nvPr/>
        </p:nvSpPr>
        <p:spPr bwMode="auto">
          <a:xfrm>
            <a:off x="3097213" y="2446338"/>
            <a:ext cx="2819400" cy="533400"/>
          </a:xfrm>
          <a:prstGeom prst="rect">
            <a:avLst/>
          </a:prstGeom>
          <a:noFill/>
          <a:ln w="57150">
            <a:solidFill>
              <a:srgbClr val="C00000"/>
            </a:solidFill>
            <a:prstDash val="sysDash"/>
            <a:round/>
            <a:headEnd/>
            <a:tailEnd/>
          </a:ln>
        </p:spPr>
        <p:txBody>
          <a:bodyPr anchor="ctr"/>
          <a:lstStyle/>
          <a:p>
            <a:pPr algn="ctr">
              <a:defRPr/>
            </a:pPr>
            <a:endParaRPr lang="en-IN">
              <a:latin typeface="+mj-lt"/>
            </a:endParaRPr>
          </a:p>
        </p:txBody>
      </p:sp>
      <p:sp>
        <p:nvSpPr>
          <p:cNvPr id="8" name="Rectangle 7">
            <a:extLst>
              <a:ext uri="{FF2B5EF4-FFF2-40B4-BE49-F238E27FC236}">
                <a16:creationId xmlns:a16="http://schemas.microsoft.com/office/drawing/2014/main" id="{6D838098-4C26-3AD3-BB99-91FB96986C8D}"/>
              </a:ext>
            </a:extLst>
          </p:cNvPr>
          <p:cNvSpPr/>
          <p:nvPr/>
        </p:nvSpPr>
        <p:spPr bwMode="auto">
          <a:xfrm>
            <a:off x="2982913" y="5749925"/>
            <a:ext cx="2819400" cy="533400"/>
          </a:xfrm>
          <a:prstGeom prst="rect">
            <a:avLst/>
          </a:prstGeom>
          <a:noFill/>
          <a:ln w="57150">
            <a:solidFill>
              <a:srgbClr val="C00000"/>
            </a:solidFill>
            <a:prstDash val="sysDash"/>
            <a:round/>
            <a:headEnd/>
            <a:tailEnd/>
          </a:ln>
        </p:spPr>
        <p:txBody>
          <a:bodyPr anchor="ctr"/>
          <a:lstStyle/>
          <a:p>
            <a:pPr algn="ctr">
              <a:defRPr/>
            </a:pPr>
            <a:endParaRPr lang="en-IN">
              <a:latin typeface="+mj-lt"/>
            </a:endParaRPr>
          </a:p>
        </p:txBody>
      </p:sp>
      <p:cxnSp>
        <p:nvCxnSpPr>
          <p:cNvPr id="45068" name="Connector: Elbow 9">
            <a:extLst>
              <a:ext uri="{FF2B5EF4-FFF2-40B4-BE49-F238E27FC236}">
                <a16:creationId xmlns:a16="http://schemas.microsoft.com/office/drawing/2014/main" id="{B1CAD4BF-ED8C-E5C8-727A-B3FDF3940550}"/>
              </a:ext>
            </a:extLst>
          </p:cNvPr>
          <p:cNvCxnSpPr>
            <a:cxnSpLocks/>
          </p:cNvCxnSpPr>
          <p:nvPr/>
        </p:nvCxnSpPr>
        <p:spPr bwMode="auto">
          <a:xfrm rot="10800000">
            <a:off x="2678113" y="1646238"/>
            <a:ext cx="2813050" cy="234950"/>
          </a:xfrm>
          <a:prstGeom prst="bentConnector3">
            <a:avLst>
              <a:gd name="adj1" fmla="val -1199"/>
            </a:avLst>
          </a:prstGeom>
          <a:noFill/>
          <a:ln w="571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6" name="Oval 15">
            <a:extLst>
              <a:ext uri="{FF2B5EF4-FFF2-40B4-BE49-F238E27FC236}">
                <a16:creationId xmlns:a16="http://schemas.microsoft.com/office/drawing/2014/main" id="{C675C98B-7A2F-46F6-D765-A23117D787D7}"/>
              </a:ext>
            </a:extLst>
          </p:cNvPr>
          <p:cNvSpPr/>
          <p:nvPr/>
        </p:nvSpPr>
        <p:spPr bwMode="auto">
          <a:xfrm>
            <a:off x="4125913" y="1646238"/>
            <a:ext cx="4038600" cy="800100"/>
          </a:xfrm>
          <a:prstGeom prst="ellipse">
            <a:avLst/>
          </a:prstGeom>
          <a:noFill/>
          <a:ln w="38100">
            <a:solidFill>
              <a:srgbClr val="FF0000"/>
            </a:solidFill>
            <a:round/>
            <a:headEnd/>
            <a:tailEnd/>
          </a:ln>
        </p:spPr>
        <p:txBody>
          <a:bodyPr anchor="ctr"/>
          <a:lstStyle/>
          <a:p>
            <a:pPr algn="ctr">
              <a:defRPr/>
            </a:pPr>
            <a:endParaRPr lang="en-IN">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par>
                                <p:cTn id="35" presetID="2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animBg="1"/>
      <p:bldP spid="5" grpId="0" animBg="1"/>
      <p:bldP spid="2" grpId="0" animBg="1"/>
      <p:bldP spid="3"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2D18DF3-7572-8C79-04A6-65FEAFD12ED6}"/>
              </a:ext>
            </a:extLst>
          </p:cNvPr>
          <p:cNvSpPr>
            <a:spLocks noGrp="1" noChangeArrowheads="1"/>
          </p:cNvSpPr>
          <p:nvPr>
            <p:ph type="title"/>
          </p:nvPr>
        </p:nvSpPr>
        <p:spPr>
          <a:xfrm>
            <a:off x="741363" y="138113"/>
            <a:ext cx="8596312" cy="884237"/>
          </a:xfrm>
        </p:spPr>
        <p:txBody>
          <a:bodyPr/>
          <a:lstStyle/>
          <a:p>
            <a:r>
              <a:rPr lang="en-US" altLang="zh-TW" sz="3200">
                <a:ea typeface="PMingLiU" panose="02020500000000000000" pitchFamily="18" charset="-120"/>
              </a:rPr>
              <a:t>State Table Approach</a:t>
            </a:r>
          </a:p>
        </p:txBody>
      </p:sp>
      <p:sp>
        <p:nvSpPr>
          <p:cNvPr id="65539" name="Rectangle 3">
            <a:extLst>
              <a:ext uri="{FF2B5EF4-FFF2-40B4-BE49-F238E27FC236}">
                <a16:creationId xmlns:a16="http://schemas.microsoft.com/office/drawing/2014/main" id="{1DAE5734-D457-2B74-DF2E-0148B80A896F}"/>
              </a:ext>
            </a:extLst>
          </p:cNvPr>
          <p:cNvSpPr>
            <a:spLocks noGrp="1" noChangeArrowheads="1"/>
          </p:cNvSpPr>
          <p:nvPr>
            <p:ph type="body" idx="1"/>
          </p:nvPr>
        </p:nvSpPr>
        <p:spPr>
          <a:xfrm>
            <a:off x="0" y="900113"/>
            <a:ext cx="10080625" cy="5867400"/>
          </a:xfrm>
        </p:spPr>
        <p:txBody>
          <a:bodyPr/>
          <a:lstStyle/>
          <a:p>
            <a:pPr>
              <a:lnSpc>
                <a:spcPct val="130000"/>
              </a:lnSpc>
              <a:spcBef>
                <a:spcPts val="1200"/>
              </a:spcBef>
            </a:pPr>
            <a:r>
              <a:rPr lang="en-US" altLang="zh-TW" sz="3000">
                <a:ea typeface="PMingLiU" panose="02020500000000000000" pitchFamily="18" charset="-120"/>
              </a:rPr>
              <a:t>From the state machine, we can set up a </a:t>
            </a:r>
            <a:r>
              <a:rPr lang="en-US" altLang="zh-TW" sz="3000">
                <a:solidFill>
                  <a:srgbClr val="FF0000"/>
                </a:solidFill>
                <a:ea typeface="PMingLiU" panose="02020500000000000000" pitchFamily="18" charset="-120"/>
              </a:rPr>
              <a:t>state transition table</a:t>
            </a:r>
            <a:r>
              <a:rPr lang="en-US" altLang="zh-TW" sz="3000">
                <a:ea typeface="PMingLiU" panose="02020500000000000000" pitchFamily="18" charset="-120"/>
              </a:rPr>
              <a:t> with a column for the actions associated with each transition</a:t>
            </a:r>
            <a:endParaRPr lang="zh-TW" altLang="en-US" sz="3000">
              <a:ea typeface="PMingLiU" panose="02020500000000000000" pitchFamily="18" charset="-120"/>
            </a:endParaRPr>
          </a:p>
        </p:txBody>
      </p:sp>
      <p:graphicFrame>
        <p:nvGraphicFramePr>
          <p:cNvPr id="571428" name="Group 36">
            <a:extLst>
              <a:ext uri="{FF2B5EF4-FFF2-40B4-BE49-F238E27FC236}">
                <a16:creationId xmlns:a16="http://schemas.microsoft.com/office/drawing/2014/main" id="{3CA089A5-E8ED-4AD6-4EA9-B86FF3BA3B54}"/>
              </a:ext>
            </a:extLst>
          </p:cNvPr>
          <p:cNvGraphicFramePr>
            <a:graphicFrameLocks noGrp="1"/>
          </p:cNvGraphicFramePr>
          <p:nvPr>
            <p:ph sz="half" idx="4294967295"/>
          </p:nvPr>
        </p:nvGraphicFramePr>
        <p:xfrm>
          <a:off x="544513" y="2941638"/>
          <a:ext cx="8991600" cy="4037013"/>
        </p:xfrm>
        <a:graphic>
          <a:graphicData uri="http://schemas.openxmlformats.org/drawingml/2006/table">
            <a:tbl>
              <a:tblPr/>
              <a:tblGrid>
                <a:gridCol w="1730375">
                  <a:extLst>
                    <a:ext uri="{9D8B030D-6E8A-4147-A177-3AD203B41FA5}">
                      <a16:colId xmlns:a16="http://schemas.microsoft.com/office/drawing/2014/main" val="20000"/>
                    </a:ext>
                  </a:extLst>
                </a:gridCol>
                <a:gridCol w="1641475">
                  <a:extLst>
                    <a:ext uri="{9D8B030D-6E8A-4147-A177-3AD203B41FA5}">
                      <a16:colId xmlns:a16="http://schemas.microsoft.com/office/drawing/2014/main" val="20001"/>
                    </a:ext>
                  </a:extLst>
                </a:gridCol>
                <a:gridCol w="1816100">
                  <a:extLst>
                    <a:ext uri="{9D8B030D-6E8A-4147-A177-3AD203B41FA5}">
                      <a16:colId xmlns:a16="http://schemas.microsoft.com/office/drawing/2014/main" val="20002"/>
                    </a:ext>
                  </a:extLst>
                </a:gridCol>
                <a:gridCol w="3803650">
                  <a:extLst>
                    <a:ext uri="{9D8B030D-6E8A-4147-A177-3AD203B41FA5}">
                      <a16:colId xmlns:a16="http://schemas.microsoft.com/office/drawing/2014/main" val="20003"/>
                    </a:ext>
                  </a:extLst>
                </a:gridCol>
              </a:tblGrid>
              <a:tr h="815975">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dirty="0">
                          <a:ln>
                            <a:noFill/>
                          </a:ln>
                          <a:solidFill>
                            <a:schemeClr val="tx1"/>
                          </a:solidFill>
                          <a:effectLst/>
                          <a:latin typeface="Comic Sans MS" pitchFamily="66" charset="0"/>
                          <a:ea typeface="DFKai-SB" pitchFamily="65" charset="-120"/>
                        </a:rPr>
                        <a:t>Present state</a:t>
                      </a:r>
                    </a:p>
                  </a:txBody>
                  <a:tcPr marL="100806" marR="100806" marT="50398" marB="503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dirty="0">
                          <a:ln>
                            <a:noFill/>
                          </a:ln>
                          <a:solidFill>
                            <a:schemeClr val="tx1"/>
                          </a:solidFill>
                          <a:effectLst/>
                          <a:latin typeface="Comic Sans MS" pitchFamily="66" charset="0"/>
                          <a:ea typeface="DFKai-SB" pitchFamily="65" charset="-120"/>
                        </a:rPr>
                        <a:t>Event</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Next </a:t>
                      </a:r>
                      <a:br>
                        <a:rPr kumimoji="1" lang="en-US" altLang="zh-TW" sz="2200" b="1" i="0" u="none" strike="noStrike" cap="none" normalizeH="0" baseline="0">
                          <a:ln>
                            <a:noFill/>
                          </a:ln>
                          <a:solidFill>
                            <a:schemeClr val="tx1"/>
                          </a:solidFill>
                          <a:effectLst/>
                          <a:latin typeface="Comic Sans MS" pitchFamily="66" charset="0"/>
                          <a:ea typeface="DFKai-SB" pitchFamily="65" charset="-120"/>
                        </a:rPr>
                      </a:br>
                      <a:r>
                        <a:rPr kumimoji="1" lang="en-US" altLang="zh-TW" sz="2200" b="1" i="0" u="none" strike="noStrike" cap="none" normalizeH="0" baseline="0">
                          <a:ln>
                            <a:noFill/>
                          </a:ln>
                          <a:solidFill>
                            <a:schemeClr val="tx1"/>
                          </a:solidFill>
                          <a:effectLst/>
                          <a:latin typeface="Comic Sans MS" pitchFamily="66" charset="0"/>
                          <a:ea typeface="DFKai-SB" pitchFamily="65" charset="-120"/>
                        </a:rPr>
                        <a:t>state</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Actions</a:t>
                      </a: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r h="793750">
                <a:tc rowSpan="2">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BTN_off</a:t>
                      </a:r>
                    </a:p>
                  </a:txBody>
                  <a:tcPr marL="100806" marR="100806" marT="50398" marB="503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e1</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BTN_off</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none</a:t>
                      </a: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815975">
                <a:tc vMerge="1">
                  <a:txBody>
                    <a:bodyPr/>
                    <a:lstStyle/>
                    <a:p>
                      <a:endParaRPr lang="en-US"/>
                    </a:p>
                  </a:txBody>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e2</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BTN_on</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set red LED flashing</a:t>
                      </a:r>
                      <a:endParaRPr kumimoji="1" lang="zh-TW" altLang="en-US" sz="2200" b="1" i="0" u="none" strike="noStrike" cap="none" normalizeH="0" baseline="0">
                        <a:ln>
                          <a:noFill/>
                        </a:ln>
                        <a:solidFill>
                          <a:schemeClr val="tx1"/>
                        </a:solidFill>
                        <a:effectLst/>
                        <a:latin typeface="Comic Sans MS" pitchFamily="66" charset="0"/>
                        <a:ea typeface="DFKai-SB" pitchFamily="65" charset="-120"/>
                      </a:endParaRP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795338">
                <a:tc rowSpan="2">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BTN_on</a:t>
                      </a:r>
                    </a:p>
                  </a:txBody>
                  <a:tcPr marL="100806" marR="100806" marT="50398" marB="503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e1</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BTN_on</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none</a:t>
                      </a: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815975">
                <a:tc vMerge="1">
                  <a:txBody>
                    <a:bodyPr/>
                    <a:lstStyle/>
                    <a:p>
                      <a:endParaRPr lang="en-US"/>
                    </a:p>
                  </a:txBody>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e2</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a:ln>
                            <a:noFill/>
                          </a:ln>
                          <a:solidFill>
                            <a:schemeClr val="tx1"/>
                          </a:solidFill>
                          <a:effectLst/>
                          <a:latin typeface="Comic Sans MS" pitchFamily="66" charset="0"/>
                          <a:ea typeface="DFKai-SB" pitchFamily="65" charset="-120"/>
                        </a:rPr>
                        <a:t>BTN_off</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2200" b="1" i="0" u="none" strike="noStrike" cap="none" normalizeH="0" baseline="0" dirty="0">
                          <a:ln>
                            <a:noFill/>
                          </a:ln>
                          <a:solidFill>
                            <a:schemeClr val="tx1"/>
                          </a:solidFill>
                          <a:effectLst/>
                          <a:latin typeface="Comic Sans MS" pitchFamily="66" charset="0"/>
                          <a:ea typeface="DFKai-SB" pitchFamily="65" charset="-120"/>
                        </a:rPr>
                        <a:t>reset red LED flashing</a:t>
                      </a:r>
                      <a:endParaRPr kumimoji="1" lang="zh-TW" altLang="en-US" sz="2200" b="1" i="0" u="none" strike="noStrike" cap="none" normalizeH="0" baseline="0" dirty="0">
                        <a:ln>
                          <a:noFill/>
                        </a:ln>
                        <a:solidFill>
                          <a:schemeClr val="tx1"/>
                        </a:solidFill>
                        <a:effectLst/>
                        <a:latin typeface="Comic Sans MS" pitchFamily="66" charset="0"/>
                        <a:ea typeface="DFKai-SB" pitchFamily="65" charset="-120"/>
                      </a:endParaRP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down)">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71428"/>
                                        </p:tgtEl>
                                        <p:attrNameLst>
                                          <p:attrName>style.visibility</p:attrName>
                                        </p:attrNameLst>
                                      </p:cBhvr>
                                      <p:to>
                                        <p:strVal val="visible"/>
                                      </p:to>
                                    </p:set>
                                    <p:animEffect transition="in" filter="wipe(down)">
                                      <p:cBhvr>
                                        <p:cTn id="12" dur="500"/>
                                        <p:tgtEl>
                                          <p:spTgt spid="57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Comic for September 12, 2014 | Dilbert comics, Happy may, Todays comics">
            <a:extLst>
              <a:ext uri="{FF2B5EF4-FFF2-40B4-BE49-F238E27FC236}">
                <a16:creationId xmlns:a16="http://schemas.microsoft.com/office/drawing/2014/main" id="{CC6ED81E-8BAA-64D9-24DD-576A1C2E3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3" y="427038"/>
            <a:ext cx="977741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a:extLst>
              <a:ext uri="{FF2B5EF4-FFF2-40B4-BE49-F238E27FC236}">
                <a16:creationId xmlns:a16="http://schemas.microsoft.com/office/drawing/2014/main" id="{7BA61CB4-AA70-3BAC-BF88-82CD8CBB8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713" y="-82550"/>
            <a:ext cx="2286000"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itle 1">
            <a:extLst>
              <a:ext uri="{FF2B5EF4-FFF2-40B4-BE49-F238E27FC236}">
                <a16:creationId xmlns:a16="http://schemas.microsoft.com/office/drawing/2014/main" id="{42C4C070-9CBF-C66B-1E19-99664543B386}"/>
              </a:ext>
            </a:extLst>
          </p:cNvPr>
          <p:cNvSpPr>
            <a:spLocks noGrp="1" noChangeArrowheads="1"/>
          </p:cNvSpPr>
          <p:nvPr>
            <p:ph type="title"/>
          </p:nvPr>
        </p:nvSpPr>
        <p:spPr>
          <a:xfrm>
            <a:off x="0" y="0"/>
            <a:ext cx="8596313" cy="677863"/>
          </a:xfrm>
        </p:spPr>
        <p:txBody>
          <a:bodyPr/>
          <a:lstStyle/>
          <a:p>
            <a:r>
              <a:rPr lang="en-US" altLang="en-US" sz="3600"/>
              <a:t>Turnstile:  Exercise 2</a:t>
            </a:r>
          </a:p>
        </p:txBody>
      </p:sp>
      <p:sp>
        <p:nvSpPr>
          <p:cNvPr id="67588" name="Content Placeholder 2">
            <a:extLst>
              <a:ext uri="{FF2B5EF4-FFF2-40B4-BE49-F238E27FC236}">
                <a16:creationId xmlns:a16="http://schemas.microsoft.com/office/drawing/2014/main" id="{1D11AB36-A5FE-E405-2521-0090CC4821C3}"/>
              </a:ext>
            </a:extLst>
          </p:cNvPr>
          <p:cNvSpPr>
            <a:spLocks noGrp="1" noChangeArrowheads="1"/>
          </p:cNvSpPr>
          <p:nvPr>
            <p:ph idx="1"/>
          </p:nvPr>
        </p:nvSpPr>
        <p:spPr>
          <a:xfrm>
            <a:off x="0" y="571500"/>
            <a:ext cx="10080625" cy="6096000"/>
          </a:xfrm>
        </p:spPr>
        <p:txBody>
          <a:bodyPr/>
          <a:lstStyle/>
          <a:p>
            <a:pPr>
              <a:lnSpc>
                <a:spcPct val="105000"/>
              </a:lnSpc>
              <a:spcAft>
                <a:spcPts val="600"/>
              </a:spcAft>
            </a:pPr>
            <a:r>
              <a:rPr lang="en-US" altLang="en-US"/>
              <a:t>A turnstile check gate would be installed                    at a railway station.</a:t>
            </a:r>
          </a:p>
          <a:p>
            <a:pPr>
              <a:lnSpc>
                <a:spcPct val="105000"/>
              </a:lnSpc>
              <a:spcAft>
                <a:spcPts val="600"/>
              </a:spcAft>
            </a:pPr>
            <a:r>
              <a:rPr lang="en-US" altLang="en-US"/>
              <a:t>When the turnstile is powered on:</a:t>
            </a:r>
          </a:p>
          <a:p>
            <a:pPr lvl="1">
              <a:lnSpc>
                <a:spcPct val="105000"/>
              </a:lnSpc>
              <a:spcAft>
                <a:spcPts val="600"/>
              </a:spcAft>
            </a:pPr>
            <a:r>
              <a:rPr lang="en-US" altLang="en-US"/>
              <a:t>It starts in the locked state.</a:t>
            </a:r>
          </a:p>
          <a:p>
            <a:pPr>
              <a:lnSpc>
                <a:spcPct val="105000"/>
              </a:lnSpc>
              <a:spcAft>
                <a:spcPts val="600"/>
              </a:spcAft>
            </a:pPr>
            <a:r>
              <a:rPr lang="en-US" altLang="en-US"/>
              <a:t>When a commutator drops a one rupee coin:</a:t>
            </a:r>
          </a:p>
          <a:p>
            <a:pPr lvl="1">
              <a:lnSpc>
                <a:spcPct val="105000"/>
              </a:lnSpc>
              <a:spcAft>
                <a:spcPts val="600"/>
              </a:spcAft>
            </a:pPr>
            <a:r>
              <a:rPr lang="en-US" altLang="en-US"/>
              <a:t> The gate gets unlocked and a message “Gate Open” appears.</a:t>
            </a:r>
          </a:p>
          <a:p>
            <a:pPr lvl="1">
              <a:lnSpc>
                <a:spcPct val="105000"/>
              </a:lnSpc>
              <a:spcAft>
                <a:spcPts val="600"/>
              </a:spcAft>
            </a:pPr>
            <a:r>
              <a:rPr lang="en-US" altLang="en-US"/>
              <a:t>Exactly one person is allowed to pass through before the gate gets locked.</a:t>
            </a:r>
          </a:p>
          <a:p>
            <a:pPr lvl="1">
              <a:lnSpc>
                <a:spcPct val="105000"/>
              </a:lnSpc>
              <a:spcAft>
                <a:spcPts val="600"/>
              </a:spcAft>
            </a:pPr>
            <a:r>
              <a:rPr lang="en-US" altLang="en-US"/>
              <a:t>If more than one person try to pass through,  an alarm is sounded and gate gets locked.</a:t>
            </a:r>
          </a:p>
          <a:p>
            <a:pPr>
              <a:lnSpc>
                <a:spcPct val="105000"/>
              </a:lnSpc>
              <a:spcAft>
                <a:spcPts val="600"/>
              </a:spcAft>
            </a:pPr>
            <a:r>
              <a:rPr lang="en-US" altLang="en-US"/>
              <a:t>Also when any one tries to jump over the gate:</a:t>
            </a:r>
          </a:p>
          <a:p>
            <a:pPr lvl="1">
              <a:lnSpc>
                <a:spcPct val="105000"/>
              </a:lnSpc>
              <a:spcAft>
                <a:spcPts val="600"/>
              </a:spcAft>
            </a:pPr>
            <a:r>
              <a:rPr lang="en-US" altLang="en-US"/>
              <a:t> An alarm is started and gate is locked.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wipe(down)">
                                      <p:cBhvr>
                                        <p:cTn id="7" dur="500"/>
                                        <p:tgtEl>
                                          <p:spTgt spid="67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7588">
                                            <p:txEl>
                                              <p:pRg st="1" end="1"/>
                                            </p:txEl>
                                          </p:spTgt>
                                        </p:tgtEl>
                                        <p:attrNameLst>
                                          <p:attrName>style.visibility</p:attrName>
                                        </p:attrNameLst>
                                      </p:cBhvr>
                                      <p:to>
                                        <p:strVal val="visible"/>
                                      </p:to>
                                    </p:set>
                                    <p:animEffect transition="in" filter="wipe(down)">
                                      <p:cBhvr>
                                        <p:cTn id="12" dur="500"/>
                                        <p:tgtEl>
                                          <p:spTgt spid="675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7588">
                                            <p:txEl>
                                              <p:pRg st="2" end="2"/>
                                            </p:txEl>
                                          </p:spTgt>
                                        </p:tgtEl>
                                        <p:attrNameLst>
                                          <p:attrName>style.visibility</p:attrName>
                                        </p:attrNameLst>
                                      </p:cBhvr>
                                      <p:to>
                                        <p:strVal val="visible"/>
                                      </p:to>
                                    </p:set>
                                    <p:animEffect transition="in" filter="wipe(down)">
                                      <p:cBhvr>
                                        <p:cTn id="17" dur="500"/>
                                        <p:tgtEl>
                                          <p:spTgt spid="675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7588">
                                            <p:txEl>
                                              <p:pRg st="3" end="3"/>
                                            </p:txEl>
                                          </p:spTgt>
                                        </p:tgtEl>
                                        <p:attrNameLst>
                                          <p:attrName>style.visibility</p:attrName>
                                        </p:attrNameLst>
                                      </p:cBhvr>
                                      <p:to>
                                        <p:strVal val="visible"/>
                                      </p:to>
                                    </p:set>
                                    <p:animEffect transition="in" filter="wipe(down)">
                                      <p:cBhvr>
                                        <p:cTn id="22" dur="500"/>
                                        <p:tgtEl>
                                          <p:spTgt spid="6758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67588">
                                            <p:txEl>
                                              <p:pRg st="4" end="4"/>
                                            </p:txEl>
                                          </p:spTgt>
                                        </p:tgtEl>
                                        <p:attrNameLst>
                                          <p:attrName>style.visibility</p:attrName>
                                        </p:attrNameLst>
                                      </p:cBhvr>
                                      <p:to>
                                        <p:strVal val="visible"/>
                                      </p:to>
                                    </p:set>
                                    <p:animEffect transition="in" filter="wipe(down)">
                                      <p:cBhvr>
                                        <p:cTn id="27" dur="500"/>
                                        <p:tgtEl>
                                          <p:spTgt spid="6758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67588">
                                            <p:txEl>
                                              <p:pRg st="5" end="5"/>
                                            </p:txEl>
                                          </p:spTgt>
                                        </p:tgtEl>
                                        <p:attrNameLst>
                                          <p:attrName>style.visibility</p:attrName>
                                        </p:attrNameLst>
                                      </p:cBhvr>
                                      <p:to>
                                        <p:strVal val="visible"/>
                                      </p:to>
                                    </p:set>
                                    <p:animEffect transition="in" filter="wipe(down)">
                                      <p:cBhvr>
                                        <p:cTn id="32" dur="500"/>
                                        <p:tgtEl>
                                          <p:spTgt spid="6758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67588">
                                            <p:txEl>
                                              <p:pRg st="6" end="6"/>
                                            </p:txEl>
                                          </p:spTgt>
                                        </p:tgtEl>
                                        <p:attrNameLst>
                                          <p:attrName>style.visibility</p:attrName>
                                        </p:attrNameLst>
                                      </p:cBhvr>
                                      <p:to>
                                        <p:strVal val="visible"/>
                                      </p:to>
                                    </p:set>
                                    <p:animEffect transition="in" filter="wipe(down)">
                                      <p:cBhvr>
                                        <p:cTn id="37" dur="500"/>
                                        <p:tgtEl>
                                          <p:spTgt spid="6758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67588">
                                            <p:txEl>
                                              <p:pRg st="7" end="7"/>
                                            </p:txEl>
                                          </p:spTgt>
                                        </p:tgtEl>
                                        <p:attrNameLst>
                                          <p:attrName>style.visibility</p:attrName>
                                        </p:attrNameLst>
                                      </p:cBhvr>
                                      <p:to>
                                        <p:strVal val="visible"/>
                                      </p:to>
                                    </p:set>
                                    <p:animEffect transition="in" filter="wipe(down)">
                                      <p:cBhvr>
                                        <p:cTn id="42" dur="500"/>
                                        <p:tgtEl>
                                          <p:spTgt spid="6758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67588">
                                            <p:txEl>
                                              <p:pRg st="8" end="8"/>
                                            </p:txEl>
                                          </p:spTgt>
                                        </p:tgtEl>
                                        <p:attrNameLst>
                                          <p:attrName>style.visibility</p:attrName>
                                        </p:attrNameLst>
                                      </p:cBhvr>
                                      <p:to>
                                        <p:strVal val="visible"/>
                                      </p:to>
                                    </p:set>
                                    <p:animEffect transition="in" filter="wipe(down)">
                                      <p:cBhvr>
                                        <p:cTn id="47" dur="500"/>
                                        <p:tgtEl>
                                          <p:spTgt spid="675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A8165D88-F42D-48D0-3928-CD53B2B5C4F5}"/>
              </a:ext>
            </a:extLst>
          </p:cNvPr>
          <p:cNvSpPr>
            <a:spLocks noGrp="1" noChangeArrowheads="1"/>
          </p:cNvSpPr>
          <p:nvPr>
            <p:ph type="title"/>
          </p:nvPr>
        </p:nvSpPr>
        <p:spPr>
          <a:xfrm>
            <a:off x="544513" y="46038"/>
            <a:ext cx="8596312" cy="830262"/>
          </a:xfrm>
        </p:spPr>
        <p:txBody>
          <a:bodyPr/>
          <a:lstStyle/>
          <a:p>
            <a:r>
              <a:rPr lang="en-US" altLang="en-US" sz="3200"/>
              <a:t>Turnstile Exercise  </a:t>
            </a:r>
            <a:r>
              <a:rPr lang="en-US" altLang="en-US" sz="2000"/>
              <a:t>cont…</a:t>
            </a:r>
            <a:endParaRPr lang="en-US" altLang="en-US" sz="3200"/>
          </a:p>
        </p:txBody>
      </p:sp>
      <p:sp>
        <p:nvSpPr>
          <p:cNvPr id="68611" name="Content Placeholder 2">
            <a:extLst>
              <a:ext uri="{FF2B5EF4-FFF2-40B4-BE49-F238E27FC236}">
                <a16:creationId xmlns:a16="http://schemas.microsoft.com/office/drawing/2014/main" id="{9DEFD8E8-5CDF-98E5-D162-905086D500CA}"/>
              </a:ext>
            </a:extLst>
          </p:cNvPr>
          <p:cNvSpPr>
            <a:spLocks noGrp="1" noChangeArrowheads="1"/>
          </p:cNvSpPr>
          <p:nvPr>
            <p:ph idx="1"/>
          </p:nvPr>
        </p:nvSpPr>
        <p:spPr>
          <a:xfrm>
            <a:off x="0" y="1036638"/>
            <a:ext cx="10080625" cy="6172200"/>
          </a:xfrm>
        </p:spPr>
        <p:txBody>
          <a:bodyPr/>
          <a:lstStyle/>
          <a:p>
            <a:pPr>
              <a:lnSpc>
                <a:spcPct val="100000"/>
              </a:lnSpc>
              <a:spcAft>
                <a:spcPct val="0"/>
              </a:spcAft>
            </a:pPr>
            <a:r>
              <a:rPr lang="en-US" altLang="en-US"/>
              <a:t>When the alarm is ON:</a:t>
            </a:r>
          </a:p>
          <a:p>
            <a:pPr lvl="1">
              <a:lnSpc>
                <a:spcPct val="100000"/>
              </a:lnSpc>
              <a:spcAft>
                <a:spcPts val="600"/>
              </a:spcAft>
            </a:pPr>
            <a:r>
              <a:rPr lang="en-US" altLang="en-US"/>
              <a:t>A message</a:t>
            </a:r>
            <a:r>
              <a:rPr lang="en-US" altLang="en-US" b="1"/>
              <a:t> </a:t>
            </a:r>
            <a:r>
              <a:rPr lang="en-US" altLang="en-US" sz="2400" b="1">
                <a:solidFill>
                  <a:srgbClr val="9900CC"/>
                </a:solidFill>
              </a:rPr>
              <a:t>“Please wait: Gate temporarily blocked”</a:t>
            </a:r>
            <a:r>
              <a:rPr lang="en-US" altLang="en-US"/>
              <a:t> is displayed.</a:t>
            </a:r>
          </a:p>
          <a:p>
            <a:pPr lvl="1">
              <a:lnSpc>
                <a:spcPct val="100000"/>
              </a:lnSpc>
              <a:spcAft>
                <a:spcPts val="600"/>
              </a:spcAft>
            </a:pPr>
            <a:r>
              <a:rPr lang="en-US" altLang="en-US"/>
              <a:t>If any one still inserts a coin, it return the coin without unlocking the gate.</a:t>
            </a:r>
          </a:p>
          <a:p>
            <a:pPr lvl="1">
              <a:lnSpc>
                <a:spcPct val="100000"/>
              </a:lnSpc>
              <a:spcAft>
                <a:spcPts val="1200"/>
              </a:spcAft>
            </a:pPr>
            <a:r>
              <a:rPr lang="en-US" altLang="en-US"/>
              <a:t>The alarm is reset when an attendant swipes a card and the gate starts at the locked state.</a:t>
            </a:r>
          </a:p>
          <a:p>
            <a:pPr>
              <a:lnSpc>
                <a:spcPct val="100000"/>
              </a:lnSpc>
              <a:spcAft>
                <a:spcPct val="0"/>
              </a:spcAft>
            </a:pPr>
            <a:r>
              <a:rPr lang="en-US" altLang="en-US"/>
              <a:t>When any one inserts a coin  when the gate is already open:</a:t>
            </a:r>
          </a:p>
          <a:p>
            <a:pPr lvl="1">
              <a:lnSpc>
                <a:spcPct val="100000"/>
              </a:lnSpc>
              <a:spcAft>
                <a:spcPts val="1200"/>
              </a:spcAft>
            </a:pPr>
            <a:r>
              <a:rPr lang="en-US" altLang="en-US"/>
              <a:t>The coin is returned.</a:t>
            </a:r>
          </a:p>
          <a:p>
            <a:pPr>
              <a:lnSpc>
                <a:spcPct val="100000"/>
              </a:lnSpc>
              <a:spcAft>
                <a:spcPct val="0"/>
              </a:spcAft>
            </a:pPr>
            <a:r>
              <a:rPr lang="en-US" altLang="en-US"/>
              <a:t>If there </a:t>
            </a:r>
            <a:r>
              <a:rPr lang="en-US" altLang="en-US" sz="2800"/>
              <a:t>is</a:t>
            </a:r>
            <a:r>
              <a:rPr lang="en-US" altLang="en-US"/>
              <a:t> a power failure any time:</a:t>
            </a:r>
          </a:p>
          <a:p>
            <a:pPr lvl="1">
              <a:lnSpc>
                <a:spcPct val="100000"/>
              </a:lnSpc>
              <a:spcAft>
                <a:spcPts val="600"/>
              </a:spcAft>
            </a:pPr>
            <a:r>
              <a:rPr lang="en-US" altLang="en-US"/>
              <a:t>The gate gets locked and </a:t>
            </a:r>
            <a:r>
              <a:rPr lang="en-US" altLang="en-US" sz="2400" b="1">
                <a:solidFill>
                  <a:srgbClr val="9900CC"/>
                </a:solidFill>
              </a:rPr>
              <a:t>“Power fail: inoperative”</a:t>
            </a:r>
            <a:r>
              <a:rPr lang="en-US" altLang="en-US"/>
              <a:t> message is displayed and coins are not accepted.</a:t>
            </a:r>
          </a:p>
          <a:p>
            <a:pPr>
              <a:lnSpc>
                <a:spcPct val="100000"/>
              </a:lnSpc>
              <a:spcAft>
                <a:spcPts val="600"/>
              </a:spcAft>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down)">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wipe(down)">
                                      <p:cBhvr>
                                        <p:cTn id="12" dur="500"/>
                                        <p:tgtEl>
                                          <p:spTgt spid="68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wipe(down)">
                                      <p:cBhvr>
                                        <p:cTn id="17" dur="500"/>
                                        <p:tgtEl>
                                          <p:spTgt spid="6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wipe(down)">
                                      <p:cBhvr>
                                        <p:cTn id="22" dur="500"/>
                                        <p:tgtEl>
                                          <p:spTgt spid="68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Effect transition="in" filter="wipe(down)">
                                      <p:cBhvr>
                                        <p:cTn id="27" dur="500"/>
                                        <p:tgtEl>
                                          <p:spTgt spid="68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68611">
                                            <p:txEl>
                                              <p:pRg st="5" end="5"/>
                                            </p:txEl>
                                          </p:spTgt>
                                        </p:tgtEl>
                                        <p:attrNameLst>
                                          <p:attrName>style.visibility</p:attrName>
                                        </p:attrNameLst>
                                      </p:cBhvr>
                                      <p:to>
                                        <p:strVal val="visible"/>
                                      </p:to>
                                    </p:set>
                                    <p:animEffect transition="in" filter="wipe(down)">
                                      <p:cBhvr>
                                        <p:cTn id="32" dur="500"/>
                                        <p:tgtEl>
                                          <p:spTgt spid="68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68611">
                                            <p:txEl>
                                              <p:pRg st="6" end="6"/>
                                            </p:txEl>
                                          </p:spTgt>
                                        </p:tgtEl>
                                        <p:attrNameLst>
                                          <p:attrName>style.visibility</p:attrName>
                                        </p:attrNameLst>
                                      </p:cBhvr>
                                      <p:to>
                                        <p:strVal val="visible"/>
                                      </p:to>
                                    </p:set>
                                    <p:animEffect transition="in" filter="wipe(down)">
                                      <p:cBhvr>
                                        <p:cTn id="37" dur="500"/>
                                        <p:tgtEl>
                                          <p:spTgt spid="68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68611">
                                            <p:txEl>
                                              <p:pRg st="7" end="7"/>
                                            </p:txEl>
                                          </p:spTgt>
                                        </p:tgtEl>
                                        <p:attrNameLst>
                                          <p:attrName>style.visibility</p:attrName>
                                        </p:attrNameLst>
                                      </p:cBhvr>
                                      <p:to>
                                        <p:strVal val="visible"/>
                                      </p:to>
                                    </p:set>
                                    <p:animEffect transition="in" filter="wipe(down)">
                                      <p:cBhvr>
                                        <p:cTn id="42" dur="500"/>
                                        <p:tgtEl>
                                          <p:spTgt spid="68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xplosion 2 18">
            <a:extLst>
              <a:ext uri="{FF2B5EF4-FFF2-40B4-BE49-F238E27FC236}">
                <a16:creationId xmlns:a16="http://schemas.microsoft.com/office/drawing/2014/main" id="{A3067BC5-CA8A-A976-A57D-B80B73B60EA0}"/>
              </a:ext>
            </a:extLst>
          </p:cNvPr>
          <p:cNvSpPr/>
          <p:nvPr/>
        </p:nvSpPr>
        <p:spPr bwMode="auto">
          <a:xfrm>
            <a:off x="-1055688" y="-2239963"/>
            <a:ext cx="13563601" cy="11658601"/>
          </a:xfrm>
          <a:prstGeom prst="irregularSeal2">
            <a:avLst/>
          </a:prstGeom>
          <a:solidFill>
            <a:srgbClr val="CCFFFF"/>
          </a:solidFill>
          <a:ln w="38100">
            <a:solidFill>
              <a:srgbClr val="FF0000"/>
            </a:solidFill>
            <a:prstDash val="dash"/>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a:latin typeface="+mj-lt"/>
            </a:endParaRPr>
          </a:p>
        </p:txBody>
      </p:sp>
      <p:sp>
        <p:nvSpPr>
          <p:cNvPr id="21" name="Rounded Rectangle 20">
            <a:extLst>
              <a:ext uri="{FF2B5EF4-FFF2-40B4-BE49-F238E27FC236}">
                <a16:creationId xmlns:a16="http://schemas.microsoft.com/office/drawing/2014/main" id="{33048F6F-17EB-FB89-5785-AFE28DFFA305}"/>
              </a:ext>
            </a:extLst>
          </p:cNvPr>
          <p:cNvSpPr/>
          <p:nvPr/>
        </p:nvSpPr>
        <p:spPr bwMode="auto">
          <a:xfrm>
            <a:off x="1992313" y="5192713"/>
            <a:ext cx="2112962" cy="1322387"/>
          </a:xfrm>
          <a:prstGeom prst="roundRect">
            <a:avLst>
              <a:gd name="adj" fmla="val 4897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fontAlgn="auto">
              <a:lnSpc>
                <a:spcPct val="80000"/>
              </a:lnSpc>
              <a:spcBef>
                <a:spcPts val="0"/>
              </a:spcBef>
              <a:spcAft>
                <a:spcPts val="0"/>
              </a:spcAft>
              <a:buClr>
                <a:srgbClr val="000000"/>
              </a:buClr>
              <a:buSzPct val="100000"/>
              <a:buFont typeface="Times New Roman" panose="02020603050405020304" pitchFamily="18" charset="0"/>
              <a:buNone/>
              <a:defRPr/>
            </a:pPr>
            <a:r>
              <a:rPr lang="en-US" sz="3200" i="0" dirty="0">
                <a:solidFill>
                  <a:srgbClr val="0000CC"/>
                </a:solidFill>
              </a:rPr>
              <a:t>Alarm</a:t>
            </a:r>
          </a:p>
        </p:txBody>
      </p:sp>
      <p:grpSp>
        <p:nvGrpSpPr>
          <p:cNvPr id="2" name="Group 19">
            <a:extLst>
              <a:ext uri="{FF2B5EF4-FFF2-40B4-BE49-F238E27FC236}">
                <a16:creationId xmlns:a16="http://schemas.microsoft.com/office/drawing/2014/main" id="{64C4AE46-AE58-2275-8A01-D05281EC1421}"/>
              </a:ext>
            </a:extLst>
          </p:cNvPr>
          <p:cNvGrpSpPr>
            <a:grpSpLocks/>
          </p:cNvGrpSpPr>
          <p:nvPr/>
        </p:nvGrpSpPr>
        <p:grpSpPr bwMode="auto">
          <a:xfrm>
            <a:off x="696913" y="2027238"/>
            <a:ext cx="9337675" cy="3622675"/>
            <a:chOff x="400359" y="1855788"/>
            <a:chExt cx="9513147" cy="4361344"/>
          </a:xfrm>
        </p:grpSpPr>
        <p:sp>
          <p:nvSpPr>
            <p:cNvPr id="4" name="Rounded Rectangle 3">
              <a:extLst>
                <a:ext uri="{FF2B5EF4-FFF2-40B4-BE49-F238E27FC236}">
                  <a16:creationId xmlns:a16="http://schemas.microsoft.com/office/drawing/2014/main" id="{A40110B3-F78F-6DAB-B258-E68882C6E4DD}"/>
                </a:ext>
              </a:extLst>
            </p:cNvPr>
            <p:cNvSpPr/>
            <p:nvPr/>
          </p:nvSpPr>
          <p:spPr>
            <a:xfrm>
              <a:off x="1915799" y="1855788"/>
              <a:ext cx="2152669" cy="1592024"/>
            </a:xfrm>
            <a:prstGeom prst="roundRect">
              <a:avLst>
                <a:gd name="adj" fmla="val 4897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fontAlgn="auto">
                <a:lnSpc>
                  <a:spcPct val="80000"/>
                </a:lnSpc>
                <a:spcBef>
                  <a:spcPts val="0"/>
                </a:spcBef>
                <a:spcAft>
                  <a:spcPts val="0"/>
                </a:spcAft>
                <a:buClr>
                  <a:srgbClr val="000000"/>
                </a:buClr>
                <a:buSzPct val="100000"/>
                <a:buFont typeface="Times New Roman" panose="02020603050405020304" pitchFamily="18" charset="0"/>
                <a:buNone/>
                <a:defRPr/>
              </a:pPr>
              <a:r>
                <a:rPr lang="en-US" sz="3200" i="0" dirty="0">
                  <a:solidFill>
                    <a:srgbClr val="0000CC"/>
                  </a:solidFill>
                </a:rPr>
                <a:t>Locked</a:t>
              </a:r>
            </a:p>
          </p:txBody>
        </p:sp>
        <p:sp>
          <p:nvSpPr>
            <p:cNvPr id="5" name="Rounded Rectangle 4">
              <a:extLst>
                <a:ext uri="{FF2B5EF4-FFF2-40B4-BE49-F238E27FC236}">
                  <a16:creationId xmlns:a16="http://schemas.microsoft.com/office/drawing/2014/main" id="{882A1A30-CA5E-A9E5-552D-DF1FDB2FF5BA}"/>
                </a:ext>
              </a:extLst>
            </p:cNvPr>
            <p:cNvSpPr/>
            <p:nvPr/>
          </p:nvSpPr>
          <p:spPr>
            <a:xfrm>
              <a:off x="5101943" y="4109085"/>
              <a:ext cx="2398504" cy="1593936"/>
            </a:xfrm>
            <a:prstGeom prst="roundRect">
              <a:avLst>
                <a:gd name="adj" fmla="val 4897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fontAlgn="auto">
                <a:lnSpc>
                  <a:spcPct val="80000"/>
                </a:lnSpc>
                <a:spcBef>
                  <a:spcPts val="0"/>
                </a:spcBef>
                <a:spcAft>
                  <a:spcPts val="0"/>
                </a:spcAft>
                <a:buClr>
                  <a:srgbClr val="000000"/>
                </a:buClr>
                <a:buSzPct val="100000"/>
                <a:buFont typeface="Times New Roman" panose="02020603050405020304" pitchFamily="18" charset="0"/>
                <a:buNone/>
                <a:defRPr/>
              </a:pPr>
              <a:r>
                <a:rPr lang="en-US" sz="3200" i="0" dirty="0">
                  <a:solidFill>
                    <a:srgbClr val="0000CC"/>
                  </a:solidFill>
                </a:rPr>
                <a:t>Unlocked</a:t>
              </a:r>
            </a:p>
          </p:txBody>
        </p:sp>
        <p:cxnSp>
          <p:nvCxnSpPr>
            <p:cNvPr id="51208" name="Straight Connector 6">
              <a:extLst>
                <a:ext uri="{FF2B5EF4-FFF2-40B4-BE49-F238E27FC236}">
                  <a16:creationId xmlns:a16="http://schemas.microsoft.com/office/drawing/2014/main" id="{C6C8E298-3F04-508B-92F8-85664B906981}"/>
                </a:ext>
              </a:extLst>
            </p:cNvPr>
            <p:cNvCxnSpPr>
              <a:cxnSpLocks noChangeShapeType="1"/>
              <a:stCxn id="4" idx="3"/>
            </p:cNvCxnSpPr>
            <p:nvPr/>
          </p:nvCxnSpPr>
          <p:spPr bwMode="auto">
            <a:xfrm>
              <a:off x="4081463" y="2652713"/>
              <a:ext cx="2239962" cy="1587"/>
            </a:xfrm>
            <a:prstGeom prst="line">
              <a:avLst/>
            </a:prstGeom>
            <a:noFill/>
            <a:ln w="38100" algn="ctr">
              <a:solidFill>
                <a:srgbClr val="0000CC"/>
              </a:solidFill>
              <a:round/>
              <a:headEnd/>
              <a:tailEnd/>
            </a:ln>
            <a:extLst>
              <a:ext uri="{909E8E84-426E-40DD-AFC4-6F175D3DCCD1}">
                <a14:hiddenFill xmlns:a14="http://schemas.microsoft.com/office/drawing/2010/main">
                  <a:noFill/>
                </a14:hiddenFill>
              </a:ext>
            </a:extLst>
          </p:spPr>
        </p:cxnSp>
        <p:cxnSp>
          <p:nvCxnSpPr>
            <p:cNvPr id="51209" name="Straight Connector 13">
              <a:extLst>
                <a:ext uri="{FF2B5EF4-FFF2-40B4-BE49-F238E27FC236}">
                  <a16:creationId xmlns:a16="http://schemas.microsoft.com/office/drawing/2014/main" id="{E87A01A6-34B1-938D-3D20-737E469579A3}"/>
                </a:ext>
              </a:extLst>
            </p:cNvPr>
            <p:cNvCxnSpPr>
              <a:cxnSpLocks noChangeShapeType="1"/>
            </p:cNvCxnSpPr>
            <p:nvPr/>
          </p:nvCxnSpPr>
          <p:spPr bwMode="auto">
            <a:xfrm>
              <a:off x="2949575" y="4908550"/>
              <a:ext cx="2152650" cy="1588"/>
            </a:xfrm>
            <a:prstGeom prst="line">
              <a:avLst/>
            </a:prstGeom>
            <a:noFill/>
            <a:ln w="38100" algn="ctr">
              <a:solidFill>
                <a:srgbClr val="0000CC"/>
              </a:solidFill>
              <a:round/>
              <a:headEnd/>
              <a:tailEnd/>
            </a:ln>
            <a:extLst>
              <a:ext uri="{909E8E84-426E-40DD-AFC4-6F175D3DCCD1}">
                <a14:hiddenFill xmlns:a14="http://schemas.microsoft.com/office/drawing/2010/main">
                  <a:noFill/>
                </a14:hiddenFill>
              </a:ext>
            </a:extLst>
          </p:spPr>
        </p:cxnSp>
        <p:cxnSp>
          <p:nvCxnSpPr>
            <p:cNvPr id="51210" name="Straight Arrow Connector 32">
              <a:extLst>
                <a:ext uri="{FF2B5EF4-FFF2-40B4-BE49-F238E27FC236}">
                  <a16:creationId xmlns:a16="http://schemas.microsoft.com/office/drawing/2014/main" id="{9AE0571A-E06A-9C68-B606-CC9BA6E183B0}"/>
                </a:ext>
              </a:extLst>
            </p:cNvPr>
            <p:cNvCxnSpPr>
              <a:cxnSpLocks noChangeShapeType="1"/>
            </p:cNvCxnSpPr>
            <p:nvPr/>
          </p:nvCxnSpPr>
          <p:spPr bwMode="auto">
            <a:xfrm rot="5400000">
              <a:off x="5578475" y="3381375"/>
              <a:ext cx="1462088" cy="1588"/>
            </a:xfrm>
            <a:prstGeom prst="straightConnector1">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cxnSp>
          <p:nvCxnSpPr>
            <p:cNvPr id="51211" name="Straight Arrow Connector 37">
              <a:extLst>
                <a:ext uri="{FF2B5EF4-FFF2-40B4-BE49-F238E27FC236}">
                  <a16:creationId xmlns:a16="http://schemas.microsoft.com/office/drawing/2014/main" id="{90C8CF50-5F60-EC83-6823-D3C153D3D421}"/>
                </a:ext>
              </a:extLst>
            </p:cNvPr>
            <p:cNvCxnSpPr>
              <a:cxnSpLocks noChangeShapeType="1"/>
            </p:cNvCxnSpPr>
            <p:nvPr/>
          </p:nvCxnSpPr>
          <p:spPr bwMode="auto">
            <a:xfrm rot="5400000" flipH="1" flipV="1">
              <a:off x="2221706" y="4175919"/>
              <a:ext cx="1457325" cy="1588"/>
            </a:xfrm>
            <a:prstGeom prst="straightConnector1">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cxnSp>
          <p:nvCxnSpPr>
            <p:cNvPr id="51212" name="Straight Connector 40">
              <a:extLst>
                <a:ext uri="{FF2B5EF4-FFF2-40B4-BE49-F238E27FC236}">
                  <a16:creationId xmlns:a16="http://schemas.microsoft.com/office/drawing/2014/main" id="{2D83024D-81E2-D647-0A57-28DB8B1E84D8}"/>
                </a:ext>
              </a:extLst>
            </p:cNvPr>
            <p:cNvCxnSpPr>
              <a:cxnSpLocks noChangeShapeType="1"/>
            </p:cNvCxnSpPr>
            <p:nvPr/>
          </p:nvCxnSpPr>
          <p:spPr bwMode="auto">
            <a:xfrm>
              <a:off x="1293813" y="2332038"/>
              <a:ext cx="688975" cy="4762"/>
            </a:xfrm>
            <a:prstGeom prst="line">
              <a:avLst/>
            </a:prstGeom>
            <a:noFill/>
            <a:ln w="38100" algn="ctr">
              <a:solidFill>
                <a:srgbClr val="0000CC"/>
              </a:solidFill>
              <a:round/>
              <a:headEnd/>
              <a:tailEnd/>
            </a:ln>
            <a:extLst>
              <a:ext uri="{909E8E84-426E-40DD-AFC4-6F175D3DCCD1}">
                <a14:hiddenFill xmlns:a14="http://schemas.microsoft.com/office/drawing/2010/main">
                  <a:noFill/>
                </a14:hiddenFill>
              </a:ext>
            </a:extLst>
          </p:spPr>
        </p:cxnSp>
        <p:cxnSp>
          <p:nvCxnSpPr>
            <p:cNvPr id="51213" name="Straight Connector 42">
              <a:extLst>
                <a:ext uri="{FF2B5EF4-FFF2-40B4-BE49-F238E27FC236}">
                  <a16:creationId xmlns:a16="http://schemas.microsoft.com/office/drawing/2014/main" id="{966D57C2-6BE1-EEB7-42AE-92484ABFEFE4}"/>
                </a:ext>
              </a:extLst>
            </p:cNvPr>
            <p:cNvCxnSpPr>
              <a:cxnSpLocks noChangeShapeType="1"/>
            </p:cNvCxnSpPr>
            <p:nvPr/>
          </p:nvCxnSpPr>
          <p:spPr bwMode="auto">
            <a:xfrm>
              <a:off x="7421563" y="4508500"/>
              <a:ext cx="779462" cy="3175"/>
            </a:xfrm>
            <a:prstGeom prst="line">
              <a:avLst/>
            </a:prstGeom>
            <a:noFill/>
            <a:ln w="38100" algn="ctr">
              <a:solidFill>
                <a:srgbClr val="0000CC"/>
              </a:solidFill>
              <a:round/>
              <a:headEnd/>
              <a:tailEnd/>
            </a:ln>
            <a:extLst>
              <a:ext uri="{909E8E84-426E-40DD-AFC4-6F175D3DCCD1}">
                <a14:hiddenFill xmlns:a14="http://schemas.microsoft.com/office/drawing/2010/main">
                  <a:noFill/>
                </a14:hiddenFill>
              </a:ext>
            </a:extLst>
          </p:spPr>
        </p:cxnSp>
        <p:cxnSp>
          <p:nvCxnSpPr>
            <p:cNvPr id="51214" name="Straight Arrow Connector 48">
              <a:extLst>
                <a:ext uri="{FF2B5EF4-FFF2-40B4-BE49-F238E27FC236}">
                  <a16:creationId xmlns:a16="http://schemas.microsoft.com/office/drawing/2014/main" id="{1E20C1FD-B29C-D6FB-F28D-4F08BBFC4732}"/>
                </a:ext>
              </a:extLst>
            </p:cNvPr>
            <p:cNvCxnSpPr>
              <a:cxnSpLocks noChangeShapeType="1"/>
            </p:cNvCxnSpPr>
            <p:nvPr/>
          </p:nvCxnSpPr>
          <p:spPr bwMode="auto">
            <a:xfrm rot="16200000" flipH="1">
              <a:off x="1243668" y="5663176"/>
              <a:ext cx="642158" cy="465754"/>
            </a:xfrm>
            <a:prstGeom prst="straightConnector1">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cxnSp>
          <p:nvCxnSpPr>
            <p:cNvPr id="51215" name="Straight Connector 50">
              <a:extLst>
                <a:ext uri="{FF2B5EF4-FFF2-40B4-BE49-F238E27FC236}">
                  <a16:creationId xmlns:a16="http://schemas.microsoft.com/office/drawing/2014/main" id="{2AF735EC-C075-4E88-7CE3-7009C8C65602}"/>
                </a:ext>
              </a:extLst>
            </p:cNvPr>
            <p:cNvCxnSpPr>
              <a:cxnSpLocks noChangeShapeType="1"/>
            </p:cNvCxnSpPr>
            <p:nvPr/>
          </p:nvCxnSpPr>
          <p:spPr bwMode="auto">
            <a:xfrm rot="16200000" flipH="1">
              <a:off x="-307833" y="3935272"/>
              <a:ext cx="3242936" cy="36467"/>
            </a:xfrm>
            <a:prstGeom prst="line">
              <a:avLst/>
            </a:prstGeom>
            <a:noFill/>
            <a:ln w="38100" algn="ctr">
              <a:solidFill>
                <a:srgbClr val="0000CC"/>
              </a:solidFill>
              <a:round/>
              <a:headEnd/>
              <a:tailEnd/>
            </a:ln>
            <a:extLst>
              <a:ext uri="{909E8E84-426E-40DD-AFC4-6F175D3DCCD1}">
                <a14:hiddenFill xmlns:a14="http://schemas.microsoft.com/office/drawing/2010/main">
                  <a:noFill/>
                </a14:hiddenFill>
              </a:ext>
            </a:extLst>
          </p:spPr>
        </p:cxnSp>
        <p:cxnSp>
          <p:nvCxnSpPr>
            <p:cNvPr id="51216" name="Straight Connector 53">
              <a:extLst>
                <a:ext uri="{FF2B5EF4-FFF2-40B4-BE49-F238E27FC236}">
                  <a16:creationId xmlns:a16="http://schemas.microsoft.com/office/drawing/2014/main" id="{A5A861A5-7127-1A49-DAF4-A48CDE29E0EE}"/>
                </a:ext>
              </a:extLst>
            </p:cNvPr>
            <p:cNvCxnSpPr>
              <a:cxnSpLocks noChangeShapeType="1"/>
            </p:cNvCxnSpPr>
            <p:nvPr/>
          </p:nvCxnSpPr>
          <p:spPr bwMode="auto">
            <a:xfrm rot="5400000">
              <a:off x="7804150" y="4905375"/>
              <a:ext cx="795338" cy="1588"/>
            </a:xfrm>
            <a:prstGeom prst="line">
              <a:avLst/>
            </a:prstGeom>
            <a:noFill/>
            <a:ln w="38100" algn="ctr">
              <a:solidFill>
                <a:srgbClr val="0000CC"/>
              </a:solidFill>
              <a:round/>
              <a:headEnd/>
              <a:tailEnd/>
            </a:ln>
            <a:extLst>
              <a:ext uri="{909E8E84-426E-40DD-AFC4-6F175D3DCCD1}">
                <a14:hiddenFill xmlns:a14="http://schemas.microsoft.com/office/drawing/2010/main">
                  <a:noFill/>
                </a14:hiddenFill>
              </a:ext>
            </a:extLst>
          </p:spPr>
        </p:cxnSp>
        <p:cxnSp>
          <p:nvCxnSpPr>
            <p:cNvPr id="51217" name="Straight Arrow Connector 55">
              <a:extLst>
                <a:ext uri="{FF2B5EF4-FFF2-40B4-BE49-F238E27FC236}">
                  <a16:creationId xmlns:a16="http://schemas.microsoft.com/office/drawing/2014/main" id="{F29B5930-5AD5-9F04-0F7B-285624EC7DC2}"/>
                </a:ext>
              </a:extLst>
            </p:cNvPr>
            <p:cNvCxnSpPr>
              <a:cxnSpLocks noChangeShapeType="1"/>
            </p:cNvCxnSpPr>
            <p:nvPr/>
          </p:nvCxnSpPr>
          <p:spPr bwMode="auto">
            <a:xfrm rot="10800000">
              <a:off x="7426325" y="5303838"/>
              <a:ext cx="774700" cy="4762"/>
            </a:xfrm>
            <a:prstGeom prst="straightConnector1">
              <a:avLst/>
            </a:prstGeom>
            <a:noFill/>
            <a:ln w="38100" algn="ctr">
              <a:solidFill>
                <a:srgbClr val="0000CC"/>
              </a:solidFill>
              <a:round/>
              <a:headEnd/>
              <a:tailEnd type="arrow" w="med" len="med"/>
            </a:ln>
            <a:extLst>
              <a:ext uri="{909E8E84-426E-40DD-AFC4-6F175D3DCCD1}">
                <a14:hiddenFill xmlns:a14="http://schemas.microsoft.com/office/drawing/2010/main">
                  <a:noFill/>
                </a14:hiddenFill>
              </a:ext>
            </a:extLst>
          </p:spPr>
        </p:cxnSp>
        <p:sp>
          <p:nvSpPr>
            <p:cNvPr id="51218" name="Rectangle 57">
              <a:extLst>
                <a:ext uri="{FF2B5EF4-FFF2-40B4-BE49-F238E27FC236}">
                  <a16:creationId xmlns:a16="http://schemas.microsoft.com/office/drawing/2014/main" id="{261D2467-0DC1-E0A9-C549-8942AB9C5E7B}"/>
                </a:ext>
              </a:extLst>
            </p:cNvPr>
            <p:cNvSpPr>
              <a:spLocks noChangeArrowheads="1"/>
            </p:cNvSpPr>
            <p:nvPr/>
          </p:nvSpPr>
          <p:spPr bwMode="auto">
            <a:xfrm>
              <a:off x="4202113" y="2179638"/>
              <a:ext cx="200183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400" i="0">
                  <a:solidFill>
                    <a:srgbClr val="003300"/>
                  </a:solidFill>
                </a:rPr>
                <a:t>coin/ Unlock</a:t>
              </a:r>
            </a:p>
          </p:txBody>
        </p:sp>
        <p:sp>
          <p:nvSpPr>
            <p:cNvPr id="51219" name="Rectangle 58">
              <a:extLst>
                <a:ext uri="{FF2B5EF4-FFF2-40B4-BE49-F238E27FC236}">
                  <a16:creationId xmlns:a16="http://schemas.microsoft.com/office/drawing/2014/main" id="{D846B6D3-B77F-3805-8EC1-7FD5F6F91DCA}"/>
                </a:ext>
              </a:extLst>
            </p:cNvPr>
            <p:cNvSpPr>
              <a:spLocks noChangeArrowheads="1"/>
            </p:cNvSpPr>
            <p:nvPr/>
          </p:nvSpPr>
          <p:spPr bwMode="auto">
            <a:xfrm>
              <a:off x="400359" y="4932811"/>
              <a:ext cx="2086946" cy="47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400" i="0">
                  <a:solidFill>
                    <a:srgbClr val="003300"/>
                  </a:solidFill>
                </a:rPr>
                <a:t>jump/ Alarm</a:t>
              </a:r>
            </a:p>
          </p:txBody>
        </p:sp>
        <p:sp>
          <p:nvSpPr>
            <p:cNvPr id="51220" name="Rectangle 59">
              <a:extLst>
                <a:ext uri="{FF2B5EF4-FFF2-40B4-BE49-F238E27FC236}">
                  <a16:creationId xmlns:a16="http://schemas.microsoft.com/office/drawing/2014/main" id="{FADB4F03-667B-2F36-A1DF-4151363516C7}"/>
                </a:ext>
              </a:extLst>
            </p:cNvPr>
            <p:cNvSpPr>
              <a:spLocks noChangeArrowheads="1"/>
            </p:cNvSpPr>
            <p:nvPr/>
          </p:nvSpPr>
          <p:spPr bwMode="auto">
            <a:xfrm>
              <a:off x="2956545" y="4932901"/>
              <a:ext cx="17668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400" i="0">
                  <a:solidFill>
                    <a:srgbClr val="003300"/>
                  </a:solidFill>
                </a:rPr>
                <a:t>pass/ Lock</a:t>
              </a:r>
            </a:p>
          </p:txBody>
        </p:sp>
        <p:sp>
          <p:nvSpPr>
            <p:cNvPr id="51221" name="Rectangle 60">
              <a:extLst>
                <a:ext uri="{FF2B5EF4-FFF2-40B4-BE49-F238E27FC236}">
                  <a16:creationId xmlns:a16="http://schemas.microsoft.com/office/drawing/2014/main" id="{E3717E4B-8566-BD24-C403-592C865493E5}"/>
                </a:ext>
              </a:extLst>
            </p:cNvPr>
            <p:cNvSpPr>
              <a:spLocks noChangeArrowheads="1"/>
            </p:cNvSpPr>
            <p:nvPr/>
          </p:nvSpPr>
          <p:spPr bwMode="auto">
            <a:xfrm>
              <a:off x="7250113" y="5380038"/>
              <a:ext cx="2663393" cy="48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400" i="0">
                  <a:solidFill>
                    <a:srgbClr val="003300"/>
                  </a:solidFill>
                </a:rPr>
                <a:t>coin/Return coin</a:t>
              </a:r>
            </a:p>
          </p:txBody>
        </p:sp>
      </p:grpSp>
      <p:sp>
        <p:nvSpPr>
          <p:cNvPr id="18" name="Rectangle 2">
            <a:extLst>
              <a:ext uri="{FF2B5EF4-FFF2-40B4-BE49-F238E27FC236}">
                <a16:creationId xmlns:a16="http://schemas.microsoft.com/office/drawing/2014/main" id="{81FD8759-F2C3-62EE-3AAB-5A1A1CCBF98C}"/>
              </a:ext>
            </a:extLst>
          </p:cNvPr>
          <p:cNvSpPr txBox="1">
            <a:spLocks noChangeArrowheads="1"/>
          </p:cNvSpPr>
          <p:nvPr/>
        </p:nvSpPr>
        <p:spPr>
          <a:xfrm>
            <a:off x="696913" y="576263"/>
            <a:ext cx="9383712" cy="1112837"/>
          </a:xfrm>
          <a:prstGeom prst="rect">
            <a:avLst/>
          </a:prstGeom>
        </p:spPr>
        <p:txBody>
          <a:bodyPr/>
          <a:lstStyle/>
          <a:p>
            <a:pPr algn="ctr">
              <a:lnSpc>
                <a:spcPct val="88000"/>
              </a:lnSpc>
              <a:buClr>
                <a:srgbClr val="000000"/>
              </a:buClr>
              <a:buSzPct val="45000"/>
              <a:buFont typeface="Wingdings" pitchFamily="2" charset="2"/>
              <a:buNone/>
              <a:defRPr/>
            </a:pPr>
            <a:r>
              <a:rPr lang="en-US" sz="3200" i="0" kern="0" dirty="0">
                <a:solidFill>
                  <a:srgbClr val="000000"/>
                </a:solidFill>
                <a:latin typeface="+mj-lt"/>
                <a:ea typeface="+mj-ea"/>
                <a:cs typeface="+mj-cs"/>
              </a:rPr>
              <a:t>Turnstile: First-Cut State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ox(in)">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A95A2BCD-F5B2-0514-139B-375D5E63D584}"/>
              </a:ext>
            </a:extLst>
          </p:cNvPr>
          <p:cNvSpPr/>
          <p:nvPr/>
        </p:nvSpPr>
        <p:spPr bwMode="auto">
          <a:xfrm>
            <a:off x="1306513" y="1722438"/>
            <a:ext cx="7467600" cy="5410200"/>
          </a:xfrm>
          <a:prstGeom prst="roundRect">
            <a:avLst/>
          </a:prstGeom>
          <a:solidFill>
            <a:srgbClr val="CCFFCC"/>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i="0">
              <a:latin typeface="+mj-lt"/>
            </a:endParaRPr>
          </a:p>
        </p:txBody>
      </p:sp>
      <p:sp>
        <p:nvSpPr>
          <p:cNvPr id="52227" name="Rectangle 2">
            <a:extLst>
              <a:ext uri="{FF2B5EF4-FFF2-40B4-BE49-F238E27FC236}">
                <a16:creationId xmlns:a16="http://schemas.microsoft.com/office/drawing/2014/main" id="{ED0B9E72-E9C3-DDE3-AA4B-2713B92AE6BB}"/>
              </a:ext>
            </a:extLst>
          </p:cNvPr>
          <p:cNvSpPr>
            <a:spLocks noGrp="1" noChangeArrowheads="1"/>
          </p:cNvSpPr>
          <p:nvPr>
            <p:ph type="title"/>
          </p:nvPr>
        </p:nvSpPr>
        <p:spPr>
          <a:xfrm>
            <a:off x="285750" y="122238"/>
            <a:ext cx="8596313" cy="1112837"/>
          </a:xfrm>
        </p:spPr>
        <p:txBody>
          <a:bodyPr/>
          <a:lstStyle/>
          <a:p>
            <a:r>
              <a:rPr lang="en-US" altLang="en-US" sz="3200"/>
              <a:t>Turnstile: Final State Model</a:t>
            </a:r>
          </a:p>
        </p:txBody>
      </p:sp>
      <p:sp>
        <p:nvSpPr>
          <p:cNvPr id="3" name="Rounded Rectangle 2">
            <a:extLst>
              <a:ext uri="{FF2B5EF4-FFF2-40B4-BE49-F238E27FC236}">
                <a16:creationId xmlns:a16="http://schemas.microsoft.com/office/drawing/2014/main" id="{771345FF-B20F-A1A2-6289-077C2B0598E1}"/>
              </a:ext>
            </a:extLst>
          </p:cNvPr>
          <p:cNvSpPr/>
          <p:nvPr/>
        </p:nvSpPr>
        <p:spPr bwMode="auto">
          <a:xfrm>
            <a:off x="2449513" y="3170238"/>
            <a:ext cx="1676400" cy="990600"/>
          </a:xfrm>
          <a:prstGeom prst="roundRect">
            <a:avLst/>
          </a:prstGeom>
          <a:solidFill>
            <a:srgbClr val="FFFFCC"/>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r>
              <a:rPr lang="en-US" sz="3200" i="0" dirty="0">
                <a:solidFill>
                  <a:srgbClr val="0000CC"/>
                </a:solidFill>
                <a:latin typeface="+mj-lt"/>
              </a:rPr>
              <a:t>Locked</a:t>
            </a:r>
          </a:p>
        </p:txBody>
      </p:sp>
      <p:sp>
        <p:nvSpPr>
          <p:cNvPr id="4" name="Rounded Rectangle 3">
            <a:extLst>
              <a:ext uri="{FF2B5EF4-FFF2-40B4-BE49-F238E27FC236}">
                <a16:creationId xmlns:a16="http://schemas.microsoft.com/office/drawing/2014/main" id="{2920315D-CDFB-8AA1-E2A9-A2D0CD086D14}"/>
              </a:ext>
            </a:extLst>
          </p:cNvPr>
          <p:cNvSpPr/>
          <p:nvPr/>
        </p:nvSpPr>
        <p:spPr bwMode="auto">
          <a:xfrm>
            <a:off x="6107113" y="3170238"/>
            <a:ext cx="1676400" cy="990600"/>
          </a:xfrm>
          <a:prstGeom prst="roundRect">
            <a:avLst/>
          </a:prstGeom>
          <a:solidFill>
            <a:srgbClr val="FFFFCC"/>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r>
              <a:rPr lang="en-US" sz="3200" i="0" dirty="0">
                <a:solidFill>
                  <a:srgbClr val="0000CC"/>
                </a:solidFill>
                <a:latin typeface="+mj-lt"/>
              </a:rPr>
              <a:t>Unlocked</a:t>
            </a:r>
          </a:p>
        </p:txBody>
      </p:sp>
      <p:sp>
        <p:nvSpPr>
          <p:cNvPr id="52230" name="Rounded Rectangle 4">
            <a:extLst>
              <a:ext uri="{FF2B5EF4-FFF2-40B4-BE49-F238E27FC236}">
                <a16:creationId xmlns:a16="http://schemas.microsoft.com/office/drawing/2014/main" id="{4AFED10C-6AD2-CBB3-2E2C-1BC9CBC1BB97}"/>
              </a:ext>
            </a:extLst>
          </p:cNvPr>
          <p:cNvSpPr>
            <a:spLocks noChangeArrowheads="1"/>
          </p:cNvSpPr>
          <p:nvPr/>
        </p:nvSpPr>
        <p:spPr bwMode="auto">
          <a:xfrm>
            <a:off x="4278313" y="5456238"/>
            <a:ext cx="1676400" cy="990600"/>
          </a:xfrm>
          <a:prstGeom prst="roundRect">
            <a:avLst>
              <a:gd name="adj" fmla="val 16667"/>
            </a:avLst>
          </a:prstGeom>
          <a:solidFill>
            <a:srgbClr val="FFFFCC"/>
          </a:solidFill>
          <a:ln w="9525">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3200" i="0">
                <a:solidFill>
                  <a:srgbClr val="0000CC"/>
                </a:solidFill>
              </a:rPr>
              <a:t>Alarm</a:t>
            </a:r>
          </a:p>
          <a:p>
            <a:pPr algn="ctr">
              <a:lnSpc>
                <a:spcPct val="80000"/>
              </a:lnSpc>
              <a:buClr>
                <a:srgbClr val="000000"/>
              </a:buClr>
              <a:buSzPct val="100000"/>
              <a:buFont typeface="Times New Roman" panose="02020603050405020304" pitchFamily="18" charset="0"/>
              <a:buNone/>
            </a:pPr>
            <a:r>
              <a:rPr lang="en-US" altLang="en-US" sz="2000" i="0">
                <a:solidFill>
                  <a:srgbClr val="0000CC"/>
                </a:solidFill>
              </a:rPr>
              <a:t>Entry/ display</a:t>
            </a:r>
          </a:p>
        </p:txBody>
      </p:sp>
      <p:sp>
        <p:nvSpPr>
          <p:cNvPr id="7" name="Oval 6">
            <a:extLst>
              <a:ext uri="{FF2B5EF4-FFF2-40B4-BE49-F238E27FC236}">
                <a16:creationId xmlns:a16="http://schemas.microsoft.com/office/drawing/2014/main" id="{AC1ABBAA-A44E-1BCE-490E-B23FCCF2C4B5}"/>
              </a:ext>
            </a:extLst>
          </p:cNvPr>
          <p:cNvSpPr/>
          <p:nvPr/>
        </p:nvSpPr>
        <p:spPr bwMode="auto">
          <a:xfrm>
            <a:off x="2068513" y="2103438"/>
            <a:ext cx="381000" cy="381000"/>
          </a:xfrm>
          <a:prstGeom prst="ellipse">
            <a:avLst/>
          </a:prstGeom>
          <a:solidFill>
            <a:srgbClr val="0000CC"/>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i="0">
              <a:latin typeface="+mj-lt"/>
            </a:endParaRPr>
          </a:p>
        </p:txBody>
      </p:sp>
      <p:cxnSp>
        <p:nvCxnSpPr>
          <p:cNvPr id="52232" name="Straight Arrow Connector 8">
            <a:extLst>
              <a:ext uri="{FF2B5EF4-FFF2-40B4-BE49-F238E27FC236}">
                <a16:creationId xmlns:a16="http://schemas.microsoft.com/office/drawing/2014/main" id="{21A9A236-73C1-8645-8657-33BCAEA92562}"/>
              </a:ext>
            </a:extLst>
          </p:cNvPr>
          <p:cNvCxnSpPr>
            <a:cxnSpLocks noChangeShapeType="1"/>
            <a:stCxn id="7" idx="5"/>
            <a:endCxn id="3" idx="0"/>
          </p:cNvCxnSpPr>
          <p:nvPr/>
        </p:nvCxnSpPr>
        <p:spPr bwMode="auto">
          <a:xfrm rot="16200000" flipH="1">
            <a:off x="2470150" y="2352675"/>
            <a:ext cx="741363" cy="893763"/>
          </a:xfrm>
          <a:prstGeom prst="straightConnector1">
            <a:avLst/>
          </a:prstGeom>
          <a:noFill/>
          <a:ln w="38100" algn="ctr">
            <a:solidFill>
              <a:schemeClr val="tx1"/>
            </a:solidFill>
            <a:round/>
            <a:headEnd/>
            <a:tailEnd type="arrow" w="lg" len="lg"/>
          </a:ln>
          <a:extLst>
            <a:ext uri="{909E8E84-426E-40DD-AFC4-6F175D3DCCD1}">
              <a14:hiddenFill xmlns:a14="http://schemas.microsoft.com/office/drawing/2010/main">
                <a:noFill/>
              </a14:hiddenFill>
            </a:ext>
          </a:extLst>
        </p:spPr>
      </p:cxnSp>
      <p:cxnSp>
        <p:nvCxnSpPr>
          <p:cNvPr id="52233" name="Straight Arrow Connector 9">
            <a:extLst>
              <a:ext uri="{FF2B5EF4-FFF2-40B4-BE49-F238E27FC236}">
                <a16:creationId xmlns:a16="http://schemas.microsoft.com/office/drawing/2014/main" id="{AF5717A0-19F1-A939-3E62-8C04F623A8D3}"/>
              </a:ext>
            </a:extLst>
          </p:cNvPr>
          <p:cNvCxnSpPr>
            <a:cxnSpLocks noChangeShapeType="1"/>
            <a:stCxn id="3" idx="3"/>
            <a:endCxn id="4" idx="1"/>
          </p:cNvCxnSpPr>
          <p:nvPr/>
        </p:nvCxnSpPr>
        <p:spPr bwMode="auto">
          <a:xfrm>
            <a:off x="4125913" y="3665538"/>
            <a:ext cx="1981200" cy="1587"/>
          </a:xfrm>
          <a:prstGeom prst="straightConnector1">
            <a:avLst/>
          </a:prstGeom>
          <a:noFill/>
          <a:ln w="38100" algn="ctr">
            <a:solidFill>
              <a:schemeClr val="tx1"/>
            </a:solidFill>
            <a:round/>
            <a:headEnd/>
            <a:tailEnd type="arrow" w="lg" len="lg"/>
          </a:ln>
          <a:extLst>
            <a:ext uri="{909E8E84-426E-40DD-AFC4-6F175D3DCCD1}">
              <a14:hiddenFill xmlns:a14="http://schemas.microsoft.com/office/drawing/2010/main">
                <a:noFill/>
              </a14:hiddenFill>
            </a:ext>
          </a:extLst>
        </p:spPr>
      </p:cxnSp>
      <p:sp>
        <p:nvSpPr>
          <p:cNvPr id="52234" name="TextBox 12">
            <a:extLst>
              <a:ext uri="{FF2B5EF4-FFF2-40B4-BE49-F238E27FC236}">
                <a16:creationId xmlns:a16="http://schemas.microsoft.com/office/drawing/2014/main" id="{5FF6DD3B-B9EA-DAEF-919D-7618EBAAE9B2}"/>
              </a:ext>
            </a:extLst>
          </p:cNvPr>
          <p:cNvSpPr txBox="1">
            <a:spLocks noChangeArrowheads="1"/>
          </p:cNvSpPr>
          <p:nvPr/>
        </p:nvSpPr>
        <p:spPr bwMode="auto">
          <a:xfrm>
            <a:off x="4583113" y="3213100"/>
            <a:ext cx="1143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3200" i="0">
                <a:solidFill>
                  <a:srgbClr val="0000CC"/>
                </a:solidFill>
              </a:rPr>
              <a:t>coin</a:t>
            </a:r>
          </a:p>
        </p:txBody>
      </p:sp>
      <p:cxnSp>
        <p:nvCxnSpPr>
          <p:cNvPr id="52235" name="Curved Connector 14">
            <a:extLst>
              <a:ext uri="{FF2B5EF4-FFF2-40B4-BE49-F238E27FC236}">
                <a16:creationId xmlns:a16="http://schemas.microsoft.com/office/drawing/2014/main" id="{75B8910A-BC26-AB57-9F19-9F15F68D3121}"/>
              </a:ext>
            </a:extLst>
          </p:cNvPr>
          <p:cNvCxnSpPr>
            <a:cxnSpLocks noChangeShapeType="1"/>
            <a:stCxn id="4" idx="0"/>
            <a:endCxn id="4" idx="3"/>
          </p:cNvCxnSpPr>
          <p:nvPr/>
        </p:nvCxnSpPr>
        <p:spPr bwMode="auto">
          <a:xfrm rot="16200000" flipH="1">
            <a:off x="7116763" y="2998788"/>
            <a:ext cx="495300" cy="838200"/>
          </a:xfrm>
          <a:prstGeom prst="curvedConnector4">
            <a:avLst>
              <a:gd name="adj1" fmla="val -133769"/>
              <a:gd name="adj2" fmla="val 177194"/>
            </a:avLst>
          </a:prstGeom>
          <a:noFill/>
          <a:ln w="28575" algn="ctr">
            <a:solidFill>
              <a:schemeClr val="tx1"/>
            </a:solidFill>
            <a:round/>
            <a:headEnd/>
            <a:tailEnd type="arrow" w="lg" len="lg"/>
          </a:ln>
          <a:extLst>
            <a:ext uri="{909E8E84-426E-40DD-AFC4-6F175D3DCCD1}">
              <a14:hiddenFill xmlns:a14="http://schemas.microsoft.com/office/drawing/2010/main">
                <a:noFill/>
              </a14:hiddenFill>
            </a:ext>
          </a:extLst>
        </p:spPr>
      </p:cxnSp>
      <p:sp>
        <p:nvSpPr>
          <p:cNvPr id="52236" name="TextBox 24">
            <a:extLst>
              <a:ext uri="{FF2B5EF4-FFF2-40B4-BE49-F238E27FC236}">
                <a16:creationId xmlns:a16="http://schemas.microsoft.com/office/drawing/2014/main" id="{A1DA0311-C030-CF2C-E897-C4BA904D04D7}"/>
              </a:ext>
            </a:extLst>
          </p:cNvPr>
          <p:cNvSpPr txBox="1">
            <a:spLocks noChangeArrowheads="1"/>
          </p:cNvSpPr>
          <p:nvPr/>
        </p:nvSpPr>
        <p:spPr bwMode="auto">
          <a:xfrm>
            <a:off x="6564313" y="2179638"/>
            <a:ext cx="3048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800" i="0">
                <a:solidFill>
                  <a:srgbClr val="0000CC"/>
                </a:solidFill>
              </a:rPr>
              <a:t>coin/return</a:t>
            </a:r>
          </a:p>
        </p:txBody>
      </p:sp>
      <p:cxnSp>
        <p:nvCxnSpPr>
          <p:cNvPr id="52237" name="Curved Connector 14">
            <a:extLst>
              <a:ext uri="{FF2B5EF4-FFF2-40B4-BE49-F238E27FC236}">
                <a16:creationId xmlns:a16="http://schemas.microsoft.com/office/drawing/2014/main" id="{185A21BD-D9AD-0351-E945-ED1070E43CA0}"/>
              </a:ext>
            </a:extLst>
          </p:cNvPr>
          <p:cNvCxnSpPr>
            <a:cxnSpLocks noChangeShapeType="1"/>
            <a:stCxn id="4" idx="2"/>
            <a:endCxn id="3" idx="2"/>
          </p:cNvCxnSpPr>
          <p:nvPr/>
        </p:nvCxnSpPr>
        <p:spPr bwMode="auto">
          <a:xfrm rot="5400000">
            <a:off x="5115719" y="2331244"/>
            <a:ext cx="1588" cy="3657600"/>
          </a:xfrm>
          <a:prstGeom prst="curvedConnector3">
            <a:avLst>
              <a:gd name="adj1" fmla="val 50506190"/>
            </a:avLst>
          </a:prstGeom>
          <a:noFill/>
          <a:ln w="28575" algn="ctr">
            <a:solidFill>
              <a:schemeClr val="tx1"/>
            </a:solidFill>
            <a:round/>
            <a:headEnd/>
            <a:tailEnd type="arrow" w="lg" len="lg"/>
          </a:ln>
          <a:extLst>
            <a:ext uri="{909E8E84-426E-40DD-AFC4-6F175D3DCCD1}">
              <a14:hiddenFill xmlns:a14="http://schemas.microsoft.com/office/drawing/2010/main">
                <a:noFill/>
              </a14:hiddenFill>
            </a:ext>
          </a:extLst>
        </p:spPr>
      </p:cxnSp>
      <p:sp>
        <p:nvSpPr>
          <p:cNvPr id="52238" name="TextBox 32">
            <a:extLst>
              <a:ext uri="{FF2B5EF4-FFF2-40B4-BE49-F238E27FC236}">
                <a16:creationId xmlns:a16="http://schemas.microsoft.com/office/drawing/2014/main" id="{2AA0FAFB-0CF0-8730-3900-8C2EE64B9CE4}"/>
              </a:ext>
            </a:extLst>
          </p:cNvPr>
          <p:cNvSpPr txBox="1">
            <a:spLocks noChangeArrowheads="1"/>
          </p:cNvSpPr>
          <p:nvPr/>
        </p:nvSpPr>
        <p:spPr bwMode="auto">
          <a:xfrm>
            <a:off x="4583113" y="4465638"/>
            <a:ext cx="1143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3200" i="0">
                <a:solidFill>
                  <a:srgbClr val="0000CC"/>
                </a:solidFill>
              </a:rPr>
              <a:t>pass</a:t>
            </a:r>
          </a:p>
        </p:txBody>
      </p:sp>
      <p:cxnSp>
        <p:nvCxnSpPr>
          <p:cNvPr id="52239" name="Curved Connector 14">
            <a:extLst>
              <a:ext uri="{FF2B5EF4-FFF2-40B4-BE49-F238E27FC236}">
                <a16:creationId xmlns:a16="http://schemas.microsoft.com/office/drawing/2014/main" id="{DC2AB3C2-A8F6-351D-64DC-70EAFB3C7A2B}"/>
              </a:ext>
            </a:extLst>
          </p:cNvPr>
          <p:cNvCxnSpPr>
            <a:cxnSpLocks noChangeShapeType="1"/>
            <a:endCxn id="52230" idx="3"/>
          </p:cNvCxnSpPr>
          <p:nvPr/>
        </p:nvCxnSpPr>
        <p:spPr bwMode="auto">
          <a:xfrm rot="5400000">
            <a:off x="5630863" y="4637088"/>
            <a:ext cx="1638300" cy="990600"/>
          </a:xfrm>
          <a:prstGeom prst="curvedConnector2">
            <a:avLst/>
          </a:prstGeom>
          <a:noFill/>
          <a:ln w="28575" algn="ctr">
            <a:solidFill>
              <a:schemeClr val="tx1"/>
            </a:solidFill>
            <a:round/>
            <a:headEnd/>
            <a:tailEnd type="arrow" w="lg" len="lg"/>
          </a:ln>
          <a:extLst>
            <a:ext uri="{909E8E84-426E-40DD-AFC4-6F175D3DCCD1}">
              <a14:hiddenFill xmlns:a14="http://schemas.microsoft.com/office/drawing/2010/main">
                <a:noFill/>
              </a14:hiddenFill>
            </a:ext>
          </a:extLst>
        </p:spPr>
      </p:cxnSp>
      <p:sp>
        <p:nvSpPr>
          <p:cNvPr id="52240" name="TextBox 36">
            <a:extLst>
              <a:ext uri="{FF2B5EF4-FFF2-40B4-BE49-F238E27FC236}">
                <a16:creationId xmlns:a16="http://schemas.microsoft.com/office/drawing/2014/main" id="{8883CA24-5AF7-4376-808F-0B94DE77BD61}"/>
              </a:ext>
            </a:extLst>
          </p:cNvPr>
          <p:cNvSpPr txBox="1">
            <a:spLocks noChangeArrowheads="1"/>
          </p:cNvSpPr>
          <p:nvPr/>
        </p:nvSpPr>
        <p:spPr bwMode="auto">
          <a:xfrm>
            <a:off x="6488113" y="5075238"/>
            <a:ext cx="22860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3200" i="0">
                <a:solidFill>
                  <a:srgbClr val="0000CC"/>
                </a:solidFill>
              </a:rPr>
              <a:t>multiple pass||jump</a:t>
            </a:r>
          </a:p>
        </p:txBody>
      </p:sp>
      <p:cxnSp>
        <p:nvCxnSpPr>
          <p:cNvPr id="52241" name="Curved Connector 14">
            <a:extLst>
              <a:ext uri="{FF2B5EF4-FFF2-40B4-BE49-F238E27FC236}">
                <a16:creationId xmlns:a16="http://schemas.microsoft.com/office/drawing/2014/main" id="{EBD006F7-8A51-F0E6-B52F-8994F4DF2A2C}"/>
              </a:ext>
            </a:extLst>
          </p:cNvPr>
          <p:cNvCxnSpPr>
            <a:cxnSpLocks noChangeShapeType="1"/>
            <a:stCxn id="3" idx="2"/>
            <a:endCxn id="52230" idx="1"/>
          </p:cNvCxnSpPr>
          <p:nvPr/>
        </p:nvCxnSpPr>
        <p:spPr bwMode="auto">
          <a:xfrm rot="16200000" flipH="1">
            <a:off x="2887663" y="4560888"/>
            <a:ext cx="1790700" cy="990600"/>
          </a:xfrm>
          <a:prstGeom prst="curvedConnector2">
            <a:avLst/>
          </a:prstGeom>
          <a:noFill/>
          <a:ln w="28575" algn="ctr">
            <a:solidFill>
              <a:schemeClr val="tx1"/>
            </a:solidFill>
            <a:round/>
            <a:headEnd/>
            <a:tailEnd type="arrow" w="lg" len="lg"/>
          </a:ln>
          <a:extLst>
            <a:ext uri="{909E8E84-426E-40DD-AFC4-6F175D3DCCD1}">
              <a14:hiddenFill xmlns:a14="http://schemas.microsoft.com/office/drawing/2010/main">
                <a:noFill/>
              </a14:hiddenFill>
            </a:ext>
          </a:extLst>
        </p:spPr>
      </p:cxnSp>
      <p:sp>
        <p:nvSpPr>
          <p:cNvPr id="52242" name="TextBox 48">
            <a:extLst>
              <a:ext uri="{FF2B5EF4-FFF2-40B4-BE49-F238E27FC236}">
                <a16:creationId xmlns:a16="http://schemas.microsoft.com/office/drawing/2014/main" id="{D4A409D2-6E00-FF38-E7F7-7141F5DA0B81}"/>
              </a:ext>
            </a:extLst>
          </p:cNvPr>
          <p:cNvSpPr txBox="1">
            <a:spLocks noChangeArrowheads="1"/>
          </p:cNvSpPr>
          <p:nvPr/>
        </p:nvSpPr>
        <p:spPr bwMode="auto">
          <a:xfrm>
            <a:off x="2906713" y="4999038"/>
            <a:ext cx="1143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3200" i="0">
                <a:solidFill>
                  <a:srgbClr val="0000CC"/>
                </a:solidFill>
              </a:rPr>
              <a:t>jump</a:t>
            </a:r>
          </a:p>
        </p:txBody>
      </p:sp>
      <p:cxnSp>
        <p:nvCxnSpPr>
          <p:cNvPr id="52243" name="Curved Connector 14">
            <a:extLst>
              <a:ext uri="{FF2B5EF4-FFF2-40B4-BE49-F238E27FC236}">
                <a16:creationId xmlns:a16="http://schemas.microsoft.com/office/drawing/2014/main" id="{C9918100-8283-B210-B054-C2529F2F86CB}"/>
              </a:ext>
            </a:extLst>
          </p:cNvPr>
          <p:cNvCxnSpPr>
            <a:cxnSpLocks noChangeShapeType="1"/>
            <a:stCxn id="52230" idx="1"/>
            <a:endCxn id="3" idx="1"/>
          </p:cNvCxnSpPr>
          <p:nvPr/>
        </p:nvCxnSpPr>
        <p:spPr bwMode="auto">
          <a:xfrm rot="10800000">
            <a:off x="2449513" y="3665538"/>
            <a:ext cx="1828800" cy="2286000"/>
          </a:xfrm>
          <a:prstGeom prst="curvedConnector3">
            <a:avLst>
              <a:gd name="adj1" fmla="val 112500"/>
            </a:avLst>
          </a:prstGeom>
          <a:noFill/>
          <a:ln w="28575" algn="ctr">
            <a:solidFill>
              <a:schemeClr val="tx1"/>
            </a:solidFill>
            <a:round/>
            <a:headEnd/>
            <a:tailEnd type="arrow" w="lg" len="lg"/>
          </a:ln>
          <a:extLst>
            <a:ext uri="{909E8E84-426E-40DD-AFC4-6F175D3DCCD1}">
              <a14:hiddenFill xmlns:a14="http://schemas.microsoft.com/office/drawing/2010/main">
                <a:noFill/>
              </a14:hiddenFill>
            </a:ext>
          </a:extLst>
        </p:spPr>
      </p:cxnSp>
      <p:sp>
        <p:nvSpPr>
          <p:cNvPr id="52244" name="TextBox 54">
            <a:extLst>
              <a:ext uri="{FF2B5EF4-FFF2-40B4-BE49-F238E27FC236}">
                <a16:creationId xmlns:a16="http://schemas.microsoft.com/office/drawing/2014/main" id="{294777F8-040D-A64F-1486-D061E1098EDC}"/>
              </a:ext>
            </a:extLst>
          </p:cNvPr>
          <p:cNvSpPr txBox="1">
            <a:spLocks noChangeArrowheads="1"/>
          </p:cNvSpPr>
          <p:nvPr/>
        </p:nvSpPr>
        <p:spPr bwMode="auto">
          <a:xfrm>
            <a:off x="1306513" y="4618038"/>
            <a:ext cx="2438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800" i="0">
                <a:solidFill>
                  <a:srgbClr val="0000CC"/>
                </a:solidFill>
              </a:rPr>
              <a:t>cardSwipe</a:t>
            </a:r>
          </a:p>
        </p:txBody>
      </p:sp>
      <p:sp>
        <p:nvSpPr>
          <p:cNvPr id="52245" name="TextBox 55">
            <a:extLst>
              <a:ext uri="{FF2B5EF4-FFF2-40B4-BE49-F238E27FC236}">
                <a16:creationId xmlns:a16="http://schemas.microsoft.com/office/drawing/2014/main" id="{B8AA9936-0A37-E73C-B8D3-FFF7416F2381}"/>
              </a:ext>
            </a:extLst>
          </p:cNvPr>
          <p:cNvSpPr txBox="1">
            <a:spLocks noChangeArrowheads="1"/>
          </p:cNvSpPr>
          <p:nvPr/>
        </p:nvSpPr>
        <p:spPr bwMode="auto">
          <a:xfrm>
            <a:off x="2830513" y="2332038"/>
            <a:ext cx="2133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3200" i="0">
                <a:solidFill>
                  <a:srgbClr val="0000CC"/>
                </a:solidFill>
              </a:rPr>
              <a:t>powerON</a:t>
            </a:r>
          </a:p>
        </p:txBody>
      </p:sp>
      <p:cxnSp>
        <p:nvCxnSpPr>
          <p:cNvPr id="52246" name="Straight Arrow Connector 58">
            <a:extLst>
              <a:ext uri="{FF2B5EF4-FFF2-40B4-BE49-F238E27FC236}">
                <a16:creationId xmlns:a16="http://schemas.microsoft.com/office/drawing/2014/main" id="{B86844C4-F978-53C1-C217-346AAF32133A}"/>
              </a:ext>
            </a:extLst>
          </p:cNvPr>
          <p:cNvCxnSpPr>
            <a:cxnSpLocks noChangeShapeType="1"/>
          </p:cNvCxnSpPr>
          <p:nvPr/>
        </p:nvCxnSpPr>
        <p:spPr bwMode="auto">
          <a:xfrm rot="5400000" flipH="1" flipV="1">
            <a:off x="8526463" y="1512888"/>
            <a:ext cx="685800" cy="495300"/>
          </a:xfrm>
          <a:prstGeom prst="straightConnector1">
            <a:avLst/>
          </a:prstGeom>
          <a:noFill/>
          <a:ln w="38100" algn="ctr">
            <a:solidFill>
              <a:schemeClr val="tx1"/>
            </a:solidFill>
            <a:round/>
            <a:headEnd/>
            <a:tailEnd type="arrow" w="lg" len="lg"/>
          </a:ln>
          <a:extLst>
            <a:ext uri="{909E8E84-426E-40DD-AFC4-6F175D3DCCD1}">
              <a14:hiddenFill xmlns:a14="http://schemas.microsoft.com/office/drawing/2010/main">
                <a:noFill/>
              </a14:hiddenFill>
            </a:ext>
          </a:extLst>
        </p:spPr>
      </p:cxnSp>
      <p:sp>
        <p:nvSpPr>
          <p:cNvPr id="52247" name="TextBox 61">
            <a:extLst>
              <a:ext uri="{FF2B5EF4-FFF2-40B4-BE49-F238E27FC236}">
                <a16:creationId xmlns:a16="http://schemas.microsoft.com/office/drawing/2014/main" id="{975064E0-22E1-9D1F-3FAF-7A4BEB58B6BB}"/>
              </a:ext>
            </a:extLst>
          </p:cNvPr>
          <p:cNvSpPr txBox="1">
            <a:spLocks noChangeArrowheads="1"/>
          </p:cNvSpPr>
          <p:nvPr/>
        </p:nvSpPr>
        <p:spPr bwMode="auto">
          <a:xfrm>
            <a:off x="8240713" y="1646238"/>
            <a:ext cx="2133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400" i="0">
                <a:solidFill>
                  <a:srgbClr val="0000CC"/>
                </a:solidFill>
              </a:rPr>
              <a:t>powerOFF</a:t>
            </a:r>
          </a:p>
        </p:txBody>
      </p:sp>
      <p:sp>
        <p:nvSpPr>
          <p:cNvPr id="65" name="Rounded Rectangle 64">
            <a:extLst>
              <a:ext uri="{FF2B5EF4-FFF2-40B4-BE49-F238E27FC236}">
                <a16:creationId xmlns:a16="http://schemas.microsoft.com/office/drawing/2014/main" id="{D5D6D46F-1BA8-1CA8-75AF-05C00AD17724}"/>
              </a:ext>
            </a:extLst>
          </p:cNvPr>
          <p:cNvSpPr/>
          <p:nvPr/>
        </p:nvSpPr>
        <p:spPr bwMode="auto">
          <a:xfrm>
            <a:off x="8240713" y="427038"/>
            <a:ext cx="1676400" cy="990600"/>
          </a:xfrm>
          <a:prstGeom prst="roundRect">
            <a:avLst/>
          </a:prstGeom>
          <a:solidFill>
            <a:srgbClr val="FFFFCC"/>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r>
              <a:rPr lang="en-US" sz="3200" i="0" dirty="0" err="1">
                <a:solidFill>
                  <a:srgbClr val="0000CC"/>
                </a:solidFill>
                <a:latin typeface="+mj-lt"/>
              </a:rPr>
              <a:t>powerOFF</a:t>
            </a:r>
            <a:endParaRPr lang="en-US" sz="3200" i="0" dirty="0">
              <a:solidFill>
                <a:srgbClr val="0000CC"/>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017D3DFD-5AE5-9D69-9553-3A9B67503B9E}"/>
              </a:ext>
            </a:extLst>
          </p:cNvPr>
          <p:cNvSpPr>
            <a:spLocks noGrp="1"/>
          </p:cNvSpPr>
          <p:nvPr>
            <p:ph type="title"/>
          </p:nvPr>
        </p:nvSpPr>
        <p:spPr>
          <a:xfrm rot="20033993">
            <a:off x="0" y="4694238"/>
            <a:ext cx="1905000" cy="525462"/>
          </a:xfrm>
          <a:solidFill>
            <a:srgbClr val="CCFFCC"/>
          </a:solidFill>
          <a:ln>
            <a:solidFill>
              <a:srgbClr val="006600"/>
            </a:solidFill>
            <a:round/>
            <a:headEnd/>
            <a:tailEnd/>
          </a:ln>
        </p:spPr>
        <p:txBody>
          <a:bodyPr/>
          <a:lstStyle/>
          <a:p>
            <a:r>
              <a:rPr lang="en-US" altLang="en-US"/>
              <a:t>C Code</a:t>
            </a:r>
          </a:p>
        </p:txBody>
      </p:sp>
      <p:sp>
        <p:nvSpPr>
          <p:cNvPr id="53251" name="Content Placeholder 2">
            <a:extLst>
              <a:ext uri="{FF2B5EF4-FFF2-40B4-BE49-F238E27FC236}">
                <a16:creationId xmlns:a16="http://schemas.microsoft.com/office/drawing/2014/main" id="{B0DC7A6C-6522-C169-290E-D7681BF2354A}"/>
              </a:ext>
            </a:extLst>
          </p:cNvPr>
          <p:cNvSpPr>
            <a:spLocks noGrp="1" noChangeArrowheads="1"/>
          </p:cNvSpPr>
          <p:nvPr>
            <p:ph idx="1"/>
          </p:nvPr>
        </p:nvSpPr>
        <p:spPr>
          <a:xfrm>
            <a:off x="315913" y="152400"/>
            <a:ext cx="9448800" cy="7285038"/>
          </a:xfrm>
        </p:spPr>
        <p:txBody>
          <a:bodyPr/>
          <a:lstStyle/>
          <a:p>
            <a:pPr>
              <a:lnSpc>
                <a:spcPct val="100000"/>
              </a:lnSpc>
              <a:spcAft>
                <a:spcPct val="0"/>
              </a:spcAft>
              <a:buFont typeface="Wingdings" panose="05000000000000000000" pitchFamily="2" charset="2"/>
              <a:buNone/>
            </a:pPr>
            <a:r>
              <a:rPr lang="en-US" altLang="en-US" sz="2800"/>
              <a:t>enum State {Locked, Unlocked, Alarm, PowerOFF};</a:t>
            </a:r>
          </a:p>
          <a:p>
            <a:pPr>
              <a:lnSpc>
                <a:spcPct val="100000"/>
              </a:lnSpc>
              <a:spcAft>
                <a:spcPct val="0"/>
              </a:spcAft>
              <a:buFont typeface="Wingdings" panose="05000000000000000000" pitchFamily="2" charset="2"/>
              <a:buNone/>
            </a:pPr>
            <a:r>
              <a:rPr lang="en-US" altLang="en-US" sz="2800"/>
              <a:t>enum Event {Pass, Coin, multiplePass, jump, cardSwipe};</a:t>
            </a:r>
          </a:p>
          <a:p>
            <a:pPr>
              <a:lnSpc>
                <a:spcPct val="100000"/>
              </a:lnSpc>
              <a:spcAft>
                <a:spcPct val="0"/>
              </a:spcAft>
              <a:buFont typeface="Wingdings" panose="05000000000000000000" pitchFamily="2" charset="2"/>
              <a:buNone/>
            </a:pPr>
            <a:r>
              <a:rPr lang="en-US" altLang="en-US" sz="2800"/>
              <a:t>static State s = Locked; </a:t>
            </a:r>
          </a:p>
          <a:p>
            <a:pPr>
              <a:lnSpc>
                <a:spcPct val="100000"/>
              </a:lnSpc>
              <a:spcAft>
                <a:spcPct val="0"/>
              </a:spcAft>
              <a:buFont typeface="Wingdings" panose="05000000000000000000" pitchFamily="2" charset="2"/>
              <a:buNone/>
            </a:pPr>
            <a:r>
              <a:rPr lang="en-US" altLang="en-US" sz="2800"/>
              <a:t>void Transition(Event e){</a:t>
            </a:r>
          </a:p>
          <a:p>
            <a:pPr>
              <a:lnSpc>
                <a:spcPct val="100000"/>
              </a:lnSpc>
              <a:spcAft>
                <a:spcPct val="0"/>
              </a:spcAft>
              <a:buFont typeface="Wingdings" panose="05000000000000000000" pitchFamily="2" charset="2"/>
              <a:buNone/>
            </a:pPr>
            <a:r>
              <a:rPr lang="en-US" altLang="en-US" sz="2800"/>
              <a:t>          </a:t>
            </a:r>
            <a:r>
              <a:rPr lang="en-US" altLang="en-US" sz="2800" b="1">
                <a:solidFill>
                  <a:srgbClr val="0000CC"/>
                </a:solidFill>
              </a:rPr>
              <a:t>switch(s)</a:t>
            </a:r>
            <a:r>
              <a:rPr lang="en-US" altLang="en-US" sz="2800"/>
              <a:t>{</a:t>
            </a:r>
          </a:p>
          <a:p>
            <a:pPr>
              <a:lnSpc>
                <a:spcPct val="100000"/>
              </a:lnSpc>
              <a:spcAft>
                <a:spcPct val="0"/>
              </a:spcAft>
              <a:buFont typeface="Wingdings" panose="05000000000000000000" pitchFamily="2" charset="2"/>
              <a:buNone/>
            </a:pPr>
            <a:r>
              <a:rPr lang="en-US" altLang="en-US" sz="2800"/>
              <a:t>                   </a:t>
            </a:r>
            <a:r>
              <a:rPr lang="en-US" altLang="en-US" sz="2800" b="1">
                <a:solidFill>
                  <a:srgbClr val="0000CC"/>
                </a:solidFill>
              </a:rPr>
              <a:t>case Locked</a:t>
            </a:r>
            <a:r>
              <a:rPr lang="en-US" altLang="en-US" sz="2800">
                <a:solidFill>
                  <a:srgbClr val="0000CC"/>
                </a:solidFill>
              </a:rPr>
              <a:t>:</a:t>
            </a:r>
          </a:p>
          <a:p>
            <a:pPr>
              <a:lnSpc>
                <a:spcPct val="100000"/>
              </a:lnSpc>
              <a:spcAft>
                <a:spcPct val="0"/>
              </a:spcAft>
              <a:buFont typeface="Wingdings" panose="05000000000000000000" pitchFamily="2" charset="2"/>
              <a:buNone/>
            </a:pPr>
            <a:r>
              <a:rPr lang="en-US" altLang="en-US" sz="2800"/>
              <a:t>                                    </a:t>
            </a:r>
            <a:r>
              <a:rPr lang="en-US" altLang="en-US" sz="2800" b="1">
                <a:solidFill>
                  <a:srgbClr val="3333CC"/>
                </a:solidFill>
              </a:rPr>
              <a:t>switch(e)</a:t>
            </a:r>
            <a:r>
              <a:rPr lang="en-US" altLang="en-US" sz="2800"/>
              <a:t>{</a:t>
            </a:r>
          </a:p>
          <a:p>
            <a:pPr>
              <a:lnSpc>
                <a:spcPct val="100000"/>
              </a:lnSpc>
              <a:spcAft>
                <a:spcPct val="0"/>
              </a:spcAft>
              <a:buFont typeface="Wingdings" panose="05000000000000000000" pitchFamily="2" charset="2"/>
              <a:buNone/>
            </a:pPr>
            <a:r>
              <a:rPr lang="en-US" altLang="en-US" sz="2800"/>
              <a:t>                                           </a:t>
            </a:r>
            <a:r>
              <a:rPr lang="en-US" altLang="en-US" sz="2800" b="1">
                <a:solidFill>
                  <a:srgbClr val="9900CC"/>
                </a:solidFill>
              </a:rPr>
              <a:t>case Coin:</a:t>
            </a:r>
          </a:p>
          <a:p>
            <a:pPr>
              <a:lnSpc>
                <a:spcPct val="100000"/>
              </a:lnSpc>
              <a:spcAft>
                <a:spcPct val="0"/>
              </a:spcAft>
              <a:buFont typeface="Wingdings" panose="05000000000000000000" pitchFamily="2" charset="2"/>
              <a:buNone/>
            </a:pPr>
            <a:r>
              <a:rPr lang="en-US" altLang="en-US" sz="2800"/>
              <a:t>                                                   s = Unlocked;</a:t>
            </a:r>
          </a:p>
          <a:p>
            <a:pPr>
              <a:lnSpc>
                <a:spcPct val="100000"/>
              </a:lnSpc>
              <a:spcAft>
                <a:spcPct val="0"/>
              </a:spcAft>
              <a:buFont typeface="Wingdings" panose="05000000000000000000" pitchFamily="2" charset="2"/>
              <a:buNone/>
            </a:pPr>
            <a:r>
              <a:rPr lang="en-US" altLang="en-US" sz="2800"/>
              <a:t>                                                   Unlock();</a:t>
            </a:r>
          </a:p>
          <a:p>
            <a:pPr>
              <a:lnSpc>
                <a:spcPct val="100000"/>
              </a:lnSpc>
              <a:spcAft>
                <a:spcPct val="0"/>
              </a:spcAft>
              <a:buFont typeface="Wingdings" panose="05000000000000000000" pitchFamily="2" charset="2"/>
              <a:buNone/>
            </a:pPr>
            <a:r>
              <a:rPr lang="en-US" altLang="en-US" sz="2800"/>
              <a:t>                                                    break;</a:t>
            </a:r>
          </a:p>
          <a:p>
            <a:pPr>
              <a:lnSpc>
                <a:spcPct val="100000"/>
              </a:lnSpc>
              <a:spcAft>
                <a:spcPct val="0"/>
              </a:spcAft>
              <a:buFont typeface="Wingdings" panose="05000000000000000000" pitchFamily="2" charset="2"/>
              <a:buNone/>
            </a:pPr>
            <a:r>
              <a:rPr lang="en-US" altLang="en-US" sz="2800"/>
              <a:t>                                           </a:t>
            </a:r>
            <a:r>
              <a:rPr lang="en-US" altLang="en-US" sz="2800" b="1">
                <a:solidFill>
                  <a:srgbClr val="9900CC"/>
                </a:solidFill>
              </a:rPr>
              <a:t>case Jump:</a:t>
            </a:r>
          </a:p>
          <a:p>
            <a:pPr>
              <a:lnSpc>
                <a:spcPct val="100000"/>
              </a:lnSpc>
              <a:spcAft>
                <a:spcPct val="0"/>
              </a:spcAft>
              <a:buFont typeface="Wingdings" panose="05000000000000000000" pitchFamily="2" charset="2"/>
              <a:buNone/>
            </a:pPr>
            <a:r>
              <a:rPr lang="en-US" altLang="en-US" sz="2800"/>
              <a:t>                                                      s=Alarm;</a:t>
            </a:r>
          </a:p>
          <a:p>
            <a:pPr>
              <a:lnSpc>
                <a:spcPct val="100000"/>
              </a:lnSpc>
              <a:spcAft>
                <a:spcPct val="0"/>
              </a:spcAft>
              <a:buFont typeface="Wingdings" panose="05000000000000000000" pitchFamily="2" charset="2"/>
              <a:buNone/>
            </a:pPr>
            <a:r>
              <a:rPr lang="en-US" altLang="en-US" sz="2800"/>
              <a:t>                                                     Alarm();</a:t>
            </a:r>
          </a:p>
          <a:p>
            <a:pPr>
              <a:lnSpc>
                <a:spcPct val="100000"/>
              </a:lnSpc>
              <a:spcAft>
                <a:spcPct val="0"/>
              </a:spcAft>
              <a:buFont typeface="Wingdings" panose="05000000000000000000" pitchFamily="2" charset="2"/>
              <a:buNone/>
            </a:pPr>
            <a:r>
              <a:rPr lang="en-US" altLang="en-US" sz="2800"/>
              <a:t>                                                      break;</a:t>
            </a:r>
          </a:p>
          <a:p>
            <a:pPr>
              <a:lnSpc>
                <a:spcPct val="100000"/>
              </a:lnSpc>
              <a:spcAft>
                <a:spcPct val="0"/>
              </a:spcAft>
              <a:buFont typeface="Wingdings" panose="05000000000000000000" pitchFamily="2" charset="2"/>
              <a:buNone/>
            </a:pPr>
            <a:r>
              <a:rPr lang="en-US" altLang="en-US" sz="2800"/>
              <a:t>                                                   }</a:t>
            </a:r>
          </a:p>
          <a:p>
            <a:pPr>
              <a:lnSpc>
                <a:spcPct val="100000"/>
              </a:lnSpc>
              <a:spcAft>
                <a:spcPct val="0"/>
              </a:spcAft>
              <a:buFont typeface="Wingdings" panose="05000000000000000000" pitchFamily="2" charset="2"/>
              <a:buNone/>
            </a:pPr>
            <a:r>
              <a:rPr lang="en-US" altLang="en-US" sz="2800"/>
              <a:t>                     break;                                      </a:t>
            </a:r>
            <a:r>
              <a:rPr lang="en-US" altLang="en-US" sz="2800" b="1">
                <a:solidFill>
                  <a:srgbClr val="0000CC"/>
                </a:solidFill>
              </a:rPr>
              <a:t>cont…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a16="http://schemas.microsoft.com/office/drawing/2014/main" id="{C7DBCB20-C394-FB1D-8E38-2864D4454402}"/>
              </a:ext>
            </a:extLst>
          </p:cNvPr>
          <p:cNvSpPr>
            <a:spLocks noGrp="1" noChangeArrowheads="1"/>
          </p:cNvSpPr>
          <p:nvPr>
            <p:ph idx="1"/>
          </p:nvPr>
        </p:nvSpPr>
        <p:spPr>
          <a:xfrm>
            <a:off x="392113" y="122238"/>
            <a:ext cx="8715375" cy="6324600"/>
          </a:xfrm>
        </p:spPr>
        <p:txBody>
          <a:bodyPr/>
          <a:lstStyle/>
          <a:p>
            <a:pPr>
              <a:lnSpc>
                <a:spcPct val="114000"/>
              </a:lnSpc>
              <a:spcAft>
                <a:spcPct val="0"/>
              </a:spcAft>
              <a:buFont typeface="Wingdings" panose="05000000000000000000" pitchFamily="2" charset="2"/>
              <a:buNone/>
            </a:pPr>
            <a:r>
              <a:rPr lang="en-US" altLang="en-US" b="1">
                <a:solidFill>
                  <a:srgbClr val="0000CC"/>
                </a:solidFill>
              </a:rPr>
              <a:t>case Unlocked:</a:t>
            </a:r>
          </a:p>
          <a:p>
            <a:pPr>
              <a:lnSpc>
                <a:spcPct val="114000"/>
              </a:lnSpc>
              <a:spcAft>
                <a:spcPct val="0"/>
              </a:spcAft>
              <a:buFont typeface="Wingdings" panose="05000000000000000000" pitchFamily="2" charset="2"/>
              <a:buNone/>
            </a:pPr>
            <a:r>
              <a:rPr lang="en-US" altLang="en-US"/>
              <a:t>   </a:t>
            </a:r>
            <a:r>
              <a:rPr lang="en-US" altLang="en-US" b="1">
                <a:solidFill>
                  <a:srgbClr val="3333CC"/>
                </a:solidFill>
              </a:rPr>
              <a:t>switch(e)</a:t>
            </a:r>
            <a:r>
              <a:rPr lang="en-US" altLang="en-US"/>
              <a:t>{</a:t>
            </a:r>
          </a:p>
          <a:p>
            <a:pPr>
              <a:lnSpc>
                <a:spcPct val="114000"/>
              </a:lnSpc>
              <a:spcAft>
                <a:spcPct val="0"/>
              </a:spcAft>
              <a:buFont typeface="Wingdings" panose="05000000000000000000" pitchFamily="2" charset="2"/>
              <a:buNone/>
            </a:pPr>
            <a:r>
              <a:rPr lang="en-US" altLang="en-US"/>
              <a:t>      </a:t>
            </a:r>
            <a:r>
              <a:rPr lang="en-US" altLang="en-US" b="1">
                <a:solidFill>
                  <a:srgbClr val="9900CC"/>
                </a:solidFill>
              </a:rPr>
              <a:t>case Coin</a:t>
            </a:r>
            <a:r>
              <a:rPr lang="en-US" altLang="en-US"/>
              <a:t>: returnCoin();</a:t>
            </a:r>
          </a:p>
          <a:p>
            <a:pPr>
              <a:lnSpc>
                <a:spcPct val="114000"/>
              </a:lnSpc>
              <a:spcAft>
                <a:spcPct val="0"/>
              </a:spcAft>
              <a:buFont typeface="Wingdings" panose="05000000000000000000" pitchFamily="2" charset="2"/>
              <a:buNone/>
            </a:pPr>
            <a:r>
              <a:rPr lang="en-US" altLang="en-US"/>
              <a:t>                    break;</a:t>
            </a:r>
          </a:p>
          <a:p>
            <a:pPr>
              <a:lnSpc>
                <a:spcPct val="114000"/>
              </a:lnSpc>
              <a:spcAft>
                <a:spcPct val="0"/>
              </a:spcAft>
              <a:buFont typeface="Wingdings" panose="05000000000000000000" pitchFamily="2" charset="2"/>
              <a:buNone/>
            </a:pPr>
            <a:r>
              <a:rPr lang="en-US" altLang="en-US"/>
              <a:t>      </a:t>
            </a:r>
            <a:r>
              <a:rPr lang="en-US" altLang="en-US" b="1">
                <a:solidFill>
                  <a:srgbClr val="9900CC"/>
                </a:solidFill>
              </a:rPr>
              <a:t>case Pass</a:t>
            </a:r>
            <a:r>
              <a:rPr lang="en-US" altLang="en-US"/>
              <a:t>: s = Locked;</a:t>
            </a:r>
          </a:p>
          <a:p>
            <a:pPr>
              <a:lnSpc>
                <a:spcPct val="114000"/>
              </a:lnSpc>
              <a:spcAft>
                <a:spcPct val="0"/>
              </a:spcAft>
              <a:buFont typeface="Wingdings" panose="05000000000000000000" pitchFamily="2" charset="2"/>
              <a:buNone/>
            </a:pPr>
            <a:r>
              <a:rPr lang="en-US" altLang="en-US"/>
              <a:t>                    Lock();</a:t>
            </a:r>
          </a:p>
          <a:p>
            <a:pPr>
              <a:lnSpc>
                <a:spcPct val="114000"/>
              </a:lnSpc>
              <a:spcAft>
                <a:spcPct val="0"/>
              </a:spcAft>
              <a:buFont typeface="Wingdings" panose="05000000000000000000" pitchFamily="2" charset="2"/>
              <a:buNone/>
            </a:pPr>
            <a:r>
              <a:rPr lang="en-US" altLang="en-US"/>
              <a:t>                     break;</a:t>
            </a:r>
          </a:p>
          <a:p>
            <a:pPr>
              <a:lnSpc>
                <a:spcPct val="114000"/>
              </a:lnSpc>
              <a:spcAft>
                <a:spcPct val="0"/>
              </a:spcAft>
              <a:buFont typeface="Wingdings" panose="05000000000000000000" pitchFamily="2" charset="2"/>
              <a:buNone/>
            </a:pPr>
            <a:r>
              <a:rPr lang="en-US" altLang="en-US"/>
              <a:t>      </a:t>
            </a:r>
            <a:r>
              <a:rPr lang="en-US" altLang="en-US" b="1">
                <a:solidFill>
                  <a:srgbClr val="9900CC"/>
                </a:solidFill>
              </a:rPr>
              <a:t>case jump</a:t>
            </a:r>
            <a:r>
              <a:rPr lang="en-US" altLang="en-US"/>
              <a:t>:</a:t>
            </a:r>
          </a:p>
          <a:p>
            <a:pPr>
              <a:lnSpc>
                <a:spcPct val="114000"/>
              </a:lnSpc>
              <a:spcAft>
                <a:spcPct val="0"/>
              </a:spcAft>
              <a:buFont typeface="Wingdings" panose="05000000000000000000" pitchFamily="2" charset="2"/>
              <a:buNone/>
            </a:pPr>
            <a:r>
              <a:rPr lang="en-US" altLang="en-US" b="1">
                <a:solidFill>
                  <a:srgbClr val="9900CC"/>
                </a:solidFill>
              </a:rPr>
              <a:t>    case multiplePass</a:t>
            </a:r>
            <a:r>
              <a:rPr lang="en-US" altLang="en-US"/>
              <a:t>: s=Alarm;</a:t>
            </a:r>
          </a:p>
          <a:p>
            <a:pPr>
              <a:lnSpc>
                <a:spcPct val="114000"/>
              </a:lnSpc>
              <a:spcAft>
                <a:spcPct val="0"/>
              </a:spcAft>
              <a:buFont typeface="Wingdings" panose="05000000000000000000" pitchFamily="2" charset="2"/>
              <a:buNone/>
            </a:pPr>
            <a:r>
              <a:rPr lang="en-US" altLang="en-US"/>
              <a:t>                     Alarm();</a:t>
            </a:r>
          </a:p>
          <a:p>
            <a:pPr>
              <a:lnSpc>
                <a:spcPct val="114000"/>
              </a:lnSpc>
              <a:spcAft>
                <a:spcPct val="0"/>
              </a:spcAft>
              <a:buFont typeface="Wingdings" panose="05000000000000000000" pitchFamily="2" charset="2"/>
              <a:buNone/>
            </a:pPr>
            <a:r>
              <a:rPr lang="en-US" altLang="en-US"/>
              <a:t>                     break;}</a:t>
            </a:r>
          </a:p>
          <a:p>
            <a:pPr>
              <a:lnSpc>
                <a:spcPct val="114000"/>
              </a:lnSpc>
              <a:spcAft>
                <a:spcPct val="0"/>
              </a:spcAft>
              <a:buFont typeface="Wingdings" panose="05000000000000000000" pitchFamily="2" charset="2"/>
              <a:buNone/>
            </a:pPr>
            <a:r>
              <a:rPr lang="en-US" altLang="en-US"/>
              <a:t>     break;</a:t>
            </a:r>
          </a:p>
          <a:p>
            <a:pPr>
              <a:lnSpc>
                <a:spcPct val="114000"/>
              </a:lnSpc>
              <a:spcAft>
                <a:spcPct val="0"/>
              </a:spcAft>
              <a:buFont typeface="Wingdings" panose="05000000000000000000" pitchFamily="2" charset="2"/>
              <a:buNone/>
            </a:pPr>
            <a:r>
              <a:rPr lang="en-US" altLang="en-US" b="1">
                <a:solidFill>
                  <a:srgbClr val="9900CC"/>
                </a:solidFill>
              </a:rPr>
              <a:t>   case Alarm: </a:t>
            </a:r>
            <a:r>
              <a:rPr lang="en-US" altLang="en-US"/>
              <a:t>….  … ….</a:t>
            </a:r>
          </a:p>
          <a:p>
            <a:pPr>
              <a:lnSpc>
                <a:spcPct val="114000"/>
              </a:lnSpc>
              <a:spcAft>
                <a:spcPct val="0"/>
              </a:spcAft>
              <a:buFont typeface="Wingdings" panose="05000000000000000000" pitchFamily="2" charset="2"/>
              <a:buNone/>
            </a:pP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425A3BA9-1A31-D5D2-8BEF-0EB3ADB7FD31}"/>
              </a:ext>
            </a:extLst>
          </p:cNvPr>
          <p:cNvSpPr>
            <a:spLocks noGrp="1" noChangeArrowheads="1"/>
          </p:cNvSpPr>
          <p:nvPr>
            <p:ph idx="1"/>
          </p:nvPr>
        </p:nvSpPr>
        <p:spPr>
          <a:xfrm>
            <a:off x="239713" y="198438"/>
            <a:ext cx="9601200" cy="6477000"/>
          </a:xfrm>
        </p:spPr>
        <p:txBody>
          <a:bodyPr/>
          <a:lstStyle/>
          <a:p>
            <a:pPr>
              <a:buFont typeface="Wingdings" panose="05000000000000000000" pitchFamily="2" charset="2"/>
              <a:buNone/>
            </a:pPr>
            <a:r>
              <a:rPr lang="en-US" altLang="en-US"/>
              <a:t>public class Turnstile{</a:t>
            </a:r>
          </a:p>
          <a:p>
            <a:pPr>
              <a:buFont typeface="Wingdings" panose="05000000000000000000" pitchFamily="2" charset="2"/>
              <a:buNone/>
            </a:pPr>
            <a:r>
              <a:rPr lang="en-US" altLang="en-US"/>
              <a:t>enum state{ Locked, Unlocked, Alarm}</a:t>
            </a:r>
          </a:p>
          <a:p>
            <a:pPr>
              <a:buFont typeface="Wingdings" panose="05000000000000000000" pitchFamily="2" charset="2"/>
              <a:buNone/>
            </a:pPr>
            <a:r>
              <a:rPr lang="en-US" altLang="en-US"/>
              <a:t>public Turnstile(){ state=Unlocked;}</a:t>
            </a:r>
          </a:p>
          <a:p>
            <a:pPr>
              <a:buFont typeface="Wingdings" panose="05000000000000000000" pitchFamily="2" charset="2"/>
              <a:buNone/>
            </a:pPr>
            <a:r>
              <a:rPr lang="en-US" altLang="en-US" b="1">
                <a:solidFill>
                  <a:srgbClr val="3333CC"/>
                </a:solidFill>
              </a:rPr>
              <a:t>public pass(){</a:t>
            </a:r>
          </a:p>
          <a:p>
            <a:pPr>
              <a:buFont typeface="Wingdings" panose="05000000000000000000" pitchFamily="2" charset="2"/>
              <a:buNone/>
            </a:pPr>
            <a:r>
              <a:rPr lang="en-US" altLang="en-US"/>
              <a:t>	if(state== Unlocked) state=Locked;}</a:t>
            </a:r>
          </a:p>
          <a:p>
            <a:pPr>
              <a:buFont typeface="Wingdings" panose="05000000000000000000" pitchFamily="2" charset="2"/>
              <a:buNone/>
            </a:pPr>
            <a:r>
              <a:rPr lang="en-US" altLang="en-US" b="1">
                <a:solidFill>
                  <a:srgbClr val="3333CC"/>
                </a:solidFill>
              </a:rPr>
              <a:t>public coin(){</a:t>
            </a:r>
          </a:p>
          <a:p>
            <a:pPr>
              <a:buFont typeface="Wingdings" panose="05000000000000000000" pitchFamily="2" charset="2"/>
              <a:buNone/>
            </a:pPr>
            <a:r>
              <a:rPr lang="en-US" altLang="en-US"/>
              <a:t>				</a:t>
            </a:r>
            <a:r>
              <a:rPr lang="en-US" altLang="en-US" b="1">
                <a:solidFill>
                  <a:srgbClr val="9900CC"/>
                </a:solidFill>
              </a:rPr>
              <a:t>switch(state)</a:t>
            </a:r>
            <a:r>
              <a:rPr lang="en-US" altLang="en-US"/>
              <a:t>{</a:t>
            </a:r>
          </a:p>
          <a:p>
            <a:pPr>
              <a:buFont typeface="Wingdings" panose="05000000000000000000" pitchFamily="2" charset="2"/>
              <a:buNone/>
            </a:pPr>
            <a:r>
              <a:rPr lang="en-US" altLang="en-US"/>
              <a:t>						case Locked: state=Unlocked; break;</a:t>
            </a:r>
          </a:p>
          <a:p>
            <a:pPr>
              <a:buFont typeface="Wingdings" panose="05000000000000000000" pitchFamily="2" charset="2"/>
              <a:buNone/>
            </a:pPr>
            <a:r>
              <a:rPr lang="en-US" altLang="en-US"/>
              <a:t>						case  Unlocked: returnCoin(); break;</a:t>
            </a:r>
          </a:p>
          <a:p>
            <a:pPr>
              <a:buFont typeface="Wingdings" panose="05000000000000000000" pitchFamily="2" charset="2"/>
              <a:buNone/>
            </a:pPr>
            <a:r>
              <a:rPr lang="en-US" altLang="en-US"/>
              <a:t>						}}</a:t>
            </a:r>
          </a:p>
          <a:p>
            <a:pPr>
              <a:buFont typeface="Wingdings" panose="05000000000000000000" pitchFamily="2" charset="2"/>
              <a:buNone/>
            </a:pPr>
            <a:r>
              <a:rPr lang="en-US" altLang="en-US" b="1">
                <a:solidFill>
                  <a:srgbClr val="3333CC"/>
                </a:solidFill>
              </a:rPr>
              <a:t>public jump(){…}</a:t>
            </a:r>
          </a:p>
          <a:p>
            <a:pPr>
              <a:buFont typeface="Wingdings" panose="05000000000000000000" pitchFamily="2" charset="2"/>
              <a:buNone/>
            </a:pPr>
            <a:r>
              <a:rPr lang="en-US" altLang="en-US"/>
              <a:t>…}</a:t>
            </a:r>
          </a:p>
          <a:p>
            <a:pPr>
              <a:buFont typeface="Wingdings" panose="05000000000000000000" pitchFamily="2" charset="2"/>
              <a:buNone/>
            </a:pPr>
            <a:r>
              <a:rPr lang="en-US" altLang="en-US"/>
              <a:t>				</a:t>
            </a:r>
          </a:p>
          <a:p>
            <a:pPr>
              <a:buFont typeface="Wingdings" panose="05000000000000000000" pitchFamily="2" charset="2"/>
              <a:buNone/>
            </a:pPr>
            <a:endParaRPr lang="en-US" altLang="en-US"/>
          </a:p>
        </p:txBody>
      </p:sp>
      <p:sp>
        <p:nvSpPr>
          <p:cNvPr id="3" name="Rectangle 2">
            <a:extLst>
              <a:ext uri="{FF2B5EF4-FFF2-40B4-BE49-F238E27FC236}">
                <a16:creationId xmlns:a16="http://schemas.microsoft.com/office/drawing/2014/main" id="{21F45BF2-4CD0-2F74-AB30-191D3855465F}"/>
              </a:ext>
            </a:extLst>
          </p:cNvPr>
          <p:cNvSpPr/>
          <p:nvPr/>
        </p:nvSpPr>
        <p:spPr>
          <a:xfrm rot="20159966">
            <a:off x="6683002" y="6244391"/>
            <a:ext cx="3323050" cy="540597"/>
          </a:xfrm>
          <a:prstGeom prst="rect">
            <a:avLst/>
          </a:prstGeom>
          <a:solidFill>
            <a:srgbClr val="FFFFCC"/>
          </a:solidFill>
          <a:ln>
            <a:solidFill>
              <a:srgbClr val="FF0000"/>
            </a:solidFill>
          </a:ln>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80000"/>
              </a:lnSpc>
              <a:buClr>
                <a:srgbClr val="000000"/>
              </a:buClr>
              <a:buSzPct val="100000"/>
              <a:buFont typeface="Times New Roman" panose="02020603050405020304" pitchFamily="18" charset="0"/>
              <a:buNone/>
              <a:defRPr/>
            </a:pPr>
            <a:r>
              <a:rPr lang="en-U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Java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AutoShape 2">
            <a:extLst>
              <a:ext uri="{FF2B5EF4-FFF2-40B4-BE49-F238E27FC236}">
                <a16:creationId xmlns:a16="http://schemas.microsoft.com/office/drawing/2014/main" id="{E9778BA1-87ED-1E66-F1D9-52ECBE846D4D}"/>
              </a:ext>
            </a:extLst>
          </p:cNvPr>
          <p:cNvSpPr>
            <a:spLocks noChangeArrowheads="1"/>
          </p:cNvSpPr>
          <p:nvPr/>
        </p:nvSpPr>
        <p:spPr bwMode="auto">
          <a:xfrm>
            <a:off x="4884738" y="2603500"/>
            <a:ext cx="4462462" cy="4032250"/>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600" i="0">
                <a:solidFill>
                  <a:srgbClr val="000000"/>
                </a:solidFill>
                <a:effectLst>
                  <a:outerShdw blurRad="38100" dist="38100" dir="2700000" algn="tl">
                    <a:srgbClr val="FFFFFF"/>
                  </a:outerShdw>
                </a:effectLst>
                <a:latin typeface="+mn-lt"/>
              </a:rPr>
              <a:t>LampFlashing</a:t>
            </a:r>
          </a:p>
        </p:txBody>
      </p:sp>
      <p:grpSp>
        <p:nvGrpSpPr>
          <p:cNvPr id="8195" name="Group 3">
            <a:extLst>
              <a:ext uri="{FF2B5EF4-FFF2-40B4-BE49-F238E27FC236}">
                <a16:creationId xmlns:a16="http://schemas.microsoft.com/office/drawing/2014/main" id="{E0D6CBCC-7928-F29C-70BA-578E9BDAD77B}"/>
              </a:ext>
            </a:extLst>
          </p:cNvPr>
          <p:cNvGrpSpPr>
            <a:grpSpLocks/>
          </p:cNvGrpSpPr>
          <p:nvPr/>
        </p:nvGrpSpPr>
        <p:grpSpPr bwMode="auto">
          <a:xfrm>
            <a:off x="5291138" y="3359150"/>
            <a:ext cx="3592512" cy="2940050"/>
            <a:chOff x="3095" y="1920"/>
            <a:chExt cx="1778" cy="1680"/>
          </a:xfrm>
        </p:grpSpPr>
        <p:sp>
          <p:nvSpPr>
            <p:cNvPr id="533534" name="Line 4">
              <a:extLst>
                <a:ext uri="{FF2B5EF4-FFF2-40B4-BE49-F238E27FC236}">
                  <a16:creationId xmlns:a16="http://schemas.microsoft.com/office/drawing/2014/main" id="{D5A45A35-9BA8-CC79-5F27-46648C276051}"/>
                </a:ext>
              </a:extLst>
            </p:cNvPr>
            <p:cNvSpPr>
              <a:spLocks noChangeShapeType="1"/>
            </p:cNvSpPr>
            <p:nvPr/>
          </p:nvSpPr>
          <p:spPr bwMode="auto">
            <a:xfrm>
              <a:off x="3744" y="2496"/>
              <a:ext cx="0" cy="528"/>
            </a:xfrm>
            <a:prstGeom prst="line">
              <a:avLst/>
            </a:prstGeom>
            <a:noFill/>
            <a:ln w="28575">
              <a:solidFill>
                <a:schemeClr val="tx1"/>
              </a:solidFill>
              <a:round/>
              <a:headEnd/>
              <a:tailEnd type="arrow"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49" name="Text Box 5">
              <a:extLst>
                <a:ext uri="{FF2B5EF4-FFF2-40B4-BE49-F238E27FC236}">
                  <a16:creationId xmlns:a16="http://schemas.microsoft.com/office/drawing/2014/main" id="{88CD762F-76D9-F73E-2F6C-869001C8A521}"/>
                </a:ext>
              </a:extLst>
            </p:cNvPr>
            <p:cNvSpPr txBox="1">
              <a:spLocks noChangeArrowheads="1"/>
            </p:cNvSpPr>
            <p:nvPr/>
          </p:nvSpPr>
          <p:spPr bwMode="auto">
            <a:xfrm>
              <a:off x="3095" y="2737"/>
              <a:ext cx="627" cy="287"/>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C0C0C0"/>
                    </a:outerShdw>
                  </a:effectLst>
                  <a:latin typeface="+mn-lt"/>
                </a:rPr>
                <a:t>1sec/</a:t>
              </a:r>
            </a:p>
          </p:txBody>
        </p:sp>
        <p:sp>
          <p:nvSpPr>
            <p:cNvPr id="533536" name="Line 6">
              <a:extLst>
                <a:ext uri="{FF2B5EF4-FFF2-40B4-BE49-F238E27FC236}">
                  <a16:creationId xmlns:a16="http://schemas.microsoft.com/office/drawing/2014/main" id="{54FE2DCB-1794-357A-63C0-79BFA9C828AE}"/>
                </a:ext>
              </a:extLst>
            </p:cNvPr>
            <p:cNvSpPr>
              <a:spLocks noChangeShapeType="1"/>
            </p:cNvSpPr>
            <p:nvPr/>
          </p:nvSpPr>
          <p:spPr bwMode="auto">
            <a:xfrm flipV="1">
              <a:off x="4224" y="2496"/>
              <a:ext cx="0" cy="528"/>
            </a:xfrm>
            <a:prstGeom prst="line">
              <a:avLst/>
            </a:prstGeom>
            <a:noFill/>
            <a:ln w="28575">
              <a:solidFill>
                <a:schemeClr val="tx1"/>
              </a:solidFill>
              <a:round/>
              <a:headEnd/>
              <a:tailEnd type="arrow"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51" name="Text Box 7">
              <a:extLst>
                <a:ext uri="{FF2B5EF4-FFF2-40B4-BE49-F238E27FC236}">
                  <a16:creationId xmlns:a16="http://schemas.microsoft.com/office/drawing/2014/main" id="{511D9EC1-6341-83D3-CB37-D7ED96DB7260}"/>
                </a:ext>
              </a:extLst>
            </p:cNvPr>
            <p:cNvSpPr txBox="1">
              <a:spLocks noChangeArrowheads="1"/>
            </p:cNvSpPr>
            <p:nvPr/>
          </p:nvSpPr>
          <p:spPr bwMode="auto">
            <a:xfrm>
              <a:off x="4246" y="2545"/>
              <a:ext cx="627" cy="287"/>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C0C0C0"/>
                    </a:outerShdw>
                  </a:effectLst>
                  <a:latin typeface="+mn-lt"/>
                </a:rPr>
                <a:t>1sec/</a:t>
              </a:r>
            </a:p>
          </p:txBody>
        </p:sp>
        <p:grpSp>
          <p:nvGrpSpPr>
            <p:cNvPr id="8227" name="Group 8">
              <a:extLst>
                <a:ext uri="{FF2B5EF4-FFF2-40B4-BE49-F238E27FC236}">
                  <a16:creationId xmlns:a16="http://schemas.microsoft.com/office/drawing/2014/main" id="{FC7575C2-E888-52B4-8B5A-26E3FE9A68FF}"/>
                </a:ext>
              </a:extLst>
            </p:cNvPr>
            <p:cNvGrpSpPr>
              <a:grpSpLocks/>
            </p:cNvGrpSpPr>
            <p:nvPr/>
          </p:nvGrpSpPr>
          <p:grpSpPr bwMode="auto">
            <a:xfrm>
              <a:off x="3426" y="3024"/>
              <a:ext cx="1281" cy="576"/>
              <a:chOff x="3426" y="3024"/>
              <a:chExt cx="1281" cy="576"/>
            </a:xfrm>
          </p:grpSpPr>
          <p:sp>
            <p:nvSpPr>
              <p:cNvPr id="415753" name="AutoShape 9">
                <a:extLst>
                  <a:ext uri="{FF2B5EF4-FFF2-40B4-BE49-F238E27FC236}">
                    <a16:creationId xmlns:a16="http://schemas.microsoft.com/office/drawing/2014/main" id="{829930BB-F0E6-607D-963B-5507A0166E3B}"/>
                  </a:ext>
                </a:extLst>
              </p:cNvPr>
              <p:cNvSpPr>
                <a:spLocks noChangeArrowheads="1"/>
              </p:cNvSpPr>
              <p:nvPr/>
            </p:nvSpPr>
            <p:spPr bwMode="auto">
              <a:xfrm>
                <a:off x="3551" y="3024"/>
                <a:ext cx="1058" cy="576"/>
              </a:xfrm>
              <a:prstGeom prst="roundRect">
                <a:avLst>
                  <a:gd name="adj" fmla="val 16667"/>
                </a:avLst>
              </a:prstGeom>
              <a:solidFill>
                <a:schemeClr val="accent1"/>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200" i="0">
                    <a:solidFill>
                      <a:srgbClr val="000000"/>
                    </a:solidFill>
                    <a:effectLst>
                      <a:outerShdw blurRad="38100" dist="38100" dir="2700000" algn="tl">
                        <a:srgbClr val="FFFFFF"/>
                      </a:outerShdw>
                    </a:effectLst>
                    <a:latin typeface="+mn-lt"/>
                  </a:rPr>
                  <a:t>FlashOff</a:t>
                </a:r>
              </a:p>
            </p:txBody>
          </p:sp>
          <p:sp>
            <p:nvSpPr>
              <p:cNvPr id="533544" name="Line 10">
                <a:extLst>
                  <a:ext uri="{FF2B5EF4-FFF2-40B4-BE49-F238E27FC236}">
                    <a16:creationId xmlns:a16="http://schemas.microsoft.com/office/drawing/2014/main" id="{9B247DB4-7C16-F20C-3E3B-38917291C57D}"/>
                  </a:ext>
                </a:extLst>
              </p:cNvPr>
              <p:cNvSpPr>
                <a:spLocks noChangeShapeType="1"/>
              </p:cNvSpPr>
              <p:nvPr/>
            </p:nvSpPr>
            <p:spPr bwMode="auto">
              <a:xfrm>
                <a:off x="3551" y="3264"/>
                <a:ext cx="1058" cy="0"/>
              </a:xfrm>
              <a:prstGeom prst="line">
                <a:avLst/>
              </a:prstGeom>
              <a:noFill/>
              <a:ln w="1905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55" name="Text Box 11">
                <a:extLst>
                  <a:ext uri="{FF2B5EF4-FFF2-40B4-BE49-F238E27FC236}">
                    <a16:creationId xmlns:a16="http://schemas.microsoft.com/office/drawing/2014/main" id="{B7B254C8-3BC4-D520-C854-897F29739699}"/>
                  </a:ext>
                </a:extLst>
              </p:cNvPr>
              <p:cNvSpPr txBox="1">
                <a:spLocks noChangeArrowheads="1"/>
              </p:cNvSpPr>
              <p:nvPr/>
            </p:nvSpPr>
            <p:spPr bwMode="auto">
              <a:xfrm>
                <a:off x="3426" y="3290"/>
                <a:ext cx="1281" cy="234"/>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000" i="0">
                    <a:solidFill>
                      <a:srgbClr val="000000"/>
                    </a:solidFill>
                    <a:effectLst>
                      <a:outerShdw blurRad="38100" dist="38100" dir="2700000" algn="tl">
                        <a:srgbClr val="C0C0C0"/>
                      </a:outerShdw>
                    </a:effectLst>
                    <a:latin typeface="+mn-lt"/>
                  </a:rPr>
                  <a:t>entry/lamp.off()</a:t>
                </a:r>
              </a:p>
            </p:txBody>
          </p:sp>
        </p:grpSp>
        <p:grpSp>
          <p:nvGrpSpPr>
            <p:cNvPr id="8228" name="Group 12">
              <a:extLst>
                <a:ext uri="{FF2B5EF4-FFF2-40B4-BE49-F238E27FC236}">
                  <a16:creationId xmlns:a16="http://schemas.microsoft.com/office/drawing/2014/main" id="{CD7DB002-B929-9E67-8E46-151B49E216E0}"/>
                </a:ext>
              </a:extLst>
            </p:cNvPr>
            <p:cNvGrpSpPr>
              <a:grpSpLocks/>
            </p:cNvGrpSpPr>
            <p:nvPr/>
          </p:nvGrpSpPr>
          <p:grpSpPr bwMode="auto">
            <a:xfrm>
              <a:off x="3461" y="1920"/>
              <a:ext cx="1210" cy="576"/>
              <a:chOff x="3461" y="3024"/>
              <a:chExt cx="1210" cy="576"/>
            </a:xfrm>
          </p:grpSpPr>
          <p:sp>
            <p:nvSpPr>
              <p:cNvPr id="415757" name="AutoShape 13">
                <a:extLst>
                  <a:ext uri="{FF2B5EF4-FFF2-40B4-BE49-F238E27FC236}">
                    <a16:creationId xmlns:a16="http://schemas.microsoft.com/office/drawing/2014/main" id="{20FF25A5-D371-1FFB-DE03-FD6D34B17277}"/>
                  </a:ext>
                </a:extLst>
              </p:cNvPr>
              <p:cNvSpPr>
                <a:spLocks noChangeArrowheads="1"/>
              </p:cNvSpPr>
              <p:nvPr/>
            </p:nvSpPr>
            <p:spPr bwMode="auto">
              <a:xfrm>
                <a:off x="3552" y="3024"/>
                <a:ext cx="1056" cy="576"/>
              </a:xfrm>
              <a:prstGeom prst="roundRect">
                <a:avLst>
                  <a:gd name="adj" fmla="val 16667"/>
                </a:avLst>
              </a:prstGeom>
              <a:solidFill>
                <a:schemeClr val="accent1"/>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200" i="0">
                    <a:solidFill>
                      <a:srgbClr val="000000"/>
                    </a:solidFill>
                    <a:effectLst>
                      <a:outerShdw blurRad="38100" dist="38100" dir="2700000" algn="tl">
                        <a:srgbClr val="FFFFFF"/>
                      </a:outerShdw>
                    </a:effectLst>
                    <a:latin typeface="+mn-lt"/>
                  </a:rPr>
                  <a:t>FlashOn</a:t>
                </a:r>
              </a:p>
            </p:txBody>
          </p:sp>
          <p:sp>
            <p:nvSpPr>
              <p:cNvPr id="533541" name="Line 14">
                <a:extLst>
                  <a:ext uri="{FF2B5EF4-FFF2-40B4-BE49-F238E27FC236}">
                    <a16:creationId xmlns:a16="http://schemas.microsoft.com/office/drawing/2014/main" id="{D75F5937-A3B6-6948-2B03-A2AFBDD224CB}"/>
                  </a:ext>
                </a:extLst>
              </p:cNvPr>
              <p:cNvSpPr>
                <a:spLocks noChangeShapeType="1"/>
              </p:cNvSpPr>
              <p:nvPr/>
            </p:nvSpPr>
            <p:spPr bwMode="auto">
              <a:xfrm>
                <a:off x="3552" y="3264"/>
                <a:ext cx="1056" cy="0"/>
              </a:xfrm>
              <a:prstGeom prst="line">
                <a:avLst/>
              </a:prstGeom>
              <a:noFill/>
              <a:ln w="1905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59" name="Text Box 15">
                <a:extLst>
                  <a:ext uri="{FF2B5EF4-FFF2-40B4-BE49-F238E27FC236}">
                    <a16:creationId xmlns:a16="http://schemas.microsoft.com/office/drawing/2014/main" id="{51499D8C-D2BC-0528-E030-8B176FAEC011}"/>
                  </a:ext>
                </a:extLst>
              </p:cNvPr>
              <p:cNvSpPr txBox="1">
                <a:spLocks noChangeArrowheads="1"/>
              </p:cNvSpPr>
              <p:nvPr/>
            </p:nvSpPr>
            <p:spPr bwMode="auto">
              <a:xfrm>
                <a:off x="3461" y="3290"/>
                <a:ext cx="1210" cy="234"/>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000" i="0">
                    <a:solidFill>
                      <a:srgbClr val="000000"/>
                    </a:solidFill>
                    <a:effectLst>
                      <a:outerShdw blurRad="38100" dist="38100" dir="2700000" algn="tl">
                        <a:srgbClr val="C0C0C0"/>
                      </a:outerShdw>
                    </a:effectLst>
                    <a:latin typeface="+mn-lt"/>
                  </a:rPr>
                  <a:t>entry/lamp.on()</a:t>
                </a:r>
              </a:p>
            </p:txBody>
          </p:sp>
        </p:grpSp>
      </p:grpSp>
      <p:grpSp>
        <p:nvGrpSpPr>
          <p:cNvPr id="8196" name="Group 16">
            <a:extLst>
              <a:ext uri="{FF2B5EF4-FFF2-40B4-BE49-F238E27FC236}">
                <a16:creationId xmlns:a16="http://schemas.microsoft.com/office/drawing/2014/main" id="{0DF882B4-483E-9F97-24B1-926D1B45D465}"/>
              </a:ext>
            </a:extLst>
          </p:cNvPr>
          <p:cNvGrpSpPr>
            <a:grpSpLocks/>
          </p:cNvGrpSpPr>
          <p:nvPr/>
        </p:nvGrpSpPr>
        <p:grpSpPr bwMode="auto">
          <a:xfrm>
            <a:off x="544513" y="2603500"/>
            <a:ext cx="2882900" cy="4032250"/>
            <a:chOff x="369" y="1488"/>
            <a:chExt cx="1426" cy="2304"/>
          </a:xfrm>
        </p:grpSpPr>
        <p:sp>
          <p:nvSpPr>
            <p:cNvPr id="533522" name="Line 17">
              <a:extLst>
                <a:ext uri="{FF2B5EF4-FFF2-40B4-BE49-F238E27FC236}">
                  <a16:creationId xmlns:a16="http://schemas.microsoft.com/office/drawing/2014/main" id="{0F15E64A-6847-86E4-DF93-A3ED13578F35}"/>
                </a:ext>
              </a:extLst>
            </p:cNvPr>
            <p:cNvSpPr>
              <a:spLocks noChangeShapeType="1"/>
            </p:cNvSpPr>
            <p:nvPr/>
          </p:nvSpPr>
          <p:spPr bwMode="auto">
            <a:xfrm flipV="1">
              <a:off x="861" y="2064"/>
              <a:ext cx="0" cy="1152"/>
            </a:xfrm>
            <a:prstGeom prst="line">
              <a:avLst/>
            </a:prstGeom>
            <a:noFill/>
            <a:ln w="28575">
              <a:solidFill>
                <a:schemeClr val="tx1"/>
              </a:solidFill>
              <a:round/>
              <a:headEnd/>
              <a:tailEnd type="arrow"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62" name="Text Box 18">
              <a:extLst>
                <a:ext uri="{FF2B5EF4-FFF2-40B4-BE49-F238E27FC236}">
                  <a16:creationId xmlns:a16="http://schemas.microsoft.com/office/drawing/2014/main" id="{95AB5889-5C97-E5E9-1BDC-05C878B9F7C7}"/>
                </a:ext>
              </a:extLst>
            </p:cNvPr>
            <p:cNvSpPr txBox="1">
              <a:spLocks noChangeArrowheads="1"/>
            </p:cNvSpPr>
            <p:nvPr/>
          </p:nvSpPr>
          <p:spPr bwMode="auto">
            <a:xfrm>
              <a:off x="369" y="2209"/>
              <a:ext cx="507" cy="287"/>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C0C0C0"/>
                    </a:outerShdw>
                  </a:effectLst>
                  <a:latin typeface="+mn-lt"/>
                </a:rPr>
                <a:t>off/</a:t>
              </a:r>
            </a:p>
          </p:txBody>
        </p:sp>
        <p:grpSp>
          <p:nvGrpSpPr>
            <p:cNvPr id="8213" name="Group 19">
              <a:extLst>
                <a:ext uri="{FF2B5EF4-FFF2-40B4-BE49-F238E27FC236}">
                  <a16:creationId xmlns:a16="http://schemas.microsoft.com/office/drawing/2014/main" id="{6D80A96A-513D-7807-0829-64E2F4B70556}"/>
                </a:ext>
              </a:extLst>
            </p:cNvPr>
            <p:cNvGrpSpPr>
              <a:grpSpLocks/>
            </p:cNvGrpSpPr>
            <p:nvPr/>
          </p:nvGrpSpPr>
          <p:grpSpPr bwMode="auto">
            <a:xfrm>
              <a:off x="515" y="1488"/>
              <a:ext cx="1280" cy="576"/>
              <a:chOff x="981" y="2064"/>
              <a:chExt cx="1177" cy="576"/>
            </a:xfrm>
          </p:grpSpPr>
          <p:sp>
            <p:nvSpPr>
              <p:cNvPr id="415764" name="AutoShape 20">
                <a:extLst>
                  <a:ext uri="{FF2B5EF4-FFF2-40B4-BE49-F238E27FC236}">
                    <a16:creationId xmlns:a16="http://schemas.microsoft.com/office/drawing/2014/main" id="{BFE1AA19-CAEC-ECB3-B814-F68B1D4DD224}"/>
                  </a:ext>
                </a:extLst>
              </p:cNvPr>
              <p:cNvSpPr>
                <a:spLocks noChangeArrowheads="1"/>
              </p:cNvSpPr>
              <p:nvPr/>
            </p:nvSpPr>
            <p:spPr bwMode="auto">
              <a:xfrm>
                <a:off x="1036" y="2064"/>
                <a:ext cx="1056" cy="576"/>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200" i="0">
                    <a:solidFill>
                      <a:srgbClr val="000000"/>
                    </a:solidFill>
                    <a:effectLst>
                      <a:outerShdw blurRad="38100" dist="38100" dir="2700000" algn="tl">
                        <a:srgbClr val="FFFFFF"/>
                      </a:outerShdw>
                    </a:effectLst>
                    <a:latin typeface="+mn-lt"/>
                  </a:rPr>
                  <a:t>LampOff</a:t>
                </a:r>
              </a:p>
            </p:txBody>
          </p:sp>
          <p:sp>
            <p:nvSpPr>
              <p:cNvPr id="533532" name="Line 21">
                <a:extLst>
                  <a:ext uri="{FF2B5EF4-FFF2-40B4-BE49-F238E27FC236}">
                    <a16:creationId xmlns:a16="http://schemas.microsoft.com/office/drawing/2014/main" id="{DE427E6E-484C-C1C0-D10C-73ACA298F4C3}"/>
                  </a:ext>
                </a:extLst>
              </p:cNvPr>
              <p:cNvSpPr>
                <a:spLocks noChangeShapeType="1"/>
              </p:cNvSpPr>
              <p:nvPr/>
            </p:nvSpPr>
            <p:spPr bwMode="auto">
              <a:xfrm>
                <a:off x="1036" y="2304"/>
                <a:ext cx="1056" cy="0"/>
              </a:xfrm>
              <a:prstGeom prst="line">
                <a:avLst/>
              </a:prstGeom>
              <a:noFill/>
              <a:ln w="1905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66" name="Text Box 22">
                <a:extLst>
                  <a:ext uri="{FF2B5EF4-FFF2-40B4-BE49-F238E27FC236}">
                    <a16:creationId xmlns:a16="http://schemas.microsoft.com/office/drawing/2014/main" id="{CD9D91E8-C20A-B61B-6E35-F9E967B5DE16}"/>
                  </a:ext>
                </a:extLst>
              </p:cNvPr>
              <p:cNvSpPr txBox="1">
                <a:spLocks noChangeArrowheads="1"/>
              </p:cNvSpPr>
              <p:nvPr/>
            </p:nvSpPr>
            <p:spPr bwMode="auto">
              <a:xfrm>
                <a:off x="981" y="2330"/>
                <a:ext cx="1177" cy="234"/>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000" i="0">
                    <a:solidFill>
                      <a:srgbClr val="000000"/>
                    </a:solidFill>
                    <a:effectLst>
                      <a:outerShdw blurRad="38100" dist="38100" dir="2700000" algn="tl">
                        <a:srgbClr val="C0C0C0"/>
                      </a:outerShdw>
                    </a:effectLst>
                    <a:latin typeface="+mn-lt"/>
                  </a:rPr>
                  <a:t>entry/lamp.off()</a:t>
                </a:r>
              </a:p>
            </p:txBody>
          </p:sp>
        </p:grpSp>
        <p:grpSp>
          <p:nvGrpSpPr>
            <p:cNvPr id="8214" name="Group 23">
              <a:extLst>
                <a:ext uri="{FF2B5EF4-FFF2-40B4-BE49-F238E27FC236}">
                  <a16:creationId xmlns:a16="http://schemas.microsoft.com/office/drawing/2014/main" id="{19AA795E-8CA9-72B1-8121-096780EF8FB7}"/>
                </a:ext>
              </a:extLst>
            </p:cNvPr>
            <p:cNvGrpSpPr>
              <a:grpSpLocks/>
            </p:cNvGrpSpPr>
            <p:nvPr/>
          </p:nvGrpSpPr>
          <p:grpSpPr bwMode="auto">
            <a:xfrm>
              <a:off x="553" y="3216"/>
              <a:ext cx="1209" cy="576"/>
              <a:chOff x="1015" y="2064"/>
              <a:chExt cx="1111" cy="576"/>
            </a:xfrm>
          </p:grpSpPr>
          <p:sp>
            <p:nvSpPr>
              <p:cNvPr id="415768" name="AutoShape 24">
                <a:extLst>
                  <a:ext uri="{FF2B5EF4-FFF2-40B4-BE49-F238E27FC236}">
                    <a16:creationId xmlns:a16="http://schemas.microsoft.com/office/drawing/2014/main" id="{AE58D537-D500-C2E0-889E-547708942812}"/>
                  </a:ext>
                </a:extLst>
              </p:cNvPr>
              <p:cNvSpPr>
                <a:spLocks noChangeArrowheads="1"/>
              </p:cNvSpPr>
              <p:nvPr/>
            </p:nvSpPr>
            <p:spPr bwMode="auto">
              <a:xfrm>
                <a:off x="1036" y="2064"/>
                <a:ext cx="1056" cy="576"/>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200" i="0">
                    <a:solidFill>
                      <a:srgbClr val="000000"/>
                    </a:solidFill>
                    <a:effectLst>
                      <a:outerShdw blurRad="38100" dist="38100" dir="2700000" algn="tl">
                        <a:srgbClr val="FFFFFF"/>
                      </a:outerShdw>
                    </a:effectLst>
                    <a:latin typeface="+mn-lt"/>
                  </a:rPr>
                  <a:t>LampOn</a:t>
                </a:r>
              </a:p>
            </p:txBody>
          </p:sp>
          <p:sp>
            <p:nvSpPr>
              <p:cNvPr id="533529" name="Line 25">
                <a:extLst>
                  <a:ext uri="{FF2B5EF4-FFF2-40B4-BE49-F238E27FC236}">
                    <a16:creationId xmlns:a16="http://schemas.microsoft.com/office/drawing/2014/main" id="{BCFA0462-3650-E135-4CCA-3B5A20DCE1E6}"/>
                  </a:ext>
                </a:extLst>
              </p:cNvPr>
              <p:cNvSpPr>
                <a:spLocks noChangeShapeType="1"/>
              </p:cNvSpPr>
              <p:nvPr/>
            </p:nvSpPr>
            <p:spPr bwMode="auto">
              <a:xfrm>
                <a:off x="1036" y="2304"/>
                <a:ext cx="1056" cy="0"/>
              </a:xfrm>
              <a:prstGeom prst="line">
                <a:avLst/>
              </a:prstGeom>
              <a:noFill/>
              <a:ln w="19050">
                <a:solidFill>
                  <a:schemeClr val="tx1"/>
                </a:solidFill>
                <a:round/>
                <a:headEnd/>
                <a:tailEnd/>
              </a:ln>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70" name="Text Box 26">
                <a:extLst>
                  <a:ext uri="{FF2B5EF4-FFF2-40B4-BE49-F238E27FC236}">
                    <a16:creationId xmlns:a16="http://schemas.microsoft.com/office/drawing/2014/main" id="{C63B3A3F-798E-83D8-9523-4C41F1E3F777}"/>
                  </a:ext>
                </a:extLst>
              </p:cNvPr>
              <p:cNvSpPr txBox="1">
                <a:spLocks noChangeArrowheads="1"/>
              </p:cNvSpPr>
              <p:nvPr/>
            </p:nvSpPr>
            <p:spPr bwMode="auto">
              <a:xfrm>
                <a:off x="1015" y="2330"/>
                <a:ext cx="1111" cy="234"/>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000" i="0">
                    <a:solidFill>
                      <a:srgbClr val="000000"/>
                    </a:solidFill>
                    <a:effectLst>
                      <a:outerShdw blurRad="38100" dist="38100" dir="2700000" algn="tl">
                        <a:srgbClr val="C0C0C0"/>
                      </a:outerShdw>
                    </a:effectLst>
                    <a:latin typeface="+mn-lt"/>
                  </a:rPr>
                  <a:t>entry/lamp.on()</a:t>
                </a:r>
              </a:p>
            </p:txBody>
          </p:sp>
        </p:grpSp>
        <p:sp>
          <p:nvSpPr>
            <p:cNvPr id="533526" name="Line 27">
              <a:extLst>
                <a:ext uri="{FF2B5EF4-FFF2-40B4-BE49-F238E27FC236}">
                  <a16:creationId xmlns:a16="http://schemas.microsoft.com/office/drawing/2014/main" id="{F98F4989-E481-2813-A290-98C5E28E14FE}"/>
                </a:ext>
              </a:extLst>
            </p:cNvPr>
            <p:cNvSpPr>
              <a:spLocks noChangeShapeType="1"/>
            </p:cNvSpPr>
            <p:nvPr/>
          </p:nvSpPr>
          <p:spPr bwMode="auto">
            <a:xfrm>
              <a:off x="1344" y="2064"/>
              <a:ext cx="0" cy="1152"/>
            </a:xfrm>
            <a:prstGeom prst="line">
              <a:avLst/>
            </a:prstGeom>
            <a:noFill/>
            <a:ln w="28575">
              <a:solidFill>
                <a:schemeClr val="tx1"/>
              </a:solidFill>
              <a:round/>
              <a:headEnd/>
              <a:tailEnd type="arrow" w="med" len="med"/>
            </a:ln>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72" name="Text Box 28">
              <a:extLst>
                <a:ext uri="{FF2B5EF4-FFF2-40B4-BE49-F238E27FC236}">
                  <a16:creationId xmlns:a16="http://schemas.microsoft.com/office/drawing/2014/main" id="{C804F0EA-7501-2EF5-D4B8-5DD54EF8E420}"/>
                </a:ext>
              </a:extLst>
            </p:cNvPr>
            <p:cNvSpPr txBox="1">
              <a:spLocks noChangeArrowheads="1"/>
            </p:cNvSpPr>
            <p:nvPr/>
          </p:nvSpPr>
          <p:spPr bwMode="auto">
            <a:xfrm>
              <a:off x="1329" y="2833"/>
              <a:ext cx="413" cy="287"/>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C0C0C0"/>
                    </a:outerShdw>
                  </a:effectLst>
                  <a:latin typeface="+mn-lt"/>
                </a:rPr>
                <a:t>on/</a:t>
              </a:r>
            </a:p>
          </p:txBody>
        </p:sp>
      </p:grpSp>
      <p:grpSp>
        <p:nvGrpSpPr>
          <p:cNvPr id="8" name="Group 29">
            <a:extLst>
              <a:ext uri="{FF2B5EF4-FFF2-40B4-BE49-F238E27FC236}">
                <a16:creationId xmlns:a16="http://schemas.microsoft.com/office/drawing/2014/main" id="{4161A927-DB8B-3EF8-6623-994AA2659D40}"/>
              </a:ext>
            </a:extLst>
          </p:cNvPr>
          <p:cNvGrpSpPr>
            <a:grpSpLocks/>
          </p:cNvGrpSpPr>
          <p:nvPr/>
        </p:nvGrpSpPr>
        <p:grpSpPr bwMode="auto">
          <a:xfrm>
            <a:off x="5430838" y="3487738"/>
            <a:ext cx="873125" cy="752475"/>
            <a:chOff x="1440" y="3145"/>
            <a:chExt cx="432" cy="430"/>
          </a:xfrm>
        </p:grpSpPr>
        <p:sp>
          <p:nvSpPr>
            <p:cNvPr id="533520" name="Line 30">
              <a:extLst>
                <a:ext uri="{FF2B5EF4-FFF2-40B4-BE49-F238E27FC236}">
                  <a16:creationId xmlns:a16="http://schemas.microsoft.com/office/drawing/2014/main" id="{22A9E7CD-4C8F-1FAA-08D4-1B1992A0D183}"/>
                </a:ext>
              </a:extLst>
            </p:cNvPr>
            <p:cNvSpPr>
              <a:spLocks noChangeShapeType="1"/>
            </p:cNvSpPr>
            <p:nvPr/>
          </p:nvSpPr>
          <p:spPr bwMode="auto">
            <a:xfrm>
              <a:off x="1536" y="3360"/>
              <a:ext cx="336" cy="0"/>
            </a:xfrm>
            <a:prstGeom prst="line">
              <a:avLst/>
            </a:prstGeom>
            <a:noFill/>
            <a:ln w="28575">
              <a:solidFill>
                <a:srgbClr val="FF0000"/>
              </a:solidFill>
              <a:round/>
              <a:headEnd/>
              <a:tailEnd type="arrow" w="med" len="med"/>
            </a:ln>
            <a:effectLst>
              <a:outerShdw dist="35921" dir="2700000" algn="ctr" rotWithShape="0">
                <a:schemeClr val="bg2"/>
              </a:outerShdw>
            </a:effectLst>
          </p:spPr>
          <p:txBody>
            <a:bodyPr wrap="none" anchor="ctr">
              <a:spAutoFit/>
            </a:bodyP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533521" name="Oval 31">
              <a:extLst>
                <a:ext uri="{FF2B5EF4-FFF2-40B4-BE49-F238E27FC236}">
                  <a16:creationId xmlns:a16="http://schemas.microsoft.com/office/drawing/2014/main" id="{C48DC66E-592E-E14A-78BF-978606D507B6}"/>
                </a:ext>
              </a:extLst>
            </p:cNvPr>
            <p:cNvSpPr>
              <a:spLocks noChangeArrowheads="1"/>
            </p:cNvSpPr>
            <p:nvPr/>
          </p:nvSpPr>
          <p:spPr bwMode="auto">
            <a:xfrm>
              <a:off x="1440" y="3145"/>
              <a:ext cx="149" cy="430"/>
            </a:xfrm>
            <a:prstGeom prst="ellipse">
              <a:avLst/>
            </a:prstGeom>
            <a:solidFill>
              <a:srgbClr val="FF0000"/>
            </a:solidFill>
            <a:ln w="12700">
              <a:solidFill>
                <a:srgbClr val="FF0000"/>
              </a:solidFill>
              <a:round/>
              <a:headEnd/>
              <a:tailEnd/>
            </a:ln>
            <a:effectLst>
              <a:outerShdw dist="35921" dir="2700000" algn="ctr" rotWithShape="0">
                <a:schemeClr val="bg2"/>
              </a:outerShdw>
            </a:effectLst>
          </p:spPr>
          <p:txBody>
            <a:bodyPr wrap="none" anchor="ctr">
              <a:spAutoFit/>
            </a:bodyPr>
            <a:lstStyle/>
            <a:p>
              <a:pPr>
                <a:lnSpc>
                  <a:spcPct val="80000"/>
                </a:lnSpc>
                <a:buClr>
                  <a:srgbClr val="000000"/>
                </a:buClr>
                <a:buSzPct val="100000"/>
                <a:buFont typeface="Times New Roman" panose="02020603050405020304" pitchFamily="18" charset="0"/>
                <a:buNone/>
                <a:defRPr/>
              </a:pPr>
              <a:endParaRPr lang="en-US" i="0">
                <a:latin typeface="+mn-lt"/>
              </a:endParaRPr>
            </a:p>
          </p:txBody>
        </p:sp>
      </p:grpSp>
      <p:sp>
        <p:nvSpPr>
          <p:cNvPr id="8198" name="Rectangle 32">
            <a:extLst>
              <a:ext uri="{FF2B5EF4-FFF2-40B4-BE49-F238E27FC236}">
                <a16:creationId xmlns:a16="http://schemas.microsoft.com/office/drawing/2014/main" id="{45ACD20B-B995-A116-6AB7-85A1AEDF61CC}"/>
              </a:ext>
            </a:extLst>
          </p:cNvPr>
          <p:cNvSpPr>
            <a:spLocks noGrp="1" noChangeArrowheads="1"/>
          </p:cNvSpPr>
          <p:nvPr>
            <p:ph type="title"/>
          </p:nvPr>
        </p:nvSpPr>
        <p:spPr>
          <a:xfrm>
            <a:off x="582613" y="-103188"/>
            <a:ext cx="8594725" cy="1255713"/>
          </a:xfrm>
        </p:spPr>
        <p:txBody>
          <a:bodyPr/>
          <a:lstStyle/>
          <a:p>
            <a:r>
              <a:rPr lang="en-US" altLang="en-US" sz="3600"/>
              <a:t>Group Transitions</a:t>
            </a:r>
          </a:p>
        </p:txBody>
      </p:sp>
      <p:sp>
        <p:nvSpPr>
          <p:cNvPr id="8199" name="Rectangle 33">
            <a:extLst>
              <a:ext uri="{FF2B5EF4-FFF2-40B4-BE49-F238E27FC236}">
                <a16:creationId xmlns:a16="http://schemas.microsoft.com/office/drawing/2014/main" id="{006CD6D9-22D4-1B75-2497-CEBE93398E73}"/>
              </a:ext>
            </a:extLst>
          </p:cNvPr>
          <p:cNvSpPr>
            <a:spLocks noGrp="1" noChangeArrowheads="1"/>
          </p:cNvSpPr>
          <p:nvPr>
            <p:ph type="body" idx="1"/>
          </p:nvPr>
        </p:nvSpPr>
        <p:spPr>
          <a:xfrm>
            <a:off x="92075" y="1036638"/>
            <a:ext cx="10739438" cy="554037"/>
          </a:xfrm>
        </p:spPr>
        <p:txBody>
          <a:bodyPr/>
          <a:lstStyle/>
          <a:p>
            <a:r>
              <a:rPr lang="en-US" altLang="en-US" sz="3600"/>
              <a:t>Higher-level transitions</a:t>
            </a:r>
          </a:p>
        </p:txBody>
      </p:sp>
      <p:grpSp>
        <p:nvGrpSpPr>
          <p:cNvPr id="9" name="Group 34">
            <a:extLst>
              <a:ext uri="{FF2B5EF4-FFF2-40B4-BE49-F238E27FC236}">
                <a16:creationId xmlns:a16="http://schemas.microsoft.com/office/drawing/2014/main" id="{9892E13E-9212-3435-0B55-8762471C76AF}"/>
              </a:ext>
            </a:extLst>
          </p:cNvPr>
          <p:cNvGrpSpPr>
            <a:grpSpLocks/>
          </p:cNvGrpSpPr>
          <p:nvPr/>
        </p:nvGrpSpPr>
        <p:grpSpPr bwMode="auto">
          <a:xfrm>
            <a:off x="3282950" y="2713038"/>
            <a:ext cx="1597025" cy="547687"/>
            <a:chOff x="1728" y="1680"/>
            <a:chExt cx="1152" cy="288"/>
          </a:xfrm>
        </p:grpSpPr>
        <p:sp>
          <p:nvSpPr>
            <p:cNvPr id="533518" name="Line 35">
              <a:extLst>
                <a:ext uri="{FF2B5EF4-FFF2-40B4-BE49-F238E27FC236}">
                  <a16:creationId xmlns:a16="http://schemas.microsoft.com/office/drawing/2014/main" id="{5884C21A-1DCA-6F7A-689E-56223D6320B2}"/>
                </a:ext>
              </a:extLst>
            </p:cNvPr>
            <p:cNvSpPr>
              <a:spLocks noChangeShapeType="1"/>
            </p:cNvSpPr>
            <p:nvPr/>
          </p:nvSpPr>
          <p:spPr bwMode="auto">
            <a:xfrm>
              <a:off x="1728" y="1968"/>
              <a:ext cx="1152" cy="0"/>
            </a:xfrm>
            <a:prstGeom prst="line">
              <a:avLst/>
            </a:prstGeom>
            <a:noFill/>
            <a:ln w="28575">
              <a:solidFill>
                <a:srgbClr val="FF0000"/>
              </a:solidFill>
              <a:round/>
              <a:headEnd/>
              <a:tailEnd type="arrow" w="med" len="med"/>
            </a:ln>
            <a:effectLst>
              <a:outerShdw dist="35921" dir="2700000" algn="ctr" rotWithShape="0">
                <a:schemeClr val="bg2"/>
              </a:outerShdw>
            </a:effectLst>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80" name="Text Box 36">
              <a:extLst>
                <a:ext uri="{FF2B5EF4-FFF2-40B4-BE49-F238E27FC236}">
                  <a16:creationId xmlns:a16="http://schemas.microsoft.com/office/drawing/2014/main" id="{99DA0E52-6A67-2F30-9FFF-AD193809FC01}"/>
                </a:ext>
              </a:extLst>
            </p:cNvPr>
            <p:cNvSpPr txBox="1">
              <a:spLocks noChangeArrowheads="1"/>
            </p:cNvSpPr>
            <p:nvPr/>
          </p:nvSpPr>
          <p:spPr bwMode="auto">
            <a:xfrm>
              <a:off x="1871" y="1680"/>
              <a:ext cx="671" cy="287"/>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C0C0C0"/>
                    </a:outerShdw>
                  </a:effectLst>
                  <a:latin typeface="+mn-lt"/>
                </a:rPr>
                <a:t>flash/</a:t>
              </a:r>
            </a:p>
          </p:txBody>
        </p:sp>
      </p:grpSp>
      <p:grpSp>
        <p:nvGrpSpPr>
          <p:cNvPr id="10" name="Group 37">
            <a:extLst>
              <a:ext uri="{FF2B5EF4-FFF2-40B4-BE49-F238E27FC236}">
                <a16:creationId xmlns:a16="http://schemas.microsoft.com/office/drawing/2014/main" id="{309C77C2-9B59-4F36-2229-F5E7C9F254FF}"/>
              </a:ext>
            </a:extLst>
          </p:cNvPr>
          <p:cNvGrpSpPr>
            <a:grpSpLocks/>
          </p:cNvGrpSpPr>
          <p:nvPr/>
        </p:nvGrpSpPr>
        <p:grpSpPr bwMode="auto">
          <a:xfrm>
            <a:off x="3211513" y="5461000"/>
            <a:ext cx="1668462" cy="503238"/>
            <a:chOff x="1728" y="3121"/>
            <a:chExt cx="1152" cy="287"/>
          </a:xfrm>
        </p:grpSpPr>
        <p:sp>
          <p:nvSpPr>
            <p:cNvPr id="533516" name="Line 38">
              <a:extLst>
                <a:ext uri="{FF2B5EF4-FFF2-40B4-BE49-F238E27FC236}">
                  <a16:creationId xmlns:a16="http://schemas.microsoft.com/office/drawing/2014/main" id="{85CEBCC2-D982-2EA5-3949-FF0BE34F35A7}"/>
                </a:ext>
              </a:extLst>
            </p:cNvPr>
            <p:cNvSpPr>
              <a:spLocks noChangeShapeType="1"/>
            </p:cNvSpPr>
            <p:nvPr/>
          </p:nvSpPr>
          <p:spPr bwMode="auto">
            <a:xfrm flipH="1">
              <a:off x="1728" y="3408"/>
              <a:ext cx="1152" cy="0"/>
            </a:xfrm>
            <a:prstGeom prst="line">
              <a:avLst/>
            </a:prstGeom>
            <a:noFill/>
            <a:ln w="28575">
              <a:solidFill>
                <a:srgbClr val="FF0000"/>
              </a:solidFill>
              <a:round/>
              <a:headEnd/>
              <a:tailEnd type="arrow" w="med" len="med"/>
            </a:ln>
            <a:effectLst>
              <a:outerShdw dist="35921" dir="2700000" algn="ctr" rotWithShape="0">
                <a:schemeClr val="bg2"/>
              </a:outerShdw>
            </a:effectLst>
          </p:spPr>
          <p:txBody>
            <a:bodyPr wrap="none" anchor="ctr"/>
            <a:lstStyle/>
            <a:p>
              <a:pPr>
                <a:lnSpc>
                  <a:spcPct val="80000"/>
                </a:lnSpc>
                <a:buClr>
                  <a:srgbClr val="000000"/>
                </a:buClr>
                <a:buSzPct val="100000"/>
                <a:buFont typeface="Times New Roman" panose="02020603050405020304" pitchFamily="18" charset="0"/>
                <a:buNone/>
                <a:defRPr/>
              </a:pPr>
              <a:endParaRPr lang="en-US">
                <a:latin typeface="+mn-lt"/>
              </a:endParaRPr>
            </a:p>
          </p:txBody>
        </p:sp>
        <p:sp>
          <p:nvSpPr>
            <p:cNvPr id="415783" name="Text Box 39">
              <a:extLst>
                <a:ext uri="{FF2B5EF4-FFF2-40B4-BE49-F238E27FC236}">
                  <a16:creationId xmlns:a16="http://schemas.microsoft.com/office/drawing/2014/main" id="{FBA53CD8-19D3-4078-F881-B9FE7BEACFA0}"/>
                </a:ext>
              </a:extLst>
            </p:cNvPr>
            <p:cNvSpPr txBox="1">
              <a:spLocks noChangeArrowheads="1"/>
            </p:cNvSpPr>
            <p:nvPr/>
          </p:nvSpPr>
          <p:spPr bwMode="auto">
            <a:xfrm>
              <a:off x="2193" y="3121"/>
              <a:ext cx="413" cy="286"/>
            </a:xfrm>
            <a:prstGeom prst="rect">
              <a:avLst/>
            </a:prstGeom>
            <a:noFill/>
            <a:ln w="12700">
              <a:noFill/>
              <a:miter lim="800000"/>
              <a:headEnd/>
              <a:tailEnd/>
            </a:ln>
            <a:effectLst/>
          </p:spPr>
          <p:txBody>
            <a:bodyPr wrap="none" lIns="100794" tIns="50397" rIns="100794" bIns="50397" anchor="ctr">
              <a:spAutoFit/>
            </a:bodyPr>
            <a:lstStyle/>
            <a:p>
              <a:pPr algn="ctr" defTabSz="503238" eaLnBrk="1" hangingPunct="1">
                <a:defRPr/>
              </a:pPr>
              <a:r>
                <a:rPr lang="en-US" sz="2600" i="0">
                  <a:solidFill>
                    <a:srgbClr val="000000"/>
                  </a:solidFill>
                  <a:effectLst>
                    <a:outerShdw blurRad="38100" dist="38100" dir="2700000" algn="tl">
                      <a:srgbClr val="C0C0C0"/>
                    </a:outerShdw>
                  </a:effectLst>
                  <a:latin typeface="+mn-lt"/>
                </a:rPr>
                <a:t>on/</a:t>
              </a:r>
            </a:p>
          </p:txBody>
        </p:sp>
      </p:grpSp>
      <p:sp>
        <p:nvSpPr>
          <p:cNvPr id="415784" name="AutoShape 40">
            <a:extLst>
              <a:ext uri="{FF2B5EF4-FFF2-40B4-BE49-F238E27FC236}">
                <a16:creationId xmlns:a16="http://schemas.microsoft.com/office/drawing/2014/main" id="{DAE838B4-5636-B217-BFBC-5B80BD9C4A90}"/>
              </a:ext>
            </a:extLst>
          </p:cNvPr>
          <p:cNvSpPr>
            <a:spLocks noChangeArrowheads="1"/>
          </p:cNvSpPr>
          <p:nvPr/>
        </p:nvSpPr>
        <p:spPr bwMode="auto">
          <a:xfrm>
            <a:off x="5895975" y="1417638"/>
            <a:ext cx="3684588" cy="839787"/>
          </a:xfrm>
          <a:prstGeom prst="wedgeRoundRectCallout">
            <a:avLst>
              <a:gd name="adj1" fmla="val -62282"/>
              <a:gd name="adj2" fmla="val 213125"/>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2200" i="0">
                <a:solidFill>
                  <a:srgbClr val="000000"/>
                </a:solidFill>
                <a:effectLst>
                  <a:outerShdw blurRad="38100" dist="38100" dir="2700000" algn="tl">
                    <a:srgbClr val="FFFFFF"/>
                  </a:outerShdw>
                </a:effectLst>
                <a:latin typeface="+mn-lt"/>
              </a:rPr>
              <a:t>Default transition to</a:t>
            </a:r>
          </a:p>
          <a:p>
            <a:pPr algn="ctr" defTabSz="503238" eaLnBrk="1" hangingPunct="1">
              <a:defRPr/>
            </a:pPr>
            <a:r>
              <a:rPr lang="en-US" sz="2200" i="0">
                <a:solidFill>
                  <a:srgbClr val="000000"/>
                </a:solidFill>
                <a:effectLst>
                  <a:outerShdw blurRad="38100" dist="38100" dir="2700000" algn="tl">
                    <a:srgbClr val="FFFFFF"/>
                  </a:outerShdw>
                </a:effectLst>
                <a:latin typeface="+mn-lt"/>
              </a:rPr>
              <a:t>the initial pseudostate</a:t>
            </a:r>
          </a:p>
        </p:txBody>
      </p:sp>
      <p:sp>
        <p:nvSpPr>
          <p:cNvPr id="415785" name="AutoShape 41">
            <a:extLst>
              <a:ext uri="{FF2B5EF4-FFF2-40B4-BE49-F238E27FC236}">
                <a16:creationId xmlns:a16="http://schemas.microsoft.com/office/drawing/2014/main" id="{3484A659-7C5C-558B-4D11-2CF377AEC614}"/>
              </a:ext>
            </a:extLst>
          </p:cNvPr>
          <p:cNvSpPr>
            <a:spLocks noChangeArrowheads="1"/>
          </p:cNvSpPr>
          <p:nvPr/>
        </p:nvSpPr>
        <p:spPr bwMode="auto">
          <a:xfrm>
            <a:off x="3343275" y="6551613"/>
            <a:ext cx="2909888" cy="587375"/>
          </a:xfrm>
          <a:prstGeom prst="wedgeRoundRectCallout">
            <a:avLst>
              <a:gd name="adj1" fmla="val -48681"/>
              <a:gd name="adj2" fmla="val -147319"/>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2200" i="0">
                <a:solidFill>
                  <a:srgbClr val="000000"/>
                </a:solidFill>
                <a:effectLst>
                  <a:outerShdw blurRad="38100" dist="38100" dir="2700000" algn="tl">
                    <a:srgbClr val="FFFFFF"/>
                  </a:outerShdw>
                </a:effectLst>
                <a:latin typeface="+mn-lt"/>
              </a:rPr>
              <a:t>Group transition</a:t>
            </a:r>
          </a:p>
        </p:txBody>
      </p:sp>
      <p:sp>
        <p:nvSpPr>
          <p:cNvPr id="2" name="AutoShape 2">
            <a:extLst>
              <a:ext uri="{FF2B5EF4-FFF2-40B4-BE49-F238E27FC236}">
                <a16:creationId xmlns:a16="http://schemas.microsoft.com/office/drawing/2014/main" id="{4D5F5E5F-5B24-16BB-F207-BC50A85FA46E}"/>
              </a:ext>
            </a:extLst>
          </p:cNvPr>
          <p:cNvSpPr>
            <a:spLocks noChangeArrowheads="1"/>
          </p:cNvSpPr>
          <p:nvPr/>
        </p:nvSpPr>
        <p:spPr bwMode="auto">
          <a:xfrm>
            <a:off x="4876800" y="2579688"/>
            <a:ext cx="4462463" cy="4032250"/>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600" i="0">
                <a:solidFill>
                  <a:srgbClr val="000000"/>
                </a:solidFill>
                <a:effectLst>
                  <a:outerShdw blurRad="38100" dist="38100" dir="2700000" algn="tl">
                    <a:srgbClr val="FFFFFF"/>
                  </a:outerShdw>
                </a:effectLst>
                <a:latin typeface="+mn-lt"/>
              </a:rPr>
              <a:t>LampFlashing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415785"/>
                                        </p:tgtEl>
                                        <p:attrNameLst>
                                          <p:attrName>style.visibility</p:attrName>
                                        </p:attrNameLst>
                                      </p:cBhvr>
                                      <p:to>
                                        <p:strVal val="visible"/>
                                      </p:to>
                                    </p:set>
                                    <p:animEffect transition="in" filter="strips(downRight)">
                                      <p:cBhvr>
                                        <p:cTn id="11" dur="500"/>
                                        <p:tgtEl>
                                          <p:spTgt spid="415785"/>
                                        </p:tgtEl>
                                      </p:cBhvr>
                                    </p:animEffect>
                                  </p:childTnLst>
                                  <p:subTnLst>
                                    <p:set>
                                      <p:cBhvr override="childStyle">
                                        <p:cTn dur="1" fill="hold" display="0" masterRel="nextClick" afterEffect="1"/>
                                        <p:tgtEl>
                                          <p:spTgt spid="415785"/>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nodeType="afterGroup">
                            <p:stCondLst>
                              <p:cond delay="1000"/>
                            </p:stCondLst>
                            <p:childTnLst>
                              <p:par>
                                <p:cTn id="22" presetID="18" presetClass="entr" presetSubtype="3" fill="hold" nodeType="afterEffect">
                                  <p:stCondLst>
                                    <p:cond delay="0"/>
                                  </p:stCondLst>
                                  <p:childTnLst>
                                    <p:set>
                                      <p:cBhvr>
                                        <p:cTn id="23" dur="1" fill="hold">
                                          <p:stCondLst>
                                            <p:cond delay="0"/>
                                          </p:stCondLst>
                                        </p:cTn>
                                        <p:tgtEl>
                                          <p:spTgt spid="415784"/>
                                        </p:tgtEl>
                                        <p:attrNameLst>
                                          <p:attrName>style.visibility</p:attrName>
                                        </p:attrNameLst>
                                      </p:cBhvr>
                                      <p:to>
                                        <p:strVal val="visible"/>
                                      </p:to>
                                    </p:set>
                                    <p:animEffect transition="in" filter="strips(upRight)">
                                      <p:cBhvr>
                                        <p:cTn id="24" dur="500"/>
                                        <p:tgtEl>
                                          <p:spTgt spid="415784"/>
                                        </p:tgtEl>
                                      </p:cBhvr>
                                    </p:animEffect>
                                  </p:childTnLst>
                                  <p:subTnLst>
                                    <p:set>
                                      <p:cBhvr override="childStyle">
                                        <p:cTn dur="1" fill="hold" display="0" masterRel="nextClick" afterEffect="1"/>
                                        <p:tgtEl>
                                          <p:spTgt spid="415784"/>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84" grpId="0" animBg="1" autoUpdateAnimBg="0"/>
      <p:bldP spid="415785" grpId="0" animBg="1" autoUpdateAnimBg="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6EA7ED8-38E0-0B55-A768-9B05AB04F104}"/>
              </a:ext>
            </a:extLst>
          </p:cNvPr>
          <p:cNvSpPr>
            <a:spLocks noGrp="1" noChangeArrowheads="1"/>
          </p:cNvSpPr>
          <p:nvPr>
            <p:ph type="title"/>
          </p:nvPr>
        </p:nvSpPr>
        <p:spPr>
          <a:xfrm>
            <a:off x="163513" y="274638"/>
            <a:ext cx="9383712" cy="884237"/>
          </a:xfrm>
        </p:spPr>
        <p:txBody>
          <a:bodyPr/>
          <a:lstStyle/>
          <a:p>
            <a:r>
              <a:rPr lang="en-US" altLang="en-US" sz="3200"/>
              <a:t>Ex. 3: Course Registration  Software</a:t>
            </a:r>
          </a:p>
        </p:txBody>
      </p:sp>
      <p:sp>
        <p:nvSpPr>
          <p:cNvPr id="74755" name="Rectangle 3">
            <a:extLst>
              <a:ext uri="{FF2B5EF4-FFF2-40B4-BE49-F238E27FC236}">
                <a16:creationId xmlns:a16="http://schemas.microsoft.com/office/drawing/2014/main" id="{F62A730C-310B-2D21-14CA-AF82148F315F}"/>
              </a:ext>
            </a:extLst>
          </p:cNvPr>
          <p:cNvSpPr>
            <a:spLocks noGrp="1" noChangeArrowheads="1"/>
          </p:cNvSpPr>
          <p:nvPr>
            <p:ph type="body" idx="1"/>
          </p:nvPr>
        </p:nvSpPr>
        <p:spPr>
          <a:xfrm>
            <a:off x="358775" y="1112838"/>
            <a:ext cx="9459913" cy="6019800"/>
          </a:xfrm>
        </p:spPr>
        <p:txBody>
          <a:bodyPr/>
          <a:lstStyle/>
          <a:p>
            <a:pPr>
              <a:lnSpc>
                <a:spcPct val="114000"/>
              </a:lnSpc>
              <a:spcBef>
                <a:spcPts val="600"/>
              </a:spcBef>
              <a:spcAft>
                <a:spcPts val="600"/>
              </a:spcAft>
            </a:pPr>
            <a:r>
              <a:rPr lang="en-US" altLang="en-US"/>
              <a:t>When a course is created, it is open for registration, and number of students is made 0.</a:t>
            </a:r>
          </a:p>
          <a:p>
            <a:pPr>
              <a:lnSpc>
                <a:spcPct val="114000"/>
              </a:lnSpc>
              <a:spcBef>
                <a:spcPts val="600"/>
              </a:spcBef>
              <a:spcAft>
                <a:spcPts val="1800"/>
              </a:spcAft>
            </a:pPr>
            <a:r>
              <a:rPr lang="en-US" altLang="en-US"/>
              <a:t>If the course is open and a student registers, the student count incremented.</a:t>
            </a:r>
          </a:p>
          <a:p>
            <a:pPr>
              <a:lnSpc>
                <a:spcPct val="114000"/>
              </a:lnSpc>
              <a:spcBef>
                <a:spcPts val="600"/>
              </a:spcBef>
              <a:spcAft>
                <a:spcPct val="0"/>
              </a:spcAft>
            </a:pPr>
            <a:r>
              <a:rPr lang="en-US" altLang="en-US"/>
              <a:t>A course can be cancelled anytime: </a:t>
            </a:r>
          </a:p>
          <a:p>
            <a:pPr lvl="1">
              <a:lnSpc>
                <a:spcPct val="114000"/>
              </a:lnSpc>
              <a:spcAft>
                <a:spcPts val="1800"/>
              </a:spcAft>
            </a:pPr>
            <a:r>
              <a:rPr lang="en-US" altLang="en-US"/>
              <a:t>The registered students are notified and their registration cancelled.</a:t>
            </a:r>
          </a:p>
          <a:p>
            <a:pPr>
              <a:lnSpc>
                <a:spcPct val="114000"/>
              </a:lnSpc>
              <a:spcBef>
                <a:spcPts val="600"/>
              </a:spcBef>
              <a:spcAft>
                <a:spcPct val="0"/>
              </a:spcAft>
            </a:pPr>
            <a:r>
              <a:rPr lang="en-US" altLang="en-US"/>
              <a:t>If registered student number reaches 100:</a:t>
            </a:r>
          </a:p>
          <a:p>
            <a:pPr lvl="1">
              <a:lnSpc>
                <a:spcPct val="114000"/>
              </a:lnSpc>
              <a:spcAft>
                <a:spcPts val="600"/>
              </a:spcAft>
            </a:pPr>
            <a:r>
              <a:rPr lang="en-US" altLang="en-US"/>
              <a:t>The course is closed for registration, and  it is allocated a  room and a time slot.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down)">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wipe(down)">
                                      <p:cBhvr>
                                        <p:cTn id="12" dur="500"/>
                                        <p:tgtEl>
                                          <p:spTgt spid="74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wipe(down)">
                                      <p:cBhvr>
                                        <p:cTn id="17" dur="500"/>
                                        <p:tgtEl>
                                          <p:spTgt spid="7475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4755">
                                            <p:txEl>
                                              <p:pRg st="3" end="3"/>
                                            </p:txEl>
                                          </p:spTgt>
                                        </p:tgtEl>
                                        <p:attrNameLst>
                                          <p:attrName>style.visibility</p:attrName>
                                        </p:attrNameLst>
                                      </p:cBhvr>
                                      <p:to>
                                        <p:strVal val="visible"/>
                                      </p:to>
                                    </p:set>
                                    <p:animEffect transition="in" filter="wipe(down)">
                                      <p:cBhvr>
                                        <p:cTn id="20" dur="500"/>
                                        <p:tgtEl>
                                          <p:spTgt spid="7475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74755">
                                            <p:txEl>
                                              <p:pRg st="4" end="4"/>
                                            </p:txEl>
                                          </p:spTgt>
                                        </p:tgtEl>
                                        <p:attrNameLst>
                                          <p:attrName>style.visibility</p:attrName>
                                        </p:attrNameLst>
                                      </p:cBhvr>
                                      <p:to>
                                        <p:strVal val="visible"/>
                                      </p:to>
                                    </p:set>
                                    <p:animEffect transition="in" filter="wipe(down)">
                                      <p:cBhvr>
                                        <p:cTn id="25" dur="500"/>
                                        <p:tgtEl>
                                          <p:spTgt spid="74755">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74755">
                                            <p:txEl>
                                              <p:pRg st="5" end="5"/>
                                            </p:txEl>
                                          </p:spTgt>
                                        </p:tgtEl>
                                        <p:attrNameLst>
                                          <p:attrName>style.visibility</p:attrName>
                                        </p:attrNameLst>
                                      </p:cBhvr>
                                      <p:to>
                                        <p:strVal val="visible"/>
                                      </p:to>
                                    </p:set>
                                    <p:animEffect transition="in" filter="wipe(down)">
                                      <p:cBhvr>
                                        <p:cTn id="28" dur="500"/>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32">
            <a:extLst>
              <a:ext uri="{FF2B5EF4-FFF2-40B4-BE49-F238E27FC236}">
                <a16:creationId xmlns:a16="http://schemas.microsoft.com/office/drawing/2014/main" id="{B1BD6A69-F430-BC44-270D-4D3B5F50116B}"/>
              </a:ext>
            </a:extLst>
          </p:cNvPr>
          <p:cNvGrpSpPr>
            <a:grpSpLocks/>
          </p:cNvGrpSpPr>
          <p:nvPr/>
        </p:nvGrpSpPr>
        <p:grpSpPr bwMode="auto">
          <a:xfrm>
            <a:off x="6564313" y="912813"/>
            <a:ext cx="2028825" cy="1219200"/>
            <a:chOff x="3774" y="1200"/>
            <a:chExt cx="897" cy="457"/>
          </a:xfrm>
        </p:grpSpPr>
        <p:sp>
          <p:nvSpPr>
            <p:cNvPr id="57386" name="Rectangle 33">
              <a:extLst>
                <a:ext uri="{FF2B5EF4-FFF2-40B4-BE49-F238E27FC236}">
                  <a16:creationId xmlns:a16="http://schemas.microsoft.com/office/drawing/2014/main" id="{708DB013-3BDD-0B7F-4CF5-A63347DF3601}"/>
                </a:ext>
              </a:extLst>
            </p:cNvPr>
            <p:cNvSpPr>
              <a:spLocks noChangeArrowheads="1"/>
            </p:cNvSpPr>
            <p:nvPr/>
          </p:nvSpPr>
          <p:spPr bwMode="auto">
            <a:xfrm>
              <a:off x="4185" y="1413"/>
              <a:ext cx="307" cy="244"/>
            </a:xfrm>
            <a:prstGeom prst="rect">
              <a:avLst/>
            </a:prstGeom>
            <a:noFill/>
            <a:ln w="3810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i="0">
                <a:solidFill>
                  <a:srgbClr val="0000CC"/>
                </a:solidFill>
              </a:endParaRPr>
            </a:p>
          </p:txBody>
        </p:sp>
        <p:sp>
          <p:nvSpPr>
            <p:cNvPr id="57387" name="Line 34">
              <a:extLst>
                <a:ext uri="{FF2B5EF4-FFF2-40B4-BE49-F238E27FC236}">
                  <a16:creationId xmlns:a16="http://schemas.microsoft.com/office/drawing/2014/main" id="{1FB2D350-5A52-E5E4-9B64-2147314D7F50}"/>
                </a:ext>
              </a:extLst>
            </p:cNvPr>
            <p:cNvSpPr>
              <a:spLocks noChangeShapeType="1"/>
            </p:cNvSpPr>
            <p:nvPr/>
          </p:nvSpPr>
          <p:spPr bwMode="auto">
            <a:xfrm flipV="1">
              <a:off x="4492" y="1559"/>
              <a:ext cx="29" cy="69"/>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88" name="Line 35">
              <a:extLst>
                <a:ext uri="{FF2B5EF4-FFF2-40B4-BE49-F238E27FC236}">
                  <a16:creationId xmlns:a16="http://schemas.microsoft.com/office/drawing/2014/main" id="{9A894D54-5099-161A-316A-061EBD2ECAD5}"/>
                </a:ext>
              </a:extLst>
            </p:cNvPr>
            <p:cNvSpPr>
              <a:spLocks noChangeShapeType="1"/>
            </p:cNvSpPr>
            <p:nvPr/>
          </p:nvSpPr>
          <p:spPr bwMode="auto">
            <a:xfrm flipH="1" flipV="1">
              <a:off x="4464" y="1559"/>
              <a:ext cx="28" cy="69"/>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89" name="Rectangle 36">
              <a:extLst>
                <a:ext uri="{FF2B5EF4-FFF2-40B4-BE49-F238E27FC236}">
                  <a16:creationId xmlns:a16="http://schemas.microsoft.com/office/drawing/2014/main" id="{EB351D34-37D8-4A4A-24E3-7FC2B2E48EA4}"/>
                </a:ext>
              </a:extLst>
            </p:cNvPr>
            <p:cNvSpPr>
              <a:spLocks noChangeArrowheads="1"/>
            </p:cNvSpPr>
            <p:nvPr/>
          </p:nvSpPr>
          <p:spPr bwMode="auto">
            <a:xfrm>
              <a:off x="3774" y="1200"/>
              <a:ext cx="897" cy="186"/>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0000CC"/>
                  </a:solidFill>
                </a:rPr>
                <a:t>[ count &lt; 100 ] </a:t>
              </a:r>
            </a:p>
            <a:p>
              <a:pPr>
                <a:lnSpc>
                  <a:spcPct val="80000"/>
                </a:lnSpc>
                <a:buClr>
                  <a:srgbClr val="000000"/>
                </a:buClr>
                <a:buSzPct val="100000"/>
                <a:buFont typeface="Times New Roman" panose="02020603050405020304" pitchFamily="18" charset="0"/>
                <a:buNone/>
              </a:pPr>
              <a:r>
                <a:rPr lang="en-US" altLang="en-US" sz="2000" i="0">
                  <a:solidFill>
                    <a:srgbClr val="0000CC"/>
                  </a:solidFill>
                </a:rPr>
                <a:t>register student</a:t>
              </a:r>
              <a:endParaRPr lang="en-US" altLang="en-US" sz="4800" i="0">
                <a:solidFill>
                  <a:srgbClr val="0000CC"/>
                </a:solidFill>
              </a:endParaRPr>
            </a:p>
          </p:txBody>
        </p:sp>
      </p:grpSp>
      <p:sp>
        <p:nvSpPr>
          <p:cNvPr id="57347" name="Rectangle 2">
            <a:extLst>
              <a:ext uri="{FF2B5EF4-FFF2-40B4-BE49-F238E27FC236}">
                <a16:creationId xmlns:a16="http://schemas.microsoft.com/office/drawing/2014/main" id="{1019DDBE-C984-6CAF-04A6-98D30E57BE97}"/>
              </a:ext>
            </a:extLst>
          </p:cNvPr>
          <p:cNvSpPr>
            <a:spLocks noGrp="1" noChangeArrowheads="1"/>
          </p:cNvSpPr>
          <p:nvPr>
            <p:ph type="title" idx="4294967295"/>
          </p:nvPr>
        </p:nvSpPr>
        <p:spPr>
          <a:xfrm>
            <a:off x="771525" y="200025"/>
            <a:ext cx="8686800" cy="654050"/>
          </a:xfrm>
        </p:spPr>
        <p:txBody>
          <a:bodyPr/>
          <a:lstStyle/>
          <a:p>
            <a:r>
              <a:rPr lang="en-US" altLang="en-US" sz="3200"/>
              <a:t>Exercise 3: State Transition Diagram</a:t>
            </a:r>
          </a:p>
        </p:txBody>
      </p:sp>
      <p:grpSp>
        <p:nvGrpSpPr>
          <p:cNvPr id="57348" name="Group 7">
            <a:extLst>
              <a:ext uri="{FF2B5EF4-FFF2-40B4-BE49-F238E27FC236}">
                <a16:creationId xmlns:a16="http://schemas.microsoft.com/office/drawing/2014/main" id="{64A6C0BE-18B4-E76A-DFD9-B769E79CFC41}"/>
              </a:ext>
            </a:extLst>
          </p:cNvPr>
          <p:cNvGrpSpPr>
            <a:grpSpLocks/>
          </p:cNvGrpSpPr>
          <p:nvPr/>
        </p:nvGrpSpPr>
        <p:grpSpPr bwMode="auto">
          <a:xfrm>
            <a:off x="6665913" y="2055813"/>
            <a:ext cx="2517775" cy="1022350"/>
            <a:chOff x="3819" y="1628"/>
            <a:chExt cx="1113" cy="384"/>
          </a:xfrm>
        </p:grpSpPr>
        <p:sp>
          <p:nvSpPr>
            <p:cNvPr id="57383" name="AutoShape 8">
              <a:extLst>
                <a:ext uri="{FF2B5EF4-FFF2-40B4-BE49-F238E27FC236}">
                  <a16:creationId xmlns:a16="http://schemas.microsoft.com/office/drawing/2014/main" id="{F88C12CE-D37A-1D26-8D26-3F538B10BD39}"/>
                </a:ext>
              </a:extLst>
            </p:cNvPr>
            <p:cNvSpPr>
              <a:spLocks noChangeArrowheads="1"/>
            </p:cNvSpPr>
            <p:nvPr/>
          </p:nvSpPr>
          <p:spPr bwMode="auto">
            <a:xfrm>
              <a:off x="3819" y="1628"/>
              <a:ext cx="1113" cy="384"/>
            </a:xfrm>
            <a:prstGeom prst="roundRect">
              <a:avLst>
                <a:gd name="adj" fmla="val 11250"/>
              </a:avLst>
            </a:prstGeom>
            <a:solidFill>
              <a:srgbClr val="FFFF00"/>
            </a:solidFill>
            <a:ln w="0">
              <a:solidFill>
                <a:srgbClr val="0000CC"/>
              </a:solidFill>
              <a:round/>
              <a:headEnd/>
              <a:tailEnd/>
            </a:ln>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i="0">
                <a:solidFill>
                  <a:srgbClr val="0000CC"/>
                </a:solidFill>
              </a:endParaRPr>
            </a:p>
          </p:txBody>
        </p:sp>
        <p:sp>
          <p:nvSpPr>
            <p:cNvPr id="57384" name="Rectangle 9">
              <a:extLst>
                <a:ext uri="{FF2B5EF4-FFF2-40B4-BE49-F238E27FC236}">
                  <a16:creationId xmlns:a16="http://schemas.microsoft.com/office/drawing/2014/main" id="{0DC2854E-9733-2A87-759B-BC2E04F0FBBC}"/>
                </a:ext>
              </a:extLst>
            </p:cNvPr>
            <p:cNvSpPr>
              <a:spLocks noChangeArrowheads="1"/>
            </p:cNvSpPr>
            <p:nvPr/>
          </p:nvSpPr>
          <p:spPr bwMode="auto">
            <a:xfrm>
              <a:off x="4245" y="1651"/>
              <a:ext cx="2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0000CC"/>
                  </a:solidFill>
                </a:rPr>
                <a:t>Open</a:t>
              </a:r>
              <a:endParaRPr lang="en-US" altLang="en-US" sz="4800" i="0">
                <a:solidFill>
                  <a:srgbClr val="0000CC"/>
                </a:solidFill>
              </a:endParaRPr>
            </a:p>
          </p:txBody>
        </p:sp>
        <p:sp>
          <p:nvSpPr>
            <p:cNvPr id="168970" name="Line 10">
              <a:extLst>
                <a:ext uri="{FF2B5EF4-FFF2-40B4-BE49-F238E27FC236}">
                  <a16:creationId xmlns:a16="http://schemas.microsoft.com/office/drawing/2014/main" id="{607A89FC-64D5-EFC0-B7CD-6EB9C0A34EF6}"/>
                </a:ext>
              </a:extLst>
            </p:cNvPr>
            <p:cNvSpPr>
              <a:spLocks noChangeShapeType="1"/>
            </p:cNvSpPr>
            <p:nvPr/>
          </p:nvSpPr>
          <p:spPr bwMode="auto">
            <a:xfrm>
              <a:off x="3828" y="1795"/>
              <a:ext cx="1096" cy="1"/>
            </a:xfrm>
            <a:prstGeom prst="line">
              <a:avLst/>
            </a:prstGeom>
            <a:noFill/>
            <a:ln w="3175">
              <a:solidFill>
                <a:schemeClr val="folHlink"/>
              </a:solidFill>
              <a:round/>
              <a:headEnd/>
              <a:tailEnd/>
            </a:ln>
          </p:spPr>
          <p:txBody>
            <a:bodyPr/>
            <a:lstStyle/>
            <a:p>
              <a:pPr>
                <a:lnSpc>
                  <a:spcPct val="80000"/>
                </a:lnSpc>
                <a:buClr>
                  <a:srgbClr val="000000"/>
                </a:buClr>
                <a:buSzPct val="100000"/>
                <a:buFont typeface="Times New Roman" panose="02020603050405020304" pitchFamily="18" charset="0"/>
                <a:buNone/>
                <a:defRPr/>
              </a:pPr>
              <a:endParaRPr lang="en-US" sz="4000" i="0">
                <a:solidFill>
                  <a:schemeClr val="tx1"/>
                </a:solidFill>
                <a:latin typeface="+mj-lt"/>
              </a:endParaRPr>
            </a:p>
          </p:txBody>
        </p:sp>
      </p:grpSp>
      <p:sp>
        <p:nvSpPr>
          <p:cNvPr id="57349" name="Rectangle 11">
            <a:extLst>
              <a:ext uri="{FF2B5EF4-FFF2-40B4-BE49-F238E27FC236}">
                <a16:creationId xmlns:a16="http://schemas.microsoft.com/office/drawing/2014/main" id="{856F4D48-6AE2-1D8B-CBAA-689C098A4E52}"/>
              </a:ext>
            </a:extLst>
          </p:cNvPr>
          <p:cNvSpPr>
            <a:spLocks noChangeArrowheads="1"/>
          </p:cNvSpPr>
          <p:nvPr/>
        </p:nvSpPr>
        <p:spPr bwMode="auto">
          <a:xfrm>
            <a:off x="6794500" y="2532063"/>
            <a:ext cx="21955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1500" i="0">
                <a:solidFill>
                  <a:srgbClr val="0000CC"/>
                </a:solidFill>
              </a:rPr>
              <a:t>entry: Register student</a:t>
            </a:r>
            <a:endParaRPr lang="en-US" altLang="en-US" sz="4400" i="0">
              <a:solidFill>
                <a:srgbClr val="0000CC"/>
              </a:solidFill>
            </a:endParaRPr>
          </a:p>
        </p:txBody>
      </p:sp>
      <p:sp>
        <p:nvSpPr>
          <p:cNvPr id="57350" name="Rectangle 12">
            <a:extLst>
              <a:ext uri="{FF2B5EF4-FFF2-40B4-BE49-F238E27FC236}">
                <a16:creationId xmlns:a16="http://schemas.microsoft.com/office/drawing/2014/main" id="{82856BAC-F715-E73C-B986-F6B042A64B72}"/>
              </a:ext>
            </a:extLst>
          </p:cNvPr>
          <p:cNvSpPr>
            <a:spLocks noChangeArrowheads="1"/>
          </p:cNvSpPr>
          <p:nvPr/>
        </p:nvSpPr>
        <p:spPr bwMode="auto">
          <a:xfrm>
            <a:off x="6864350" y="2787650"/>
            <a:ext cx="2170113"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1600" i="0">
                <a:solidFill>
                  <a:srgbClr val="0000CC"/>
                </a:solidFill>
              </a:rPr>
              <a:t>      Increment count</a:t>
            </a:r>
            <a:endParaRPr lang="en-US" altLang="en-US" sz="4800" i="0">
              <a:solidFill>
                <a:srgbClr val="0000CC"/>
              </a:solidFill>
            </a:endParaRPr>
          </a:p>
        </p:txBody>
      </p:sp>
      <p:grpSp>
        <p:nvGrpSpPr>
          <p:cNvPr id="57351" name="Group 13">
            <a:extLst>
              <a:ext uri="{FF2B5EF4-FFF2-40B4-BE49-F238E27FC236}">
                <a16:creationId xmlns:a16="http://schemas.microsoft.com/office/drawing/2014/main" id="{FEEFAC2D-0F8B-55FD-21BE-A7B6B3190177}"/>
              </a:ext>
            </a:extLst>
          </p:cNvPr>
          <p:cNvGrpSpPr>
            <a:grpSpLocks/>
          </p:cNvGrpSpPr>
          <p:nvPr/>
        </p:nvGrpSpPr>
        <p:grpSpPr bwMode="auto">
          <a:xfrm>
            <a:off x="5956300" y="5027613"/>
            <a:ext cx="2095500" cy="828675"/>
            <a:chOff x="3505" y="2745"/>
            <a:chExt cx="926" cy="311"/>
          </a:xfrm>
        </p:grpSpPr>
        <p:sp>
          <p:nvSpPr>
            <p:cNvPr id="57381" name="AutoShape 14">
              <a:extLst>
                <a:ext uri="{FF2B5EF4-FFF2-40B4-BE49-F238E27FC236}">
                  <a16:creationId xmlns:a16="http://schemas.microsoft.com/office/drawing/2014/main" id="{FCCBCA03-6411-7E4B-B5C8-19998684C7DB}"/>
                </a:ext>
              </a:extLst>
            </p:cNvPr>
            <p:cNvSpPr>
              <a:spLocks noChangeArrowheads="1"/>
            </p:cNvSpPr>
            <p:nvPr/>
          </p:nvSpPr>
          <p:spPr bwMode="auto">
            <a:xfrm>
              <a:off x="3505" y="2745"/>
              <a:ext cx="926" cy="311"/>
            </a:xfrm>
            <a:prstGeom prst="roundRect">
              <a:avLst>
                <a:gd name="adj" fmla="val 13889"/>
              </a:avLst>
            </a:prstGeom>
            <a:solidFill>
              <a:srgbClr val="FFFF00"/>
            </a:solidFill>
            <a:ln w="0">
              <a:solidFill>
                <a:srgbClr val="0000CC"/>
              </a:solidFill>
              <a:round/>
              <a:headEnd/>
              <a:tailEnd/>
            </a:ln>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i="0">
                <a:solidFill>
                  <a:srgbClr val="0000CC"/>
                </a:solidFill>
              </a:endParaRPr>
            </a:p>
          </p:txBody>
        </p:sp>
        <p:sp>
          <p:nvSpPr>
            <p:cNvPr id="57382" name="Rectangle 15">
              <a:extLst>
                <a:ext uri="{FF2B5EF4-FFF2-40B4-BE49-F238E27FC236}">
                  <a16:creationId xmlns:a16="http://schemas.microsoft.com/office/drawing/2014/main" id="{0F879B98-1E40-B42F-DFBE-C0A6BC6942B0}"/>
                </a:ext>
              </a:extLst>
            </p:cNvPr>
            <p:cNvSpPr>
              <a:spLocks noChangeArrowheads="1"/>
            </p:cNvSpPr>
            <p:nvPr/>
          </p:nvSpPr>
          <p:spPr bwMode="auto">
            <a:xfrm>
              <a:off x="3808" y="2859"/>
              <a:ext cx="34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0000CC"/>
                  </a:solidFill>
                </a:rPr>
                <a:t>Closed</a:t>
              </a:r>
              <a:endParaRPr lang="en-US" altLang="en-US" sz="4800" i="0">
                <a:solidFill>
                  <a:srgbClr val="0000CC"/>
                </a:solidFill>
              </a:endParaRPr>
            </a:p>
          </p:txBody>
        </p:sp>
      </p:grpSp>
      <p:sp>
        <p:nvSpPr>
          <p:cNvPr id="57352" name="AutoShape 18">
            <a:extLst>
              <a:ext uri="{FF2B5EF4-FFF2-40B4-BE49-F238E27FC236}">
                <a16:creationId xmlns:a16="http://schemas.microsoft.com/office/drawing/2014/main" id="{E3706949-9417-2A5A-5735-E5207C101F1B}"/>
              </a:ext>
            </a:extLst>
          </p:cNvPr>
          <p:cNvSpPr>
            <a:spLocks noChangeArrowheads="1"/>
          </p:cNvSpPr>
          <p:nvPr/>
        </p:nvSpPr>
        <p:spPr bwMode="auto">
          <a:xfrm>
            <a:off x="966788" y="4479925"/>
            <a:ext cx="2660650" cy="1081088"/>
          </a:xfrm>
          <a:prstGeom prst="roundRect">
            <a:avLst>
              <a:gd name="adj" fmla="val 10611"/>
            </a:avLst>
          </a:prstGeom>
          <a:solidFill>
            <a:srgbClr val="FFFF00"/>
          </a:solidFill>
          <a:ln w="0">
            <a:solidFill>
              <a:srgbClr val="0000CC"/>
            </a:solidFill>
            <a:round/>
            <a:headEnd/>
            <a:tailEnd/>
          </a:ln>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i="0">
              <a:solidFill>
                <a:srgbClr val="0000CC"/>
              </a:solidFill>
            </a:endParaRPr>
          </a:p>
        </p:txBody>
      </p:sp>
      <p:sp>
        <p:nvSpPr>
          <p:cNvPr id="57353" name="Rectangle 19">
            <a:extLst>
              <a:ext uri="{FF2B5EF4-FFF2-40B4-BE49-F238E27FC236}">
                <a16:creationId xmlns:a16="http://schemas.microsoft.com/office/drawing/2014/main" id="{213E1171-50E3-246E-35C1-AA15FAB49B34}"/>
              </a:ext>
            </a:extLst>
          </p:cNvPr>
          <p:cNvSpPr>
            <a:spLocks noChangeArrowheads="1"/>
          </p:cNvSpPr>
          <p:nvPr/>
        </p:nvSpPr>
        <p:spPr bwMode="auto">
          <a:xfrm>
            <a:off x="1689100" y="4875213"/>
            <a:ext cx="1063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0000CC"/>
                </a:solidFill>
              </a:rPr>
              <a:t>Canceled</a:t>
            </a:r>
            <a:endParaRPr lang="en-US" altLang="en-US" sz="4800" i="0">
              <a:solidFill>
                <a:srgbClr val="0000CC"/>
              </a:solidFill>
            </a:endParaRPr>
          </a:p>
        </p:txBody>
      </p:sp>
      <p:sp>
        <p:nvSpPr>
          <p:cNvPr id="57354" name="Rectangle 23">
            <a:extLst>
              <a:ext uri="{FF2B5EF4-FFF2-40B4-BE49-F238E27FC236}">
                <a16:creationId xmlns:a16="http://schemas.microsoft.com/office/drawing/2014/main" id="{BE0CF5B9-6379-4D0E-C4D9-F351BF46F372}"/>
              </a:ext>
            </a:extLst>
          </p:cNvPr>
          <p:cNvSpPr>
            <a:spLocks noChangeArrowheads="1"/>
          </p:cNvSpPr>
          <p:nvPr/>
        </p:nvSpPr>
        <p:spPr bwMode="auto">
          <a:xfrm>
            <a:off x="8072438" y="4265613"/>
            <a:ext cx="14684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1600" i="0">
                <a:solidFill>
                  <a:srgbClr val="0000CC"/>
                </a:solidFill>
              </a:rPr>
              <a:t>Finalize course</a:t>
            </a:r>
            <a:endParaRPr lang="en-US" altLang="en-US" sz="4800" i="0">
              <a:solidFill>
                <a:srgbClr val="0000CC"/>
              </a:solidFill>
            </a:endParaRPr>
          </a:p>
        </p:txBody>
      </p:sp>
      <p:sp>
        <p:nvSpPr>
          <p:cNvPr id="57355" name="Rectangle 24">
            <a:extLst>
              <a:ext uri="{FF2B5EF4-FFF2-40B4-BE49-F238E27FC236}">
                <a16:creationId xmlns:a16="http://schemas.microsoft.com/office/drawing/2014/main" id="{8F6AABBF-A934-1ECC-C1D2-2E5230B48D3C}"/>
              </a:ext>
            </a:extLst>
          </p:cNvPr>
          <p:cNvSpPr>
            <a:spLocks noChangeArrowheads="1"/>
          </p:cNvSpPr>
          <p:nvPr/>
        </p:nvSpPr>
        <p:spPr bwMode="auto">
          <a:xfrm>
            <a:off x="5422900" y="3824288"/>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1400" i="0">
                <a:solidFill>
                  <a:srgbClr val="0000CC"/>
                </a:solidFill>
              </a:rPr>
              <a:t>Notify registered students</a:t>
            </a:r>
            <a:endParaRPr lang="en-US" altLang="en-US" sz="4000" i="0">
              <a:solidFill>
                <a:srgbClr val="0000CC"/>
              </a:solidFill>
            </a:endParaRPr>
          </a:p>
        </p:txBody>
      </p:sp>
      <p:grpSp>
        <p:nvGrpSpPr>
          <p:cNvPr id="57356" name="Group 37">
            <a:extLst>
              <a:ext uri="{FF2B5EF4-FFF2-40B4-BE49-F238E27FC236}">
                <a16:creationId xmlns:a16="http://schemas.microsoft.com/office/drawing/2014/main" id="{F5277AE8-4A8B-5F31-E2AA-83AE9200DAA8}"/>
              </a:ext>
            </a:extLst>
          </p:cNvPr>
          <p:cNvGrpSpPr>
            <a:grpSpLocks/>
          </p:cNvGrpSpPr>
          <p:nvPr/>
        </p:nvGrpSpPr>
        <p:grpSpPr bwMode="auto">
          <a:xfrm>
            <a:off x="7143750" y="3076575"/>
            <a:ext cx="2513013" cy="1938338"/>
            <a:chOff x="4030" y="2012"/>
            <a:chExt cx="1110" cy="728"/>
          </a:xfrm>
        </p:grpSpPr>
        <p:sp>
          <p:nvSpPr>
            <p:cNvPr id="57377" name="Line 38">
              <a:extLst>
                <a:ext uri="{FF2B5EF4-FFF2-40B4-BE49-F238E27FC236}">
                  <a16:creationId xmlns:a16="http://schemas.microsoft.com/office/drawing/2014/main" id="{6A5104AD-B14F-5BC6-049D-C6BE8F3CC7AF}"/>
                </a:ext>
              </a:extLst>
            </p:cNvPr>
            <p:cNvSpPr>
              <a:spLocks noChangeShapeType="1"/>
            </p:cNvSpPr>
            <p:nvPr/>
          </p:nvSpPr>
          <p:spPr bwMode="auto">
            <a:xfrm flipH="1">
              <a:off x="4034" y="2012"/>
              <a:ext cx="269" cy="728"/>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78" name="Line 39">
              <a:extLst>
                <a:ext uri="{FF2B5EF4-FFF2-40B4-BE49-F238E27FC236}">
                  <a16:creationId xmlns:a16="http://schemas.microsoft.com/office/drawing/2014/main" id="{396E86E4-C910-C7AB-E36B-03C8CD3946E5}"/>
                </a:ext>
              </a:extLst>
            </p:cNvPr>
            <p:cNvSpPr>
              <a:spLocks noChangeShapeType="1"/>
            </p:cNvSpPr>
            <p:nvPr/>
          </p:nvSpPr>
          <p:spPr bwMode="auto">
            <a:xfrm flipV="1">
              <a:off x="4034" y="2684"/>
              <a:ext cx="50" cy="56"/>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79" name="Line 40">
              <a:extLst>
                <a:ext uri="{FF2B5EF4-FFF2-40B4-BE49-F238E27FC236}">
                  <a16:creationId xmlns:a16="http://schemas.microsoft.com/office/drawing/2014/main" id="{CA7B4064-AF02-54C2-475C-80BEEB7DB7BC}"/>
                </a:ext>
              </a:extLst>
            </p:cNvPr>
            <p:cNvSpPr>
              <a:spLocks noChangeShapeType="1"/>
            </p:cNvSpPr>
            <p:nvPr/>
          </p:nvSpPr>
          <p:spPr bwMode="auto">
            <a:xfrm flipH="1" flipV="1">
              <a:off x="4030" y="2665"/>
              <a:ext cx="4" cy="75"/>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80" name="Rectangle 41">
              <a:extLst>
                <a:ext uri="{FF2B5EF4-FFF2-40B4-BE49-F238E27FC236}">
                  <a16:creationId xmlns:a16="http://schemas.microsoft.com/office/drawing/2014/main" id="{4303A945-ABE3-4A4E-7E0B-D3DB0EC5F1B1}"/>
                </a:ext>
              </a:extLst>
            </p:cNvPr>
            <p:cNvSpPr>
              <a:spLocks noChangeArrowheads="1"/>
            </p:cNvSpPr>
            <p:nvPr/>
          </p:nvSpPr>
          <p:spPr bwMode="auto">
            <a:xfrm>
              <a:off x="4235" y="2331"/>
              <a:ext cx="905" cy="92"/>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0000CC"/>
                  </a:solidFill>
                </a:rPr>
                <a:t>[ count = 100 ]/</a:t>
              </a:r>
              <a:endParaRPr lang="en-US" altLang="en-US" sz="4800" i="0">
                <a:solidFill>
                  <a:srgbClr val="0000CC"/>
                </a:solidFill>
              </a:endParaRPr>
            </a:p>
          </p:txBody>
        </p:sp>
      </p:grpSp>
      <p:grpSp>
        <p:nvGrpSpPr>
          <p:cNvPr id="57357" name="Group 47">
            <a:extLst>
              <a:ext uri="{FF2B5EF4-FFF2-40B4-BE49-F238E27FC236}">
                <a16:creationId xmlns:a16="http://schemas.microsoft.com/office/drawing/2014/main" id="{7F333AE9-799D-361C-821A-4BB0C87EF103}"/>
              </a:ext>
            </a:extLst>
          </p:cNvPr>
          <p:cNvGrpSpPr>
            <a:grpSpLocks/>
          </p:cNvGrpSpPr>
          <p:nvPr/>
        </p:nvGrpSpPr>
        <p:grpSpPr bwMode="auto">
          <a:xfrm>
            <a:off x="3536950" y="3076575"/>
            <a:ext cx="3216275" cy="1406525"/>
            <a:chOff x="2436" y="2012"/>
            <a:chExt cx="1421" cy="528"/>
          </a:xfrm>
        </p:grpSpPr>
        <p:sp>
          <p:nvSpPr>
            <p:cNvPr id="57373" name="Line 48">
              <a:extLst>
                <a:ext uri="{FF2B5EF4-FFF2-40B4-BE49-F238E27FC236}">
                  <a16:creationId xmlns:a16="http://schemas.microsoft.com/office/drawing/2014/main" id="{90EA88B9-6303-7847-BF7F-FF89025C0687}"/>
                </a:ext>
              </a:extLst>
            </p:cNvPr>
            <p:cNvSpPr>
              <a:spLocks noChangeShapeType="1"/>
            </p:cNvSpPr>
            <p:nvPr/>
          </p:nvSpPr>
          <p:spPr bwMode="auto">
            <a:xfrm flipH="1">
              <a:off x="2436" y="2012"/>
              <a:ext cx="1421" cy="526"/>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74" name="Line 49">
              <a:extLst>
                <a:ext uri="{FF2B5EF4-FFF2-40B4-BE49-F238E27FC236}">
                  <a16:creationId xmlns:a16="http://schemas.microsoft.com/office/drawing/2014/main" id="{D5EAACB9-119D-7214-E9ED-165C3DEA82F0}"/>
                </a:ext>
              </a:extLst>
            </p:cNvPr>
            <p:cNvSpPr>
              <a:spLocks noChangeShapeType="1"/>
            </p:cNvSpPr>
            <p:nvPr/>
          </p:nvSpPr>
          <p:spPr bwMode="auto">
            <a:xfrm>
              <a:off x="2436" y="2538"/>
              <a:ext cx="75" cy="2"/>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75" name="Line 50">
              <a:extLst>
                <a:ext uri="{FF2B5EF4-FFF2-40B4-BE49-F238E27FC236}">
                  <a16:creationId xmlns:a16="http://schemas.microsoft.com/office/drawing/2014/main" id="{8782A13D-E8B1-3937-79A3-DFE86D974C09}"/>
                </a:ext>
              </a:extLst>
            </p:cNvPr>
            <p:cNvSpPr>
              <a:spLocks noChangeShapeType="1"/>
            </p:cNvSpPr>
            <p:nvPr/>
          </p:nvSpPr>
          <p:spPr bwMode="auto">
            <a:xfrm flipV="1">
              <a:off x="2436" y="2486"/>
              <a:ext cx="56" cy="54"/>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76" name="Rectangle 51">
              <a:extLst>
                <a:ext uri="{FF2B5EF4-FFF2-40B4-BE49-F238E27FC236}">
                  <a16:creationId xmlns:a16="http://schemas.microsoft.com/office/drawing/2014/main" id="{BACE9BE2-FC4F-E0BB-8A91-8E8764688261}"/>
                </a:ext>
              </a:extLst>
            </p:cNvPr>
            <p:cNvSpPr>
              <a:spLocks noChangeArrowheads="1"/>
            </p:cNvSpPr>
            <p:nvPr/>
          </p:nvSpPr>
          <p:spPr bwMode="auto">
            <a:xfrm>
              <a:off x="2865" y="2315"/>
              <a:ext cx="40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0000CC"/>
                  </a:solidFill>
                </a:rPr>
                <a:t>Cancel/</a:t>
              </a:r>
              <a:endParaRPr lang="en-US" altLang="en-US" sz="4800" i="0">
                <a:solidFill>
                  <a:srgbClr val="0000CC"/>
                </a:solidFill>
              </a:endParaRPr>
            </a:p>
          </p:txBody>
        </p:sp>
      </p:grpSp>
      <p:grpSp>
        <p:nvGrpSpPr>
          <p:cNvPr id="57358" name="Group 52">
            <a:extLst>
              <a:ext uri="{FF2B5EF4-FFF2-40B4-BE49-F238E27FC236}">
                <a16:creationId xmlns:a16="http://schemas.microsoft.com/office/drawing/2014/main" id="{309E6B5C-F0C9-7BDD-E5C7-F4987687EF47}"/>
              </a:ext>
            </a:extLst>
          </p:cNvPr>
          <p:cNvGrpSpPr>
            <a:grpSpLocks/>
          </p:cNvGrpSpPr>
          <p:nvPr/>
        </p:nvGrpSpPr>
        <p:grpSpPr bwMode="auto">
          <a:xfrm>
            <a:off x="3625850" y="5016500"/>
            <a:ext cx="2347913" cy="474663"/>
            <a:chOff x="2475" y="2761"/>
            <a:chExt cx="1038" cy="178"/>
          </a:xfrm>
        </p:grpSpPr>
        <p:sp>
          <p:nvSpPr>
            <p:cNvPr id="57369" name="Line 53">
              <a:extLst>
                <a:ext uri="{FF2B5EF4-FFF2-40B4-BE49-F238E27FC236}">
                  <a16:creationId xmlns:a16="http://schemas.microsoft.com/office/drawing/2014/main" id="{8D1840CC-5FD3-B859-BD2E-1DF1F41BA3DA}"/>
                </a:ext>
              </a:extLst>
            </p:cNvPr>
            <p:cNvSpPr>
              <a:spLocks noChangeShapeType="1"/>
            </p:cNvSpPr>
            <p:nvPr/>
          </p:nvSpPr>
          <p:spPr bwMode="auto">
            <a:xfrm flipH="1" flipV="1">
              <a:off x="2475" y="2784"/>
              <a:ext cx="1038" cy="77"/>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70" name="Line 54">
              <a:extLst>
                <a:ext uri="{FF2B5EF4-FFF2-40B4-BE49-F238E27FC236}">
                  <a16:creationId xmlns:a16="http://schemas.microsoft.com/office/drawing/2014/main" id="{986E3AE5-5CF5-5509-3CC0-B2BE74F30A86}"/>
                </a:ext>
              </a:extLst>
            </p:cNvPr>
            <p:cNvSpPr>
              <a:spLocks noChangeShapeType="1"/>
            </p:cNvSpPr>
            <p:nvPr/>
          </p:nvSpPr>
          <p:spPr bwMode="auto">
            <a:xfrm flipV="1">
              <a:off x="2475" y="2761"/>
              <a:ext cx="71" cy="23"/>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71" name="Line 55">
              <a:extLst>
                <a:ext uri="{FF2B5EF4-FFF2-40B4-BE49-F238E27FC236}">
                  <a16:creationId xmlns:a16="http://schemas.microsoft.com/office/drawing/2014/main" id="{DAB97650-996F-407F-27D5-E736BDEA480A}"/>
                </a:ext>
              </a:extLst>
            </p:cNvPr>
            <p:cNvSpPr>
              <a:spLocks noChangeShapeType="1"/>
            </p:cNvSpPr>
            <p:nvPr/>
          </p:nvSpPr>
          <p:spPr bwMode="auto">
            <a:xfrm>
              <a:off x="2475" y="2784"/>
              <a:ext cx="67" cy="34"/>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72" name="Rectangle 56">
              <a:extLst>
                <a:ext uri="{FF2B5EF4-FFF2-40B4-BE49-F238E27FC236}">
                  <a16:creationId xmlns:a16="http://schemas.microsoft.com/office/drawing/2014/main" id="{9EA8F823-0B90-0837-391D-8E966D5B76CA}"/>
                </a:ext>
              </a:extLst>
            </p:cNvPr>
            <p:cNvSpPr>
              <a:spLocks noChangeArrowheads="1"/>
            </p:cNvSpPr>
            <p:nvPr/>
          </p:nvSpPr>
          <p:spPr bwMode="auto">
            <a:xfrm>
              <a:off x="2826" y="2846"/>
              <a:ext cx="403" cy="93"/>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0000CC"/>
                  </a:solidFill>
                </a:rPr>
                <a:t>Cancel/</a:t>
              </a:r>
              <a:endParaRPr lang="en-US" altLang="en-US" sz="4800" i="0">
                <a:solidFill>
                  <a:srgbClr val="0000CC"/>
                </a:solidFill>
              </a:endParaRPr>
            </a:p>
          </p:txBody>
        </p:sp>
      </p:grpSp>
      <p:grpSp>
        <p:nvGrpSpPr>
          <p:cNvPr id="57359" name="Group 57">
            <a:extLst>
              <a:ext uri="{FF2B5EF4-FFF2-40B4-BE49-F238E27FC236}">
                <a16:creationId xmlns:a16="http://schemas.microsoft.com/office/drawing/2014/main" id="{3876B9B4-7AD3-80BF-93B4-88BC17421D41}"/>
              </a:ext>
            </a:extLst>
          </p:cNvPr>
          <p:cNvGrpSpPr>
            <a:grpSpLocks/>
          </p:cNvGrpSpPr>
          <p:nvPr/>
        </p:nvGrpSpPr>
        <p:grpSpPr bwMode="auto">
          <a:xfrm>
            <a:off x="5270500" y="1674813"/>
            <a:ext cx="1447800" cy="914400"/>
            <a:chOff x="1062" y="1056"/>
            <a:chExt cx="280" cy="505"/>
          </a:xfrm>
        </p:grpSpPr>
        <p:sp>
          <p:nvSpPr>
            <p:cNvPr id="57365" name="Oval 58">
              <a:extLst>
                <a:ext uri="{FF2B5EF4-FFF2-40B4-BE49-F238E27FC236}">
                  <a16:creationId xmlns:a16="http://schemas.microsoft.com/office/drawing/2014/main" id="{181873FD-AA9D-2EA1-B395-D6982CE1BD2C}"/>
                </a:ext>
              </a:extLst>
            </p:cNvPr>
            <p:cNvSpPr>
              <a:spLocks noChangeArrowheads="1"/>
            </p:cNvSpPr>
            <p:nvPr/>
          </p:nvSpPr>
          <p:spPr bwMode="auto">
            <a:xfrm>
              <a:off x="1062" y="1056"/>
              <a:ext cx="115" cy="115"/>
            </a:xfrm>
            <a:prstGeom prst="ellipse">
              <a:avLst/>
            </a:prstGeom>
            <a:solidFill>
              <a:schemeClr val="tx1"/>
            </a:solidFill>
            <a:ln w="38100">
              <a:solidFill>
                <a:srgbClr val="0000CC"/>
              </a:solidFill>
              <a:round/>
              <a:headEnd/>
              <a:tailEnd/>
            </a:ln>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i="0">
                <a:solidFill>
                  <a:srgbClr val="0000CC"/>
                </a:solidFill>
              </a:endParaRPr>
            </a:p>
          </p:txBody>
        </p:sp>
        <p:sp>
          <p:nvSpPr>
            <p:cNvPr id="57366" name="Line 59">
              <a:extLst>
                <a:ext uri="{FF2B5EF4-FFF2-40B4-BE49-F238E27FC236}">
                  <a16:creationId xmlns:a16="http://schemas.microsoft.com/office/drawing/2014/main" id="{7DF6A09D-0D7B-74E6-B896-3966C8C6B8D3}"/>
                </a:ext>
              </a:extLst>
            </p:cNvPr>
            <p:cNvSpPr>
              <a:spLocks noChangeShapeType="1"/>
            </p:cNvSpPr>
            <p:nvPr/>
          </p:nvSpPr>
          <p:spPr bwMode="auto">
            <a:xfrm>
              <a:off x="1148" y="1171"/>
              <a:ext cx="194" cy="39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67" name="Line 60">
              <a:extLst>
                <a:ext uri="{FF2B5EF4-FFF2-40B4-BE49-F238E27FC236}">
                  <a16:creationId xmlns:a16="http://schemas.microsoft.com/office/drawing/2014/main" id="{2801A919-D5AF-129A-6BCC-2F09D1E32CAC}"/>
                </a:ext>
              </a:extLst>
            </p:cNvPr>
            <p:cNvSpPr>
              <a:spLocks noChangeShapeType="1"/>
            </p:cNvSpPr>
            <p:nvPr/>
          </p:nvSpPr>
          <p:spPr bwMode="auto">
            <a:xfrm flipH="1" flipV="1">
              <a:off x="1336" y="1486"/>
              <a:ext cx="6" cy="75"/>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368" name="Line 61">
              <a:extLst>
                <a:ext uri="{FF2B5EF4-FFF2-40B4-BE49-F238E27FC236}">
                  <a16:creationId xmlns:a16="http://schemas.microsoft.com/office/drawing/2014/main" id="{7985963F-104B-C906-2768-34BDEFF6E56E}"/>
                </a:ext>
              </a:extLst>
            </p:cNvPr>
            <p:cNvSpPr>
              <a:spLocks noChangeShapeType="1"/>
            </p:cNvSpPr>
            <p:nvPr/>
          </p:nvSpPr>
          <p:spPr bwMode="auto">
            <a:xfrm flipH="1" flipV="1">
              <a:off x="1286" y="1513"/>
              <a:ext cx="56" cy="48"/>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57360" name="Line 65">
            <a:extLst>
              <a:ext uri="{FF2B5EF4-FFF2-40B4-BE49-F238E27FC236}">
                <a16:creationId xmlns:a16="http://schemas.microsoft.com/office/drawing/2014/main" id="{5974CB35-A2DB-1133-AC78-05723F2BEE9E}"/>
              </a:ext>
            </a:extLst>
          </p:cNvPr>
          <p:cNvSpPr>
            <a:spLocks noChangeShapeType="1"/>
          </p:cNvSpPr>
          <p:nvPr/>
        </p:nvSpPr>
        <p:spPr bwMode="auto">
          <a:xfrm>
            <a:off x="2425700" y="5561013"/>
            <a:ext cx="4292600" cy="1524000"/>
          </a:xfrm>
          <a:prstGeom prst="line">
            <a:avLst/>
          </a:prstGeom>
          <a:noFill/>
          <a:ln w="38100">
            <a:solidFill>
              <a:srgbClr val="0000CC"/>
            </a:solidFill>
            <a:round/>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57361" name="Oval 68">
            <a:extLst>
              <a:ext uri="{FF2B5EF4-FFF2-40B4-BE49-F238E27FC236}">
                <a16:creationId xmlns:a16="http://schemas.microsoft.com/office/drawing/2014/main" id="{11A27C86-46BB-52A4-CC6B-9E62EF5A184D}"/>
              </a:ext>
            </a:extLst>
          </p:cNvPr>
          <p:cNvSpPr>
            <a:spLocks noChangeArrowheads="1"/>
          </p:cNvSpPr>
          <p:nvPr/>
        </p:nvSpPr>
        <p:spPr bwMode="auto">
          <a:xfrm>
            <a:off x="6700838" y="6931025"/>
            <a:ext cx="363537" cy="4286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a:solidFill>
                <a:srgbClr val="0000CC"/>
              </a:solidFill>
            </a:endParaRPr>
          </a:p>
        </p:txBody>
      </p:sp>
      <p:sp>
        <p:nvSpPr>
          <p:cNvPr id="57362" name="Oval 69">
            <a:extLst>
              <a:ext uri="{FF2B5EF4-FFF2-40B4-BE49-F238E27FC236}">
                <a16:creationId xmlns:a16="http://schemas.microsoft.com/office/drawing/2014/main" id="{BA3E5597-0DA9-B6DE-C471-4F51EEB55431}"/>
              </a:ext>
            </a:extLst>
          </p:cNvPr>
          <p:cNvSpPr>
            <a:spLocks noChangeArrowheads="1"/>
          </p:cNvSpPr>
          <p:nvPr/>
        </p:nvSpPr>
        <p:spPr bwMode="auto">
          <a:xfrm>
            <a:off x="6751638" y="6991350"/>
            <a:ext cx="260350" cy="307975"/>
          </a:xfrm>
          <a:prstGeom prst="ellipse">
            <a:avLst/>
          </a:prstGeom>
          <a:solidFill>
            <a:schemeClr val="tx1"/>
          </a:solidFill>
          <a:ln w="38100">
            <a:solidFill>
              <a:schemeClr val="tx1"/>
            </a:solidFill>
            <a:round/>
            <a:headEnd/>
            <a:tailEnd/>
          </a:ln>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a:solidFill>
                <a:srgbClr val="0000CC"/>
              </a:solidFill>
            </a:endParaRPr>
          </a:p>
        </p:txBody>
      </p:sp>
      <p:sp>
        <p:nvSpPr>
          <p:cNvPr id="57363" name="Rectangle 51">
            <a:extLst>
              <a:ext uri="{FF2B5EF4-FFF2-40B4-BE49-F238E27FC236}">
                <a16:creationId xmlns:a16="http://schemas.microsoft.com/office/drawing/2014/main" id="{0E8E1FED-6543-A539-CAF2-077FA6CAECE7}"/>
              </a:ext>
            </a:extLst>
          </p:cNvPr>
          <p:cNvSpPr>
            <a:spLocks noChangeArrowheads="1"/>
          </p:cNvSpPr>
          <p:nvPr/>
        </p:nvSpPr>
        <p:spPr bwMode="auto">
          <a:xfrm>
            <a:off x="5118100" y="2055813"/>
            <a:ext cx="9683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0000CC"/>
                </a:solidFill>
              </a:rPr>
              <a:t>create/</a:t>
            </a:r>
          </a:p>
          <a:p>
            <a:pPr>
              <a:lnSpc>
                <a:spcPct val="80000"/>
              </a:lnSpc>
              <a:buClr>
                <a:srgbClr val="000000"/>
              </a:buClr>
              <a:buSzPct val="100000"/>
              <a:buFont typeface="Times New Roman" panose="02020603050405020304" pitchFamily="18" charset="0"/>
              <a:buNone/>
            </a:pPr>
            <a:r>
              <a:rPr lang="en-US" altLang="en-US" sz="2000" i="0">
                <a:solidFill>
                  <a:srgbClr val="0000CC"/>
                </a:solidFill>
              </a:rPr>
              <a:t>count=0</a:t>
            </a:r>
            <a:endParaRPr lang="en-US" altLang="en-US" sz="4800" i="0">
              <a:solidFill>
                <a:srgbClr val="0000CC"/>
              </a:solidFill>
            </a:endParaRPr>
          </a:p>
        </p:txBody>
      </p:sp>
      <p:sp>
        <p:nvSpPr>
          <p:cNvPr id="57364" name="Rectangle 24">
            <a:extLst>
              <a:ext uri="{FF2B5EF4-FFF2-40B4-BE49-F238E27FC236}">
                <a16:creationId xmlns:a16="http://schemas.microsoft.com/office/drawing/2014/main" id="{0DF10C8E-1E94-B1F6-0CAB-3D07D2BFBB9A}"/>
              </a:ext>
            </a:extLst>
          </p:cNvPr>
          <p:cNvSpPr>
            <a:spLocks noChangeArrowheads="1"/>
          </p:cNvSpPr>
          <p:nvPr/>
        </p:nvSpPr>
        <p:spPr bwMode="auto">
          <a:xfrm>
            <a:off x="4508500" y="5564188"/>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1400" i="0">
                <a:solidFill>
                  <a:srgbClr val="0000CC"/>
                </a:solidFill>
              </a:rPr>
              <a:t>Notify registered students</a:t>
            </a:r>
            <a:endParaRPr lang="en-US" altLang="en-US" sz="4000" i="0">
              <a:solidFill>
                <a:srgbClr val="0000CC"/>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757CB88-C43F-E654-500C-0B1BD3BFADC1}"/>
              </a:ext>
            </a:extLst>
          </p:cNvPr>
          <p:cNvSpPr>
            <a:spLocks noGrp="1" noChangeArrowheads="1"/>
          </p:cNvSpPr>
          <p:nvPr>
            <p:ph type="title"/>
          </p:nvPr>
        </p:nvSpPr>
        <p:spPr>
          <a:xfrm>
            <a:off x="239713" y="-106363"/>
            <a:ext cx="8991600" cy="1255713"/>
          </a:xfrm>
        </p:spPr>
        <p:txBody>
          <a:bodyPr/>
          <a:lstStyle/>
          <a:p>
            <a:r>
              <a:rPr lang="en-US" altLang="en-US" sz="3600"/>
              <a:t>Home Work: ATM</a:t>
            </a:r>
          </a:p>
        </p:txBody>
      </p:sp>
      <p:sp>
        <p:nvSpPr>
          <p:cNvPr id="556035" name="Content Placeholder 2">
            <a:extLst>
              <a:ext uri="{FF2B5EF4-FFF2-40B4-BE49-F238E27FC236}">
                <a16:creationId xmlns:a16="http://schemas.microsoft.com/office/drawing/2014/main" id="{E1B478D6-9BAA-ABB6-C488-72A60B314647}"/>
              </a:ext>
            </a:extLst>
          </p:cNvPr>
          <p:cNvSpPr>
            <a:spLocks noGrp="1" noChangeArrowheads="1"/>
          </p:cNvSpPr>
          <p:nvPr>
            <p:ph idx="1"/>
          </p:nvPr>
        </p:nvSpPr>
        <p:spPr>
          <a:xfrm>
            <a:off x="87313" y="808038"/>
            <a:ext cx="10080625" cy="6172200"/>
          </a:xfrm>
        </p:spPr>
        <p:txBody>
          <a:bodyPr/>
          <a:lstStyle/>
          <a:p>
            <a:pPr>
              <a:lnSpc>
                <a:spcPct val="110000"/>
              </a:lnSpc>
              <a:spcBef>
                <a:spcPts val="600"/>
              </a:spcBef>
              <a:spcAft>
                <a:spcPct val="0"/>
              </a:spcAft>
            </a:pPr>
            <a:r>
              <a:rPr lang="en-US" altLang="en-US" sz="3600"/>
              <a:t>To withdraw money:</a:t>
            </a:r>
          </a:p>
          <a:p>
            <a:pPr lvl="1">
              <a:lnSpc>
                <a:spcPct val="110000"/>
              </a:lnSpc>
              <a:spcAft>
                <a:spcPts val="600"/>
              </a:spcAft>
            </a:pPr>
            <a:r>
              <a:rPr lang="en-US" altLang="en-US" sz="3200"/>
              <a:t> customer inserts the ATM card.</a:t>
            </a:r>
          </a:p>
          <a:p>
            <a:pPr>
              <a:lnSpc>
                <a:spcPct val="110000"/>
              </a:lnSpc>
              <a:spcBef>
                <a:spcPts val="600"/>
              </a:spcBef>
              <a:spcAft>
                <a:spcPts val="600"/>
              </a:spcAft>
            </a:pPr>
            <a:r>
              <a:rPr lang="en-US" altLang="en-US" sz="3600"/>
              <a:t>Authentication is done by checking an entered PIN.</a:t>
            </a:r>
          </a:p>
          <a:p>
            <a:pPr>
              <a:lnSpc>
                <a:spcPct val="110000"/>
              </a:lnSpc>
              <a:spcBef>
                <a:spcPts val="600"/>
              </a:spcBef>
              <a:spcAft>
                <a:spcPct val="0"/>
              </a:spcAft>
            </a:pPr>
            <a:r>
              <a:rPr lang="en-US" altLang="en-US" sz="3600"/>
              <a:t>If PIN is incorrect:</a:t>
            </a:r>
          </a:p>
          <a:p>
            <a:pPr lvl="1">
              <a:lnSpc>
                <a:spcPct val="110000"/>
              </a:lnSpc>
              <a:spcAft>
                <a:spcPts val="600"/>
              </a:spcAft>
            </a:pPr>
            <a:r>
              <a:rPr lang="en-US" altLang="en-US" sz="3200"/>
              <a:t>Customer asked to enter PIN again</a:t>
            </a:r>
          </a:p>
          <a:p>
            <a:pPr lvl="1">
              <a:lnSpc>
                <a:spcPct val="110000"/>
              </a:lnSpc>
              <a:spcBef>
                <a:spcPts val="600"/>
              </a:spcBef>
              <a:spcAft>
                <a:spcPts val="600"/>
              </a:spcAft>
            </a:pPr>
            <a:r>
              <a:rPr lang="en-US" altLang="en-US" sz="3200"/>
              <a:t>On three unsuccessful attempts, the card is seized and account is locked.</a:t>
            </a:r>
          </a:p>
          <a:p>
            <a:pPr>
              <a:lnSpc>
                <a:spcPct val="110000"/>
              </a:lnSpc>
              <a:spcBef>
                <a:spcPts val="600"/>
              </a:spcBef>
              <a:spcAft>
                <a:spcPts val="600"/>
              </a:spcAft>
            </a:pPr>
            <a:r>
              <a:rPr lang="en-US" altLang="en-US" sz="3600"/>
              <a:t>On correct entry amount requested is dispensed and card ejected.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556035">
                                            <p:txEl>
                                              <p:pRg st="2" end="2"/>
                                            </p:txEl>
                                          </p:spTgt>
                                        </p:tgtEl>
                                        <p:attrNameLst>
                                          <p:attrName>style.visibility</p:attrName>
                                        </p:attrNameLst>
                                      </p:cBhvr>
                                      <p:to>
                                        <p:strVal val="visible"/>
                                      </p:to>
                                    </p:set>
                                    <p:animEffect transition="in" filter="fade">
                                      <p:cBhvr>
                                        <p:cTn id="19" dur="1000"/>
                                        <p:tgtEl>
                                          <p:spTgt spid="556035">
                                            <p:txEl>
                                              <p:pRg st="2" end="2"/>
                                            </p:txEl>
                                          </p:spTgt>
                                        </p:tgtEl>
                                      </p:cBhvr>
                                    </p:animEffect>
                                    <p:anim calcmode="lin" valueType="num">
                                      <p:cBhvr>
                                        <p:cTn id="20" dur="1000" fill="hold"/>
                                        <p:tgtEl>
                                          <p:spTgt spid="55603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556035">
                                            <p:txEl>
                                              <p:pRg st="3" end="3"/>
                                            </p:txEl>
                                          </p:spTgt>
                                        </p:tgtEl>
                                        <p:attrNameLst>
                                          <p:attrName>style.visibility</p:attrName>
                                        </p:attrNameLst>
                                      </p:cBhvr>
                                      <p:to>
                                        <p:strVal val="visible"/>
                                      </p:to>
                                    </p:set>
                                    <p:animEffect transition="in" filter="fade">
                                      <p:cBhvr>
                                        <p:cTn id="26" dur="1000"/>
                                        <p:tgtEl>
                                          <p:spTgt spid="556035">
                                            <p:txEl>
                                              <p:pRg st="3" end="3"/>
                                            </p:txEl>
                                          </p:spTgt>
                                        </p:tgtEl>
                                      </p:cBhvr>
                                    </p:animEffect>
                                    <p:anim calcmode="lin" valueType="num">
                                      <p:cBhvr>
                                        <p:cTn id="27"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560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556035">
                                            <p:txEl>
                                              <p:pRg st="4" end="4"/>
                                            </p:txEl>
                                          </p:spTgt>
                                        </p:tgtEl>
                                        <p:attrNameLst>
                                          <p:attrName>style.visibility</p:attrName>
                                        </p:attrNameLst>
                                      </p:cBhvr>
                                      <p:to>
                                        <p:strVal val="visible"/>
                                      </p:to>
                                    </p:set>
                                    <p:animEffect transition="in" filter="fade">
                                      <p:cBhvr>
                                        <p:cTn id="33" dur="1000"/>
                                        <p:tgtEl>
                                          <p:spTgt spid="556035">
                                            <p:txEl>
                                              <p:pRg st="4" end="4"/>
                                            </p:txEl>
                                          </p:spTgt>
                                        </p:tgtEl>
                                      </p:cBhvr>
                                    </p:animEffect>
                                    <p:anim calcmode="lin" valueType="num">
                                      <p:cBhvr>
                                        <p:cTn id="34"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56035">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56035">
                                            <p:txEl>
                                              <p:pRg st="5" end="5"/>
                                            </p:txEl>
                                          </p:spTgt>
                                        </p:tgtEl>
                                        <p:attrNameLst>
                                          <p:attrName>style.visibility</p:attrName>
                                        </p:attrNameLst>
                                      </p:cBhvr>
                                      <p:to>
                                        <p:strVal val="visible"/>
                                      </p:to>
                                    </p:set>
                                    <p:animEffect transition="in" filter="fade">
                                      <p:cBhvr>
                                        <p:cTn id="38" dur="1000"/>
                                        <p:tgtEl>
                                          <p:spTgt spid="556035">
                                            <p:txEl>
                                              <p:pRg st="5" end="5"/>
                                            </p:txEl>
                                          </p:spTgt>
                                        </p:tgtEl>
                                      </p:cBhvr>
                                    </p:animEffect>
                                    <p:anim calcmode="lin" valueType="num">
                                      <p:cBhvr>
                                        <p:cTn id="39" dur="1000" fill="hold"/>
                                        <p:tgtEl>
                                          <p:spTgt spid="55603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560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56035">
                                            <p:txEl>
                                              <p:pRg st="6" end="6"/>
                                            </p:txEl>
                                          </p:spTgt>
                                        </p:tgtEl>
                                        <p:attrNameLst>
                                          <p:attrName>style.visibility</p:attrName>
                                        </p:attrNameLst>
                                      </p:cBhvr>
                                      <p:to>
                                        <p:strVal val="visible"/>
                                      </p:to>
                                    </p:set>
                                    <p:anim calcmode="lin" valueType="num">
                                      <p:cBhvr additive="base">
                                        <p:cTn id="45" dur="500" fill="hold"/>
                                        <p:tgtEl>
                                          <p:spTgt spid="55603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560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23605122-4679-01B6-C261-21A7E20B3EC0}"/>
              </a:ext>
            </a:extLst>
          </p:cNvPr>
          <p:cNvSpPr>
            <a:spLocks noGrp="1" noChangeArrowheads="1"/>
          </p:cNvSpPr>
          <p:nvPr>
            <p:ph type="title"/>
          </p:nvPr>
        </p:nvSpPr>
        <p:spPr>
          <a:xfrm>
            <a:off x="741363" y="198438"/>
            <a:ext cx="8596312" cy="1255712"/>
          </a:xfrm>
        </p:spPr>
        <p:txBody>
          <a:bodyPr/>
          <a:lstStyle/>
          <a:p>
            <a:r>
              <a:rPr lang="en-US" altLang="en-US" sz="3600"/>
              <a:t>Home Work</a:t>
            </a:r>
          </a:p>
        </p:txBody>
      </p:sp>
      <p:sp>
        <p:nvSpPr>
          <p:cNvPr id="60419" name="Content Placeholder 2">
            <a:extLst>
              <a:ext uri="{FF2B5EF4-FFF2-40B4-BE49-F238E27FC236}">
                <a16:creationId xmlns:a16="http://schemas.microsoft.com/office/drawing/2014/main" id="{F53FDE15-5543-01B3-44BD-EF9368E10C5F}"/>
              </a:ext>
            </a:extLst>
          </p:cNvPr>
          <p:cNvSpPr>
            <a:spLocks noGrp="1" noChangeArrowheads="1"/>
          </p:cNvSpPr>
          <p:nvPr>
            <p:ph idx="1"/>
          </p:nvPr>
        </p:nvSpPr>
        <p:spPr>
          <a:xfrm>
            <a:off x="352425" y="1570038"/>
            <a:ext cx="9374188" cy="5486400"/>
          </a:xfrm>
        </p:spPr>
        <p:txBody>
          <a:bodyPr/>
          <a:lstStyle/>
          <a:p>
            <a:pPr>
              <a:lnSpc>
                <a:spcPct val="135000"/>
              </a:lnSpc>
              <a:spcBef>
                <a:spcPts val="1200"/>
              </a:spcBef>
            </a:pPr>
            <a:r>
              <a:rPr lang="en-US" altLang="en-US" sz="3600"/>
              <a:t>How to handle code generation for composite AND and OR states?</a:t>
            </a:r>
          </a:p>
          <a:p>
            <a:pPr>
              <a:lnSpc>
                <a:spcPct val="135000"/>
              </a:lnSpc>
              <a:spcBef>
                <a:spcPts val="1200"/>
              </a:spcBef>
            </a:pPr>
            <a:r>
              <a:rPr lang="en-US" altLang="en-US" sz="3600"/>
              <a:t>How to generate code for history state?</a:t>
            </a:r>
          </a:p>
          <a:p>
            <a:pPr>
              <a:lnSpc>
                <a:spcPct val="135000"/>
              </a:lnSpc>
              <a:spcBef>
                <a:spcPts val="1200"/>
              </a:spcBef>
            </a:pPr>
            <a:endParaRPr lang="en-US" altLang="en-US" sz="3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9757D39-A60D-5B82-081D-85C710E5C2AD}"/>
              </a:ext>
            </a:extLst>
          </p:cNvPr>
          <p:cNvSpPr>
            <a:spLocks noGrp="1" noChangeArrowheads="1"/>
          </p:cNvSpPr>
          <p:nvPr>
            <p:ph type="title" idx="4294967295"/>
          </p:nvPr>
        </p:nvSpPr>
        <p:spPr>
          <a:xfrm>
            <a:off x="468313" y="2865438"/>
            <a:ext cx="8915400" cy="1752600"/>
          </a:xfrm>
          <a:solidFill>
            <a:srgbClr val="FFFF99"/>
          </a:solidFill>
          <a:ln>
            <a:solidFill>
              <a:srgbClr val="FF0000"/>
            </a:solidFill>
            <a:round/>
            <a:headEnd/>
            <a:tailEnd/>
          </a:ln>
        </p:spPr>
        <p:txBody>
          <a:bodyPr lIns="100780" tIns="50389" rIns="100780" bIns="50389"/>
          <a:lstStyle/>
          <a:p>
            <a:pPr defTabSz="1006475" eaLnBrk="1" hangingPunct="1">
              <a:lnSpc>
                <a:spcPct val="100000"/>
              </a:lnSpc>
              <a:tabLst>
                <a:tab pos="0" algn="l"/>
                <a:tab pos="457200" algn="l"/>
                <a:tab pos="912813" algn="l"/>
                <a:tab pos="1371600" algn="l"/>
                <a:tab pos="1828800" algn="l"/>
                <a:tab pos="2286000" algn="l"/>
                <a:tab pos="2740025" algn="l"/>
                <a:tab pos="3200400" algn="l"/>
                <a:tab pos="3657600" algn="l"/>
                <a:tab pos="4114800" algn="l"/>
                <a:tab pos="4567238" algn="l"/>
                <a:tab pos="5029200" algn="l"/>
                <a:tab pos="5486400" algn="l"/>
                <a:tab pos="5940425" algn="l"/>
                <a:tab pos="6396038" algn="l"/>
                <a:tab pos="6858000" algn="l"/>
                <a:tab pos="7315200" algn="l"/>
                <a:tab pos="7767638" algn="l"/>
                <a:tab pos="8224838" algn="l"/>
                <a:tab pos="8686800" algn="l"/>
                <a:tab pos="9144000" algn="l"/>
              </a:tabLst>
            </a:pPr>
            <a:r>
              <a:rPr lang="en-GB" altLang="en-US" sz="4000">
                <a:solidFill>
                  <a:srgbClr val="0000FF"/>
                </a:solidFill>
              </a:rPr>
              <a:t>Use Case Modelling </a:t>
            </a:r>
            <a:br>
              <a:rPr lang="en-GB" altLang="en-US" sz="4000">
                <a:solidFill>
                  <a:srgbClr val="006600"/>
                </a:solidFill>
              </a:rPr>
            </a:br>
            <a:endParaRPr lang="en-GB" altLang="en-US" sz="1100">
              <a:solidFill>
                <a:srgbClr val="0066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C061A44-C8AF-F214-8054-6B64C418AE05}"/>
              </a:ext>
            </a:extLst>
          </p:cNvPr>
          <p:cNvSpPr>
            <a:spLocks noGrp="1" noChangeArrowheads="1"/>
          </p:cNvSpPr>
          <p:nvPr>
            <p:ph type="title"/>
          </p:nvPr>
        </p:nvSpPr>
        <p:spPr>
          <a:xfrm>
            <a:off x="392113" y="-106363"/>
            <a:ext cx="9296400" cy="1255713"/>
          </a:xfrm>
        </p:spPr>
        <p:txBody>
          <a:bodyPr/>
          <a:lstStyle/>
          <a:p>
            <a:r>
              <a:rPr lang="en-NZ" altLang="en-US" sz="2800"/>
              <a:t>Diagnostic: Video Store Information System</a:t>
            </a:r>
            <a:endParaRPr lang="en-US" altLang="en-US" sz="2800"/>
          </a:p>
        </p:txBody>
      </p:sp>
      <p:sp>
        <p:nvSpPr>
          <p:cNvPr id="5123" name="Rectangle 3" descr="Rectangle: Click to edit Master text styles&#10;Second level&#10;Third level&#10;Fourth level&#10;Fifth level">
            <a:extLst>
              <a:ext uri="{FF2B5EF4-FFF2-40B4-BE49-F238E27FC236}">
                <a16:creationId xmlns:a16="http://schemas.microsoft.com/office/drawing/2014/main" id="{5E1162F3-14DF-380E-AC79-9001C62B02AC}"/>
              </a:ext>
            </a:extLst>
          </p:cNvPr>
          <p:cNvSpPr>
            <a:spLocks noGrp="1" noChangeArrowheads="1"/>
          </p:cNvSpPr>
          <p:nvPr>
            <p:ph sz="quarter" idx="1"/>
          </p:nvPr>
        </p:nvSpPr>
        <p:spPr>
          <a:xfrm>
            <a:off x="0" y="960438"/>
            <a:ext cx="10080625" cy="6248400"/>
          </a:xfrm>
        </p:spPr>
        <p:txBody>
          <a:bodyPr/>
          <a:lstStyle/>
          <a:p>
            <a:pPr>
              <a:lnSpc>
                <a:spcPct val="114000"/>
              </a:lnSpc>
              <a:spcBef>
                <a:spcPts val="600"/>
              </a:spcBef>
              <a:spcAft>
                <a:spcPts val="600"/>
              </a:spcAft>
            </a:pPr>
            <a:r>
              <a:rPr lang="en-NZ" altLang="en-US" sz="2800"/>
              <a:t>A Video Store Information System needs to support the following business functions: </a:t>
            </a:r>
          </a:p>
          <a:p>
            <a:pPr lvl="1">
              <a:lnSpc>
                <a:spcPct val="114000"/>
              </a:lnSpc>
              <a:spcBef>
                <a:spcPts val="600"/>
              </a:spcBef>
              <a:spcAft>
                <a:spcPts val="600"/>
              </a:spcAft>
            </a:pPr>
            <a:r>
              <a:rPr lang="en-NZ" altLang="en-US" sz="2400"/>
              <a:t>Recording information about videos the store owns</a:t>
            </a:r>
          </a:p>
          <a:p>
            <a:pPr lvl="2">
              <a:lnSpc>
                <a:spcPct val="114000"/>
              </a:lnSpc>
              <a:spcBef>
                <a:spcPts val="600"/>
              </a:spcBef>
              <a:spcAft>
                <a:spcPts val="600"/>
              </a:spcAft>
            </a:pPr>
            <a:r>
              <a:rPr lang="en-NZ" altLang="en-US" sz="2000"/>
              <a:t>This database is searchable by staff and all customers</a:t>
            </a:r>
          </a:p>
          <a:p>
            <a:pPr lvl="1">
              <a:lnSpc>
                <a:spcPct val="114000"/>
              </a:lnSpc>
              <a:spcBef>
                <a:spcPts val="600"/>
              </a:spcBef>
              <a:spcAft>
                <a:spcPts val="600"/>
              </a:spcAft>
            </a:pPr>
            <a:r>
              <a:rPr lang="en-NZ" altLang="en-US" sz="2400"/>
              <a:t>Find the videos borrowed by a customer</a:t>
            </a:r>
          </a:p>
          <a:p>
            <a:pPr lvl="2">
              <a:lnSpc>
                <a:spcPct val="114000"/>
              </a:lnSpc>
              <a:spcBef>
                <a:spcPts val="600"/>
              </a:spcBef>
              <a:spcAft>
                <a:spcPts val="1800"/>
              </a:spcAft>
            </a:pPr>
            <a:r>
              <a:rPr lang="en-NZ" altLang="en-US" sz="2000"/>
              <a:t>Access by staff and also the customer. It                                                        involves video database searching.</a:t>
            </a:r>
          </a:p>
          <a:p>
            <a:pPr lvl="1">
              <a:lnSpc>
                <a:spcPct val="114000"/>
              </a:lnSpc>
              <a:spcBef>
                <a:spcPts val="600"/>
              </a:spcBef>
              <a:spcAft>
                <a:spcPts val="1200"/>
              </a:spcAft>
            </a:pPr>
            <a:r>
              <a:rPr lang="en-NZ" altLang="en-US" sz="2400"/>
              <a:t>Staff can record video rentals and returns by customers. It involves video database searching.</a:t>
            </a:r>
          </a:p>
          <a:p>
            <a:pPr lvl="1">
              <a:lnSpc>
                <a:spcPct val="114000"/>
              </a:lnSpc>
              <a:spcBef>
                <a:spcPts val="600"/>
              </a:spcBef>
              <a:spcAft>
                <a:spcPts val="1200"/>
              </a:spcAft>
            </a:pPr>
            <a:r>
              <a:rPr lang="en-NZ" altLang="en-US" sz="2400"/>
              <a:t>Staff can maintain customer, video and staff information. </a:t>
            </a:r>
          </a:p>
          <a:p>
            <a:pPr lvl="1">
              <a:lnSpc>
                <a:spcPct val="114000"/>
              </a:lnSpc>
              <a:spcBef>
                <a:spcPts val="600"/>
              </a:spcBef>
              <a:spcAft>
                <a:spcPts val="600"/>
              </a:spcAft>
            </a:pPr>
            <a:r>
              <a:rPr lang="en-NZ" altLang="en-US" sz="2400"/>
              <a:t>Managers of the store can generate various reports.</a:t>
            </a:r>
            <a:endParaRPr lang="en-US" altLang="en-US" sz="2400"/>
          </a:p>
        </p:txBody>
      </p:sp>
      <p:sp>
        <p:nvSpPr>
          <p:cNvPr id="2" name="Rectangle 2">
            <a:extLst>
              <a:ext uri="{FF2B5EF4-FFF2-40B4-BE49-F238E27FC236}">
                <a16:creationId xmlns:a16="http://schemas.microsoft.com/office/drawing/2014/main" id="{FC41943E-28C2-12D6-DD4E-AE822101AAEB}"/>
              </a:ext>
            </a:extLst>
          </p:cNvPr>
          <p:cNvSpPr txBox="1">
            <a:spLocks noChangeArrowheads="1"/>
          </p:cNvSpPr>
          <p:nvPr/>
        </p:nvSpPr>
        <p:spPr bwMode="auto">
          <a:xfrm>
            <a:off x="7032625" y="3246438"/>
            <a:ext cx="2667000" cy="1255712"/>
          </a:xfrm>
          <a:prstGeom prst="rect">
            <a:avLst/>
          </a:prstGeom>
          <a:solidFill>
            <a:srgbClr val="FFFFCC"/>
          </a:solidFill>
          <a:ln>
            <a:noFill/>
          </a:ln>
        </p:spPr>
        <p:txBody>
          <a:bodyPr lIns="0" tIns="0" rIns="0" bIns="0" anchor="ctr"/>
          <a:lstStyle>
            <a:lvl1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a:lstStyle>
          <a:p>
            <a:pPr>
              <a:defRPr/>
            </a:pPr>
            <a:r>
              <a:rPr lang="en-NZ" altLang="en-US" sz="2800" i="0" kern="0" dirty="0"/>
              <a:t>Draw Use Case Diagram</a:t>
            </a:r>
            <a:endParaRPr lang="en-US" altLang="en-US" sz="2800" i="0"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down)">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down)">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wipe(down)">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wipe(down)">
                                      <p:cBhvr>
                                        <p:cTn id="22" dur="500"/>
                                        <p:tgtEl>
                                          <p:spTgt spid="5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wipe(down)">
                                      <p:cBhvr>
                                        <p:cTn id="27" dur="500"/>
                                        <p:tgtEl>
                                          <p:spTgt spid="5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wipe(down)">
                                      <p:cBhvr>
                                        <p:cTn id="32" dur="500"/>
                                        <p:tgtEl>
                                          <p:spTgt spid="51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wipe(down)">
                                      <p:cBhvr>
                                        <p:cTn id="37" dur="500"/>
                                        <p:tgtEl>
                                          <p:spTgt spid="51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5123">
                                            <p:txEl>
                                              <p:pRg st="7" end="7"/>
                                            </p:txEl>
                                          </p:spTgt>
                                        </p:tgtEl>
                                        <p:attrNameLst>
                                          <p:attrName>style.visibility</p:attrName>
                                        </p:attrNameLst>
                                      </p:cBhvr>
                                      <p:to>
                                        <p:strVal val="visible"/>
                                      </p:to>
                                    </p:set>
                                    <p:animEffect transition="in" filter="wipe(down)">
                                      <p:cBhvr>
                                        <p:cTn id="42" dur="5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C7A5822-2542-6707-2DF7-E3759B9ACE3E}"/>
              </a:ext>
            </a:extLst>
          </p:cNvPr>
          <p:cNvSpPr/>
          <p:nvPr/>
        </p:nvSpPr>
        <p:spPr bwMode="auto">
          <a:xfrm>
            <a:off x="2601913" y="960438"/>
            <a:ext cx="4495800" cy="6019800"/>
          </a:xfrm>
          <a:prstGeom prst="rect">
            <a:avLst/>
          </a:prstGeom>
          <a:solidFill>
            <a:srgbClr val="FFFFCC"/>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a:latin typeface="+mj-lt"/>
            </a:endParaRPr>
          </a:p>
        </p:txBody>
      </p:sp>
      <p:sp>
        <p:nvSpPr>
          <p:cNvPr id="64515" name="Rectangle 2">
            <a:extLst>
              <a:ext uri="{FF2B5EF4-FFF2-40B4-BE49-F238E27FC236}">
                <a16:creationId xmlns:a16="http://schemas.microsoft.com/office/drawing/2014/main" id="{7847C4A2-AD8A-D2D9-5D99-924709BC2057}"/>
              </a:ext>
            </a:extLst>
          </p:cNvPr>
          <p:cNvSpPr>
            <a:spLocks noGrp="1" noChangeArrowheads="1"/>
          </p:cNvSpPr>
          <p:nvPr>
            <p:ph type="title"/>
          </p:nvPr>
        </p:nvSpPr>
        <p:spPr>
          <a:xfrm>
            <a:off x="765175" y="-147638"/>
            <a:ext cx="8596313" cy="1255713"/>
          </a:xfrm>
        </p:spPr>
        <p:txBody>
          <a:bodyPr/>
          <a:lstStyle/>
          <a:p>
            <a:r>
              <a:rPr lang="en-NZ" altLang="en-US" sz="3200"/>
              <a:t>Diagnostic Problem: Solution</a:t>
            </a:r>
            <a:endParaRPr lang="en-US" altLang="en-US" sz="3200"/>
          </a:p>
        </p:txBody>
      </p:sp>
      <p:sp>
        <p:nvSpPr>
          <p:cNvPr id="115738" name="Rectangle 26">
            <a:extLst>
              <a:ext uri="{FF2B5EF4-FFF2-40B4-BE49-F238E27FC236}">
                <a16:creationId xmlns:a16="http://schemas.microsoft.com/office/drawing/2014/main" id="{E7CE0614-CB4D-87A7-88DE-040D2625352C}"/>
              </a:ext>
            </a:extLst>
          </p:cNvPr>
          <p:cNvSpPr>
            <a:spLocks noChangeArrowheads="1"/>
          </p:cNvSpPr>
          <p:nvPr/>
        </p:nvSpPr>
        <p:spPr bwMode="auto">
          <a:xfrm>
            <a:off x="2317750" y="884238"/>
            <a:ext cx="4826000" cy="6324600"/>
          </a:xfrm>
          <a:prstGeom prst="rect">
            <a:avLst/>
          </a:prstGeom>
          <a:noFill/>
          <a:ln w="190500" algn="ctr">
            <a:noFill/>
            <a:miter lim="800000"/>
            <a:headEnd/>
            <a:tailEn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81" name="Oval 22">
            <a:extLst>
              <a:ext uri="{FF2B5EF4-FFF2-40B4-BE49-F238E27FC236}">
                <a16:creationId xmlns:a16="http://schemas.microsoft.com/office/drawing/2014/main" id="{64B2FBCC-44D1-E7D2-7EDA-C3F835F8263D}"/>
              </a:ext>
            </a:extLst>
          </p:cNvPr>
          <p:cNvSpPr>
            <a:spLocks noChangeArrowheads="1"/>
          </p:cNvSpPr>
          <p:nvPr/>
        </p:nvSpPr>
        <p:spPr bwMode="auto">
          <a:xfrm>
            <a:off x="2894013" y="3494088"/>
            <a:ext cx="2117725" cy="785812"/>
          </a:xfrm>
          <a:prstGeom prst="ellipse">
            <a:avLst/>
          </a:prstGeom>
          <a:solidFill>
            <a:srgbClr val="66FFFF"/>
          </a:solidFill>
          <a:ln w="9525">
            <a:solidFill>
              <a:schemeClr val="tx1"/>
            </a:solidFill>
            <a:round/>
            <a:headEnd/>
            <a:tailEn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Maintain </a:t>
            </a:r>
          </a:p>
          <a:p>
            <a:pP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Customers</a:t>
            </a:r>
            <a:endParaRPr lang="en-US" sz="2000" i="0" dirty="0">
              <a:solidFill>
                <a:srgbClr val="0000CC"/>
              </a:solidFill>
              <a:latin typeface="+mn-lt"/>
            </a:endParaRPr>
          </a:p>
        </p:txBody>
      </p:sp>
      <p:grpSp>
        <p:nvGrpSpPr>
          <p:cNvPr id="64518" name="Group 18">
            <a:extLst>
              <a:ext uri="{FF2B5EF4-FFF2-40B4-BE49-F238E27FC236}">
                <a16:creationId xmlns:a16="http://schemas.microsoft.com/office/drawing/2014/main" id="{BDEDB678-6984-A703-8B40-5E5D6246F595}"/>
              </a:ext>
            </a:extLst>
          </p:cNvPr>
          <p:cNvGrpSpPr>
            <a:grpSpLocks/>
          </p:cNvGrpSpPr>
          <p:nvPr/>
        </p:nvGrpSpPr>
        <p:grpSpPr bwMode="auto">
          <a:xfrm>
            <a:off x="795338" y="1493838"/>
            <a:ext cx="815975" cy="1652587"/>
            <a:chOff x="3596" y="2535"/>
            <a:chExt cx="437" cy="545"/>
          </a:xfrm>
        </p:grpSpPr>
        <p:grpSp>
          <p:nvGrpSpPr>
            <p:cNvPr id="64550" name="Group 19">
              <a:extLst>
                <a:ext uri="{FF2B5EF4-FFF2-40B4-BE49-F238E27FC236}">
                  <a16:creationId xmlns:a16="http://schemas.microsoft.com/office/drawing/2014/main" id="{97CC6B54-CEF4-06BD-AD17-898DD515597F}"/>
                </a:ext>
              </a:extLst>
            </p:cNvPr>
            <p:cNvGrpSpPr>
              <a:grpSpLocks/>
            </p:cNvGrpSpPr>
            <p:nvPr/>
          </p:nvGrpSpPr>
          <p:grpSpPr bwMode="auto">
            <a:xfrm>
              <a:off x="3656" y="2535"/>
              <a:ext cx="192" cy="505"/>
              <a:chOff x="1728" y="2496"/>
              <a:chExt cx="192" cy="505"/>
            </a:xfrm>
          </p:grpSpPr>
          <p:sp>
            <p:nvSpPr>
              <p:cNvPr id="115732" name="Oval 20">
                <a:extLst>
                  <a:ext uri="{FF2B5EF4-FFF2-40B4-BE49-F238E27FC236}">
                    <a16:creationId xmlns:a16="http://schemas.microsoft.com/office/drawing/2014/main" id="{2CB7F75F-E8A7-F676-E740-460FCF2499C5}"/>
                  </a:ext>
                </a:extLst>
              </p:cNvPr>
              <p:cNvSpPr>
                <a:spLocks noChangeArrowheads="1"/>
              </p:cNvSpPr>
              <p:nvPr/>
            </p:nvSpPr>
            <p:spPr bwMode="auto">
              <a:xfrm>
                <a:off x="1762" y="2496"/>
                <a:ext cx="144" cy="144"/>
              </a:xfrm>
              <a:prstGeom prst="ellipse">
                <a:avLst/>
              </a:prstGeom>
              <a:solidFill>
                <a:schemeClr val="accent1"/>
              </a:solidFill>
              <a:ln w="9525">
                <a:solidFill>
                  <a:schemeClr val="tx1"/>
                </a:solidFill>
                <a:round/>
                <a:headEnd/>
                <a:tailEnd/>
              </a:ln>
              <a:effectLst/>
            </p:spPr>
            <p:txBody>
              <a:bodyPr wrap="none"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33" name="Line 21">
                <a:extLst>
                  <a:ext uri="{FF2B5EF4-FFF2-40B4-BE49-F238E27FC236}">
                    <a16:creationId xmlns:a16="http://schemas.microsoft.com/office/drawing/2014/main" id="{5F805A00-FA3F-D368-A4B3-02B6D0331A86}"/>
                  </a:ext>
                </a:extLst>
              </p:cNvPr>
              <p:cNvSpPr>
                <a:spLocks noChangeShapeType="1"/>
              </p:cNvSpPr>
              <p:nvPr/>
            </p:nvSpPr>
            <p:spPr bwMode="auto">
              <a:xfrm>
                <a:off x="1824" y="2640"/>
                <a:ext cx="0" cy="192"/>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34" name="Line 22">
                <a:extLst>
                  <a:ext uri="{FF2B5EF4-FFF2-40B4-BE49-F238E27FC236}">
                    <a16:creationId xmlns:a16="http://schemas.microsoft.com/office/drawing/2014/main" id="{E2034E83-93ED-E0F9-94D6-F988DD7A93CD}"/>
                  </a:ext>
                </a:extLst>
              </p:cNvPr>
              <p:cNvSpPr>
                <a:spLocks noChangeShapeType="1"/>
              </p:cNvSpPr>
              <p:nvPr/>
            </p:nvSpPr>
            <p:spPr bwMode="auto">
              <a:xfrm>
                <a:off x="1728" y="2688"/>
                <a:ext cx="190" cy="0"/>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35" name="Freeform 23">
                <a:extLst>
                  <a:ext uri="{FF2B5EF4-FFF2-40B4-BE49-F238E27FC236}">
                    <a16:creationId xmlns:a16="http://schemas.microsoft.com/office/drawing/2014/main" id="{075F1546-8CD8-53CB-EE3B-2B6681708623}"/>
                  </a:ext>
                </a:extLst>
              </p:cNvPr>
              <p:cNvSpPr>
                <a:spLocks/>
              </p:cNvSpPr>
              <p:nvPr/>
            </p:nvSpPr>
            <p:spPr bwMode="auto">
              <a:xfrm>
                <a:off x="1729" y="2809"/>
                <a:ext cx="184" cy="192"/>
              </a:xfrm>
              <a:custGeom>
                <a:avLst/>
                <a:gdLst/>
                <a:ahLst/>
                <a:cxnLst>
                  <a:cxn ang="0">
                    <a:pos x="0" y="192"/>
                  </a:cxn>
                  <a:cxn ang="0">
                    <a:pos x="144" y="0"/>
                  </a:cxn>
                  <a:cxn ang="0">
                    <a:pos x="288" y="192"/>
                  </a:cxn>
                </a:cxnLst>
                <a:rect l="0" t="0" r="r" b="b"/>
                <a:pathLst>
                  <a:path w="288" h="192">
                    <a:moveTo>
                      <a:pt x="0" y="192"/>
                    </a:moveTo>
                    <a:lnTo>
                      <a:pt x="144" y="0"/>
                    </a:lnTo>
                    <a:lnTo>
                      <a:pt x="288" y="192"/>
                    </a:lnTo>
                  </a:path>
                </a:pathLst>
              </a:custGeom>
              <a:noFill/>
              <a:ln w="9525" cap="flat" cmpd="sng">
                <a:solidFill>
                  <a:schemeClr val="tx1"/>
                </a:solidFill>
                <a:prstDash val="solid"/>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grpSp>
        <p:sp>
          <p:nvSpPr>
            <p:cNvPr id="115736" name="Text Box 24">
              <a:extLst>
                <a:ext uri="{FF2B5EF4-FFF2-40B4-BE49-F238E27FC236}">
                  <a16:creationId xmlns:a16="http://schemas.microsoft.com/office/drawing/2014/main" id="{7EE6CD6A-FE04-9044-3808-23B418A3AA8D}"/>
                </a:ext>
              </a:extLst>
            </p:cNvPr>
            <p:cNvSpPr txBox="1">
              <a:spLocks noChangeArrowheads="1"/>
            </p:cNvSpPr>
            <p:nvPr/>
          </p:nvSpPr>
          <p:spPr bwMode="auto">
            <a:xfrm>
              <a:off x="3596" y="2976"/>
              <a:ext cx="437" cy="104"/>
            </a:xfrm>
            <a:prstGeom prst="rect">
              <a:avLst/>
            </a:prstGeom>
            <a:noFill/>
            <a:ln w="9525">
              <a:noFill/>
              <a:miter lim="800000"/>
              <a:headEnd/>
              <a:tailEnd/>
            </a:ln>
            <a:effectLst/>
          </p:spPr>
          <p:txBody>
            <a:bodyPr wrap="none">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Staff</a:t>
              </a:r>
            </a:p>
          </p:txBody>
        </p:sp>
      </p:grpSp>
      <p:sp>
        <p:nvSpPr>
          <p:cNvPr id="115740" name="Oval 28">
            <a:extLst>
              <a:ext uri="{FF2B5EF4-FFF2-40B4-BE49-F238E27FC236}">
                <a16:creationId xmlns:a16="http://schemas.microsoft.com/office/drawing/2014/main" id="{85806202-2D3A-79CE-06DF-68834B45CFB8}"/>
              </a:ext>
            </a:extLst>
          </p:cNvPr>
          <p:cNvSpPr>
            <a:spLocks noChangeArrowheads="1"/>
          </p:cNvSpPr>
          <p:nvPr/>
        </p:nvSpPr>
        <p:spPr bwMode="auto">
          <a:xfrm>
            <a:off x="2909888" y="1471613"/>
            <a:ext cx="2709862" cy="914400"/>
          </a:xfrm>
          <a:prstGeom prst="ellipse">
            <a:avLst/>
          </a:prstGeom>
          <a:solidFill>
            <a:srgbClr val="66FFFF"/>
          </a:solidFill>
          <a:ln w="9525">
            <a:solidFill>
              <a:schemeClr val="tx1"/>
            </a:solidFill>
            <a:round/>
            <a:headEnd/>
            <a:tailEnd/>
          </a:ln>
          <a:effectLst/>
        </p:spPr>
        <p:txBody>
          <a:bodyPr wrap="none" lIns="96213" tIns="48107" rIns="96213" bIns="48107" anchor="ctr"/>
          <a:lstStyle/>
          <a:p>
            <a:pPr algn="ctr">
              <a:lnSpc>
                <a:spcPct val="80000"/>
              </a:lnSpc>
              <a:buClr>
                <a:srgbClr val="000000"/>
              </a:buClr>
              <a:buSzPct val="100000"/>
              <a:buFont typeface="Times New Roman" panose="02020603050405020304" pitchFamily="18" charset="0"/>
              <a:buNone/>
              <a:defRPr/>
            </a:pPr>
            <a:r>
              <a:rPr lang="en-US" sz="2000" i="0" dirty="0">
                <a:solidFill>
                  <a:srgbClr val="0000CC"/>
                </a:solidFill>
                <a:latin typeface="+mn-lt"/>
              </a:rPr>
              <a:t>Rent/Return </a:t>
            </a:r>
          </a:p>
          <a:p>
            <a:pPr algn="ctr">
              <a:lnSpc>
                <a:spcPct val="80000"/>
              </a:lnSpc>
              <a:buClr>
                <a:srgbClr val="000000"/>
              </a:buClr>
              <a:buSzPct val="100000"/>
              <a:buFont typeface="Times New Roman" panose="02020603050405020304" pitchFamily="18" charset="0"/>
              <a:buNone/>
              <a:defRPr/>
            </a:pPr>
            <a:r>
              <a:rPr lang="en-US" sz="2000" i="0" dirty="0">
                <a:solidFill>
                  <a:srgbClr val="0000CC"/>
                </a:solidFill>
                <a:latin typeface="+mn-lt"/>
              </a:rPr>
              <a:t>Videos</a:t>
            </a:r>
          </a:p>
        </p:txBody>
      </p:sp>
      <p:sp>
        <p:nvSpPr>
          <p:cNvPr id="115746" name="Line 34">
            <a:extLst>
              <a:ext uri="{FF2B5EF4-FFF2-40B4-BE49-F238E27FC236}">
                <a16:creationId xmlns:a16="http://schemas.microsoft.com/office/drawing/2014/main" id="{E5BB029C-2F1C-8B07-AB70-1CF55EBCF49F}"/>
              </a:ext>
            </a:extLst>
          </p:cNvPr>
          <p:cNvSpPr>
            <a:spLocks noChangeShapeType="1"/>
          </p:cNvSpPr>
          <p:nvPr/>
        </p:nvSpPr>
        <p:spPr bwMode="auto">
          <a:xfrm flipV="1">
            <a:off x="1431925" y="1981200"/>
            <a:ext cx="1477963" cy="166688"/>
          </a:xfrm>
          <a:prstGeom prst="line">
            <a:avLst/>
          </a:prstGeom>
          <a:noFill/>
          <a:ln w="19050">
            <a:solidFill>
              <a:schemeClr val="tx1"/>
            </a:solidFill>
            <a:round/>
            <a:headEnd/>
            <a:tailEn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47" name="Line 35">
            <a:extLst>
              <a:ext uri="{FF2B5EF4-FFF2-40B4-BE49-F238E27FC236}">
                <a16:creationId xmlns:a16="http://schemas.microsoft.com/office/drawing/2014/main" id="{B4C11B86-D3D0-20A3-0AE8-90EFC8E5807A}"/>
              </a:ext>
            </a:extLst>
          </p:cNvPr>
          <p:cNvSpPr>
            <a:spLocks noChangeShapeType="1"/>
          </p:cNvSpPr>
          <p:nvPr/>
        </p:nvSpPr>
        <p:spPr bwMode="auto">
          <a:xfrm>
            <a:off x="1462088" y="2149475"/>
            <a:ext cx="3479800" cy="1298575"/>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48" name="Line 36">
            <a:extLst>
              <a:ext uri="{FF2B5EF4-FFF2-40B4-BE49-F238E27FC236}">
                <a16:creationId xmlns:a16="http://schemas.microsoft.com/office/drawing/2014/main" id="{5BDB76B4-0C35-5D8C-BD3F-927309F60E2A}"/>
              </a:ext>
            </a:extLst>
          </p:cNvPr>
          <p:cNvSpPr>
            <a:spLocks noChangeShapeType="1"/>
          </p:cNvSpPr>
          <p:nvPr/>
        </p:nvSpPr>
        <p:spPr bwMode="auto">
          <a:xfrm>
            <a:off x="1473200" y="2176463"/>
            <a:ext cx="1436688" cy="1730375"/>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61" name="Line 49">
            <a:extLst>
              <a:ext uri="{FF2B5EF4-FFF2-40B4-BE49-F238E27FC236}">
                <a16:creationId xmlns:a16="http://schemas.microsoft.com/office/drawing/2014/main" id="{3E7F2D1B-1C92-C556-F43B-112480C7FC3F}"/>
              </a:ext>
            </a:extLst>
          </p:cNvPr>
          <p:cNvSpPr>
            <a:spLocks noChangeShapeType="1"/>
          </p:cNvSpPr>
          <p:nvPr/>
        </p:nvSpPr>
        <p:spPr bwMode="auto">
          <a:xfrm>
            <a:off x="1431925" y="5507038"/>
            <a:ext cx="1477963" cy="696912"/>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80" name="Line 38">
            <a:extLst>
              <a:ext uri="{FF2B5EF4-FFF2-40B4-BE49-F238E27FC236}">
                <a16:creationId xmlns:a16="http://schemas.microsoft.com/office/drawing/2014/main" id="{1CABD6AA-B30E-1AC0-B661-5DCA2B9B68AF}"/>
              </a:ext>
            </a:extLst>
          </p:cNvPr>
          <p:cNvSpPr>
            <a:spLocks noChangeShapeType="1"/>
          </p:cNvSpPr>
          <p:nvPr/>
        </p:nvSpPr>
        <p:spPr bwMode="auto">
          <a:xfrm>
            <a:off x="4730750" y="2319338"/>
            <a:ext cx="635000" cy="763587"/>
          </a:xfrm>
          <a:prstGeom prst="line">
            <a:avLst/>
          </a:prstGeom>
          <a:noFill/>
          <a:ln w="19050">
            <a:solidFill>
              <a:schemeClr val="tx1"/>
            </a:solidFill>
            <a:prstDash val="dash"/>
            <a:round/>
            <a:headEnd/>
            <a:tailEnd type="triangl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83" name="Oval 24">
            <a:extLst>
              <a:ext uri="{FF2B5EF4-FFF2-40B4-BE49-F238E27FC236}">
                <a16:creationId xmlns:a16="http://schemas.microsoft.com/office/drawing/2014/main" id="{7B3C6D04-4B3B-A018-92F8-AFB898585C7B}"/>
              </a:ext>
            </a:extLst>
          </p:cNvPr>
          <p:cNvSpPr>
            <a:spLocks noChangeArrowheads="1"/>
          </p:cNvSpPr>
          <p:nvPr/>
        </p:nvSpPr>
        <p:spPr bwMode="auto">
          <a:xfrm>
            <a:off x="2894013" y="4735513"/>
            <a:ext cx="2287587" cy="784225"/>
          </a:xfrm>
          <a:prstGeom prst="ellipse">
            <a:avLst/>
          </a:prstGeom>
          <a:solidFill>
            <a:srgbClr val="66FFFF"/>
          </a:solidFill>
          <a:ln w="9525">
            <a:solidFill>
              <a:schemeClr val="tx1"/>
            </a:solidFill>
            <a:round/>
            <a:headEnd/>
            <a:tailEnd/>
          </a:ln>
          <a:effectLst/>
        </p:spPr>
        <p:txBody>
          <a:bodyPr wrap="none" lIns="96213" tIns="48107" rIns="96213" bIns="48107" anchor="ctr"/>
          <a:lstStyle/>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Maintain </a:t>
            </a:r>
          </a:p>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Videos</a:t>
            </a:r>
            <a:endParaRPr lang="en-US" sz="2000" i="0" dirty="0">
              <a:solidFill>
                <a:srgbClr val="0000CC"/>
              </a:solidFill>
              <a:latin typeface="+mn-lt"/>
            </a:endParaRPr>
          </a:p>
        </p:txBody>
      </p:sp>
      <p:sp>
        <p:nvSpPr>
          <p:cNvPr id="84" name="Oval 24">
            <a:extLst>
              <a:ext uri="{FF2B5EF4-FFF2-40B4-BE49-F238E27FC236}">
                <a16:creationId xmlns:a16="http://schemas.microsoft.com/office/drawing/2014/main" id="{CB5B07AE-3CDC-B786-8DAC-1CBEB16A53AE}"/>
              </a:ext>
            </a:extLst>
          </p:cNvPr>
          <p:cNvSpPr>
            <a:spLocks noChangeArrowheads="1"/>
          </p:cNvSpPr>
          <p:nvPr/>
        </p:nvSpPr>
        <p:spPr bwMode="auto">
          <a:xfrm>
            <a:off x="2754313" y="5989638"/>
            <a:ext cx="2287587" cy="784225"/>
          </a:xfrm>
          <a:prstGeom prst="ellipse">
            <a:avLst/>
          </a:prstGeom>
          <a:solidFill>
            <a:srgbClr val="66FFFF"/>
          </a:solidFill>
          <a:ln w="9525">
            <a:solidFill>
              <a:schemeClr val="tx1"/>
            </a:solidFill>
            <a:round/>
            <a:headEnd/>
            <a:tailEn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Generate </a:t>
            </a:r>
          </a:p>
          <a:p>
            <a:pP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Reports</a:t>
            </a:r>
            <a:endParaRPr lang="en-US" sz="2000" i="0" dirty="0">
              <a:solidFill>
                <a:srgbClr val="0000CC"/>
              </a:solidFill>
              <a:latin typeface="+mn-lt"/>
            </a:endParaRPr>
          </a:p>
        </p:txBody>
      </p:sp>
      <p:sp>
        <p:nvSpPr>
          <p:cNvPr id="85" name="Line 36">
            <a:extLst>
              <a:ext uri="{FF2B5EF4-FFF2-40B4-BE49-F238E27FC236}">
                <a16:creationId xmlns:a16="http://schemas.microsoft.com/office/drawing/2014/main" id="{D983E4F1-F98C-DDCE-6BF7-CE9CAC4D62F6}"/>
              </a:ext>
            </a:extLst>
          </p:cNvPr>
          <p:cNvSpPr>
            <a:spLocks noChangeShapeType="1"/>
          </p:cNvSpPr>
          <p:nvPr/>
        </p:nvSpPr>
        <p:spPr bwMode="auto">
          <a:xfrm>
            <a:off x="1462088" y="2147888"/>
            <a:ext cx="1431925" cy="2979737"/>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grpSp>
        <p:nvGrpSpPr>
          <p:cNvPr id="64528" name="Group 18">
            <a:extLst>
              <a:ext uri="{FF2B5EF4-FFF2-40B4-BE49-F238E27FC236}">
                <a16:creationId xmlns:a16="http://schemas.microsoft.com/office/drawing/2014/main" id="{9F70E61C-28F9-2B85-B628-70365AC7EF0B}"/>
              </a:ext>
            </a:extLst>
          </p:cNvPr>
          <p:cNvGrpSpPr>
            <a:grpSpLocks/>
          </p:cNvGrpSpPr>
          <p:nvPr/>
        </p:nvGrpSpPr>
        <p:grpSpPr bwMode="auto">
          <a:xfrm>
            <a:off x="8393113" y="1646238"/>
            <a:ext cx="1209675" cy="1652587"/>
            <a:chOff x="3474" y="2535"/>
            <a:chExt cx="648" cy="545"/>
          </a:xfrm>
        </p:grpSpPr>
        <p:grpSp>
          <p:nvGrpSpPr>
            <p:cNvPr id="64544" name="Group 19">
              <a:extLst>
                <a:ext uri="{FF2B5EF4-FFF2-40B4-BE49-F238E27FC236}">
                  <a16:creationId xmlns:a16="http://schemas.microsoft.com/office/drawing/2014/main" id="{694D73E4-9902-B1B9-9E85-238FA338EBF6}"/>
                </a:ext>
              </a:extLst>
            </p:cNvPr>
            <p:cNvGrpSpPr>
              <a:grpSpLocks/>
            </p:cNvGrpSpPr>
            <p:nvPr/>
          </p:nvGrpSpPr>
          <p:grpSpPr bwMode="auto">
            <a:xfrm>
              <a:off x="3656" y="2535"/>
              <a:ext cx="192" cy="505"/>
              <a:chOff x="1728" y="2496"/>
              <a:chExt cx="192" cy="505"/>
            </a:xfrm>
          </p:grpSpPr>
          <p:sp>
            <p:nvSpPr>
              <p:cNvPr id="29" name="Oval 20">
                <a:extLst>
                  <a:ext uri="{FF2B5EF4-FFF2-40B4-BE49-F238E27FC236}">
                    <a16:creationId xmlns:a16="http://schemas.microsoft.com/office/drawing/2014/main" id="{E014CE8E-10D2-38E4-6295-4D6A6748A315}"/>
                  </a:ext>
                </a:extLst>
              </p:cNvPr>
              <p:cNvSpPr>
                <a:spLocks noChangeArrowheads="1"/>
              </p:cNvSpPr>
              <p:nvPr/>
            </p:nvSpPr>
            <p:spPr bwMode="auto">
              <a:xfrm>
                <a:off x="1762" y="2496"/>
                <a:ext cx="145" cy="144"/>
              </a:xfrm>
              <a:prstGeom prst="ellipse">
                <a:avLst/>
              </a:prstGeom>
              <a:solidFill>
                <a:schemeClr val="accent1"/>
              </a:solidFill>
              <a:ln w="9525">
                <a:solidFill>
                  <a:schemeClr val="tx1"/>
                </a:solidFill>
                <a:round/>
                <a:headEnd/>
                <a:tailEnd/>
              </a:ln>
              <a:effectLst/>
            </p:spPr>
            <p:txBody>
              <a:bodyPr wrap="none"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0" name="Line 21">
                <a:extLst>
                  <a:ext uri="{FF2B5EF4-FFF2-40B4-BE49-F238E27FC236}">
                    <a16:creationId xmlns:a16="http://schemas.microsoft.com/office/drawing/2014/main" id="{F5146C0D-C98D-5D10-7439-1B423BBF1C1C}"/>
                  </a:ext>
                </a:extLst>
              </p:cNvPr>
              <p:cNvSpPr>
                <a:spLocks noChangeShapeType="1"/>
              </p:cNvSpPr>
              <p:nvPr/>
            </p:nvSpPr>
            <p:spPr bwMode="auto">
              <a:xfrm>
                <a:off x="1824" y="2640"/>
                <a:ext cx="0" cy="192"/>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1" name="Line 22">
                <a:extLst>
                  <a:ext uri="{FF2B5EF4-FFF2-40B4-BE49-F238E27FC236}">
                    <a16:creationId xmlns:a16="http://schemas.microsoft.com/office/drawing/2014/main" id="{FF597B34-A58B-29C6-2924-ECF6D2C68963}"/>
                  </a:ext>
                </a:extLst>
              </p:cNvPr>
              <p:cNvSpPr>
                <a:spLocks noChangeShapeType="1"/>
              </p:cNvSpPr>
              <p:nvPr/>
            </p:nvSpPr>
            <p:spPr bwMode="auto">
              <a:xfrm>
                <a:off x="1728" y="2688"/>
                <a:ext cx="192" cy="0"/>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2" name="Freeform 23">
                <a:extLst>
                  <a:ext uri="{FF2B5EF4-FFF2-40B4-BE49-F238E27FC236}">
                    <a16:creationId xmlns:a16="http://schemas.microsoft.com/office/drawing/2014/main" id="{7D2721F5-0382-B992-E6D1-BB57C67AF6C9}"/>
                  </a:ext>
                </a:extLst>
              </p:cNvPr>
              <p:cNvSpPr>
                <a:spLocks/>
              </p:cNvSpPr>
              <p:nvPr/>
            </p:nvSpPr>
            <p:spPr bwMode="auto">
              <a:xfrm>
                <a:off x="1729" y="2809"/>
                <a:ext cx="185" cy="192"/>
              </a:xfrm>
              <a:custGeom>
                <a:avLst/>
                <a:gdLst/>
                <a:ahLst/>
                <a:cxnLst>
                  <a:cxn ang="0">
                    <a:pos x="0" y="192"/>
                  </a:cxn>
                  <a:cxn ang="0">
                    <a:pos x="144" y="0"/>
                  </a:cxn>
                  <a:cxn ang="0">
                    <a:pos x="288" y="192"/>
                  </a:cxn>
                </a:cxnLst>
                <a:rect l="0" t="0" r="r" b="b"/>
                <a:pathLst>
                  <a:path w="288" h="192">
                    <a:moveTo>
                      <a:pt x="0" y="192"/>
                    </a:moveTo>
                    <a:lnTo>
                      <a:pt x="144" y="0"/>
                    </a:lnTo>
                    <a:lnTo>
                      <a:pt x="288" y="192"/>
                    </a:lnTo>
                  </a:path>
                </a:pathLst>
              </a:custGeom>
              <a:noFill/>
              <a:ln w="9525" cap="flat" cmpd="sng">
                <a:solidFill>
                  <a:schemeClr val="tx1"/>
                </a:solidFill>
                <a:prstDash val="solid"/>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grpSp>
        <p:sp>
          <p:nvSpPr>
            <p:cNvPr id="28" name="Text Box 24">
              <a:extLst>
                <a:ext uri="{FF2B5EF4-FFF2-40B4-BE49-F238E27FC236}">
                  <a16:creationId xmlns:a16="http://schemas.microsoft.com/office/drawing/2014/main" id="{B9DD4EED-965C-A809-8041-EC83D27010F5}"/>
                </a:ext>
              </a:extLst>
            </p:cNvPr>
            <p:cNvSpPr txBox="1">
              <a:spLocks noChangeArrowheads="1"/>
            </p:cNvSpPr>
            <p:nvPr/>
          </p:nvSpPr>
          <p:spPr bwMode="auto">
            <a:xfrm>
              <a:off x="3474" y="2976"/>
              <a:ext cx="648" cy="104"/>
            </a:xfrm>
            <a:prstGeom prst="rect">
              <a:avLst/>
            </a:prstGeom>
            <a:noFill/>
            <a:ln w="9525">
              <a:noFill/>
              <a:miter lim="800000"/>
              <a:headEnd/>
              <a:tailEnd/>
            </a:ln>
            <a:effectLst/>
          </p:spPr>
          <p:txBody>
            <a:bodyPr wrap="none">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Customer</a:t>
              </a:r>
            </a:p>
          </p:txBody>
        </p:sp>
      </p:grpSp>
      <p:grpSp>
        <p:nvGrpSpPr>
          <p:cNvPr id="64529" name="Group 18">
            <a:extLst>
              <a:ext uri="{FF2B5EF4-FFF2-40B4-BE49-F238E27FC236}">
                <a16:creationId xmlns:a16="http://schemas.microsoft.com/office/drawing/2014/main" id="{74F26199-04E3-EBC4-326C-F43A7489F80B}"/>
              </a:ext>
            </a:extLst>
          </p:cNvPr>
          <p:cNvGrpSpPr>
            <a:grpSpLocks/>
          </p:cNvGrpSpPr>
          <p:nvPr/>
        </p:nvGrpSpPr>
        <p:grpSpPr bwMode="auto">
          <a:xfrm>
            <a:off x="636588" y="4870450"/>
            <a:ext cx="1127125" cy="1652588"/>
            <a:chOff x="3493" y="2535"/>
            <a:chExt cx="604" cy="545"/>
          </a:xfrm>
        </p:grpSpPr>
        <p:grpSp>
          <p:nvGrpSpPr>
            <p:cNvPr id="64538" name="Group 19">
              <a:extLst>
                <a:ext uri="{FF2B5EF4-FFF2-40B4-BE49-F238E27FC236}">
                  <a16:creationId xmlns:a16="http://schemas.microsoft.com/office/drawing/2014/main" id="{6AACD29F-AB0E-A0E4-1495-95D7D1D6AA0F}"/>
                </a:ext>
              </a:extLst>
            </p:cNvPr>
            <p:cNvGrpSpPr>
              <a:grpSpLocks/>
            </p:cNvGrpSpPr>
            <p:nvPr/>
          </p:nvGrpSpPr>
          <p:grpSpPr bwMode="auto">
            <a:xfrm>
              <a:off x="3656" y="2535"/>
              <a:ext cx="192" cy="505"/>
              <a:chOff x="1728" y="2496"/>
              <a:chExt cx="192" cy="505"/>
            </a:xfrm>
          </p:grpSpPr>
          <p:sp>
            <p:nvSpPr>
              <p:cNvPr id="36" name="Oval 20">
                <a:extLst>
                  <a:ext uri="{FF2B5EF4-FFF2-40B4-BE49-F238E27FC236}">
                    <a16:creationId xmlns:a16="http://schemas.microsoft.com/office/drawing/2014/main" id="{F55A97D4-CB04-4A4C-EE32-D423F6DED3E8}"/>
                  </a:ext>
                </a:extLst>
              </p:cNvPr>
              <p:cNvSpPr>
                <a:spLocks noChangeArrowheads="1"/>
              </p:cNvSpPr>
              <p:nvPr/>
            </p:nvSpPr>
            <p:spPr bwMode="auto">
              <a:xfrm>
                <a:off x="1762" y="2496"/>
                <a:ext cx="144" cy="144"/>
              </a:xfrm>
              <a:prstGeom prst="ellipse">
                <a:avLst/>
              </a:prstGeom>
              <a:solidFill>
                <a:schemeClr val="accent1"/>
              </a:solidFill>
              <a:ln w="9525">
                <a:solidFill>
                  <a:schemeClr val="tx1"/>
                </a:solidFill>
                <a:round/>
                <a:headEnd/>
                <a:tailEnd/>
              </a:ln>
              <a:effectLst/>
            </p:spPr>
            <p:txBody>
              <a:bodyPr wrap="none"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7" name="Line 21">
                <a:extLst>
                  <a:ext uri="{FF2B5EF4-FFF2-40B4-BE49-F238E27FC236}">
                    <a16:creationId xmlns:a16="http://schemas.microsoft.com/office/drawing/2014/main" id="{A6821D2F-66E2-01E6-37FD-A6B1E92C0B8B}"/>
                  </a:ext>
                </a:extLst>
              </p:cNvPr>
              <p:cNvSpPr>
                <a:spLocks noChangeShapeType="1"/>
              </p:cNvSpPr>
              <p:nvPr/>
            </p:nvSpPr>
            <p:spPr bwMode="auto">
              <a:xfrm>
                <a:off x="1824" y="2640"/>
                <a:ext cx="0" cy="192"/>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8" name="Line 22">
                <a:extLst>
                  <a:ext uri="{FF2B5EF4-FFF2-40B4-BE49-F238E27FC236}">
                    <a16:creationId xmlns:a16="http://schemas.microsoft.com/office/drawing/2014/main" id="{1A268A6F-AE8A-8221-BE89-157FDE1EB9C3}"/>
                  </a:ext>
                </a:extLst>
              </p:cNvPr>
              <p:cNvSpPr>
                <a:spLocks noChangeShapeType="1"/>
              </p:cNvSpPr>
              <p:nvPr/>
            </p:nvSpPr>
            <p:spPr bwMode="auto">
              <a:xfrm>
                <a:off x="1728" y="2688"/>
                <a:ext cx="190" cy="0"/>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9" name="Freeform 23">
                <a:extLst>
                  <a:ext uri="{FF2B5EF4-FFF2-40B4-BE49-F238E27FC236}">
                    <a16:creationId xmlns:a16="http://schemas.microsoft.com/office/drawing/2014/main" id="{2BED258D-C6BD-D8E4-DA70-31D7FF9879F4}"/>
                  </a:ext>
                </a:extLst>
              </p:cNvPr>
              <p:cNvSpPr>
                <a:spLocks/>
              </p:cNvSpPr>
              <p:nvPr/>
            </p:nvSpPr>
            <p:spPr bwMode="auto">
              <a:xfrm>
                <a:off x="1729" y="2809"/>
                <a:ext cx="184" cy="192"/>
              </a:xfrm>
              <a:custGeom>
                <a:avLst/>
                <a:gdLst/>
                <a:ahLst/>
                <a:cxnLst>
                  <a:cxn ang="0">
                    <a:pos x="0" y="192"/>
                  </a:cxn>
                  <a:cxn ang="0">
                    <a:pos x="144" y="0"/>
                  </a:cxn>
                  <a:cxn ang="0">
                    <a:pos x="288" y="192"/>
                  </a:cxn>
                </a:cxnLst>
                <a:rect l="0" t="0" r="r" b="b"/>
                <a:pathLst>
                  <a:path w="288" h="192">
                    <a:moveTo>
                      <a:pt x="0" y="192"/>
                    </a:moveTo>
                    <a:lnTo>
                      <a:pt x="144" y="0"/>
                    </a:lnTo>
                    <a:lnTo>
                      <a:pt x="288" y="192"/>
                    </a:lnTo>
                  </a:path>
                </a:pathLst>
              </a:custGeom>
              <a:noFill/>
              <a:ln w="9525" cap="flat" cmpd="sng">
                <a:solidFill>
                  <a:schemeClr val="tx1"/>
                </a:solidFill>
                <a:prstDash val="solid"/>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grpSp>
        <p:sp>
          <p:nvSpPr>
            <p:cNvPr id="35" name="Text Box 24">
              <a:extLst>
                <a:ext uri="{FF2B5EF4-FFF2-40B4-BE49-F238E27FC236}">
                  <a16:creationId xmlns:a16="http://schemas.microsoft.com/office/drawing/2014/main" id="{F1D351E4-6E9E-2B42-D9E8-2940FC66F72D}"/>
                </a:ext>
              </a:extLst>
            </p:cNvPr>
            <p:cNvSpPr txBox="1">
              <a:spLocks noChangeArrowheads="1"/>
            </p:cNvSpPr>
            <p:nvPr/>
          </p:nvSpPr>
          <p:spPr bwMode="auto">
            <a:xfrm>
              <a:off x="3493" y="2976"/>
              <a:ext cx="604" cy="104"/>
            </a:xfrm>
            <a:prstGeom prst="rect">
              <a:avLst/>
            </a:prstGeom>
            <a:noFill/>
            <a:ln w="9525">
              <a:noFill/>
              <a:miter lim="800000"/>
              <a:headEnd/>
              <a:tailEnd/>
            </a:ln>
            <a:effectLst/>
          </p:spPr>
          <p:txBody>
            <a:bodyPr wrap="none">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Manager</a:t>
              </a:r>
            </a:p>
          </p:txBody>
        </p:sp>
      </p:grpSp>
      <p:sp>
        <p:nvSpPr>
          <p:cNvPr id="41" name="Line 34">
            <a:extLst>
              <a:ext uri="{FF2B5EF4-FFF2-40B4-BE49-F238E27FC236}">
                <a16:creationId xmlns:a16="http://schemas.microsoft.com/office/drawing/2014/main" id="{35B69107-AD3C-C8F3-B917-9B9EEA9AC585}"/>
              </a:ext>
            </a:extLst>
          </p:cNvPr>
          <p:cNvSpPr>
            <a:spLocks noChangeShapeType="1"/>
          </p:cNvSpPr>
          <p:nvPr/>
        </p:nvSpPr>
        <p:spPr bwMode="auto">
          <a:xfrm flipV="1">
            <a:off x="6805613" y="2319338"/>
            <a:ext cx="1935162" cy="1128712"/>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79" name="Oval 37">
            <a:extLst>
              <a:ext uri="{FF2B5EF4-FFF2-40B4-BE49-F238E27FC236}">
                <a16:creationId xmlns:a16="http://schemas.microsoft.com/office/drawing/2014/main" id="{76971B80-D1F9-7421-5A85-684115752F84}"/>
              </a:ext>
            </a:extLst>
          </p:cNvPr>
          <p:cNvSpPr>
            <a:spLocks noChangeArrowheads="1"/>
          </p:cNvSpPr>
          <p:nvPr/>
        </p:nvSpPr>
        <p:spPr bwMode="auto">
          <a:xfrm>
            <a:off x="4941888" y="2986088"/>
            <a:ext cx="1863725" cy="922337"/>
          </a:xfrm>
          <a:prstGeom prst="ellipse">
            <a:avLst/>
          </a:prstGeom>
          <a:solidFill>
            <a:srgbClr val="66FFFF"/>
          </a:solidFill>
          <a:ln w="9525">
            <a:solidFill>
              <a:schemeClr val="tx1"/>
            </a:solidFill>
            <a:round/>
            <a:headEnd/>
            <a:tailEnd/>
          </a:ln>
          <a:effectLst/>
        </p:spPr>
        <p:txBody>
          <a:bodyPr wrap="none" lIns="96213" tIns="48107" rIns="96213" bIns="48107" anchor="ctr"/>
          <a:lstStyle/>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Search for </a:t>
            </a:r>
          </a:p>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Videos</a:t>
            </a:r>
            <a:endParaRPr lang="en-US" sz="2000" i="0" dirty="0">
              <a:solidFill>
                <a:srgbClr val="0000CC"/>
              </a:solidFill>
              <a:latin typeface="+mn-lt"/>
            </a:endParaRPr>
          </a:p>
        </p:txBody>
      </p:sp>
      <p:sp>
        <p:nvSpPr>
          <p:cNvPr id="3" name="TextBox 2">
            <a:extLst>
              <a:ext uri="{FF2B5EF4-FFF2-40B4-BE49-F238E27FC236}">
                <a16:creationId xmlns:a16="http://schemas.microsoft.com/office/drawing/2014/main" id="{B2C8F16B-47CE-DF49-7C7F-144D0C105387}"/>
              </a:ext>
            </a:extLst>
          </p:cNvPr>
          <p:cNvSpPr txBox="1"/>
          <p:nvPr/>
        </p:nvSpPr>
        <p:spPr bwMode="auto">
          <a:xfrm>
            <a:off x="5062538" y="2351088"/>
            <a:ext cx="1239837" cy="322262"/>
          </a:xfrm>
          <a:prstGeom prst="rect">
            <a:avLst/>
          </a:prstGeom>
          <a:noFill/>
        </p:spPr>
        <p:txBody>
          <a:bodyPr wrap="none" lIns="96213" tIns="48107" rIns="96213" bIns="48107">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«include»</a:t>
            </a:r>
          </a:p>
        </p:txBody>
      </p:sp>
      <p:sp>
        <p:nvSpPr>
          <p:cNvPr id="51" name="Line 38">
            <a:extLst>
              <a:ext uri="{FF2B5EF4-FFF2-40B4-BE49-F238E27FC236}">
                <a16:creationId xmlns:a16="http://schemas.microsoft.com/office/drawing/2014/main" id="{E2C20B39-AA6D-95C9-85A8-ED30C5A3254B}"/>
              </a:ext>
            </a:extLst>
          </p:cNvPr>
          <p:cNvSpPr>
            <a:spLocks noChangeShapeType="1"/>
          </p:cNvSpPr>
          <p:nvPr/>
        </p:nvSpPr>
        <p:spPr bwMode="auto">
          <a:xfrm flipV="1">
            <a:off x="5181600" y="3908425"/>
            <a:ext cx="636588" cy="1085850"/>
          </a:xfrm>
          <a:prstGeom prst="line">
            <a:avLst/>
          </a:prstGeom>
          <a:noFill/>
          <a:ln w="19050">
            <a:solidFill>
              <a:schemeClr val="tx1"/>
            </a:solidFill>
            <a:prstDash val="dash"/>
            <a:round/>
            <a:headEnd/>
            <a:tailEnd type="triangl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52" name="TextBox 51">
            <a:extLst>
              <a:ext uri="{FF2B5EF4-FFF2-40B4-BE49-F238E27FC236}">
                <a16:creationId xmlns:a16="http://schemas.microsoft.com/office/drawing/2014/main" id="{AB8361DA-2996-3DD4-616E-B60F99C2738E}"/>
              </a:ext>
            </a:extLst>
          </p:cNvPr>
          <p:cNvSpPr txBox="1"/>
          <p:nvPr/>
        </p:nvSpPr>
        <p:spPr bwMode="auto">
          <a:xfrm>
            <a:off x="5365750" y="4283075"/>
            <a:ext cx="1241425" cy="322263"/>
          </a:xfrm>
          <a:prstGeom prst="rect">
            <a:avLst/>
          </a:prstGeom>
          <a:noFill/>
        </p:spPr>
        <p:txBody>
          <a:bodyPr wrap="none" lIns="96213" tIns="48107" rIns="96213" bIns="48107">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«include»</a:t>
            </a:r>
          </a:p>
        </p:txBody>
      </p:sp>
      <p:sp>
        <p:nvSpPr>
          <p:cNvPr id="43" name="Rectangle 2">
            <a:extLst>
              <a:ext uri="{FF2B5EF4-FFF2-40B4-BE49-F238E27FC236}">
                <a16:creationId xmlns:a16="http://schemas.microsoft.com/office/drawing/2014/main" id="{7A80F9C3-8E4F-AE7B-6FB6-90A0B2C102CC}"/>
              </a:ext>
            </a:extLst>
          </p:cNvPr>
          <p:cNvSpPr txBox="1">
            <a:spLocks noChangeArrowheads="1"/>
          </p:cNvSpPr>
          <p:nvPr/>
        </p:nvSpPr>
        <p:spPr bwMode="auto">
          <a:xfrm>
            <a:off x="2373313" y="619125"/>
            <a:ext cx="4800600" cy="1255713"/>
          </a:xfrm>
          <a:prstGeom prst="rect">
            <a:avLst/>
          </a:prstGeom>
          <a:noFill/>
          <a:ln w="9525">
            <a:noFill/>
            <a:round/>
            <a:headEnd/>
            <a:tailEnd/>
          </a:ln>
        </p:spPr>
        <p:txBody>
          <a:bodyPr lIns="0" tIns="0" rIns="0" bIns="0" anchor="ctr"/>
          <a:lstStyle/>
          <a:p>
            <a:pPr algn="ctr">
              <a:lnSpc>
                <a:spcPct val="88000"/>
              </a:lnSpc>
              <a:buClr>
                <a:srgbClr val="000000"/>
              </a:buClr>
              <a:buSzPct val="45000"/>
              <a:buFont typeface="Wingdings" pitchFamily="2" charset="2"/>
              <a:buNone/>
              <a:defRPr/>
            </a:pPr>
            <a:r>
              <a:rPr lang="en-NZ" sz="1800" i="0" kern="0" dirty="0">
                <a:solidFill>
                  <a:srgbClr val="000000"/>
                </a:solidFill>
                <a:latin typeface="+mj-lt"/>
                <a:ea typeface="+mj-ea"/>
                <a:cs typeface="+mj-cs"/>
              </a:rPr>
              <a:t>Video Store Information System</a:t>
            </a:r>
            <a:endParaRPr lang="en-US" sz="1800" i="0" kern="0" dirty="0">
              <a:solidFill>
                <a:srgbClr val="000000"/>
              </a:solidFill>
              <a:latin typeface="+mj-lt"/>
              <a:ea typeface="+mj-ea"/>
              <a:cs typeface="+mj-cs"/>
            </a:endParaRPr>
          </a:p>
        </p:txBody>
      </p:sp>
      <p:sp>
        <p:nvSpPr>
          <p:cNvPr id="44" name="Oval 24">
            <a:extLst>
              <a:ext uri="{FF2B5EF4-FFF2-40B4-BE49-F238E27FC236}">
                <a16:creationId xmlns:a16="http://schemas.microsoft.com/office/drawing/2014/main" id="{BA73D13A-6298-87C3-8EB7-5FB44B4312C8}"/>
              </a:ext>
            </a:extLst>
          </p:cNvPr>
          <p:cNvSpPr>
            <a:spLocks noChangeArrowheads="1"/>
          </p:cNvSpPr>
          <p:nvPr/>
        </p:nvSpPr>
        <p:spPr bwMode="auto">
          <a:xfrm>
            <a:off x="5268913" y="5303838"/>
            <a:ext cx="1830387" cy="784225"/>
          </a:xfrm>
          <a:prstGeom prst="ellipse">
            <a:avLst/>
          </a:prstGeom>
          <a:solidFill>
            <a:srgbClr val="66FFFF"/>
          </a:solidFill>
          <a:ln w="9525">
            <a:solidFill>
              <a:schemeClr val="tx1"/>
            </a:solidFill>
            <a:round/>
            <a:headEnd/>
            <a:tailEnd/>
          </a:ln>
          <a:effectLst/>
        </p:spPr>
        <p:txBody>
          <a:bodyPr wrap="none" lIns="96213" tIns="48107" rIns="96213" bIns="48107" anchor="ctr"/>
          <a:lstStyle/>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Maintain </a:t>
            </a:r>
          </a:p>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Staff</a:t>
            </a:r>
            <a:endParaRPr lang="en-US" sz="2000" i="0" dirty="0">
              <a:solidFill>
                <a:srgbClr val="0000CC"/>
              </a:solidFill>
              <a:latin typeface="+mn-lt"/>
            </a:endParaRPr>
          </a:p>
        </p:txBody>
      </p:sp>
      <p:sp>
        <p:nvSpPr>
          <p:cNvPr id="45" name="Line 49">
            <a:extLst>
              <a:ext uri="{FF2B5EF4-FFF2-40B4-BE49-F238E27FC236}">
                <a16:creationId xmlns:a16="http://schemas.microsoft.com/office/drawing/2014/main" id="{0B511579-F469-9EB2-17ED-CC7CD657DFD3}"/>
              </a:ext>
            </a:extLst>
          </p:cNvPr>
          <p:cNvSpPr>
            <a:spLocks noChangeShapeType="1"/>
          </p:cNvSpPr>
          <p:nvPr/>
        </p:nvSpPr>
        <p:spPr bwMode="auto">
          <a:xfrm>
            <a:off x="1458913" y="5456238"/>
            <a:ext cx="3810000" cy="304800"/>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a:extLst>
              <a:ext uri="{FF2B5EF4-FFF2-40B4-BE49-F238E27FC236}">
                <a16:creationId xmlns:a16="http://schemas.microsoft.com/office/drawing/2014/main" id="{754EE2A0-F5BC-8597-3B47-B59C5EA3D8B9}"/>
              </a:ext>
            </a:extLst>
          </p:cNvPr>
          <p:cNvSpPr>
            <a:spLocks noChangeArrowheads="1"/>
          </p:cNvSpPr>
          <p:nvPr>
            <p:ph type="title"/>
          </p:nvPr>
        </p:nvSpPr>
        <p:spPr>
          <a:xfrm>
            <a:off x="315913" y="52388"/>
            <a:ext cx="8566150" cy="1255712"/>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600"/>
              <a:t>Use Case Model of a Problem </a:t>
            </a:r>
          </a:p>
        </p:txBody>
      </p:sp>
      <p:sp>
        <p:nvSpPr>
          <p:cNvPr id="7171" name="Rectangle 2">
            <a:extLst>
              <a:ext uri="{FF2B5EF4-FFF2-40B4-BE49-F238E27FC236}">
                <a16:creationId xmlns:a16="http://schemas.microsoft.com/office/drawing/2014/main" id="{7D2C803C-5632-6DDD-9774-D694AF03DD78}"/>
              </a:ext>
            </a:extLst>
          </p:cNvPr>
          <p:cNvSpPr>
            <a:spLocks noChangeArrowheads="1"/>
          </p:cNvSpPr>
          <p:nvPr>
            <p:ph type="body" idx="1"/>
          </p:nvPr>
        </p:nvSpPr>
        <p:spPr>
          <a:xfrm>
            <a:off x="468313" y="1341438"/>
            <a:ext cx="9517062" cy="6756400"/>
          </a:xfrm>
        </p:spPr>
        <p:txBody>
          <a:bodyPr lIns="19800" tIns="51480" rIns="19800" bIns="51480"/>
          <a:lstStyle/>
          <a:p>
            <a:pPr marL="338138" indent="-338138" eaLnBrk="1">
              <a:lnSpc>
                <a:spcPct val="134000"/>
              </a:lnSpc>
              <a:spcBef>
                <a:spcPts val="713"/>
              </a:spcBef>
              <a:spcAft>
                <a:spcPts val="18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600"/>
              <a:t>Consists of a set of “</a:t>
            </a:r>
            <a:r>
              <a:rPr lang="en-GB" altLang="en-US" sz="3600">
                <a:solidFill>
                  <a:srgbClr val="4C38E2"/>
                </a:solidFill>
              </a:rPr>
              <a:t>use cases</a:t>
            </a:r>
            <a:r>
              <a:rPr lang="en-GB" altLang="en-US" sz="3600"/>
              <a:t>”</a:t>
            </a:r>
          </a:p>
          <a:p>
            <a:pPr marL="338138" indent="-338138" eaLnBrk="1">
              <a:lnSpc>
                <a:spcPct val="134000"/>
              </a:lnSpc>
              <a:spcBef>
                <a:spcPts val="713"/>
              </a:spcBef>
              <a:spcAft>
                <a:spcPct val="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600"/>
              <a:t>It is the central model:</a:t>
            </a:r>
          </a:p>
          <a:p>
            <a:pPr marL="738188" lvl="1" indent="-280988" eaLnBrk="1">
              <a:lnSpc>
                <a:spcPct val="134000"/>
              </a:lnSpc>
              <a:spcBef>
                <a:spcPts val="713"/>
              </a:spcBef>
              <a:spcAft>
                <a:spcPts val="18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200"/>
              <a:t>Other models must conform to this model…</a:t>
            </a:r>
          </a:p>
          <a:p>
            <a:pPr marL="738188" lvl="1" indent="-280988" eaLnBrk="1">
              <a:lnSpc>
                <a:spcPct val="134000"/>
              </a:lnSpc>
              <a:spcBef>
                <a:spcPts val="713"/>
              </a:spcBef>
              <a:spcAft>
                <a:spcPts val="18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200">
                <a:solidFill>
                  <a:srgbClr val="3333CC"/>
                </a:solidFill>
              </a:rPr>
              <a:t>Not really an object-oriented model, it is  functional  model of a system.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wipe(down)">
                                      <p:cBhvr>
                                        <p:cTn id="7" dur="500"/>
                                        <p:tgtEl>
                                          <p:spTgt spid="717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171">
                                            <p:txEl>
                                              <p:pRg st="2" end="2"/>
                                            </p:txEl>
                                          </p:spTgt>
                                        </p:tgtEl>
                                        <p:attrNameLst>
                                          <p:attrName>style.visibility</p:attrName>
                                        </p:attrNameLst>
                                      </p:cBhvr>
                                      <p:to>
                                        <p:strVal val="visible"/>
                                      </p:to>
                                    </p:set>
                                    <p:animEffect transition="in" filter="wipe(down)">
                                      <p:cBhvr>
                                        <p:cTn id="10" dur="500"/>
                                        <p:tgtEl>
                                          <p:spTgt spid="717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animEffect transition="in" filter="wipe(down)">
                                      <p:cBhvr>
                                        <p:cTn id="13"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id="{1BA43852-02E1-B2A8-E5AB-ED47653344A4}"/>
              </a:ext>
            </a:extLst>
          </p:cNvPr>
          <p:cNvSpPr>
            <a:spLocks noChangeArrowheads="1"/>
          </p:cNvSpPr>
          <p:nvPr>
            <p:ph type="title"/>
          </p:nvPr>
        </p:nvSpPr>
        <p:spPr>
          <a:xfrm>
            <a:off x="468313" y="-12700"/>
            <a:ext cx="8566150" cy="1255713"/>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600"/>
              <a:t>What is a Use Case?</a:t>
            </a:r>
          </a:p>
        </p:txBody>
      </p:sp>
      <p:sp>
        <p:nvSpPr>
          <p:cNvPr id="271363" name="Rectangle 2">
            <a:extLst>
              <a:ext uri="{FF2B5EF4-FFF2-40B4-BE49-F238E27FC236}">
                <a16:creationId xmlns:a16="http://schemas.microsoft.com/office/drawing/2014/main" id="{04A8F309-B221-113E-F550-DAD3823AC8F9}"/>
              </a:ext>
            </a:extLst>
          </p:cNvPr>
          <p:cNvSpPr>
            <a:spLocks noChangeArrowheads="1"/>
          </p:cNvSpPr>
          <p:nvPr>
            <p:ph type="body" idx="1"/>
          </p:nvPr>
        </p:nvSpPr>
        <p:spPr>
          <a:xfrm>
            <a:off x="157163" y="884238"/>
            <a:ext cx="9764712" cy="6553200"/>
          </a:xfrm>
        </p:spPr>
        <p:txBody>
          <a:bodyPr lIns="19800" tIns="51480" rIns="19800" bIns="51480"/>
          <a:lstStyle/>
          <a:p>
            <a:pPr marL="338138" indent="-338138" eaLnBrk="1">
              <a:lnSpc>
                <a:spcPct val="125000"/>
              </a:lnSpc>
              <a:spcBef>
                <a:spcPts val="600"/>
              </a:spcBef>
              <a:spcAft>
                <a:spcPts val="15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b="1">
                <a:solidFill>
                  <a:srgbClr val="0000CC"/>
                </a:solidFill>
              </a:rPr>
              <a:t>A way in which a system can be used by users to achieve some specific </a:t>
            </a:r>
            <a:r>
              <a:rPr lang="en-GB" altLang="en-US" sz="2800" b="1">
                <a:solidFill>
                  <a:srgbClr val="0000CC"/>
                </a:solidFill>
              </a:rPr>
              <a:t>goal. </a:t>
            </a:r>
            <a:r>
              <a:rPr lang="en-GB" altLang="en-US">
                <a:solidFill>
                  <a:srgbClr val="0000CC"/>
                </a:solidFill>
              </a:rPr>
              <a:t>Ex: Withdraw money</a:t>
            </a:r>
          </a:p>
          <a:p>
            <a:pPr marL="338138" indent="-338138" eaLnBrk="1">
              <a:lnSpc>
                <a:spcPct val="125000"/>
              </a:lnSpc>
              <a:spcBef>
                <a:spcPts val="600"/>
              </a:spcBef>
              <a:spcAft>
                <a:spcPts val="15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a:t>Corresponds to a high-level requirement.</a:t>
            </a:r>
          </a:p>
          <a:p>
            <a:pPr marL="338138" indent="-338138" eaLnBrk="1">
              <a:lnSpc>
                <a:spcPct val="125000"/>
              </a:lnSpc>
              <a:spcBef>
                <a:spcPts val="600"/>
              </a:spcBef>
              <a:spcAft>
                <a:spcPts val="15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a:t>Defines external behavior without revealing internal structure of system</a:t>
            </a:r>
          </a:p>
          <a:p>
            <a:pPr marL="338138" indent="-338138" eaLnBrk="1">
              <a:lnSpc>
                <a:spcPct val="125000"/>
              </a:lnSpc>
              <a:spcBef>
                <a:spcPts val="600"/>
              </a:spcBef>
              <a:spcAft>
                <a:spcPts val="15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b="1">
                <a:solidFill>
                  <a:srgbClr val="3333CC"/>
                </a:solidFill>
              </a:rPr>
              <a:t>Set of related scenarios tied                    together by a common goal</a:t>
            </a:r>
            <a:r>
              <a:rPr lang="en-GB" altLang="en-US">
                <a:solidFill>
                  <a:srgbClr val="3333CC"/>
                </a:solidFill>
              </a:rPr>
              <a:t>.</a:t>
            </a:r>
          </a:p>
        </p:txBody>
      </p:sp>
      <p:pic>
        <p:nvPicPr>
          <p:cNvPr id="67588" name="Picture 5" descr="FIS India flouts ATM service conditions of Bank of India - The Economic  Times">
            <a:extLst>
              <a:ext uri="{FF2B5EF4-FFF2-40B4-BE49-F238E27FC236}">
                <a16:creationId xmlns:a16="http://schemas.microsoft.com/office/drawing/2014/main" id="{DECA1B01-A46F-18D6-94A7-1FF5730CF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088" y="4770438"/>
            <a:ext cx="3538537"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1363"/>
                                        </p:tgtEl>
                                        <p:attrNameLst>
                                          <p:attrName>style.visibility</p:attrName>
                                        </p:attrNameLst>
                                      </p:cBhvr>
                                      <p:to>
                                        <p:strVal val="visible"/>
                                      </p:to>
                                    </p:set>
                                    <p:animEffect transition="in" filter="checkerboard(across)">
                                      <p:cBhvr>
                                        <p:cTn id="7" dur="500"/>
                                        <p:tgtEl>
                                          <p:spTgt spid="271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71363">
                                            <p:txEl>
                                              <p:pRg st="1" end="1"/>
                                            </p:txEl>
                                          </p:spTgt>
                                        </p:tgtEl>
                                        <p:attrNameLst>
                                          <p:attrName>style.visibility</p:attrName>
                                        </p:attrNameLst>
                                      </p:cBhvr>
                                      <p:to>
                                        <p:strVal val="visible"/>
                                      </p:to>
                                    </p:set>
                                    <p:animEffect transition="in" filter="wipe(down)">
                                      <p:cBhvr>
                                        <p:cTn id="12" dur="500"/>
                                        <p:tgtEl>
                                          <p:spTgt spid="271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71363">
                                            <p:txEl>
                                              <p:pRg st="2" end="2"/>
                                            </p:txEl>
                                          </p:spTgt>
                                        </p:tgtEl>
                                        <p:attrNameLst>
                                          <p:attrName>style.visibility</p:attrName>
                                        </p:attrNameLst>
                                      </p:cBhvr>
                                      <p:to>
                                        <p:strVal val="visible"/>
                                      </p:to>
                                    </p:set>
                                    <p:animEffect transition="in" filter="wipe(down)">
                                      <p:cBhvr>
                                        <p:cTn id="17" dur="500"/>
                                        <p:tgtEl>
                                          <p:spTgt spid="271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71363">
                                            <p:txEl>
                                              <p:pRg st="3" end="3"/>
                                            </p:txEl>
                                          </p:spTgt>
                                        </p:tgtEl>
                                        <p:attrNameLst>
                                          <p:attrName>style.visibility</p:attrName>
                                        </p:attrNameLst>
                                      </p:cBhvr>
                                      <p:to>
                                        <p:strVal val="visible"/>
                                      </p:to>
                                    </p:set>
                                    <p:animEffect transition="in" filter="wipe(down)">
                                      <p:cBhvr>
                                        <p:cTn id="22" dur="500"/>
                                        <p:tgtEl>
                                          <p:spTgt spid="271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00C1338E-6D9D-6B4E-F3DD-284DEBD131E0}"/>
              </a:ext>
            </a:extLst>
          </p:cNvPr>
          <p:cNvSpPr>
            <a:spLocks noChangeArrowheads="1"/>
          </p:cNvSpPr>
          <p:nvPr>
            <p:ph type="title"/>
          </p:nvPr>
        </p:nvSpPr>
        <p:spPr>
          <a:xfrm>
            <a:off x="468313" y="-142875"/>
            <a:ext cx="8566150" cy="1255713"/>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600"/>
              <a:t>Example Use Cases</a:t>
            </a:r>
          </a:p>
        </p:txBody>
      </p:sp>
      <p:sp>
        <p:nvSpPr>
          <p:cNvPr id="69635" name="Rectangle 2">
            <a:extLst>
              <a:ext uri="{FF2B5EF4-FFF2-40B4-BE49-F238E27FC236}">
                <a16:creationId xmlns:a16="http://schemas.microsoft.com/office/drawing/2014/main" id="{C1766C83-8D9C-9F9C-3954-16D7CE126142}"/>
              </a:ext>
            </a:extLst>
          </p:cNvPr>
          <p:cNvSpPr>
            <a:spLocks noChangeArrowheads="1"/>
          </p:cNvSpPr>
          <p:nvPr>
            <p:ph type="body" idx="1"/>
          </p:nvPr>
        </p:nvSpPr>
        <p:spPr>
          <a:xfrm>
            <a:off x="277813" y="925513"/>
            <a:ext cx="9525000" cy="6629400"/>
          </a:xfrm>
        </p:spPr>
        <p:txBody>
          <a:bodyPr lIns="19800" tIns="51480" rIns="19800" bIns="51480"/>
          <a:lstStyle/>
          <a:p>
            <a:pPr marL="306388" indent="-280988" eaLnBrk="1">
              <a:lnSpc>
                <a:spcPct val="130000"/>
              </a:lnSpc>
              <a:spcBef>
                <a:spcPts val="600"/>
              </a:spcBef>
              <a:spcAft>
                <a:spcPct val="0"/>
              </a:spcAft>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4000"/>
              <a:t>Library information system:</a:t>
            </a:r>
          </a:p>
          <a:p>
            <a:pPr marL="1143000" lvl="2" indent="-228600" eaLnBrk="1">
              <a:lnSpc>
                <a:spcPct val="130000"/>
              </a:lnSpc>
              <a:spcBef>
                <a:spcPts val="1200"/>
              </a:spcBef>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0000FF"/>
                </a:solidFill>
              </a:rPr>
              <a:t>issue-book</a:t>
            </a:r>
          </a:p>
          <a:p>
            <a:pPr marL="1143000" lvl="2" indent="-228600" eaLnBrk="1">
              <a:lnSpc>
                <a:spcPct val="130000"/>
              </a:lnSpc>
              <a:spcBef>
                <a:spcPts val="1200"/>
              </a:spcBef>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0000FF"/>
                </a:solidFill>
              </a:rPr>
              <a:t>query-book</a:t>
            </a:r>
          </a:p>
          <a:p>
            <a:pPr marL="1143000" lvl="2" indent="-228600" eaLnBrk="1">
              <a:lnSpc>
                <a:spcPct val="130000"/>
              </a:lnSpc>
              <a:spcBef>
                <a:spcPts val="1200"/>
              </a:spcBef>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0000FF"/>
                </a:solidFill>
              </a:rPr>
              <a:t>return-book</a:t>
            </a:r>
          </a:p>
          <a:p>
            <a:pPr marL="1143000" lvl="2" indent="-228600" eaLnBrk="1">
              <a:lnSpc>
                <a:spcPct val="130000"/>
              </a:lnSpc>
              <a:spcBef>
                <a:spcPts val="1200"/>
              </a:spcBef>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0000FF"/>
                </a:solidFill>
              </a:rPr>
              <a:t>create-member</a:t>
            </a:r>
          </a:p>
          <a:p>
            <a:pPr marL="1143000" lvl="2" indent="-228600" eaLnBrk="1">
              <a:lnSpc>
                <a:spcPct val="130000"/>
              </a:lnSpc>
              <a:spcBef>
                <a:spcPts val="1200"/>
              </a:spcBef>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0000FF"/>
                </a:solidFill>
              </a:rPr>
              <a:t>add-book, etc.</a:t>
            </a:r>
          </a:p>
          <a:p>
            <a:pPr marL="1143000" lvl="2" indent="-228600" eaLnBrk="1">
              <a:lnSpc>
                <a:spcPct val="130000"/>
              </a:lnSpc>
              <a:spcBef>
                <a:spcPts val="1200"/>
              </a:spcBef>
              <a:buFont typeface="Wingdings" panose="05000000000000000000" pitchFamily="2" charset="2"/>
              <a:buNone/>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GB" altLang="en-US" sz="3600">
              <a:solidFill>
                <a:srgbClr val="0000FF"/>
              </a:solidFill>
            </a:endParaRPr>
          </a:p>
        </p:txBody>
      </p:sp>
      <p:pic>
        <p:nvPicPr>
          <p:cNvPr id="69636" name="Picture 1">
            <a:extLst>
              <a:ext uri="{FF2B5EF4-FFF2-40B4-BE49-F238E27FC236}">
                <a16:creationId xmlns:a16="http://schemas.microsoft.com/office/drawing/2014/main" id="{B0746B59-75B9-BA92-CAB2-2B2891328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113" y="2181225"/>
            <a:ext cx="5102225"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4D87E4D-F11A-67B1-E897-7DF0A63A3B44}"/>
              </a:ext>
            </a:extLst>
          </p:cNvPr>
          <p:cNvSpPr>
            <a:spLocks noGrp="1" noChangeArrowheads="1"/>
          </p:cNvSpPr>
          <p:nvPr>
            <p:ph type="title"/>
          </p:nvPr>
        </p:nvSpPr>
        <p:spPr>
          <a:xfrm>
            <a:off x="574675" y="238125"/>
            <a:ext cx="8596313" cy="839788"/>
          </a:xfrm>
        </p:spPr>
        <p:txBody>
          <a:bodyPr/>
          <a:lstStyle/>
          <a:p>
            <a:r>
              <a:rPr lang="en-US" altLang="en-US" sz="3200"/>
              <a:t>Completion Transitions</a:t>
            </a:r>
          </a:p>
        </p:txBody>
      </p:sp>
      <p:sp>
        <p:nvSpPr>
          <p:cNvPr id="10243" name="Rectangle 3">
            <a:extLst>
              <a:ext uri="{FF2B5EF4-FFF2-40B4-BE49-F238E27FC236}">
                <a16:creationId xmlns:a16="http://schemas.microsoft.com/office/drawing/2014/main" id="{8A2E9139-2E79-2370-70EF-5167611D0823}"/>
              </a:ext>
            </a:extLst>
          </p:cNvPr>
          <p:cNvSpPr>
            <a:spLocks noGrp="1" noChangeArrowheads="1"/>
          </p:cNvSpPr>
          <p:nvPr>
            <p:ph type="body" idx="1"/>
          </p:nvPr>
        </p:nvSpPr>
        <p:spPr>
          <a:xfrm>
            <a:off x="239713" y="1062038"/>
            <a:ext cx="9525000" cy="1908175"/>
          </a:xfrm>
        </p:spPr>
        <p:txBody>
          <a:bodyPr/>
          <a:lstStyle/>
          <a:p>
            <a:pPr>
              <a:lnSpc>
                <a:spcPct val="110000"/>
              </a:lnSpc>
              <a:spcAft>
                <a:spcPts val="600"/>
              </a:spcAft>
            </a:pPr>
            <a:r>
              <a:rPr lang="en-US" altLang="en-US"/>
              <a:t>Triggered by a completion event:</a:t>
            </a:r>
          </a:p>
          <a:p>
            <a:pPr lvl="1">
              <a:lnSpc>
                <a:spcPct val="110000"/>
              </a:lnSpc>
            </a:pPr>
            <a:r>
              <a:rPr lang="en-US" altLang="en-US"/>
              <a:t>Generated automatically when an immediately nested state machine terminates.</a:t>
            </a:r>
          </a:p>
        </p:txBody>
      </p:sp>
      <p:grpSp>
        <p:nvGrpSpPr>
          <p:cNvPr id="10244" name="Group 4">
            <a:extLst>
              <a:ext uri="{FF2B5EF4-FFF2-40B4-BE49-F238E27FC236}">
                <a16:creationId xmlns:a16="http://schemas.microsoft.com/office/drawing/2014/main" id="{E92107DF-4BE9-A76A-2F6A-41156A9A02FF}"/>
              </a:ext>
            </a:extLst>
          </p:cNvPr>
          <p:cNvGrpSpPr>
            <a:grpSpLocks/>
          </p:cNvGrpSpPr>
          <p:nvPr/>
        </p:nvGrpSpPr>
        <p:grpSpPr bwMode="auto">
          <a:xfrm>
            <a:off x="1679575" y="3138488"/>
            <a:ext cx="6477000" cy="3695700"/>
            <a:chOff x="1531" y="1632"/>
            <a:chExt cx="3461" cy="2112"/>
          </a:xfrm>
        </p:grpSpPr>
        <p:grpSp>
          <p:nvGrpSpPr>
            <p:cNvPr id="10247" name="Group 5">
              <a:extLst>
                <a:ext uri="{FF2B5EF4-FFF2-40B4-BE49-F238E27FC236}">
                  <a16:creationId xmlns:a16="http://schemas.microsoft.com/office/drawing/2014/main" id="{700B0F19-B2B8-83C3-A20C-70F336E00BD3}"/>
                </a:ext>
              </a:extLst>
            </p:cNvPr>
            <p:cNvGrpSpPr>
              <a:grpSpLocks/>
            </p:cNvGrpSpPr>
            <p:nvPr/>
          </p:nvGrpSpPr>
          <p:grpSpPr bwMode="auto">
            <a:xfrm>
              <a:off x="1531" y="1632"/>
              <a:ext cx="1541" cy="2112"/>
              <a:chOff x="1531" y="1632"/>
              <a:chExt cx="1541" cy="2112"/>
            </a:xfrm>
          </p:grpSpPr>
          <p:sp>
            <p:nvSpPr>
              <p:cNvPr id="417798" name="AutoShape 6">
                <a:extLst>
                  <a:ext uri="{FF2B5EF4-FFF2-40B4-BE49-F238E27FC236}">
                    <a16:creationId xmlns:a16="http://schemas.microsoft.com/office/drawing/2014/main" id="{8EC013D6-5841-D762-4747-4CC6C92BB7BD}"/>
                  </a:ext>
                </a:extLst>
              </p:cNvPr>
              <p:cNvSpPr>
                <a:spLocks noChangeArrowheads="1"/>
              </p:cNvSpPr>
              <p:nvPr/>
            </p:nvSpPr>
            <p:spPr bwMode="auto">
              <a:xfrm>
                <a:off x="1531" y="1632"/>
                <a:ext cx="1541" cy="2112"/>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lstStyle/>
              <a:p>
                <a:pPr algn="ctr" defTabSz="503238" eaLnBrk="1" hangingPunct="1">
                  <a:defRPr/>
                </a:pPr>
                <a:r>
                  <a:rPr lang="en-US" sz="2600" i="0">
                    <a:solidFill>
                      <a:srgbClr val="000000"/>
                    </a:solidFill>
                    <a:effectLst>
                      <a:outerShdw blurRad="38100" dist="38100" dir="2700000" algn="tl">
                        <a:srgbClr val="FFFFFF"/>
                      </a:outerShdw>
                    </a:effectLst>
                  </a:rPr>
                  <a:t>Committing</a:t>
                </a:r>
              </a:p>
            </p:txBody>
          </p:sp>
          <p:sp>
            <p:nvSpPr>
              <p:cNvPr id="417799" name="AutoShape 7">
                <a:extLst>
                  <a:ext uri="{FF2B5EF4-FFF2-40B4-BE49-F238E27FC236}">
                    <a16:creationId xmlns:a16="http://schemas.microsoft.com/office/drawing/2014/main" id="{6DF98417-35BF-42A4-08C6-2A700E4D2EC4}"/>
                  </a:ext>
                </a:extLst>
              </p:cNvPr>
              <p:cNvSpPr>
                <a:spLocks noChangeArrowheads="1"/>
              </p:cNvSpPr>
              <p:nvPr/>
            </p:nvSpPr>
            <p:spPr bwMode="auto">
              <a:xfrm>
                <a:off x="1920" y="2083"/>
                <a:ext cx="912" cy="365"/>
              </a:xfrm>
              <a:prstGeom prst="roundRect">
                <a:avLst>
                  <a:gd name="adj" fmla="val 25000"/>
                </a:avLst>
              </a:prstGeom>
              <a:solidFill>
                <a:schemeClr val="accent1"/>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1800" i="0">
                    <a:solidFill>
                      <a:srgbClr val="000000"/>
                    </a:solidFill>
                    <a:effectLst>
                      <a:outerShdw blurRad="38100" dist="38100" dir="2700000" algn="tl">
                        <a:srgbClr val="FFFFFF"/>
                      </a:outerShdw>
                    </a:effectLst>
                  </a:rPr>
                  <a:t>Phase1</a:t>
                </a:r>
              </a:p>
            </p:txBody>
          </p:sp>
          <p:sp>
            <p:nvSpPr>
              <p:cNvPr id="417800" name="AutoShape 8">
                <a:extLst>
                  <a:ext uri="{FF2B5EF4-FFF2-40B4-BE49-F238E27FC236}">
                    <a16:creationId xmlns:a16="http://schemas.microsoft.com/office/drawing/2014/main" id="{4839902A-D958-D9C0-D852-00D3FB4AFA1F}"/>
                  </a:ext>
                </a:extLst>
              </p:cNvPr>
              <p:cNvSpPr>
                <a:spLocks noChangeArrowheads="1"/>
              </p:cNvSpPr>
              <p:nvPr/>
            </p:nvSpPr>
            <p:spPr bwMode="auto">
              <a:xfrm>
                <a:off x="1920" y="2880"/>
                <a:ext cx="912" cy="384"/>
              </a:xfrm>
              <a:prstGeom prst="roundRect">
                <a:avLst>
                  <a:gd name="adj" fmla="val 25000"/>
                </a:avLst>
              </a:prstGeom>
              <a:solidFill>
                <a:schemeClr val="accent1"/>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1800" i="0">
                    <a:solidFill>
                      <a:srgbClr val="000000"/>
                    </a:solidFill>
                    <a:effectLst>
                      <a:outerShdw blurRad="38100" dist="38100" dir="2700000" algn="tl">
                        <a:srgbClr val="FFFFFF"/>
                      </a:outerShdw>
                    </a:effectLst>
                  </a:rPr>
                  <a:t>Phase2</a:t>
                </a:r>
              </a:p>
            </p:txBody>
          </p:sp>
          <p:grpSp>
            <p:nvGrpSpPr>
              <p:cNvPr id="10252" name="Group 9">
                <a:extLst>
                  <a:ext uri="{FF2B5EF4-FFF2-40B4-BE49-F238E27FC236}">
                    <a16:creationId xmlns:a16="http://schemas.microsoft.com/office/drawing/2014/main" id="{C8169E18-9CAC-0BC5-A8AA-E2F094E44446}"/>
                  </a:ext>
                </a:extLst>
              </p:cNvPr>
              <p:cNvGrpSpPr>
                <a:grpSpLocks/>
              </p:cNvGrpSpPr>
              <p:nvPr/>
            </p:nvGrpSpPr>
            <p:grpSpPr bwMode="auto">
              <a:xfrm>
                <a:off x="1632" y="2179"/>
                <a:ext cx="288" cy="96"/>
                <a:chOff x="1920" y="2496"/>
                <a:chExt cx="288" cy="96"/>
              </a:xfrm>
            </p:grpSpPr>
            <p:sp>
              <p:nvSpPr>
                <p:cNvPr id="10258" name="Oval 10">
                  <a:extLst>
                    <a:ext uri="{FF2B5EF4-FFF2-40B4-BE49-F238E27FC236}">
                      <a16:creationId xmlns:a16="http://schemas.microsoft.com/office/drawing/2014/main" id="{279BD272-B7CE-0BC6-AAA9-D387DB455675}"/>
                    </a:ext>
                  </a:extLst>
                </p:cNvPr>
                <p:cNvSpPr>
                  <a:spLocks noChangeArrowheads="1"/>
                </p:cNvSpPr>
                <p:nvPr/>
              </p:nvSpPr>
              <p:spPr bwMode="auto">
                <a:xfrm>
                  <a:off x="1920" y="2496"/>
                  <a:ext cx="96" cy="96"/>
                </a:xfrm>
                <a:prstGeom prst="ellipse">
                  <a:avLst/>
                </a:prstGeom>
                <a:solidFill>
                  <a:srgbClr val="000000"/>
                </a:solidFill>
                <a:ln w="2857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latin typeface="Times New Roman" panose="02020603050405020304" pitchFamily="18" charset="0"/>
                  </a:endParaRPr>
                </a:p>
              </p:txBody>
            </p:sp>
            <p:sp>
              <p:nvSpPr>
                <p:cNvPr id="10259" name="Line 11">
                  <a:extLst>
                    <a:ext uri="{FF2B5EF4-FFF2-40B4-BE49-F238E27FC236}">
                      <a16:creationId xmlns:a16="http://schemas.microsoft.com/office/drawing/2014/main" id="{33CE0766-E5B3-560F-6665-AFB77BEE595F}"/>
                    </a:ext>
                  </a:extLst>
                </p:cNvPr>
                <p:cNvSpPr>
                  <a:spLocks noChangeShapeType="1"/>
                </p:cNvSpPr>
                <p:nvPr/>
              </p:nvSpPr>
              <p:spPr bwMode="auto">
                <a:xfrm>
                  <a:off x="2016" y="2544"/>
                  <a:ext cx="19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10253" name="Line 12">
                <a:extLst>
                  <a:ext uri="{FF2B5EF4-FFF2-40B4-BE49-F238E27FC236}">
                    <a16:creationId xmlns:a16="http://schemas.microsoft.com/office/drawing/2014/main" id="{95506072-F44C-A294-36B4-430EA65FF60B}"/>
                  </a:ext>
                </a:extLst>
              </p:cNvPr>
              <p:cNvSpPr>
                <a:spLocks noChangeShapeType="1"/>
              </p:cNvSpPr>
              <p:nvPr/>
            </p:nvSpPr>
            <p:spPr bwMode="auto">
              <a:xfrm rot="5400000">
                <a:off x="2184" y="2664"/>
                <a:ext cx="43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10254" name="Group 13">
                <a:extLst>
                  <a:ext uri="{FF2B5EF4-FFF2-40B4-BE49-F238E27FC236}">
                    <a16:creationId xmlns:a16="http://schemas.microsoft.com/office/drawing/2014/main" id="{EB49138B-5BF6-3359-3F34-281F796532E9}"/>
                  </a:ext>
                </a:extLst>
              </p:cNvPr>
              <p:cNvGrpSpPr>
                <a:grpSpLocks/>
              </p:cNvGrpSpPr>
              <p:nvPr/>
            </p:nvGrpSpPr>
            <p:grpSpPr bwMode="auto">
              <a:xfrm>
                <a:off x="2304" y="3264"/>
                <a:ext cx="144" cy="384"/>
                <a:chOff x="2496" y="3216"/>
                <a:chExt cx="144" cy="384"/>
              </a:xfrm>
            </p:grpSpPr>
            <p:sp>
              <p:nvSpPr>
                <p:cNvPr id="10255" name="Oval 14">
                  <a:extLst>
                    <a:ext uri="{FF2B5EF4-FFF2-40B4-BE49-F238E27FC236}">
                      <a16:creationId xmlns:a16="http://schemas.microsoft.com/office/drawing/2014/main" id="{9A8E4319-5F1E-6A2C-A132-861BE381A866}"/>
                    </a:ext>
                  </a:extLst>
                </p:cNvPr>
                <p:cNvSpPr>
                  <a:spLocks noChangeArrowheads="1"/>
                </p:cNvSpPr>
                <p:nvPr/>
              </p:nvSpPr>
              <p:spPr bwMode="auto">
                <a:xfrm>
                  <a:off x="2496" y="3456"/>
                  <a:ext cx="144" cy="144"/>
                </a:xfrm>
                <a:prstGeom prst="ellipse">
                  <a:avLst/>
                </a:prstGeom>
                <a:solidFill>
                  <a:schemeClr val="bg1"/>
                </a:solidFill>
                <a:ln w="12700">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latin typeface="Times New Roman" panose="02020603050405020304" pitchFamily="18" charset="0"/>
                  </a:endParaRPr>
                </a:p>
              </p:txBody>
            </p:sp>
            <p:sp>
              <p:nvSpPr>
                <p:cNvPr id="10256" name="Oval 15">
                  <a:extLst>
                    <a:ext uri="{FF2B5EF4-FFF2-40B4-BE49-F238E27FC236}">
                      <a16:creationId xmlns:a16="http://schemas.microsoft.com/office/drawing/2014/main" id="{495BA47F-3BC0-0381-089C-52C281874E56}"/>
                    </a:ext>
                  </a:extLst>
                </p:cNvPr>
                <p:cNvSpPr>
                  <a:spLocks noChangeArrowheads="1"/>
                </p:cNvSpPr>
                <p:nvPr/>
              </p:nvSpPr>
              <p:spPr bwMode="auto">
                <a:xfrm>
                  <a:off x="2520" y="3480"/>
                  <a:ext cx="96" cy="96"/>
                </a:xfrm>
                <a:prstGeom prst="ellipse">
                  <a:avLst/>
                </a:prstGeom>
                <a:solidFill>
                  <a:srgbClr val="000000"/>
                </a:solidFill>
                <a:ln w="12700">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i="0">
                    <a:latin typeface="Times New Roman" panose="02020603050405020304" pitchFamily="18" charset="0"/>
                  </a:endParaRPr>
                </a:p>
              </p:txBody>
            </p:sp>
            <p:sp>
              <p:nvSpPr>
                <p:cNvPr id="10257" name="Line 16">
                  <a:extLst>
                    <a:ext uri="{FF2B5EF4-FFF2-40B4-BE49-F238E27FC236}">
                      <a16:creationId xmlns:a16="http://schemas.microsoft.com/office/drawing/2014/main" id="{0A7AEB40-676E-699C-23E5-AF39998D7009}"/>
                    </a:ext>
                  </a:extLst>
                </p:cNvPr>
                <p:cNvSpPr>
                  <a:spLocks noChangeShapeType="1"/>
                </p:cNvSpPr>
                <p:nvPr/>
              </p:nvSpPr>
              <p:spPr bwMode="auto">
                <a:xfrm rot="5400000">
                  <a:off x="2448" y="3336"/>
                  <a:ext cx="24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GB"/>
                </a:p>
              </p:txBody>
            </p:sp>
          </p:grpSp>
        </p:grpSp>
        <p:sp>
          <p:nvSpPr>
            <p:cNvPr id="417809" name="AutoShape 17">
              <a:extLst>
                <a:ext uri="{FF2B5EF4-FFF2-40B4-BE49-F238E27FC236}">
                  <a16:creationId xmlns:a16="http://schemas.microsoft.com/office/drawing/2014/main" id="{93D26F57-EA8F-681E-3D28-3ACE27A97C37}"/>
                </a:ext>
              </a:extLst>
            </p:cNvPr>
            <p:cNvSpPr>
              <a:spLocks noChangeArrowheads="1"/>
            </p:cNvSpPr>
            <p:nvPr/>
          </p:nvSpPr>
          <p:spPr bwMode="auto">
            <a:xfrm>
              <a:off x="3696" y="2592"/>
              <a:ext cx="1296" cy="528"/>
            </a:xfrm>
            <a:prstGeom prst="roundRect">
              <a:avLst>
                <a:gd name="adj" fmla="val 16667"/>
              </a:avLst>
            </a:prstGeom>
            <a:solidFill>
              <a:srgbClr val="FFCC66"/>
            </a:solidFill>
            <a:ln w="12700">
              <a:solidFill>
                <a:schemeClr val="tx1"/>
              </a:solidFill>
              <a:round/>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2600" i="0">
                  <a:solidFill>
                    <a:srgbClr val="000000"/>
                  </a:solidFill>
                  <a:effectLst>
                    <a:outerShdw blurRad="38100" dist="38100" dir="2700000" algn="tl">
                      <a:srgbClr val="FFFFFF"/>
                    </a:outerShdw>
                  </a:effectLst>
                </a:rPr>
                <a:t>CommitDone</a:t>
              </a:r>
            </a:p>
          </p:txBody>
        </p:sp>
      </p:grpSp>
      <p:sp>
        <p:nvSpPr>
          <p:cNvPr id="417810" name="Line 18">
            <a:extLst>
              <a:ext uri="{FF2B5EF4-FFF2-40B4-BE49-F238E27FC236}">
                <a16:creationId xmlns:a16="http://schemas.microsoft.com/office/drawing/2014/main" id="{0B62D49C-3D3A-8FC1-2D10-089790FEBB00}"/>
              </a:ext>
            </a:extLst>
          </p:cNvPr>
          <p:cNvSpPr>
            <a:spLocks noChangeShapeType="1"/>
          </p:cNvSpPr>
          <p:nvPr/>
        </p:nvSpPr>
        <p:spPr bwMode="auto">
          <a:xfrm rot="-5400000">
            <a:off x="5133975" y="4654550"/>
            <a:ext cx="0" cy="1168400"/>
          </a:xfrm>
          <a:prstGeom prst="line">
            <a:avLst/>
          </a:prstGeom>
          <a:noFill/>
          <a:ln w="28575">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417811" name="AutoShape 19">
            <a:extLst>
              <a:ext uri="{FF2B5EF4-FFF2-40B4-BE49-F238E27FC236}">
                <a16:creationId xmlns:a16="http://schemas.microsoft.com/office/drawing/2014/main" id="{E8ADE974-EE40-9DE8-CE9B-6FE0FB54C976}"/>
              </a:ext>
            </a:extLst>
          </p:cNvPr>
          <p:cNvSpPr>
            <a:spLocks noChangeArrowheads="1"/>
          </p:cNvSpPr>
          <p:nvPr/>
        </p:nvSpPr>
        <p:spPr bwMode="auto">
          <a:xfrm>
            <a:off x="4872038" y="2970213"/>
            <a:ext cx="3771900" cy="1008062"/>
          </a:xfrm>
          <a:prstGeom prst="wedgeRoundRectCallout">
            <a:avLst>
              <a:gd name="adj1" fmla="val -52181"/>
              <a:gd name="adj2" fmla="val 169444"/>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lIns="100794" tIns="50397" rIns="100794" bIns="50397" anchor="ctr"/>
          <a:lstStyle/>
          <a:p>
            <a:pPr algn="ctr" defTabSz="503238" eaLnBrk="1" hangingPunct="1">
              <a:defRPr/>
            </a:pPr>
            <a:r>
              <a:rPr lang="en-US" sz="2600" i="0">
                <a:solidFill>
                  <a:srgbClr val="000000"/>
                </a:solidFill>
                <a:effectLst>
                  <a:outerShdw blurRad="38100" dist="38100" dir="2700000" algn="tl">
                    <a:srgbClr val="FFFFFF"/>
                  </a:outerShdw>
                </a:effectLst>
              </a:rPr>
              <a:t>completion </a:t>
            </a:r>
          </a:p>
          <a:p>
            <a:pPr algn="ctr" defTabSz="503238" eaLnBrk="1" hangingPunct="1">
              <a:defRPr/>
            </a:pPr>
            <a:r>
              <a:rPr lang="en-US" sz="2600" i="0">
                <a:solidFill>
                  <a:srgbClr val="000000"/>
                </a:solidFill>
                <a:effectLst>
                  <a:outerShdw blurRad="38100" dist="38100" dir="2700000" algn="tl">
                    <a:srgbClr val="FFFFFF"/>
                  </a:outerShdw>
                </a:effectLst>
              </a:rPr>
              <a:t>transition (no trigger)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7810"/>
                                        </p:tgtEl>
                                        <p:attrNameLst>
                                          <p:attrName>style.visibility</p:attrName>
                                        </p:attrNameLst>
                                      </p:cBhvr>
                                      <p:to>
                                        <p:strVal val="visible"/>
                                      </p:to>
                                    </p:set>
                                    <p:animEffect transition="in" filter="wipe(left)">
                                      <p:cBhvr>
                                        <p:cTn id="7" dur="500"/>
                                        <p:tgtEl>
                                          <p:spTgt spid="417810"/>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417811"/>
                                        </p:tgtEl>
                                        <p:attrNameLst>
                                          <p:attrName>style.visibility</p:attrName>
                                        </p:attrNameLst>
                                      </p:cBhvr>
                                      <p:to>
                                        <p:strVal val="visible"/>
                                      </p:to>
                                    </p:set>
                                    <p:animEffect transition="in" filter="strips(upRight)">
                                      <p:cBhvr>
                                        <p:cTn id="11" dur="500"/>
                                        <p:tgtEl>
                                          <p:spTgt spid="4178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10243">
                                            <p:txEl>
                                              <p:pRg st="0" end="0"/>
                                            </p:txEl>
                                          </p:spTgt>
                                        </p:tgtEl>
                                        <p:attrNameLst>
                                          <p:attrName>style.visibility</p:attrName>
                                        </p:attrNameLst>
                                      </p:cBhvr>
                                      <p:to>
                                        <p:strVal val="visible"/>
                                      </p:to>
                                    </p:set>
                                    <p:animEffect transition="in" filter="wipe(down)">
                                      <p:cBhvr>
                                        <p:cTn id="16" dur="500"/>
                                        <p:tgtEl>
                                          <p:spTgt spid="1024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Effect transition="in" filter="wipe(down)">
                                      <p:cBhvr>
                                        <p:cTn id="19"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11"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081A41-8A75-2AE2-391C-93CAAEE37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413" y="628650"/>
            <a:ext cx="39497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Rectangle 1">
            <a:extLst>
              <a:ext uri="{FF2B5EF4-FFF2-40B4-BE49-F238E27FC236}">
                <a16:creationId xmlns:a16="http://schemas.microsoft.com/office/drawing/2014/main" id="{F80D575F-E875-4A02-0E82-9BBCE8879D80}"/>
              </a:ext>
            </a:extLst>
          </p:cNvPr>
          <p:cNvSpPr>
            <a:spLocks noChangeArrowheads="1"/>
          </p:cNvSpPr>
          <p:nvPr>
            <p:ph type="title"/>
          </p:nvPr>
        </p:nvSpPr>
        <p:spPr>
          <a:xfrm>
            <a:off x="392113" y="-334963"/>
            <a:ext cx="9012237" cy="1600201"/>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600"/>
              <a:t>Use Cases</a:t>
            </a:r>
            <a:r>
              <a:rPr lang="en-GB" altLang="en-US" sz="2400"/>
              <a:t> </a:t>
            </a:r>
            <a:r>
              <a:rPr lang="en-GB" altLang="en-US" sz="1400"/>
              <a:t>Cont…</a:t>
            </a:r>
          </a:p>
        </p:txBody>
      </p:sp>
      <p:sp>
        <p:nvSpPr>
          <p:cNvPr id="62466" name="Rectangle 2">
            <a:extLst>
              <a:ext uri="{FF2B5EF4-FFF2-40B4-BE49-F238E27FC236}">
                <a16:creationId xmlns:a16="http://schemas.microsoft.com/office/drawing/2014/main" id="{AE5528DD-715A-6B87-8E7F-42F271F9F2DC}"/>
              </a:ext>
            </a:extLst>
          </p:cNvPr>
          <p:cNvSpPr>
            <a:spLocks noChangeArrowheads="1"/>
          </p:cNvSpPr>
          <p:nvPr>
            <p:ph type="body" idx="1"/>
          </p:nvPr>
        </p:nvSpPr>
        <p:spPr>
          <a:xfrm>
            <a:off x="239713" y="655638"/>
            <a:ext cx="9677400" cy="6629400"/>
          </a:xfrm>
        </p:spPr>
        <p:txBody>
          <a:bodyPr lIns="19800" tIns="51480" rIns="19800" bIns="51480"/>
          <a:lstStyle/>
          <a:p>
            <a:pPr marL="338138" indent="-338138" eaLnBrk="1">
              <a:lnSpc>
                <a:spcPct val="124000"/>
              </a:lnSpc>
              <a:spcBef>
                <a:spcPts val="1200"/>
              </a:spcBef>
              <a:spcAft>
                <a:spcPts val="18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 pos="9410700" algn="l"/>
              </a:tabLst>
            </a:pPr>
            <a:r>
              <a:rPr lang="en-GB" altLang="en-US"/>
              <a:t>Normally, use cases are                             independent of each other</a:t>
            </a:r>
          </a:p>
          <a:p>
            <a:pPr marL="338138" indent="-338138" eaLnBrk="1">
              <a:lnSpc>
                <a:spcPct val="124000"/>
              </a:lnSpc>
              <a:spcBef>
                <a:spcPts val="1200"/>
              </a:spcBef>
              <a:spcAft>
                <a:spcPts val="24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 pos="9410700" algn="l"/>
              </a:tabLst>
            </a:pPr>
            <a:r>
              <a:rPr lang="en-GB" altLang="en-US"/>
              <a:t>Implicit dependencies may exist</a:t>
            </a:r>
          </a:p>
          <a:p>
            <a:pPr marL="338138" indent="-338138" eaLnBrk="1">
              <a:lnSpc>
                <a:spcPct val="124000"/>
              </a:lnSpc>
              <a:spcBef>
                <a:spcPts val="1200"/>
              </a:spcBef>
              <a:spcAft>
                <a:spcPct val="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 pos="9410700" algn="l"/>
              </a:tabLst>
            </a:pPr>
            <a:r>
              <a:rPr lang="en-GB" altLang="en-US" b="1">
                <a:solidFill>
                  <a:srgbClr val="4C38E2"/>
                </a:solidFill>
              </a:rPr>
              <a:t>Example</a:t>
            </a:r>
            <a:r>
              <a:rPr lang="en-GB" altLang="en-US" b="1"/>
              <a:t>: </a:t>
            </a:r>
            <a:r>
              <a:rPr lang="en-GB" altLang="en-US"/>
              <a:t>In a Library Automation System, renew-book and reserve-book are independent use cases.</a:t>
            </a:r>
          </a:p>
          <a:p>
            <a:pPr marL="738188" lvl="1" indent="-280988" eaLnBrk="1">
              <a:lnSpc>
                <a:spcPct val="124000"/>
              </a:lnSpc>
              <a:spcBef>
                <a:spcPts val="1200"/>
              </a:spcBef>
              <a:spcAft>
                <a:spcPts val="18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 pos="9410700" algn="l"/>
              </a:tabLst>
            </a:pPr>
            <a:r>
              <a:rPr lang="en-GB" altLang="en-US"/>
              <a:t>But in actual implementation of renew-book--- </a:t>
            </a:r>
            <a:r>
              <a:rPr lang="en-GB" altLang="en-US">
                <a:solidFill>
                  <a:srgbClr val="0000FF"/>
                </a:solidFill>
              </a:rPr>
              <a:t>A check is made to see if the book has been reserved using reserve-book.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2466">
                                            <p:txEl>
                                              <p:pRg st="1" end="1"/>
                                            </p:txEl>
                                          </p:spTgt>
                                        </p:tgtEl>
                                        <p:attrNameLst>
                                          <p:attrName>style.visibility</p:attrName>
                                        </p:attrNameLst>
                                      </p:cBhvr>
                                      <p:to>
                                        <p:strVal val="visible"/>
                                      </p:to>
                                    </p:set>
                                    <p:animEffect transition="in" filter="wipe(down)">
                                      <p:cBhvr>
                                        <p:cTn id="7" dur="500"/>
                                        <p:tgtEl>
                                          <p:spTgt spid="624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2466">
                                            <p:txEl>
                                              <p:pRg st="2" end="2"/>
                                            </p:txEl>
                                          </p:spTgt>
                                        </p:tgtEl>
                                        <p:attrNameLst>
                                          <p:attrName>style.visibility</p:attrName>
                                        </p:attrNameLst>
                                      </p:cBhvr>
                                      <p:to>
                                        <p:strVal val="visible"/>
                                      </p:to>
                                    </p:set>
                                    <p:animEffect transition="in" filter="checkerboard(across)">
                                      <p:cBhvr>
                                        <p:cTn id="12" dur="500"/>
                                        <p:tgtEl>
                                          <p:spTgt spid="624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2466">
                                            <p:txEl>
                                              <p:pRg st="3" end="3"/>
                                            </p:txEl>
                                          </p:spTgt>
                                        </p:tgtEl>
                                        <p:attrNameLst>
                                          <p:attrName>style.visibility</p:attrName>
                                        </p:attrNameLst>
                                      </p:cBhvr>
                                      <p:to>
                                        <p:strVal val="visible"/>
                                      </p:to>
                                    </p:set>
                                    <p:animEffect transition="in" filter="checkerboard(across)">
                                      <p:cBhvr>
                                        <p:cTn id="22" dur="500"/>
                                        <p:tgtEl>
                                          <p:spTgt spid="62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44DBCE21-6E4B-AABC-1170-50B342F9279A}"/>
              </a:ext>
            </a:extLst>
          </p:cNvPr>
          <p:cNvSpPr>
            <a:spLocks noChangeArrowheads="1"/>
          </p:cNvSpPr>
          <p:nvPr>
            <p:ph type="title"/>
          </p:nvPr>
        </p:nvSpPr>
        <p:spPr>
          <a:xfrm>
            <a:off x="909638" y="139700"/>
            <a:ext cx="8566150" cy="1363663"/>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600"/>
              <a:t>An Example Use Case Diagram </a:t>
            </a:r>
          </a:p>
        </p:txBody>
      </p:sp>
      <p:sp>
        <p:nvSpPr>
          <p:cNvPr id="73731" name="Text Box 3">
            <a:extLst>
              <a:ext uri="{FF2B5EF4-FFF2-40B4-BE49-F238E27FC236}">
                <a16:creationId xmlns:a16="http://schemas.microsoft.com/office/drawing/2014/main" id="{61905F7B-3500-B1FA-9F33-D555AC57B815}"/>
              </a:ext>
            </a:extLst>
          </p:cNvPr>
          <p:cNvSpPr txBox="1">
            <a:spLocks noChangeArrowheads="1"/>
          </p:cNvSpPr>
          <p:nvPr/>
        </p:nvSpPr>
        <p:spPr bwMode="auto">
          <a:xfrm>
            <a:off x="5192713" y="5761038"/>
            <a:ext cx="324485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3200" i="0">
                <a:solidFill>
                  <a:srgbClr val="000000"/>
                </a:solidFill>
              </a:rPr>
              <a:t>Use case model</a:t>
            </a:r>
          </a:p>
        </p:txBody>
      </p:sp>
      <p:sp>
        <p:nvSpPr>
          <p:cNvPr id="73732" name="Rectangle 4">
            <a:extLst>
              <a:ext uri="{FF2B5EF4-FFF2-40B4-BE49-F238E27FC236}">
                <a16:creationId xmlns:a16="http://schemas.microsoft.com/office/drawing/2014/main" id="{DDF6A8EC-80E2-896D-484E-FC91456B807A}"/>
              </a:ext>
            </a:extLst>
          </p:cNvPr>
          <p:cNvSpPr>
            <a:spLocks noChangeArrowheads="1"/>
          </p:cNvSpPr>
          <p:nvPr/>
        </p:nvSpPr>
        <p:spPr bwMode="auto">
          <a:xfrm>
            <a:off x="4835525" y="1874838"/>
            <a:ext cx="4090988" cy="3749675"/>
          </a:xfrm>
          <a:prstGeom prst="rect">
            <a:avLst/>
          </a:prstGeom>
          <a:solidFill>
            <a:srgbClr val="99FFCC"/>
          </a:solidFill>
          <a:ln w="381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endParaRPr lang="en-GB" altLang="en-US" sz="2600" i="0">
              <a:solidFill>
                <a:srgbClr val="000000"/>
              </a:solidFill>
            </a:endParaRPr>
          </a:p>
          <a:p>
            <a:pPr algn="ctr">
              <a:buClr>
                <a:srgbClr val="000000"/>
              </a:buClr>
              <a:buSzPct val="100000"/>
              <a:buFont typeface="Comic Sans MS" panose="030F0702030302020204" pitchFamily="66" charset="0"/>
              <a:buNone/>
            </a:pPr>
            <a:endParaRPr lang="en-GB" altLang="en-US" sz="2600" i="0">
              <a:solidFill>
                <a:srgbClr val="000000"/>
              </a:solidFill>
            </a:endParaRPr>
          </a:p>
          <a:p>
            <a:pPr algn="ctr">
              <a:buClr>
                <a:srgbClr val="000000"/>
              </a:buClr>
              <a:buSzPct val="100000"/>
              <a:buFont typeface="Comic Sans MS" panose="030F0702030302020204" pitchFamily="66" charset="0"/>
              <a:buNone/>
            </a:pPr>
            <a:endParaRPr lang="en-GB" altLang="en-US" sz="2600" i="0">
              <a:solidFill>
                <a:srgbClr val="000000"/>
              </a:solidFill>
            </a:endParaRPr>
          </a:p>
          <a:p>
            <a:pPr algn="ctr">
              <a:buClr>
                <a:srgbClr val="000000"/>
              </a:buClr>
              <a:buSzPct val="100000"/>
              <a:buFont typeface="Comic Sans MS" panose="030F0702030302020204" pitchFamily="66" charset="0"/>
              <a:buNone/>
            </a:pPr>
            <a:endParaRPr lang="en-GB" altLang="en-US" sz="2600" i="0">
              <a:solidFill>
                <a:srgbClr val="000000"/>
              </a:solidFill>
            </a:endParaRPr>
          </a:p>
          <a:p>
            <a:pPr algn="ctr">
              <a:buClr>
                <a:srgbClr val="000000"/>
              </a:buClr>
              <a:buSzPct val="100000"/>
              <a:buFont typeface="Comic Sans MS" panose="030F0702030302020204" pitchFamily="66" charset="0"/>
              <a:buNone/>
            </a:pPr>
            <a:r>
              <a:rPr lang="en-GB" altLang="en-US" sz="2400" i="0">
                <a:solidFill>
                  <a:srgbClr val="000000"/>
                </a:solidFill>
              </a:rPr>
              <a:t>Tic-tac-toe game</a:t>
            </a:r>
          </a:p>
        </p:txBody>
      </p:sp>
      <p:sp>
        <p:nvSpPr>
          <p:cNvPr id="73733" name="Oval 5">
            <a:extLst>
              <a:ext uri="{FF2B5EF4-FFF2-40B4-BE49-F238E27FC236}">
                <a16:creationId xmlns:a16="http://schemas.microsoft.com/office/drawing/2014/main" id="{B2C61810-0D02-330F-D8A2-90D058DBEF35}"/>
              </a:ext>
            </a:extLst>
          </p:cNvPr>
          <p:cNvSpPr>
            <a:spLocks noChangeArrowheads="1"/>
          </p:cNvSpPr>
          <p:nvPr/>
        </p:nvSpPr>
        <p:spPr bwMode="auto">
          <a:xfrm>
            <a:off x="5516563" y="3224213"/>
            <a:ext cx="2724150" cy="900112"/>
          </a:xfrm>
          <a:prstGeom prst="ellipse">
            <a:avLst/>
          </a:prstGeom>
          <a:solidFill>
            <a:srgbClr val="FFFF00"/>
          </a:solidFill>
          <a:ln w="381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400" i="0">
                <a:solidFill>
                  <a:srgbClr val="000000"/>
                </a:solidFill>
              </a:rPr>
              <a:t>Play Move</a:t>
            </a:r>
          </a:p>
        </p:txBody>
      </p:sp>
      <p:grpSp>
        <p:nvGrpSpPr>
          <p:cNvPr id="73734" name="Group 6">
            <a:extLst>
              <a:ext uri="{FF2B5EF4-FFF2-40B4-BE49-F238E27FC236}">
                <a16:creationId xmlns:a16="http://schemas.microsoft.com/office/drawing/2014/main" id="{2A590171-2AAD-D717-0B94-2399142B8749}"/>
              </a:ext>
            </a:extLst>
          </p:cNvPr>
          <p:cNvGrpSpPr>
            <a:grpSpLocks/>
          </p:cNvGrpSpPr>
          <p:nvPr/>
        </p:nvGrpSpPr>
        <p:grpSpPr bwMode="auto">
          <a:xfrm>
            <a:off x="1466850" y="3073400"/>
            <a:ext cx="677863" cy="1493838"/>
            <a:chOff x="872" y="2101"/>
            <a:chExt cx="319" cy="729"/>
          </a:xfrm>
        </p:grpSpPr>
        <p:sp>
          <p:nvSpPr>
            <p:cNvPr id="73737" name="Oval 7">
              <a:extLst>
                <a:ext uri="{FF2B5EF4-FFF2-40B4-BE49-F238E27FC236}">
                  <a16:creationId xmlns:a16="http://schemas.microsoft.com/office/drawing/2014/main" id="{5F466CD7-79E7-DCE7-70D1-F713AB7E62F7}"/>
                </a:ext>
              </a:extLst>
            </p:cNvPr>
            <p:cNvSpPr>
              <a:spLocks noChangeArrowheads="1"/>
            </p:cNvSpPr>
            <p:nvPr/>
          </p:nvSpPr>
          <p:spPr bwMode="auto">
            <a:xfrm>
              <a:off x="951" y="2101"/>
              <a:ext cx="160" cy="146"/>
            </a:xfrm>
            <a:prstGeom prst="ellipse">
              <a:avLst/>
            </a:prstGeom>
            <a:noFill/>
            <a:ln w="381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b="0" i="0">
                <a:latin typeface="Times New Roman" panose="02020603050405020304" pitchFamily="18" charset="0"/>
              </a:endParaRPr>
            </a:p>
          </p:txBody>
        </p:sp>
        <p:sp>
          <p:nvSpPr>
            <p:cNvPr id="73738" name="Line 8">
              <a:extLst>
                <a:ext uri="{FF2B5EF4-FFF2-40B4-BE49-F238E27FC236}">
                  <a16:creationId xmlns:a16="http://schemas.microsoft.com/office/drawing/2014/main" id="{D9C3BF4E-6386-8E05-62DA-CA6B16488717}"/>
                </a:ext>
              </a:extLst>
            </p:cNvPr>
            <p:cNvSpPr>
              <a:spLocks noChangeShapeType="1"/>
            </p:cNvSpPr>
            <p:nvPr/>
          </p:nvSpPr>
          <p:spPr bwMode="auto">
            <a:xfrm>
              <a:off x="1031" y="2248"/>
              <a:ext cx="1" cy="438"/>
            </a:xfrm>
            <a:prstGeom prst="line">
              <a:avLst/>
            </a:prstGeom>
            <a:noFill/>
            <a:ln w="38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3739" name="Line 9">
              <a:extLst>
                <a:ext uri="{FF2B5EF4-FFF2-40B4-BE49-F238E27FC236}">
                  <a16:creationId xmlns:a16="http://schemas.microsoft.com/office/drawing/2014/main" id="{692F1369-B368-74B4-7B82-5414A4BE52A5}"/>
                </a:ext>
              </a:extLst>
            </p:cNvPr>
            <p:cNvSpPr>
              <a:spLocks noChangeShapeType="1"/>
            </p:cNvSpPr>
            <p:nvPr/>
          </p:nvSpPr>
          <p:spPr bwMode="auto">
            <a:xfrm>
              <a:off x="872" y="2394"/>
              <a:ext cx="320" cy="1"/>
            </a:xfrm>
            <a:prstGeom prst="line">
              <a:avLst/>
            </a:prstGeom>
            <a:noFill/>
            <a:ln w="38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3740" name="Freeform 10">
              <a:extLst>
                <a:ext uri="{FF2B5EF4-FFF2-40B4-BE49-F238E27FC236}">
                  <a16:creationId xmlns:a16="http://schemas.microsoft.com/office/drawing/2014/main" id="{A4F1E0B6-B54E-15DC-F9C7-3B71672ED582}"/>
                </a:ext>
              </a:extLst>
            </p:cNvPr>
            <p:cNvSpPr>
              <a:spLocks noChangeArrowheads="1"/>
            </p:cNvSpPr>
            <p:nvPr/>
          </p:nvSpPr>
          <p:spPr bwMode="auto">
            <a:xfrm>
              <a:off x="872" y="2685"/>
              <a:ext cx="159" cy="146"/>
            </a:xfrm>
            <a:custGeom>
              <a:avLst/>
              <a:gdLst>
                <a:gd name="T0" fmla="*/ 0 w 96"/>
                <a:gd name="T1" fmla="*/ 2147483646 h 96"/>
                <a:gd name="T2" fmla="*/ 2147483646 w 96"/>
                <a:gd name="T3" fmla="*/ 0 h 96"/>
                <a:gd name="T4" fmla="*/ 0 60000 65536"/>
                <a:gd name="T5" fmla="*/ 0 60000 65536"/>
                <a:gd name="T6" fmla="*/ 0 w 96"/>
                <a:gd name="T7" fmla="*/ 0 h 96"/>
                <a:gd name="T8" fmla="*/ 96 w 96"/>
                <a:gd name="T9" fmla="*/ 96 h 96"/>
              </a:gdLst>
              <a:ahLst/>
              <a:cxnLst>
                <a:cxn ang="T4">
                  <a:pos x="T0" y="T1"/>
                </a:cxn>
                <a:cxn ang="T5">
                  <a:pos x="T2" y="T3"/>
                </a:cxn>
              </a:cxnLst>
              <a:rect l="T6" t="T7" r="T8" b="T9"/>
              <a:pathLst>
                <a:path w="96" h="96">
                  <a:moveTo>
                    <a:pt x="0" y="96"/>
                  </a:moveTo>
                  <a:cubicBezTo>
                    <a:pt x="0" y="96"/>
                    <a:pt x="48" y="48"/>
                    <a:pt x="96" y="0"/>
                  </a:cubicBezTo>
                </a:path>
              </a:pathLst>
            </a:custGeom>
            <a:noFill/>
            <a:ln w="381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3741" name="Line 11">
              <a:extLst>
                <a:ext uri="{FF2B5EF4-FFF2-40B4-BE49-F238E27FC236}">
                  <a16:creationId xmlns:a16="http://schemas.microsoft.com/office/drawing/2014/main" id="{13BCCD01-1F4D-3341-16D2-41B91E0A56B5}"/>
                </a:ext>
              </a:extLst>
            </p:cNvPr>
            <p:cNvSpPr>
              <a:spLocks noChangeShapeType="1"/>
            </p:cNvSpPr>
            <p:nvPr/>
          </p:nvSpPr>
          <p:spPr bwMode="auto">
            <a:xfrm>
              <a:off x="1031" y="2685"/>
              <a:ext cx="159" cy="146"/>
            </a:xfrm>
            <a:prstGeom prst="line">
              <a:avLst/>
            </a:prstGeom>
            <a:noFill/>
            <a:ln w="38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73735" name="Line 12">
            <a:extLst>
              <a:ext uri="{FF2B5EF4-FFF2-40B4-BE49-F238E27FC236}">
                <a16:creationId xmlns:a16="http://schemas.microsoft.com/office/drawing/2014/main" id="{B663C377-0BB7-A5B0-3783-AADE9600F719}"/>
              </a:ext>
            </a:extLst>
          </p:cNvPr>
          <p:cNvSpPr>
            <a:spLocks noChangeShapeType="1"/>
          </p:cNvSpPr>
          <p:nvPr/>
        </p:nvSpPr>
        <p:spPr bwMode="auto">
          <a:xfrm>
            <a:off x="2449513" y="3673475"/>
            <a:ext cx="3068637" cy="1588"/>
          </a:xfrm>
          <a:prstGeom prst="line">
            <a:avLst/>
          </a:prstGeom>
          <a:noFill/>
          <a:ln w="381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3736" name="Text Box 13">
            <a:extLst>
              <a:ext uri="{FF2B5EF4-FFF2-40B4-BE49-F238E27FC236}">
                <a16:creationId xmlns:a16="http://schemas.microsoft.com/office/drawing/2014/main" id="{64266A33-DF3E-6973-3BC6-B8221231BFE9}"/>
              </a:ext>
            </a:extLst>
          </p:cNvPr>
          <p:cNvSpPr txBox="1">
            <a:spLocks noChangeArrowheads="1"/>
          </p:cNvSpPr>
          <p:nvPr/>
        </p:nvSpPr>
        <p:spPr bwMode="auto">
          <a:xfrm>
            <a:off x="847725" y="4733925"/>
            <a:ext cx="12493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800" i="0">
                <a:solidFill>
                  <a:srgbClr val="000000"/>
                </a:solidFill>
              </a:rPr>
              <a:t>Player</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a:extLst>
              <a:ext uri="{FF2B5EF4-FFF2-40B4-BE49-F238E27FC236}">
                <a16:creationId xmlns:a16="http://schemas.microsoft.com/office/drawing/2014/main" id="{2A2C5BC8-4149-E74B-730B-8CE421522140}"/>
              </a:ext>
            </a:extLst>
          </p:cNvPr>
          <p:cNvSpPr>
            <a:spLocks noChangeArrowheads="1"/>
          </p:cNvSpPr>
          <p:nvPr>
            <p:ph type="title"/>
          </p:nvPr>
        </p:nvSpPr>
        <p:spPr>
          <a:xfrm>
            <a:off x="-163513" y="-114300"/>
            <a:ext cx="10080626" cy="1371600"/>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400"/>
              <a:t>Representation of Use Cases</a:t>
            </a:r>
          </a:p>
        </p:txBody>
      </p:sp>
      <p:sp>
        <p:nvSpPr>
          <p:cNvPr id="64514" name="Rectangle 2">
            <a:extLst>
              <a:ext uri="{FF2B5EF4-FFF2-40B4-BE49-F238E27FC236}">
                <a16:creationId xmlns:a16="http://schemas.microsoft.com/office/drawing/2014/main" id="{6C90E8E4-F89E-C604-698C-D7F2D8124C28}"/>
              </a:ext>
            </a:extLst>
          </p:cNvPr>
          <p:cNvSpPr>
            <a:spLocks noChangeArrowheads="1"/>
          </p:cNvSpPr>
          <p:nvPr>
            <p:ph type="body" idx="1"/>
          </p:nvPr>
        </p:nvSpPr>
        <p:spPr>
          <a:xfrm>
            <a:off x="163513" y="895350"/>
            <a:ext cx="10080625" cy="7159625"/>
          </a:xfrm>
        </p:spPr>
        <p:txBody>
          <a:bodyPr lIns="19800" tIns="51480" rIns="19800" bIns="51480"/>
          <a:lstStyle/>
          <a:p>
            <a:pPr eaLnBrk="1">
              <a:lnSpc>
                <a:spcPct val="114000"/>
              </a:lnSpc>
              <a:spcBef>
                <a:spcPts val="600"/>
              </a:spcBef>
              <a:spcAft>
                <a:spcPts val="1800"/>
              </a:spcAft>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4C38E2"/>
                </a:solidFill>
              </a:rPr>
              <a:t>A use case</a:t>
            </a:r>
            <a:r>
              <a:rPr lang="en-GB" altLang="en-US" sz="3600"/>
              <a:t> is represented by an </a:t>
            </a:r>
            <a:r>
              <a:rPr lang="en-GB" altLang="en-US" sz="3600">
                <a:solidFill>
                  <a:srgbClr val="4C38E2"/>
                </a:solidFill>
              </a:rPr>
              <a:t>ellipse</a:t>
            </a:r>
          </a:p>
          <a:p>
            <a:pPr eaLnBrk="1">
              <a:lnSpc>
                <a:spcPct val="114000"/>
              </a:lnSpc>
              <a:spcBef>
                <a:spcPts val="600"/>
              </a:spcBef>
              <a:spcAft>
                <a:spcPts val="1800"/>
              </a:spcAft>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4C38E2"/>
                </a:solidFill>
              </a:rPr>
              <a:t>System boundary</a:t>
            </a:r>
            <a:r>
              <a:rPr lang="en-GB" altLang="en-US" sz="3600"/>
              <a:t> is represented by a </a:t>
            </a:r>
            <a:r>
              <a:rPr lang="en-GB" altLang="en-US" sz="3600">
                <a:solidFill>
                  <a:srgbClr val="4C38E2"/>
                </a:solidFill>
              </a:rPr>
              <a:t>rectangle</a:t>
            </a:r>
          </a:p>
          <a:p>
            <a:pPr eaLnBrk="1">
              <a:lnSpc>
                <a:spcPct val="114000"/>
              </a:lnSpc>
              <a:spcBef>
                <a:spcPts val="600"/>
              </a:spcBef>
              <a:spcAft>
                <a:spcPts val="1800"/>
              </a:spcAft>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4C38E2"/>
                </a:solidFill>
              </a:rPr>
              <a:t>Users</a:t>
            </a:r>
            <a:r>
              <a:rPr lang="en-GB" altLang="en-US" sz="3600"/>
              <a:t> are represented by                       </a:t>
            </a:r>
            <a:r>
              <a:rPr lang="en-GB" altLang="en-US" sz="3600">
                <a:solidFill>
                  <a:srgbClr val="4C38E2"/>
                </a:solidFill>
              </a:rPr>
              <a:t>stick person</a:t>
            </a:r>
            <a:r>
              <a:rPr lang="en-GB" altLang="en-US" sz="3600"/>
              <a:t> icons (</a:t>
            </a:r>
            <a:r>
              <a:rPr lang="en-GB" altLang="en-US" sz="3600">
                <a:solidFill>
                  <a:srgbClr val="4C38E2"/>
                </a:solidFill>
              </a:rPr>
              <a:t>actor</a:t>
            </a:r>
            <a:r>
              <a:rPr lang="en-GB" altLang="en-US" sz="3600"/>
              <a:t>)</a:t>
            </a:r>
            <a:r>
              <a:rPr lang="ar-SA" altLang="en-US" sz="3600">
                <a:cs typeface="Arial" panose="020B0604020202020204" pitchFamily="34" charset="0"/>
              </a:rPr>
              <a:t>‏</a:t>
            </a:r>
            <a:endParaRPr lang="en-GB" altLang="en-US" sz="3600"/>
          </a:p>
          <a:p>
            <a:pPr eaLnBrk="1">
              <a:lnSpc>
                <a:spcPct val="114000"/>
              </a:lnSpc>
              <a:spcBef>
                <a:spcPts val="600"/>
              </a:spcBef>
              <a:spcAft>
                <a:spcPts val="1800"/>
              </a:spcAft>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4C38E2"/>
                </a:solidFill>
              </a:rPr>
              <a:t>Communication relationship</a:t>
            </a:r>
            <a:r>
              <a:rPr lang="en-GB" altLang="en-US" sz="3600"/>
              <a:t> between actor and use case by a </a:t>
            </a:r>
            <a:r>
              <a:rPr lang="en-GB" altLang="en-US" sz="3600">
                <a:solidFill>
                  <a:srgbClr val="4C38E2"/>
                </a:solidFill>
              </a:rPr>
              <a:t>line</a:t>
            </a:r>
          </a:p>
          <a:p>
            <a:pPr eaLnBrk="1">
              <a:lnSpc>
                <a:spcPct val="114000"/>
              </a:lnSpc>
              <a:spcBef>
                <a:spcPts val="600"/>
              </a:spcBef>
              <a:spcAft>
                <a:spcPts val="1800"/>
              </a:spcAft>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altLang="en-US" sz="3600">
                <a:solidFill>
                  <a:srgbClr val="4C38E2"/>
                </a:solidFill>
              </a:rPr>
              <a:t>External system </a:t>
            </a:r>
            <a:r>
              <a:rPr lang="en-GB" altLang="en-US" sz="3600"/>
              <a:t>by a</a:t>
            </a:r>
            <a:r>
              <a:rPr lang="en-GB" altLang="en-US" sz="3600">
                <a:solidFill>
                  <a:srgbClr val="4C38E2"/>
                </a:solidFill>
              </a:rPr>
              <a:t> stereotype</a:t>
            </a:r>
          </a:p>
          <a:p>
            <a:pPr marL="738188" lvl="1" indent="-280988" eaLnBrk="1">
              <a:lnSpc>
                <a:spcPct val="114000"/>
              </a:lnSpc>
              <a:spcBef>
                <a:spcPts val="600"/>
              </a:spcBef>
              <a:spcAft>
                <a:spcPts val="1800"/>
              </a:spcAft>
              <a:buFont typeface="Symbol" panose="05050102010706020507" pitchFamily="18" charset="2"/>
              <a:buNone/>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GB" altLang="en-US" sz="3200">
              <a:solidFill>
                <a:srgbClr val="4C38E2"/>
              </a:solidFill>
            </a:endParaRPr>
          </a:p>
          <a:p>
            <a:pPr marL="1143000" lvl="2" indent="-228600" eaLnBrk="1">
              <a:lnSpc>
                <a:spcPct val="114000"/>
              </a:lnSpc>
              <a:spcBef>
                <a:spcPts val="600"/>
              </a:spcBef>
              <a:spcAft>
                <a:spcPts val="1800"/>
              </a:spcAft>
              <a:buFont typeface="Wingdings" panose="05000000000000000000" pitchFamily="2" charset="2"/>
              <a:buNone/>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GB" altLang="en-US" sz="3200">
              <a:solidFill>
                <a:srgbClr val="4C38E2"/>
              </a:solidFill>
            </a:endParaRPr>
          </a:p>
        </p:txBody>
      </p:sp>
      <p:grpSp>
        <p:nvGrpSpPr>
          <p:cNvPr id="2" name="Group 15">
            <a:extLst>
              <a:ext uri="{FF2B5EF4-FFF2-40B4-BE49-F238E27FC236}">
                <a16:creationId xmlns:a16="http://schemas.microsoft.com/office/drawing/2014/main" id="{844CD52D-2ED2-78DC-23AD-C0DE19C5DC0C}"/>
              </a:ext>
            </a:extLst>
          </p:cNvPr>
          <p:cNvGrpSpPr>
            <a:grpSpLocks/>
          </p:cNvGrpSpPr>
          <p:nvPr/>
        </p:nvGrpSpPr>
        <p:grpSpPr bwMode="auto">
          <a:xfrm>
            <a:off x="6259513" y="2560638"/>
            <a:ext cx="3733800" cy="2286000"/>
            <a:chOff x="924" y="1181"/>
            <a:chExt cx="4699" cy="2362"/>
          </a:xfrm>
        </p:grpSpPr>
        <p:sp>
          <p:nvSpPr>
            <p:cNvPr id="75781" name="Rectangle 4">
              <a:extLst>
                <a:ext uri="{FF2B5EF4-FFF2-40B4-BE49-F238E27FC236}">
                  <a16:creationId xmlns:a16="http://schemas.microsoft.com/office/drawing/2014/main" id="{EF178D50-9126-2597-BACA-A5660E461BC4}"/>
                </a:ext>
              </a:extLst>
            </p:cNvPr>
            <p:cNvSpPr>
              <a:spLocks noChangeArrowheads="1"/>
            </p:cNvSpPr>
            <p:nvPr/>
          </p:nvSpPr>
          <p:spPr bwMode="auto">
            <a:xfrm>
              <a:off x="3046" y="1181"/>
              <a:ext cx="2577" cy="2362"/>
            </a:xfrm>
            <a:prstGeom prst="rect">
              <a:avLst/>
            </a:prstGeom>
            <a:solidFill>
              <a:srgbClr val="FFFFCC">
                <a:alpha val="14902"/>
              </a:srgbClr>
            </a:solidFill>
            <a:ln w="38227">
              <a:solidFill>
                <a:srgbClr val="FF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endParaRPr lang="en-GB" altLang="en-US" sz="1800" i="0">
                <a:solidFill>
                  <a:srgbClr val="000000"/>
                </a:solidFill>
              </a:endParaRPr>
            </a:p>
            <a:p>
              <a:pPr algn="ctr">
                <a:buClr>
                  <a:srgbClr val="000000"/>
                </a:buClr>
                <a:buSzPct val="100000"/>
                <a:buFont typeface="Comic Sans MS" panose="030F0702030302020204" pitchFamily="66" charset="0"/>
                <a:buNone/>
              </a:pPr>
              <a:endParaRPr lang="en-GB" altLang="en-US" sz="1800" i="0">
                <a:solidFill>
                  <a:srgbClr val="000000"/>
                </a:solidFill>
              </a:endParaRPr>
            </a:p>
            <a:p>
              <a:pPr algn="ctr">
                <a:buClr>
                  <a:srgbClr val="000000"/>
                </a:buClr>
                <a:buSzPct val="100000"/>
                <a:buFont typeface="Comic Sans MS" panose="030F0702030302020204" pitchFamily="66" charset="0"/>
                <a:buNone/>
              </a:pPr>
              <a:endParaRPr lang="en-GB" altLang="en-US" sz="1800" i="0">
                <a:solidFill>
                  <a:srgbClr val="000000"/>
                </a:solidFill>
              </a:endParaRPr>
            </a:p>
            <a:p>
              <a:pPr algn="ctr">
                <a:buClr>
                  <a:srgbClr val="000000"/>
                </a:buClr>
                <a:buSzPct val="100000"/>
                <a:buFont typeface="Comic Sans MS" panose="030F0702030302020204" pitchFamily="66" charset="0"/>
                <a:buNone/>
              </a:pPr>
              <a:endParaRPr lang="en-GB" altLang="en-US" sz="1800" i="0">
                <a:solidFill>
                  <a:srgbClr val="000000"/>
                </a:solidFill>
              </a:endParaRPr>
            </a:p>
            <a:p>
              <a:pPr algn="ctr">
                <a:buClr>
                  <a:srgbClr val="000000"/>
                </a:buClr>
                <a:buSzPct val="100000"/>
                <a:buFont typeface="Comic Sans MS" panose="030F0702030302020204" pitchFamily="66" charset="0"/>
                <a:buNone/>
              </a:pPr>
              <a:r>
                <a:rPr lang="en-GB" altLang="en-US" sz="1600" i="0">
                  <a:solidFill>
                    <a:srgbClr val="000000"/>
                  </a:solidFill>
                </a:rPr>
                <a:t>Tic-tac-toe game</a:t>
              </a:r>
            </a:p>
          </p:txBody>
        </p:sp>
        <p:sp>
          <p:nvSpPr>
            <p:cNvPr id="75782" name="Oval 5">
              <a:extLst>
                <a:ext uri="{FF2B5EF4-FFF2-40B4-BE49-F238E27FC236}">
                  <a16:creationId xmlns:a16="http://schemas.microsoft.com/office/drawing/2014/main" id="{DBFBDCF2-727F-0A14-1871-DB3F64A1AC96}"/>
                </a:ext>
              </a:extLst>
            </p:cNvPr>
            <p:cNvSpPr>
              <a:spLocks noChangeArrowheads="1"/>
            </p:cNvSpPr>
            <p:nvPr/>
          </p:nvSpPr>
          <p:spPr bwMode="auto">
            <a:xfrm>
              <a:off x="3475" y="2031"/>
              <a:ext cx="1716" cy="567"/>
            </a:xfrm>
            <a:prstGeom prst="ellipse">
              <a:avLst/>
            </a:prstGeom>
            <a:solidFill>
              <a:srgbClr val="FFFFCC"/>
            </a:solidFill>
            <a:ln w="38227">
              <a:solidFill>
                <a:srgbClr val="FF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800" i="0">
                  <a:solidFill>
                    <a:srgbClr val="000000"/>
                  </a:solidFill>
                </a:rPr>
                <a:t>Play Move</a:t>
              </a:r>
            </a:p>
          </p:txBody>
        </p:sp>
        <p:grpSp>
          <p:nvGrpSpPr>
            <p:cNvPr id="75783" name="Group 6">
              <a:extLst>
                <a:ext uri="{FF2B5EF4-FFF2-40B4-BE49-F238E27FC236}">
                  <a16:creationId xmlns:a16="http://schemas.microsoft.com/office/drawing/2014/main" id="{4040567A-3693-2F0C-CBAA-0316D8F08E6A}"/>
                </a:ext>
              </a:extLst>
            </p:cNvPr>
            <p:cNvGrpSpPr>
              <a:grpSpLocks/>
            </p:cNvGrpSpPr>
            <p:nvPr/>
          </p:nvGrpSpPr>
          <p:grpSpPr bwMode="auto">
            <a:xfrm>
              <a:off x="924" y="1936"/>
              <a:ext cx="427" cy="941"/>
              <a:chOff x="872" y="2101"/>
              <a:chExt cx="319" cy="729"/>
            </a:xfrm>
          </p:grpSpPr>
          <p:sp>
            <p:nvSpPr>
              <p:cNvPr id="75785" name="Oval 7">
                <a:extLst>
                  <a:ext uri="{FF2B5EF4-FFF2-40B4-BE49-F238E27FC236}">
                    <a16:creationId xmlns:a16="http://schemas.microsoft.com/office/drawing/2014/main" id="{785CA297-0910-7358-3ACF-1C680A9CFB6D}"/>
                  </a:ext>
                </a:extLst>
              </p:cNvPr>
              <p:cNvSpPr>
                <a:spLocks noChangeArrowheads="1"/>
              </p:cNvSpPr>
              <p:nvPr/>
            </p:nvSpPr>
            <p:spPr bwMode="auto">
              <a:xfrm>
                <a:off x="951" y="2101"/>
                <a:ext cx="160" cy="146"/>
              </a:xfrm>
              <a:prstGeom prst="ellipse">
                <a:avLst/>
              </a:prstGeom>
              <a:noFill/>
              <a:ln w="3822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b="0" i="0">
                  <a:latin typeface="Times New Roman" panose="02020603050405020304" pitchFamily="18" charset="0"/>
                </a:endParaRPr>
              </a:p>
            </p:txBody>
          </p:sp>
          <p:sp>
            <p:nvSpPr>
              <p:cNvPr id="75786" name="Line 8">
                <a:extLst>
                  <a:ext uri="{FF2B5EF4-FFF2-40B4-BE49-F238E27FC236}">
                    <a16:creationId xmlns:a16="http://schemas.microsoft.com/office/drawing/2014/main" id="{0CD44B19-69CA-54E5-E07F-A98D837F48DA}"/>
                  </a:ext>
                </a:extLst>
              </p:cNvPr>
              <p:cNvSpPr>
                <a:spLocks noChangeShapeType="1"/>
              </p:cNvSpPr>
              <p:nvPr/>
            </p:nvSpPr>
            <p:spPr bwMode="auto">
              <a:xfrm>
                <a:off x="1031" y="2248"/>
                <a:ext cx="1" cy="438"/>
              </a:xfrm>
              <a:prstGeom prst="line">
                <a:avLst/>
              </a:prstGeom>
              <a:noFill/>
              <a:ln w="38227">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5787" name="Line 9">
                <a:extLst>
                  <a:ext uri="{FF2B5EF4-FFF2-40B4-BE49-F238E27FC236}">
                    <a16:creationId xmlns:a16="http://schemas.microsoft.com/office/drawing/2014/main" id="{A5FD5CE1-B1D6-4C88-C575-DE8BDD938039}"/>
                  </a:ext>
                </a:extLst>
              </p:cNvPr>
              <p:cNvSpPr>
                <a:spLocks noChangeShapeType="1"/>
              </p:cNvSpPr>
              <p:nvPr/>
            </p:nvSpPr>
            <p:spPr bwMode="auto">
              <a:xfrm>
                <a:off x="872" y="2394"/>
                <a:ext cx="320" cy="1"/>
              </a:xfrm>
              <a:prstGeom prst="line">
                <a:avLst/>
              </a:prstGeom>
              <a:noFill/>
              <a:ln w="38227">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5788" name="Freeform 10">
                <a:extLst>
                  <a:ext uri="{FF2B5EF4-FFF2-40B4-BE49-F238E27FC236}">
                    <a16:creationId xmlns:a16="http://schemas.microsoft.com/office/drawing/2014/main" id="{1780FC52-8385-974A-F63E-237CB945CDDA}"/>
                  </a:ext>
                </a:extLst>
              </p:cNvPr>
              <p:cNvSpPr>
                <a:spLocks noChangeArrowheads="1"/>
              </p:cNvSpPr>
              <p:nvPr/>
            </p:nvSpPr>
            <p:spPr bwMode="auto">
              <a:xfrm>
                <a:off x="872" y="2685"/>
                <a:ext cx="159" cy="146"/>
              </a:xfrm>
              <a:custGeom>
                <a:avLst/>
                <a:gdLst>
                  <a:gd name="T0" fmla="*/ 0 w 96"/>
                  <a:gd name="T1" fmla="*/ 2147483646 h 96"/>
                  <a:gd name="T2" fmla="*/ 2147483646 w 96"/>
                  <a:gd name="T3" fmla="*/ 0 h 96"/>
                  <a:gd name="T4" fmla="*/ 0 60000 65536"/>
                  <a:gd name="T5" fmla="*/ 0 60000 65536"/>
                  <a:gd name="T6" fmla="*/ 0 w 96"/>
                  <a:gd name="T7" fmla="*/ 0 h 96"/>
                  <a:gd name="T8" fmla="*/ 96 w 96"/>
                  <a:gd name="T9" fmla="*/ 96 h 96"/>
                </a:gdLst>
                <a:ahLst/>
                <a:cxnLst>
                  <a:cxn ang="T4">
                    <a:pos x="T0" y="T1"/>
                  </a:cxn>
                  <a:cxn ang="T5">
                    <a:pos x="T2" y="T3"/>
                  </a:cxn>
                </a:cxnLst>
                <a:rect l="T6" t="T7" r="T8" b="T9"/>
                <a:pathLst>
                  <a:path w="96" h="96">
                    <a:moveTo>
                      <a:pt x="0" y="96"/>
                    </a:moveTo>
                    <a:cubicBezTo>
                      <a:pt x="0" y="96"/>
                      <a:pt x="48" y="48"/>
                      <a:pt x="96" y="0"/>
                    </a:cubicBezTo>
                  </a:path>
                </a:pathLst>
              </a:custGeom>
              <a:noFill/>
              <a:ln w="38227">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5789" name="Line 11">
                <a:extLst>
                  <a:ext uri="{FF2B5EF4-FFF2-40B4-BE49-F238E27FC236}">
                    <a16:creationId xmlns:a16="http://schemas.microsoft.com/office/drawing/2014/main" id="{31D4B2AA-4970-3D28-552F-6F4D6C05EA23}"/>
                  </a:ext>
                </a:extLst>
              </p:cNvPr>
              <p:cNvSpPr>
                <a:spLocks noChangeShapeType="1"/>
              </p:cNvSpPr>
              <p:nvPr/>
            </p:nvSpPr>
            <p:spPr bwMode="auto">
              <a:xfrm>
                <a:off x="1031" y="2685"/>
                <a:ext cx="159" cy="146"/>
              </a:xfrm>
              <a:prstGeom prst="line">
                <a:avLst/>
              </a:prstGeom>
              <a:noFill/>
              <a:ln w="38227">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75784" name="Line 12">
              <a:extLst>
                <a:ext uri="{FF2B5EF4-FFF2-40B4-BE49-F238E27FC236}">
                  <a16:creationId xmlns:a16="http://schemas.microsoft.com/office/drawing/2014/main" id="{2F1E9536-5DEC-DBAD-B6C2-6E5B3C31F1FB}"/>
                </a:ext>
              </a:extLst>
            </p:cNvPr>
            <p:cNvSpPr>
              <a:spLocks noChangeShapeType="1"/>
            </p:cNvSpPr>
            <p:nvPr/>
          </p:nvSpPr>
          <p:spPr bwMode="auto">
            <a:xfrm>
              <a:off x="1543" y="2314"/>
              <a:ext cx="1933" cy="1"/>
            </a:xfrm>
            <a:prstGeom prst="line">
              <a:avLst/>
            </a:prstGeom>
            <a:noFill/>
            <a:ln w="38227">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animEffect transition="in" filter="checkerboard(across)">
                                      <p:cBhvr>
                                        <p:cTn id="7" dur="500"/>
                                        <p:tgtEl>
                                          <p:spTgt spid="64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4514">
                                            <p:txEl>
                                              <p:pRg st="1" end="1"/>
                                            </p:txEl>
                                          </p:spTgt>
                                        </p:tgtEl>
                                        <p:attrNameLst>
                                          <p:attrName>style.visibility</p:attrName>
                                        </p:attrNameLst>
                                      </p:cBhvr>
                                      <p:to>
                                        <p:strVal val="visible"/>
                                      </p:to>
                                    </p:set>
                                    <p:animEffect transition="in" filter="checkerboard(across)">
                                      <p:cBhvr>
                                        <p:cTn id="12" dur="500"/>
                                        <p:tgtEl>
                                          <p:spTgt spid="645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4514">
                                            <p:txEl>
                                              <p:pRg st="2" end="2"/>
                                            </p:txEl>
                                          </p:spTgt>
                                        </p:tgtEl>
                                        <p:attrNameLst>
                                          <p:attrName>style.visibility</p:attrName>
                                        </p:attrNameLst>
                                      </p:cBhvr>
                                      <p:to>
                                        <p:strVal val="visible"/>
                                      </p:to>
                                    </p:set>
                                    <p:animEffect transition="in" filter="checkerboard(across)">
                                      <p:cBhvr>
                                        <p:cTn id="17" dur="500"/>
                                        <p:tgtEl>
                                          <p:spTgt spid="645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4514">
                                            <p:txEl>
                                              <p:pRg st="3" end="3"/>
                                            </p:txEl>
                                          </p:spTgt>
                                        </p:tgtEl>
                                        <p:attrNameLst>
                                          <p:attrName>style.visibility</p:attrName>
                                        </p:attrNameLst>
                                      </p:cBhvr>
                                      <p:to>
                                        <p:strVal val="visible"/>
                                      </p:to>
                                    </p:set>
                                    <p:animEffect transition="in" filter="checkerboard(across)">
                                      <p:cBhvr>
                                        <p:cTn id="27" dur="500"/>
                                        <p:tgtEl>
                                          <p:spTgt spid="6451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4514">
                                            <p:txEl>
                                              <p:pRg st="4" end="4"/>
                                            </p:txEl>
                                          </p:spTgt>
                                        </p:tgtEl>
                                        <p:attrNameLst>
                                          <p:attrName>style.visibility</p:attrName>
                                        </p:attrNameLst>
                                      </p:cBhvr>
                                      <p:to>
                                        <p:strVal val="visible"/>
                                      </p:to>
                                    </p:set>
                                    <p:animEffect transition="in" filter="checkerboard(across)">
                                      <p:cBhvr>
                                        <p:cTn id="32" dur="500"/>
                                        <p:tgtEl>
                                          <p:spTgt spid="645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C18F149-CDF4-1FE3-864F-C0CCFAFBC885}"/>
              </a:ext>
            </a:extLst>
          </p:cNvPr>
          <p:cNvSpPr>
            <a:spLocks noGrp="1" noChangeArrowheads="1"/>
          </p:cNvSpPr>
          <p:nvPr>
            <p:ph type="title"/>
          </p:nvPr>
        </p:nvSpPr>
        <p:spPr>
          <a:xfrm>
            <a:off x="773113" y="0"/>
            <a:ext cx="8596312" cy="1255713"/>
          </a:xfrm>
        </p:spPr>
        <p:txBody>
          <a:bodyPr/>
          <a:lstStyle/>
          <a:p>
            <a:r>
              <a:rPr lang="en-US" altLang="en-US" sz="3600"/>
              <a:t>What is a Connection?</a:t>
            </a:r>
          </a:p>
        </p:txBody>
      </p:sp>
      <p:sp>
        <p:nvSpPr>
          <p:cNvPr id="77827" name="Rectangle 3">
            <a:extLst>
              <a:ext uri="{FF2B5EF4-FFF2-40B4-BE49-F238E27FC236}">
                <a16:creationId xmlns:a16="http://schemas.microsoft.com/office/drawing/2014/main" id="{85237A98-F83B-9C5E-0723-BE2BF751C7DD}"/>
              </a:ext>
            </a:extLst>
          </p:cNvPr>
          <p:cNvSpPr>
            <a:spLocks noGrp="1" noChangeArrowheads="1"/>
          </p:cNvSpPr>
          <p:nvPr>
            <p:ph type="body" idx="1"/>
          </p:nvPr>
        </p:nvSpPr>
        <p:spPr>
          <a:xfrm>
            <a:off x="392113" y="1112838"/>
            <a:ext cx="8943975" cy="5562600"/>
          </a:xfrm>
        </p:spPr>
        <p:txBody>
          <a:bodyPr/>
          <a:lstStyle/>
          <a:p>
            <a:pPr eaLnBrk="1" hangingPunct="1">
              <a:lnSpc>
                <a:spcPct val="130000"/>
              </a:lnSpc>
              <a:spcBef>
                <a:spcPct val="10000"/>
              </a:spcBef>
              <a:spcAft>
                <a:spcPts val="1400"/>
              </a:spcAft>
            </a:pPr>
            <a:r>
              <a:rPr lang="en-US" altLang="en-US" sz="3600">
                <a:solidFill>
                  <a:srgbClr val="3333CC"/>
                </a:solidFill>
              </a:rPr>
              <a:t>A connection is an association between an actor and a use case.</a:t>
            </a:r>
          </a:p>
          <a:p>
            <a:pPr eaLnBrk="1" hangingPunct="1">
              <a:lnSpc>
                <a:spcPct val="130000"/>
              </a:lnSpc>
              <a:spcBef>
                <a:spcPct val="10000"/>
              </a:spcBef>
              <a:spcAft>
                <a:spcPts val="1400"/>
              </a:spcAft>
            </a:pPr>
            <a:r>
              <a:rPr lang="en-US" altLang="en-US" sz="3600" b="1">
                <a:solidFill>
                  <a:srgbClr val="9900CC"/>
                </a:solidFill>
              </a:rPr>
              <a:t>Depicts a usage relationship…</a:t>
            </a:r>
          </a:p>
          <a:p>
            <a:pPr eaLnBrk="1" hangingPunct="1">
              <a:lnSpc>
                <a:spcPct val="130000"/>
              </a:lnSpc>
              <a:spcBef>
                <a:spcPct val="10000"/>
              </a:spcBef>
              <a:spcAft>
                <a:spcPts val="1400"/>
              </a:spcAft>
            </a:pPr>
            <a:r>
              <a:rPr lang="en-US" altLang="en-US" sz="3600"/>
              <a:t>Connection does not indicate data flow</a:t>
            </a:r>
          </a:p>
          <a:p>
            <a:pPr>
              <a:lnSpc>
                <a:spcPct val="130000"/>
              </a:lnSpc>
              <a:spcBef>
                <a:spcPct val="10000"/>
              </a:spcBef>
              <a:spcAft>
                <a:spcPts val="1400"/>
              </a:spcAft>
            </a:pPr>
            <a:endParaRPr lang="en-US" altLang="en-US" sz="3600"/>
          </a:p>
        </p:txBody>
      </p:sp>
      <p:sp>
        <p:nvSpPr>
          <p:cNvPr id="77828" name="Rectangle 4">
            <a:extLst>
              <a:ext uri="{FF2B5EF4-FFF2-40B4-BE49-F238E27FC236}">
                <a16:creationId xmlns:a16="http://schemas.microsoft.com/office/drawing/2014/main" id="{BBA1461C-9CF8-6C65-79FD-D701B411E6CF}"/>
              </a:ext>
            </a:extLst>
          </p:cNvPr>
          <p:cNvSpPr>
            <a:spLocks noChangeArrowheads="1"/>
          </p:cNvSpPr>
          <p:nvPr/>
        </p:nvSpPr>
        <p:spPr bwMode="auto">
          <a:xfrm>
            <a:off x="6978650" y="4618038"/>
            <a:ext cx="2176463" cy="2286000"/>
          </a:xfrm>
          <a:prstGeom prst="rect">
            <a:avLst/>
          </a:prstGeom>
          <a:solidFill>
            <a:srgbClr val="FFFF00">
              <a:alpha val="14902"/>
            </a:srgbClr>
          </a:solidFill>
          <a:ln w="38227">
            <a:solidFill>
              <a:srgbClr val="FF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endParaRPr lang="en-GB" altLang="en-US" sz="1800" i="0">
              <a:solidFill>
                <a:srgbClr val="000000"/>
              </a:solidFill>
            </a:endParaRPr>
          </a:p>
          <a:p>
            <a:pPr algn="ctr">
              <a:buClr>
                <a:srgbClr val="000000"/>
              </a:buClr>
              <a:buSzPct val="100000"/>
              <a:buFont typeface="Comic Sans MS" panose="030F0702030302020204" pitchFamily="66" charset="0"/>
              <a:buNone/>
            </a:pPr>
            <a:endParaRPr lang="en-GB" altLang="en-US" sz="1800" i="0">
              <a:solidFill>
                <a:srgbClr val="000000"/>
              </a:solidFill>
            </a:endParaRPr>
          </a:p>
          <a:p>
            <a:pPr algn="ctr">
              <a:buClr>
                <a:srgbClr val="000000"/>
              </a:buClr>
              <a:buSzPct val="100000"/>
              <a:buFont typeface="Comic Sans MS" panose="030F0702030302020204" pitchFamily="66" charset="0"/>
              <a:buNone/>
            </a:pPr>
            <a:endParaRPr lang="en-GB" altLang="en-US" sz="1800" i="0">
              <a:solidFill>
                <a:srgbClr val="000000"/>
              </a:solidFill>
            </a:endParaRPr>
          </a:p>
          <a:p>
            <a:pPr algn="ctr">
              <a:buClr>
                <a:srgbClr val="000000"/>
              </a:buClr>
              <a:buSzPct val="100000"/>
              <a:buFont typeface="Comic Sans MS" panose="030F0702030302020204" pitchFamily="66" charset="0"/>
              <a:buNone/>
            </a:pPr>
            <a:endParaRPr lang="en-GB" altLang="en-US" sz="1800" i="0">
              <a:solidFill>
                <a:srgbClr val="000000"/>
              </a:solidFill>
            </a:endParaRPr>
          </a:p>
          <a:p>
            <a:pPr algn="ctr">
              <a:buClr>
                <a:srgbClr val="000000"/>
              </a:buClr>
              <a:buSzPct val="100000"/>
              <a:buFont typeface="Comic Sans MS" panose="030F0702030302020204" pitchFamily="66" charset="0"/>
              <a:buNone/>
            </a:pPr>
            <a:endParaRPr lang="en-GB" altLang="en-US" sz="1600" i="0">
              <a:solidFill>
                <a:srgbClr val="000000"/>
              </a:solidFill>
            </a:endParaRPr>
          </a:p>
          <a:p>
            <a:pPr algn="ctr">
              <a:buClr>
                <a:srgbClr val="000000"/>
              </a:buClr>
              <a:buSzPct val="100000"/>
              <a:buFont typeface="Comic Sans MS" panose="030F0702030302020204" pitchFamily="66" charset="0"/>
              <a:buNone/>
            </a:pPr>
            <a:endParaRPr lang="en-GB" altLang="en-US" sz="1600" i="0">
              <a:solidFill>
                <a:srgbClr val="000000"/>
              </a:solidFill>
            </a:endParaRPr>
          </a:p>
          <a:p>
            <a:pPr algn="ctr">
              <a:buClr>
                <a:srgbClr val="000000"/>
              </a:buClr>
              <a:buSzPct val="100000"/>
              <a:buFont typeface="Comic Sans MS" panose="030F0702030302020204" pitchFamily="66" charset="0"/>
              <a:buNone/>
            </a:pPr>
            <a:r>
              <a:rPr lang="en-GB" altLang="en-US" sz="1800" i="0">
                <a:solidFill>
                  <a:srgbClr val="000000"/>
                </a:solidFill>
              </a:rPr>
              <a:t>Tic-tac-toe game</a:t>
            </a:r>
          </a:p>
        </p:txBody>
      </p:sp>
      <p:sp>
        <p:nvSpPr>
          <p:cNvPr id="77829" name="Oval 5">
            <a:extLst>
              <a:ext uri="{FF2B5EF4-FFF2-40B4-BE49-F238E27FC236}">
                <a16:creationId xmlns:a16="http://schemas.microsoft.com/office/drawing/2014/main" id="{0E943D01-FE52-F775-A951-89D1620312AE}"/>
              </a:ext>
            </a:extLst>
          </p:cNvPr>
          <p:cNvSpPr>
            <a:spLocks noChangeArrowheads="1"/>
          </p:cNvSpPr>
          <p:nvPr/>
        </p:nvSpPr>
        <p:spPr bwMode="auto">
          <a:xfrm>
            <a:off x="7339013" y="5486400"/>
            <a:ext cx="1449387" cy="547688"/>
          </a:xfrm>
          <a:prstGeom prst="ellipse">
            <a:avLst/>
          </a:prstGeom>
          <a:solidFill>
            <a:srgbClr val="CCFFFF"/>
          </a:solidFill>
          <a:ln w="38227">
            <a:solidFill>
              <a:srgbClr val="FF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000" i="0">
                <a:solidFill>
                  <a:srgbClr val="000000"/>
                </a:solidFill>
              </a:rPr>
              <a:t>Play Move</a:t>
            </a:r>
          </a:p>
        </p:txBody>
      </p:sp>
      <p:grpSp>
        <p:nvGrpSpPr>
          <p:cNvPr id="77830" name="Group 6">
            <a:extLst>
              <a:ext uri="{FF2B5EF4-FFF2-40B4-BE49-F238E27FC236}">
                <a16:creationId xmlns:a16="http://schemas.microsoft.com/office/drawing/2014/main" id="{9F9810EB-87E2-83A6-F10F-65B2B9AAA101}"/>
              </a:ext>
            </a:extLst>
          </p:cNvPr>
          <p:cNvGrpSpPr>
            <a:grpSpLocks/>
          </p:cNvGrpSpPr>
          <p:nvPr/>
        </p:nvGrpSpPr>
        <p:grpSpPr bwMode="auto">
          <a:xfrm>
            <a:off x="5192713" y="5418138"/>
            <a:ext cx="360362" cy="909637"/>
            <a:chOff x="872" y="2101"/>
            <a:chExt cx="319" cy="729"/>
          </a:xfrm>
        </p:grpSpPr>
        <p:sp>
          <p:nvSpPr>
            <p:cNvPr id="77832" name="Oval 7">
              <a:extLst>
                <a:ext uri="{FF2B5EF4-FFF2-40B4-BE49-F238E27FC236}">
                  <a16:creationId xmlns:a16="http://schemas.microsoft.com/office/drawing/2014/main" id="{C4B4636B-7527-F7BE-7A8D-A598E93279FD}"/>
                </a:ext>
              </a:extLst>
            </p:cNvPr>
            <p:cNvSpPr>
              <a:spLocks noChangeArrowheads="1"/>
            </p:cNvSpPr>
            <p:nvPr/>
          </p:nvSpPr>
          <p:spPr bwMode="auto">
            <a:xfrm>
              <a:off x="951" y="2101"/>
              <a:ext cx="160" cy="146"/>
            </a:xfrm>
            <a:prstGeom prst="ellipse">
              <a:avLst/>
            </a:prstGeom>
            <a:noFill/>
            <a:ln w="3822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b="0" i="0">
                <a:latin typeface="Times New Roman" panose="02020603050405020304" pitchFamily="18" charset="0"/>
              </a:endParaRPr>
            </a:p>
          </p:txBody>
        </p:sp>
        <p:sp>
          <p:nvSpPr>
            <p:cNvPr id="77833" name="Line 8">
              <a:extLst>
                <a:ext uri="{FF2B5EF4-FFF2-40B4-BE49-F238E27FC236}">
                  <a16:creationId xmlns:a16="http://schemas.microsoft.com/office/drawing/2014/main" id="{760F7970-1664-7F3C-1C6E-EA2773D846AA}"/>
                </a:ext>
              </a:extLst>
            </p:cNvPr>
            <p:cNvSpPr>
              <a:spLocks noChangeShapeType="1"/>
            </p:cNvSpPr>
            <p:nvPr/>
          </p:nvSpPr>
          <p:spPr bwMode="auto">
            <a:xfrm>
              <a:off x="1031" y="2248"/>
              <a:ext cx="1" cy="438"/>
            </a:xfrm>
            <a:prstGeom prst="line">
              <a:avLst/>
            </a:prstGeom>
            <a:noFill/>
            <a:ln w="38227">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7834" name="Line 9">
              <a:extLst>
                <a:ext uri="{FF2B5EF4-FFF2-40B4-BE49-F238E27FC236}">
                  <a16:creationId xmlns:a16="http://schemas.microsoft.com/office/drawing/2014/main" id="{D9A1BBC5-A13D-441D-E958-9488292053D4}"/>
                </a:ext>
              </a:extLst>
            </p:cNvPr>
            <p:cNvSpPr>
              <a:spLocks noChangeShapeType="1"/>
            </p:cNvSpPr>
            <p:nvPr/>
          </p:nvSpPr>
          <p:spPr bwMode="auto">
            <a:xfrm>
              <a:off x="872" y="2394"/>
              <a:ext cx="320" cy="1"/>
            </a:xfrm>
            <a:prstGeom prst="line">
              <a:avLst/>
            </a:prstGeom>
            <a:noFill/>
            <a:ln w="38227">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7835" name="Freeform 10">
              <a:extLst>
                <a:ext uri="{FF2B5EF4-FFF2-40B4-BE49-F238E27FC236}">
                  <a16:creationId xmlns:a16="http://schemas.microsoft.com/office/drawing/2014/main" id="{D59C7934-EFF4-9080-6084-9558C902E611}"/>
                </a:ext>
              </a:extLst>
            </p:cNvPr>
            <p:cNvSpPr>
              <a:spLocks noChangeArrowheads="1"/>
            </p:cNvSpPr>
            <p:nvPr/>
          </p:nvSpPr>
          <p:spPr bwMode="auto">
            <a:xfrm>
              <a:off x="872" y="2685"/>
              <a:ext cx="159" cy="146"/>
            </a:xfrm>
            <a:custGeom>
              <a:avLst/>
              <a:gdLst>
                <a:gd name="T0" fmla="*/ 0 w 96"/>
                <a:gd name="T1" fmla="*/ 2147483646 h 96"/>
                <a:gd name="T2" fmla="*/ 2147483646 w 96"/>
                <a:gd name="T3" fmla="*/ 0 h 96"/>
                <a:gd name="T4" fmla="*/ 0 60000 65536"/>
                <a:gd name="T5" fmla="*/ 0 60000 65536"/>
                <a:gd name="T6" fmla="*/ 0 w 96"/>
                <a:gd name="T7" fmla="*/ 0 h 96"/>
                <a:gd name="T8" fmla="*/ 96 w 96"/>
                <a:gd name="T9" fmla="*/ 96 h 96"/>
              </a:gdLst>
              <a:ahLst/>
              <a:cxnLst>
                <a:cxn ang="T4">
                  <a:pos x="T0" y="T1"/>
                </a:cxn>
                <a:cxn ang="T5">
                  <a:pos x="T2" y="T3"/>
                </a:cxn>
              </a:cxnLst>
              <a:rect l="T6" t="T7" r="T8" b="T9"/>
              <a:pathLst>
                <a:path w="96" h="96">
                  <a:moveTo>
                    <a:pt x="0" y="96"/>
                  </a:moveTo>
                  <a:cubicBezTo>
                    <a:pt x="0" y="96"/>
                    <a:pt x="48" y="48"/>
                    <a:pt x="96" y="0"/>
                  </a:cubicBezTo>
                </a:path>
              </a:pathLst>
            </a:custGeom>
            <a:noFill/>
            <a:ln w="38227">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7836" name="Line 11">
              <a:extLst>
                <a:ext uri="{FF2B5EF4-FFF2-40B4-BE49-F238E27FC236}">
                  <a16:creationId xmlns:a16="http://schemas.microsoft.com/office/drawing/2014/main" id="{F1E91B12-E1AF-9BE7-0902-D5AE86F04B9A}"/>
                </a:ext>
              </a:extLst>
            </p:cNvPr>
            <p:cNvSpPr>
              <a:spLocks noChangeShapeType="1"/>
            </p:cNvSpPr>
            <p:nvPr/>
          </p:nvSpPr>
          <p:spPr bwMode="auto">
            <a:xfrm>
              <a:off x="1031" y="2685"/>
              <a:ext cx="159" cy="146"/>
            </a:xfrm>
            <a:prstGeom prst="line">
              <a:avLst/>
            </a:prstGeom>
            <a:noFill/>
            <a:ln w="38227">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77831" name="Line 12">
            <a:extLst>
              <a:ext uri="{FF2B5EF4-FFF2-40B4-BE49-F238E27FC236}">
                <a16:creationId xmlns:a16="http://schemas.microsoft.com/office/drawing/2014/main" id="{8781D3EC-829B-055B-D88D-B734FB266050}"/>
              </a:ext>
            </a:extLst>
          </p:cNvPr>
          <p:cNvSpPr>
            <a:spLocks noChangeShapeType="1"/>
          </p:cNvSpPr>
          <p:nvPr/>
        </p:nvSpPr>
        <p:spPr bwMode="auto">
          <a:xfrm>
            <a:off x="5713413" y="5780088"/>
            <a:ext cx="1633537" cy="1587"/>
          </a:xfrm>
          <a:prstGeom prst="line">
            <a:avLst/>
          </a:prstGeom>
          <a:noFill/>
          <a:ln w="38227">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D6B118CF-5A3F-4EAB-EA30-1C33F2F86215}"/>
              </a:ext>
            </a:extLst>
          </p:cNvPr>
          <p:cNvSpPr/>
          <p:nvPr/>
        </p:nvSpPr>
        <p:spPr>
          <a:xfrm>
            <a:off x="2732088" y="1136650"/>
            <a:ext cx="3965575" cy="5603875"/>
          </a:xfrm>
          <a:prstGeom prst="rect">
            <a:avLst/>
          </a:prstGeom>
          <a:solidFill>
            <a:sysClr val="window" lastClr="FFFFFF"/>
          </a:solidFill>
          <a:ln w="28575" cap="flat" cmpd="sng" algn="ctr">
            <a:solidFill>
              <a:sysClr val="windowText" lastClr="000000"/>
            </a:solidFill>
            <a:prstDash val="solid"/>
            <a:miter lim="800000"/>
          </a:ln>
          <a:effectLst/>
        </p:spPr>
        <p:txBody>
          <a:bodyPr anchor="ctr"/>
          <a:lstStyle/>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r>
              <a:rPr lang="en-US" sz="2000" i="0" kern="0" dirty="0">
                <a:solidFill>
                  <a:prstClr val="black"/>
                </a:solidFill>
                <a:latin typeface="+mn-lt"/>
              </a:rPr>
              <a:t>Release 3</a:t>
            </a:r>
          </a:p>
        </p:txBody>
      </p:sp>
      <p:sp>
        <p:nvSpPr>
          <p:cNvPr id="5" name="Rectangle 4">
            <a:extLst>
              <a:ext uri="{FF2B5EF4-FFF2-40B4-BE49-F238E27FC236}">
                <a16:creationId xmlns:a16="http://schemas.microsoft.com/office/drawing/2014/main" id="{1AECB4D8-9D34-8DD0-1E2A-A866105E86A5}"/>
              </a:ext>
            </a:extLst>
          </p:cNvPr>
          <p:cNvSpPr txBox="1">
            <a:spLocks noChangeArrowheads="1"/>
          </p:cNvSpPr>
          <p:nvPr/>
        </p:nvSpPr>
        <p:spPr>
          <a:xfrm>
            <a:off x="1008063" y="168275"/>
            <a:ext cx="8591550" cy="709613"/>
          </a:xfrm>
          <a:prstGeom prst="rect">
            <a:avLst/>
          </a:prstGeom>
        </p:spPr>
        <p:txBody>
          <a:bodyPr/>
          <a:lstStyle/>
          <a:p>
            <a:pPr algn="ctr">
              <a:lnSpc>
                <a:spcPct val="88000"/>
              </a:lnSpc>
              <a:buClr>
                <a:srgbClr val="000000"/>
              </a:buClr>
              <a:buSzPct val="45000"/>
              <a:buFont typeface="Wingdings" pitchFamily="2" charset="2"/>
              <a:buNone/>
              <a:defRPr/>
            </a:pPr>
            <a:r>
              <a:rPr lang="en-US" i="0" kern="0" dirty="0">
                <a:solidFill>
                  <a:srgbClr val="000000"/>
                </a:solidFill>
                <a:latin typeface="+mj-lt"/>
                <a:ea typeface="+mj-ea"/>
                <a:cs typeface="+mj-cs"/>
              </a:rPr>
              <a:t>System Boundary Box</a:t>
            </a:r>
          </a:p>
        </p:txBody>
      </p:sp>
      <p:sp>
        <p:nvSpPr>
          <p:cNvPr id="51" name="Rectangle 50">
            <a:extLst>
              <a:ext uri="{FF2B5EF4-FFF2-40B4-BE49-F238E27FC236}">
                <a16:creationId xmlns:a16="http://schemas.microsoft.com/office/drawing/2014/main" id="{6A1C9496-A39C-D517-7352-D3906ED5F3DC}"/>
              </a:ext>
            </a:extLst>
          </p:cNvPr>
          <p:cNvSpPr/>
          <p:nvPr/>
        </p:nvSpPr>
        <p:spPr>
          <a:xfrm>
            <a:off x="2854325" y="1189038"/>
            <a:ext cx="3716338" cy="4051300"/>
          </a:xfrm>
          <a:prstGeom prst="rect">
            <a:avLst/>
          </a:prstGeom>
          <a:solidFill>
            <a:sysClr val="window" lastClr="FFFFFF"/>
          </a:solidFill>
          <a:ln w="28575" cap="flat" cmpd="sng" algn="ctr">
            <a:solidFill>
              <a:sysClr val="windowText" lastClr="000000"/>
            </a:solidFill>
            <a:prstDash val="solid"/>
            <a:miter lim="800000"/>
          </a:ln>
          <a:effectLst/>
        </p:spPr>
        <p:txBody>
          <a:bodyPr anchor="ctr"/>
          <a:lstStyle/>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r>
              <a:rPr lang="en-US" sz="2000" i="0" kern="0" dirty="0">
                <a:solidFill>
                  <a:prstClr val="black"/>
                </a:solidFill>
                <a:latin typeface="+mn-lt"/>
              </a:rPr>
              <a:t>Release 2</a:t>
            </a:r>
          </a:p>
        </p:txBody>
      </p:sp>
      <p:sp>
        <p:nvSpPr>
          <p:cNvPr id="52" name="Rectangle 51">
            <a:extLst>
              <a:ext uri="{FF2B5EF4-FFF2-40B4-BE49-F238E27FC236}">
                <a16:creationId xmlns:a16="http://schemas.microsoft.com/office/drawing/2014/main" id="{6148F192-DF6B-BBCE-F35E-103351500AC1}"/>
              </a:ext>
            </a:extLst>
          </p:cNvPr>
          <p:cNvSpPr/>
          <p:nvPr/>
        </p:nvSpPr>
        <p:spPr>
          <a:xfrm>
            <a:off x="2954338" y="1341438"/>
            <a:ext cx="3479800" cy="2355850"/>
          </a:xfrm>
          <a:prstGeom prst="rect">
            <a:avLst/>
          </a:prstGeom>
          <a:solidFill>
            <a:sysClr val="window" lastClr="FFFFFF"/>
          </a:solidFill>
          <a:ln w="28575" cap="flat" cmpd="sng" algn="ctr">
            <a:solidFill>
              <a:sysClr val="windowText" lastClr="000000"/>
            </a:solidFill>
            <a:prstDash val="solid"/>
            <a:miter lim="800000"/>
          </a:ln>
          <a:effectLst/>
        </p:spPr>
        <p:txBody>
          <a:bodyPr anchor="ctr"/>
          <a:lstStyle/>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endParaRPr lang="en-US" sz="2000" i="0" kern="0" dirty="0">
              <a:solidFill>
                <a:prstClr val="black"/>
              </a:solidFill>
              <a:latin typeface="+mn-lt"/>
            </a:endParaRPr>
          </a:p>
          <a:p>
            <a:pPr algn="r" defTabSz="914400" eaLnBrk="1" fontAlgn="auto" hangingPunct="1">
              <a:spcBef>
                <a:spcPts val="0"/>
              </a:spcBef>
              <a:spcAft>
                <a:spcPts val="0"/>
              </a:spcAft>
              <a:defRPr/>
            </a:pPr>
            <a:r>
              <a:rPr lang="en-US" sz="2000" i="0" kern="0" dirty="0">
                <a:solidFill>
                  <a:prstClr val="black"/>
                </a:solidFill>
                <a:latin typeface="+mn-lt"/>
              </a:rPr>
              <a:t>Release 1</a:t>
            </a:r>
          </a:p>
        </p:txBody>
      </p:sp>
      <p:sp>
        <p:nvSpPr>
          <p:cNvPr id="54" name="Oval 53">
            <a:extLst>
              <a:ext uri="{FF2B5EF4-FFF2-40B4-BE49-F238E27FC236}">
                <a16:creationId xmlns:a16="http://schemas.microsoft.com/office/drawing/2014/main" id="{850DAA7C-C54D-E8CF-3816-97F601184A49}"/>
              </a:ext>
            </a:extLst>
          </p:cNvPr>
          <p:cNvSpPr/>
          <p:nvPr/>
        </p:nvSpPr>
        <p:spPr>
          <a:xfrm>
            <a:off x="3559175" y="1581150"/>
            <a:ext cx="2130425" cy="717550"/>
          </a:xfrm>
          <a:prstGeom prst="ellipse">
            <a:avLst/>
          </a:prstGeom>
          <a:solidFill>
            <a:srgbClr val="FFFF00"/>
          </a:solidFill>
          <a:ln w="28575" cap="flat" cmpd="sng" algn="ctr">
            <a:solidFill>
              <a:sysClr val="windowText" lastClr="000000"/>
            </a:solidFill>
            <a:prstDash val="solid"/>
            <a:miter lim="800000"/>
          </a:ln>
          <a:effectLst/>
        </p:spPr>
        <p:txBody>
          <a:bodyPr anchor="ctr"/>
          <a:lstStyle/>
          <a:p>
            <a:pPr algn="ctr" defTabSz="914400" eaLnBrk="1" fontAlgn="auto" hangingPunct="1">
              <a:spcBef>
                <a:spcPts val="0"/>
              </a:spcBef>
              <a:spcAft>
                <a:spcPts val="0"/>
              </a:spcAft>
              <a:defRPr/>
            </a:pPr>
            <a:r>
              <a:rPr lang="en-US" sz="2000" i="0" kern="0" dirty="0">
                <a:solidFill>
                  <a:prstClr val="black"/>
                </a:solidFill>
                <a:latin typeface="+mn-lt"/>
              </a:rPr>
              <a:t>Search For Items</a:t>
            </a:r>
          </a:p>
        </p:txBody>
      </p:sp>
      <p:sp>
        <p:nvSpPr>
          <p:cNvPr id="55" name="Oval 54">
            <a:extLst>
              <a:ext uri="{FF2B5EF4-FFF2-40B4-BE49-F238E27FC236}">
                <a16:creationId xmlns:a16="http://schemas.microsoft.com/office/drawing/2014/main" id="{DFC3E4AE-483A-E07D-57E9-5F67E85D9F99}"/>
              </a:ext>
            </a:extLst>
          </p:cNvPr>
          <p:cNvSpPr/>
          <p:nvPr/>
        </p:nvSpPr>
        <p:spPr>
          <a:xfrm>
            <a:off x="3586163" y="2660650"/>
            <a:ext cx="2168525" cy="719138"/>
          </a:xfrm>
          <a:prstGeom prst="ellipse">
            <a:avLst/>
          </a:prstGeom>
          <a:solidFill>
            <a:srgbClr val="FFFF00"/>
          </a:solidFill>
          <a:ln w="28575" cap="flat" cmpd="sng" algn="ctr">
            <a:solidFill>
              <a:sysClr val="windowText" lastClr="000000"/>
            </a:solidFill>
            <a:prstDash val="solid"/>
            <a:miter lim="800000"/>
          </a:ln>
          <a:effectLst/>
        </p:spPr>
        <p:txBody>
          <a:bodyPr anchor="ctr"/>
          <a:lstStyle/>
          <a:p>
            <a:pPr algn="ctr" defTabSz="914400" eaLnBrk="1" fontAlgn="auto" hangingPunct="1">
              <a:spcBef>
                <a:spcPts val="0"/>
              </a:spcBef>
              <a:spcAft>
                <a:spcPts val="0"/>
              </a:spcAft>
              <a:defRPr/>
            </a:pPr>
            <a:r>
              <a:rPr lang="en-US" sz="2000" i="0" kern="0" dirty="0">
                <a:solidFill>
                  <a:prstClr val="black"/>
                </a:solidFill>
                <a:latin typeface="+mn-lt"/>
              </a:rPr>
              <a:t>Place Order</a:t>
            </a:r>
          </a:p>
        </p:txBody>
      </p:sp>
      <p:sp>
        <p:nvSpPr>
          <p:cNvPr id="56" name="Oval 55">
            <a:extLst>
              <a:ext uri="{FF2B5EF4-FFF2-40B4-BE49-F238E27FC236}">
                <a16:creationId xmlns:a16="http://schemas.microsoft.com/office/drawing/2014/main" id="{D93D124B-504B-FFE5-01F7-8B9D03B7ECA4}"/>
              </a:ext>
            </a:extLst>
          </p:cNvPr>
          <p:cNvSpPr/>
          <p:nvPr/>
        </p:nvSpPr>
        <p:spPr>
          <a:xfrm>
            <a:off x="3651250" y="3949700"/>
            <a:ext cx="2220913" cy="727075"/>
          </a:xfrm>
          <a:prstGeom prst="ellipse">
            <a:avLst/>
          </a:prstGeom>
          <a:solidFill>
            <a:srgbClr val="FFC000"/>
          </a:solidFill>
          <a:ln w="28575" cap="flat" cmpd="sng" algn="ctr">
            <a:solidFill>
              <a:sysClr val="windowText" lastClr="000000"/>
            </a:solidFill>
            <a:prstDash val="solid"/>
            <a:miter lim="800000"/>
          </a:ln>
          <a:effectLst/>
        </p:spPr>
        <p:txBody>
          <a:bodyPr anchor="ctr"/>
          <a:lstStyle/>
          <a:p>
            <a:pPr algn="ctr" defTabSz="914400" eaLnBrk="1" fontAlgn="auto" hangingPunct="1">
              <a:spcBef>
                <a:spcPts val="0"/>
              </a:spcBef>
              <a:spcAft>
                <a:spcPts val="0"/>
              </a:spcAft>
              <a:defRPr/>
            </a:pPr>
            <a:r>
              <a:rPr lang="en-US" sz="2000" i="0" kern="0" dirty="0">
                <a:solidFill>
                  <a:prstClr val="black"/>
                </a:solidFill>
                <a:latin typeface="+mn-lt"/>
              </a:rPr>
              <a:t>Obtain Help</a:t>
            </a:r>
          </a:p>
        </p:txBody>
      </p:sp>
      <p:sp>
        <p:nvSpPr>
          <p:cNvPr id="57" name="Oval 56">
            <a:extLst>
              <a:ext uri="{FF2B5EF4-FFF2-40B4-BE49-F238E27FC236}">
                <a16:creationId xmlns:a16="http://schemas.microsoft.com/office/drawing/2014/main" id="{B69DCA24-A8BB-2A74-2288-D25F272A3140}"/>
              </a:ext>
            </a:extLst>
          </p:cNvPr>
          <p:cNvSpPr/>
          <p:nvPr/>
        </p:nvSpPr>
        <p:spPr>
          <a:xfrm>
            <a:off x="3559175" y="5603875"/>
            <a:ext cx="2470150" cy="727075"/>
          </a:xfrm>
          <a:prstGeom prst="ellipse">
            <a:avLst/>
          </a:prstGeom>
          <a:solidFill>
            <a:srgbClr val="92D050"/>
          </a:solidFill>
          <a:ln w="28575" cap="flat" cmpd="sng" algn="ctr">
            <a:solidFill>
              <a:sysClr val="windowText" lastClr="000000"/>
            </a:solidFill>
            <a:prstDash val="solid"/>
            <a:miter lim="800000"/>
          </a:ln>
          <a:effectLst/>
        </p:spPr>
        <p:txBody>
          <a:bodyPr anchor="ctr"/>
          <a:lstStyle/>
          <a:p>
            <a:pPr algn="ctr" defTabSz="914400" eaLnBrk="1" fontAlgn="auto" hangingPunct="1">
              <a:spcBef>
                <a:spcPts val="0"/>
              </a:spcBef>
              <a:spcAft>
                <a:spcPts val="0"/>
              </a:spcAft>
              <a:defRPr/>
            </a:pPr>
            <a:r>
              <a:rPr lang="en-US" sz="2000" i="0" kern="0" dirty="0">
                <a:solidFill>
                  <a:prstClr val="black"/>
                </a:solidFill>
                <a:latin typeface="+mn-lt"/>
              </a:rPr>
              <a:t>Submit Taxes</a:t>
            </a:r>
          </a:p>
        </p:txBody>
      </p:sp>
      <p:sp>
        <p:nvSpPr>
          <p:cNvPr id="58" name="Oval 57">
            <a:extLst>
              <a:ext uri="{FF2B5EF4-FFF2-40B4-BE49-F238E27FC236}">
                <a16:creationId xmlns:a16="http://schemas.microsoft.com/office/drawing/2014/main" id="{C78A835E-A755-F902-37F3-7C9FC8FA47AC}"/>
              </a:ext>
            </a:extLst>
          </p:cNvPr>
          <p:cNvSpPr/>
          <p:nvPr/>
        </p:nvSpPr>
        <p:spPr>
          <a:xfrm>
            <a:off x="646113" y="2273300"/>
            <a:ext cx="301625" cy="247650"/>
          </a:xfrm>
          <a:prstGeom prst="ellipse">
            <a:avLst/>
          </a:prstGeom>
          <a:solidFill>
            <a:sysClr val="window" lastClr="FFFFFF"/>
          </a:solidFill>
          <a:ln w="28575" cap="flat" cmpd="sng" algn="ctr">
            <a:solidFill>
              <a:sysClr val="windowText" lastClr="000000"/>
            </a:solidFill>
            <a:prstDash val="solid"/>
            <a:miter lim="800000"/>
          </a:ln>
          <a:effectLst/>
        </p:spPr>
        <p:txBody>
          <a:bodyPr anchor="ctr"/>
          <a:lstStyle/>
          <a:p>
            <a:pPr algn="ctr" defTabSz="914400" eaLnBrk="1" fontAlgn="auto" hangingPunct="1">
              <a:spcBef>
                <a:spcPts val="0"/>
              </a:spcBef>
              <a:spcAft>
                <a:spcPts val="0"/>
              </a:spcAft>
              <a:defRPr/>
            </a:pPr>
            <a:endParaRPr lang="en-US" sz="2000" i="0" kern="0">
              <a:solidFill>
                <a:prstClr val="black"/>
              </a:solidFill>
              <a:latin typeface="+mn-lt"/>
            </a:endParaRPr>
          </a:p>
        </p:txBody>
      </p:sp>
      <p:cxnSp>
        <p:nvCxnSpPr>
          <p:cNvPr id="78859" name="Straight Connector 58">
            <a:extLst>
              <a:ext uri="{FF2B5EF4-FFF2-40B4-BE49-F238E27FC236}">
                <a16:creationId xmlns:a16="http://schemas.microsoft.com/office/drawing/2014/main" id="{1CD13D68-D498-F3A1-B5A3-A97B9A9E6124}"/>
              </a:ext>
            </a:extLst>
          </p:cNvPr>
          <p:cNvCxnSpPr>
            <a:cxnSpLocks noChangeShapeType="1"/>
            <a:stCxn id="58" idx="4"/>
          </p:cNvCxnSpPr>
          <p:nvPr/>
        </p:nvCxnSpPr>
        <p:spPr bwMode="auto">
          <a:xfrm rot="5400000">
            <a:off x="506412" y="2805113"/>
            <a:ext cx="574675" cy="635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60" name="Straight Connector 59">
            <a:extLst>
              <a:ext uri="{FF2B5EF4-FFF2-40B4-BE49-F238E27FC236}">
                <a16:creationId xmlns:a16="http://schemas.microsoft.com/office/drawing/2014/main" id="{8ED3131B-9E5E-9B2F-9480-486C6C497527}"/>
              </a:ext>
            </a:extLst>
          </p:cNvPr>
          <p:cNvCxnSpPr>
            <a:cxnSpLocks noChangeShapeType="1"/>
          </p:cNvCxnSpPr>
          <p:nvPr/>
        </p:nvCxnSpPr>
        <p:spPr bwMode="auto">
          <a:xfrm>
            <a:off x="490538" y="2690813"/>
            <a:ext cx="587375" cy="1587"/>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61" name="Straight Connector 60">
            <a:extLst>
              <a:ext uri="{FF2B5EF4-FFF2-40B4-BE49-F238E27FC236}">
                <a16:creationId xmlns:a16="http://schemas.microsoft.com/office/drawing/2014/main" id="{26672F58-8D5A-E950-0862-DCFD8253D711}"/>
              </a:ext>
            </a:extLst>
          </p:cNvPr>
          <p:cNvCxnSpPr>
            <a:cxnSpLocks noChangeShapeType="1"/>
          </p:cNvCxnSpPr>
          <p:nvPr/>
        </p:nvCxnSpPr>
        <p:spPr bwMode="auto">
          <a:xfrm rot="5400000">
            <a:off x="614363" y="3141663"/>
            <a:ext cx="195262" cy="131762"/>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62" name="Straight Connector 61">
            <a:extLst>
              <a:ext uri="{FF2B5EF4-FFF2-40B4-BE49-F238E27FC236}">
                <a16:creationId xmlns:a16="http://schemas.microsoft.com/office/drawing/2014/main" id="{104A36C6-5561-9813-2C7A-08957E7B3EE8}"/>
              </a:ext>
            </a:extLst>
          </p:cNvPr>
          <p:cNvCxnSpPr>
            <a:cxnSpLocks noChangeShapeType="1"/>
          </p:cNvCxnSpPr>
          <p:nvPr/>
        </p:nvCxnSpPr>
        <p:spPr bwMode="auto">
          <a:xfrm rot="16200000" flipH="1">
            <a:off x="764382" y="3121818"/>
            <a:ext cx="209550" cy="157163"/>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63" name="Oval 62">
            <a:extLst>
              <a:ext uri="{FF2B5EF4-FFF2-40B4-BE49-F238E27FC236}">
                <a16:creationId xmlns:a16="http://schemas.microsoft.com/office/drawing/2014/main" id="{CCDA0F00-2491-C973-C060-41086D326667}"/>
              </a:ext>
            </a:extLst>
          </p:cNvPr>
          <p:cNvSpPr/>
          <p:nvPr/>
        </p:nvSpPr>
        <p:spPr>
          <a:xfrm>
            <a:off x="655638" y="5364163"/>
            <a:ext cx="300037" cy="249237"/>
          </a:xfrm>
          <a:prstGeom prst="ellipse">
            <a:avLst/>
          </a:prstGeom>
          <a:solidFill>
            <a:sysClr val="window" lastClr="FFFFFF"/>
          </a:solidFill>
          <a:ln w="28575" cap="flat" cmpd="sng" algn="ctr">
            <a:solidFill>
              <a:sysClr val="windowText" lastClr="000000"/>
            </a:solidFill>
            <a:prstDash val="solid"/>
            <a:miter lim="800000"/>
          </a:ln>
          <a:effectLst/>
        </p:spPr>
        <p:txBody>
          <a:bodyPr anchor="ctr"/>
          <a:lstStyle/>
          <a:p>
            <a:pPr algn="ctr" defTabSz="914400" eaLnBrk="1" fontAlgn="auto" hangingPunct="1">
              <a:spcBef>
                <a:spcPts val="0"/>
              </a:spcBef>
              <a:spcAft>
                <a:spcPts val="0"/>
              </a:spcAft>
              <a:defRPr/>
            </a:pPr>
            <a:endParaRPr lang="en-US" sz="2000" i="0" kern="0">
              <a:solidFill>
                <a:prstClr val="black"/>
              </a:solidFill>
              <a:latin typeface="+mn-lt"/>
            </a:endParaRPr>
          </a:p>
        </p:txBody>
      </p:sp>
      <p:cxnSp>
        <p:nvCxnSpPr>
          <p:cNvPr id="78864" name="Straight Connector 63">
            <a:extLst>
              <a:ext uri="{FF2B5EF4-FFF2-40B4-BE49-F238E27FC236}">
                <a16:creationId xmlns:a16="http://schemas.microsoft.com/office/drawing/2014/main" id="{F7D19F31-B9B1-7C3A-B217-AB3218DB3E0A}"/>
              </a:ext>
            </a:extLst>
          </p:cNvPr>
          <p:cNvCxnSpPr>
            <a:cxnSpLocks noChangeShapeType="1"/>
            <a:stCxn id="63" idx="4"/>
          </p:cNvCxnSpPr>
          <p:nvPr/>
        </p:nvCxnSpPr>
        <p:spPr bwMode="auto">
          <a:xfrm rot="5400000">
            <a:off x="515144" y="5896769"/>
            <a:ext cx="574675" cy="7937"/>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65" name="Straight Connector 64">
            <a:extLst>
              <a:ext uri="{FF2B5EF4-FFF2-40B4-BE49-F238E27FC236}">
                <a16:creationId xmlns:a16="http://schemas.microsoft.com/office/drawing/2014/main" id="{1AAF9F9B-1783-DA8F-9F94-B4578926C26B}"/>
              </a:ext>
            </a:extLst>
          </p:cNvPr>
          <p:cNvCxnSpPr>
            <a:cxnSpLocks noChangeShapeType="1"/>
          </p:cNvCxnSpPr>
          <p:nvPr/>
        </p:nvCxnSpPr>
        <p:spPr bwMode="auto">
          <a:xfrm>
            <a:off x="498475" y="5783263"/>
            <a:ext cx="587375" cy="1587"/>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66" name="Straight Connector 65">
            <a:extLst>
              <a:ext uri="{FF2B5EF4-FFF2-40B4-BE49-F238E27FC236}">
                <a16:creationId xmlns:a16="http://schemas.microsoft.com/office/drawing/2014/main" id="{040459C7-8FC4-79FA-66A2-8CC6047F9024}"/>
              </a:ext>
            </a:extLst>
          </p:cNvPr>
          <p:cNvCxnSpPr>
            <a:cxnSpLocks noChangeShapeType="1"/>
          </p:cNvCxnSpPr>
          <p:nvPr/>
        </p:nvCxnSpPr>
        <p:spPr bwMode="auto">
          <a:xfrm rot="5400000">
            <a:off x="623094" y="6233319"/>
            <a:ext cx="195263" cy="130175"/>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67" name="Straight Connector 66">
            <a:extLst>
              <a:ext uri="{FF2B5EF4-FFF2-40B4-BE49-F238E27FC236}">
                <a16:creationId xmlns:a16="http://schemas.microsoft.com/office/drawing/2014/main" id="{A2201B9B-5C86-0085-B578-DAD8C713470B}"/>
              </a:ext>
            </a:extLst>
          </p:cNvPr>
          <p:cNvCxnSpPr>
            <a:cxnSpLocks noChangeShapeType="1"/>
          </p:cNvCxnSpPr>
          <p:nvPr/>
        </p:nvCxnSpPr>
        <p:spPr bwMode="auto">
          <a:xfrm rot="16200000" flipH="1">
            <a:off x="773112" y="6213476"/>
            <a:ext cx="207963" cy="157162"/>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68" name="Oval 67">
            <a:extLst>
              <a:ext uri="{FF2B5EF4-FFF2-40B4-BE49-F238E27FC236}">
                <a16:creationId xmlns:a16="http://schemas.microsoft.com/office/drawing/2014/main" id="{FE76A7DF-F1F3-821B-B730-4187A84DF2D4}"/>
              </a:ext>
            </a:extLst>
          </p:cNvPr>
          <p:cNvSpPr/>
          <p:nvPr/>
        </p:nvSpPr>
        <p:spPr>
          <a:xfrm>
            <a:off x="8166100" y="1485900"/>
            <a:ext cx="301625" cy="247650"/>
          </a:xfrm>
          <a:prstGeom prst="ellipse">
            <a:avLst/>
          </a:prstGeom>
          <a:solidFill>
            <a:sysClr val="window" lastClr="FFFFFF"/>
          </a:solidFill>
          <a:ln w="28575" cap="flat" cmpd="sng" algn="ctr">
            <a:solidFill>
              <a:sysClr val="windowText" lastClr="000000"/>
            </a:solidFill>
            <a:prstDash val="solid"/>
            <a:miter lim="800000"/>
          </a:ln>
          <a:effectLst/>
        </p:spPr>
        <p:txBody>
          <a:bodyPr anchor="ctr"/>
          <a:lstStyle/>
          <a:p>
            <a:pPr algn="ctr" defTabSz="914400" eaLnBrk="1" fontAlgn="auto" hangingPunct="1">
              <a:spcBef>
                <a:spcPts val="0"/>
              </a:spcBef>
              <a:spcAft>
                <a:spcPts val="0"/>
              </a:spcAft>
              <a:defRPr/>
            </a:pPr>
            <a:endParaRPr lang="en-US" sz="2000" i="0" kern="0">
              <a:solidFill>
                <a:prstClr val="black"/>
              </a:solidFill>
              <a:latin typeface="+mn-lt"/>
            </a:endParaRPr>
          </a:p>
        </p:txBody>
      </p:sp>
      <p:cxnSp>
        <p:nvCxnSpPr>
          <p:cNvPr id="78869" name="Straight Connector 68">
            <a:extLst>
              <a:ext uri="{FF2B5EF4-FFF2-40B4-BE49-F238E27FC236}">
                <a16:creationId xmlns:a16="http://schemas.microsoft.com/office/drawing/2014/main" id="{0537EECA-F435-090A-B295-9387330A4BFF}"/>
              </a:ext>
            </a:extLst>
          </p:cNvPr>
          <p:cNvCxnSpPr>
            <a:cxnSpLocks noChangeShapeType="1"/>
            <a:stCxn id="68" idx="4"/>
          </p:cNvCxnSpPr>
          <p:nvPr/>
        </p:nvCxnSpPr>
        <p:spPr bwMode="auto">
          <a:xfrm rot="5400000">
            <a:off x="8026400" y="2017713"/>
            <a:ext cx="574675" cy="635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70" name="Straight Connector 69">
            <a:extLst>
              <a:ext uri="{FF2B5EF4-FFF2-40B4-BE49-F238E27FC236}">
                <a16:creationId xmlns:a16="http://schemas.microsoft.com/office/drawing/2014/main" id="{D295FCCB-B2CF-D3FE-479C-D150063D2BBA}"/>
              </a:ext>
            </a:extLst>
          </p:cNvPr>
          <p:cNvCxnSpPr>
            <a:cxnSpLocks noChangeShapeType="1"/>
          </p:cNvCxnSpPr>
          <p:nvPr/>
        </p:nvCxnSpPr>
        <p:spPr bwMode="auto">
          <a:xfrm>
            <a:off x="8010525" y="1903413"/>
            <a:ext cx="587375" cy="1587"/>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71" name="Straight Connector 70">
            <a:extLst>
              <a:ext uri="{FF2B5EF4-FFF2-40B4-BE49-F238E27FC236}">
                <a16:creationId xmlns:a16="http://schemas.microsoft.com/office/drawing/2014/main" id="{F9FB3675-52DA-E77E-B89A-17C5495C3406}"/>
              </a:ext>
            </a:extLst>
          </p:cNvPr>
          <p:cNvCxnSpPr>
            <a:cxnSpLocks noChangeShapeType="1"/>
          </p:cNvCxnSpPr>
          <p:nvPr/>
        </p:nvCxnSpPr>
        <p:spPr bwMode="auto">
          <a:xfrm rot="5400000">
            <a:off x="8133557" y="2353468"/>
            <a:ext cx="196850" cy="131763"/>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72" name="Straight Connector 71">
            <a:extLst>
              <a:ext uri="{FF2B5EF4-FFF2-40B4-BE49-F238E27FC236}">
                <a16:creationId xmlns:a16="http://schemas.microsoft.com/office/drawing/2014/main" id="{E42DE04D-C294-C959-F191-B35E59780E26}"/>
              </a:ext>
            </a:extLst>
          </p:cNvPr>
          <p:cNvCxnSpPr>
            <a:cxnSpLocks noChangeShapeType="1"/>
          </p:cNvCxnSpPr>
          <p:nvPr/>
        </p:nvCxnSpPr>
        <p:spPr bwMode="auto">
          <a:xfrm rot="16200000" flipH="1">
            <a:off x="8284369" y="2334419"/>
            <a:ext cx="209550" cy="157162"/>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73" name="Oval 72">
            <a:extLst>
              <a:ext uri="{FF2B5EF4-FFF2-40B4-BE49-F238E27FC236}">
                <a16:creationId xmlns:a16="http://schemas.microsoft.com/office/drawing/2014/main" id="{34B156EA-6C54-9B29-B68F-1A6420B76205}"/>
              </a:ext>
            </a:extLst>
          </p:cNvPr>
          <p:cNvSpPr/>
          <p:nvPr/>
        </p:nvSpPr>
        <p:spPr>
          <a:xfrm>
            <a:off x="8175625" y="5321300"/>
            <a:ext cx="300038" cy="247650"/>
          </a:xfrm>
          <a:prstGeom prst="ellipse">
            <a:avLst/>
          </a:prstGeom>
          <a:solidFill>
            <a:sysClr val="window" lastClr="FFFFFF"/>
          </a:solidFill>
          <a:ln w="28575" cap="flat" cmpd="sng" algn="ctr">
            <a:solidFill>
              <a:sysClr val="windowText" lastClr="000000"/>
            </a:solidFill>
            <a:prstDash val="solid"/>
            <a:miter lim="800000"/>
          </a:ln>
          <a:effectLst/>
        </p:spPr>
        <p:txBody>
          <a:bodyPr anchor="ctr"/>
          <a:lstStyle/>
          <a:p>
            <a:pPr algn="ctr" defTabSz="914400" eaLnBrk="1" fontAlgn="auto" hangingPunct="1">
              <a:spcBef>
                <a:spcPts val="0"/>
              </a:spcBef>
              <a:spcAft>
                <a:spcPts val="0"/>
              </a:spcAft>
              <a:defRPr/>
            </a:pPr>
            <a:endParaRPr lang="en-US" sz="2000" i="0" kern="0">
              <a:solidFill>
                <a:prstClr val="black"/>
              </a:solidFill>
              <a:latin typeface="+mn-lt"/>
            </a:endParaRPr>
          </a:p>
        </p:txBody>
      </p:sp>
      <p:cxnSp>
        <p:nvCxnSpPr>
          <p:cNvPr id="78874" name="Straight Connector 73">
            <a:extLst>
              <a:ext uri="{FF2B5EF4-FFF2-40B4-BE49-F238E27FC236}">
                <a16:creationId xmlns:a16="http://schemas.microsoft.com/office/drawing/2014/main" id="{7EFD831A-58FA-72C6-4C17-D60EB9C9BE97}"/>
              </a:ext>
            </a:extLst>
          </p:cNvPr>
          <p:cNvCxnSpPr>
            <a:cxnSpLocks noChangeShapeType="1"/>
            <a:stCxn id="73" idx="4"/>
          </p:cNvCxnSpPr>
          <p:nvPr/>
        </p:nvCxnSpPr>
        <p:spPr bwMode="auto">
          <a:xfrm rot="5400000">
            <a:off x="8035131" y="5852319"/>
            <a:ext cx="574675" cy="7938"/>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75" name="Straight Connector 74">
            <a:extLst>
              <a:ext uri="{FF2B5EF4-FFF2-40B4-BE49-F238E27FC236}">
                <a16:creationId xmlns:a16="http://schemas.microsoft.com/office/drawing/2014/main" id="{7C328A23-FE25-8586-52F1-A558480331D8}"/>
              </a:ext>
            </a:extLst>
          </p:cNvPr>
          <p:cNvCxnSpPr>
            <a:cxnSpLocks noChangeShapeType="1"/>
          </p:cNvCxnSpPr>
          <p:nvPr/>
        </p:nvCxnSpPr>
        <p:spPr bwMode="auto">
          <a:xfrm>
            <a:off x="8018463" y="5738813"/>
            <a:ext cx="587375" cy="1587"/>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76" name="Straight Connector 75">
            <a:extLst>
              <a:ext uri="{FF2B5EF4-FFF2-40B4-BE49-F238E27FC236}">
                <a16:creationId xmlns:a16="http://schemas.microsoft.com/office/drawing/2014/main" id="{C4DD8B50-D494-5DC3-BE94-E429D3937BDD}"/>
              </a:ext>
            </a:extLst>
          </p:cNvPr>
          <p:cNvCxnSpPr>
            <a:cxnSpLocks noChangeShapeType="1"/>
          </p:cNvCxnSpPr>
          <p:nvPr/>
        </p:nvCxnSpPr>
        <p:spPr bwMode="auto">
          <a:xfrm rot="5400000">
            <a:off x="8143082" y="6190456"/>
            <a:ext cx="195262" cy="130175"/>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77" name="Straight Connector 76">
            <a:extLst>
              <a:ext uri="{FF2B5EF4-FFF2-40B4-BE49-F238E27FC236}">
                <a16:creationId xmlns:a16="http://schemas.microsoft.com/office/drawing/2014/main" id="{B87A3649-4150-5E2A-1049-F186CBDDAE2D}"/>
              </a:ext>
            </a:extLst>
          </p:cNvPr>
          <p:cNvCxnSpPr>
            <a:cxnSpLocks noChangeShapeType="1"/>
          </p:cNvCxnSpPr>
          <p:nvPr/>
        </p:nvCxnSpPr>
        <p:spPr bwMode="auto">
          <a:xfrm rot="16200000" flipH="1">
            <a:off x="8292307" y="6169818"/>
            <a:ext cx="209550" cy="157163"/>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78" name="Oval 77">
            <a:extLst>
              <a:ext uri="{FF2B5EF4-FFF2-40B4-BE49-F238E27FC236}">
                <a16:creationId xmlns:a16="http://schemas.microsoft.com/office/drawing/2014/main" id="{B640E340-EF77-A8AA-C503-BD9BC8DABAEC}"/>
              </a:ext>
            </a:extLst>
          </p:cNvPr>
          <p:cNvSpPr/>
          <p:nvPr/>
        </p:nvSpPr>
        <p:spPr>
          <a:xfrm>
            <a:off x="8201025" y="3584575"/>
            <a:ext cx="301625" cy="247650"/>
          </a:xfrm>
          <a:prstGeom prst="ellipse">
            <a:avLst/>
          </a:prstGeom>
          <a:solidFill>
            <a:sysClr val="window" lastClr="FFFFFF"/>
          </a:solidFill>
          <a:ln w="28575" cap="flat" cmpd="sng" algn="ctr">
            <a:solidFill>
              <a:sysClr val="windowText" lastClr="000000"/>
            </a:solidFill>
            <a:prstDash val="solid"/>
            <a:miter lim="800000"/>
          </a:ln>
          <a:effectLst/>
        </p:spPr>
        <p:txBody>
          <a:bodyPr anchor="ctr"/>
          <a:lstStyle/>
          <a:p>
            <a:pPr algn="ctr" defTabSz="914400" eaLnBrk="1" fontAlgn="auto" hangingPunct="1">
              <a:spcBef>
                <a:spcPts val="0"/>
              </a:spcBef>
              <a:spcAft>
                <a:spcPts val="0"/>
              </a:spcAft>
              <a:defRPr/>
            </a:pPr>
            <a:endParaRPr lang="en-US" sz="2000" i="0" kern="0">
              <a:solidFill>
                <a:prstClr val="black"/>
              </a:solidFill>
              <a:latin typeface="+mn-lt"/>
            </a:endParaRPr>
          </a:p>
        </p:txBody>
      </p:sp>
      <p:cxnSp>
        <p:nvCxnSpPr>
          <p:cNvPr id="78879" name="Straight Connector 78">
            <a:extLst>
              <a:ext uri="{FF2B5EF4-FFF2-40B4-BE49-F238E27FC236}">
                <a16:creationId xmlns:a16="http://schemas.microsoft.com/office/drawing/2014/main" id="{06B8A67D-E174-960E-4C32-C3BA05988C9F}"/>
              </a:ext>
            </a:extLst>
          </p:cNvPr>
          <p:cNvCxnSpPr>
            <a:cxnSpLocks noChangeShapeType="1"/>
            <a:stCxn id="78" idx="4"/>
          </p:cNvCxnSpPr>
          <p:nvPr/>
        </p:nvCxnSpPr>
        <p:spPr bwMode="auto">
          <a:xfrm rot="5400000">
            <a:off x="8061325" y="4116388"/>
            <a:ext cx="574675" cy="635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0" name="Straight Connector 79">
            <a:extLst>
              <a:ext uri="{FF2B5EF4-FFF2-40B4-BE49-F238E27FC236}">
                <a16:creationId xmlns:a16="http://schemas.microsoft.com/office/drawing/2014/main" id="{C0837D96-BC3D-6FDF-F081-5828CA7597D9}"/>
              </a:ext>
            </a:extLst>
          </p:cNvPr>
          <p:cNvCxnSpPr>
            <a:cxnSpLocks noChangeShapeType="1"/>
          </p:cNvCxnSpPr>
          <p:nvPr/>
        </p:nvCxnSpPr>
        <p:spPr bwMode="auto">
          <a:xfrm>
            <a:off x="8045450" y="4002088"/>
            <a:ext cx="587375" cy="1587"/>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1" name="Straight Connector 80">
            <a:extLst>
              <a:ext uri="{FF2B5EF4-FFF2-40B4-BE49-F238E27FC236}">
                <a16:creationId xmlns:a16="http://schemas.microsoft.com/office/drawing/2014/main" id="{F1F1D745-ABC8-2BAE-9360-2E352CCC5B41}"/>
              </a:ext>
            </a:extLst>
          </p:cNvPr>
          <p:cNvCxnSpPr>
            <a:cxnSpLocks noChangeShapeType="1"/>
          </p:cNvCxnSpPr>
          <p:nvPr/>
        </p:nvCxnSpPr>
        <p:spPr bwMode="auto">
          <a:xfrm rot="5400000">
            <a:off x="8168482" y="4452143"/>
            <a:ext cx="196850" cy="131763"/>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2" name="Straight Connector 81">
            <a:extLst>
              <a:ext uri="{FF2B5EF4-FFF2-40B4-BE49-F238E27FC236}">
                <a16:creationId xmlns:a16="http://schemas.microsoft.com/office/drawing/2014/main" id="{6543C264-26AC-8AC0-C036-859B966A0BA5}"/>
              </a:ext>
            </a:extLst>
          </p:cNvPr>
          <p:cNvCxnSpPr>
            <a:cxnSpLocks noChangeShapeType="1"/>
          </p:cNvCxnSpPr>
          <p:nvPr/>
        </p:nvCxnSpPr>
        <p:spPr bwMode="auto">
          <a:xfrm rot="16200000" flipH="1">
            <a:off x="8319294" y="4433094"/>
            <a:ext cx="209550" cy="157162"/>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3" name="Straight Connector 82">
            <a:extLst>
              <a:ext uri="{FF2B5EF4-FFF2-40B4-BE49-F238E27FC236}">
                <a16:creationId xmlns:a16="http://schemas.microsoft.com/office/drawing/2014/main" id="{0A441912-7337-F909-0C8B-2A40FE20FD0D}"/>
              </a:ext>
            </a:extLst>
          </p:cNvPr>
          <p:cNvCxnSpPr>
            <a:cxnSpLocks noChangeShapeType="1"/>
            <a:endCxn id="54" idx="2"/>
          </p:cNvCxnSpPr>
          <p:nvPr/>
        </p:nvCxnSpPr>
        <p:spPr bwMode="auto">
          <a:xfrm flipV="1">
            <a:off x="1222375" y="1939925"/>
            <a:ext cx="2336800" cy="92075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4" name="Straight Connector 83">
            <a:extLst>
              <a:ext uri="{FF2B5EF4-FFF2-40B4-BE49-F238E27FC236}">
                <a16:creationId xmlns:a16="http://schemas.microsoft.com/office/drawing/2014/main" id="{F171062D-1AFC-0A2A-24C5-57FBCBE16497}"/>
              </a:ext>
            </a:extLst>
          </p:cNvPr>
          <p:cNvCxnSpPr>
            <a:cxnSpLocks noChangeShapeType="1"/>
            <a:endCxn id="55" idx="2"/>
          </p:cNvCxnSpPr>
          <p:nvPr/>
        </p:nvCxnSpPr>
        <p:spPr bwMode="auto">
          <a:xfrm>
            <a:off x="1235075" y="2887663"/>
            <a:ext cx="2351088" cy="131762"/>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5" name="Straight Connector 84">
            <a:extLst>
              <a:ext uri="{FF2B5EF4-FFF2-40B4-BE49-F238E27FC236}">
                <a16:creationId xmlns:a16="http://schemas.microsoft.com/office/drawing/2014/main" id="{FA4B9C09-51AC-5758-F649-6F6E00EF3E5D}"/>
              </a:ext>
            </a:extLst>
          </p:cNvPr>
          <p:cNvCxnSpPr>
            <a:cxnSpLocks noChangeShapeType="1"/>
            <a:endCxn id="56" idx="2"/>
          </p:cNvCxnSpPr>
          <p:nvPr/>
        </p:nvCxnSpPr>
        <p:spPr bwMode="auto">
          <a:xfrm>
            <a:off x="1222375" y="2900363"/>
            <a:ext cx="2428875" cy="1412875"/>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6" name="Straight Connector 85">
            <a:extLst>
              <a:ext uri="{FF2B5EF4-FFF2-40B4-BE49-F238E27FC236}">
                <a16:creationId xmlns:a16="http://schemas.microsoft.com/office/drawing/2014/main" id="{41D1B74B-8DD1-8AF7-B4D8-5E60197A0B1C}"/>
              </a:ext>
            </a:extLst>
          </p:cNvPr>
          <p:cNvCxnSpPr>
            <a:cxnSpLocks noChangeShapeType="1"/>
            <a:stCxn id="56" idx="6"/>
          </p:cNvCxnSpPr>
          <p:nvPr/>
        </p:nvCxnSpPr>
        <p:spPr bwMode="auto">
          <a:xfrm flipV="1">
            <a:off x="5872163" y="4271963"/>
            <a:ext cx="2351087" cy="41275"/>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7" name="Straight Connector 86">
            <a:extLst>
              <a:ext uri="{FF2B5EF4-FFF2-40B4-BE49-F238E27FC236}">
                <a16:creationId xmlns:a16="http://schemas.microsoft.com/office/drawing/2014/main" id="{F7717BC2-DC80-07BE-F457-F2EF14C715FB}"/>
              </a:ext>
            </a:extLst>
          </p:cNvPr>
          <p:cNvCxnSpPr>
            <a:cxnSpLocks noChangeShapeType="1"/>
            <a:stCxn id="57" idx="6"/>
          </p:cNvCxnSpPr>
          <p:nvPr/>
        </p:nvCxnSpPr>
        <p:spPr bwMode="auto">
          <a:xfrm flipV="1">
            <a:off x="6029325" y="5943600"/>
            <a:ext cx="2036763" cy="23813"/>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8" name="Straight Arrow Connector 87">
            <a:extLst>
              <a:ext uri="{FF2B5EF4-FFF2-40B4-BE49-F238E27FC236}">
                <a16:creationId xmlns:a16="http://schemas.microsoft.com/office/drawing/2014/main" id="{AEA7B156-AFDF-96EA-0BBD-DEB3B8E64BD2}"/>
              </a:ext>
            </a:extLst>
          </p:cNvPr>
          <p:cNvCxnSpPr>
            <a:cxnSpLocks noChangeShapeType="1"/>
          </p:cNvCxnSpPr>
          <p:nvPr/>
        </p:nvCxnSpPr>
        <p:spPr bwMode="auto">
          <a:xfrm flipV="1">
            <a:off x="5754688" y="2032000"/>
            <a:ext cx="2390775" cy="928688"/>
          </a:xfrm>
          <a:prstGeom prst="straightConnector1">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78889" name="Straight Arrow Connector 88">
            <a:extLst>
              <a:ext uri="{FF2B5EF4-FFF2-40B4-BE49-F238E27FC236}">
                <a16:creationId xmlns:a16="http://schemas.microsoft.com/office/drawing/2014/main" id="{F84A8F69-D126-1A9C-179D-49F71C724E6A}"/>
              </a:ext>
            </a:extLst>
          </p:cNvPr>
          <p:cNvCxnSpPr>
            <a:cxnSpLocks noChangeShapeType="1"/>
            <a:endCxn id="57" idx="2"/>
          </p:cNvCxnSpPr>
          <p:nvPr/>
        </p:nvCxnSpPr>
        <p:spPr bwMode="auto">
          <a:xfrm flipV="1">
            <a:off x="1169988" y="5967413"/>
            <a:ext cx="2389187" cy="15875"/>
          </a:xfrm>
          <a:prstGeom prst="straightConnector1">
            <a:avLst/>
          </a:prstGeom>
          <a:noFill/>
          <a:ln w="28575" algn="ctr">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90" name="TextBox 89">
            <a:extLst>
              <a:ext uri="{FF2B5EF4-FFF2-40B4-BE49-F238E27FC236}">
                <a16:creationId xmlns:a16="http://schemas.microsoft.com/office/drawing/2014/main" id="{33B92B1F-D256-C3E8-7666-FD5C9E7F132B}"/>
              </a:ext>
            </a:extLst>
          </p:cNvPr>
          <p:cNvSpPr txBox="1"/>
          <p:nvPr/>
        </p:nvSpPr>
        <p:spPr>
          <a:xfrm>
            <a:off x="182563" y="3292475"/>
            <a:ext cx="1414462" cy="400050"/>
          </a:xfrm>
          <a:prstGeom prst="rect">
            <a:avLst/>
          </a:prstGeom>
          <a:noFill/>
        </p:spPr>
        <p:txBody>
          <a:bodyPr>
            <a:spAutoFit/>
          </a:bodyPr>
          <a:lstStyle/>
          <a:p>
            <a:pPr defTabSz="914400" eaLnBrk="1" fontAlgn="auto" hangingPunct="1">
              <a:spcBef>
                <a:spcPts val="0"/>
              </a:spcBef>
              <a:spcAft>
                <a:spcPts val="0"/>
              </a:spcAft>
              <a:defRPr/>
            </a:pPr>
            <a:r>
              <a:rPr lang="en-US" sz="2000" i="0" kern="0" dirty="0">
                <a:solidFill>
                  <a:prstClr val="black"/>
                </a:solidFill>
                <a:latin typeface="+mn-lt"/>
              </a:rPr>
              <a:t>Customer</a:t>
            </a:r>
          </a:p>
        </p:txBody>
      </p:sp>
      <p:sp>
        <p:nvSpPr>
          <p:cNvPr id="91" name="TextBox 90">
            <a:extLst>
              <a:ext uri="{FF2B5EF4-FFF2-40B4-BE49-F238E27FC236}">
                <a16:creationId xmlns:a16="http://schemas.microsoft.com/office/drawing/2014/main" id="{73DF4287-B838-CF27-671B-B18C6AF0BC88}"/>
              </a:ext>
            </a:extLst>
          </p:cNvPr>
          <p:cNvSpPr txBox="1"/>
          <p:nvPr/>
        </p:nvSpPr>
        <p:spPr>
          <a:xfrm>
            <a:off x="163513" y="6370638"/>
            <a:ext cx="1262062" cy="400050"/>
          </a:xfrm>
          <a:prstGeom prst="rect">
            <a:avLst/>
          </a:prstGeom>
          <a:noFill/>
        </p:spPr>
        <p:txBody>
          <a:bodyPr>
            <a:spAutoFit/>
          </a:bodyPr>
          <a:lstStyle/>
          <a:p>
            <a:pPr algn="ctr" defTabSz="914400" eaLnBrk="1" fontAlgn="auto" hangingPunct="1">
              <a:spcBef>
                <a:spcPts val="0"/>
              </a:spcBef>
              <a:spcAft>
                <a:spcPts val="0"/>
              </a:spcAft>
              <a:defRPr/>
            </a:pPr>
            <a:r>
              <a:rPr lang="en-US" sz="2000" i="0" kern="0" dirty="0">
                <a:solidFill>
                  <a:prstClr val="black"/>
                </a:solidFill>
                <a:latin typeface="+mn-lt"/>
              </a:rPr>
              <a:t>Time</a:t>
            </a:r>
          </a:p>
        </p:txBody>
      </p:sp>
      <p:sp>
        <p:nvSpPr>
          <p:cNvPr id="92" name="TextBox 91">
            <a:extLst>
              <a:ext uri="{FF2B5EF4-FFF2-40B4-BE49-F238E27FC236}">
                <a16:creationId xmlns:a16="http://schemas.microsoft.com/office/drawing/2014/main" id="{2A684CA2-6787-EC22-803D-06A80908E128}"/>
              </a:ext>
            </a:extLst>
          </p:cNvPr>
          <p:cNvSpPr txBox="1"/>
          <p:nvPr/>
        </p:nvSpPr>
        <p:spPr>
          <a:xfrm>
            <a:off x="7113588" y="2465388"/>
            <a:ext cx="2506662" cy="708025"/>
          </a:xfrm>
          <a:prstGeom prst="rect">
            <a:avLst/>
          </a:prstGeom>
          <a:noFill/>
        </p:spPr>
        <p:txBody>
          <a:bodyPr>
            <a:spAutoFit/>
          </a:bodyPr>
          <a:lstStyle/>
          <a:p>
            <a:pPr algn="ctr" defTabSz="914400" eaLnBrk="1" fontAlgn="auto" hangingPunct="1">
              <a:spcBef>
                <a:spcPts val="0"/>
              </a:spcBef>
              <a:spcAft>
                <a:spcPts val="0"/>
              </a:spcAft>
              <a:defRPr/>
            </a:pPr>
            <a:r>
              <a:rPr lang="en-US" sz="2000" i="0" kern="0" dirty="0">
                <a:solidFill>
                  <a:prstClr val="black"/>
                </a:solidFill>
                <a:latin typeface="+mn-lt"/>
              </a:rPr>
              <a:t>&lt;&lt;system&gt;&gt;</a:t>
            </a:r>
          </a:p>
          <a:p>
            <a:pPr algn="ctr" defTabSz="914400" eaLnBrk="1" fontAlgn="auto" hangingPunct="1">
              <a:spcBef>
                <a:spcPts val="0"/>
              </a:spcBef>
              <a:spcAft>
                <a:spcPts val="0"/>
              </a:spcAft>
              <a:defRPr/>
            </a:pPr>
            <a:r>
              <a:rPr lang="en-US" sz="2000" i="0" kern="0" dirty="0">
                <a:solidFill>
                  <a:prstClr val="black"/>
                </a:solidFill>
                <a:latin typeface="+mn-lt"/>
              </a:rPr>
              <a:t>Payment Processor</a:t>
            </a:r>
          </a:p>
        </p:txBody>
      </p:sp>
      <p:sp>
        <p:nvSpPr>
          <p:cNvPr id="93" name="TextBox 92">
            <a:extLst>
              <a:ext uri="{FF2B5EF4-FFF2-40B4-BE49-F238E27FC236}">
                <a16:creationId xmlns:a16="http://schemas.microsoft.com/office/drawing/2014/main" id="{58257A6C-684D-53FA-6749-0D8501886844}"/>
              </a:ext>
            </a:extLst>
          </p:cNvPr>
          <p:cNvSpPr txBox="1"/>
          <p:nvPr/>
        </p:nvSpPr>
        <p:spPr>
          <a:xfrm>
            <a:off x="7348538" y="4633913"/>
            <a:ext cx="2732087" cy="400050"/>
          </a:xfrm>
          <a:prstGeom prst="rect">
            <a:avLst/>
          </a:prstGeom>
          <a:noFill/>
        </p:spPr>
        <p:txBody>
          <a:bodyPr>
            <a:spAutoFit/>
          </a:bodyPr>
          <a:lstStyle/>
          <a:p>
            <a:pPr defTabSz="914400" eaLnBrk="1" fontAlgn="auto" hangingPunct="1">
              <a:spcBef>
                <a:spcPts val="0"/>
              </a:spcBef>
              <a:spcAft>
                <a:spcPts val="0"/>
              </a:spcAft>
              <a:defRPr/>
            </a:pPr>
            <a:r>
              <a:rPr lang="en-US" sz="2000" i="0" kern="0" dirty="0">
                <a:solidFill>
                  <a:prstClr val="black"/>
                </a:solidFill>
                <a:latin typeface="+mn-lt"/>
              </a:rPr>
              <a:t>Customer Support</a:t>
            </a:r>
          </a:p>
        </p:txBody>
      </p:sp>
      <p:sp>
        <p:nvSpPr>
          <p:cNvPr id="94" name="TextBox 93">
            <a:extLst>
              <a:ext uri="{FF2B5EF4-FFF2-40B4-BE49-F238E27FC236}">
                <a16:creationId xmlns:a16="http://schemas.microsoft.com/office/drawing/2014/main" id="{81106D7F-30E0-E871-8F20-014DC92184AA}"/>
              </a:ext>
            </a:extLst>
          </p:cNvPr>
          <p:cNvSpPr txBox="1"/>
          <p:nvPr/>
        </p:nvSpPr>
        <p:spPr>
          <a:xfrm>
            <a:off x="7661275" y="6340475"/>
            <a:ext cx="2419350" cy="400050"/>
          </a:xfrm>
          <a:prstGeom prst="rect">
            <a:avLst/>
          </a:prstGeom>
          <a:noFill/>
        </p:spPr>
        <p:txBody>
          <a:bodyPr>
            <a:spAutoFit/>
          </a:bodyPr>
          <a:lstStyle/>
          <a:p>
            <a:pPr defTabSz="914400" eaLnBrk="1" fontAlgn="auto" hangingPunct="1">
              <a:spcBef>
                <a:spcPts val="0"/>
              </a:spcBef>
              <a:spcAft>
                <a:spcPts val="0"/>
              </a:spcAft>
              <a:defRPr/>
            </a:pPr>
            <a:r>
              <a:rPr lang="en-US" sz="2000" i="0" kern="0" dirty="0">
                <a:solidFill>
                  <a:prstClr val="black"/>
                </a:solidFill>
                <a:latin typeface="+mn-lt"/>
              </a:rPr>
              <a:t>Tax Authority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6AD8324-268F-A723-8E4D-DBAE089AD973}"/>
              </a:ext>
            </a:extLst>
          </p:cNvPr>
          <p:cNvSpPr>
            <a:spLocks noGrp="1" noChangeArrowheads="1"/>
          </p:cNvSpPr>
          <p:nvPr>
            <p:ph type="title"/>
          </p:nvPr>
        </p:nvSpPr>
        <p:spPr>
          <a:xfrm>
            <a:off x="239713" y="125413"/>
            <a:ext cx="9205912" cy="1255712"/>
          </a:xfrm>
        </p:spPr>
        <p:txBody>
          <a:bodyPr/>
          <a:lstStyle/>
          <a:p>
            <a:r>
              <a:rPr lang="en-US" altLang="en-US" sz="3200"/>
              <a:t>Relationships between Use Cases </a:t>
            </a:r>
            <a:br>
              <a:rPr lang="en-US" altLang="en-US" sz="3200"/>
            </a:br>
            <a:r>
              <a:rPr lang="en-US" altLang="en-US" sz="3200"/>
              <a:t>and Actors</a:t>
            </a:r>
          </a:p>
        </p:txBody>
      </p:sp>
      <p:sp>
        <p:nvSpPr>
          <p:cNvPr id="46083" name="Rectangle 3">
            <a:extLst>
              <a:ext uri="{FF2B5EF4-FFF2-40B4-BE49-F238E27FC236}">
                <a16:creationId xmlns:a16="http://schemas.microsoft.com/office/drawing/2014/main" id="{BB841A8E-C2F4-7BCC-EA34-1B3DCB481EA3}"/>
              </a:ext>
            </a:extLst>
          </p:cNvPr>
          <p:cNvSpPr>
            <a:spLocks noGrp="1" noChangeArrowheads="1"/>
          </p:cNvSpPr>
          <p:nvPr>
            <p:ph type="body" idx="1"/>
          </p:nvPr>
        </p:nvSpPr>
        <p:spPr>
          <a:xfrm>
            <a:off x="239713" y="1408113"/>
            <a:ext cx="9840912" cy="5410200"/>
          </a:xfrm>
        </p:spPr>
        <p:txBody>
          <a:bodyPr/>
          <a:lstStyle/>
          <a:p>
            <a:pPr>
              <a:lnSpc>
                <a:spcPct val="125000"/>
              </a:lnSpc>
              <a:spcBef>
                <a:spcPts val="1200"/>
              </a:spcBef>
              <a:spcAft>
                <a:spcPts val="600"/>
              </a:spcAft>
            </a:pPr>
            <a:r>
              <a:rPr lang="en-US" altLang="en-US" sz="3600"/>
              <a:t>An actor is connected to a use case by an association relation:</a:t>
            </a:r>
          </a:p>
          <a:p>
            <a:pPr lvl="1">
              <a:lnSpc>
                <a:spcPct val="125000"/>
              </a:lnSpc>
              <a:spcBef>
                <a:spcPts val="1200"/>
              </a:spcBef>
              <a:spcAft>
                <a:spcPct val="10000"/>
              </a:spcAft>
            </a:pPr>
            <a:r>
              <a:rPr lang="en-US" altLang="en-US" sz="3200"/>
              <a:t>Indicates that the actor and the use case communicate with one another.</a:t>
            </a:r>
          </a:p>
        </p:txBody>
      </p:sp>
      <p:sp>
        <p:nvSpPr>
          <p:cNvPr id="79876" name="Oval 5">
            <a:extLst>
              <a:ext uri="{FF2B5EF4-FFF2-40B4-BE49-F238E27FC236}">
                <a16:creationId xmlns:a16="http://schemas.microsoft.com/office/drawing/2014/main" id="{A83A0E1F-3016-FAE6-3CD7-89060F9027B1}"/>
              </a:ext>
            </a:extLst>
          </p:cNvPr>
          <p:cNvSpPr>
            <a:spLocks noChangeArrowheads="1"/>
          </p:cNvSpPr>
          <p:nvPr/>
        </p:nvSpPr>
        <p:spPr bwMode="auto">
          <a:xfrm>
            <a:off x="773113" y="4837113"/>
            <a:ext cx="2286000" cy="1176337"/>
          </a:xfrm>
          <a:prstGeom prst="ellipse">
            <a:avLst/>
          </a:prstGeom>
          <a:solidFill>
            <a:srgbClr val="FFFF00"/>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endParaRPr lang="en-US" altLang="en-US" sz="4800"/>
          </a:p>
        </p:txBody>
      </p:sp>
      <p:sp>
        <p:nvSpPr>
          <p:cNvPr id="79877" name="Text Box 6">
            <a:extLst>
              <a:ext uri="{FF2B5EF4-FFF2-40B4-BE49-F238E27FC236}">
                <a16:creationId xmlns:a16="http://schemas.microsoft.com/office/drawing/2014/main" id="{3043334E-58FE-1957-21FF-D91D2451E159}"/>
              </a:ext>
            </a:extLst>
          </p:cNvPr>
          <p:cNvSpPr txBox="1">
            <a:spLocks noChangeArrowheads="1"/>
          </p:cNvSpPr>
          <p:nvPr/>
        </p:nvSpPr>
        <p:spPr bwMode="auto">
          <a:xfrm>
            <a:off x="811213" y="4891088"/>
            <a:ext cx="20955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a:r>
              <a:rPr lang="en-US" altLang="en-US" sz="2800" i="0">
                <a:solidFill>
                  <a:schemeClr val="tx1"/>
                </a:solidFill>
              </a:rPr>
              <a:t>update</a:t>
            </a:r>
          </a:p>
          <a:p>
            <a:pPr algn="ctr"/>
            <a:r>
              <a:rPr lang="en-US" altLang="en-US" sz="2800" i="0">
                <a:solidFill>
                  <a:schemeClr val="tx1"/>
                </a:solidFill>
              </a:rPr>
              <a:t>grades</a:t>
            </a:r>
            <a:endParaRPr lang="en-US" altLang="en-US" sz="2400" i="0">
              <a:solidFill>
                <a:schemeClr val="tx1"/>
              </a:solidFill>
            </a:endParaRPr>
          </a:p>
        </p:txBody>
      </p:sp>
      <p:sp>
        <p:nvSpPr>
          <p:cNvPr id="79878" name="Oval 7">
            <a:extLst>
              <a:ext uri="{FF2B5EF4-FFF2-40B4-BE49-F238E27FC236}">
                <a16:creationId xmlns:a16="http://schemas.microsoft.com/office/drawing/2014/main" id="{6E3D5E91-B013-114A-D5BD-ED1AEA2F3680}"/>
              </a:ext>
            </a:extLst>
          </p:cNvPr>
          <p:cNvSpPr>
            <a:spLocks noChangeArrowheads="1"/>
          </p:cNvSpPr>
          <p:nvPr/>
        </p:nvSpPr>
        <p:spPr bwMode="auto">
          <a:xfrm>
            <a:off x="7478713" y="4313238"/>
            <a:ext cx="609600" cy="5238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79879" name="Line 8">
            <a:extLst>
              <a:ext uri="{FF2B5EF4-FFF2-40B4-BE49-F238E27FC236}">
                <a16:creationId xmlns:a16="http://schemas.microsoft.com/office/drawing/2014/main" id="{FC5B214A-B849-28DB-5156-222E22762389}"/>
              </a:ext>
            </a:extLst>
          </p:cNvPr>
          <p:cNvSpPr>
            <a:spLocks noChangeShapeType="1"/>
          </p:cNvSpPr>
          <p:nvPr/>
        </p:nvSpPr>
        <p:spPr bwMode="auto">
          <a:xfrm>
            <a:off x="7783513" y="4837113"/>
            <a:ext cx="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9880" name="Line 9">
            <a:extLst>
              <a:ext uri="{FF2B5EF4-FFF2-40B4-BE49-F238E27FC236}">
                <a16:creationId xmlns:a16="http://schemas.microsoft.com/office/drawing/2014/main" id="{16D88D35-6FA1-ACC6-10F1-5B5965D7454D}"/>
              </a:ext>
            </a:extLst>
          </p:cNvPr>
          <p:cNvSpPr>
            <a:spLocks noChangeShapeType="1"/>
          </p:cNvSpPr>
          <p:nvPr/>
        </p:nvSpPr>
        <p:spPr bwMode="auto">
          <a:xfrm>
            <a:off x="7783513" y="5097463"/>
            <a:ext cx="609600" cy="2619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9881" name="Line 10">
            <a:extLst>
              <a:ext uri="{FF2B5EF4-FFF2-40B4-BE49-F238E27FC236}">
                <a16:creationId xmlns:a16="http://schemas.microsoft.com/office/drawing/2014/main" id="{B34D0F76-B28D-41F4-24D6-5DCF63906C70}"/>
              </a:ext>
            </a:extLst>
          </p:cNvPr>
          <p:cNvSpPr>
            <a:spLocks noChangeShapeType="1"/>
          </p:cNvSpPr>
          <p:nvPr/>
        </p:nvSpPr>
        <p:spPr bwMode="auto">
          <a:xfrm flipH="1">
            <a:off x="7326313" y="5097463"/>
            <a:ext cx="457200" cy="2619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9882" name="Line 11">
            <a:extLst>
              <a:ext uri="{FF2B5EF4-FFF2-40B4-BE49-F238E27FC236}">
                <a16:creationId xmlns:a16="http://schemas.microsoft.com/office/drawing/2014/main" id="{F34466F5-2F2B-3B45-FDB4-CEA6CB6CF560}"/>
              </a:ext>
            </a:extLst>
          </p:cNvPr>
          <p:cNvSpPr>
            <a:spLocks noChangeShapeType="1"/>
          </p:cNvSpPr>
          <p:nvPr/>
        </p:nvSpPr>
        <p:spPr bwMode="auto">
          <a:xfrm>
            <a:off x="7783513" y="5751513"/>
            <a:ext cx="304800" cy="2619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9883" name="Line 12">
            <a:extLst>
              <a:ext uri="{FF2B5EF4-FFF2-40B4-BE49-F238E27FC236}">
                <a16:creationId xmlns:a16="http://schemas.microsoft.com/office/drawing/2014/main" id="{3DE46CD4-4914-9EFA-3570-3CDF990AF934}"/>
              </a:ext>
            </a:extLst>
          </p:cNvPr>
          <p:cNvSpPr>
            <a:spLocks noChangeShapeType="1"/>
          </p:cNvSpPr>
          <p:nvPr/>
        </p:nvSpPr>
        <p:spPr bwMode="auto">
          <a:xfrm flipH="1">
            <a:off x="7478713" y="5751513"/>
            <a:ext cx="304800" cy="2619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9884" name="Text Box 13">
            <a:extLst>
              <a:ext uri="{FF2B5EF4-FFF2-40B4-BE49-F238E27FC236}">
                <a16:creationId xmlns:a16="http://schemas.microsoft.com/office/drawing/2014/main" id="{1ED3EC24-9BAF-C849-5B70-DBE2CA526BED}"/>
              </a:ext>
            </a:extLst>
          </p:cNvPr>
          <p:cNvSpPr txBox="1">
            <a:spLocks noChangeArrowheads="1"/>
          </p:cNvSpPr>
          <p:nvPr/>
        </p:nvSpPr>
        <p:spPr bwMode="auto">
          <a:xfrm>
            <a:off x="6945313" y="6065838"/>
            <a:ext cx="16764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a:r>
              <a:rPr lang="en-US" altLang="en-US" sz="2800" i="0">
                <a:solidFill>
                  <a:schemeClr val="tx1"/>
                </a:solidFill>
              </a:rPr>
              <a:t>faculty</a:t>
            </a:r>
            <a:endParaRPr lang="en-US" altLang="en-US" sz="2400" i="0">
              <a:solidFill>
                <a:schemeClr val="tx1"/>
              </a:solidFill>
            </a:endParaRPr>
          </a:p>
        </p:txBody>
      </p:sp>
      <p:sp>
        <p:nvSpPr>
          <p:cNvPr id="79885" name="Line 14">
            <a:extLst>
              <a:ext uri="{FF2B5EF4-FFF2-40B4-BE49-F238E27FC236}">
                <a16:creationId xmlns:a16="http://schemas.microsoft.com/office/drawing/2014/main" id="{F6D47B81-C2C6-E502-8FF0-D5BFA3E538BA}"/>
              </a:ext>
            </a:extLst>
          </p:cNvPr>
          <p:cNvSpPr>
            <a:spLocks noChangeShapeType="1"/>
          </p:cNvSpPr>
          <p:nvPr/>
        </p:nvSpPr>
        <p:spPr bwMode="auto">
          <a:xfrm flipH="1">
            <a:off x="3059113" y="5456238"/>
            <a:ext cx="4267200"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down)">
                                      <p:cBhvr>
                                        <p:cTn id="7" dur="500"/>
                                        <p:tgtEl>
                                          <p:spTgt spid="4608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6083">
                                            <p:txEl>
                                              <p:pRg st="1" end="1"/>
                                            </p:txEl>
                                          </p:spTgt>
                                        </p:tgtEl>
                                        <p:attrNameLst>
                                          <p:attrName>style.visibility</p:attrName>
                                        </p:attrNameLst>
                                      </p:cBhvr>
                                      <p:to>
                                        <p:strVal val="visible"/>
                                      </p:to>
                                    </p:set>
                                    <p:animEffect transition="in" filter="wipe(down)">
                                      <p:cBhvr>
                                        <p:cTn id="10" dur="5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360CEF7B-406A-2537-3004-3749C7FEDE6B}"/>
              </a:ext>
            </a:extLst>
          </p:cNvPr>
          <p:cNvSpPr>
            <a:spLocks noChangeArrowheads="1"/>
          </p:cNvSpPr>
          <p:nvPr/>
        </p:nvSpPr>
        <p:spPr bwMode="auto">
          <a:xfrm>
            <a:off x="447675" y="147638"/>
            <a:ext cx="9240838"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00" tIns="51480" rIns="19800" bIns="514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eaLnBrk="1">
              <a:lnSpc>
                <a:spcPct val="94000"/>
              </a:lnSpc>
              <a:spcBef>
                <a:spcPts val="1363"/>
              </a:spcBef>
              <a:buClr>
                <a:srgbClr val="000000"/>
              </a:buClr>
              <a:buSzPct val="45000"/>
              <a:buFont typeface="Wingdings" panose="05000000000000000000" pitchFamily="2" charset="2"/>
              <a:buNone/>
            </a:pPr>
            <a:r>
              <a:rPr lang="en-GB" altLang="en-US" sz="3200" i="0">
                <a:solidFill>
                  <a:srgbClr val="000000"/>
                </a:solidFill>
              </a:rPr>
              <a:t>Another Example Use Case Diagram </a:t>
            </a:r>
          </a:p>
        </p:txBody>
      </p:sp>
      <p:sp>
        <p:nvSpPr>
          <p:cNvPr id="80899" name="Rectangle 3">
            <a:extLst>
              <a:ext uri="{FF2B5EF4-FFF2-40B4-BE49-F238E27FC236}">
                <a16:creationId xmlns:a16="http://schemas.microsoft.com/office/drawing/2014/main" id="{218659DF-FB8F-2C57-2DB8-76A8C7C3D9D6}"/>
              </a:ext>
            </a:extLst>
          </p:cNvPr>
          <p:cNvSpPr>
            <a:spLocks noChangeArrowheads="1"/>
          </p:cNvSpPr>
          <p:nvPr/>
        </p:nvSpPr>
        <p:spPr bwMode="auto">
          <a:xfrm>
            <a:off x="2851150" y="2532063"/>
            <a:ext cx="4073525" cy="3424237"/>
          </a:xfrm>
          <a:prstGeom prst="rect">
            <a:avLst/>
          </a:prstGeom>
          <a:solidFill>
            <a:srgbClr val="CCFFCC"/>
          </a:solidFill>
          <a:ln w="3175" algn="ctr">
            <a:solidFill>
              <a:schemeClr val="tx1"/>
            </a:solidFill>
            <a:miter lim="800000"/>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endParaRPr lang="en-US" altLang="en-US" sz="2400" i="0">
              <a:solidFill>
                <a:srgbClr val="FFFFFF"/>
              </a:solidFill>
            </a:endParaRPr>
          </a:p>
        </p:txBody>
      </p:sp>
      <p:sp>
        <p:nvSpPr>
          <p:cNvPr id="80900" name="Oval 4">
            <a:extLst>
              <a:ext uri="{FF2B5EF4-FFF2-40B4-BE49-F238E27FC236}">
                <a16:creationId xmlns:a16="http://schemas.microsoft.com/office/drawing/2014/main" id="{475FCA0B-D353-10B0-E6EF-17EEF83ABC57}"/>
              </a:ext>
            </a:extLst>
          </p:cNvPr>
          <p:cNvSpPr>
            <a:spLocks noChangeArrowheads="1"/>
          </p:cNvSpPr>
          <p:nvPr/>
        </p:nvSpPr>
        <p:spPr bwMode="auto">
          <a:xfrm>
            <a:off x="3767138" y="3709988"/>
            <a:ext cx="2138362" cy="855662"/>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chemeClr val="tx1"/>
                </a:solidFill>
              </a:rPr>
              <a:t>Rent Videos	</a:t>
            </a:r>
          </a:p>
        </p:txBody>
      </p:sp>
      <p:sp>
        <p:nvSpPr>
          <p:cNvPr id="80901" name="Oval 5">
            <a:extLst>
              <a:ext uri="{FF2B5EF4-FFF2-40B4-BE49-F238E27FC236}">
                <a16:creationId xmlns:a16="http://schemas.microsoft.com/office/drawing/2014/main" id="{3DD2F7E4-063A-94F8-28B7-D34D2FDECD7C}"/>
              </a:ext>
            </a:extLst>
          </p:cNvPr>
          <p:cNvSpPr>
            <a:spLocks noChangeArrowheads="1"/>
          </p:cNvSpPr>
          <p:nvPr/>
        </p:nvSpPr>
        <p:spPr bwMode="auto">
          <a:xfrm>
            <a:off x="3767138" y="4886325"/>
            <a:ext cx="2138362" cy="855663"/>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1800" i="0">
                <a:solidFill>
                  <a:schemeClr val="tx1"/>
                </a:solidFill>
              </a:rPr>
              <a:t>.  .  .</a:t>
            </a:r>
          </a:p>
        </p:txBody>
      </p:sp>
      <p:sp>
        <p:nvSpPr>
          <p:cNvPr id="7" name="Rectangle 6">
            <a:extLst>
              <a:ext uri="{FF2B5EF4-FFF2-40B4-BE49-F238E27FC236}">
                <a16:creationId xmlns:a16="http://schemas.microsoft.com/office/drawing/2014/main" id="{987FB12E-E714-35C7-0F9C-92FE72C6C3BE}"/>
              </a:ext>
            </a:extLst>
          </p:cNvPr>
          <p:cNvSpPr/>
          <p:nvPr/>
        </p:nvSpPr>
        <p:spPr>
          <a:xfrm>
            <a:off x="3211513" y="2640013"/>
            <a:ext cx="3352800" cy="64135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400" i="0" dirty="0">
                <a:solidFill>
                  <a:schemeClr val="tx1"/>
                </a:solidFill>
              </a:rPr>
              <a:t>Video Store Information System</a:t>
            </a:r>
          </a:p>
        </p:txBody>
      </p:sp>
      <p:pic>
        <p:nvPicPr>
          <p:cNvPr id="80903" name="Picture 2">
            <a:extLst>
              <a:ext uri="{FF2B5EF4-FFF2-40B4-BE49-F238E27FC236}">
                <a16:creationId xmlns:a16="http://schemas.microsoft.com/office/drawing/2014/main" id="{5F6B534A-21A6-4656-1B8F-D60FC81E0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3398838"/>
            <a:ext cx="68738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FF2B5EF4-FFF2-40B4-BE49-F238E27FC236}">
                <a16:creationId xmlns:a16="http://schemas.microsoft.com/office/drawing/2014/main" id="{095AF13D-7E21-A1F4-26BA-3F5A53CB7282}"/>
              </a:ext>
            </a:extLst>
          </p:cNvPr>
          <p:cNvCxnSpPr>
            <a:endCxn id="80900" idx="2"/>
          </p:cNvCxnSpPr>
          <p:nvPr/>
        </p:nvCxnSpPr>
        <p:spPr>
          <a:xfrm flipV="1">
            <a:off x="1808163" y="4138613"/>
            <a:ext cx="1958975" cy="15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90DEF2E-3460-8510-4426-8C1593BBF27C}"/>
              </a:ext>
            </a:extLst>
          </p:cNvPr>
          <p:cNvCxnSpPr>
            <a:stCxn id="80900" idx="6"/>
          </p:cNvCxnSpPr>
          <p:nvPr/>
        </p:nvCxnSpPr>
        <p:spPr>
          <a:xfrm>
            <a:off x="5905500" y="4138613"/>
            <a:ext cx="2239963" cy="15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0906" name="Rectangle 14">
            <a:extLst>
              <a:ext uri="{FF2B5EF4-FFF2-40B4-BE49-F238E27FC236}">
                <a16:creationId xmlns:a16="http://schemas.microsoft.com/office/drawing/2014/main" id="{0278C868-4335-3536-B354-8D6E30259D3A}"/>
              </a:ext>
            </a:extLst>
          </p:cNvPr>
          <p:cNvSpPr>
            <a:spLocks noChangeArrowheads="1"/>
          </p:cNvSpPr>
          <p:nvPr/>
        </p:nvSpPr>
        <p:spPr bwMode="auto">
          <a:xfrm>
            <a:off x="7399338" y="4357688"/>
            <a:ext cx="2525712"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1800" i="0">
                <a:solidFill>
                  <a:schemeClr val="tx1"/>
                </a:solidFill>
              </a:rPr>
              <a:t>&lt;&lt;external system&gt;&gt;</a:t>
            </a:r>
          </a:p>
          <a:p>
            <a:pPr algn="ctr" defTabSz="914400" eaLnBrk="1" hangingPunct="1"/>
            <a:r>
              <a:rPr lang="en-US" altLang="en-US" sz="1800" i="0">
                <a:solidFill>
                  <a:schemeClr val="tx1"/>
                </a:solidFill>
              </a:rPr>
              <a:t>Credit Authorization Service</a:t>
            </a:r>
          </a:p>
        </p:txBody>
      </p:sp>
      <p:sp>
        <p:nvSpPr>
          <p:cNvPr id="23" name="Rectangle 22">
            <a:extLst>
              <a:ext uri="{FF2B5EF4-FFF2-40B4-BE49-F238E27FC236}">
                <a16:creationId xmlns:a16="http://schemas.microsoft.com/office/drawing/2014/main" id="{357936B6-5269-8F81-8333-EBAC8314C875}"/>
              </a:ext>
            </a:extLst>
          </p:cNvPr>
          <p:cNvSpPr/>
          <p:nvPr/>
        </p:nvSpPr>
        <p:spPr>
          <a:xfrm>
            <a:off x="544513" y="4465638"/>
            <a:ext cx="1831975" cy="533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400" i="0">
                <a:solidFill>
                  <a:schemeClr val="tx1"/>
                </a:solidFill>
              </a:rPr>
              <a:t>Clerk</a:t>
            </a:r>
          </a:p>
        </p:txBody>
      </p:sp>
      <p:sp>
        <p:nvSpPr>
          <p:cNvPr id="80908" name="Picture 2">
            <a:extLst>
              <a:ext uri="{FF2B5EF4-FFF2-40B4-BE49-F238E27FC236}">
                <a16:creationId xmlns:a16="http://schemas.microsoft.com/office/drawing/2014/main" id="{19F8B139-3A5E-732E-0A15-6C1B3D12ED4E}"/>
              </a:ext>
            </a:extLst>
          </p:cNvPr>
          <p:cNvSpPr>
            <a:spLocks noChangeAspect="1" noChangeArrowheads="1"/>
          </p:cNvSpPr>
          <p:nvPr/>
        </p:nvSpPr>
        <p:spPr bwMode="auto">
          <a:xfrm>
            <a:off x="8020050" y="3508375"/>
            <a:ext cx="687388"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pic>
        <p:nvPicPr>
          <p:cNvPr id="80909" name="Picture 2">
            <a:extLst>
              <a:ext uri="{FF2B5EF4-FFF2-40B4-BE49-F238E27FC236}">
                <a16:creationId xmlns:a16="http://schemas.microsoft.com/office/drawing/2014/main" id="{496E96E6-A761-685A-3992-611251D24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3355975"/>
            <a:ext cx="687388"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a:extLst>
              <a:ext uri="{FF2B5EF4-FFF2-40B4-BE49-F238E27FC236}">
                <a16:creationId xmlns:a16="http://schemas.microsoft.com/office/drawing/2014/main" id="{263285B0-6721-7ACA-069D-0467E5467180}"/>
              </a:ext>
            </a:extLst>
          </p:cNvPr>
          <p:cNvSpPr>
            <a:spLocks noGrp="1" noChangeArrowheads="1"/>
          </p:cNvSpPr>
          <p:nvPr>
            <p:ph type="title"/>
          </p:nvPr>
        </p:nvSpPr>
        <p:spPr>
          <a:xfrm>
            <a:off x="1008063" y="168275"/>
            <a:ext cx="8591550" cy="709613"/>
          </a:xfrm>
        </p:spPr>
        <p:txBody>
          <a:bodyPr/>
          <a:lstStyle/>
          <a:p>
            <a:r>
              <a:rPr lang="en-US" altLang="en-US" sz="3200"/>
              <a:t>Yet Another Use Case Example</a:t>
            </a:r>
          </a:p>
        </p:txBody>
      </p:sp>
      <p:grpSp>
        <p:nvGrpSpPr>
          <p:cNvPr id="2" name="Group 26">
            <a:extLst>
              <a:ext uri="{FF2B5EF4-FFF2-40B4-BE49-F238E27FC236}">
                <a16:creationId xmlns:a16="http://schemas.microsoft.com/office/drawing/2014/main" id="{3679BDBA-4D7E-23EA-E4AB-1C28B42AC4B5}"/>
              </a:ext>
            </a:extLst>
          </p:cNvPr>
          <p:cNvGrpSpPr>
            <a:grpSpLocks/>
          </p:cNvGrpSpPr>
          <p:nvPr/>
        </p:nvGrpSpPr>
        <p:grpSpPr bwMode="auto">
          <a:xfrm>
            <a:off x="-65088" y="1189038"/>
            <a:ext cx="10058401" cy="5902325"/>
            <a:chOff x="-41" y="749"/>
            <a:chExt cx="6336" cy="3718"/>
          </a:xfrm>
        </p:grpSpPr>
        <p:sp>
          <p:nvSpPr>
            <p:cNvPr id="81924" name="Rectangle 4">
              <a:extLst>
                <a:ext uri="{FF2B5EF4-FFF2-40B4-BE49-F238E27FC236}">
                  <a16:creationId xmlns:a16="http://schemas.microsoft.com/office/drawing/2014/main" id="{C20D9E38-374A-8EE2-89F2-2A92A082F6B1}"/>
                </a:ext>
              </a:extLst>
            </p:cNvPr>
            <p:cNvSpPr>
              <a:spLocks noChangeArrowheads="1"/>
            </p:cNvSpPr>
            <p:nvPr/>
          </p:nvSpPr>
          <p:spPr bwMode="auto">
            <a:xfrm>
              <a:off x="1788" y="790"/>
              <a:ext cx="2613" cy="3332"/>
            </a:xfrm>
            <a:prstGeom prst="rect">
              <a:avLst/>
            </a:prstGeom>
            <a:solidFill>
              <a:srgbClr val="CCFFCC"/>
            </a:solidFill>
            <a:ln w="3175" algn="ctr">
              <a:solidFill>
                <a:schemeClr val="tx1"/>
              </a:solidFill>
              <a:miter lim="800000"/>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endParaRPr lang="en-US" altLang="en-US" sz="2800" i="0">
                <a:solidFill>
                  <a:srgbClr val="FFFFFF"/>
                </a:solidFill>
              </a:endParaRPr>
            </a:p>
          </p:txBody>
        </p:sp>
        <p:sp>
          <p:nvSpPr>
            <p:cNvPr id="81925" name="Oval 5">
              <a:extLst>
                <a:ext uri="{FF2B5EF4-FFF2-40B4-BE49-F238E27FC236}">
                  <a16:creationId xmlns:a16="http://schemas.microsoft.com/office/drawing/2014/main" id="{DCF80EFC-52A4-E9C0-2FCD-7AB8D26FA1F4}"/>
                </a:ext>
              </a:extLst>
            </p:cNvPr>
            <p:cNvSpPr>
              <a:spLocks noChangeArrowheads="1"/>
            </p:cNvSpPr>
            <p:nvPr/>
          </p:nvSpPr>
          <p:spPr bwMode="auto">
            <a:xfrm>
              <a:off x="2376" y="1256"/>
              <a:ext cx="1372" cy="534"/>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chemeClr val="tx1"/>
                  </a:solidFill>
                </a:rPr>
                <a:t>Check Status</a:t>
              </a:r>
            </a:p>
          </p:txBody>
        </p:sp>
        <p:sp>
          <p:nvSpPr>
            <p:cNvPr id="81926" name="Oval 6">
              <a:extLst>
                <a:ext uri="{FF2B5EF4-FFF2-40B4-BE49-F238E27FC236}">
                  <a16:creationId xmlns:a16="http://schemas.microsoft.com/office/drawing/2014/main" id="{5BB3F289-A45F-616C-E477-72B98002D867}"/>
                </a:ext>
              </a:extLst>
            </p:cNvPr>
            <p:cNvSpPr>
              <a:spLocks noChangeArrowheads="1"/>
            </p:cNvSpPr>
            <p:nvPr/>
          </p:nvSpPr>
          <p:spPr bwMode="auto">
            <a:xfrm>
              <a:off x="2376" y="1990"/>
              <a:ext cx="1372" cy="533"/>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chemeClr val="tx1"/>
                  </a:solidFill>
                </a:rPr>
                <a:t>Place Order</a:t>
              </a:r>
            </a:p>
          </p:txBody>
        </p:sp>
        <p:sp>
          <p:nvSpPr>
            <p:cNvPr id="81927" name="Oval 7">
              <a:extLst>
                <a:ext uri="{FF2B5EF4-FFF2-40B4-BE49-F238E27FC236}">
                  <a16:creationId xmlns:a16="http://schemas.microsoft.com/office/drawing/2014/main" id="{668FF94E-EFC1-7248-22C4-986DFA66CB93}"/>
                </a:ext>
              </a:extLst>
            </p:cNvPr>
            <p:cNvSpPr>
              <a:spLocks noChangeArrowheads="1"/>
            </p:cNvSpPr>
            <p:nvPr/>
          </p:nvSpPr>
          <p:spPr bwMode="auto">
            <a:xfrm>
              <a:off x="2376" y="2723"/>
              <a:ext cx="1372" cy="533"/>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chemeClr val="tx1"/>
                  </a:solidFill>
                </a:rPr>
                <a:t>Fill Orders</a:t>
              </a:r>
            </a:p>
          </p:txBody>
        </p:sp>
        <p:sp>
          <p:nvSpPr>
            <p:cNvPr id="81928" name="Oval 9">
              <a:extLst>
                <a:ext uri="{FF2B5EF4-FFF2-40B4-BE49-F238E27FC236}">
                  <a16:creationId xmlns:a16="http://schemas.microsoft.com/office/drawing/2014/main" id="{3DCE0F04-E1BF-0AC2-4DFC-C20D80B211B2}"/>
                </a:ext>
              </a:extLst>
            </p:cNvPr>
            <p:cNvSpPr>
              <a:spLocks noChangeArrowheads="1"/>
            </p:cNvSpPr>
            <p:nvPr/>
          </p:nvSpPr>
          <p:spPr bwMode="auto">
            <a:xfrm>
              <a:off x="2376" y="3456"/>
              <a:ext cx="1372" cy="533"/>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chemeClr val="tx1"/>
                  </a:solidFill>
                </a:rPr>
                <a:t>Establish credit</a:t>
              </a:r>
            </a:p>
          </p:txBody>
        </p:sp>
        <p:pic>
          <p:nvPicPr>
            <p:cNvPr id="81929" name="Picture 2">
              <a:extLst>
                <a:ext uri="{FF2B5EF4-FFF2-40B4-BE49-F238E27FC236}">
                  <a16:creationId xmlns:a16="http://schemas.microsoft.com/office/drawing/2014/main" id="{241C8092-D877-6DF4-4993-80AC2F354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2514"/>
              <a:ext cx="441"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060106CE-2A14-84F5-C02C-F9B2C4C8C682}"/>
                </a:ext>
              </a:extLst>
            </p:cNvPr>
            <p:cNvSpPr/>
            <p:nvPr/>
          </p:nvSpPr>
          <p:spPr>
            <a:xfrm>
              <a:off x="-41" y="3123"/>
              <a:ext cx="1176" cy="33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400" i="0">
                  <a:solidFill>
                    <a:schemeClr val="tx1"/>
                  </a:solidFill>
                </a:rPr>
                <a:t>Customer</a:t>
              </a:r>
            </a:p>
          </p:txBody>
        </p:sp>
        <p:cxnSp>
          <p:nvCxnSpPr>
            <p:cNvPr id="13" name="Straight Arrow Connector 12">
              <a:extLst>
                <a:ext uri="{FF2B5EF4-FFF2-40B4-BE49-F238E27FC236}">
                  <a16:creationId xmlns:a16="http://schemas.microsoft.com/office/drawing/2014/main" id="{ABB1596D-C42E-B73F-C142-E0B3BD51B180}"/>
                </a:ext>
              </a:extLst>
            </p:cNvPr>
            <p:cNvCxnSpPr>
              <a:endCxn id="81925" idx="2"/>
            </p:cNvCxnSpPr>
            <p:nvPr/>
          </p:nvCxnSpPr>
          <p:spPr>
            <a:xfrm flipV="1">
              <a:off x="743" y="1523"/>
              <a:ext cx="1633" cy="10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A200D5-AE99-C14F-441F-8A768EC404EB}"/>
                </a:ext>
              </a:extLst>
            </p:cNvPr>
            <p:cNvCxnSpPr>
              <a:endCxn id="81926" idx="2"/>
            </p:cNvCxnSpPr>
            <p:nvPr/>
          </p:nvCxnSpPr>
          <p:spPr>
            <a:xfrm flipV="1">
              <a:off x="873" y="2257"/>
              <a:ext cx="1503" cy="4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48E9DE-B034-4199-2F03-32CD882B65A3}"/>
                </a:ext>
              </a:extLst>
            </p:cNvPr>
            <p:cNvCxnSpPr>
              <a:endCxn id="81928" idx="2"/>
            </p:cNvCxnSpPr>
            <p:nvPr/>
          </p:nvCxnSpPr>
          <p:spPr>
            <a:xfrm>
              <a:off x="939" y="3057"/>
              <a:ext cx="1437" cy="6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81934" name="Picture 2">
              <a:extLst>
                <a:ext uri="{FF2B5EF4-FFF2-40B4-BE49-F238E27FC236}">
                  <a16:creationId xmlns:a16="http://schemas.microsoft.com/office/drawing/2014/main" id="{9FB2A94B-6FC1-AF06-4B04-AE15C86EA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 y="893"/>
              <a:ext cx="441"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5" name="Picture 2">
              <a:extLst>
                <a:ext uri="{FF2B5EF4-FFF2-40B4-BE49-F238E27FC236}">
                  <a16:creationId xmlns:a16="http://schemas.microsoft.com/office/drawing/2014/main" id="{8E791A86-66D0-60DD-7C8B-7BC5EB205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 y="2123"/>
              <a:ext cx="4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6" name="Picture 2">
              <a:extLst>
                <a:ext uri="{FF2B5EF4-FFF2-40B4-BE49-F238E27FC236}">
                  <a16:creationId xmlns:a16="http://schemas.microsoft.com/office/drawing/2014/main" id="{E1BCEAFE-ABF2-4E5A-8760-1A3890ADC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 y="3456"/>
              <a:ext cx="4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Arrow Connector 22">
              <a:extLst>
                <a:ext uri="{FF2B5EF4-FFF2-40B4-BE49-F238E27FC236}">
                  <a16:creationId xmlns:a16="http://schemas.microsoft.com/office/drawing/2014/main" id="{82C4ED73-3B55-4874-AEBA-46349118EE0D}"/>
                </a:ext>
              </a:extLst>
            </p:cNvPr>
            <p:cNvCxnSpPr>
              <a:endCxn id="81928" idx="6"/>
            </p:cNvCxnSpPr>
            <p:nvPr/>
          </p:nvCxnSpPr>
          <p:spPr>
            <a:xfrm rot="10800000">
              <a:off x="3748" y="3723"/>
              <a:ext cx="1698" cy="10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1A76EB-0819-6B1F-2E91-F09C465D50AD}"/>
                </a:ext>
              </a:extLst>
            </p:cNvPr>
            <p:cNvCxnSpPr>
              <a:endCxn id="81927" idx="6"/>
            </p:cNvCxnSpPr>
            <p:nvPr/>
          </p:nvCxnSpPr>
          <p:spPr>
            <a:xfrm rot="10800000" flipV="1">
              <a:off x="3748" y="2494"/>
              <a:ext cx="1698" cy="49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1939" name="Straight Arrow Connector 24">
              <a:extLst>
                <a:ext uri="{FF2B5EF4-FFF2-40B4-BE49-F238E27FC236}">
                  <a16:creationId xmlns:a16="http://schemas.microsoft.com/office/drawing/2014/main" id="{EE45AE7A-E7D2-1F2D-961B-B257357FB221}"/>
                </a:ext>
              </a:extLst>
            </p:cNvPr>
            <p:cNvCxnSpPr>
              <a:cxnSpLocks noChangeShapeType="1"/>
              <a:endCxn id="81925" idx="6"/>
            </p:cNvCxnSpPr>
            <p:nvPr/>
          </p:nvCxnSpPr>
          <p:spPr bwMode="auto">
            <a:xfrm flipH="1">
              <a:off x="3748" y="1264"/>
              <a:ext cx="1649" cy="259"/>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1940" name="Straight Arrow Connector 25">
              <a:extLst>
                <a:ext uri="{FF2B5EF4-FFF2-40B4-BE49-F238E27FC236}">
                  <a16:creationId xmlns:a16="http://schemas.microsoft.com/office/drawing/2014/main" id="{0E236FC3-380D-2893-11BB-B17CF0A1C485}"/>
                </a:ext>
              </a:extLst>
            </p:cNvPr>
            <p:cNvCxnSpPr>
              <a:cxnSpLocks noChangeShapeType="1"/>
              <a:endCxn id="81926" idx="6"/>
            </p:cNvCxnSpPr>
            <p:nvPr/>
          </p:nvCxnSpPr>
          <p:spPr bwMode="auto">
            <a:xfrm flipH="1">
              <a:off x="3748" y="1264"/>
              <a:ext cx="1649" cy="993"/>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 name="Rectangle 26">
              <a:extLst>
                <a:ext uri="{FF2B5EF4-FFF2-40B4-BE49-F238E27FC236}">
                  <a16:creationId xmlns:a16="http://schemas.microsoft.com/office/drawing/2014/main" id="{E478BFD2-52C4-47A8-2B87-C3425889BB68}"/>
                </a:ext>
              </a:extLst>
            </p:cNvPr>
            <p:cNvSpPr/>
            <p:nvPr/>
          </p:nvSpPr>
          <p:spPr>
            <a:xfrm>
              <a:off x="4951" y="1517"/>
              <a:ext cx="1255" cy="33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400" i="0">
                  <a:solidFill>
                    <a:schemeClr val="tx1"/>
                  </a:solidFill>
                </a:rPr>
                <a:t>Salesperson</a:t>
              </a:r>
            </a:p>
          </p:txBody>
        </p:sp>
        <p:sp>
          <p:nvSpPr>
            <p:cNvPr id="28" name="Rectangle 27">
              <a:extLst>
                <a:ext uri="{FF2B5EF4-FFF2-40B4-BE49-F238E27FC236}">
                  <a16:creationId xmlns:a16="http://schemas.microsoft.com/office/drawing/2014/main" id="{1D061481-49F7-6265-8BD5-B233C33EB91F}"/>
                </a:ext>
              </a:extLst>
            </p:cNvPr>
            <p:cNvSpPr/>
            <p:nvPr/>
          </p:nvSpPr>
          <p:spPr>
            <a:xfrm>
              <a:off x="5119" y="2856"/>
              <a:ext cx="1176" cy="46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400" i="0">
                  <a:solidFill>
                    <a:schemeClr val="tx1"/>
                  </a:solidFill>
                </a:rPr>
                <a:t>Shipping Clerk</a:t>
              </a:r>
            </a:p>
          </p:txBody>
        </p:sp>
        <p:sp>
          <p:nvSpPr>
            <p:cNvPr id="29" name="Rectangle 28">
              <a:extLst>
                <a:ext uri="{FF2B5EF4-FFF2-40B4-BE49-F238E27FC236}">
                  <a16:creationId xmlns:a16="http://schemas.microsoft.com/office/drawing/2014/main" id="{C12FB1C7-183E-2D94-53C2-D870C1C95EF1}"/>
                </a:ext>
              </a:extLst>
            </p:cNvPr>
            <p:cNvSpPr/>
            <p:nvPr/>
          </p:nvSpPr>
          <p:spPr>
            <a:xfrm>
              <a:off x="5108" y="4000"/>
              <a:ext cx="1176" cy="46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400" i="0">
                  <a:solidFill>
                    <a:schemeClr val="tx1"/>
                  </a:solidFill>
                </a:rPr>
                <a:t>Supervisor</a:t>
              </a:r>
            </a:p>
          </p:txBody>
        </p:sp>
        <p:sp>
          <p:nvSpPr>
            <p:cNvPr id="30" name="Rectangle 29">
              <a:extLst>
                <a:ext uri="{FF2B5EF4-FFF2-40B4-BE49-F238E27FC236}">
                  <a16:creationId xmlns:a16="http://schemas.microsoft.com/office/drawing/2014/main" id="{D9024BBC-F338-2561-723A-8802D84B8E9A}"/>
                </a:ext>
              </a:extLst>
            </p:cNvPr>
            <p:cNvSpPr/>
            <p:nvPr/>
          </p:nvSpPr>
          <p:spPr>
            <a:xfrm>
              <a:off x="2134" y="749"/>
              <a:ext cx="1920" cy="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400" i="0" dirty="0">
                  <a:solidFill>
                    <a:schemeClr val="tx1"/>
                  </a:solidFill>
                </a:rPr>
                <a:t>Telephone Catalog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a:extLst>
              <a:ext uri="{FF2B5EF4-FFF2-40B4-BE49-F238E27FC236}">
                <a16:creationId xmlns:a16="http://schemas.microsoft.com/office/drawing/2014/main" id="{0B78C330-2D81-AFE8-5DC3-1F47DD4FD4B8}"/>
              </a:ext>
            </a:extLst>
          </p:cNvPr>
          <p:cNvSpPr>
            <a:spLocks noChangeArrowheads="1"/>
          </p:cNvSpPr>
          <p:nvPr>
            <p:ph type="title"/>
          </p:nvPr>
        </p:nvSpPr>
        <p:spPr>
          <a:xfrm>
            <a:off x="344488" y="-106363"/>
            <a:ext cx="9601200" cy="1363663"/>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t>Why Develop A Use Case Diagram?</a:t>
            </a:r>
          </a:p>
        </p:txBody>
      </p:sp>
      <p:sp>
        <p:nvSpPr>
          <p:cNvPr id="279555" name="Rectangle 2">
            <a:extLst>
              <a:ext uri="{FF2B5EF4-FFF2-40B4-BE49-F238E27FC236}">
                <a16:creationId xmlns:a16="http://schemas.microsoft.com/office/drawing/2014/main" id="{A52AC6E7-4768-730A-74AE-0E3B24884326}"/>
              </a:ext>
            </a:extLst>
          </p:cNvPr>
          <p:cNvSpPr>
            <a:spLocks noChangeArrowheads="1"/>
          </p:cNvSpPr>
          <p:nvPr>
            <p:ph type="body" idx="1"/>
          </p:nvPr>
        </p:nvSpPr>
        <p:spPr>
          <a:xfrm>
            <a:off x="223838" y="1112838"/>
            <a:ext cx="9842500" cy="6553200"/>
          </a:xfrm>
        </p:spPr>
        <p:txBody>
          <a:bodyPr lIns="19800" tIns="51480" rIns="19800" bIns="51480"/>
          <a:lstStyle/>
          <a:p>
            <a:pPr marL="338138" indent="-338138" eaLnBrk="1">
              <a:lnSpc>
                <a:spcPct val="120000"/>
              </a:lnSpc>
              <a:spcBef>
                <a:spcPts val="1000"/>
              </a:spcBef>
              <a:spcAft>
                <a:spcPts val="18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600"/>
              <a:t>Serves as requirements specification</a:t>
            </a:r>
          </a:p>
          <a:p>
            <a:pPr marL="338138" indent="-338138" eaLnBrk="1">
              <a:lnSpc>
                <a:spcPct val="120000"/>
              </a:lnSpc>
              <a:spcBef>
                <a:spcPts val="1000"/>
              </a:spcBef>
              <a:spcAft>
                <a:spcPts val="6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600"/>
              <a:t>How is identification of actors useful in software development?</a:t>
            </a:r>
          </a:p>
          <a:p>
            <a:pPr marL="738188" lvl="1" indent="-280988" eaLnBrk="1">
              <a:lnSpc>
                <a:spcPct val="120000"/>
              </a:lnSpc>
              <a:spcBef>
                <a:spcPts val="1000"/>
              </a:spcBef>
              <a:spcAft>
                <a:spcPct val="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200">
                <a:solidFill>
                  <a:srgbClr val="0000CC"/>
                </a:solidFill>
              </a:rPr>
              <a:t>Identifies different categories of users:</a:t>
            </a:r>
          </a:p>
          <a:p>
            <a:pPr marL="1143000" lvl="2" indent="-228600" eaLnBrk="1">
              <a:lnSpc>
                <a:spcPct val="120000"/>
              </a:lnSpc>
              <a:spcBef>
                <a:spcPts val="1000"/>
              </a:spcBef>
              <a:spcAft>
                <a:spcPts val="12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2800"/>
              <a:t>Helps in implementing appropriate interfaces for each category of users.</a:t>
            </a:r>
          </a:p>
          <a:p>
            <a:pPr marL="738188" lvl="1" indent="-280988" eaLnBrk="1">
              <a:lnSpc>
                <a:spcPct val="120000"/>
              </a:lnSpc>
              <a:spcBef>
                <a:spcPts val="1000"/>
              </a:spcBef>
              <a:spcAft>
                <a:spcPts val="12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200">
                <a:solidFill>
                  <a:srgbClr val="0000CC"/>
                </a:solidFill>
              </a:rPr>
              <a:t>Helps in preparing appropriate documents</a:t>
            </a:r>
            <a:r>
              <a:rPr lang="en-GB" altLang="en-US" sz="3200"/>
              <a:t> (e.g. </a:t>
            </a:r>
            <a:r>
              <a:rPr lang="en-GB" altLang="en-US" sz="3200">
                <a:solidFill>
                  <a:srgbClr val="4C38E2"/>
                </a:solidFill>
                <a:latin typeface="Arial Black" panose="020B0A04020102020204" pitchFamily="34" charset="0"/>
              </a:rPr>
              <a:t>user’s manual</a:t>
            </a:r>
            <a:r>
              <a:rPr lang="en-GB" altLang="en-US" sz="3200"/>
              <a:t>).</a:t>
            </a:r>
            <a:endParaRPr lang="en-GB" altLang="en-US" sz="3600">
              <a:solidFill>
                <a:srgbClr val="4C38E2"/>
              </a:solidFill>
              <a:latin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9555">
                                            <p:txEl>
                                              <p:pRg st="2" end="2"/>
                                            </p:txEl>
                                          </p:spTgt>
                                        </p:tgtEl>
                                        <p:attrNameLst>
                                          <p:attrName>style.visibility</p:attrName>
                                        </p:attrNameLst>
                                      </p:cBhvr>
                                      <p:to>
                                        <p:strVal val="visible"/>
                                      </p:to>
                                    </p:set>
                                    <p:animEffect transition="in" filter="checkerboard(across)">
                                      <p:cBhvr>
                                        <p:cTn id="7" dur="500"/>
                                        <p:tgtEl>
                                          <p:spTgt spid="27955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9555">
                                            <p:txEl>
                                              <p:pRg st="3" end="3"/>
                                            </p:txEl>
                                          </p:spTgt>
                                        </p:tgtEl>
                                        <p:attrNameLst>
                                          <p:attrName>style.visibility</p:attrName>
                                        </p:attrNameLst>
                                      </p:cBhvr>
                                      <p:to>
                                        <p:strVal val="visible"/>
                                      </p:to>
                                    </p:set>
                                    <p:animEffect transition="in" filter="checkerboard(across)">
                                      <p:cBhvr>
                                        <p:cTn id="10" dur="500"/>
                                        <p:tgtEl>
                                          <p:spTgt spid="279555">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79555">
                                            <p:txEl>
                                              <p:pRg st="4" end="4"/>
                                            </p:txEl>
                                          </p:spTgt>
                                        </p:tgtEl>
                                        <p:attrNameLst>
                                          <p:attrName>style.visibility</p:attrName>
                                        </p:attrNameLst>
                                      </p:cBhvr>
                                      <p:to>
                                        <p:strVal val="visible"/>
                                      </p:to>
                                    </p:set>
                                    <p:animEffect transition="in" filter="checkerboard(across)">
                                      <p:cBhvr>
                                        <p:cTn id="13" dur="500"/>
                                        <p:tgtEl>
                                          <p:spTgt spid="279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1AD55E5-E06C-8A36-ACE3-D149893FB6CE}"/>
              </a:ext>
            </a:extLst>
          </p:cNvPr>
          <p:cNvSpPr>
            <a:spLocks noGrp="1" noChangeArrowheads="1"/>
          </p:cNvSpPr>
          <p:nvPr>
            <p:ph type="title"/>
          </p:nvPr>
        </p:nvSpPr>
        <p:spPr>
          <a:xfrm>
            <a:off x="468313" y="-334963"/>
            <a:ext cx="9296400" cy="1255713"/>
          </a:xfrm>
        </p:spPr>
        <p:txBody>
          <a:bodyPr/>
          <a:lstStyle/>
          <a:p>
            <a:r>
              <a:rPr lang="en-NZ" altLang="en-US" sz="3200"/>
              <a:t>Exercise1: Video Store Information System</a:t>
            </a:r>
            <a:endParaRPr lang="en-US" altLang="en-US" sz="3200"/>
          </a:p>
        </p:txBody>
      </p:sp>
      <p:sp>
        <p:nvSpPr>
          <p:cNvPr id="51203" name="Rectangle 3" descr="Rectangle: Click to edit Master text styles&#10;Second level&#10;Third level&#10;Fourth level&#10;Fifth level">
            <a:extLst>
              <a:ext uri="{FF2B5EF4-FFF2-40B4-BE49-F238E27FC236}">
                <a16:creationId xmlns:a16="http://schemas.microsoft.com/office/drawing/2014/main" id="{8903F9C8-27B1-968D-7FC1-71EB6BD8FC49}"/>
              </a:ext>
            </a:extLst>
          </p:cNvPr>
          <p:cNvSpPr>
            <a:spLocks noGrp="1" noChangeArrowheads="1"/>
          </p:cNvSpPr>
          <p:nvPr>
            <p:ph sz="quarter" idx="1"/>
          </p:nvPr>
        </p:nvSpPr>
        <p:spPr>
          <a:xfrm>
            <a:off x="0" y="503238"/>
            <a:ext cx="10080625" cy="6248400"/>
          </a:xfrm>
        </p:spPr>
        <p:txBody>
          <a:bodyPr/>
          <a:lstStyle/>
          <a:p>
            <a:pPr>
              <a:lnSpc>
                <a:spcPct val="114000"/>
              </a:lnSpc>
              <a:spcBef>
                <a:spcPts val="600"/>
              </a:spcBef>
              <a:spcAft>
                <a:spcPts val="600"/>
              </a:spcAft>
            </a:pPr>
            <a:r>
              <a:rPr lang="en-NZ" altLang="en-US"/>
              <a:t>Video Store Information System supports the following business functions: </a:t>
            </a:r>
          </a:p>
          <a:p>
            <a:pPr lvl="1">
              <a:lnSpc>
                <a:spcPct val="114000"/>
              </a:lnSpc>
              <a:spcBef>
                <a:spcPts val="600"/>
              </a:spcBef>
              <a:spcAft>
                <a:spcPct val="0"/>
              </a:spcAft>
            </a:pPr>
            <a:r>
              <a:rPr lang="en-NZ" altLang="en-US"/>
              <a:t>Recording information about videos the store owns</a:t>
            </a:r>
          </a:p>
          <a:p>
            <a:pPr lvl="2">
              <a:lnSpc>
                <a:spcPct val="114000"/>
              </a:lnSpc>
              <a:spcBef>
                <a:spcPts val="600"/>
              </a:spcBef>
              <a:spcAft>
                <a:spcPts val="600"/>
              </a:spcAft>
            </a:pPr>
            <a:r>
              <a:rPr lang="en-NZ" altLang="en-US"/>
              <a:t>This database is searchable by staff and all customers</a:t>
            </a:r>
          </a:p>
          <a:p>
            <a:pPr lvl="1">
              <a:lnSpc>
                <a:spcPct val="114000"/>
              </a:lnSpc>
              <a:spcBef>
                <a:spcPts val="600"/>
              </a:spcBef>
              <a:spcAft>
                <a:spcPct val="0"/>
              </a:spcAft>
            </a:pPr>
            <a:r>
              <a:rPr lang="en-NZ" altLang="en-US"/>
              <a:t>Information about a customer’s borrowed videos</a:t>
            </a:r>
          </a:p>
          <a:p>
            <a:pPr lvl="2">
              <a:lnSpc>
                <a:spcPct val="114000"/>
              </a:lnSpc>
              <a:spcBef>
                <a:spcPts val="600"/>
              </a:spcBef>
              <a:spcAft>
                <a:spcPts val="600"/>
              </a:spcAft>
            </a:pPr>
            <a:r>
              <a:rPr lang="en-NZ" altLang="en-US"/>
              <a:t>Access by staff and also the customer. It involves video database searching.</a:t>
            </a:r>
          </a:p>
          <a:p>
            <a:pPr lvl="1">
              <a:lnSpc>
                <a:spcPct val="114000"/>
              </a:lnSpc>
              <a:spcBef>
                <a:spcPts val="600"/>
              </a:spcBef>
              <a:spcAft>
                <a:spcPts val="600"/>
              </a:spcAft>
            </a:pPr>
            <a:r>
              <a:rPr lang="en-NZ" altLang="en-US"/>
              <a:t>Staff can record video rentals and returns by customers. It involves video database searching.</a:t>
            </a:r>
          </a:p>
          <a:p>
            <a:pPr lvl="1">
              <a:lnSpc>
                <a:spcPct val="114000"/>
              </a:lnSpc>
              <a:spcBef>
                <a:spcPts val="600"/>
              </a:spcBef>
              <a:spcAft>
                <a:spcPts val="600"/>
              </a:spcAft>
            </a:pPr>
            <a:r>
              <a:rPr lang="en-NZ" altLang="en-US"/>
              <a:t>Staff can maintain customer, video and manager can maintain the staff information. </a:t>
            </a:r>
          </a:p>
          <a:p>
            <a:pPr lvl="1">
              <a:lnSpc>
                <a:spcPct val="114000"/>
              </a:lnSpc>
              <a:spcBef>
                <a:spcPts val="600"/>
              </a:spcBef>
              <a:spcAft>
                <a:spcPts val="600"/>
              </a:spcAft>
            </a:pPr>
            <a:r>
              <a:rPr lang="en-NZ" altLang="en-US"/>
              <a:t>Manager of the store can generate various reports.</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down)">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wipe(down)">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wipe(down)">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wipe(down)">
                                      <p:cBhvr>
                                        <p:cTn id="22" dur="500"/>
                                        <p:tgtEl>
                                          <p:spTgt spid="51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wipe(down)">
                                      <p:cBhvr>
                                        <p:cTn id="27" dur="500"/>
                                        <p:tgtEl>
                                          <p:spTgt spid="51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1203">
                                            <p:txEl>
                                              <p:pRg st="5" end="5"/>
                                            </p:txEl>
                                          </p:spTgt>
                                        </p:tgtEl>
                                        <p:attrNameLst>
                                          <p:attrName>style.visibility</p:attrName>
                                        </p:attrNameLst>
                                      </p:cBhvr>
                                      <p:to>
                                        <p:strVal val="visible"/>
                                      </p:to>
                                    </p:set>
                                    <p:animEffect transition="in" filter="wipe(down)">
                                      <p:cBhvr>
                                        <p:cTn id="32" dur="500"/>
                                        <p:tgtEl>
                                          <p:spTgt spid="51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1203">
                                            <p:txEl>
                                              <p:pRg st="6" end="6"/>
                                            </p:txEl>
                                          </p:spTgt>
                                        </p:tgtEl>
                                        <p:attrNameLst>
                                          <p:attrName>style.visibility</p:attrName>
                                        </p:attrNameLst>
                                      </p:cBhvr>
                                      <p:to>
                                        <p:strVal val="visible"/>
                                      </p:to>
                                    </p:set>
                                    <p:animEffect transition="in" filter="wipe(down)">
                                      <p:cBhvr>
                                        <p:cTn id="37" dur="500"/>
                                        <p:tgtEl>
                                          <p:spTgt spid="512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51203">
                                            <p:txEl>
                                              <p:pRg st="7" end="7"/>
                                            </p:txEl>
                                          </p:spTgt>
                                        </p:tgtEl>
                                        <p:attrNameLst>
                                          <p:attrName>style.visibility</p:attrName>
                                        </p:attrNameLst>
                                      </p:cBhvr>
                                      <p:to>
                                        <p:strVal val="visible"/>
                                      </p:to>
                                    </p:set>
                                    <p:animEffect transition="in" filter="wipe(down)">
                                      <p:cBhvr>
                                        <p:cTn id="42"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0">
            <a:extLst>
              <a:ext uri="{FF2B5EF4-FFF2-40B4-BE49-F238E27FC236}">
                <a16:creationId xmlns:a16="http://schemas.microsoft.com/office/drawing/2014/main" id="{BCB61C94-A008-152C-1D6B-C20F51A25C58}"/>
              </a:ext>
            </a:extLst>
          </p:cNvPr>
          <p:cNvGrpSpPr>
            <a:grpSpLocks/>
          </p:cNvGrpSpPr>
          <p:nvPr/>
        </p:nvGrpSpPr>
        <p:grpSpPr bwMode="auto">
          <a:xfrm>
            <a:off x="336550" y="1265238"/>
            <a:ext cx="9428163" cy="5629275"/>
            <a:chOff x="304800" y="762000"/>
            <a:chExt cx="7924800" cy="4948349"/>
          </a:xfrm>
        </p:grpSpPr>
        <p:sp>
          <p:nvSpPr>
            <p:cNvPr id="12292" name="TextBox 7">
              <a:extLst>
                <a:ext uri="{FF2B5EF4-FFF2-40B4-BE49-F238E27FC236}">
                  <a16:creationId xmlns:a16="http://schemas.microsoft.com/office/drawing/2014/main" id="{84CA9299-8196-EE20-CB27-46B0FC60B40C}"/>
                </a:ext>
              </a:extLst>
            </p:cNvPr>
            <p:cNvSpPr txBox="1">
              <a:spLocks noChangeArrowheads="1"/>
            </p:cNvSpPr>
            <p:nvPr/>
          </p:nvSpPr>
          <p:spPr bwMode="auto">
            <a:xfrm>
              <a:off x="4038600" y="762000"/>
              <a:ext cx="1600200" cy="649304"/>
            </a:xfrm>
            <a:prstGeom prst="rect">
              <a:avLst/>
            </a:prstGeom>
            <a:solidFill>
              <a:srgbClr val="FFFF00"/>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28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2800" i="0">
                  <a:solidFill>
                    <a:srgbClr val="3333CC"/>
                  </a:solidFill>
                </a:rPr>
                <a:t>Start Up</a:t>
              </a:r>
            </a:p>
            <a:p>
              <a:pPr algn="ctr">
                <a:lnSpc>
                  <a:spcPct val="50000"/>
                </a:lnSpc>
                <a:buClr>
                  <a:srgbClr val="000000"/>
                </a:buClr>
                <a:buSzPct val="100000"/>
                <a:buFont typeface="Times New Roman" panose="02020603050405020304" pitchFamily="18" charset="0"/>
                <a:buNone/>
              </a:pPr>
              <a:endParaRPr lang="en-US" altLang="en-US" sz="2800" i="0">
                <a:solidFill>
                  <a:srgbClr val="3333CC"/>
                </a:solidFill>
              </a:endParaRPr>
            </a:p>
          </p:txBody>
        </p:sp>
        <p:sp>
          <p:nvSpPr>
            <p:cNvPr id="12293" name="TextBox 8">
              <a:extLst>
                <a:ext uri="{FF2B5EF4-FFF2-40B4-BE49-F238E27FC236}">
                  <a16:creationId xmlns:a16="http://schemas.microsoft.com/office/drawing/2014/main" id="{FF0B9895-F3EC-7D69-9CBE-C79FCF2E00E5}"/>
                </a:ext>
              </a:extLst>
            </p:cNvPr>
            <p:cNvSpPr txBox="1">
              <a:spLocks noChangeArrowheads="1"/>
            </p:cNvSpPr>
            <p:nvPr/>
          </p:nvSpPr>
          <p:spPr bwMode="auto">
            <a:xfrm>
              <a:off x="6629400" y="2743200"/>
              <a:ext cx="1600200" cy="766934"/>
            </a:xfrm>
            <a:prstGeom prst="rect">
              <a:avLst/>
            </a:prstGeom>
            <a:solidFill>
              <a:srgbClr val="FFFF00"/>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32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3200" i="0">
                  <a:solidFill>
                    <a:srgbClr val="3333CC"/>
                  </a:solidFill>
                </a:rPr>
                <a:t>Alarm</a:t>
              </a:r>
            </a:p>
            <a:p>
              <a:pPr algn="ctr">
                <a:lnSpc>
                  <a:spcPct val="50000"/>
                </a:lnSpc>
                <a:buClr>
                  <a:srgbClr val="000000"/>
                </a:buClr>
                <a:buSzPct val="100000"/>
                <a:buFont typeface="Times New Roman" panose="02020603050405020304" pitchFamily="18" charset="0"/>
                <a:buNone/>
              </a:pPr>
              <a:endParaRPr lang="en-US" altLang="en-US" sz="3200" i="0">
                <a:solidFill>
                  <a:srgbClr val="3333CC"/>
                </a:solidFill>
              </a:endParaRPr>
            </a:p>
          </p:txBody>
        </p:sp>
        <p:sp>
          <p:nvSpPr>
            <p:cNvPr id="12294" name="TextBox 9">
              <a:extLst>
                <a:ext uri="{FF2B5EF4-FFF2-40B4-BE49-F238E27FC236}">
                  <a16:creationId xmlns:a16="http://schemas.microsoft.com/office/drawing/2014/main" id="{F19316DE-DCE8-551A-B4EF-C46A837372E7}"/>
                </a:ext>
              </a:extLst>
            </p:cNvPr>
            <p:cNvSpPr txBox="1">
              <a:spLocks noChangeArrowheads="1"/>
            </p:cNvSpPr>
            <p:nvPr/>
          </p:nvSpPr>
          <p:spPr bwMode="auto">
            <a:xfrm>
              <a:off x="1447800" y="2819401"/>
              <a:ext cx="1600200" cy="766934"/>
            </a:xfrm>
            <a:prstGeom prst="rect">
              <a:avLst/>
            </a:prstGeom>
            <a:solidFill>
              <a:srgbClr val="FFFF00"/>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32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3200" i="0">
                  <a:solidFill>
                    <a:srgbClr val="3333CC"/>
                  </a:solidFill>
                </a:rPr>
                <a:t>Off</a:t>
              </a:r>
            </a:p>
            <a:p>
              <a:pPr algn="ctr">
                <a:lnSpc>
                  <a:spcPct val="50000"/>
                </a:lnSpc>
                <a:buClr>
                  <a:srgbClr val="000000"/>
                </a:buClr>
                <a:buSzPct val="100000"/>
                <a:buFont typeface="Times New Roman" panose="02020603050405020304" pitchFamily="18" charset="0"/>
                <a:buNone/>
              </a:pPr>
              <a:endParaRPr lang="en-US" altLang="en-US" sz="3200" i="0">
                <a:solidFill>
                  <a:srgbClr val="3333CC"/>
                </a:solidFill>
              </a:endParaRPr>
            </a:p>
          </p:txBody>
        </p:sp>
        <p:sp>
          <p:nvSpPr>
            <p:cNvPr id="12295" name="TextBox 10">
              <a:extLst>
                <a:ext uri="{FF2B5EF4-FFF2-40B4-BE49-F238E27FC236}">
                  <a16:creationId xmlns:a16="http://schemas.microsoft.com/office/drawing/2014/main" id="{CBFFE131-305E-C4AE-DA92-A8896349F1DB}"/>
                </a:ext>
              </a:extLst>
            </p:cNvPr>
            <p:cNvSpPr txBox="1">
              <a:spLocks noChangeArrowheads="1"/>
            </p:cNvSpPr>
            <p:nvPr/>
          </p:nvSpPr>
          <p:spPr bwMode="auto">
            <a:xfrm>
              <a:off x="3886200" y="5029200"/>
              <a:ext cx="1905000" cy="681149"/>
            </a:xfrm>
            <a:prstGeom prst="rect">
              <a:avLst/>
            </a:prstGeom>
            <a:solidFill>
              <a:srgbClr val="FFFF00"/>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28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2800" i="0">
                  <a:solidFill>
                    <a:srgbClr val="3333CC"/>
                  </a:solidFill>
                </a:rPr>
                <a:t>Operational</a:t>
              </a:r>
            </a:p>
            <a:p>
              <a:pPr algn="ctr">
                <a:lnSpc>
                  <a:spcPct val="50000"/>
                </a:lnSpc>
                <a:buClr>
                  <a:srgbClr val="000000"/>
                </a:buClr>
                <a:buSzPct val="100000"/>
                <a:buFont typeface="Times New Roman" panose="02020603050405020304" pitchFamily="18" charset="0"/>
                <a:buNone/>
              </a:pPr>
              <a:endParaRPr lang="en-US" altLang="en-US" sz="2800" i="0">
                <a:solidFill>
                  <a:srgbClr val="3333CC"/>
                </a:solidFill>
              </a:endParaRPr>
            </a:p>
          </p:txBody>
        </p:sp>
        <p:cxnSp>
          <p:nvCxnSpPr>
            <p:cNvPr id="15" name="Straight Arrow Connector 14">
              <a:extLst>
                <a:ext uri="{FF2B5EF4-FFF2-40B4-BE49-F238E27FC236}">
                  <a16:creationId xmlns:a16="http://schemas.microsoft.com/office/drawing/2014/main" id="{B8C7FA52-AF2B-39A5-0F4A-8EC9C93C8FA9}"/>
                </a:ext>
              </a:extLst>
            </p:cNvPr>
            <p:cNvCxnSpPr>
              <a:stCxn id="12295" idx="1"/>
              <a:endCxn id="12294" idx="2"/>
            </p:cNvCxnSpPr>
            <p:nvPr/>
          </p:nvCxnSpPr>
          <p:spPr>
            <a:xfrm rot="10800000">
              <a:off x="2247637" y="3586438"/>
              <a:ext cx="1638601" cy="1783415"/>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20476B-A967-9604-251C-DC1D94A17C2B}"/>
                </a:ext>
              </a:extLst>
            </p:cNvPr>
            <p:cNvCxnSpPr>
              <a:stCxn id="12295" idx="3"/>
              <a:endCxn id="12293" idx="2"/>
            </p:cNvCxnSpPr>
            <p:nvPr/>
          </p:nvCxnSpPr>
          <p:spPr>
            <a:xfrm flipV="1">
              <a:off x="5791713" y="3509687"/>
              <a:ext cx="1637267" cy="186016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203FFC-AE68-FB1D-F0A2-FB11FFD0D3E7}"/>
                </a:ext>
              </a:extLst>
            </p:cNvPr>
            <p:cNvCxnSpPr>
              <a:stCxn id="12292" idx="2"/>
              <a:endCxn id="12295" idx="0"/>
            </p:cNvCxnSpPr>
            <p:nvPr/>
          </p:nvCxnSpPr>
          <p:spPr>
            <a:xfrm rot="5400000">
              <a:off x="3029775" y="3220157"/>
              <a:ext cx="3617067" cy="133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E83648-2E0D-21FE-52DA-C8F0BF6A1D60}"/>
                </a:ext>
              </a:extLst>
            </p:cNvPr>
            <p:cNvCxnSpPr>
              <a:stCxn id="12292" idx="2"/>
            </p:cNvCxnSpPr>
            <p:nvPr/>
          </p:nvCxnSpPr>
          <p:spPr>
            <a:xfrm rot="5400000">
              <a:off x="3125171" y="1333980"/>
              <a:ext cx="1636891" cy="179071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B69C28-A5D6-CFCD-4229-95BB3003C3FF}"/>
                </a:ext>
              </a:extLst>
            </p:cNvPr>
            <p:cNvCxnSpPr>
              <a:stCxn id="12292" idx="3"/>
              <a:endCxn id="12293" idx="0"/>
            </p:cNvCxnSpPr>
            <p:nvPr/>
          </p:nvCxnSpPr>
          <p:spPr>
            <a:xfrm>
              <a:off x="5638261" y="1087145"/>
              <a:ext cx="1790719" cy="1656427"/>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5E46076-830F-7FB8-EA88-71C550F91D10}"/>
                </a:ext>
              </a:extLst>
            </p:cNvPr>
            <p:cNvCxnSpPr>
              <a:stCxn id="12294" idx="0"/>
            </p:cNvCxnSpPr>
            <p:nvPr/>
          </p:nvCxnSpPr>
          <p:spPr>
            <a:xfrm rot="5400000" flipH="1" flipV="1">
              <a:off x="2419444" y="1200015"/>
              <a:ext cx="1447106" cy="1790719"/>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2302" name="TextBox 29">
              <a:extLst>
                <a:ext uri="{FF2B5EF4-FFF2-40B4-BE49-F238E27FC236}">
                  <a16:creationId xmlns:a16="http://schemas.microsoft.com/office/drawing/2014/main" id="{F79EAA26-3FA3-657D-67CF-2551A3785B39}"/>
                </a:ext>
              </a:extLst>
            </p:cNvPr>
            <p:cNvSpPr txBox="1">
              <a:spLocks noChangeArrowheads="1"/>
            </p:cNvSpPr>
            <p:nvPr/>
          </p:nvSpPr>
          <p:spPr bwMode="auto">
            <a:xfrm>
              <a:off x="2209800" y="1752600"/>
              <a:ext cx="9906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Switch</a:t>
              </a:r>
            </a:p>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ON</a:t>
              </a:r>
            </a:p>
          </p:txBody>
        </p:sp>
        <p:sp>
          <p:nvSpPr>
            <p:cNvPr id="12303" name="TextBox 30">
              <a:extLst>
                <a:ext uri="{FF2B5EF4-FFF2-40B4-BE49-F238E27FC236}">
                  <a16:creationId xmlns:a16="http://schemas.microsoft.com/office/drawing/2014/main" id="{C367582F-A0EC-B163-434C-A53D0208844C}"/>
                </a:ext>
              </a:extLst>
            </p:cNvPr>
            <p:cNvSpPr txBox="1">
              <a:spLocks noChangeArrowheads="1"/>
            </p:cNvSpPr>
            <p:nvPr/>
          </p:nvSpPr>
          <p:spPr bwMode="auto">
            <a:xfrm>
              <a:off x="3429000" y="2438401"/>
              <a:ext cx="9906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Switch OFF</a:t>
              </a:r>
            </a:p>
          </p:txBody>
        </p:sp>
        <p:sp>
          <p:nvSpPr>
            <p:cNvPr id="12304" name="TextBox 31">
              <a:extLst>
                <a:ext uri="{FF2B5EF4-FFF2-40B4-BE49-F238E27FC236}">
                  <a16:creationId xmlns:a16="http://schemas.microsoft.com/office/drawing/2014/main" id="{E14B992F-2FA6-2AF7-CEFC-09D8F98F4D9C}"/>
                </a:ext>
              </a:extLst>
            </p:cNvPr>
            <p:cNvSpPr txBox="1">
              <a:spLocks noChangeArrowheads="1"/>
            </p:cNvSpPr>
            <p:nvPr/>
          </p:nvSpPr>
          <p:spPr bwMode="auto">
            <a:xfrm>
              <a:off x="6324600" y="1447800"/>
              <a:ext cx="15240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Problem Detected</a:t>
              </a:r>
            </a:p>
          </p:txBody>
        </p:sp>
        <p:sp>
          <p:nvSpPr>
            <p:cNvPr id="12305" name="TextBox 32">
              <a:extLst>
                <a:ext uri="{FF2B5EF4-FFF2-40B4-BE49-F238E27FC236}">
                  <a16:creationId xmlns:a16="http://schemas.microsoft.com/office/drawing/2014/main" id="{4B1B0C93-5B61-26CD-5CC1-6E61D9182EB0}"/>
                </a:ext>
              </a:extLst>
            </p:cNvPr>
            <p:cNvSpPr txBox="1">
              <a:spLocks noChangeArrowheads="1"/>
            </p:cNvSpPr>
            <p:nvPr/>
          </p:nvSpPr>
          <p:spPr bwMode="auto">
            <a:xfrm>
              <a:off x="6324600" y="4648200"/>
              <a:ext cx="15240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Problem Detected</a:t>
              </a:r>
            </a:p>
          </p:txBody>
        </p:sp>
        <p:sp>
          <p:nvSpPr>
            <p:cNvPr id="12306" name="TextBox 33">
              <a:extLst>
                <a:ext uri="{FF2B5EF4-FFF2-40B4-BE49-F238E27FC236}">
                  <a16:creationId xmlns:a16="http://schemas.microsoft.com/office/drawing/2014/main" id="{A3CC84B8-CD8C-F0A3-AD27-6ACE6069C3CD}"/>
                </a:ext>
              </a:extLst>
            </p:cNvPr>
            <p:cNvSpPr txBox="1">
              <a:spLocks noChangeArrowheads="1"/>
            </p:cNvSpPr>
            <p:nvPr/>
          </p:nvSpPr>
          <p:spPr bwMode="auto">
            <a:xfrm>
              <a:off x="2133600" y="4572000"/>
              <a:ext cx="9144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Switch OFF</a:t>
              </a:r>
            </a:p>
          </p:txBody>
        </p:sp>
        <p:sp>
          <p:nvSpPr>
            <p:cNvPr id="12307" name="TextBox 34">
              <a:extLst>
                <a:ext uri="{FF2B5EF4-FFF2-40B4-BE49-F238E27FC236}">
                  <a16:creationId xmlns:a16="http://schemas.microsoft.com/office/drawing/2014/main" id="{D814A5AD-AE97-1E2C-48B8-A0756CE2B4B1}"/>
                </a:ext>
              </a:extLst>
            </p:cNvPr>
            <p:cNvSpPr txBox="1">
              <a:spLocks noChangeArrowheads="1"/>
            </p:cNvSpPr>
            <p:nvPr/>
          </p:nvSpPr>
          <p:spPr bwMode="auto">
            <a:xfrm>
              <a:off x="4724400" y="2819401"/>
              <a:ext cx="12954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Startup Complete</a:t>
              </a:r>
            </a:p>
          </p:txBody>
        </p:sp>
        <p:sp>
          <p:nvSpPr>
            <p:cNvPr id="36" name="Oval 35">
              <a:extLst>
                <a:ext uri="{FF2B5EF4-FFF2-40B4-BE49-F238E27FC236}">
                  <a16:creationId xmlns:a16="http://schemas.microsoft.com/office/drawing/2014/main" id="{04CCD948-909F-9ED3-455E-1FB2590E1A87}"/>
                </a:ext>
              </a:extLst>
            </p:cNvPr>
            <p:cNvSpPr/>
            <p:nvPr/>
          </p:nvSpPr>
          <p:spPr>
            <a:xfrm>
              <a:off x="304800" y="3047786"/>
              <a:ext cx="228177" cy="4577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buClr>
                  <a:srgbClr val="000000"/>
                </a:buClr>
                <a:buSzPct val="100000"/>
                <a:buFont typeface="Times New Roman" panose="02020603050405020304" pitchFamily="18" charset="0"/>
                <a:buNone/>
                <a:defRPr/>
              </a:pPr>
              <a:endParaRPr lang="en-US" sz="2000" i="0">
                <a:solidFill>
                  <a:srgbClr val="3333CC"/>
                </a:solidFill>
              </a:endParaRPr>
            </a:p>
          </p:txBody>
        </p:sp>
        <p:cxnSp>
          <p:nvCxnSpPr>
            <p:cNvPr id="38" name="Straight Arrow Connector 37">
              <a:extLst>
                <a:ext uri="{FF2B5EF4-FFF2-40B4-BE49-F238E27FC236}">
                  <a16:creationId xmlns:a16="http://schemas.microsoft.com/office/drawing/2014/main" id="{5AA74D61-845E-B4EB-BECC-AF563FEDCEBF}"/>
                </a:ext>
              </a:extLst>
            </p:cNvPr>
            <p:cNvCxnSpPr>
              <a:stCxn id="36" idx="6"/>
              <a:endCxn id="12294" idx="1"/>
            </p:cNvCxnSpPr>
            <p:nvPr/>
          </p:nvCxnSpPr>
          <p:spPr>
            <a:xfrm flipV="1">
              <a:off x="532977" y="3202683"/>
              <a:ext cx="915375" cy="739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291" name="Rectangle 2">
            <a:extLst>
              <a:ext uri="{FF2B5EF4-FFF2-40B4-BE49-F238E27FC236}">
                <a16:creationId xmlns:a16="http://schemas.microsoft.com/office/drawing/2014/main" id="{F9B3DE4E-F17A-301F-3591-E5C1758790F5}"/>
              </a:ext>
            </a:extLst>
          </p:cNvPr>
          <p:cNvSpPr>
            <a:spLocks noGrp="1" noChangeArrowheads="1"/>
          </p:cNvSpPr>
          <p:nvPr>
            <p:ph type="title"/>
          </p:nvPr>
        </p:nvSpPr>
        <p:spPr>
          <a:xfrm>
            <a:off x="182563" y="20638"/>
            <a:ext cx="9563100" cy="1260475"/>
          </a:xfrm>
        </p:spPr>
        <p:txBody>
          <a:bodyPr/>
          <a:lstStyle/>
          <a:p>
            <a:r>
              <a:rPr lang="en-US" altLang="en-US" sz="3100"/>
              <a:t>A Heart Monitor Application: Convert to Hierarchical State Machine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down)">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FA04072-875A-D65C-198E-9AC453A1CA0A}"/>
              </a:ext>
            </a:extLst>
          </p:cNvPr>
          <p:cNvSpPr/>
          <p:nvPr/>
        </p:nvSpPr>
        <p:spPr bwMode="auto">
          <a:xfrm>
            <a:off x="2601913" y="960438"/>
            <a:ext cx="4495800" cy="6019800"/>
          </a:xfrm>
          <a:prstGeom prst="rect">
            <a:avLst/>
          </a:prstGeom>
          <a:solidFill>
            <a:srgbClr val="FFFFCC"/>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a:latin typeface="+mj-lt"/>
            </a:endParaRPr>
          </a:p>
        </p:txBody>
      </p:sp>
      <p:sp>
        <p:nvSpPr>
          <p:cNvPr id="86019" name="Rectangle 2">
            <a:extLst>
              <a:ext uri="{FF2B5EF4-FFF2-40B4-BE49-F238E27FC236}">
                <a16:creationId xmlns:a16="http://schemas.microsoft.com/office/drawing/2014/main" id="{2A8923BD-EEE9-9421-2CE8-117F0806D352}"/>
              </a:ext>
            </a:extLst>
          </p:cNvPr>
          <p:cNvSpPr>
            <a:spLocks noGrp="1" noChangeArrowheads="1"/>
          </p:cNvSpPr>
          <p:nvPr>
            <p:ph type="title"/>
          </p:nvPr>
        </p:nvSpPr>
        <p:spPr>
          <a:xfrm>
            <a:off x="765175" y="-174625"/>
            <a:ext cx="8596313" cy="1255713"/>
          </a:xfrm>
        </p:spPr>
        <p:txBody>
          <a:bodyPr/>
          <a:lstStyle/>
          <a:p>
            <a:r>
              <a:rPr lang="en-NZ" altLang="en-US" sz="3200"/>
              <a:t>Exercise 1: Solution</a:t>
            </a:r>
            <a:endParaRPr lang="en-US" altLang="en-US" sz="3200"/>
          </a:p>
        </p:txBody>
      </p:sp>
      <p:sp>
        <p:nvSpPr>
          <p:cNvPr id="115738" name="Rectangle 26">
            <a:extLst>
              <a:ext uri="{FF2B5EF4-FFF2-40B4-BE49-F238E27FC236}">
                <a16:creationId xmlns:a16="http://schemas.microsoft.com/office/drawing/2014/main" id="{9D467015-0215-9A2E-BAFF-268B75B2C979}"/>
              </a:ext>
            </a:extLst>
          </p:cNvPr>
          <p:cNvSpPr>
            <a:spLocks noChangeArrowheads="1"/>
          </p:cNvSpPr>
          <p:nvPr/>
        </p:nvSpPr>
        <p:spPr bwMode="auto">
          <a:xfrm>
            <a:off x="2317750" y="884238"/>
            <a:ext cx="4826000" cy="6324600"/>
          </a:xfrm>
          <a:prstGeom prst="rect">
            <a:avLst/>
          </a:prstGeom>
          <a:noFill/>
          <a:ln w="190500" algn="ctr">
            <a:noFill/>
            <a:miter lim="800000"/>
            <a:headEnd/>
            <a:tailEn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81" name="Oval 22">
            <a:extLst>
              <a:ext uri="{FF2B5EF4-FFF2-40B4-BE49-F238E27FC236}">
                <a16:creationId xmlns:a16="http://schemas.microsoft.com/office/drawing/2014/main" id="{5AB50743-E774-D47E-0C88-18B2239F0796}"/>
              </a:ext>
            </a:extLst>
          </p:cNvPr>
          <p:cNvSpPr>
            <a:spLocks noChangeArrowheads="1"/>
          </p:cNvSpPr>
          <p:nvPr/>
        </p:nvSpPr>
        <p:spPr bwMode="auto">
          <a:xfrm>
            <a:off x="2894013" y="3494088"/>
            <a:ext cx="2117725" cy="785812"/>
          </a:xfrm>
          <a:prstGeom prst="ellipse">
            <a:avLst/>
          </a:prstGeom>
          <a:solidFill>
            <a:srgbClr val="66FFFF"/>
          </a:solidFill>
          <a:ln w="9525">
            <a:solidFill>
              <a:schemeClr val="tx1"/>
            </a:solidFill>
            <a:round/>
            <a:headEnd/>
            <a:tailEn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Maintain </a:t>
            </a:r>
          </a:p>
          <a:p>
            <a:pP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Customers</a:t>
            </a:r>
            <a:endParaRPr lang="en-US" sz="2000" i="0" dirty="0">
              <a:solidFill>
                <a:srgbClr val="0000CC"/>
              </a:solidFill>
              <a:latin typeface="+mn-lt"/>
            </a:endParaRPr>
          </a:p>
        </p:txBody>
      </p:sp>
      <p:grpSp>
        <p:nvGrpSpPr>
          <p:cNvPr id="86022" name="Group 18">
            <a:extLst>
              <a:ext uri="{FF2B5EF4-FFF2-40B4-BE49-F238E27FC236}">
                <a16:creationId xmlns:a16="http://schemas.microsoft.com/office/drawing/2014/main" id="{1D062777-0B3D-A8EC-7674-EB1DF5D92C83}"/>
              </a:ext>
            </a:extLst>
          </p:cNvPr>
          <p:cNvGrpSpPr>
            <a:grpSpLocks/>
          </p:cNvGrpSpPr>
          <p:nvPr/>
        </p:nvGrpSpPr>
        <p:grpSpPr bwMode="auto">
          <a:xfrm>
            <a:off x="795338" y="1493838"/>
            <a:ext cx="815975" cy="1652587"/>
            <a:chOff x="3596" y="2535"/>
            <a:chExt cx="437" cy="545"/>
          </a:xfrm>
        </p:grpSpPr>
        <p:grpSp>
          <p:nvGrpSpPr>
            <p:cNvPr id="86054" name="Group 19">
              <a:extLst>
                <a:ext uri="{FF2B5EF4-FFF2-40B4-BE49-F238E27FC236}">
                  <a16:creationId xmlns:a16="http://schemas.microsoft.com/office/drawing/2014/main" id="{45FD6CDD-1412-D235-F883-637B8F903C8B}"/>
                </a:ext>
              </a:extLst>
            </p:cNvPr>
            <p:cNvGrpSpPr>
              <a:grpSpLocks/>
            </p:cNvGrpSpPr>
            <p:nvPr/>
          </p:nvGrpSpPr>
          <p:grpSpPr bwMode="auto">
            <a:xfrm>
              <a:off x="3656" y="2535"/>
              <a:ext cx="192" cy="505"/>
              <a:chOff x="1728" y="2496"/>
              <a:chExt cx="192" cy="505"/>
            </a:xfrm>
          </p:grpSpPr>
          <p:sp>
            <p:nvSpPr>
              <p:cNvPr id="115732" name="Oval 20">
                <a:extLst>
                  <a:ext uri="{FF2B5EF4-FFF2-40B4-BE49-F238E27FC236}">
                    <a16:creationId xmlns:a16="http://schemas.microsoft.com/office/drawing/2014/main" id="{7CE4B1B1-E2C2-B37A-65A6-02B3C3F72D20}"/>
                  </a:ext>
                </a:extLst>
              </p:cNvPr>
              <p:cNvSpPr>
                <a:spLocks noChangeArrowheads="1"/>
              </p:cNvSpPr>
              <p:nvPr/>
            </p:nvSpPr>
            <p:spPr bwMode="auto">
              <a:xfrm>
                <a:off x="1762" y="2496"/>
                <a:ext cx="144" cy="144"/>
              </a:xfrm>
              <a:prstGeom prst="ellipse">
                <a:avLst/>
              </a:prstGeom>
              <a:solidFill>
                <a:schemeClr val="accent1"/>
              </a:solidFill>
              <a:ln w="9525">
                <a:solidFill>
                  <a:schemeClr val="tx1"/>
                </a:solidFill>
                <a:round/>
                <a:headEnd/>
                <a:tailEnd/>
              </a:ln>
              <a:effectLst/>
            </p:spPr>
            <p:txBody>
              <a:bodyPr wrap="none"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33" name="Line 21">
                <a:extLst>
                  <a:ext uri="{FF2B5EF4-FFF2-40B4-BE49-F238E27FC236}">
                    <a16:creationId xmlns:a16="http://schemas.microsoft.com/office/drawing/2014/main" id="{F0936D96-628B-5228-2672-B8AE7B5251F2}"/>
                  </a:ext>
                </a:extLst>
              </p:cNvPr>
              <p:cNvSpPr>
                <a:spLocks noChangeShapeType="1"/>
              </p:cNvSpPr>
              <p:nvPr/>
            </p:nvSpPr>
            <p:spPr bwMode="auto">
              <a:xfrm>
                <a:off x="1824" y="2640"/>
                <a:ext cx="0" cy="192"/>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34" name="Line 22">
                <a:extLst>
                  <a:ext uri="{FF2B5EF4-FFF2-40B4-BE49-F238E27FC236}">
                    <a16:creationId xmlns:a16="http://schemas.microsoft.com/office/drawing/2014/main" id="{6B97CB2B-5ECB-74DF-6B62-EB8CEB7FA68E}"/>
                  </a:ext>
                </a:extLst>
              </p:cNvPr>
              <p:cNvSpPr>
                <a:spLocks noChangeShapeType="1"/>
              </p:cNvSpPr>
              <p:nvPr/>
            </p:nvSpPr>
            <p:spPr bwMode="auto">
              <a:xfrm>
                <a:off x="1728" y="2688"/>
                <a:ext cx="190" cy="0"/>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35" name="Freeform 23">
                <a:extLst>
                  <a:ext uri="{FF2B5EF4-FFF2-40B4-BE49-F238E27FC236}">
                    <a16:creationId xmlns:a16="http://schemas.microsoft.com/office/drawing/2014/main" id="{B752F434-95E5-C58D-DC9D-CA4C34B13F04}"/>
                  </a:ext>
                </a:extLst>
              </p:cNvPr>
              <p:cNvSpPr>
                <a:spLocks/>
              </p:cNvSpPr>
              <p:nvPr/>
            </p:nvSpPr>
            <p:spPr bwMode="auto">
              <a:xfrm>
                <a:off x="1729" y="2809"/>
                <a:ext cx="184" cy="192"/>
              </a:xfrm>
              <a:custGeom>
                <a:avLst/>
                <a:gdLst/>
                <a:ahLst/>
                <a:cxnLst>
                  <a:cxn ang="0">
                    <a:pos x="0" y="192"/>
                  </a:cxn>
                  <a:cxn ang="0">
                    <a:pos x="144" y="0"/>
                  </a:cxn>
                  <a:cxn ang="0">
                    <a:pos x="288" y="192"/>
                  </a:cxn>
                </a:cxnLst>
                <a:rect l="0" t="0" r="r" b="b"/>
                <a:pathLst>
                  <a:path w="288" h="192">
                    <a:moveTo>
                      <a:pt x="0" y="192"/>
                    </a:moveTo>
                    <a:lnTo>
                      <a:pt x="144" y="0"/>
                    </a:lnTo>
                    <a:lnTo>
                      <a:pt x="288" y="192"/>
                    </a:lnTo>
                  </a:path>
                </a:pathLst>
              </a:custGeom>
              <a:noFill/>
              <a:ln w="9525" cap="flat" cmpd="sng">
                <a:solidFill>
                  <a:schemeClr val="tx1"/>
                </a:solidFill>
                <a:prstDash val="solid"/>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grpSp>
        <p:sp>
          <p:nvSpPr>
            <p:cNvPr id="115736" name="Text Box 24">
              <a:extLst>
                <a:ext uri="{FF2B5EF4-FFF2-40B4-BE49-F238E27FC236}">
                  <a16:creationId xmlns:a16="http://schemas.microsoft.com/office/drawing/2014/main" id="{C0CAC6D4-E562-41B1-3C26-610A3A3EB8D1}"/>
                </a:ext>
              </a:extLst>
            </p:cNvPr>
            <p:cNvSpPr txBox="1">
              <a:spLocks noChangeArrowheads="1"/>
            </p:cNvSpPr>
            <p:nvPr/>
          </p:nvSpPr>
          <p:spPr bwMode="auto">
            <a:xfrm>
              <a:off x="3596" y="2976"/>
              <a:ext cx="437" cy="104"/>
            </a:xfrm>
            <a:prstGeom prst="rect">
              <a:avLst/>
            </a:prstGeom>
            <a:noFill/>
            <a:ln w="9525">
              <a:noFill/>
              <a:miter lim="800000"/>
              <a:headEnd/>
              <a:tailEnd/>
            </a:ln>
            <a:effectLst/>
          </p:spPr>
          <p:txBody>
            <a:bodyPr wrap="none">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Staff</a:t>
              </a:r>
            </a:p>
          </p:txBody>
        </p:sp>
      </p:grpSp>
      <p:sp>
        <p:nvSpPr>
          <p:cNvPr id="115740" name="Oval 28">
            <a:extLst>
              <a:ext uri="{FF2B5EF4-FFF2-40B4-BE49-F238E27FC236}">
                <a16:creationId xmlns:a16="http://schemas.microsoft.com/office/drawing/2014/main" id="{174E6592-FA0C-E4F0-26DE-B4CD5BED0887}"/>
              </a:ext>
            </a:extLst>
          </p:cNvPr>
          <p:cNvSpPr>
            <a:spLocks noChangeArrowheads="1"/>
          </p:cNvSpPr>
          <p:nvPr/>
        </p:nvSpPr>
        <p:spPr bwMode="auto">
          <a:xfrm>
            <a:off x="2909888" y="1471613"/>
            <a:ext cx="2709862" cy="914400"/>
          </a:xfrm>
          <a:prstGeom prst="ellipse">
            <a:avLst/>
          </a:prstGeom>
          <a:solidFill>
            <a:srgbClr val="66FFFF"/>
          </a:solidFill>
          <a:ln w="9525">
            <a:solidFill>
              <a:schemeClr val="tx1"/>
            </a:solidFill>
            <a:round/>
            <a:headEnd/>
            <a:tailEnd/>
          </a:ln>
          <a:effectLst/>
        </p:spPr>
        <p:txBody>
          <a:bodyPr wrap="none" lIns="96213" tIns="48107" rIns="96213" bIns="48107" anchor="ctr"/>
          <a:lstStyle/>
          <a:p>
            <a:pPr algn="ctr">
              <a:lnSpc>
                <a:spcPct val="80000"/>
              </a:lnSpc>
              <a:buClr>
                <a:srgbClr val="000000"/>
              </a:buClr>
              <a:buSzPct val="100000"/>
              <a:buFont typeface="Times New Roman" panose="02020603050405020304" pitchFamily="18" charset="0"/>
              <a:buNone/>
              <a:defRPr/>
            </a:pPr>
            <a:r>
              <a:rPr lang="en-US" sz="2000" i="0" dirty="0">
                <a:solidFill>
                  <a:srgbClr val="0000CC"/>
                </a:solidFill>
                <a:latin typeface="+mn-lt"/>
              </a:rPr>
              <a:t>Rent/Return </a:t>
            </a:r>
          </a:p>
          <a:p>
            <a:pPr algn="ctr">
              <a:lnSpc>
                <a:spcPct val="80000"/>
              </a:lnSpc>
              <a:buClr>
                <a:srgbClr val="000000"/>
              </a:buClr>
              <a:buSzPct val="100000"/>
              <a:buFont typeface="Times New Roman" panose="02020603050405020304" pitchFamily="18" charset="0"/>
              <a:buNone/>
              <a:defRPr/>
            </a:pPr>
            <a:r>
              <a:rPr lang="en-US" sz="2000" i="0" dirty="0">
                <a:solidFill>
                  <a:srgbClr val="0000CC"/>
                </a:solidFill>
                <a:latin typeface="+mn-lt"/>
              </a:rPr>
              <a:t>Videos</a:t>
            </a:r>
          </a:p>
        </p:txBody>
      </p:sp>
      <p:sp>
        <p:nvSpPr>
          <p:cNvPr id="115746" name="Line 34">
            <a:extLst>
              <a:ext uri="{FF2B5EF4-FFF2-40B4-BE49-F238E27FC236}">
                <a16:creationId xmlns:a16="http://schemas.microsoft.com/office/drawing/2014/main" id="{411879DC-F18D-7C2A-1C30-0D1ADFA37F91}"/>
              </a:ext>
            </a:extLst>
          </p:cNvPr>
          <p:cNvSpPr>
            <a:spLocks noChangeShapeType="1"/>
          </p:cNvSpPr>
          <p:nvPr/>
        </p:nvSpPr>
        <p:spPr bwMode="auto">
          <a:xfrm flipV="1">
            <a:off x="1431925" y="1981200"/>
            <a:ext cx="1477963" cy="166688"/>
          </a:xfrm>
          <a:prstGeom prst="line">
            <a:avLst/>
          </a:prstGeom>
          <a:noFill/>
          <a:ln w="19050">
            <a:solidFill>
              <a:schemeClr val="tx1"/>
            </a:solidFill>
            <a:round/>
            <a:headEnd/>
            <a:tailEn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47" name="Line 35">
            <a:extLst>
              <a:ext uri="{FF2B5EF4-FFF2-40B4-BE49-F238E27FC236}">
                <a16:creationId xmlns:a16="http://schemas.microsoft.com/office/drawing/2014/main" id="{1FBFE856-6F75-5091-BCAF-DD582BE116A6}"/>
              </a:ext>
            </a:extLst>
          </p:cNvPr>
          <p:cNvSpPr>
            <a:spLocks noChangeShapeType="1"/>
          </p:cNvSpPr>
          <p:nvPr/>
        </p:nvSpPr>
        <p:spPr bwMode="auto">
          <a:xfrm>
            <a:off x="1462088" y="2149475"/>
            <a:ext cx="3479800" cy="1298575"/>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48" name="Line 36">
            <a:extLst>
              <a:ext uri="{FF2B5EF4-FFF2-40B4-BE49-F238E27FC236}">
                <a16:creationId xmlns:a16="http://schemas.microsoft.com/office/drawing/2014/main" id="{D56EC6D4-B6E8-BDF6-3CE3-9316B6143B73}"/>
              </a:ext>
            </a:extLst>
          </p:cNvPr>
          <p:cNvSpPr>
            <a:spLocks noChangeShapeType="1"/>
          </p:cNvSpPr>
          <p:nvPr/>
        </p:nvSpPr>
        <p:spPr bwMode="auto">
          <a:xfrm>
            <a:off x="1473200" y="2176463"/>
            <a:ext cx="1436688" cy="1730375"/>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115761" name="Line 49">
            <a:extLst>
              <a:ext uri="{FF2B5EF4-FFF2-40B4-BE49-F238E27FC236}">
                <a16:creationId xmlns:a16="http://schemas.microsoft.com/office/drawing/2014/main" id="{9F19ED2F-BCF1-8C6F-67D0-81FBE8285332}"/>
              </a:ext>
            </a:extLst>
          </p:cNvPr>
          <p:cNvSpPr>
            <a:spLocks noChangeShapeType="1"/>
          </p:cNvSpPr>
          <p:nvPr/>
        </p:nvSpPr>
        <p:spPr bwMode="auto">
          <a:xfrm>
            <a:off x="1431925" y="5507038"/>
            <a:ext cx="1477963" cy="696912"/>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80" name="Line 38">
            <a:extLst>
              <a:ext uri="{FF2B5EF4-FFF2-40B4-BE49-F238E27FC236}">
                <a16:creationId xmlns:a16="http://schemas.microsoft.com/office/drawing/2014/main" id="{737CC3B7-E110-4C16-2FD9-2BA6E3368336}"/>
              </a:ext>
            </a:extLst>
          </p:cNvPr>
          <p:cNvSpPr>
            <a:spLocks noChangeShapeType="1"/>
          </p:cNvSpPr>
          <p:nvPr/>
        </p:nvSpPr>
        <p:spPr bwMode="auto">
          <a:xfrm>
            <a:off x="4730750" y="2319338"/>
            <a:ext cx="635000" cy="763587"/>
          </a:xfrm>
          <a:prstGeom prst="line">
            <a:avLst/>
          </a:prstGeom>
          <a:noFill/>
          <a:ln w="19050">
            <a:solidFill>
              <a:schemeClr val="tx1"/>
            </a:solidFill>
            <a:prstDash val="dash"/>
            <a:round/>
            <a:headEnd/>
            <a:tailEnd type="triangl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83" name="Oval 24">
            <a:extLst>
              <a:ext uri="{FF2B5EF4-FFF2-40B4-BE49-F238E27FC236}">
                <a16:creationId xmlns:a16="http://schemas.microsoft.com/office/drawing/2014/main" id="{F67EDF1B-D2FC-8B93-F599-A4B1A2B23636}"/>
              </a:ext>
            </a:extLst>
          </p:cNvPr>
          <p:cNvSpPr>
            <a:spLocks noChangeArrowheads="1"/>
          </p:cNvSpPr>
          <p:nvPr/>
        </p:nvSpPr>
        <p:spPr bwMode="auto">
          <a:xfrm>
            <a:off x="2894013" y="4735513"/>
            <a:ext cx="2287587" cy="784225"/>
          </a:xfrm>
          <a:prstGeom prst="ellipse">
            <a:avLst/>
          </a:prstGeom>
          <a:solidFill>
            <a:srgbClr val="66FFFF"/>
          </a:solidFill>
          <a:ln w="9525">
            <a:solidFill>
              <a:schemeClr val="tx1"/>
            </a:solidFill>
            <a:round/>
            <a:headEnd/>
            <a:tailEnd/>
          </a:ln>
          <a:effectLst/>
        </p:spPr>
        <p:txBody>
          <a:bodyPr wrap="none" lIns="96213" tIns="48107" rIns="96213" bIns="48107" anchor="ctr"/>
          <a:lstStyle/>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Maintain </a:t>
            </a:r>
          </a:p>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Videos</a:t>
            </a:r>
            <a:endParaRPr lang="en-US" sz="2000" i="0" dirty="0">
              <a:solidFill>
                <a:srgbClr val="0000CC"/>
              </a:solidFill>
              <a:latin typeface="+mn-lt"/>
            </a:endParaRPr>
          </a:p>
        </p:txBody>
      </p:sp>
      <p:sp>
        <p:nvSpPr>
          <p:cNvPr id="84" name="Oval 24">
            <a:extLst>
              <a:ext uri="{FF2B5EF4-FFF2-40B4-BE49-F238E27FC236}">
                <a16:creationId xmlns:a16="http://schemas.microsoft.com/office/drawing/2014/main" id="{C690FA59-514F-7AA3-A6C2-51AD229DE917}"/>
              </a:ext>
            </a:extLst>
          </p:cNvPr>
          <p:cNvSpPr>
            <a:spLocks noChangeArrowheads="1"/>
          </p:cNvSpPr>
          <p:nvPr/>
        </p:nvSpPr>
        <p:spPr bwMode="auto">
          <a:xfrm>
            <a:off x="2754313" y="5989638"/>
            <a:ext cx="2287587" cy="784225"/>
          </a:xfrm>
          <a:prstGeom prst="ellipse">
            <a:avLst/>
          </a:prstGeom>
          <a:solidFill>
            <a:srgbClr val="66FFFF"/>
          </a:solidFill>
          <a:ln w="9525">
            <a:solidFill>
              <a:schemeClr val="tx1"/>
            </a:solidFill>
            <a:round/>
            <a:headEnd/>
            <a:tailEn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Generate </a:t>
            </a:r>
          </a:p>
          <a:p>
            <a:pP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Reports</a:t>
            </a:r>
            <a:endParaRPr lang="en-US" sz="2000" i="0" dirty="0">
              <a:solidFill>
                <a:srgbClr val="0000CC"/>
              </a:solidFill>
              <a:latin typeface="+mn-lt"/>
            </a:endParaRPr>
          </a:p>
        </p:txBody>
      </p:sp>
      <p:sp>
        <p:nvSpPr>
          <p:cNvPr id="85" name="Line 36">
            <a:extLst>
              <a:ext uri="{FF2B5EF4-FFF2-40B4-BE49-F238E27FC236}">
                <a16:creationId xmlns:a16="http://schemas.microsoft.com/office/drawing/2014/main" id="{16BE1D94-61F9-17A9-C4CF-09A1C99A8591}"/>
              </a:ext>
            </a:extLst>
          </p:cNvPr>
          <p:cNvSpPr>
            <a:spLocks noChangeShapeType="1"/>
          </p:cNvSpPr>
          <p:nvPr/>
        </p:nvSpPr>
        <p:spPr bwMode="auto">
          <a:xfrm>
            <a:off x="1462088" y="2147888"/>
            <a:ext cx="1431925" cy="2979737"/>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grpSp>
        <p:nvGrpSpPr>
          <p:cNvPr id="86032" name="Group 18">
            <a:extLst>
              <a:ext uri="{FF2B5EF4-FFF2-40B4-BE49-F238E27FC236}">
                <a16:creationId xmlns:a16="http://schemas.microsoft.com/office/drawing/2014/main" id="{0274FE59-958B-5A40-AA5F-38AB6F5D6884}"/>
              </a:ext>
            </a:extLst>
          </p:cNvPr>
          <p:cNvGrpSpPr>
            <a:grpSpLocks/>
          </p:cNvGrpSpPr>
          <p:nvPr/>
        </p:nvGrpSpPr>
        <p:grpSpPr bwMode="auto">
          <a:xfrm>
            <a:off x="8393113" y="1646238"/>
            <a:ext cx="1209675" cy="1652587"/>
            <a:chOff x="3474" y="2535"/>
            <a:chExt cx="648" cy="545"/>
          </a:xfrm>
        </p:grpSpPr>
        <p:grpSp>
          <p:nvGrpSpPr>
            <p:cNvPr id="86048" name="Group 19">
              <a:extLst>
                <a:ext uri="{FF2B5EF4-FFF2-40B4-BE49-F238E27FC236}">
                  <a16:creationId xmlns:a16="http://schemas.microsoft.com/office/drawing/2014/main" id="{66872C0F-4277-E165-75CB-EA75EA0AEBAF}"/>
                </a:ext>
              </a:extLst>
            </p:cNvPr>
            <p:cNvGrpSpPr>
              <a:grpSpLocks/>
            </p:cNvGrpSpPr>
            <p:nvPr/>
          </p:nvGrpSpPr>
          <p:grpSpPr bwMode="auto">
            <a:xfrm>
              <a:off x="3656" y="2535"/>
              <a:ext cx="192" cy="505"/>
              <a:chOff x="1728" y="2496"/>
              <a:chExt cx="192" cy="505"/>
            </a:xfrm>
          </p:grpSpPr>
          <p:sp>
            <p:nvSpPr>
              <p:cNvPr id="29" name="Oval 20">
                <a:extLst>
                  <a:ext uri="{FF2B5EF4-FFF2-40B4-BE49-F238E27FC236}">
                    <a16:creationId xmlns:a16="http://schemas.microsoft.com/office/drawing/2014/main" id="{B7168BF8-55D3-32FF-5D62-91E9B9793BA5}"/>
                  </a:ext>
                </a:extLst>
              </p:cNvPr>
              <p:cNvSpPr>
                <a:spLocks noChangeArrowheads="1"/>
              </p:cNvSpPr>
              <p:nvPr/>
            </p:nvSpPr>
            <p:spPr bwMode="auto">
              <a:xfrm>
                <a:off x="1762" y="2496"/>
                <a:ext cx="145" cy="144"/>
              </a:xfrm>
              <a:prstGeom prst="ellipse">
                <a:avLst/>
              </a:prstGeom>
              <a:solidFill>
                <a:schemeClr val="accent1"/>
              </a:solidFill>
              <a:ln w="9525">
                <a:solidFill>
                  <a:schemeClr val="tx1"/>
                </a:solidFill>
                <a:round/>
                <a:headEnd/>
                <a:tailEnd/>
              </a:ln>
              <a:effectLst/>
            </p:spPr>
            <p:txBody>
              <a:bodyPr wrap="none"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0" name="Line 21">
                <a:extLst>
                  <a:ext uri="{FF2B5EF4-FFF2-40B4-BE49-F238E27FC236}">
                    <a16:creationId xmlns:a16="http://schemas.microsoft.com/office/drawing/2014/main" id="{E2701A10-D265-8FF3-87F6-C8B62FA4C81C}"/>
                  </a:ext>
                </a:extLst>
              </p:cNvPr>
              <p:cNvSpPr>
                <a:spLocks noChangeShapeType="1"/>
              </p:cNvSpPr>
              <p:nvPr/>
            </p:nvSpPr>
            <p:spPr bwMode="auto">
              <a:xfrm>
                <a:off x="1824" y="2640"/>
                <a:ext cx="0" cy="192"/>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1" name="Line 22">
                <a:extLst>
                  <a:ext uri="{FF2B5EF4-FFF2-40B4-BE49-F238E27FC236}">
                    <a16:creationId xmlns:a16="http://schemas.microsoft.com/office/drawing/2014/main" id="{55B652F1-0493-2376-49F6-2B57DC34E841}"/>
                  </a:ext>
                </a:extLst>
              </p:cNvPr>
              <p:cNvSpPr>
                <a:spLocks noChangeShapeType="1"/>
              </p:cNvSpPr>
              <p:nvPr/>
            </p:nvSpPr>
            <p:spPr bwMode="auto">
              <a:xfrm>
                <a:off x="1728" y="2688"/>
                <a:ext cx="192" cy="0"/>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2" name="Freeform 23">
                <a:extLst>
                  <a:ext uri="{FF2B5EF4-FFF2-40B4-BE49-F238E27FC236}">
                    <a16:creationId xmlns:a16="http://schemas.microsoft.com/office/drawing/2014/main" id="{0E16B216-244F-AF87-5EE7-9FC4730C400B}"/>
                  </a:ext>
                </a:extLst>
              </p:cNvPr>
              <p:cNvSpPr>
                <a:spLocks/>
              </p:cNvSpPr>
              <p:nvPr/>
            </p:nvSpPr>
            <p:spPr bwMode="auto">
              <a:xfrm>
                <a:off x="1729" y="2809"/>
                <a:ext cx="185" cy="192"/>
              </a:xfrm>
              <a:custGeom>
                <a:avLst/>
                <a:gdLst/>
                <a:ahLst/>
                <a:cxnLst>
                  <a:cxn ang="0">
                    <a:pos x="0" y="192"/>
                  </a:cxn>
                  <a:cxn ang="0">
                    <a:pos x="144" y="0"/>
                  </a:cxn>
                  <a:cxn ang="0">
                    <a:pos x="288" y="192"/>
                  </a:cxn>
                </a:cxnLst>
                <a:rect l="0" t="0" r="r" b="b"/>
                <a:pathLst>
                  <a:path w="288" h="192">
                    <a:moveTo>
                      <a:pt x="0" y="192"/>
                    </a:moveTo>
                    <a:lnTo>
                      <a:pt x="144" y="0"/>
                    </a:lnTo>
                    <a:lnTo>
                      <a:pt x="288" y="192"/>
                    </a:lnTo>
                  </a:path>
                </a:pathLst>
              </a:custGeom>
              <a:noFill/>
              <a:ln w="9525" cap="flat" cmpd="sng">
                <a:solidFill>
                  <a:schemeClr val="tx1"/>
                </a:solidFill>
                <a:prstDash val="solid"/>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grpSp>
        <p:sp>
          <p:nvSpPr>
            <p:cNvPr id="28" name="Text Box 24">
              <a:extLst>
                <a:ext uri="{FF2B5EF4-FFF2-40B4-BE49-F238E27FC236}">
                  <a16:creationId xmlns:a16="http://schemas.microsoft.com/office/drawing/2014/main" id="{9EBD3255-8EA7-6E58-6DD5-32C54E6316D8}"/>
                </a:ext>
              </a:extLst>
            </p:cNvPr>
            <p:cNvSpPr txBox="1">
              <a:spLocks noChangeArrowheads="1"/>
            </p:cNvSpPr>
            <p:nvPr/>
          </p:nvSpPr>
          <p:spPr bwMode="auto">
            <a:xfrm>
              <a:off x="3474" y="2976"/>
              <a:ext cx="648" cy="104"/>
            </a:xfrm>
            <a:prstGeom prst="rect">
              <a:avLst/>
            </a:prstGeom>
            <a:noFill/>
            <a:ln w="9525">
              <a:noFill/>
              <a:miter lim="800000"/>
              <a:headEnd/>
              <a:tailEnd/>
            </a:ln>
            <a:effectLst/>
          </p:spPr>
          <p:txBody>
            <a:bodyPr wrap="none">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Customer</a:t>
              </a:r>
            </a:p>
          </p:txBody>
        </p:sp>
      </p:grpSp>
      <p:grpSp>
        <p:nvGrpSpPr>
          <p:cNvPr id="86033" name="Group 18">
            <a:extLst>
              <a:ext uri="{FF2B5EF4-FFF2-40B4-BE49-F238E27FC236}">
                <a16:creationId xmlns:a16="http://schemas.microsoft.com/office/drawing/2014/main" id="{54E0701D-1DAD-46BF-8A44-6EF5D0C766B1}"/>
              </a:ext>
            </a:extLst>
          </p:cNvPr>
          <p:cNvGrpSpPr>
            <a:grpSpLocks/>
          </p:cNvGrpSpPr>
          <p:nvPr/>
        </p:nvGrpSpPr>
        <p:grpSpPr bwMode="auto">
          <a:xfrm>
            <a:off x="636588" y="4870450"/>
            <a:ext cx="1127125" cy="1652588"/>
            <a:chOff x="3493" y="2535"/>
            <a:chExt cx="604" cy="545"/>
          </a:xfrm>
        </p:grpSpPr>
        <p:grpSp>
          <p:nvGrpSpPr>
            <p:cNvPr id="86042" name="Group 19">
              <a:extLst>
                <a:ext uri="{FF2B5EF4-FFF2-40B4-BE49-F238E27FC236}">
                  <a16:creationId xmlns:a16="http://schemas.microsoft.com/office/drawing/2014/main" id="{A0F28B85-4DA7-C045-50F9-492072BBA3A4}"/>
                </a:ext>
              </a:extLst>
            </p:cNvPr>
            <p:cNvGrpSpPr>
              <a:grpSpLocks/>
            </p:cNvGrpSpPr>
            <p:nvPr/>
          </p:nvGrpSpPr>
          <p:grpSpPr bwMode="auto">
            <a:xfrm>
              <a:off x="3656" y="2535"/>
              <a:ext cx="192" cy="505"/>
              <a:chOff x="1728" y="2496"/>
              <a:chExt cx="192" cy="505"/>
            </a:xfrm>
          </p:grpSpPr>
          <p:sp>
            <p:nvSpPr>
              <p:cNvPr id="36" name="Oval 20">
                <a:extLst>
                  <a:ext uri="{FF2B5EF4-FFF2-40B4-BE49-F238E27FC236}">
                    <a16:creationId xmlns:a16="http://schemas.microsoft.com/office/drawing/2014/main" id="{1724524C-41F2-C0F9-734C-61EEFC6A236E}"/>
                  </a:ext>
                </a:extLst>
              </p:cNvPr>
              <p:cNvSpPr>
                <a:spLocks noChangeArrowheads="1"/>
              </p:cNvSpPr>
              <p:nvPr/>
            </p:nvSpPr>
            <p:spPr bwMode="auto">
              <a:xfrm>
                <a:off x="1762" y="2496"/>
                <a:ext cx="144" cy="144"/>
              </a:xfrm>
              <a:prstGeom prst="ellipse">
                <a:avLst/>
              </a:prstGeom>
              <a:solidFill>
                <a:schemeClr val="accent1"/>
              </a:solidFill>
              <a:ln w="9525">
                <a:solidFill>
                  <a:schemeClr val="tx1"/>
                </a:solidFill>
                <a:round/>
                <a:headEnd/>
                <a:tailEnd/>
              </a:ln>
              <a:effectLst/>
            </p:spPr>
            <p:txBody>
              <a:bodyPr wrap="none"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7" name="Line 21">
                <a:extLst>
                  <a:ext uri="{FF2B5EF4-FFF2-40B4-BE49-F238E27FC236}">
                    <a16:creationId xmlns:a16="http://schemas.microsoft.com/office/drawing/2014/main" id="{6155977A-F445-BE0F-6CD8-F20CA82196D7}"/>
                  </a:ext>
                </a:extLst>
              </p:cNvPr>
              <p:cNvSpPr>
                <a:spLocks noChangeShapeType="1"/>
              </p:cNvSpPr>
              <p:nvPr/>
            </p:nvSpPr>
            <p:spPr bwMode="auto">
              <a:xfrm>
                <a:off x="1824" y="2640"/>
                <a:ext cx="0" cy="192"/>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8" name="Line 22">
                <a:extLst>
                  <a:ext uri="{FF2B5EF4-FFF2-40B4-BE49-F238E27FC236}">
                    <a16:creationId xmlns:a16="http://schemas.microsoft.com/office/drawing/2014/main" id="{997F1867-8B06-120E-ACBF-A1017DE91895}"/>
                  </a:ext>
                </a:extLst>
              </p:cNvPr>
              <p:cNvSpPr>
                <a:spLocks noChangeShapeType="1"/>
              </p:cNvSpPr>
              <p:nvPr/>
            </p:nvSpPr>
            <p:spPr bwMode="auto">
              <a:xfrm>
                <a:off x="1728" y="2688"/>
                <a:ext cx="190" cy="0"/>
              </a:xfrm>
              <a:prstGeom prst="line">
                <a:avLst/>
              </a:prstGeom>
              <a:noFill/>
              <a:ln w="9525">
                <a:solidFill>
                  <a:schemeClr val="tx1"/>
                </a:solidFill>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39" name="Freeform 23">
                <a:extLst>
                  <a:ext uri="{FF2B5EF4-FFF2-40B4-BE49-F238E27FC236}">
                    <a16:creationId xmlns:a16="http://schemas.microsoft.com/office/drawing/2014/main" id="{D074D1EA-F29D-5D58-9784-D304D115EE45}"/>
                  </a:ext>
                </a:extLst>
              </p:cNvPr>
              <p:cNvSpPr>
                <a:spLocks/>
              </p:cNvSpPr>
              <p:nvPr/>
            </p:nvSpPr>
            <p:spPr bwMode="auto">
              <a:xfrm>
                <a:off x="1729" y="2809"/>
                <a:ext cx="184" cy="192"/>
              </a:xfrm>
              <a:custGeom>
                <a:avLst/>
                <a:gdLst/>
                <a:ahLst/>
                <a:cxnLst>
                  <a:cxn ang="0">
                    <a:pos x="0" y="192"/>
                  </a:cxn>
                  <a:cxn ang="0">
                    <a:pos x="144" y="0"/>
                  </a:cxn>
                  <a:cxn ang="0">
                    <a:pos x="288" y="192"/>
                  </a:cxn>
                </a:cxnLst>
                <a:rect l="0" t="0" r="r" b="b"/>
                <a:pathLst>
                  <a:path w="288" h="192">
                    <a:moveTo>
                      <a:pt x="0" y="192"/>
                    </a:moveTo>
                    <a:lnTo>
                      <a:pt x="144" y="0"/>
                    </a:lnTo>
                    <a:lnTo>
                      <a:pt x="288" y="192"/>
                    </a:lnTo>
                  </a:path>
                </a:pathLst>
              </a:custGeom>
              <a:noFill/>
              <a:ln w="9525" cap="flat" cmpd="sng">
                <a:solidFill>
                  <a:schemeClr val="tx1"/>
                </a:solidFill>
                <a:prstDash val="solid"/>
                <a:round/>
                <a:headEnd/>
                <a:tailEnd/>
              </a:ln>
              <a:effectLst/>
            </p:spPr>
            <p:txBody>
              <a:bodyP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grpSp>
        <p:sp>
          <p:nvSpPr>
            <p:cNvPr id="35" name="Text Box 24">
              <a:extLst>
                <a:ext uri="{FF2B5EF4-FFF2-40B4-BE49-F238E27FC236}">
                  <a16:creationId xmlns:a16="http://schemas.microsoft.com/office/drawing/2014/main" id="{9FA98E59-BBD0-DF11-5322-1315653B16B5}"/>
                </a:ext>
              </a:extLst>
            </p:cNvPr>
            <p:cNvSpPr txBox="1">
              <a:spLocks noChangeArrowheads="1"/>
            </p:cNvSpPr>
            <p:nvPr/>
          </p:nvSpPr>
          <p:spPr bwMode="auto">
            <a:xfrm>
              <a:off x="3493" y="2976"/>
              <a:ext cx="604" cy="104"/>
            </a:xfrm>
            <a:prstGeom prst="rect">
              <a:avLst/>
            </a:prstGeom>
            <a:noFill/>
            <a:ln w="9525">
              <a:noFill/>
              <a:miter lim="800000"/>
              <a:headEnd/>
              <a:tailEnd/>
            </a:ln>
            <a:effectLst/>
          </p:spPr>
          <p:txBody>
            <a:bodyPr wrap="none">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Manager</a:t>
              </a:r>
            </a:p>
          </p:txBody>
        </p:sp>
      </p:grpSp>
      <p:sp>
        <p:nvSpPr>
          <p:cNvPr id="41" name="Line 34">
            <a:extLst>
              <a:ext uri="{FF2B5EF4-FFF2-40B4-BE49-F238E27FC236}">
                <a16:creationId xmlns:a16="http://schemas.microsoft.com/office/drawing/2014/main" id="{58F68060-E081-0C9F-0C5A-CDD0F173D3A3}"/>
              </a:ext>
            </a:extLst>
          </p:cNvPr>
          <p:cNvSpPr>
            <a:spLocks noChangeShapeType="1"/>
          </p:cNvSpPr>
          <p:nvPr/>
        </p:nvSpPr>
        <p:spPr bwMode="auto">
          <a:xfrm flipV="1">
            <a:off x="6805613" y="2319338"/>
            <a:ext cx="1935162" cy="1128712"/>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79" name="Oval 37">
            <a:extLst>
              <a:ext uri="{FF2B5EF4-FFF2-40B4-BE49-F238E27FC236}">
                <a16:creationId xmlns:a16="http://schemas.microsoft.com/office/drawing/2014/main" id="{4FF82328-70B7-A160-ADC0-A217365232DE}"/>
              </a:ext>
            </a:extLst>
          </p:cNvPr>
          <p:cNvSpPr>
            <a:spLocks noChangeArrowheads="1"/>
          </p:cNvSpPr>
          <p:nvPr/>
        </p:nvSpPr>
        <p:spPr bwMode="auto">
          <a:xfrm>
            <a:off x="4941888" y="2986088"/>
            <a:ext cx="1863725" cy="922337"/>
          </a:xfrm>
          <a:prstGeom prst="ellipse">
            <a:avLst/>
          </a:prstGeom>
          <a:solidFill>
            <a:srgbClr val="66FFFF"/>
          </a:solidFill>
          <a:ln w="9525">
            <a:solidFill>
              <a:schemeClr val="tx1"/>
            </a:solidFill>
            <a:round/>
            <a:headEnd/>
            <a:tailEnd/>
          </a:ln>
          <a:effectLst/>
        </p:spPr>
        <p:txBody>
          <a:bodyPr wrap="none" lIns="96213" tIns="48107" rIns="96213" bIns="48107" anchor="ctr"/>
          <a:lstStyle/>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Search for </a:t>
            </a:r>
          </a:p>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Videos</a:t>
            </a:r>
            <a:endParaRPr lang="en-US" sz="2000" i="0" dirty="0">
              <a:solidFill>
                <a:srgbClr val="0000CC"/>
              </a:solidFill>
              <a:latin typeface="+mn-lt"/>
            </a:endParaRPr>
          </a:p>
        </p:txBody>
      </p:sp>
      <p:sp>
        <p:nvSpPr>
          <p:cNvPr id="3" name="TextBox 2">
            <a:extLst>
              <a:ext uri="{FF2B5EF4-FFF2-40B4-BE49-F238E27FC236}">
                <a16:creationId xmlns:a16="http://schemas.microsoft.com/office/drawing/2014/main" id="{EE21F7C9-94AE-BDC4-190A-9B3117C93085}"/>
              </a:ext>
            </a:extLst>
          </p:cNvPr>
          <p:cNvSpPr txBox="1"/>
          <p:nvPr/>
        </p:nvSpPr>
        <p:spPr bwMode="auto">
          <a:xfrm>
            <a:off x="5062538" y="2351088"/>
            <a:ext cx="1239837" cy="322262"/>
          </a:xfrm>
          <a:prstGeom prst="rect">
            <a:avLst/>
          </a:prstGeom>
          <a:noFill/>
        </p:spPr>
        <p:txBody>
          <a:bodyPr wrap="none" lIns="96213" tIns="48107" rIns="96213" bIns="48107">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«include»</a:t>
            </a:r>
          </a:p>
        </p:txBody>
      </p:sp>
      <p:sp>
        <p:nvSpPr>
          <p:cNvPr id="51" name="Line 38">
            <a:extLst>
              <a:ext uri="{FF2B5EF4-FFF2-40B4-BE49-F238E27FC236}">
                <a16:creationId xmlns:a16="http://schemas.microsoft.com/office/drawing/2014/main" id="{5DF8E86E-7756-BD04-F8C7-D62CF309A239}"/>
              </a:ext>
            </a:extLst>
          </p:cNvPr>
          <p:cNvSpPr>
            <a:spLocks noChangeShapeType="1"/>
          </p:cNvSpPr>
          <p:nvPr/>
        </p:nvSpPr>
        <p:spPr bwMode="auto">
          <a:xfrm flipV="1">
            <a:off x="5181600" y="3908425"/>
            <a:ext cx="636588" cy="1085850"/>
          </a:xfrm>
          <a:prstGeom prst="line">
            <a:avLst/>
          </a:prstGeom>
          <a:noFill/>
          <a:ln w="19050">
            <a:solidFill>
              <a:schemeClr val="tx1"/>
            </a:solidFill>
            <a:prstDash val="dash"/>
            <a:round/>
            <a:headEnd/>
            <a:tailEnd type="triangl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
        <p:nvSpPr>
          <p:cNvPr id="52" name="TextBox 51">
            <a:extLst>
              <a:ext uri="{FF2B5EF4-FFF2-40B4-BE49-F238E27FC236}">
                <a16:creationId xmlns:a16="http://schemas.microsoft.com/office/drawing/2014/main" id="{FC3F7868-B6AF-229D-E739-7AAA1E22DF04}"/>
              </a:ext>
            </a:extLst>
          </p:cNvPr>
          <p:cNvSpPr txBox="1"/>
          <p:nvPr/>
        </p:nvSpPr>
        <p:spPr bwMode="auto">
          <a:xfrm>
            <a:off x="5365750" y="4283075"/>
            <a:ext cx="1241425" cy="322263"/>
          </a:xfrm>
          <a:prstGeom prst="rect">
            <a:avLst/>
          </a:prstGeom>
          <a:noFill/>
        </p:spPr>
        <p:txBody>
          <a:bodyPr wrap="none" lIns="96213" tIns="48107" rIns="96213" bIns="48107">
            <a:spAutoFit/>
          </a:bodyPr>
          <a:lstStyle/>
          <a:p>
            <a:pPr>
              <a:lnSpc>
                <a:spcPct val="80000"/>
              </a:lnSpc>
              <a:buClr>
                <a:srgbClr val="000000"/>
              </a:buClr>
              <a:buSzPct val="100000"/>
              <a:buFont typeface="Times New Roman" panose="02020603050405020304" pitchFamily="18" charset="0"/>
              <a:buNone/>
              <a:defRPr/>
            </a:pPr>
            <a:r>
              <a:rPr lang="en-US" sz="1800" i="0" dirty="0">
                <a:solidFill>
                  <a:srgbClr val="0000CC"/>
                </a:solidFill>
                <a:latin typeface="+mn-lt"/>
              </a:rPr>
              <a:t>«include»</a:t>
            </a:r>
          </a:p>
        </p:txBody>
      </p:sp>
      <p:sp>
        <p:nvSpPr>
          <p:cNvPr id="43" name="Rectangle 2">
            <a:extLst>
              <a:ext uri="{FF2B5EF4-FFF2-40B4-BE49-F238E27FC236}">
                <a16:creationId xmlns:a16="http://schemas.microsoft.com/office/drawing/2014/main" id="{C1C4609C-1B10-E4C4-D175-B186BFC48E8A}"/>
              </a:ext>
            </a:extLst>
          </p:cNvPr>
          <p:cNvSpPr txBox="1">
            <a:spLocks noChangeArrowheads="1"/>
          </p:cNvSpPr>
          <p:nvPr/>
        </p:nvSpPr>
        <p:spPr bwMode="auto">
          <a:xfrm>
            <a:off x="2373313" y="619125"/>
            <a:ext cx="4800600" cy="1255713"/>
          </a:xfrm>
          <a:prstGeom prst="rect">
            <a:avLst/>
          </a:prstGeom>
          <a:noFill/>
          <a:ln w="9525">
            <a:noFill/>
            <a:round/>
            <a:headEnd/>
            <a:tailEnd/>
          </a:ln>
        </p:spPr>
        <p:txBody>
          <a:bodyPr lIns="0" tIns="0" rIns="0" bIns="0" anchor="ctr"/>
          <a:lstStyle/>
          <a:p>
            <a:pPr algn="ctr">
              <a:lnSpc>
                <a:spcPct val="88000"/>
              </a:lnSpc>
              <a:buClr>
                <a:srgbClr val="000000"/>
              </a:buClr>
              <a:buSzPct val="45000"/>
              <a:buFont typeface="Wingdings" pitchFamily="2" charset="2"/>
              <a:buNone/>
              <a:defRPr/>
            </a:pPr>
            <a:r>
              <a:rPr lang="en-NZ" sz="1800" i="0" kern="0" dirty="0">
                <a:solidFill>
                  <a:srgbClr val="000000"/>
                </a:solidFill>
                <a:latin typeface="+mj-lt"/>
                <a:ea typeface="+mj-ea"/>
                <a:cs typeface="+mj-cs"/>
              </a:rPr>
              <a:t>Video Store Information System</a:t>
            </a:r>
            <a:endParaRPr lang="en-US" sz="1800" i="0" kern="0" dirty="0">
              <a:solidFill>
                <a:srgbClr val="000000"/>
              </a:solidFill>
              <a:latin typeface="+mj-lt"/>
              <a:ea typeface="+mj-ea"/>
              <a:cs typeface="+mj-cs"/>
            </a:endParaRPr>
          </a:p>
        </p:txBody>
      </p:sp>
      <p:sp>
        <p:nvSpPr>
          <p:cNvPr id="44" name="Oval 24">
            <a:extLst>
              <a:ext uri="{FF2B5EF4-FFF2-40B4-BE49-F238E27FC236}">
                <a16:creationId xmlns:a16="http://schemas.microsoft.com/office/drawing/2014/main" id="{B34981C0-EE9A-DF17-72C4-5CC5A102EC2B}"/>
              </a:ext>
            </a:extLst>
          </p:cNvPr>
          <p:cNvSpPr>
            <a:spLocks noChangeArrowheads="1"/>
          </p:cNvSpPr>
          <p:nvPr/>
        </p:nvSpPr>
        <p:spPr bwMode="auto">
          <a:xfrm>
            <a:off x="5268913" y="5303838"/>
            <a:ext cx="1830387" cy="784225"/>
          </a:xfrm>
          <a:prstGeom prst="ellipse">
            <a:avLst/>
          </a:prstGeom>
          <a:solidFill>
            <a:srgbClr val="66FFFF"/>
          </a:solidFill>
          <a:ln w="9525">
            <a:solidFill>
              <a:schemeClr val="tx1"/>
            </a:solidFill>
            <a:round/>
            <a:headEnd/>
            <a:tailEnd/>
          </a:ln>
          <a:effectLst/>
        </p:spPr>
        <p:txBody>
          <a:bodyPr wrap="none" lIns="96213" tIns="48107" rIns="96213" bIns="48107" anchor="ctr"/>
          <a:lstStyle/>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Maintain </a:t>
            </a:r>
          </a:p>
          <a:p>
            <a:pPr algn="ctr">
              <a:lnSpc>
                <a:spcPct val="80000"/>
              </a:lnSpc>
              <a:buClr>
                <a:srgbClr val="000000"/>
              </a:buClr>
              <a:buSzPct val="100000"/>
              <a:buFont typeface="Times New Roman" panose="02020603050405020304" pitchFamily="18" charset="0"/>
              <a:buNone/>
              <a:defRPr/>
            </a:pPr>
            <a:r>
              <a:rPr lang="en-NZ" sz="2000" i="0" dirty="0">
                <a:solidFill>
                  <a:srgbClr val="0000CC"/>
                </a:solidFill>
                <a:latin typeface="+mn-lt"/>
              </a:rPr>
              <a:t>Staff</a:t>
            </a:r>
            <a:endParaRPr lang="en-US" sz="2000" i="0" dirty="0">
              <a:solidFill>
                <a:srgbClr val="0000CC"/>
              </a:solidFill>
              <a:latin typeface="+mn-lt"/>
            </a:endParaRPr>
          </a:p>
        </p:txBody>
      </p:sp>
      <p:sp>
        <p:nvSpPr>
          <p:cNvPr id="45" name="Line 49">
            <a:extLst>
              <a:ext uri="{FF2B5EF4-FFF2-40B4-BE49-F238E27FC236}">
                <a16:creationId xmlns:a16="http://schemas.microsoft.com/office/drawing/2014/main" id="{65FD5488-6566-F38C-8D74-D8212DC345C2}"/>
              </a:ext>
            </a:extLst>
          </p:cNvPr>
          <p:cNvSpPr>
            <a:spLocks noChangeShapeType="1"/>
          </p:cNvSpPr>
          <p:nvPr/>
        </p:nvSpPr>
        <p:spPr bwMode="auto">
          <a:xfrm>
            <a:off x="1458913" y="5456238"/>
            <a:ext cx="3810000" cy="304800"/>
          </a:xfrm>
          <a:prstGeom prst="line">
            <a:avLst/>
          </a:prstGeom>
          <a:noFill/>
          <a:ln w="19050">
            <a:solidFill>
              <a:schemeClr val="tx1"/>
            </a:solidFill>
            <a:round/>
            <a:headEnd type="none" w="med" len="med"/>
            <a:tailEnd type="none" w="med" len="med"/>
          </a:ln>
          <a:effectLst/>
        </p:spPr>
        <p:txBody>
          <a:bodyPr wrap="none" lIns="96213" tIns="48107" rIns="96213" bIns="48107" anchor="ctr"/>
          <a:lstStyle/>
          <a:p>
            <a:pPr>
              <a:lnSpc>
                <a:spcPct val="80000"/>
              </a:lnSpc>
              <a:buClr>
                <a:srgbClr val="000000"/>
              </a:buClr>
              <a:buSzPct val="100000"/>
              <a:buFont typeface="Times New Roman" panose="02020603050405020304" pitchFamily="18" charset="0"/>
              <a:buNone/>
              <a:defRPr/>
            </a:pPr>
            <a:endParaRPr lang="en-US" sz="1800" i="0" dirty="0">
              <a:solidFill>
                <a:srgbClr val="0000CC"/>
              </a:solidFill>
              <a:latin typeface="+mn-l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1AF7EE5-7B69-1622-8AD9-562A2ADBA303}"/>
              </a:ext>
            </a:extLst>
          </p:cNvPr>
          <p:cNvSpPr>
            <a:spLocks noGrp="1" noChangeArrowheads="1"/>
          </p:cNvSpPr>
          <p:nvPr>
            <p:ph type="title"/>
          </p:nvPr>
        </p:nvSpPr>
        <p:spPr>
          <a:xfrm>
            <a:off x="0" y="-46038"/>
            <a:ext cx="9982200" cy="1255713"/>
          </a:xfrm>
        </p:spPr>
        <p:txBody>
          <a:bodyPr/>
          <a:lstStyle/>
          <a:p>
            <a:r>
              <a:rPr lang="en-US" altLang="en-US" sz="3600"/>
              <a:t>Use Case Description</a:t>
            </a:r>
          </a:p>
        </p:txBody>
      </p:sp>
      <p:sp>
        <p:nvSpPr>
          <p:cNvPr id="87043" name="Rectangle 3">
            <a:extLst>
              <a:ext uri="{FF2B5EF4-FFF2-40B4-BE49-F238E27FC236}">
                <a16:creationId xmlns:a16="http://schemas.microsoft.com/office/drawing/2014/main" id="{C5CC2D72-E050-8CBF-DE70-7394824C04BA}"/>
              </a:ext>
            </a:extLst>
          </p:cNvPr>
          <p:cNvSpPr>
            <a:spLocks noChangeArrowheads="1"/>
          </p:cNvSpPr>
          <p:nvPr/>
        </p:nvSpPr>
        <p:spPr bwMode="auto">
          <a:xfrm>
            <a:off x="601663" y="1265238"/>
            <a:ext cx="5376862" cy="447675"/>
          </a:xfrm>
          <a:prstGeom prst="rect">
            <a:avLst/>
          </a:prstGeom>
          <a:solidFill>
            <a:srgbClr val="99CCFF"/>
          </a:solidFill>
          <a:ln w="9525" algn="ctr">
            <a:solidFill>
              <a:srgbClr val="FF0000"/>
            </a:solidFill>
            <a:miter lim="800000"/>
            <a:headEnd/>
            <a:tailEnd/>
          </a:ln>
        </p:spPr>
        <p:txBody>
          <a:bodyPr wrap="none"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rtl="1" eaLnBrk="1" hangingPunct="1"/>
            <a:r>
              <a:rPr lang="en-US" altLang="en-US" sz="3000" i="0">
                <a:solidFill>
                  <a:schemeClr val="tx1"/>
                </a:solidFill>
                <a:cs typeface="Arial" panose="020B0604020202020204" pitchFamily="34" charset="0"/>
              </a:rPr>
              <a:t>Name</a:t>
            </a:r>
          </a:p>
        </p:txBody>
      </p:sp>
      <p:sp>
        <p:nvSpPr>
          <p:cNvPr id="87044" name="Rectangle 4">
            <a:extLst>
              <a:ext uri="{FF2B5EF4-FFF2-40B4-BE49-F238E27FC236}">
                <a16:creationId xmlns:a16="http://schemas.microsoft.com/office/drawing/2014/main" id="{EAC93786-D34C-3FF0-3FB8-EF5E2C8072CF}"/>
              </a:ext>
            </a:extLst>
          </p:cNvPr>
          <p:cNvSpPr>
            <a:spLocks noChangeArrowheads="1"/>
          </p:cNvSpPr>
          <p:nvPr/>
        </p:nvSpPr>
        <p:spPr bwMode="auto">
          <a:xfrm>
            <a:off x="601663" y="1843088"/>
            <a:ext cx="5376862" cy="447675"/>
          </a:xfrm>
          <a:prstGeom prst="rect">
            <a:avLst/>
          </a:prstGeom>
          <a:solidFill>
            <a:srgbClr val="99CCFF"/>
          </a:solidFill>
          <a:ln w="9525" algn="ctr">
            <a:solidFill>
              <a:srgbClr val="FF0000"/>
            </a:solidFill>
            <a:miter lim="800000"/>
            <a:headEnd/>
            <a:tailEnd/>
          </a:ln>
        </p:spPr>
        <p:txBody>
          <a:bodyPr wrap="none"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rtl="1" eaLnBrk="1" hangingPunct="1"/>
            <a:r>
              <a:rPr lang="en-US" altLang="en-US" sz="3000" i="0">
                <a:solidFill>
                  <a:schemeClr val="tx1"/>
                </a:solidFill>
                <a:cs typeface="Arial" panose="020B0604020202020204" pitchFamily="34" charset="0"/>
              </a:rPr>
              <a:t>Actors</a:t>
            </a:r>
          </a:p>
        </p:txBody>
      </p:sp>
      <p:sp>
        <p:nvSpPr>
          <p:cNvPr id="87045" name="Rectangle 5">
            <a:extLst>
              <a:ext uri="{FF2B5EF4-FFF2-40B4-BE49-F238E27FC236}">
                <a16:creationId xmlns:a16="http://schemas.microsoft.com/office/drawing/2014/main" id="{80267D2A-3FF7-E1E1-FCE2-CDB30338BEBC}"/>
              </a:ext>
            </a:extLst>
          </p:cNvPr>
          <p:cNvSpPr>
            <a:spLocks noChangeArrowheads="1"/>
          </p:cNvSpPr>
          <p:nvPr/>
        </p:nvSpPr>
        <p:spPr bwMode="auto">
          <a:xfrm>
            <a:off x="601663" y="2994025"/>
            <a:ext cx="5376862" cy="447675"/>
          </a:xfrm>
          <a:prstGeom prst="rect">
            <a:avLst/>
          </a:prstGeom>
          <a:solidFill>
            <a:srgbClr val="99CCFF"/>
          </a:solidFill>
          <a:ln w="9525" algn="ctr">
            <a:solidFill>
              <a:srgbClr val="FF0000"/>
            </a:solidFill>
            <a:miter lim="800000"/>
            <a:headEnd/>
            <a:tailEnd/>
          </a:ln>
        </p:spPr>
        <p:txBody>
          <a:bodyPr wrap="none"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rtl="1" eaLnBrk="1" hangingPunct="1"/>
            <a:r>
              <a:rPr lang="en-US" altLang="en-US" sz="3000" i="0">
                <a:solidFill>
                  <a:schemeClr val="tx1"/>
                </a:solidFill>
                <a:cs typeface="Arial" panose="020B0604020202020204" pitchFamily="34" charset="0"/>
              </a:rPr>
              <a:t>Preconditions</a:t>
            </a:r>
          </a:p>
        </p:txBody>
      </p:sp>
      <p:sp>
        <p:nvSpPr>
          <p:cNvPr id="87046" name="Rectangle 6">
            <a:extLst>
              <a:ext uri="{FF2B5EF4-FFF2-40B4-BE49-F238E27FC236}">
                <a16:creationId xmlns:a16="http://schemas.microsoft.com/office/drawing/2014/main" id="{49DFC359-A5AD-7E3F-190A-853777166E33}"/>
              </a:ext>
            </a:extLst>
          </p:cNvPr>
          <p:cNvSpPr>
            <a:spLocks noChangeArrowheads="1"/>
          </p:cNvSpPr>
          <p:nvPr/>
        </p:nvSpPr>
        <p:spPr bwMode="auto">
          <a:xfrm>
            <a:off x="601663" y="3573463"/>
            <a:ext cx="5376862" cy="447675"/>
          </a:xfrm>
          <a:prstGeom prst="rect">
            <a:avLst/>
          </a:prstGeom>
          <a:solidFill>
            <a:srgbClr val="99CCFF"/>
          </a:solidFill>
          <a:ln w="9525" algn="ctr">
            <a:solidFill>
              <a:srgbClr val="FF0000"/>
            </a:solidFill>
            <a:miter lim="800000"/>
            <a:headEnd/>
            <a:tailEnd/>
          </a:ln>
        </p:spPr>
        <p:txBody>
          <a:bodyPr wrap="none"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rtl="1" eaLnBrk="1" hangingPunct="1"/>
            <a:r>
              <a:rPr lang="en-US" altLang="en-US" sz="3000" i="0">
                <a:solidFill>
                  <a:schemeClr val="tx1"/>
                </a:solidFill>
                <a:cs typeface="Arial" panose="020B0604020202020204" pitchFamily="34" charset="0"/>
              </a:rPr>
              <a:t>Post conditions</a:t>
            </a:r>
          </a:p>
        </p:txBody>
      </p:sp>
      <p:sp>
        <p:nvSpPr>
          <p:cNvPr id="87047" name="Rectangle 7">
            <a:extLst>
              <a:ext uri="{FF2B5EF4-FFF2-40B4-BE49-F238E27FC236}">
                <a16:creationId xmlns:a16="http://schemas.microsoft.com/office/drawing/2014/main" id="{49B3ADCC-249C-91FC-195F-66C4B0D3520A}"/>
              </a:ext>
            </a:extLst>
          </p:cNvPr>
          <p:cNvSpPr>
            <a:spLocks noChangeArrowheads="1"/>
          </p:cNvSpPr>
          <p:nvPr/>
        </p:nvSpPr>
        <p:spPr bwMode="auto">
          <a:xfrm>
            <a:off x="601663" y="4152900"/>
            <a:ext cx="5376862" cy="1552575"/>
          </a:xfrm>
          <a:prstGeom prst="rect">
            <a:avLst/>
          </a:prstGeom>
          <a:solidFill>
            <a:srgbClr val="99CCFF"/>
          </a:solidFill>
          <a:ln w="9525" algn="ctr">
            <a:solidFill>
              <a:srgbClr val="FF0000"/>
            </a:solidFill>
            <a:miter lim="800000"/>
            <a:headEnd/>
            <a:tailEnd/>
          </a:ln>
        </p:spPr>
        <p:txBody>
          <a:bodyPr wrap="none"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rtl="1" eaLnBrk="1" hangingPunct="1"/>
            <a:r>
              <a:rPr lang="en-US" altLang="en-US" sz="3000" i="0">
                <a:solidFill>
                  <a:schemeClr val="tx1"/>
                </a:solidFill>
                <a:cs typeface="Arial" panose="020B0604020202020204" pitchFamily="34" charset="0"/>
              </a:rPr>
              <a:t>Success Scenario</a:t>
            </a:r>
          </a:p>
        </p:txBody>
      </p:sp>
      <p:sp>
        <p:nvSpPr>
          <p:cNvPr id="87048" name="Rectangle 8">
            <a:extLst>
              <a:ext uri="{FF2B5EF4-FFF2-40B4-BE49-F238E27FC236}">
                <a16:creationId xmlns:a16="http://schemas.microsoft.com/office/drawing/2014/main" id="{2D79BEED-A0C0-F1E6-CF5D-7F486EC99ABF}"/>
              </a:ext>
            </a:extLst>
          </p:cNvPr>
          <p:cNvSpPr>
            <a:spLocks noChangeArrowheads="1"/>
          </p:cNvSpPr>
          <p:nvPr/>
        </p:nvSpPr>
        <p:spPr bwMode="auto">
          <a:xfrm>
            <a:off x="601663" y="5835650"/>
            <a:ext cx="5376862" cy="1055688"/>
          </a:xfrm>
          <a:prstGeom prst="rect">
            <a:avLst/>
          </a:prstGeom>
          <a:solidFill>
            <a:srgbClr val="99CCFF"/>
          </a:solidFill>
          <a:ln w="9525" algn="ctr">
            <a:solidFill>
              <a:srgbClr val="FF0000"/>
            </a:solidFill>
            <a:miter lim="800000"/>
            <a:headEnd/>
            <a:tailEnd/>
          </a:ln>
        </p:spPr>
        <p:txBody>
          <a:bodyPr wrap="none"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rtl="1" eaLnBrk="1" hangingPunct="1"/>
            <a:r>
              <a:rPr lang="en-US" altLang="en-US" sz="3000" i="0">
                <a:solidFill>
                  <a:schemeClr val="tx1"/>
                </a:solidFill>
                <a:cs typeface="Arial" panose="020B0604020202020204" pitchFamily="34" charset="0"/>
              </a:rPr>
              <a:t>Alternatives flows</a:t>
            </a:r>
          </a:p>
        </p:txBody>
      </p:sp>
      <p:sp>
        <p:nvSpPr>
          <p:cNvPr id="87049" name="AutoShape 10">
            <a:extLst>
              <a:ext uri="{FF2B5EF4-FFF2-40B4-BE49-F238E27FC236}">
                <a16:creationId xmlns:a16="http://schemas.microsoft.com/office/drawing/2014/main" id="{146F5ABE-1599-E763-EBE5-A7AB7686B93E}"/>
              </a:ext>
            </a:extLst>
          </p:cNvPr>
          <p:cNvSpPr>
            <a:spLocks noChangeArrowheads="1"/>
          </p:cNvSpPr>
          <p:nvPr/>
        </p:nvSpPr>
        <p:spPr bwMode="auto">
          <a:xfrm>
            <a:off x="7454900" y="5227638"/>
            <a:ext cx="2157413" cy="1479550"/>
          </a:xfrm>
          <a:prstGeom prst="foldedCorner">
            <a:avLst>
              <a:gd name="adj" fmla="val 12500"/>
            </a:avLst>
          </a:prstGeom>
          <a:solidFill>
            <a:srgbClr val="FFFF00"/>
          </a:solidFill>
          <a:ln w="9525">
            <a:solidFill>
              <a:schemeClr val="tx1"/>
            </a:solidFill>
            <a:round/>
            <a:headEnd/>
            <a:tailEnd/>
          </a:ln>
        </p:spPr>
        <p:txBody>
          <a:bodyPr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1800" i="0">
                <a:solidFill>
                  <a:schemeClr val="tx1"/>
                </a:solidFill>
                <a:cs typeface="Arial" panose="020B0604020202020204" pitchFamily="34" charset="0"/>
              </a:rPr>
              <a:t>Alistair Cockburn “Writing Effective Use Cases”</a:t>
            </a:r>
          </a:p>
        </p:txBody>
      </p:sp>
      <p:sp>
        <p:nvSpPr>
          <p:cNvPr id="87050" name="Rectangle 11">
            <a:extLst>
              <a:ext uri="{FF2B5EF4-FFF2-40B4-BE49-F238E27FC236}">
                <a16:creationId xmlns:a16="http://schemas.microsoft.com/office/drawing/2014/main" id="{F9DABA61-56DE-44EA-42A7-1A5C2A6018ED}"/>
              </a:ext>
            </a:extLst>
          </p:cNvPr>
          <p:cNvSpPr>
            <a:spLocks noChangeArrowheads="1"/>
          </p:cNvSpPr>
          <p:nvPr/>
        </p:nvSpPr>
        <p:spPr bwMode="auto">
          <a:xfrm>
            <a:off x="601663" y="2401888"/>
            <a:ext cx="5376862" cy="449262"/>
          </a:xfrm>
          <a:prstGeom prst="rect">
            <a:avLst/>
          </a:prstGeom>
          <a:solidFill>
            <a:srgbClr val="99CCFF"/>
          </a:solidFill>
          <a:ln w="9525" algn="ctr">
            <a:solidFill>
              <a:srgbClr val="FF0000"/>
            </a:solidFill>
            <a:miter lim="800000"/>
            <a:headEnd/>
            <a:tailEnd/>
          </a:ln>
        </p:spPr>
        <p:txBody>
          <a:bodyPr wrap="none"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rtl="1" eaLnBrk="1" hangingPunct="1"/>
            <a:r>
              <a:rPr lang="en-US" altLang="en-US" sz="3000" i="0">
                <a:solidFill>
                  <a:schemeClr val="tx1"/>
                </a:solidFill>
                <a:cs typeface="Arial" panose="020B0604020202020204" pitchFamily="34" charset="0"/>
              </a:rPr>
              <a:t>Trigger</a:t>
            </a:r>
          </a:p>
        </p:txBody>
      </p:sp>
      <p:sp>
        <p:nvSpPr>
          <p:cNvPr id="87051" name="Rectangle 12">
            <a:extLst>
              <a:ext uri="{FF2B5EF4-FFF2-40B4-BE49-F238E27FC236}">
                <a16:creationId xmlns:a16="http://schemas.microsoft.com/office/drawing/2014/main" id="{9B0B4613-5E5E-B12B-BC74-7961AAFC0605}"/>
              </a:ext>
            </a:extLst>
          </p:cNvPr>
          <p:cNvSpPr>
            <a:spLocks noChangeArrowheads="1"/>
          </p:cNvSpPr>
          <p:nvPr/>
        </p:nvSpPr>
        <p:spPr bwMode="auto">
          <a:xfrm>
            <a:off x="450850" y="1143000"/>
            <a:ext cx="5684838" cy="5832475"/>
          </a:xfrm>
          <a:prstGeom prst="rect">
            <a:avLst/>
          </a:prstGeom>
          <a:noFill/>
          <a:ln w="38100"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1B17B88-0986-5652-691D-BC797093B14E}"/>
              </a:ext>
            </a:extLst>
          </p:cNvPr>
          <p:cNvSpPr>
            <a:spLocks noGrp="1" noChangeArrowheads="1"/>
          </p:cNvSpPr>
          <p:nvPr>
            <p:ph type="title"/>
          </p:nvPr>
        </p:nvSpPr>
        <p:spPr>
          <a:xfrm>
            <a:off x="544513" y="0"/>
            <a:ext cx="8596312" cy="1255713"/>
          </a:xfrm>
        </p:spPr>
        <p:txBody>
          <a:bodyPr/>
          <a:lstStyle/>
          <a:p>
            <a:r>
              <a:rPr lang="en-US" altLang="en-US" sz="3600"/>
              <a:t>Triggers</a:t>
            </a:r>
          </a:p>
        </p:txBody>
      </p:sp>
      <p:sp>
        <p:nvSpPr>
          <p:cNvPr id="380931" name="Rectangle 3">
            <a:extLst>
              <a:ext uri="{FF2B5EF4-FFF2-40B4-BE49-F238E27FC236}">
                <a16:creationId xmlns:a16="http://schemas.microsoft.com/office/drawing/2014/main" id="{1146662B-DD84-520E-8545-095D4AF345B1}"/>
              </a:ext>
            </a:extLst>
          </p:cNvPr>
          <p:cNvSpPr>
            <a:spLocks noGrp="1" noChangeArrowheads="1"/>
          </p:cNvSpPr>
          <p:nvPr>
            <p:ph type="body" idx="1"/>
          </p:nvPr>
        </p:nvSpPr>
        <p:spPr>
          <a:xfrm>
            <a:off x="239713" y="1417638"/>
            <a:ext cx="9448800" cy="5054600"/>
          </a:xfrm>
        </p:spPr>
        <p:txBody>
          <a:bodyPr/>
          <a:lstStyle/>
          <a:p>
            <a:pPr>
              <a:lnSpc>
                <a:spcPct val="114000"/>
              </a:lnSpc>
              <a:spcBef>
                <a:spcPct val="15000"/>
              </a:spcBef>
              <a:spcAft>
                <a:spcPts val="1800"/>
              </a:spcAft>
            </a:pPr>
            <a:r>
              <a:rPr lang="en-US" altLang="en-US" sz="4000"/>
              <a:t>What starts  a  use-case?</a:t>
            </a:r>
          </a:p>
          <a:p>
            <a:pPr>
              <a:lnSpc>
                <a:spcPct val="114000"/>
              </a:lnSpc>
              <a:spcBef>
                <a:spcPct val="15000"/>
              </a:spcBef>
              <a:spcAft>
                <a:spcPct val="0"/>
              </a:spcAft>
            </a:pPr>
            <a:r>
              <a:rPr lang="en-US" altLang="en-US" sz="3600" b="1"/>
              <a:t>Examples:</a:t>
            </a:r>
          </a:p>
          <a:p>
            <a:pPr lvl="1">
              <a:lnSpc>
                <a:spcPct val="114000"/>
              </a:lnSpc>
              <a:spcBef>
                <a:spcPct val="15000"/>
              </a:spcBef>
              <a:spcAft>
                <a:spcPct val="15000"/>
              </a:spcAft>
            </a:pPr>
            <a:r>
              <a:rPr lang="en-US" altLang="en-US" sz="3200">
                <a:solidFill>
                  <a:srgbClr val="0000CC"/>
                </a:solidFill>
              </a:rPr>
              <a:t>Customer initiates a claim report by clicking a button on a web page</a:t>
            </a:r>
          </a:p>
          <a:p>
            <a:pPr lvl="1">
              <a:lnSpc>
                <a:spcPct val="114000"/>
              </a:lnSpc>
              <a:spcBef>
                <a:spcPct val="15000"/>
              </a:spcBef>
              <a:spcAft>
                <a:spcPct val="15000"/>
              </a:spcAft>
            </a:pPr>
            <a:r>
              <a:rPr lang="en-US" altLang="en-US" sz="3200">
                <a:solidFill>
                  <a:srgbClr val="0000CC"/>
                </a:solidFill>
              </a:rPr>
              <a:t>Customer inserts ATM card</a:t>
            </a:r>
          </a:p>
          <a:p>
            <a:pPr lvl="1">
              <a:lnSpc>
                <a:spcPct val="114000"/>
              </a:lnSpc>
              <a:spcBef>
                <a:spcPct val="15000"/>
              </a:spcBef>
              <a:spcAft>
                <a:spcPct val="15000"/>
              </a:spcAft>
            </a:pPr>
            <a:r>
              <a:rPr lang="en-US" altLang="en-US" sz="3200">
                <a:solidFill>
                  <a:srgbClr val="0000CC"/>
                </a:solidFill>
              </a:rPr>
              <a:t>System clock is 10:00</a:t>
            </a:r>
          </a:p>
          <a:p>
            <a:pPr lvl="1">
              <a:lnSpc>
                <a:spcPct val="114000"/>
              </a:lnSpc>
              <a:spcBef>
                <a:spcPct val="15000"/>
              </a:spcBef>
              <a:spcAft>
                <a:spcPct val="15000"/>
              </a:spcAft>
            </a:pPr>
            <a:r>
              <a:rPr lang="en-US" altLang="en-US" sz="3200">
                <a:solidFill>
                  <a:srgbClr val="0000CC"/>
                </a:solidFill>
              </a:rPr>
              <a:t>etc.</a:t>
            </a:r>
          </a:p>
          <a:p>
            <a:pPr>
              <a:lnSpc>
                <a:spcPct val="114000"/>
              </a:lnSpc>
              <a:spcBef>
                <a:spcPct val="15000"/>
              </a:spcBef>
              <a:spcAft>
                <a:spcPct val="15000"/>
              </a:spcAft>
              <a:buFont typeface="Wingdings" panose="05000000000000000000" pitchFamily="2" charset="2"/>
              <a:buNone/>
            </a:pPr>
            <a:endParaRPr lang="en-US"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0931">
                                            <p:txEl>
                                              <p:pRg st="1" end="1"/>
                                            </p:txEl>
                                          </p:spTgt>
                                        </p:tgtEl>
                                        <p:attrNameLst>
                                          <p:attrName>style.visibility</p:attrName>
                                        </p:attrNameLst>
                                      </p:cBhvr>
                                      <p:to>
                                        <p:strVal val="visible"/>
                                      </p:to>
                                    </p:set>
                                    <p:anim calcmode="lin" valueType="num">
                                      <p:cBhvr additive="base">
                                        <p:cTn id="7" dur="500" fill="hold"/>
                                        <p:tgtEl>
                                          <p:spTgt spid="3809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09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0931">
                                            <p:txEl>
                                              <p:pRg st="2" end="2"/>
                                            </p:txEl>
                                          </p:spTgt>
                                        </p:tgtEl>
                                        <p:attrNameLst>
                                          <p:attrName>style.visibility</p:attrName>
                                        </p:attrNameLst>
                                      </p:cBhvr>
                                      <p:to>
                                        <p:strVal val="visible"/>
                                      </p:to>
                                    </p:set>
                                    <p:anim calcmode="lin" valueType="num">
                                      <p:cBhvr additive="base">
                                        <p:cTn id="11" dur="500" fill="hold"/>
                                        <p:tgtEl>
                                          <p:spTgt spid="3809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093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0931">
                                            <p:txEl>
                                              <p:pRg st="3" end="3"/>
                                            </p:txEl>
                                          </p:spTgt>
                                        </p:tgtEl>
                                        <p:attrNameLst>
                                          <p:attrName>style.visibility</p:attrName>
                                        </p:attrNameLst>
                                      </p:cBhvr>
                                      <p:to>
                                        <p:strVal val="visible"/>
                                      </p:to>
                                    </p:set>
                                    <p:anim calcmode="lin" valueType="num">
                                      <p:cBhvr additive="base">
                                        <p:cTn id="15" dur="500" fill="hold"/>
                                        <p:tgtEl>
                                          <p:spTgt spid="3809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09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0931">
                                            <p:txEl>
                                              <p:pRg st="4" end="4"/>
                                            </p:txEl>
                                          </p:spTgt>
                                        </p:tgtEl>
                                        <p:attrNameLst>
                                          <p:attrName>style.visibility</p:attrName>
                                        </p:attrNameLst>
                                      </p:cBhvr>
                                      <p:to>
                                        <p:strVal val="visible"/>
                                      </p:to>
                                    </p:set>
                                    <p:anim calcmode="lin" valueType="num">
                                      <p:cBhvr additive="base">
                                        <p:cTn id="19" dur="500" fill="hold"/>
                                        <p:tgtEl>
                                          <p:spTgt spid="3809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09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0931">
                                            <p:txEl>
                                              <p:pRg st="5" end="5"/>
                                            </p:txEl>
                                          </p:spTgt>
                                        </p:tgtEl>
                                        <p:attrNameLst>
                                          <p:attrName>style.visibility</p:attrName>
                                        </p:attrNameLst>
                                      </p:cBhvr>
                                      <p:to>
                                        <p:strVal val="visible"/>
                                      </p:to>
                                    </p:set>
                                    <p:anim calcmode="lin" valueType="num">
                                      <p:cBhvr additive="base">
                                        <p:cTn id="23" dur="500" fill="hold"/>
                                        <p:tgtEl>
                                          <p:spTgt spid="3809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09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3B4D9ED5-C56D-6595-B1EE-E9B311569517}"/>
              </a:ext>
            </a:extLst>
          </p:cNvPr>
          <p:cNvSpPr>
            <a:spLocks noGrp="1" noChangeArrowheads="1"/>
          </p:cNvSpPr>
          <p:nvPr>
            <p:ph type="title"/>
          </p:nvPr>
        </p:nvSpPr>
        <p:spPr>
          <a:xfrm>
            <a:off x="741363" y="198438"/>
            <a:ext cx="8596312" cy="884237"/>
          </a:xfrm>
        </p:spPr>
        <p:txBody>
          <a:bodyPr/>
          <a:lstStyle/>
          <a:p>
            <a:r>
              <a:rPr lang="en-US" altLang="en-US" sz="3600"/>
              <a:t>Preconditions</a:t>
            </a:r>
          </a:p>
        </p:txBody>
      </p:sp>
      <p:sp>
        <p:nvSpPr>
          <p:cNvPr id="381955" name="Rectangle 3">
            <a:extLst>
              <a:ext uri="{FF2B5EF4-FFF2-40B4-BE49-F238E27FC236}">
                <a16:creationId xmlns:a16="http://schemas.microsoft.com/office/drawing/2014/main" id="{13BBE0B5-9EC4-F021-88DF-EC67CA61559E}"/>
              </a:ext>
            </a:extLst>
          </p:cNvPr>
          <p:cNvSpPr>
            <a:spLocks noGrp="1" noChangeArrowheads="1"/>
          </p:cNvSpPr>
          <p:nvPr>
            <p:ph type="body" idx="1"/>
          </p:nvPr>
        </p:nvSpPr>
        <p:spPr>
          <a:xfrm>
            <a:off x="315913" y="1082675"/>
            <a:ext cx="9764712" cy="5943600"/>
          </a:xfrm>
        </p:spPr>
        <p:txBody>
          <a:bodyPr/>
          <a:lstStyle/>
          <a:p>
            <a:pPr>
              <a:lnSpc>
                <a:spcPct val="125000"/>
              </a:lnSpc>
              <a:spcBef>
                <a:spcPct val="20000"/>
              </a:spcBef>
              <a:spcAft>
                <a:spcPct val="20000"/>
              </a:spcAft>
            </a:pPr>
            <a:r>
              <a:rPr lang="en-US" altLang="en-US" sz="3600"/>
              <a:t>What the system needs to be true before running the use-case.</a:t>
            </a:r>
          </a:p>
          <a:p>
            <a:pPr>
              <a:lnSpc>
                <a:spcPct val="125000"/>
              </a:lnSpc>
              <a:spcBef>
                <a:spcPct val="20000"/>
              </a:spcBef>
              <a:spcAft>
                <a:spcPct val="20000"/>
              </a:spcAft>
            </a:pPr>
            <a:r>
              <a:rPr lang="en-US" altLang="en-US" sz="3600" b="1"/>
              <a:t>Examples:</a:t>
            </a:r>
          </a:p>
          <a:p>
            <a:pPr lvl="1">
              <a:lnSpc>
                <a:spcPct val="125000"/>
              </a:lnSpc>
              <a:spcAft>
                <a:spcPct val="20000"/>
              </a:spcAft>
            </a:pPr>
            <a:r>
              <a:rPr lang="en-US" altLang="en-US" sz="3200">
                <a:solidFill>
                  <a:srgbClr val="0000CC"/>
                </a:solidFill>
              </a:rPr>
              <a:t>The use has logged on</a:t>
            </a:r>
          </a:p>
          <a:p>
            <a:pPr lvl="1">
              <a:lnSpc>
                <a:spcPct val="125000"/>
              </a:lnSpc>
              <a:spcBef>
                <a:spcPct val="20000"/>
              </a:spcBef>
              <a:spcAft>
                <a:spcPct val="20000"/>
              </a:spcAft>
            </a:pPr>
            <a:r>
              <a:rPr lang="en-US" altLang="en-US" sz="3200">
                <a:solidFill>
                  <a:srgbClr val="0000CC"/>
                </a:solidFill>
              </a:rPr>
              <a:t>Requested Book is issued out</a:t>
            </a:r>
          </a:p>
          <a:p>
            <a:pPr lvl="1">
              <a:lnSpc>
                <a:spcPct val="125000"/>
              </a:lnSpc>
              <a:spcBef>
                <a:spcPct val="20000"/>
              </a:spcBef>
              <a:spcAft>
                <a:spcPct val="20000"/>
              </a:spcAft>
            </a:pPr>
            <a:r>
              <a:rPr lang="en-US" altLang="en-US" sz="3200">
                <a:solidFill>
                  <a:srgbClr val="0000CC"/>
                </a:solidFill>
              </a:rPr>
              <a:t>User account has been created</a:t>
            </a:r>
          </a:p>
          <a:p>
            <a:pPr lvl="1">
              <a:lnSpc>
                <a:spcPct val="125000"/>
              </a:lnSpc>
              <a:spcBef>
                <a:spcPct val="20000"/>
              </a:spcBef>
              <a:spcAft>
                <a:spcPct val="20000"/>
              </a:spcAft>
            </a:pPr>
            <a:r>
              <a:rPr lang="en-US" altLang="en-US" sz="3200">
                <a:solidFill>
                  <a:srgbClr val="0000CC"/>
                </a:solidFill>
              </a:rPr>
              <a:t>The membership has expired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1955">
                                            <p:txEl>
                                              <p:pRg st="1" end="1"/>
                                            </p:txEl>
                                          </p:spTgt>
                                        </p:tgtEl>
                                        <p:attrNameLst>
                                          <p:attrName>style.visibility</p:attrName>
                                        </p:attrNameLst>
                                      </p:cBhvr>
                                      <p:to>
                                        <p:strVal val="visible"/>
                                      </p:to>
                                    </p:set>
                                    <p:anim calcmode="lin" valueType="num">
                                      <p:cBhvr additive="base">
                                        <p:cTn id="7" dur="500" fill="hold"/>
                                        <p:tgtEl>
                                          <p:spTgt spid="3819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9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1955">
                                            <p:txEl>
                                              <p:pRg st="2" end="2"/>
                                            </p:txEl>
                                          </p:spTgt>
                                        </p:tgtEl>
                                        <p:attrNameLst>
                                          <p:attrName>style.visibility</p:attrName>
                                        </p:attrNameLst>
                                      </p:cBhvr>
                                      <p:to>
                                        <p:strVal val="visible"/>
                                      </p:to>
                                    </p:set>
                                    <p:anim calcmode="lin" valueType="num">
                                      <p:cBhvr additive="base">
                                        <p:cTn id="11" dur="500" fill="hold"/>
                                        <p:tgtEl>
                                          <p:spTgt spid="3819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19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1955">
                                            <p:txEl>
                                              <p:pRg st="3" end="3"/>
                                            </p:txEl>
                                          </p:spTgt>
                                        </p:tgtEl>
                                        <p:attrNameLst>
                                          <p:attrName>style.visibility</p:attrName>
                                        </p:attrNameLst>
                                      </p:cBhvr>
                                      <p:to>
                                        <p:strVal val="visible"/>
                                      </p:to>
                                    </p:set>
                                    <p:anim calcmode="lin" valueType="num">
                                      <p:cBhvr additive="base">
                                        <p:cTn id="15" dur="500" fill="hold"/>
                                        <p:tgtEl>
                                          <p:spTgt spid="3819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195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1955">
                                            <p:txEl>
                                              <p:pRg st="4" end="4"/>
                                            </p:txEl>
                                          </p:spTgt>
                                        </p:tgtEl>
                                        <p:attrNameLst>
                                          <p:attrName>style.visibility</p:attrName>
                                        </p:attrNameLst>
                                      </p:cBhvr>
                                      <p:to>
                                        <p:strVal val="visible"/>
                                      </p:to>
                                    </p:set>
                                    <p:anim calcmode="lin" valueType="num">
                                      <p:cBhvr additive="base">
                                        <p:cTn id="19" dur="500" fill="hold"/>
                                        <p:tgtEl>
                                          <p:spTgt spid="3819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195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1955">
                                            <p:txEl>
                                              <p:pRg st="5" end="5"/>
                                            </p:txEl>
                                          </p:spTgt>
                                        </p:tgtEl>
                                        <p:attrNameLst>
                                          <p:attrName>style.visibility</p:attrName>
                                        </p:attrNameLst>
                                      </p:cBhvr>
                                      <p:to>
                                        <p:strVal val="visible"/>
                                      </p:to>
                                    </p:set>
                                    <p:anim calcmode="lin" valueType="num">
                                      <p:cBhvr additive="base">
                                        <p:cTn id="23" dur="500" fill="hold"/>
                                        <p:tgtEl>
                                          <p:spTgt spid="3819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19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5BFF740-E16D-5F51-7895-46524F5AB0A5}"/>
              </a:ext>
            </a:extLst>
          </p:cNvPr>
          <p:cNvSpPr>
            <a:spLocks noGrp="1" noChangeArrowheads="1"/>
          </p:cNvSpPr>
          <p:nvPr>
            <p:ph type="title"/>
          </p:nvPr>
        </p:nvSpPr>
        <p:spPr>
          <a:xfrm>
            <a:off x="544513" y="0"/>
            <a:ext cx="8596312" cy="731838"/>
          </a:xfrm>
        </p:spPr>
        <p:txBody>
          <a:bodyPr/>
          <a:lstStyle/>
          <a:p>
            <a:r>
              <a:rPr lang="en-US" altLang="en-US" sz="3600"/>
              <a:t>Post-Conditions</a:t>
            </a:r>
          </a:p>
        </p:txBody>
      </p:sp>
      <p:sp>
        <p:nvSpPr>
          <p:cNvPr id="164867" name="Rectangle 3">
            <a:extLst>
              <a:ext uri="{FF2B5EF4-FFF2-40B4-BE49-F238E27FC236}">
                <a16:creationId xmlns:a16="http://schemas.microsoft.com/office/drawing/2014/main" id="{3A3C66CF-EB8B-202A-A306-C4EDCD93F447}"/>
              </a:ext>
            </a:extLst>
          </p:cNvPr>
          <p:cNvSpPr>
            <a:spLocks noGrp="1" noChangeArrowheads="1"/>
          </p:cNvSpPr>
          <p:nvPr>
            <p:ph type="body" idx="1"/>
          </p:nvPr>
        </p:nvSpPr>
        <p:spPr>
          <a:xfrm>
            <a:off x="36513" y="960438"/>
            <a:ext cx="9612312" cy="5130800"/>
          </a:xfrm>
        </p:spPr>
        <p:txBody>
          <a:bodyPr/>
          <a:lstStyle/>
          <a:p>
            <a:pPr>
              <a:lnSpc>
                <a:spcPct val="100000"/>
              </a:lnSpc>
              <a:spcBef>
                <a:spcPct val="5000"/>
              </a:spcBef>
              <a:spcAft>
                <a:spcPct val="5000"/>
              </a:spcAft>
            </a:pPr>
            <a:r>
              <a:rPr lang="en-US" altLang="en-US" sz="2800" b="1">
                <a:solidFill>
                  <a:srgbClr val="0000CC"/>
                </a:solidFill>
              </a:rPr>
              <a:t>A post-condition is the outcome of a use-case.</a:t>
            </a:r>
          </a:p>
          <a:p>
            <a:pPr>
              <a:lnSpc>
                <a:spcPct val="100000"/>
              </a:lnSpc>
              <a:spcBef>
                <a:spcPct val="5000"/>
              </a:spcBef>
              <a:spcAft>
                <a:spcPct val="5000"/>
              </a:spcAft>
            </a:pPr>
            <a:r>
              <a:rPr lang="en-US" altLang="en-US" sz="2800" b="1">
                <a:solidFill>
                  <a:srgbClr val="006600"/>
                </a:solidFill>
              </a:rPr>
              <a:t>Examples:</a:t>
            </a:r>
          </a:p>
          <a:p>
            <a:pPr lvl="1">
              <a:lnSpc>
                <a:spcPct val="100000"/>
              </a:lnSpc>
              <a:spcBef>
                <a:spcPct val="5000"/>
              </a:spcBef>
              <a:spcAft>
                <a:spcPct val="5000"/>
              </a:spcAft>
            </a:pPr>
            <a:r>
              <a:rPr lang="en-US" altLang="en-US" sz="2400">
                <a:solidFill>
                  <a:schemeClr val="accent2"/>
                </a:solidFill>
              </a:rPr>
              <a:t>Money is transferred to the user account</a:t>
            </a:r>
          </a:p>
          <a:p>
            <a:pPr lvl="1">
              <a:lnSpc>
                <a:spcPct val="100000"/>
              </a:lnSpc>
              <a:spcBef>
                <a:spcPct val="5000"/>
              </a:spcBef>
              <a:spcAft>
                <a:spcPct val="5000"/>
              </a:spcAft>
            </a:pPr>
            <a:r>
              <a:rPr lang="en-US" altLang="en-US" sz="2400">
                <a:solidFill>
                  <a:schemeClr val="accent2"/>
                </a:solidFill>
              </a:rPr>
              <a:t>User is logged in</a:t>
            </a:r>
          </a:p>
          <a:p>
            <a:pPr lvl="1">
              <a:lnSpc>
                <a:spcPct val="100000"/>
              </a:lnSpc>
              <a:spcBef>
                <a:spcPct val="5000"/>
              </a:spcBef>
              <a:spcAft>
                <a:spcPts val="1800"/>
              </a:spcAft>
            </a:pPr>
            <a:r>
              <a:rPr lang="en-US" altLang="en-US" sz="2400">
                <a:solidFill>
                  <a:schemeClr val="accent2"/>
                </a:solidFill>
              </a:rPr>
              <a:t>The file is saved to the hard-disk</a:t>
            </a:r>
          </a:p>
          <a:p>
            <a:pPr>
              <a:lnSpc>
                <a:spcPct val="100000"/>
              </a:lnSpc>
              <a:spcBef>
                <a:spcPct val="5000"/>
              </a:spcBef>
              <a:spcAft>
                <a:spcPct val="5000"/>
              </a:spcAft>
            </a:pPr>
            <a:r>
              <a:rPr lang="en-US" altLang="en-US" sz="2800" b="1">
                <a:solidFill>
                  <a:srgbClr val="006600"/>
                </a:solidFill>
              </a:rPr>
              <a:t>Minimal guarantee:</a:t>
            </a:r>
          </a:p>
          <a:p>
            <a:pPr lvl="1">
              <a:lnSpc>
                <a:spcPct val="100000"/>
              </a:lnSpc>
              <a:spcBef>
                <a:spcPct val="5000"/>
              </a:spcBef>
              <a:spcAft>
                <a:spcPct val="5000"/>
              </a:spcAft>
            </a:pPr>
            <a:r>
              <a:rPr lang="en-US" altLang="en-US" sz="2400"/>
              <a:t>The things that a system can promise, holding even when the use case execution ended in failure</a:t>
            </a:r>
          </a:p>
          <a:p>
            <a:pPr lvl="1">
              <a:lnSpc>
                <a:spcPct val="100000"/>
              </a:lnSpc>
              <a:spcBef>
                <a:spcPct val="5000"/>
              </a:spcBef>
              <a:spcAft>
                <a:spcPts val="1800"/>
              </a:spcAft>
            </a:pPr>
            <a:r>
              <a:rPr lang="en-US" altLang="en-US" sz="2400" b="1">
                <a:solidFill>
                  <a:srgbClr val="006600"/>
                </a:solidFill>
              </a:rPr>
              <a:t>Example: </a:t>
            </a:r>
            <a:r>
              <a:rPr lang="en-US" altLang="en-US" sz="2400">
                <a:solidFill>
                  <a:schemeClr val="accent2"/>
                </a:solidFill>
              </a:rPr>
              <a:t>Money is not transferred unless authorization is granted by the user</a:t>
            </a:r>
          </a:p>
          <a:p>
            <a:pPr>
              <a:lnSpc>
                <a:spcPct val="100000"/>
              </a:lnSpc>
              <a:spcBef>
                <a:spcPct val="5000"/>
              </a:spcBef>
              <a:spcAft>
                <a:spcPct val="5000"/>
              </a:spcAft>
            </a:pPr>
            <a:r>
              <a:rPr lang="en-US" altLang="en-US" sz="2800" b="1">
                <a:solidFill>
                  <a:srgbClr val="006600"/>
                </a:solidFill>
              </a:rPr>
              <a:t>Success guarantee:</a:t>
            </a:r>
          </a:p>
          <a:p>
            <a:pPr lvl="1">
              <a:lnSpc>
                <a:spcPct val="100000"/>
              </a:lnSpc>
              <a:spcBef>
                <a:spcPct val="5000"/>
              </a:spcBef>
              <a:spcAft>
                <a:spcPct val="5000"/>
              </a:spcAft>
            </a:pPr>
            <a:r>
              <a:rPr lang="en-US" altLang="en-US" sz="2400"/>
              <a:t>What happens after a successful conclusion of the use-case.</a:t>
            </a:r>
          </a:p>
          <a:p>
            <a:pPr lvl="1">
              <a:lnSpc>
                <a:spcPct val="100000"/>
              </a:lnSpc>
              <a:spcBef>
                <a:spcPct val="5000"/>
              </a:spcBef>
              <a:spcAft>
                <a:spcPct val="5000"/>
              </a:spcAft>
            </a:pPr>
            <a:r>
              <a:rPr lang="en-US" altLang="en-US" sz="2400" b="1">
                <a:solidFill>
                  <a:srgbClr val="006600"/>
                </a:solidFill>
              </a:rPr>
              <a:t>Example: </a:t>
            </a:r>
            <a:r>
              <a:rPr lang="en-US" altLang="en-US" sz="2400">
                <a:solidFill>
                  <a:schemeClr val="accent2"/>
                </a:solidFill>
              </a:rPr>
              <a:t>Transaction logged; Money is transferred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animEffect transition="in" filter="wipe(down)">
                                      <p:cBhvr>
                                        <p:cTn id="7" dur="500"/>
                                        <p:tgtEl>
                                          <p:spTgt spid="16486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4867">
                                            <p:txEl>
                                              <p:pRg st="2" end="2"/>
                                            </p:txEl>
                                          </p:spTgt>
                                        </p:tgtEl>
                                        <p:attrNameLst>
                                          <p:attrName>style.visibility</p:attrName>
                                        </p:attrNameLst>
                                      </p:cBhvr>
                                      <p:to>
                                        <p:strVal val="visible"/>
                                      </p:to>
                                    </p:set>
                                    <p:animEffect transition="in" filter="wipe(down)">
                                      <p:cBhvr>
                                        <p:cTn id="10" dur="500"/>
                                        <p:tgtEl>
                                          <p:spTgt spid="164867">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64867">
                                            <p:txEl>
                                              <p:pRg st="3" end="3"/>
                                            </p:txEl>
                                          </p:spTgt>
                                        </p:tgtEl>
                                        <p:attrNameLst>
                                          <p:attrName>style.visibility</p:attrName>
                                        </p:attrNameLst>
                                      </p:cBhvr>
                                      <p:to>
                                        <p:strVal val="visible"/>
                                      </p:to>
                                    </p:set>
                                    <p:animEffect transition="in" filter="wipe(down)">
                                      <p:cBhvr>
                                        <p:cTn id="13" dur="500"/>
                                        <p:tgtEl>
                                          <p:spTgt spid="164867">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64867">
                                            <p:txEl>
                                              <p:pRg st="4" end="4"/>
                                            </p:txEl>
                                          </p:spTgt>
                                        </p:tgtEl>
                                        <p:attrNameLst>
                                          <p:attrName>style.visibility</p:attrName>
                                        </p:attrNameLst>
                                      </p:cBhvr>
                                      <p:to>
                                        <p:strVal val="visible"/>
                                      </p:to>
                                    </p:set>
                                    <p:animEffect transition="in" filter="wipe(down)">
                                      <p:cBhvr>
                                        <p:cTn id="16" dur="500"/>
                                        <p:tgtEl>
                                          <p:spTgt spid="16486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64867">
                                            <p:txEl>
                                              <p:pRg st="5" end="5"/>
                                            </p:txEl>
                                          </p:spTgt>
                                        </p:tgtEl>
                                        <p:attrNameLst>
                                          <p:attrName>style.visibility</p:attrName>
                                        </p:attrNameLst>
                                      </p:cBhvr>
                                      <p:to>
                                        <p:strVal val="visible"/>
                                      </p:to>
                                    </p:set>
                                    <p:anim calcmode="lin" valueType="num">
                                      <p:cBhvr additive="base">
                                        <p:cTn id="21" dur="500" fill="hold"/>
                                        <p:tgtEl>
                                          <p:spTgt spid="16486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486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4867">
                                            <p:txEl>
                                              <p:pRg st="6" end="6"/>
                                            </p:txEl>
                                          </p:spTgt>
                                        </p:tgtEl>
                                        <p:attrNameLst>
                                          <p:attrName>style.visibility</p:attrName>
                                        </p:attrNameLst>
                                      </p:cBhvr>
                                      <p:to>
                                        <p:strVal val="visible"/>
                                      </p:to>
                                    </p:set>
                                    <p:anim calcmode="lin" valueType="num">
                                      <p:cBhvr additive="base">
                                        <p:cTn id="25" dur="500" fill="hold"/>
                                        <p:tgtEl>
                                          <p:spTgt spid="16486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4867">
                                            <p:txEl>
                                              <p:pRg st="7" end="7"/>
                                            </p:txEl>
                                          </p:spTgt>
                                        </p:tgtEl>
                                        <p:attrNameLst>
                                          <p:attrName>style.visibility</p:attrName>
                                        </p:attrNameLst>
                                      </p:cBhvr>
                                      <p:to>
                                        <p:strVal val="visible"/>
                                      </p:to>
                                    </p:set>
                                    <p:anim calcmode="lin" valueType="num">
                                      <p:cBhvr additive="base">
                                        <p:cTn id="29" dur="500" fill="hold"/>
                                        <p:tgtEl>
                                          <p:spTgt spid="16486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4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64867">
                                            <p:txEl>
                                              <p:pRg st="8" end="8"/>
                                            </p:txEl>
                                          </p:spTgt>
                                        </p:tgtEl>
                                        <p:attrNameLst>
                                          <p:attrName>style.visibility</p:attrName>
                                        </p:attrNameLst>
                                      </p:cBhvr>
                                      <p:to>
                                        <p:strVal val="visible"/>
                                      </p:to>
                                    </p:set>
                                    <p:animEffect transition="in" filter="wipe(down)">
                                      <p:cBhvr>
                                        <p:cTn id="35" dur="500"/>
                                        <p:tgtEl>
                                          <p:spTgt spid="164867">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64867">
                                            <p:txEl>
                                              <p:pRg st="9" end="9"/>
                                            </p:txEl>
                                          </p:spTgt>
                                        </p:tgtEl>
                                        <p:attrNameLst>
                                          <p:attrName>style.visibility</p:attrName>
                                        </p:attrNameLst>
                                      </p:cBhvr>
                                      <p:to>
                                        <p:strVal val="visible"/>
                                      </p:to>
                                    </p:set>
                                    <p:animEffect transition="in" filter="wipe(down)">
                                      <p:cBhvr>
                                        <p:cTn id="38" dur="500"/>
                                        <p:tgtEl>
                                          <p:spTgt spid="164867">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64867">
                                            <p:txEl>
                                              <p:pRg st="10" end="10"/>
                                            </p:txEl>
                                          </p:spTgt>
                                        </p:tgtEl>
                                        <p:attrNameLst>
                                          <p:attrName>style.visibility</p:attrName>
                                        </p:attrNameLst>
                                      </p:cBhvr>
                                      <p:to>
                                        <p:strVal val="visible"/>
                                      </p:to>
                                    </p:set>
                                    <p:animEffect transition="in" filter="wipe(down)">
                                      <p:cBhvr>
                                        <p:cTn id="41" dur="500"/>
                                        <p:tgtEl>
                                          <p:spTgt spid="164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5C86EE2-5FDE-73F8-9950-BD0A91F362C9}"/>
              </a:ext>
            </a:extLst>
          </p:cNvPr>
          <p:cNvSpPr>
            <a:spLocks noGrp="1" noChangeArrowheads="1"/>
          </p:cNvSpPr>
          <p:nvPr>
            <p:ph type="title"/>
          </p:nvPr>
        </p:nvSpPr>
        <p:spPr>
          <a:xfrm>
            <a:off x="741363" y="-141288"/>
            <a:ext cx="8596312" cy="1255713"/>
          </a:xfrm>
        </p:spPr>
        <p:txBody>
          <a:bodyPr/>
          <a:lstStyle/>
          <a:p>
            <a:r>
              <a:rPr lang="en-US" altLang="en-US" sz="3200"/>
              <a:t>Success Scenario</a:t>
            </a:r>
          </a:p>
        </p:txBody>
      </p:sp>
      <p:sp>
        <p:nvSpPr>
          <p:cNvPr id="384003" name="Rectangle 3">
            <a:extLst>
              <a:ext uri="{FF2B5EF4-FFF2-40B4-BE49-F238E27FC236}">
                <a16:creationId xmlns:a16="http://schemas.microsoft.com/office/drawing/2014/main" id="{1B5E0908-6E94-17C6-B679-FDC35FC59E67}"/>
              </a:ext>
            </a:extLst>
          </p:cNvPr>
          <p:cNvSpPr>
            <a:spLocks noGrp="1" noChangeArrowheads="1"/>
          </p:cNvSpPr>
          <p:nvPr>
            <p:ph type="body" idx="1"/>
          </p:nvPr>
        </p:nvSpPr>
        <p:spPr>
          <a:xfrm>
            <a:off x="309563" y="938213"/>
            <a:ext cx="9677400" cy="4100512"/>
          </a:xfrm>
        </p:spPr>
        <p:txBody>
          <a:bodyPr/>
          <a:lstStyle/>
          <a:p>
            <a:pPr>
              <a:lnSpc>
                <a:spcPct val="110000"/>
              </a:lnSpc>
            </a:pPr>
            <a:r>
              <a:rPr lang="en-US" altLang="en-US" sz="2800" b="1">
                <a:solidFill>
                  <a:schemeClr val="accent2"/>
                </a:solidFill>
              </a:rPr>
              <a:t>The success scenario is the main story-line of the use-case:</a:t>
            </a:r>
          </a:p>
          <a:p>
            <a:pPr lvl="1">
              <a:lnSpc>
                <a:spcPct val="110000"/>
              </a:lnSpc>
            </a:pPr>
            <a:r>
              <a:rPr lang="en-US" altLang="en-US" sz="2400"/>
              <a:t>Under the assumption that everything is okay, no errors or problems occur</a:t>
            </a:r>
          </a:p>
          <a:p>
            <a:pPr>
              <a:lnSpc>
                <a:spcPct val="110000"/>
              </a:lnSpc>
            </a:pPr>
            <a:r>
              <a:rPr lang="en-US" altLang="en-US" sz="2800"/>
              <a:t>Typically, it is composed of a sequence of action steps </a:t>
            </a:r>
          </a:p>
        </p:txBody>
      </p:sp>
      <p:sp>
        <p:nvSpPr>
          <p:cNvPr id="384004" name="Text Box 4">
            <a:extLst>
              <a:ext uri="{FF2B5EF4-FFF2-40B4-BE49-F238E27FC236}">
                <a16:creationId xmlns:a16="http://schemas.microsoft.com/office/drawing/2014/main" id="{F695282B-292B-1110-9543-9328951C6DD6}"/>
              </a:ext>
            </a:extLst>
          </p:cNvPr>
          <p:cNvSpPr txBox="1">
            <a:spLocks noChangeArrowheads="1"/>
          </p:cNvSpPr>
          <p:nvPr/>
        </p:nvSpPr>
        <p:spPr bwMode="auto">
          <a:xfrm>
            <a:off x="0" y="4706938"/>
            <a:ext cx="1016158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0794" tIns="50397" rIns="100794" bIns="50397">
            <a:spAutoFit/>
          </a:bodyPr>
          <a:lstStyle>
            <a:lvl1pPr marL="342900" indent="-342900" defTabSz="1008063">
              <a:defRPr sz="3600" b="1" i="1">
                <a:solidFill>
                  <a:schemeClr val="bg1"/>
                </a:solidFill>
                <a:latin typeface="Comic Sans MS" panose="030F0702030302020204" pitchFamily="66" charset="0"/>
              </a:defRPr>
            </a:lvl1pPr>
            <a:lvl2pPr marL="1008063" indent="-504825" defTabSz="1008063">
              <a:defRPr sz="3600" b="1" i="1">
                <a:solidFill>
                  <a:schemeClr val="bg1"/>
                </a:solidFill>
                <a:latin typeface="Comic Sans MS" panose="030F0702030302020204" pitchFamily="66" charset="0"/>
              </a:defRPr>
            </a:lvl2pPr>
            <a:lvl3pPr marL="1143000" indent="-228600" defTabSz="1008063">
              <a:defRPr sz="3600" b="1" i="1">
                <a:solidFill>
                  <a:schemeClr val="bg1"/>
                </a:solidFill>
                <a:latin typeface="Comic Sans MS" panose="030F0702030302020204" pitchFamily="66" charset="0"/>
              </a:defRPr>
            </a:lvl3pPr>
            <a:lvl4pPr marL="1600200" indent="-228600" defTabSz="1008063">
              <a:defRPr sz="3600" b="1" i="1">
                <a:solidFill>
                  <a:schemeClr val="bg1"/>
                </a:solidFill>
                <a:latin typeface="Comic Sans MS" panose="030F0702030302020204" pitchFamily="66" charset="0"/>
              </a:defRPr>
            </a:lvl4pPr>
            <a:lvl5pPr marL="2057400" indent="-228600" defTabSz="1008063">
              <a:defRPr sz="3600" b="1" i="1">
                <a:solidFill>
                  <a:schemeClr val="bg1"/>
                </a:solidFill>
                <a:latin typeface="Comic Sans MS" panose="030F0702030302020204" pitchFamily="66" charset="0"/>
              </a:defRPr>
            </a:lvl5pPr>
            <a:lvl6pPr marL="2514600" indent="-228600" defTabSz="1008063"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1008063"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1008063"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1008063" eaLnBrk="0" fontAlgn="base" hangingPunct="0">
              <a:spcBef>
                <a:spcPct val="0"/>
              </a:spcBef>
              <a:spcAft>
                <a:spcPct val="0"/>
              </a:spcAft>
              <a:defRPr sz="3600" b="1" i="1">
                <a:solidFill>
                  <a:schemeClr val="bg1"/>
                </a:solidFill>
                <a:latin typeface="Comic Sans MS" panose="030F0702030302020204" pitchFamily="66" charset="0"/>
              </a:defRPr>
            </a:lvl9pPr>
          </a:lstStyle>
          <a:p>
            <a:pPr lvl="1" eaLnBrk="1" hangingPunct="1">
              <a:lnSpc>
                <a:spcPct val="130000"/>
              </a:lnSpc>
              <a:buFontTx/>
              <a:buAutoNum type="arabicPeriod"/>
            </a:pPr>
            <a:r>
              <a:rPr lang="en-US" altLang="en-US" sz="2000" i="0">
                <a:solidFill>
                  <a:srgbClr val="0000CC"/>
                </a:solidFill>
                <a:cs typeface="Arial" panose="020B0604020202020204" pitchFamily="34" charset="0"/>
              </a:rPr>
              <a:t>Administrator enters course name, code and description</a:t>
            </a:r>
          </a:p>
          <a:p>
            <a:pPr lvl="1" eaLnBrk="1" hangingPunct="1">
              <a:lnSpc>
                <a:spcPct val="130000"/>
              </a:lnSpc>
              <a:buFontTx/>
              <a:buAutoNum type="arabicPeriod"/>
            </a:pPr>
            <a:r>
              <a:rPr lang="en-US" altLang="en-US" sz="2000" i="0">
                <a:solidFill>
                  <a:srgbClr val="0000CC"/>
                </a:solidFill>
                <a:cs typeface="Arial" panose="020B0604020202020204" pitchFamily="34" charset="0"/>
              </a:rPr>
              <a:t>System validates course code</a:t>
            </a:r>
          </a:p>
          <a:p>
            <a:pPr lvl="1" eaLnBrk="1" hangingPunct="1">
              <a:lnSpc>
                <a:spcPct val="130000"/>
              </a:lnSpc>
              <a:buFontTx/>
              <a:buAutoNum type="arabicPeriod"/>
            </a:pPr>
            <a:r>
              <a:rPr lang="en-US" altLang="en-US" sz="2000" i="0">
                <a:solidFill>
                  <a:srgbClr val="0000CC"/>
                </a:solidFill>
                <a:cs typeface="Arial" panose="020B0604020202020204" pitchFamily="34" charset="0"/>
              </a:rPr>
              <a:t>System adds the course to the db and shows a confirmation message</a:t>
            </a:r>
          </a:p>
        </p:txBody>
      </p:sp>
      <p:sp>
        <p:nvSpPr>
          <p:cNvPr id="384005" name="AutoShape 5">
            <a:extLst>
              <a:ext uri="{FF2B5EF4-FFF2-40B4-BE49-F238E27FC236}">
                <a16:creationId xmlns:a16="http://schemas.microsoft.com/office/drawing/2014/main" id="{BE89881B-E428-529C-5E53-E9810B9FAC3A}"/>
              </a:ext>
            </a:extLst>
          </p:cNvPr>
          <p:cNvSpPr>
            <a:spLocks/>
          </p:cNvSpPr>
          <p:nvPr/>
        </p:nvSpPr>
        <p:spPr bwMode="auto">
          <a:xfrm>
            <a:off x="6937375" y="3627438"/>
            <a:ext cx="1744663" cy="671512"/>
          </a:xfrm>
          <a:prstGeom prst="borderCallout1">
            <a:avLst>
              <a:gd name="adj1" fmla="val 17023"/>
              <a:gd name="adj2" fmla="val -4366"/>
              <a:gd name="adj3" fmla="val 187708"/>
              <a:gd name="adj4" fmla="val -88079"/>
            </a:avLst>
          </a:prstGeom>
          <a:solidFill>
            <a:srgbClr val="FFFF00"/>
          </a:solidFill>
          <a:ln w="9525" algn="ctr">
            <a:solidFill>
              <a:schemeClr val="tx1"/>
            </a:solidFill>
            <a:miter lim="800000"/>
            <a:headEnd/>
            <a:tailEnd/>
          </a:ln>
        </p:spPr>
        <p:txBody>
          <a:bodyPr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2000" i="0">
                <a:solidFill>
                  <a:schemeClr val="tx1"/>
                </a:solidFill>
                <a:cs typeface="Arial" panose="020B0604020202020204" pitchFamily="34" charset="0"/>
              </a:rPr>
              <a:t>Interaction step</a:t>
            </a:r>
          </a:p>
        </p:txBody>
      </p:sp>
      <p:sp>
        <p:nvSpPr>
          <p:cNvPr id="384006" name="AutoShape 6">
            <a:extLst>
              <a:ext uri="{FF2B5EF4-FFF2-40B4-BE49-F238E27FC236}">
                <a16:creationId xmlns:a16="http://schemas.microsoft.com/office/drawing/2014/main" id="{B77244E1-CBC1-DFD2-E816-7CB2F01BAA36}"/>
              </a:ext>
            </a:extLst>
          </p:cNvPr>
          <p:cNvSpPr>
            <a:spLocks/>
          </p:cNvSpPr>
          <p:nvPr/>
        </p:nvSpPr>
        <p:spPr bwMode="auto">
          <a:xfrm>
            <a:off x="8320088" y="4911725"/>
            <a:ext cx="1552575" cy="671513"/>
          </a:xfrm>
          <a:prstGeom prst="borderCallout1">
            <a:avLst>
              <a:gd name="adj1" fmla="val 18750"/>
              <a:gd name="adj2" fmla="val -5412"/>
              <a:gd name="adj3" fmla="val 71093"/>
              <a:gd name="adj4" fmla="val -158852"/>
            </a:avLst>
          </a:prstGeom>
          <a:solidFill>
            <a:srgbClr val="FFFF00"/>
          </a:solidFill>
          <a:ln w="9525" algn="ctr">
            <a:solidFill>
              <a:schemeClr val="tx1"/>
            </a:solidFill>
            <a:miter lim="800000"/>
            <a:headEnd/>
            <a:tailEnd/>
          </a:ln>
        </p:spPr>
        <p:txBody>
          <a:bodyPr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2000" i="0">
                <a:solidFill>
                  <a:schemeClr val="tx1"/>
                </a:solidFill>
                <a:cs typeface="Arial" panose="020B0604020202020204" pitchFamily="34" charset="0"/>
              </a:rPr>
              <a:t>Validation Step</a:t>
            </a:r>
          </a:p>
        </p:txBody>
      </p:sp>
      <p:sp>
        <p:nvSpPr>
          <p:cNvPr id="384007" name="AutoShape 7">
            <a:extLst>
              <a:ext uri="{FF2B5EF4-FFF2-40B4-BE49-F238E27FC236}">
                <a16:creationId xmlns:a16="http://schemas.microsoft.com/office/drawing/2014/main" id="{97109179-124B-9CC7-A2A4-8AC7C1F7332F}"/>
              </a:ext>
            </a:extLst>
          </p:cNvPr>
          <p:cNvSpPr>
            <a:spLocks/>
          </p:cNvSpPr>
          <p:nvPr/>
        </p:nvSpPr>
        <p:spPr bwMode="auto">
          <a:xfrm>
            <a:off x="2670175" y="6523038"/>
            <a:ext cx="2176463" cy="671512"/>
          </a:xfrm>
          <a:prstGeom prst="borderCallout1">
            <a:avLst>
              <a:gd name="adj1" fmla="val 17023"/>
              <a:gd name="adj2" fmla="val -3500"/>
              <a:gd name="adj3" fmla="val -92199"/>
              <a:gd name="adj4" fmla="val -30634"/>
            </a:avLst>
          </a:prstGeom>
          <a:solidFill>
            <a:srgbClr val="FFFF00"/>
          </a:solidFill>
          <a:ln w="9525" algn="ctr">
            <a:solidFill>
              <a:schemeClr val="tx1"/>
            </a:solidFill>
            <a:miter lim="800000"/>
            <a:headEnd/>
            <a:tailEnd/>
          </a:ln>
        </p:spPr>
        <p:txBody>
          <a:bodyPr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2000" i="0">
                <a:solidFill>
                  <a:schemeClr val="tx1"/>
                </a:solidFill>
                <a:cs typeface="Arial" panose="020B0604020202020204" pitchFamily="34" charset="0"/>
              </a:rPr>
              <a:t>Internal Change Step</a:t>
            </a:r>
          </a:p>
        </p:txBody>
      </p:sp>
      <p:sp>
        <p:nvSpPr>
          <p:cNvPr id="384008" name="AutoShape 8">
            <a:extLst>
              <a:ext uri="{FF2B5EF4-FFF2-40B4-BE49-F238E27FC236}">
                <a16:creationId xmlns:a16="http://schemas.microsoft.com/office/drawing/2014/main" id="{064118C2-B389-ECA1-A350-EE9FDE5D3103}"/>
              </a:ext>
            </a:extLst>
          </p:cNvPr>
          <p:cNvSpPr>
            <a:spLocks/>
          </p:cNvSpPr>
          <p:nvPr/>
        </p:nvSpPr>
        <p:spPr bwMode="auto">
          <a:xfrm>
            <a:off x="7396163" y="6078538"/>
            <a:ext cx="2176462" cy="671512"/>
          </a:xfrm>
          <a:prstGeom prst="borderCallout1">
            <a:avLst>
              <a:gd name="adj1" fmla="val 18750"/>
              <a:gd name="adj2" fmla="val -3856"/>
              <a:gd name="adj3" fmla="val -12241"/>
              <a:gd name="adj4" fmla="val -28940"/>
            </a:avLst>
          </a:prstGeom>
          <a:solidFill>
            <a:srgbClr val="FFFF00"/>
          </a:solidFill>
          <a:ln w="9525" algn="ctr">
            <a:solidFill>
              <a:schemeClr val="tx1"/>
            </a:solidFill>
            <a:miter lim="800000"/>
            <a:headEnd/>
            <a:tailEnd/>
          </a:ln>
        </p:spPr>
        <p:txBody>
          <a:bodyPr lIns="100794" tIns="50397" rIns="100794" bIns="50397" anchor="ct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2000" i="0">
                <a:solidFill>
                  <a:schemeClr val="tx1"/>
                </a:solidFill>
                <a:cs typeface="Arial" panose="020B0604020202020204" pitchFamily="34" charset="0"/>
              </a:rPr>
              <a:t>Interaction Step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wipe(down)">
                                      <p:cBhvr>
                                        <p:cTn id="7" dur="500"/>
                                        <p:tgtEl>
                                          <p:spTgt spid="3840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84004">
                                            <p:txEl>
                                              <p:pRg st="0" end="0"/>
                                            </p:txEl>
                                          </p:spTgt>
                                        </p:tgtEl>
                                        <p:attrNameLst>
                                          <p:attrName>style.visibility</p:attrName>
                                        </p:attrNameLst>
                                      </p:cBhvr>
                                      <p:to>
                                        <p:strVal val="visible"/>
                                      </p:to>
                                    </p:set>
                                    <p:animEffect transition="in" filter="wipe(down)">
                                      <p:cBhvr>
                                        <p:cTn id="12" dur="500"/>
                                        <p:tgtEl>
                                          <p:spTgt spid="38400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84004">
                                            <p:txEl>
                                              <p:pRg st="1" end="1"/>
                                            </p:txEl>
                                          </p:spTgt>
                                        </p:tgtEl>
                                        <p:attrNameLst>
                                          <p:attrName>style.visibility</p:attrName>
                                        </p:attrNameLst>
                                      </p:cBhvr>
                                      <p:to>
                                        <p:strVal val="visible"/>
                                      </p:to>
                                    </p:set>
                                    <p:animEffect transition="in" filter="wipe(down)">
                                      <p:cBhvr>
                                        <p:cTn id="15" dur="500"/>
                                        <p:tgtEl>
                                          <p:spTgt spid="38400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84004">
                                            <p:txEl>
                                              <p:pRg st="2" end="2"/>
                                            </p:txEl>
                                          </p:spTgt>
                                        </p:tgtEl>
                                        <p:attrNameLst>
                                          <p:attrName>style.visibility</p:attrName>
                                        </p:attrNameLst>
                                      </p:cBhvr>
                                      <p:to>
                                        <p:strVal val="visible"/>
                                      </p:to>
                                    </p:set>
                                    <p:animEffect transition="in" filter="wipe(down)">
                                      <p:cBhvr>
                                        <p:cTn id="18" dur="500"/>
                                        <p:tgtEl>
                                          <p:spTgt spid="384004">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384005"/>
                                        </p:tgtEl>
                                        <p:attrNameLst>
                                          <p:attrName>style.visibility</p:attrName>
                                        </p:attrNameLst>
                                      </p:cBhvr>
                                      <p:to>
                                        <p:strVal val="visible"/>
                                      </p:to>
                                    </p:set>
                                    <p:animEffect transition="in" filter="wipe(down)">
                                      <p:cBhvr>
                                        <p:cTn id="23" dur="500"/>
                                        <p:tgtEl>
                                          <p:spTgt spid="384005"/>
                                        </p:tgtEl>
                                      </p:cBhvr>
                                    </p:animEffect>
                                  </p:childTnLst>
                                </p:cTn>
                              </p:par>
                              <p:par>
                                <p:cTn id="24" presetID="22" presetClass="entr" presetSubtype="4" fill="hold" nodeType="withEffect">
                                  <p:stCondLst>
                                    <p:cond delay="0"/>
                                  </p:stCondLst>
                                  <p:childTnLst>
                                    <p:set>
                                      <p:cBhvr>
                                        <p:cTn id="25" dur="1" fill="hold">
                                          <p:stCondLst>
                                            <p:cond delay="0"/>
                                          </p:stCondLst>
                                        </p:cTn>
                                        <p:tgtEl>
                                          <p:spTgt spid="384006"/>
                                        </p:tgtEl>
                                        <p:attrNameLst>
                                          <p:attrName>style.visibility</p:attrName>
                                        </p:attrNameLst>
                                      </p:cBhvr>
                                      <p:to>
                                        <p:strVal val="visible"/>
                                      </p:to>
                                    </p:set>
                                    <p:animEffect transition="in" filter="wipe(down)">
                                      <p:cBhvr>
                                        <p:cTn id="26" dur="500"/>
                                        <p:tgtEl>
                                          <p:spTgt spid="384006"/>
                                        </p:tgtEl>
                                      </p:cBhvr>
                                    </p:animEffect>
                                  </p:childTnLst>
                                </p:cTn>
                              </p:par>
                              <p:par>
                                <p:cTn id="27" presetID="22" presetClass="entr" presetSubtype="4" fill="hold" nodeType="withEffect">
                                  <p:stCondLst>
                                    <p:cond delay="0"/>
                                  </p:stCondLst>
                                  <p:childTnLst>
                                    <p:set>
                                      <p:cBhvr>
                                        <p:cTn id="28" dur="1" fill="hold">
                                          <p:stCondLst>
                                            <p:cond delay="0"/>
                                          </p:stCondLst>
                                        </p:cTn>
                                        <p:tgtEl>
                                          <p:spTgt spid="384007"/>
                                        </p:tgtEl>
                                        <p:attrNameLst>
                                          <p:attrName>style.visibility</p:attrName>
                                        </p:attrNameLst>
                                      </p:cBhvr>
                                      <p:to>
                                        <p:strVal val="visible"/>
                                      </p:to>
                                    </p:set>
                                    <p:animEffect transition="in" filter="wipe(down)">
                                      <p:cBhvr>
                                        <p:cTn id="29" dur="500"/>
                                        <p:tgtEl>
                                          <p:spTgt spid="384007"/>
                                        </p:tgtEl>
                                      </p:cBhvr>
                                    </p:animEffect>
                                  </p:childTnLst>
                                </p:cTn>
                              </p:par>
                              <p:par>
                                <p:cTn id="30" presetID="22" presetClass="entr" presetSubtype="4" fill="hold" nodeType="withEffect">
                                  <p:stCondLst>
                                    <p:cond delay="0"/>
                                  </p:stCondLst>
                                  <p:childTnLst>
                                    <p:set>
                                      <p:cBhvr>
                                        <p:cTn id="31" dur="1" fill="hold">
                                          <p:stCondLst>
                                            <p:cond delay="0"/>
                                          </p:stCondLst>
                                        </p:cTn>
                                        <p:tgtEl>
                                          <p:spTgt spid="384008"/>
                                        </p:tgtEl>
                                        <p:attrNameLst>
                                          <p:attrName>style.visibility</p:attrName>
                                        </p:attrNameLst>
                                      </p:cBhvr>
                                      <p:to>
                                        <p:strVal val="visible"/>
                                      </p:to>
                                    </p:set>
                                    <p:animEffect transition="in" filter="wipe(down)">
                                      <p:cBhvr>
                                        <p:cTn id="32" dur="500"/>
                                        <p:tgtEl>
                                          <p:spTgt spid="384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animBg="1"/>
      <p:bldP spid="384006" grpId="0" animBg="1"/>
      <p:bldP spid="384007" grpId="0" animBg="1"/>
      <p:bldP spid="38400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 descr="whi74173_1110a">
            <a:extLst>
              <a:ext uri="{FF2B5EF4-FFF2-40B4-BE49-F238E27FC236}">
                <a16:creationId xmlns:a16="http://schemas.microsoft.com/office/drawing/2014/main" id="{C8DB0BE3-42B5-785B-1636-59ECF7DC5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625" cy="736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4" descr="whi74173_1110b">
            <a:extLst>
              <a:ext uri="{FF2B5EF4-FFF2-40B4-BE49-F238E27FC236}">
                <a16:creationId xmlns:a16="http://schemas.microsoft.com/office/drawing/2014/main" id="{202C8CF8-3BAF-A1BD-FDE3-94BD3BED9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325"/>
            <a:ext cx="9917113" cy="722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4" descr="whi74173_1112">
            <a:extLst>
              <a:ext uri="{FF2B5EF4-FFF2-40B4-BE49-F238E27FC236}">
                <a16:creationId xmlns:a16="http://schemas.microsoft.com/office/drawing/2014/main" id="{42264E72-FF4A-F36A-ED15-A6E5DB23C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8" y="198438"/>
            <a:ext cx="9623425" cy="736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18A476A-002A-F781-E9F8-45D0B9962ABF}"/>
              </a:ext>
            </a:extLst>
          </p:cNvPr>
          <p:cNvSpPr>
            <a:spLocks noGrp="1" noChangeArrowheads="1"/>
          </p:cNvSpPr>
          <p:nvPr>
            <p:ph type="title"/>
          </p:nvPr>
        </p:nvSpPr>
        <p:spPr>
          <a:xfrm>
            <a:off x="1001713" y="152400"/>
            <a:ext cx="8591550" cy="709613"/>
          </a:xfrm>
        </p:spPr>
        <p:txBody>
          <a:bodyPr/>
          <a:lstStyle/>
          <a:p>
            <a:r>
              <a:rPr lang="en-US" altLang="en-US" sz="3200"/>
              <a:t>Use Case Description: Issue Video</a:t>
            </a:r>
          </a:p>
        </p:txBody>
      </p:sp>
      <p:sp>
        <p:nvSpPr>
          <p:cNvPr id="128003" name="Rectangle 3">
            <a:extLst>
              <a:ext uri="{FF2B5EF4-FFF2-40B4-BE49-F238E27FC236}">
                <a16:creationId xmlns:a16="http://schemas.microsoft.com/office/drawing/2014/main" id="{ED962D8C-7894-1DA2-0B2D-3F2961C67311}"/>
              </a:ext>
            </a:extLst>
          </p:cNvPr>
          <p:cNvSpPr>
            <a:spLocks noChangeArrowheads="1"/>
          </p:cNvSpPr>
          <p:nvPr/>
        </p:nvSpPr>
        <p:spPr bwMode="auto">
          <a:xfrm>
            <a:off x="315913" y="808038"/>
            <a:ext cx="9525000" cy="5864225"/>
          </a:xfrm>
          <a:prstGeom prst="rect">
            <a:avLst/>
          </a:prstGeom>
          <a:noFill/>
          <a:ln w="12700">
            <a:noFill/>
            <a:miter lim="800000"/>
            <a:headEnd/>
            <a:tailEnd/>
          </a:ln>
        </p:spPr>
        <p:txBody>
          <a:bodyPr lIns="100794" tIns="50397" rIns="100794" bIns="50397">
            <a:spAutoFit/>
          </a:bodyPr>
          <a:lstStyle/>
          <a:p>
            <a:pPr marL="685800" indent="-685800" defTabSz="503238">
              <a:lnSpc>
                <a:spcPct val="120000"/>
              </a:lnSpc>
              <a:spcBef>
                <a:spcPts val="0"/>
              </a:spcBef>
              <a:spcAft>
                <a:spcPts val="600"/>
              </a:spcAft>
              <a:buSzPct val="65000"/>
              <a:buFont typeface="ZapfDingbats" pitchFamily="82" charset="2"/>
              <a:buChar char="n"/>
              <a:defRPr/>
            </a:pPr>
            <a:r>
              <a:rPr lang="en-US" altLang="en-US" sz="2400" i="0" dirty="0">
                <a:solidFill>
                  <a:schemeClr val="accent2"/>
                </a:solidFill>
              </a:rPr>
              <a:t>Actors:</a:t>
            </a:r>
            <a:r>
              <a:rPr lang="en-US" altLang="en-US" sz="2400" b="0" i="0" dirty="0">
                <a:solidFill>
                  <a:srgbClr val="000000"/>
                </a:solidFill>
              </a:rPr>
              <a:t> Staff</a:t>
            </a:r>
          </a:p>
          <a:p>
            <a:pPr marL="685800" indent="-685800" defTabSz="503238">
              <a:lnSpc>
                <a:spcPct val="120000"/>
              </a:lnSpc>
              <a:spcBef>
                <a:spcPts val="0"/>
              </a:spcBef>
              <a:spcAft>
                <a:spcPts val="600"/>
              </a:spcAft>
              <a:buSzPct val="65000"/>
              <a:buFont typeface="ZapfDingbats" pitchFamily="82" charset="2"/>
              <a:buChar char="n"/>
              <a:defRPr/>
            </a:pPr>
            <a:r>
              <a:rPr lang="en-US" altLang="en-US" sz="2400" i="0" dirty="0">
                <a:solidFill>
                  <a:schemeClr val="accent2"/>
                </a:solidFill>
              </a:rPr>
              <a:t>Preconditions:</a:t>
            </a:r>
          </a:p>
          <a:p>
            <a:pPr marL="1189038" lvl="1" indent="-685800" defTabSz="503238">
              <a:lnSpc>
                <a:spcPct val="120000"/>
              </a:lnSpc>
              <a:spcBef>
                <a:spcPts val="0"/>
              </a:spcBef>
              <a:spcAft>
                <a:spcPts val="600"/>
              </a:spcAft>
              <a:buSzPct val="65000"/>
              <a:buFont typeface="Symbol" pitchFamily="18" charset="2"/>
              <a:buChar char="·"/>
              <a:defRPr/>
            </a:pPr>
            <a:r>
              <a:rPr lang="en-US" altLang="en-US" sz="2400" b="0" i="0" dirty="0">
                <a:solidFill>
                  <a:srgbClr val="000000"/>
                </a:solidFill>
              </a:rPr>
              <a:t>Staff has logged on to the system and selected ‘Issue Video’ option</a:t>
            </a:r>
          </a:p>
          <a:p>
            <a:pPr marL="685800" indent="-685800" defTabSz="503238">
              <a:lnSpc>
                <a:spcPct val="120000"/>
              </a:lnSpc>
              <a:spcBef>
                <a:spcPts val="0"/>
              </a:spcBef>
              <a:spcAft>
                <a:spcPts val="600"/>
              </a:spcAft>
              <a:buSzPct val="65000"/>
              <a:buFont typeface="ZapfDingbats" pitchFamily="82" charset="2"/>
              <a:buChar char="n"/>
              <a:defRPr/>
            </a:pPr>
            <a:r>
              <a:rPr lang="en-US" altLang="en-US" sz="2400" i="0" dirty="0">
                <a:solidFill>
                  <a:schemeClr val="accent2"/>
                </a:solidFill>
              </a:rPr>
              <a:t>Basic course</a:t>
            </a:r>
            <a:r>
              <a:rPr lang="en-US" altLang="en-US" sz="2800" b="0" dirty="0">
                <a:solidFill>
                  <a:srgbClr val="000000"/>
                </a:solidFill>
              </a:rPr>
              <a:t>	</a:t>
            </a:r>
          </a:p>
          <a:p>
            <a:pPr marL="1189038" lvl="1" indent="-685800" defTabSz="503238">
              <a:lnSpc>
                <a:spcPct val="120000"/>
              </a:lnSpc>
              <a:spcBef>
                <a:spcPts val="0"/>
              </a:spcBef>
              <a:spcAft>
                <a:spcPts val="600"/>
              </a:spcAft>
              <a:buSzPct val="100000"/>
              <a:buFont typeface="Symbol" pitchFamily="18" charset="2"/>
              <a:buAutoNum type="arabicPeriod"/>
              <a:defRPr/>
            </a:pPr>
            <a:r>
              <a:rPr lang="en-US" altLang="en-US" sz="2400" b="0" i="0" dirty="0">
                <a:solidFill>
                  <a:srgbClr val="000000"/>
                </a:solidFill>
              </a:rPr>
              <a:t>Staff scans the video bar code and the member’s card</a:t>
            </a:r>
          </a:p>
          <a:p>
            <a:pPr marL="1189038" lvl="1" indent="-685800" defTabSz="503238">
              <a:lnSpc>
                <a:spcPct val="120000"/>
              </a:lnSpc>
              <a:spcBef>
                <a:spcPts val="0"/>
              </a:spcBef>
              <a:spcAft>
                <a:spcPts val="600"/>
              </a:spcAft>
              <a:buSzPct val="100000"/>
              <a:buFont typeface="Symbol" pitchFamily="18" charset="2"/>
              <a:buAutoNum type="arabicPeriod"/>
              <a:defRPr/>
            </a:pPr>
            <a:r>
              <a:rPr lang="en-US" altLang="en-US" sz="2400" b="0" i="0" dirty="0">
                <a:solidFill>
                  <a:srgbClr val="000000"/>
                </a:solidFill>
              </a:rPr>
              <a:t>System retrieves member’s account and video details</a:t>
            </a:r>
          </a:p>
          <a:p>
            <a:pPr marL="1189038" lvl="1" indent="-685800" defTabSz="503238">
              <a:lnSpc>
                <a:spcPct val="120000"/>
              </a:lnSpc>
              <a:spcBef>
                <a:spcPts val="0"/>
              </a:spcBef>
              <a:spcAft>
                <a:spcPts val="600"/>
              </a:spcAft>
              <a:buSzPct val="100000"/>
              <a:buFont typeface="Symbol" pitchFamily="18" charset="2"/>
              <a:buAutoNum type="arabicPeriod"/>
              <a:defRPr/>
            </a:pPr>
            <a:r>
              <a:rPr lang="en-US" altLang="en-US" sz="2400" b="0" i="0" dirty="0">
                <a:solidFill>
                  <a:srgbClr val="000000"/>
                </a:solidFill>
              </a:rPr>
              <a:t>Staff presses OK</a:t>
            </a:r>
          </a:p>
          <a:p>
            <a:pPr marL="1189038" lvl="1" indent="-685800" defTabSz="503238">
              <a:lnSpc>
                <a:spcPct val="120000"/>
              </a:lnSpc>
              <a:spcBef>
                <a:spcPts val="0"/>
              </a:spcBef>
              <a:spcAft>
                <a:spcPts val="1800"/>
              </a:spcAft>
              <a:buSzPct val="100000"/>
              <a:buFont typeface="Symbol" pitchFamily="18" charset="2"/>
              <a:buAutoNum type="arabicPeriod"/>
              <a:defRPr/>
            </a:pPr>
            <a:r>
              <a:rPr lang="en-US" altLang="en-US" sz="2400" b="0" i="0" dirty="0">
                <a:solidFill>
                  <a:srgbClr val="000000"/>
                </a:solidFill>
              </a:rPr>
              <a:t>System generates transaction summary</a:t>
            </a:r>
          </a:p>
          <a:p>
            <a:pPr marL="731838" indent="-685800" defTabSz="503238">
              <a:lnSpc>
                <a:spcPct val="120000"/>
              </a:lnSpc>
              <a:spcBef>
                <a:spcPts val="0"/>
              </a:spcBef>
              <a:spcAft>
                <a:spcPts val="600"/>
              </a:spcAft>
              <a:buSzPct val="150000"/>
              <a:buFont typeface="Wingdings" pitchFamily="2" charset="2"/>
              <a:buChar char="§"/>
              <a:defRPr/>
            </a:pPr>
            <a:r>
              <a:rPr lang="en-US" altLang="en-US" sz="2400" i="0" dirty="0">
                <a:solidFill>
                  <a:schemeClr val="accent2"/>
                </a:solidFill>
              </a:rPr>
              <a:t>Alternative courses</a:t>
            </a:r>
          </a:p>
          <a:p>
            <a:pPr marL="1189038" lvl="1" indent="-685800" defTabSz="503238">
              <a:lnSpc>
                <a:spcPct val="120000"/>
              </a:lnSpc>
              <a:spcBef>
                <a:spcPts val="0"/>
              </a:spcBef>
              <a:spcAft>
                <a:spcPts val="600"/>
              </a:spcAft>
              <a:buSzPct val="65000"/>
              <a:defRPr/>
            </a:pPr>
            <a:r>
              <a:rPr lang="en-US" altLang="en-US" sz="2400" b="0" i="0" dirty="0">
                <a:solidFill>
                  <a:srgbClr val="000000"/>
                </a:solidFill>
              </a:rPr>
              <a:t>3.   If membership dues pending then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0">
            <a:extLst>
              <a:ext uri="{FF2B5EF4-FFF2-40B4-BE49-F238E27FC236}">
                <a16:creationId xmlns:a16="http://schemas.microsoft.com/office/drawing/2014/main" id="{2FD23560-D2AC-5177-9BF3-252D67C8FC6D}"/>
              </a:ext>
            </a:extLst>
          </p:cNvPr>
          <p:cNvGrpSpPr>
            <a:grpSpLocks/>
          </p:cNvGrpSpPr>
          <p:nvPr/>
        </p:nvGrpSpPr>
        <p:grpSpPr bwMode="auto">
          <a:xfrm>
            <a:off x="350838" y="698500"/>
            <a:ext cx="9074150" cy="6357938"/>
            <a:chOff x="304800" y="162577"/>
            <a:chExt cx="8229600" cy="5892587"/>
          </a:xfrm>
        </p:grpSpPr>
        <p:sp>
          <p:nvSpPr>
            <p:cNvPr id="20" name="Rounded Rectangle 19">
              <a:extLst>
                <a:ext uri="{FF2B5EF4-FFF2-40B4-BE49-F238E27FC236}">
                  <a16:creationId xmlns:a16="http://schemas.microsoft.com/office/drawing/2014/main" id="{5A6938BE-0265-D84B-1308-8323152A65EE}"/>
                </a:ext>
              </a:extLst>
            </p:cNvPr>
            <p:cNvSpPr/>
            <p:nvPr/>
          </p:nvSpPr>
          <p:spPr>
            <a:xfrm>
              <a:off x="3656534" y="533346"/>
              <a:ext cx="2297838" cy="5521818"/>
            </a:xfrm>
            <a:prstGeom prst="roundRect">
              <a:avLst/>
            </a:prstGeom>
            <a:solidFill>
              <a:srgbClr val="99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buClr>
                  <a:srgbClr val="000000"/>
                </a:buClr>
                <a:buSzPct val="100000"/>
                <a:buFont typeface="Times New Roman" panose="02020603050405020304" pitchFamily="18" charset="0"/>
                <a:buNone/>
                <a:defRPr/>
              </a:pPr>
              <a:endParaRPr lang="en-US" sz="2000" i="0">
                <a:solidFill>
                  <a:srgbClr val="3333CC"/>
                </a:solidFill>
              </a:endParaRPr>
            </a:p>
          </p:txBody>
        </p:sp>
        <p:sp>
          <p:nvSpPr>
            <p:cNvPr id="13319" name="TextBox 7">
              <a:extLst>
                <a:ext uri="{FF2B5EF4-FFF2-40B4-BE49-F238E27FC236}">
                  <a16:creationId xmlns:a16="http://schemas.microsoft.com/office/drawing/2014/main" id="{9A93928C-C2BD-A79D-C311-2D7597974ED5}"/>
                </a:ext>
              </a:extLst>
            </p:cNvPr>
            <p:cNvSpPr txBox="1">
              <a:spLocks noChangeArrowheads="1"/>
            </p:cNvSpPr>
            <p:nvPr/>
          </p:nvSpPr>
          <p:spPr bwMode="auto">
            <a:xfrm>
              <a:off x="4038600" y="762000"/>
              <a:ext cx="1600200" cy="614552"/>
            </a:xfrm>
            <a:prstGeom prst="rect">
              <a:avLst/>
            </a:prstGeom>
            <a:solidFill>
              <a:srgbClr val="FFFF00"/>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24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2400" i="0">
                  <a:solidFill>
                    <a:srgbClr val="3333CC"/>
                  </a:solidFill>
                </a:rPr>
                <a:t>Start Up</a:t>
              </a:r>
            </a:p>
            <a:p>
              <a:pPr algn="ctr">
                <a:lnSpc>
                  <a:spcPct val="50000"/>
                </a:lnSpc>
                <a:buClr>
                  <a:srgbClr val="000000"/>
                </a:buClr>
                <a:buSzPct val="100000"/>
                <a:buFont typeface="Times New Roman" panose="02020603050405020304" pitchFamily="18" charset="0"/>
                <a:buNone/>
              </a:pPr>
              <a:endParaRPr lang="en-US" altLang="en-US" sz="2400" i="0">
                <a:solidFill>
                  <a:srgbClr val="3333CC"/>
                </a:solidFill>
              </a:endParaRPr>
            </a:p>
          </p:txBody>
        </p:sp>
        <p:sp>
          <p:nvSpPr>
            <p:cNvPr id="13320" name="TextBox 8">
              <a:extLst>
                <a:ext uri="{FF2B5EF4-FFF2-40B4-BE49-F238E27FC236}">
                  <a16:creationId xmlns:a16="http://schemas.microsoft.com/office/drawing/2014/main" id="{BEC32EB7-3314-FD2A-5F5D-55AD4D72B1F6}"/>
                </a:ext>
              </a:extLst>
            </p:cNvPr>
            <p:cNvSpPr txBox="1">
              <a:spLocks noChangeArrowheads="1"/>
            </p:cNvSpPr>
            <p:nvPr/>
          </p:nvSpPr>
          <p:spPr bwMode="auto">
            <a:xfrm>
              <a:off x="7239000" y="2948413"/>
              <a:ext cx="1295400" cy="702968"/>
            </a:xfrm>
            <a:prstGeom prst="rect">
              <a:avLst/>
            </a:prstGeom>
            <a:solidFill>
              <a:srgbClr val="FFCCFF"/>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28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2800" i="0">
                  <a:solidFill>
                    <a:srgbClr val="3333CC"/>
                  </a:solidFill>
                </a:rPr>
                <a:t>Alarm</a:t>
              </a:r>
            </a:p>
            <a:p>
              <a:pPr algn="ctr">
                <a:lnSpc>
                  <a:spcPct val="50000"/>
                </a:lnSpc>
                <a:buClr>
                  <a:srgbClr val="000000"/>
                </a:buClr>
                <a:buSzPct val="100000"/>
                <a:buFont typeface="Times New Roman" panose="02020603050405020304" pitchFamily="18" charset="0"/>
                <a:buNone/>
              </a:pPr>
              <a:endParaRPr lang="en-US" altLang="en-US" sz="2800" i="0">
                <a:solidFill>
                  <a:srgbClr val="3333CC"/>
                </a:solidFill>
              </a:endParaRPr>
            </a:p>
          </p:txBody>
        </p:sp>
        <p:sp>
          <p:nvSpPr>
            <p:cNvPr id="13321" name="TextBox 9">
              <a:extLst>
                <a:ext uri="{FF2B5EF4-FFF2-40B4-BE49-F238E27FC236}">
                  <a16:creationId xmlns:a16="http://schemas.microsoft.com/office/drawing/2014/main" id="{D0B9279F-6154-1806-17C1-83938D9F56B6}"/>
                </a:ext>
              </a:extLst>
            </p:cNvPr>
            <p:cNvSpPr txBox="1">
              <a:spLocks noChangeArrowheads="1"/>
            </p:cNvSpPr>
            <p:nvPr/>
          </p:nvSpPr>
          <p:spPr bwMode="auto">
            <a:xfrm>
              <a:off x="1447800" y="2948413"/>
              <a:ext cx="1219200" cy="702968"/>
            </a:xfrm>
            <a:prstGeom prst="rect">
              <a:avLst/>
            </a:prstGeom>
            <a:solidFill>
              <a:srgbClr val="FFCCFF"/>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28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2800" i="0">
                  <a:solidFill>
                    <a:srgbClr val="3333CC"/>
                  </a:solidFill>
                </a:rPr>
                <a:t>Off</a:t>
              </a:r>
            </a:p>
            <a:p>
              <a:pPr algn="ctr">
                <a:lnSpc>
                  <a:spcPct val="50000"/>
                </a:lnSpc>
                <a:buClr>
                  <a:srgbClr val="000000"/>
                </a:buClr>
                <a:buSzPct val="100000"/>
                <a:buFont typeface="Times New Roman" panose="02020603050405020304" pitchFamily="18" charset="0"/>
                <a:buNone/>
              </a:pPr>
              <a:endParaRPr lang="en-US" altLang="en-US" sz="2800" i="0">
                <a:solidFill>
                  <a:srgbClr val="3333CC"/>
                </a:solidFill>
              </a:endParaRPr>
            </a:p>
          </p:txBody>
        </p:sp>
        <p:sp>
          <p:nvSpPr>
            <p:cNvPr id="13322" name="TextBox 10">
              <a:extLst>
                <a:ext uri="{FF2B5EF4-FFF2-40B4-BE49-F238E27FC236}">
                  <a16:creationId xmlns:a16="http://schemas.microsoft.com/office/drawing/2014/main" id="{981BC1DF-CC51-3302-99DB-BD4978D09FCF}"/>
                </a:ext>
              </a:extLst>
            </p:cNvPr>
            <p:cNvSpPr txBox="1">
              <a:spLocks noChangeArrowheads="1"/>
            </p:cNvSpPr>
            <p:nvPr/>
          </p:nvSpPr>
          <p:spPr bwMode="auto">
            <a:xfrm>
              <a:off x="3886200" y="4810873"/>
              <a:ext cx="1905000" cy="614552"/>
            </a:xfrm>
            <a:prstGeom prst="rect">
              <a:avLst/>
            </a:prstGeom>
            <a:solidFill>
              <a:srgbClr val="FFFF00"/>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24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2400" i="0">
                  <a:solidFill>
                    <a:srgbClr val="3333CC"/>
                  </a:solidFill>
                </a:rPr>
                <a:t>Operational</a:t>
              </a:r>
            </a:p>
            <a:p>
              <a:pPr algn="ctr">
                <a:lnSpc>
                  <a:spcPct val="50000"/>
                </a:lnSpc>
                <a:buClr>
                  <a:srgbClr val="000000"/>
                </a:buClr>
                <a:buSzPct val="100000"/>
                <a:buFont typeface="Times New Roman" panose="02020603050405020304" pitchFamily="18" charset="0"/>
                <a:buNone/>
              </a:pPr>
              <a:endParaRPr lang="en-US" altLang="en-US" sz="2400" i="0">
                <a:solidFill>
                  <a:srgbClr val="3333CC"/>
                </a:solidFill>
              </a:endParaRPr>
            </a:p>
          </p:txBody>
        </p:sp>
        <p:cxnSp>
          <p:nvCxnSpPr>
            <p:cNvPr id="19" name="Straight Arrow Connector 18">
              <a:extLst>
                <a:ext uri="{FF2B5EF4-FFF2-40B4-BE49-F238E27FC236}">
                  <a16:creationId xmlns:a16="http://schemas.microsoft.com/office/drawing/2014/main" id="{E33A333A-38DB-FAFE-F44B-34383E1458BB}"/>
                </a:ext>
              </a:extLst>
            </p:cNvPr>
            <p:cNvCxnSpPr>
              <a:stCxn id="13319" idx="2"/>
              <a:endCxn id="13322" idx="0"/>
            </p:cNvCxnSpPr>
            <p:nvPr/>
          </p:nvCxnSpPr>
          <p:spPr>
            <a:xfrm rot="5400000">
              <a:off x="3121535" y="3093437"/>
              <a:ext cx="3435503" cy="144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A5C72D-0300-0848-4BE8-A807B485D1C2}"/>
                </a:ext>
              </a:extLst>
            </p:cNvPr>
            <p:cNvCxnSpPr>
              <a:stCxn id="20" idx="1"/>
              <a:endCxn id="13321" idx="3"/>
            </p:cNvCxnSpPr>
            <p:nvPr/>
          </p:nvCxnSpPr>
          <p:spPr>
            <a:xfrm rot="10800000" flipV="1">
              <a:off x="2665987" y="3293519"/>
              <a:ext cx="990547" cy="5885"/>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C81C80F-065A-223D-53C5-FAD09C5E1810}"/>
                </a:ext>
              </a:extLst>
            </p:cNvPr>
            <p:cNvCxnSpPr>
              <a:stCxn id="20" idx="3"/>
              <a:endCxn id="13320" idx="1"/>
            </p:cNvCxnSpPr>
            <p:nvPr/>
          </p:nvCxnSpPr>
          <p:spPr>
            <a:xfrm>
              <a:off x="5954371" y="3293519"/>
              <a:ext cx="1284255" cy="5885"/>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E4416E9-A83C-6FEC-563C-9E9354752BBB}"/>
                </a:ext>
              </a:extLst>
            </p:cNvPr>
            <p:cNvCxnSpPr>
              <a:stCxn id="13321" idx="0"/>
            </p:cNvCxnSpPr>
            <p:nvPr/>
          </p:nvCxnSpPr>
          <p:spPr>
            <a:xfrm rot="5400000" flipH="1" flipV="1">
              <a:off x="2379141" y="1654532"/>
              <a:ext cx="971063" cy="1615397"/>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327" name="TextBox 29">
              <a:extLst>
                <a:ext uri="{FF2B5EF4-FFF2-40B4-BE49-F238E27FC236}">
                  <a16:creationId xmlns:a16="http://schemas.microsoft.com/office/drawing/2014/main" id="{74315954-2A7C-3FD9-9832-E72A9F63F492}"/>
                </a:ext>
              </a:extLst>
            </p:cNvPr>
            <p:cNvSpPr txBox="1">
              <a:spLocks noChangeArrowheads="1"/>
            </p:cNvSpPr>
            <p:nvPr/>
          </p:nvSpPr>
          <p:spPr bwMode="auto">
            <a:xfrm>
              <a:off x="2152799" y="1908200"/>
              <a:ext cx="9906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Switch</a:t>
              </a:r>
            </a:p>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ON</a:t>
              </a:r>
            </a:p>
          </p:txBody>
        </p:sp>
        <p:sp>
          <p:nvSpPr>
            <p:cNvPr id="13328" name="TextBox 30">
              <a:extLst>
                <a:ext uri="{FF2B5EF4-FFF2-40B4-BE49-F238E27FC236}">
                  <a16:creationId xmlns:a16="http://schemas.microsoft.com/office/drawing/2014/main" id="{78D1ADA5-C525-EEEF-CBEC-19C622AD45E4}"/>
                </a:ext>
              </a:extLst>
            </p:cNvPr>
            <p:cNvSpPr txBox="1">
              <a:spLocks noChangeArrowheads="1"/>
            </p:cNvSpPr>
            <p:nvPr/>
          </p:nvSpPr>
          <p:spPr bwMode="auto">
            <a:xfrm>
              <a:off x="2705759" y="3428999"/>
              <a:ext cx="9906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Switch OFF</a:t>
              </a:r>
            </a:p>
          </p:txBody>
        </p:sp>
        <p:sp>
          <p:nvSpPr>
            <p:cNvPr id="13329" name="TextBox 31">
              <a:extLst>
                <a:ext uri="{FF2B5EF4-FFF2-40B4-BE49-F238E27FC236}">
                  <a16:creationId xmlns:a16="http://schemas.microsoft.com/office/drawing/2014/main" id="{62811C55-617E-572C-591A-5CB541659521}"/>
                </a:ext>
              </a:extLst>
            </p:cNvPr>
            <p:cNvSpPr txBox="1">
              <a:spLocks noChangeArrowheads="1"/>
            </p:cNvSpPr>
            <p:nvPr/>
          </p:nvSpPr>
          <p:spPr bwMode="auto">
            <a:xfrm>
              <a:off x="5791200" y="2774362"/>
              <a:ext cx="15240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Problem Detected</a:t>
              </a:r>
            </a:p>
          </p:txBody>
        </p:sp>
        <p:sp>
          <p:nvSpPr>
            <p:cNvPr id="13330" name="TextBox 34">
              <a:extLst>
                <a:ext uri="{FF2B5EF4-FFF2-40B4-BE49-F238E27FC236}">
                  <a16:creationId xmlns:a16="http://schemas.microsoft.com/office/drawing/2014/main" id="{4BD9B3F8-D781-B5F1-90E5-8770D2B538F8}"/>
                </a:ext>
              </a:extLst>
            </p:cNvPr>
            <p:cNvSpPr txBox="1">
              <a:spLocks noChangeArrowheads="1"/>
            </p:cNvSpPr>
            <p:nvPr/>
          </p:nvSpPr>
          <p:spPr bwMode="auto">
            <a:xfrm>
              <a:off x="4724400" y="2819400"/>
              <a:ext cx="1295400" cy="5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Startup Complete</a:t>
              </a:r>
            </a:p>
          </p:txBody>
        </p:sp>
        <p:sp>
          <p:nvSpPr>
            <p:cNvPr id="36" name="Oval 35">
              <a:extLst>
                <a:ext uri="{FF2B5EF4-FFF2-40B4-BE49-F238E27FC236}">
                  <a16:creationId xmlns:a16="http://schemas.microsoft.com/office/drawing/2014/main" id="{F31556FF-D353-5677-F0A3-121512A2CDA9}"/>
                </a:ext>
              </a:extLst>
            </p:cNvPr>
            <p:cNvSpPr/>
            <p:nvPr/>
          </p:nvSpPr>
          <p:spPr>
            <a:xfrm>
              <a:off x="304800" y="3081651"/>
              <a:ext cx="228919" cy="459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buClr>
                  <a:srgbClr val="000000"/>
                </a:buClr>
                <a:buSzPct val="100000"/>
                <a:buFont typeface="Times New Roman" panose="02020603050405020304" pitchFamily="18" charset="0"/>
                <a:buNone/>
                <a:defRPr/>
              </a:pPr>
              <a:endParaRPr lang="en-US" sz="2000" i="0">
                <a:solidFill>
                  <a:srgbClr val="3333CC"/>
                </a:solidFill>
              </a:endParaRPr>
            </a:p>
          </p:txBody>
        </p:sp>
        <p:cxnSp>
          <p:nvCxnSpPr>
            <p:cNvPr id="38" name="Straight Arrow Connector 37">
              <a:extLst>
                <a:ext uri="{FF2B5EF4-FFF2-40B4-BE49-F238E27FC236}">
                  <a16:creationId xmlns:a16="http://schemas.microsoft.com/office/drawing/2014/main" id="{73ADA444-4537-E6E1-56AE-AB8B578CA220}"/>
                </a:ext>
              </a:extLst>
            </p:cNvPr>
            <p:cNvCxnSpPr>
              <a:stCxn id="36" idx="6"/>
              <a:endCxn id="13321" idx="1"/>
            </p:cNvCxnSpPr>
            <p:nvPr/>
          </p:nvCxnSpPr>
          <p:spPr>
            <a:xfrm flipV="1">
              <a:off x="533719" y="3299405"/>
              <a:ext cx="914240" cy="1177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333" name="TextBox 53">
              <a:extLst>
                <a:ext uri="{FF2B5EF4-FFF2-40B4-BE49-F238E27FC236}">
                  <a16:creationId xmlns:a16="http://schemas.microsoft.com/office/drawing/2014/main" id="{9F0AD1FB-6A94-062B-4484-2FF5393E0FE5}"/>
                </a:ext>
              </a:extLst>
            </p:cNvPr>
            <p:cNvSpPr txBox="1">
              <a:spLocks noChangeArrowheads="1"/>
            </p:cNvSpPr>
            <p:nvPr/>
          </p:nvSpPr>
          <p:spPr bwMode="auto">
            <a:xfrm>
              <a:off x="6324600" y="1561892"/>
              <a:ext cx="1835318" cy="48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1800" i="0">
                  <a:solidFill>
                    <a:srgbClr val="3333CC"/>
                  </a:solidFill>
                </a:rPr>
                <a:t>Transition from </a:t>
              </a:r>
            </a:p>
            <a:p>
              <a:pPr>
                <a:lnSpc>
                  <a:spcPct val="80000"/>
                </a:lnSpc>
                <a:buClr>
                  <a:srgbClr val="000000"/>
                </a:buClr>
                <a:buSzPct val="100000"/>
                <a:buFont typeface="Times New Roman" panose="02020603050405020304" pitchFamily="18" charset="0"/>
                <a:buNone/>
              </a:pPr>
              <a:r>
                <a:rPr lang="en-US" altLang="en-US" sz="1800" i="0">
                  <a:solidFill>
                    <a:srgbClr val="3333CC"/>
                  </a:solidFill>
                </a:rPr>
                <a:t>Super state</a:t>
              </a:r>
            </a:p>
          </p:txBody>
        </p:sp>
        <p:cxnSp>
          <p:nvCxnSpPr>
            <p:cNvPr id="55" name="Curved Connector 54">
              <a:extLst>
                <a:ext uri="{FF2B5EF4-FFF2-40B4-BE49-F238E27FC236}">
                  <a16:creationId xmlns:a16="http://schemas.microsoft.com/office/drawing/2014/main" id="{465183E1-1261-1E7F-147C-F102CA094C1E}"/>
                </a:ext>
              </a:extLst>
            </p:cNvPr>
            <p:cNvCxnSpPr>
              <a:stCxn id="13333" idx="2"/>
              <a:endCxn id="13329" idx="0"/>
            </p:cNvCxnSpPr>
            <p:nvPr/>
          </p:nvCxnSpPr>
          <p:spPr>
            <a:xfrm rot="5400000">
              <a:off x="6535449" y="2066651"/>
              <a:ext cx="725355" cy="689639"/>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335" name="TextBox 9">
              <a:extLst>
                <a:ext uri="{FF2B5EF4-FFF2-40B4-BE49-F238E27FC236}">
                  <a16:creationId xmlns:a16="http://schemas.microsoft.com/office/drawing/2014/main" id="{48577B58-A97D-21F3-2AB5-C179CE09ABD6}"/>
                </a:ext>
              </a:extLst>
            </p:cNvPr>
            <p:cNvSpPr txBox="1">
              <a:spLocks noChangeArrowheads="1"/>
            </p:cNvSpPr>
            <p:nvPr/>
          </p:nvSpPr>
          <p:spPr bwMode="auto">
            <a:xfrm>
              <a:off x="3626965" y="162577"/>
              <a:ext cx="955200" cy="507543"/>
            </a:xfrm>
            <a:prstGeom prst="rect">
              <a:avLst/>
            </a:prstGeom>
            <a:solidFill>
              <a:srgbClr val="FFCCFF"/>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28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2800" i="0">
                  <a:solidFill>
                    <a:srgbClr val="3333CC"/>
                  </a:solidFill>
                </a:rPr>
                <a:t>ON</a:t>
              </a:r>
            </a:p>
          </p:txBody>
        </p:sp>
      </p:grpSp>
      <p:sp>
        <p:nvSpPr>
          <p:cNvPr id="13315" name="Rectangle 2">
            <a:extLst>
              <a:ext uri="{FF2B5EF4-FFF2-40B4-BE49-F238E27FC236}">
                <a16:creationId xmlns:a16="http://schemas.microsoft.com/office/drawing/2014/main" id="{11454FAB-24BF-C10B-6D3B-B3473CC161F6}"/>
              </a:ext>
            </a:extLst>
          </p:cNvPr>
          <p:cNvSpPr>
            <a:spLocks noGrp="1" noChangeArrowheads="1"/>
          </p:cNvSpPr>
          <p:nvPr>
            <p:ph type="title"/>
          </p:nvPr>
        </p:nvSpPr>
        <p:spPr>
          <a:xfrm>
            <a:off x="800100" y="341313"/>
            <a:ext cx="2119313" cy="1255712"/>
          </a:xfrm>
        </p:spPr>
        <p:txBody>
          <a:bodyPr/>
          <a:lstStyle/>
          <a:p>
            <a:r>
              <a:rPr lang="en-US" altLang="en-US" sz="3200"/>
              <a:t> Heart Monitor Revisited</a:t>
            </a:r>
          </a:p>
        </p:txBody>
      </p:sp>
      <p:sp>
        <p:nvSpPr>
          <p:cNvPr id="26" name="Oval 25">
            <a:extLst>
              <a:ext uri="{FF2B5EF4-FFF2-40B4-BE49-F238E27FC236}">
                <a16:creationId xmlns:a16="http://schemas.microsoft.com/office/drawing/2014/main" id="{60798922-D900-D573-48C5-214613F0B87A}"/>
              </a:ext>
            </a:extLst>
          </p:cNvPr>
          <p:cNvSpPr/>
          <p:nvPr/>
        </p:nvSpPr>
        <p:spPr bwMode="auto">
          <a:xfrm>
            <a:off x="4354513" y="2408238"/>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buClr>
                <a:srgbClr val="000000"/>
              </a:buClr>
              <a:buSzPct val="100000"/>
              <a:buFont typeface="Times New Roman" panose="02020603050405020304" pitchFamily="18" charset="0"/>
              <a:buNone/>
              <a:defRPr/>
            </a:pPr>
            <a:endParaRPr lang="en-US" sz="2000" i="0">
              <a:solidFill>
                <a:srgbClr val="3333CC"/>
              </a:solidFill>
            </a:endParaRPr>
          </a:p>
        </p:txBody>
      </p:sp>
      <p:cxnSp>
        <p:nvCxnSpPr>
          <p:cNvPr id="28" name="Straight Arrow Connector 27">
            <a:extLst>
              <a:ext uri="{FF2B5EF4-FFF2-40B4-BE49-F238E27FC236}">
                <a16:creationId xmlns:a16="http://schemas.microsoft.com/office/drawing/2014/main" id="{3B73765F-7714-1C15-FAAF-4678BA6D9C7A}"/>
              </a:ext>
            </a:extLst>
          </p:cNvPr>
          <p:cNvCxnSpPr/>
          <p:nvPr/>
        </p:nvCxnSpPr>
        <p:spPr bwMode="auto">
          <a:xfrm flipV="1">
            <a:off x="4430713" y="2103438"/>
            <a:ext cx="457200" cy="385762"/>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DC8CDD5-AF95-01AF-A8F6-8E6F92B249FF}"/>
              </a:ext>
            </a:extLst>
          </p:cNvPr>
          <p:cNvSpPr>
            <a:spLocks noGrp="1" noChangeArrowheads="1"/>
          </p:cNvSpPr>
          <p:nvPr>
            <p:ph type="title"/>
          </p:nvPr>
        </p:nvSpPr>
        <p:spPr>
          <a:xfrm>
            <a:off x="1001713" y="0"/>
            <a:ext cx="8591550" cy="709613"/>
          </a:xfrm>
        </p:spPr>
        <p:txBody>
          <a:bodyPr/>
          <a:lstStyle/>
          <a:p>
            <a:r>
              <a:rPr lang="en-US" altLang="en-US" sz="3200"/>
              <a:t>Use Case Description: Change Flight</a:t>
            </a:r>
          </a:p>
        </p:txBody>
      </p:sp>
      <p:sp>
        <p:nvSpPr>
          <p:cNvPr id="88067" name="Rectangle 3">
            <a:extLst>
              <a:ext uri="{FF2B5EF4-FFF2-40B4-BE49-F238E27FC236}">
                <a16:creationId xmlns:a16="http://schemas.microsoft.com/office/drawing/2014/main" id="{B442B59B-03C4-CCA6-67C9-6909503AA36B}"/>
              </a:ext>
            </a:extLst>
          </p:cNvPr>
          <p:cNvSpPr>
            <a:spLocks noChangeArrowheads="1"/>
          </p:cNvSpPr>
          <p:nvPr/>
        </p:nvSpPr>
        <p:spPr bwMode="auto">
          <a:xfrm>
            <a:off x="0" y="579438"/>
            <a:ext cx="9840913" cy="688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0794" tIns="50397" rIns="100794" bIns="50397">
            <a:spAutoFit/>
          </a:bodyPr>
          <a:lstStyle>
            <a:lvl1pPr marL="685800" indent="-685800" defTabSz="503238">
              <a:defRPr sz="3600" b="1" i="1">
                <a:solidFill>
                  <a:schemeClr val="bg1"/>
                </a:solidFill>
                <a:latin typeface="Comic Sans MS" panose="030F0702030302020204" pitchFamily="66" charset="0"/>
              </a:defRPr>
            </a:lvl1pPr>
            <a:lvl2pPr marL="1189038" indent="-68580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105000"/>
              </a:lnSpc>
              <a:spcBef>
                <a:spcPts val="300"/>
              </a:spcBef>
              <a:buSzPct val="65000"/>
              <a:buFont typeface="ZapfDingbats" pitchFamily="82" charset="2"/>
              <a:buChar char="n"/>
            </a:pPr>
            <a:r>
              <a:rPr lang="en-US" altLang="en-US" sz="2600" i="0">
                <a:solidFill>
                  <a:schemeClr val="accent2"/>
                </a:solidFill>
              </a:rPr>
              <a:t>Actors:</a:t>
            </a:r>
            <a:r>
              <a:rPr lang="en-US" altLang="en-US" sz="2600" b="0" i="0">
                <a:solidFill>
                  <a:srgbClr val="000000"/>
                </a:solidFill>
              </a:rPr>
              <a:t> </a:t>
            </a:r>
            <a:r>
              <a:rPr lang="en-US" altLang="en-US" sz="2400" b="0" i="0">
                <a:solidFill>
                  <a:srgbClr val="000000"/>
                </a:solidFill>
              </a:rPr>
              <a:t>traveler</a:t>
            </a:r>
          </a:p>
          <a:p>
            <a:pPr>
              <a:lnSpc>
                <a:spcPct val="105000"/>
              </a:lnSpc>
              <a:spcBef>
                <a:spcPts val="300"/>
              </a:spcBef>
              <a:buSzPct val="65000"/>
              <a:buFont typeface="ZapfDingbats" pitchFamily="82" charset="2"/>
              <a:buChar char="n"/>
            </a:pPr>
            <a:r>
              <a:rPr lang="en-US" altLang="en-US" sz="2600" i="0">
                <a:solidFill>
                  <a:schemeClr val="accent2"/>
                </a:solidFill>
              </a:rPr>
              <a:t>Preconditions:</a:t>
            </a:r>
          </a:p>
          <a:p>
            <a:pPr lvl="1">
              <a:lnSpc>
                <a:spcPct val="105000"/>
              </a:lnSpc>
              <a:spcBef>
                <a:spcPts val="300"/>
              </a:spcBef>
              <a:buSzPct val="65000"/>
              <a:buFont typeface="Symbol" panose="05050102010706020507" pitchFamily="18" charset="2"/>
              <a:buChar char="·"/>
            </a:pPr>
            <a:r>
              <a:rPr lang="en-US" altLang="en-US" sz="2400" b="0" i="0">
                <a:solidFill>
                  <a:srgbClr val="000000"/>
                </a:solidFill>
              </a:rPr>
              <a:t>Traveler has logged on to the system and selected ‘change flight itinerary’ option</a:t>
            </a:r>
          </a:p>
          <a:p>
            <a:pPr>
              <a:lnSpc>
                <a:spcPct val="105000"/>
              </a:lnSpc>
              <a:spcBef>
                <a:spcPts val="300"/>
              </a:spcBef>
              <a:buSzPct val="65000"/>
              <a:buFont typeface="ZapfDingbats" pitchFamily="82" charset="2"/>
              <a:buChar char="n"/>
            </a:pPr>
            <a:r>
              <a:rPr lang="en-US" altLang="en-US" sz="2600" i="0">
                <a:solidFill>
                  <a:schemeClr val="accent2"/>
                </a:solidFill>
              </a:rPr>
              <a:t>Basic course</a:t>
            </a:r>
            <a:r>
              <a:rPr lang="en-US" altLang="en-US" sz="2900" b="0">
                <a:solidFill>
                  <a:srgbClr val="000000"/>
                </a:solidFill>
              </a:rPr>
              <a:t>	</a:t>
            </a:r>
          </a:p>
          <a:p>
            <a:pPr lvl="1">
              <a:lnSpc>
                <a:spcPct val="105000"/>
              </a:lnSpc>
              <a:spcBef>
                <a:spcPts val="300"/>
              </a:spcBef>
              <a:buSzPct val="65000"/>
              <a:buFont typeface="Symbol" panose="05050102010706020507" pitchFamily="18" charset="2"/>
              <a:buAutoNum type="arabicPeriod"/>
            </a:pPr>
            <a:r>
              <a:rPr lang="en-US" altLang="en-US" sz="2400" b="0" i="0">
                <a:solidFill>
                  <a:srgbClr val="000000"/>
                </a:solidFill>
              </a:rPr>
              <a:t>System retrieves traveler’s account and flight itinerary from client account database</a:t>
            </a:r>
          </a:p>
          <a:p>
            <a:pPr lvl="1">
              <a:lnSpc>
                <a:spcPct val="105000"/>
              </a:lnSpc>
              <a:spcBef>
                <a:spcPts val="300"/>
              </a:spcBef>
              <a:buSzPct val="65000"/>
              <a:buFont typeface="Symbol" panose="05050102010706020507" pitchFamily="18" charset="2"/>
              <a:buAutoNum type="arabicPeriod"/>
            </a:pPr>
            <a:r>
              <a:rPr lang="en-US" altLang="en-US" sz="2400" b="0" i="0">
                <a:solidFill>
                  <a:srgbClr val="000000"/>
                </a:solidFill>
              </a:rPr>
              <a:t>System asks traveler to select itinerary segment she wants to change; traveler selects itinerary segment.</a:t>
            </a:r>
          </a:p>
          <a:p>
            <a:pPr lvl="1">
              <a:lnSpc>
                <a:spcPct val="105000"/>
              </a:lnSpc>
              <a:spcBef>
                <a:spcPts val="300"/>
              </a:spcBef>
              <a:buSzPct val="65000"/>
              <a:buFont typeface="Symbol" panose="05050102010706020507" pitchFamily="18" charset="2"/>
              <a:buAutoNum type="arabicPeriod"/>
            </a:pPr>
            <a:r>
              <a:rPr lang="en-US" altLang="en-US" sz="2400" b="0" i="0">
                <a:solidFill>
                  <a:srgbClr val="000000"/>
                </a:solidFill>
              </a:rPr>
              <a:t>System asks traveler for new departure and destination information; traveler provides information.</a:t>
            </a:r>
          </a:p>
          <a:p>
            <a:pPr lvl="1">
              <a:lnSpc>
                <a:spcPct val="105000"/>
              </a:lnSpc>
              <a:spcBef>
                <a:spcPts val="300"/>
              </a:spcBef>
              <a:buSzPct val="65000"/>
              <a:buFont typeface="Symbol" panose="05050102010706020507" pitchFamily="18" charset="2"/>
              <a:buAutoNum type="arabicPeriod"/>
            </a:pPr>
            <a:r>
              <a:rPr lang="en-US" altLang="en-US" sz="2400" b="0" i="0">
                <a:solidFill>
                  <a:srgbClr val="000000"/>
                </a:solidFill>
              </a:rPr>
              <a:t>If flights are available then</a:t>
            </a:r>
          </a:p>
          <a:p>
            <a:pPr lvl="1">
              <a:lnSpc>
                <a:spcPct val="105000"/>
              </a:lnSpc>
              <a:spcBef>
                <a:spcPts val="300"/>
              </a:spcBef>
              <a:buSzPct val="65000"/>
              <a:buFont typeface="Symbol" panose="05050102010706020507" pitchFamily="18" charset="2"/>
              <a:buAutoNum type="arabicPeriod"/>
            </a:pPr>
            <a:r>
              <a:rPr lang="en-US" altLang="en-US" sz="2400" b="0" i="0">
                <a:solidFill>
                  <a:srgbClr val="000000"/>
                </a:solidFill>
              </a:rPr>
              <a:t> …</a:t>
            </a:r>
          </a:p>
          <a:p>
            <a:pPr lvl="1">
              <a:lnSpc>
                <a:spcPct val="105000"/>
              </a:lnSpc>
              <a:spcBef>
                <a:spcPts val="300"/>
              </a:spcBef>
              <a:buSzPct val="65000"/>
              <a:buFont typeface="Symbol" panose="05050102010706020507" pitchFamily="18" charset="2"/>
              <a:buAutoNum type="arabicPeriod"/>
            </a:pPr>
            <a:r>
              <a:rPr lang="en-US" altLang="en-US" sz="2400" b="0" i="0">
                <a:solidFill>
                  <a:srgbClr val="000000"/>
                </a:solidFill>
              </a:rPr>
              <a:t> System displays transaction summary.</a:t>
            </a:r>
            <a:endParaRPr lang="en-US" altLang="en-US" sz="2500" b="0">
              <a:solidFill>
                <a:srgbClr val="000000"/>
              </a:solidFill>
            </a:endParaRPr>
          </a:p>
          <a:p>
            <a:pPr>
              <a:lnSpc>
                <a:spcPct val="105000"/>
              </a:lnSpc>
              <a:spcBef>
                <a:spcPts val="300"/>
              </a:spcBef>
              <a:buSzPct val="65000"/>
              <a:buFont typeface="ZapfDingbats" pitchFamily="82" charset="2"/>
              <a:buChar char="n"/>
            </a:pPr>
            <a:r>
              <a:rPr lang="en-US" altLang="en-US" sz="2600" i="0">
                <a:solidFill>
                  <a:schemeClr val="accent2"/>
                </a:solidFill>
              </a:rPr>
              <a:t>Alternative courses</a:t>
            </a:r>
          </a:p>
          <a:p>
            <a:pPr lvl="1">
              <a:lnSpc>
                <a:spcPct val="105000"/>
              </a:lnSpc>
              <a:spcBef>
                <a:spcPts val="300"/>
              </a:spcBef>
              <a:buSzPct val="65000"/>
              <a:buFont typeface="Symbol" panose="05050102010706020507" pitchFamily="18" charset="2"/>
              <a:buAutoNum type="arabicPeriod" startAt="4"/>
            </a:pPr>
            <a:r>
              <a:rPr lang="en-US" altLang="en-US" sz="2400" b="0" i="0">
                <a:solidFill>
                  <a:srgbClr val="000000"/>
                </a:solidFill>
              </a:rPr>
              <a:t> If no flights are available then …</a:t>
            </a:r>
            <a:endParaRPr lang="en-US" altLang="en-US" sz="2500" b="0" i="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animEffect transition="in" filter="wipe(down)">
                                      <p:cBhvr>
                                        <p:cTn id="7" dur="500"/>
                                        <p:tgtEl>
                                          <p:spTgt spid="88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8067">
                                            <p:txEl>
                                              <p:pRg st="4" end="4"/>
                                            </p:txEl>
                                          </p:spTgt>
                                        </p:tgtEl>
                                        <p:attrNameLst>
                                          <p:attrName>style.visibility</p:attrName>
                                        </p:attrNameLst>
                                      </p:cBhvr>
                                      <p:to>
                                        <p:strVal val="visible"/>
                                      </p:to>
                                    </p:set>
                                    <p:animEffect transition="in" filter="wipe(down)">
                                      <p:cBhvr>
                                        <p:cTn id="12" dur="500"/>
                                        <p:tgtEl>
                                          <p:spTgt spid="88067">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8067">
                                            <p:txEl>
                                              <p:pRg st="5" end="5"/>
                                            </p:txEl>
                                          </p:spTgt>
                                        </p:tgtEl>
                                        <p:attrNameLst>
                                          <p:attrName>style.visibility</p:attrName>
                                        </p:attrNameLst>
                                      </p:cBhvr>
                                      <p:to>
                                        <p:strVal val="visible"/>
                                      </p:to>
                                    </p:set>
                                    <p:animEffect transition="in" filter="wipe(down)">
                                      <p:cBhvr>
                                        <p:cTn id="15" dur="500"/>
                                        <p:tgtEl>
                                          <p:spTgt spid="88067">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8067">
                                            <p:txEl>
                                              <p:pRg st="6" end="6"/>
                                            </p:txEl>
                                          </p:spTgt>
                                        </p:tgtEl>
                                        <p:attrNameLst>
                                          <p:attrName>style.visibility</p:attrName>
                                        </p:attrNameLst>
                                      </p:cBhvr>
                                      <p:to>
                                        <p:strVal val="visible"/>
                                      </p:to>
                                    </p:set>
                                    <p:animEffect transition="in" filter="wipe(down)">
                                      <p:cBhvr>
                                        <p:cTn id="18" dur="500"/>
                                        <p:tgtEl>
                                          <p:spTgt spid="88067">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8067">
                                            <p:txEl>
                                              <p:pRg st="7" end="7"/>
                                            </p:txEl>
                                          </p:spTgt>
                                        </p:tgtEl>
                                        <p:attrNameLst>
                                          <p:attrName>style.visibility</p:attrName>
                                        </p:attrNameLst>
                                      </p:cBhvr>
                                      <p:to>
                                        <p:strVal val="visible"/>
                                      </p:to>
                                    </p:set>
                                    <p:animEffect transition="in" filter="wipe(down)">
                                      <p:cBhvr>
                                        <p:cTn id="21" dur="500"/>
                                        <p:tgtEl>
                                          <p:spTgt spid="88067">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8067">
                                            <p:txEl>
                                              <p:pRg st="8" end="8"/>
                                            </p:txEl>
                                          </p:spTgt>
                                        </p:tgtEl>
                                        <p:attrNameLst>
                                          <p:attrName>style.visibility</p:attrName>
                                        </p:attrNameLst>
                                      </p:cBhvr>
                                      <p:to>
                                        <p:strVal val="visible"/>
                                      </p:to>
                                    </p:set>
                                    <p:animEffect transition="in" filter="wipe(down)">
                                      <p:cBhvr>
                                        <p:cTn id="24" dur="500"/>
                                        <p:tgtEl>
                                          <p:spTgt spid="88067">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88067">
                                            <p:txEl>
                                              <p:pRg st="9" end="9"/>
                                            </p:txEl>
                                          </p:spTgt>
                                        </p:tgtEl>
                                        <p:attrNameLst>
                                          <p:attrName>style.visibility</p:attrName>
                                        </p:attrNameLst>
                                      </p:cBhvr>
                                      <p:to>
                                        <p:strVal val="visible"/>
                                      </p:to>
                                    </p:set>
                                    <p:animEffect transition="in" filter="wipe(down)">
                                      <p:cBhvr>
                                        <p:cTn id="27" dur="500"/>
                                        <p:tgtEl>
                                          <p:spTgt spid="88067">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8067">
                                            <p:txEl>
                                              <p:pRg st="11" end="11"/>
                                            </p:txEl>
                                          </p:spTgt>
                                        </p:tgtEl>
                                        <p:attrNameLst>
                                          <p:attrName>style.visibility</p:attrName>
                                        </p:attrNameLst>
                                      </p:cBhvr>
                                      <p:to>
                                        <p:strVal val="visible"/>
                                      </p:to>
                                    </p:set>
                                    <p:animEffect transition="in" filter="wipe(down)">
                                      <p:cBhvr>
                                        <p:cTn id="32" dur="500"/>
                                        <p:tgtEl>
                                          <p:spTgt spid="880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D5CB29E-BABB-259E-1D97-2F7F8E545DB2}"/>
              </a:ext>
            </a:extLst>
          </p:cNvPr>
          <p:cNvSpPr>
            <a:spLocks noGrp="1" noChangeArrowheads="1"/>
          </p:cNvSpPr>
          <p:nvPr>
            <p:ph type="title"/>
          </p:nvPr>
        </p:nvSpPr>
        <p:spPr>
          <a:xfrm>
            <a:off x="468313" y="271463"/>
            <a:ext cx="8596312" cy="884237"/>
          </a:xfrm>
        </p:spPr>
        <p:txBody>
          <a:bodyPr/>
          <a:lstStyle/>
          <a:p>
            <a:r>
              <a:rPr lang="en-US" altLang="en-US" sz="3200"/>
              <a:t>ATM Money Withdraw  Example</a:t>
            </a:r>
          </a:p>
        </p:txBody>
      </p:sp>
      <p:sp>
        <p:nvSpPr>
          <p:cNvPr id="102403" name="Rectangle 3">
            <a:extLst>
              <a:ext uri="{FF2B5EF4-FFF2-40B4-BE49-F238E27FC236}">
                <a16:creationId xmlns:a16="http://schemas.microsoft.com/office/drawing/2014/main" id="{E18308C3-7BF0-5F37-CDF5-48C710E3F368}"/>
              </a:ext>
            </a:extLst>
          </p:cNvPr>
          <p:cNvSpPr>
            <a:spLocks noGrp="1" noChangeArrowheads="1"/>
          </p:cNvSpPr>
          <p:nvPr>
            <p:ph type="body" idx="1"/>
          </p:nvPr>
        </p:nvSpPr>
        <p:spPr>
          <a:xfrm>
            <a:off x="239713" y="1189038"/>
            <a:ext cx="9599612" cy="5867400"/>
          </a:xfrm>
        </p:spPr>
        <p:txBody>
          <a:bodyPr/>
          <a:lstStyle/>
          <a:p>
            <a:pPr>
              <a:lnSpc>
                <a:spcPct val="130000"/>
              </a:lnSpc>
              <a:spcBef>
                <a:spcPts val="600"/>
              </a:spcBef>
              <a:spcAft>
                <a:spcPts val="1200"/>
              </a:spcAft>
            </a:pPr>
            <a:r>
              <a:rPr lang="en-US" altLang="en-US" b="1">
                <a:solidFill>
                  <a:srgbClr val="0000CC"/>
                </a:solidFill>
              </a:rPr>
              <a:t>Actors:</a:t>
            </a:r>
            <a:r>
              <a:rPr lang="en-US" altLang="en-US"/>
              <a:t> Customer</a:t>
            </a:r>
          </a:p>
          <a:p>
            <a:pPr>
              <a:lnSpc>
                <a:spcPct val="130000"/>
              </a:lnSpc>
              <a:spcBef>
                <a:spcPts val="600"/>
              </a:spcBef>
              <a:spcAft>
                <a:spcPct val="0"/>
              </a:spcAft>
            </a:pPr>
            <a:r>
              <a:rPr lang="en-US" altLang="en-US" b="1">
                <a:solidFill>
                  <a:srgbClr val="0000CC"/>
                </a:solidFill>
              </a:rPr>
              <a:t>Pre Condition:</a:t>
            </a:r>
          </a:p>
          <a:p>
            <a:pPr lvl="1">
              <a:lnSpc>
                <a:spcPct val="130000"/>
              </a:lnSpc>
              <a:spcBef>
                <a:spcPts val="600"/>
              </a:spcBef>
              <a:spcAft>
                <a:spcPts val="1800"/>
              </a:spcAft>
            </a:pPr>
            <a:r>
              <a:rPr lang="en-US" altLang="en-US"/>
              <a:t>ATM must be in ready state</a:t>
            </a:r>
          </a:p>
          <a:p>
            <a:pPr>
              <a:lnSpc>
                <a:spcPct val="130000"/>
              </a:lnSpc>
              <a:spcBef>
                <a:spcPts val="600"/>
              </a:spcBef>
              <a:spcAft>
                <a:spcPct val="0"/>
              </a:spcAft>
            </a:pPr>
            <a:r>
              <a:rPr lang="en-US" altLang="en-US" b="1">
                <a:solidFill>
                  <a:srgbClr val="0000CC"/>
                </a:solidFill>
              </a:rPr>
              <a:t>Post Condition:</a:t>
            </a:r>
          </a:p>
          <a:p>
            <a:pPr lvl="1">
              <a:lnSpc>
                <a:spcPct val="130000"/>
              </a:lnSpc>
              <a:spcBef>
                <a:spcPts val="600"/>
              </a:spcBef>
              <a:spcAft>
                <a:spcPts val="1200"/>
              </a:spcAft>
            </a:pPr>
            <a:r>
              <a:rPr lang="en-US" altLang="en-US"/>
              <a:t>The current amount of cash in the user account is the amount before withdraw minus withdraw amount</a:t>
            </a:r>
          </a:p>
          <a:p>
            <a:pPr lvl="1">
              <a:lnSpc>
                <a:spcPct val="130000"/>
              </a:lnSpc>
              <a:spcBef>
                <a:spcPts val="600"/>
              </a:spcBef>
              <a:spcAft>
                <a:spcPts val="1200"/>
              </a:spcAft>
            </a:pPr>
            <a:r>
              <a:rPr lang="en-US" altLang="en-US"/>
              <a:t>A receipt is printed for the withdrawn amount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5D393DB-3AD8-A0E9-7230-1A3540583C18}"/>
              </a:ext>
            </a:extLst>
          </p:cNvPr>
          <p:cNvSpPr>
            <a:spLocks noGrp="1" noChangeArrowheads="1"/>
          </p:cNvSpPr>
          <p:nvPr>
            <p:ph type="title"/>
          </p:nvPr>
        </p:nvSpPr>
        <p:spPr>
          <a:xfrm>
            <a:off x="239713" y="-142875"/>
            <a:ext cx="9205912" cy="1255713"/>
          </a:xfrm>
        </p:spPr>
        <p:txBody>
          <a:bodyPr/>
          <a:lstStyle/>
          <a:p>
            <a:r>
              <a:rPr lang="en-US" altLang="en-US" sz="3200"/>
              <a:t>ATM Money Withdraw - Mainline Scenario</a:t>
            </a:r>
          </a:p>
        </p:txBody>
      </p:sp>
      <p:graphicFrame>
        <p:nvGraphicFramePr>
          <p:cNvPr id="721964" name="Group 44">
            <a:extLst>
              <a:ext uri="{FF2B5EF4-FFF2-40B4-BE49-F238E27FC236}">
                <a16:creationId xmlns:a16="http://schemas.microsoft.com/office/drawing/2014/main" id="{2E852AEE-942E-688D-8CD1-A25D875D71A7}"/>
              </a:ext>
            </a:extLst>
          </p:cNvPr>
          <p:cNvGraphicFramePr>
            <a:graphicFrameLocks noGrp="1"/>
          </p:cNvGraphicFramePr>
          <p:nvPr>
            <p:ph sz="half" idx="2"/>
          </p:nvPr>
        </p:nvGraphicFramePr>
        <p:xfrm>
          <a:off x="315913" y="884238"/>
          <a:ext cx="9596437" cy="6419852"/>
        </p:xfrm>
        <a:graphic>
          <a:graphicData uri="http://schemas.openxmlformats.org/drawingml/2006/table">
            <a:tbl>
              <a:tblPr/>
              <a:tblGrid>
                <a:gridCol w="4659312">
                  <a:extLst>
                    <a:ext uri="{9D8B030D-6E8A-4147-A177-3AD203B41FA5}">
                      <a16:colId xmlns:a16="http://schemas.microsoft.com/office/drawing/2014/main" val="20000"/>
                    </a:ext>
                  </a:extLst>
                </a:gridCol>
                <a:gridCol w="4937125">
                  <a:extLst>
                    <a:ext uri="{9D8B030D-6E8A-4147-A177-3AD203B41FA5}">
                      <a16:colId xmlns:a16="http://schemas.microsoft.com/office/drawing/2014/main" val="20001"/>
                    </a:ext>
                  </a:extLst>
                </a:gridCol>
              </a:tblGrid>
              <a:tr h="547688">
                <a:tc>
                  <a:txBody>
                    <a:bodyPr/>
                    <a:lstStyle/>
                    <a:p>
                      <a:pPr marL="0" marR="0" lvl="0" indent="0" algn="ctr"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3200" b="1" i="0" u="none" strike="noStrike" cap="none" normalizeH="0" baseline="0">
                          <a:ln>
                            <a:noFill/>
                          </a:ln>
                          <a:solidFill>
                            <a:srgbClr val="003300"/>
                          </a:solidFill>
                          <a:effectLst/>
                          <a:latin typeface="Comic Sans MS" pitchFamily="66" charset="0"/>
                        </a:rPr>
                        <a:t>Actor Actions</a:t>
                      </a: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3200" b="1" i="0" u="none" strike="noStrike" cap="none" normalizeH="0" baseline="0">
                          <a:ln>
                            <a:noFill/>
                          </a:ln>
                          <a:solidFill>
                            <a:srgbClr val="003300"/>
                          </a:solidFill>
                          <a:effectLst/>
                          <a:latin typeface="Comic Sans MS" pitchFamily="66" charset="0"/>
                        </a:rPr>
                        <a:t>System Actions</a:t>
                      </a: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684213">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1. Begins when a Customer arrives at ATM</a:t>
                      </a: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endParaRPr kumimoji="0" lang="en-US" sz="1600" b="1" i="0" u="none" strike="noStrike" cap="none" normalizeH="0" baseline="0">
                        <a:ln>
                          <a:noFill/>
                        </a:ln>
                        <a:solidFill>
                          <a:srgbClr val="003300"/>
                        </a:solidFill>
                        <a:effectLst/>
                        <a:latin typeface="Comic Sans MS" pitchFamily="66" charset="0"/>
                      </a:endParaRP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685800">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2. Customer inserts a Credit card into ATM</a:t>
                      </a: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3. System verifies the customer ID and status</a:t>
                      </a: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685800">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5. Customer chooses  “Withdraw” operation</a:t>
                      </a: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dirty="0">
                          <a:ln>
                            <a:noFill/>
                          </a:ln>
                          <a:solidFill>
                            <a:srgbClr val="003300"/>
                          </a:solidFill>
                          <a:effectLst/>
                          <a:latin typeface="Comic Sans MS" pitchFamily="66" charset="0"/>
                        </a:rPr>
                        <a:t>4. System asks to enter operation type</a:t>
                      </a: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685800">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7. Customer enters the cash amount</a:t>
                      </a: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dirty="0">
                          <a:ln>
                            <a:noFill/>
                          </a:ln>
                          <a:solidFill>
                            <a:srgbClr val="003300"/>
                          </a:solidFill>
                          <a:effectLst/>
                          <a:latin typeface="Comic Sans MS" pitchFamily="66" charset="0"/>
                        </a:rPr>
                        <a:t>6. System asks for the amount to be withdrawn</a:t>
                      </a: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684213">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endParaRPr kumimoji="0" lang="en-US" sz="1600" b="1" i="0" u="none" strike="noStrike" cap="none" normalizeH="0" baseline="0" dirty="0">
                        <a:ln>
                          <a:noFill/>
                        </a:ln>
                        <a:solidFill>
                          <a:srgbClr val="003300"/>
                        </a:solidFill>
                        <a:effectLst/>
                        <a:latin typeface="Comic Sans MS" pitchFamily="66" charset="0"/>
                      </a:endParaRP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8. System checks if withdraw amount is legal</a:t>
                      </a: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479425">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endParaRPr kumimoji="0" lang="en-US" sz="1600" b="1" i="0" u="none" strike="noStrike" cap="none" normalizeH="0" baseline="0">
                        <a:ln>
                          <a:noFill/>
                        </a:ln>
                        <a:solidFill>
                          <a:srgbClr val="003300"/>
                        </a:solidFill>
                        <a:effectLst/>
                        <a:latin typeface="Comic Sans MS" pitchFamily="66" charset="0"/>
                      </a:endParaRP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9. System dispenses the cash</a:t>
                      </a: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801688">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endParaRPr kumimoji="0" lang="en-US" sz="1600" b="1" i="0" u="none" strike="noStrike" cap="none" normalizeH="0" baseline="0">
                        <a:ln>
                          <a:noFill/>
                        </a:ln>
                        <a:solidFill>
                          <a:srgbClr val="003300"/>
                        </a:solidFill>
                        <a:effectLst/>
                        <a:latin typeface="Comic Sans MS" pitchFamily="66" charset="0"/>
                      </a:endParaRP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10. System deduces the withdraw amount from account</a:t>
                      </a: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479425">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endParaRPr kumimoji="0" lang="en-US" sz="1600" b="1" i="0" u="none" strike="noStrike" cap="none" normalizeH="0" baseline="0">
                        <a:ln>
                          <a:noFill/>
                        </a:ln>
                        <a:solidFill>
                          <a:srgbClr val="003300"/>
                        </a:solidFill>
                        <a:effectLst/>
                        <a:latin typeface="Comic Sans MS" pitchFamily="66" charset="0"/>
                      </a:endParaRP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11. System prints a receipt</a:t>
                      </a: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685800">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a:ln>
                            <a:noFill/>
                          </a:ln>
                          <a:solidFill>
                            <a:srgbClr val="003300"/>
                          </a:solidFill>
                          <a:effectLst/>
                          <a:latin typeface="Comic Sans MS" pitchFamily="66" charset="0"/>
                        </a:rPr>
                        <a:t>13. Customer takes the cash and the receipt</a:t>
                      </a:r>
                    </a:p>
                  </a:txBody>
                  <a:tcPr marL="100794" marR="100794" marT="50397" marB="503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88000"/>
                        </a:lnSpc>
                        <a:spcBef>
                          <a:spcPct val="0"/>
                        </a:spcBef>
                        <a:spcAft>
                          <a:spcPts val="1375"/>
                        </a:spcAft>
                        <a:buClr>
                          <a:srgbClr val="000000"/>
                        </a:buClr>
                        <a:buSzPct val="45000"/>
                        <a:buFont typeface="Wingdings" pitchFamily="2" charset="2"/>
                        <a:buNone/>
                        <a:tabLst/>
                      </a:pPr>
                      <a:r>
                        <a:rPr kumimoji="0" lang="en-US" sz="2000" b="1" i="0" u="none" strike="noStrike" cap="none" normalizeH="0" baseline="0" dirty="0">
                          <a:ln>
                            <a:noFill/>
                          </a:ln>
                          <a:solidFill>
                            <a:srgbClr val="003300"/>
                          </a:solidFill>
                          <a:effectLst/>
                          <a:latin typeface="Comic Sans MS" pitchFamily="66" charset="0"/>
                        </a:rPr>
                        <a:t>12. System ejects the cash card</a:t>
                      </a:r>
                    </a:p>
                  </a:txBody>
                  <a:tcPr marL="100794" marR="100794" marT="50397" marB="503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C5BCCC4-9105-F728-78C2-3526F74116A6}"/>
              </a:ext>
            </a:extLst>
          </p:cNvPr>
          <p:cNvSpPr>
            <a:spLocks noGrp="1" noChangeArrowheads="1"/>
          </p:cNvSpPr>
          <p:nvPr>
            <p:ph type="title"/>
          </p:nvPr>
        </p:nvSpPr>
        <p:spPr>
          <a:xfrm>
            <a:off x="730250" y="350838"/>
            <a:ext cx="8596313" cy="449262"/>
          </a:xfrm>
        </p:spPr>
        <p:txBody>
          <a:bodyPr/>
          <a:lstStyle/>
          <a:p>
            <a:r>
              <a:rPr lang="en-US" altLang="en-US" sz="3200"/>
              <a:t>ATM Money Withdraw (cont.)</a:t>
            </a:r>
          </a:p>
        </p:txBody>
      </p:sp>
      <p:sp>
        <p:nvSpPr>
          <p:cNvPr id="57347" name="Rectangle 3">
            <a:extLst>
              <a:ext uri="{FF2B5EF4-FFF2-40B4-BE49-F238E27FC236}">
                <a16:creationId xmlns:a16="http://schemas.microsoft.com/office/drawing/2014/main" id="{3BB50058-A771-9358-FACA-7EFE9C4E415D}"/>
              </a:ext>
            </a:extLst>
          </p:cNvPr>
          <p:cNvSpPr>
            <a:spLocks noGrp="1" noChangeArrowheads="1"/>
          </p:cNvSpPr>
          <p:nvPr>
            <p:ph type="body" idx="1"/>
          </p:nvPr>
        </p:nvSpPr>
        <p:spPr>
          <a:xfrm>
            <a:off x="0" y="1112838"/>
            <a:ext cx="9775825" cy="5715000"/>
          </a:xfrm>
        </p:spPr>
        <p:txBody>
          <a:bodyPr/>
          <a:lstStyle/>
          <a:p>
            <a:pPr>
              <a:lnSpc>
                <a:spcPct val="125000"/>
              </a:lnSpc>
              <a:spcBef>
                <a:spcPts val="600"/>
              </a:spcBef>
              <a:spcAft>
                <a:spcPct val="0"/>
              </a:spcAft>
            </a:pPr>
            <a:r>
              <a:rPr lang="en-US" altLang="en-US" sz="2800" b="1">
                <a:solidFill>
                  <a:srgbClr val="0000CC"/>
                </a:solidFill>
              </a:rPr>
              <a:t>Alternative flow of events:</a:t>
            </a:r>
          </a:p>
          <a:p>
            <a:pPr lvl="1">
              <a:lnSpc>
                <a:spcPct val="125000"/>
              </a:lnSpc>
              <a:spcAft>
                <a:spcPts val="600"/>
              </a:spcAft>
            </a:pPr>
            <a:r>
              <a:rPr lang="en-US" altLang="en-US" sz="2400" b="1">
                <a:solidFill>
                  <a:srgbClr val="0000CC"/>
                </a:solidFill>
              </a:rPr>
              <a:t>Step 3:</a:t>
            </a:r>
            <a:r>
              <a:rPr lang="en-US" altLang="en-US" sz="2400"/>
              <a:t> Customer authorization failed. Display an error message, cancel the transaction and eject the card.</a:t>
            </a:r>
          </a:p>
          <a:p>
            <a:pPr lvl="1">
              <a:lnSpc>
                <a:spcPct val="125000"/>
              </a:lnSpc>
              <a:spcBef>
                <a:spcPts val="600"/>
              </a:spcBef>
              <a:spcAft>
                <a:spcPts val="600"/>
              </a:spcAft>
            </a:pPr>
            <a:r>
              <a:rPr lang="en-US" altLang="en-US" sz="2400" b="1">
                <a:solidFill>
                  <a:srgbClr val="0000CC"/>
                </a:solidFill>
              </a:rPr>
              <a:t>Step 8:</a:t>
            </a:r>
            <a:r>
              <a:rPr lang="en-US" altLang="en-US" sz="2400"/>
              <a:t> Customer has insufficient fun in his account. Display an error message, and go to step 6.</a:t>
            </a:r>
          </a:p>
          <a:p>
            <a:pPr lvl="1">
              <a:lnSpc>
                <a:spcPct val="125000"/>
              </a:lnSpc>
              <a:spcBef>
                <a:spcPts val="600"/>
              </a:spcBef>
              <a:spcAft>
                <a:spcPts val="1800"/>
              </a:spcAft>
            </a:pPr>
            <a:r>
              <a:rPr lang="en-US" altLang="en-US" sz="2400" b="1">
                <a:solidFill>
                  <a:srgbClr val="0000CC"/>
                </a:solidFill>
              </a:rPr>
              <a:t>Step 8:</a:t>
            </a:r>
            <a:r>
              <a:rPr lang="en-US" altLang="en-US" sz="2400"/>
              <a:t> Customer exceeds his legal amount. Display an error message, and go to step 6.</a:t>
            </a:r>
          </a:p>
          <a:p>
            <a:pPr>
              <a:lnSpc>
                <a:spcPct val="125000"/>
              </a:lnSpc>
              <a:spcAft>
                <a:spcPct val="0"/>
              </a:spcAft>
            </a:pPr>
            <a:r>
              <a:rPr lang="en-US" altLang="en-US" sz="2800" b="1">
                <a:solidFill>
                  <a:srgbClr val="0000CC"/>
                </a:solidFill>
              </a:rPr>
              <a:t>Exceptional flow of events:</a:t>
            </a:r>
          </a:p>
          <a:p>
            <a:pPr lvl="1">
              <a:lnSpc>
                <a:spcPct val="125000"/>
              </a:lnSpc>
              <a:spcAft>
                <a:spcPts val="600"/>
              </a:spcAft>
            </a:pPr>
            <a:r>
              <a:rPr lang="en-US" altLang="en-US" sz="2400"/>
              <a:t>Power failure in the process of the transaction before step 9, cancel the transaction and eject the card.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7347">
                                            <p:txEl>
                                              <p:pRg st="4" end="4"/>
                                            </p:txEl>
                                          </p:spTgt>
                                        </p:tgtEl>
                                        <p:attrNameLst>
                                          <p:attrName>style.visibility</p:attrName>
                                        </p:attrNameLst>
                                      </p:cBhvr>
                                      <p:to>
                                        <p:strVal val="visible"/>
                                      </p:to>
                                    </p:set>
                                    <p:animEffect transition="in" filter="wipe(down)">
                                      <p:cBhvr>
                                        <p:cTn id="7" dur="500"/>
                                        <p:tgtEl>
                                          <p:spTgt spid="57347">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7347">
                                            <p:txEl>
                                              <p:pRg st="5" end="5"/>
                                            </p:txEl>
                                          </p:spTgt>
                                        </p:tgtEl>
                                        <p:attrNameLst>
                                          <p:attrName>style.visibility</p:attrName>
                                        </p:attrNameLst>
                                      </p:cBhvr>
                                      <p:to>
                                        <p:strVal val="visible"/>
                                      </p:to>
                                    </p:set>
                                    <p:animEffect transition="in" filter="wipe(down)">
                                      <p:cBhvr>
                                        <p:cTn id="10"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a:extLst>
              <a:ext uri="{FF2B5EF4-FFF2-40B4-BE49-F238E27FC236}">
                <a16:creationId xmlns:a16="http://schemas.microsoft.com/office/drawing/2014/main" id="{A41F9007-9867-6BBC-5708-78814AAAB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274638"/>
            <a:ext cx="9801225"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101C22DC-1A27-BE4E-9F70-B398BC11385D}"/>
              </a:ext>
            </a:extLst>
          </p:cNvPr>
          <p:cNvSpPr/>
          <p:nvPr/>
        </p:nvSpPr>
        <p:spPr bwMode="auto">
          <a:xfrm>
            <a:off x="3440113" y="274638"/>
            <a:ext cx="3124200" cy="7010400"/>
          </a:xfrm>
          <a:prstGeom prst="rect">
            <a:avLst/>
          </a:prstGeom>
          <a:solidFill>
            <a:srgbClr val="FFFFCC"/>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a:latin typeface="+mj-lt"/>
            </a:endParaRPr>
          </a:p>
        </p:txBody>
      </p:sp>
      <p:sp>
        <p:nvSpPr>
          <p:cNvPr id="4" name="Rectangle 3">
            <a:extLst>
              <a:ext uri="{FF2B5EF4-FFF2-40B4-BE49-F238E27FC236}">
                <a16:creationId xmlns:a16="http://schemas.microsoft.com/office/drawing/2014/main" id="{91E67A5D-AE43-73B1-CE9F-D50429376089}"/>
              </a:ext>
            </a:extLst>
          </p:cNvPr>
          <p:cNvSpPr/>
          <p:nvPr/>
        </p:nvSpPr>
        <p:spPr bwMode="auto">
          <a:xfrm>
            <a:off x="6850063" y="274638"/>
            <a:ext cx="3124200" cy="7010400"/>
          </a:xfrm>
          <a:prstGeom prst="rect">
            <a:avLst/>
          </a:prstGeom>
          <a:solidFill>
            <a:srgbClr val="FFFFCC"/>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0749779E-F9D3-2A31-5BEA-CCB8AA2C34EA}"/>
              </a:ext>
            </a:extLst>
          </p:cNvPr>
          <p:cNvSpPr>
            <a:spLocks noGrp="1" noChangeArrowheads="1"/>
          </p:cNvSpPr>
          <p:nvPr>
            <p:ph type="title"/>
          </p:nvPr>
        </p:nvSpPr>
        <p:spPr>
          <a:xfrm>
            <a:off x="119063" y="319088"/>
            <a:ext cx="9840912" cy="808037"/>
          </a:xfrm>
        </p:spPr>
        <p:txBody>
          <a:bodyPr/>
          <a:lstStyle/>
          <a:p>
            <a:r>
              <a:rPr lang="en-US" altLang="en-US" sz="3200"/>
              <a:t>Guidelines for Effective Use Case Writing</a:t>
            </a:r>
          </a:p>
        </p:txBody>
      </p:sp>
      <p:sp>
        <p:nvSpPr>
          <p:cNvPr id="34819" name="Rectangle 4">
            <a:extLst>
              <a:ext uri="{FF2B5EF4-FFF2-40B4-BE49-F238E27FC236}">
                <a16:creationId xmlns:a16="http://schemas.microsoft.com/office/drawing/2014/main" id="{74C6792A-4BFB-5F3A-E565-2296E6D08702}"/>
              </a:ext>
            </a:extLst>
          </p:cNvPr>
          <p:cNvSpPr>
            <a:spLocks noGrp="1" noChangeArrowheads="1"/>
          </p:cNvSpPr>
          <p:nvPr>
            <p:ph type="body" idx="1"/>
          </p:nvPr>
        </p:nvSpPr>
        <p:spPr>
          <a:xfrm>
            <a:off x="163513" y="1192213"/>
            <a:ext cx="6519862" cy="5791200"/>
          </a:xfrm>
        </p:spPr>
        <p:txBody>
          <a:bodyPr/>
          <a:lstStyle/>
          <a:p>
            <a:pPr>
              <a:lnSpc>
                <a:spcPct val="120000"/>
              </a:lnSpc>
              <a:spcBef>
                <a:spcPts val="1200"/>
              </a:spcBef>
              <a:spcAft>
                <a:spcPct val="15000"/>
              </a:spcAft>
            </a:pPr>
            <a:r>
              <a:rPr lang="en-US" altLang="en-US"/>
              <a:t>Use simple sentence…</a:t>
            </a:r>
          </a:p>
          <a:p>
            <a:pPr>
              <a:lnSpc>
                <a:spcPct val="120000"/>
              </a:lnSpc>
              <a:spcBef>
                <a:spcPts val="1200"/>
              </a:spcBef>
              <a:spcAft>
                <a:spcPct val="0"/>
              </a:spcAft>
            </a:pPr>
            <a:r>
              <a:rPr lang="en-US" altLang="en-US"/>
              <a:t>Do not have both system and actor doing something in a single step…</a:t>
            </a:r>
          </a:p>
          <a:p>
            <a:pPr lvl="1">
              <a:lnSpc>
                <a:spcPct val="120000"/>
              </a:lnSpc>
              <a:spcBef>
                <a:spcPts val="1200"/>
              </a:spcBef>
              <a:spcAft>
                <a:spcPct val="15000"/>
              </a:spcAft>
            </a:pPr>
            <a:r>
              <a:rPr lang="en-US" altLang="en-US">
                <a:solidFill>
                  <a:schemeClr val="accent2"/>
                </a:solidFill>
              </a:rPr>
              <a:t>Bad: “Get the amount from the user and give him the receipt.”</a:t>
            </a:r>
          </a:p>
          <a:p>
            <a:pPr>
              <a:lnSpc>
                <a:spcPct val="120000"/>
              </a:lnSpc>
              <a:spcBef>
                <a:spcPts val="1200"/>
              </a:spcBef>
              <a:spcAft>
                <a:spcPct val="0"/>
              </a:spcAft>
            </a:pPr>
            <a:r>
              <a:rPr lang="en-US" altLang="en-US"/>
              <a:t>Any step should lead to some progress:</a:t>
            </a:r>
          </a:p>
          <a:p>
            <a:pPr lvl="1">
              <a:lnSpc>
                <a:spcPct val="120000"/>
              </a:lnSpc>
              <a:spcBef>
                <a:spcPts val="1200"/>
              </a:spcBef>
              <a:spcAft>
                <a:spcPct val="0"/>
              </a:spcAft>
            </a:pPr>
            <a:r>
              <a:rPr lang="en-US" altLang="en-US">
                <a:solidFill>
                  <a:schemeClr val="accent2"/>
                </a:solidFill>
              </a:rPr>
              <a:t>Bad: “User clicks a key”</a:t>
            </a:r>
          </a:p>
        </p:txBody>
      </p:sp>
      <p:grpSp>
        <p:nvGrpSpPr>
          <p:cNvPr id="106500" name="Group 18">
            <a:extLst>
              <a:ext uri="{FF2B5EF4-FFF2-40B4-BE49-F238E27FC236}">
                <a16:creationId xmlns:a16="http://schemas.microsoft.com/office/drawing/2014/main" id="{A2C1423D-B0DF-8A8F-F3D3-30E5F6BA2B01}"/>
              </a:ext>
            </a:extLst>
          </p:cNvPr>
          <p:cNvGrpSpPr>
            <a:grpSpLocks/>
          </p:cNvGrpSpPr>
          <p:nvPr/>
        </p:nvGrpSpPr>
        <p:grpSpPr bwMode="auto">
          <a:xfrm>
            <a:off x="6488113" y="2127250"/>
            <a:ext cx="3581400" cy="3921125"/>
            <a:chOff x="4159" y="1340"/>
            <a:chExt cx="2050" cy="2470"/>
          </a:xfrm>
        </p:grpSpPr>
        <p:sp>
          <p:nvSpPr>
            <p:cNvPr id="106501" name="AutoShape 2">
              <a:extLst>
                <a:ext uri="{FF2B5EF4-FFF2-40B4-BE49-F238E27FC236}">
                  <a16:creationId xmlns:a16="http://schemas.microsoft.com/office/drawing/2014/main" id="{224FA6AD-0D37-A78C-B4E5-CFE72F3BA424}"/>
                </a:ext>
              </a:extLst>
            </p:cNvPr>
            <p:cNvSpPr>
              <a:spLocks noChangeArrowheads="1"/>
            </p:cNvSpPr>
            <p:nvPr/>
          </p:nvSpPr>
          <p:spPr bwMode="auto">
            <a:xfrm>
              <a:off x="4163" y="1340"/>
              <a:ext cx="2046" cy="2470"/>
            </a:xfrm>
            <a:prstGeom prst="foldedCorner">
              <a:avLst>
                <a:gd name="adj" fmla="val 12500"/>
              </a:avLst>
            </a:prstGeom>
            <a:solidFill>
              <a:srgbClr val="EAEAEA"/>
            </a:solidFill>
            <a:ln w="9525">
              <a:solidFill>
                <a:schemeClr val="tx1"/>
              </a:solidFill>
              <a:round/>
              <a:headEnd/>
              <a:tailEnd/>
            </a:ln>
          </p:spPr>
          <p:txBody>
            <a:bodyPr wrap="none" anchor="ct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106502" name="Line 5">
              <a:extLst>
                <a:ext uri="{FF2B5EF4-FFF2-40B4-BE49-F238E27FC236}">
                  <a16:creationId xmlns:a16="http://schemas.microsoft.com/office/drawing/2014/main" id="{07BA30B1-71D0-8182-30BB-6E1B50CC59D9}"/>
                </a:ext>
              </a:extLst>
            </p:cNvPr>
            <p:cNvSpPr>
              <a:spLocks noChangeShapeType="1"/>
            </p:cNvSpPr>
            <p:nvPr/>
          </p:nvSpPr>
          <p:spPr bwMode="auto">
            <a:xfrm>
              <a:off x="4565" y="1845"/>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6503" name="Line 6">
              <a:extLst>
                <a:ext uri="{FF2B5EF4-FFF2-40B4-BE49-F238E27FC236}">
                  <a16:creationId xmlns:a16="http://schemas.microsoft.com/office/drawing/2014/main" id="{006C8043-8EC9-AD10-1F94-BF2164568262}"/>
                </a:ext>
              </a:extLst>
            </p:cNvPr>
            <p:cNvSpPr>
              <a:spLocks noChangeShapeType="1"/>
            </p:cNvSpPr>
            <p:nvPr/>
          </p:nvSpPr>
          <p:spPr bwMode="auto">
            <a:xfrm>
              <a:off x="5915" y="1845"/>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6504" name="Text Box 7">
              <a:extLst>
                <a:ext uri="{FF2B5EF4-FFF2-40B4-BE49-F238E27FC236}">
                  <a16:creationId xmlns:a16="http://schemas.microsoft.com/office/drawing/2014/main" id="{53550205-2AA7-2F10-FC97-967B7532C96E}"/>
                </a:ext>
              </a:extLst>
            </p:cNvPr>
            <p:cNvSpPr txBox="1">
              <a:spLocks noChangeArrowheads="1"/>
            </p:cNvSpPr>
            <p:nvPr/>
          </p:nvSpPr>
          <p:spPr bwMode="auto">
            <a:xfrm>
              <a:off x="4159" y="1534"/>
              <a:ext cx="755" cy="281"/>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200" i="0">
                  <a:solidFill>
                    <a:srgbClr val="0000CC"/>
                  </a:solidFill>
                  <a:cs typeface="Arial" panose="020B0604020202020204" pitchFamily="34" charset="0"/>
                </a:rPr>
                <a:t>System</a:t>
              </a:r>
            </a:p>
          </p:txBody>
        </p:sp>
        <p:sp>
          <p:nvSpPr>
            <p:cNvPr id="106505" name="Text Box 8">
              <a:extLst>
                <a:ext uri="{FF2B5EF4-FFF2-40B4-BE49-F238E27FC236}">
                  <a16:creationId xmlns:a16="http://schemas.microsoft.com/office/drawing/2014/main" id="{9CF308ED-C2A7-AE09-D765-A9CCC3874659}"/>
                </a:ext>
              </a:extLst>
            </p:cNvPr>
            <p:cNvSpPr txBox="1">
              <a:spLocks noChangeArrowheads="1"/>
            </p:cNvSpPr>
            <p:nvPr/>
          </p:nvSpPr>
          <p:spPr bwMode="auto">
            <a:xfrm>
              <a:off x="5572" y="1544"/>
              <a:ext cx="612" cy="281"/>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eaLnBrk="1" hangingPunct="1"/>
              <a:r>
                <a:rPr lang="en-US" altLang="en-US" sz="2200" i="0">
                  <a:solidFill>
                    <a:srgbClr val="0000CC"/>
                  </a:solidFill>
                  <a:cs typeface="Arial" panose="020B0604020202020204" pitchFamily="34" charset="0"/>
                </a:rPr>
                <a:t>Actor</a:t>
              </a:r>
            </a:p>
          </p:txBody>
        </p:sp>
        <p:sp>
          <p:nvSpPr>
            <p:cNvPr id="106506" name="Line 9">
              <a:extLst>
                <a:ext uri="{FF2B5EF4-FFF2-40B4-BE49-F238E27FC236}">
                  <a16:creationId xmlns:a16="http://schemas.microsoft.com/office/drawing/2014/main" id="{22B37C7A-42DF-4AD9-6060-317454A9266F}"/>
                </a:ext>
              </a:extLst>
            </p:cNvPr>
            <p:cNvSpPr>
              <a:spLocks noChangeShapeType="1"/>
            </p:cNvSpPr>
            <p:nvPr/>
          </p:nvSpPr>
          <p:spPr bwMode="auto">
            <a:xfrm flipH="1">
              <a:off x="4555" y="2087"/>
              <a:ext cx="134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6507" name="Text Box 10">
              <a:extLst>
                <a:ext uri="{FF2B5EF4-FFF2-40B4-BE49-F238E27FC236}">
                  <a16:creationId xmlns:a16="http://schemas.microsoft.com/office/drawing/2014/main" id="{EADCB73C-8F59-5843-886C-C2008F622513}"/>
                </a:ext>
              </a:extLst>
            </p:cNvPr>
            <p:cNvSpPr txBox="1">
              <a:spLocks noChangeArrowheads="1"/>
            </p:cNvSpPr>
            <p:nvPr/>
          </p:nvSpPr>
          <p:spPr bwMode="auto">
            <a:xfrm>
              <a:off x="4572" y="1883"/>
              <a:ext cx="122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1300" i="0">
                  <a:solidFill>
                    <a:srgbClr val="0000CC"/>
                  </a:solidFill>
                  <a:cs typeface="Arial" panose="020B0604020202020204" pitchFamily="34" charset="0"/>
                </a:rPr>
                <a:t>Actor asks for money</a:t>
              </a:r>
            </a:p>
          </p:txBody>
        </p:sp>
        <p:sp>
          <p:nvSpPr>
            <p:cNvPr id="106508" name="Line 11">
              <a:extLst>
                <a:ext uri="{FF2B5EF4-FFF2-40B4-BE49-F238E27FC236}">
                  <a16:creationId xmlns:a16="http://schemas.microsoft.com/office/drawing/2014/main" id="{F44BF62B-DC0A-BC00-3FFB-DC93B84FA4D8}"/>
                </a:ext>
              </a:extLst>
            </p:cNvPr>
            <p:cNvSpPr>
              <a:spLocks noChangeShapeType="1"/>
            </p:cNvSpPr>
            <p:nvPr/>
          </p:nvSpPr>
          <p:spPr bwMode="auto">
            <a:xfrm>
              <a:off x="4545" y="2479"/>
              <a:ext cx="136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6509" name="Text Box 12">
              <a:extLst>
                <a:ext uri="{FF2B5EF4-FFF2-40B4-BE49-F238E27FC236}">
                  <a16:creationId xmlns:a16="http://schemas.microsoft.com/office/drawing/2014/main" id="{EF1DE795-8E67-5CC3-8857-524DB660EED6}"/>
                </a:ext>
              </a:extLst>
            </p:cNvPr>
            <p:cNvSpPr txBox="1">
              <a:spLocks noChangeArrowheads="1"/>
            </p:cNvSpPr>
            <p:nvPr/>
          </p:nvSpPr>
          <p:spPr bwMode="auto">
            <a:xfrm>
              <a:off x="4652" y="2265"/>
              <a:ext cx="135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1300" i="0">
                  <a:solidFill>
                    <a:srgbClr val="0000CC"/>
                  </a:solidFill>
                  <a:cs typeface="Arial" panose="020B0604020202020204" pitchFamily="34" charset="0"/>
                </a:rPr>
                <a:t>System asks for amount</a:t>
              </a:r>
            </a:p>
          </p:txBody>
        </p:sp>
        <p:sp>
          <p:nvSpPr>
            <p:cNvPr id="106510" name="Text Box 13">
              <a:extLst>
                <a:ext uri="{FF2B5EF4-FFF2-40B4-BE49-F238E27FC236}">
                  <a16:creationId xmlns:a16="http://schemas.microsoft.com/office/drawing/2014/main" id="{10916267-C6D3-905D-733A-C7C364DAAF05}"/>
                </a:ext>
              </a:extLst>
            </p:cNvPr>
            <p:cNvSpPr txBox="1">
              <a:spLocks noChangeArrowheads="1"/>
            </p:cNvSpPr>
            <p:nvPr/>
          </p:nvSpPr>
          <p:spPr bwMode="auto">
            <a:xfrm>
              <a:off x="4692" y="2608"/>
              <a:ext cx="130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1300" i="0">
                  <a:solidFill>
                    <a:srgbClr val="0000CC"/>
                  </a:solidFill>
                  <a:cs typeface="Arial" panose="020B0604020202020204" pitchFamily="34" charset="0"/>
                </a:rPr>
                <a:t>Actor gives the amount</a:t>
              </a:r>
            </a:p>
          </p:txBody>
        </p:sp>
        <p:sp>
          <p:nvSpPr>
            <p:cNvPr id="106511" name="Line 14">
              <a:extLst>
                <a:ext uri="{FF2B5EF4-FFF2-40B4-BE49-F238E27FC236}">
                  <a16:creationId xmlns:a16="http://schemas.microsoft.com/office/drawing/2014/main" id="{F7A68F15-7FE3-9C6B-70D7-D1BA4B25C184}"/>
                </a:ext>
              </a:extLst>
            </p:cNvPr>
            <p:cNvSpPr>
              <a:spLocks noChangeShapeType="1"/>
            </p:cNvSpPr>
            <p:nvPr/>
          </p:nvSpPr>
          <p:spPr bwMode="auto">
            <a:xfrm flipH="1">
              <a:off x="4566" y="2842"/>
              <a:ext cx="134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6512" name="Line 15">
              <a:extLst>
                <a:ext uri="{FF2B5EF4-FFF2-40B4-BE49-F238E27FC236}">
                  <a16:creationId xmlns:a16="http://schemas.microsoft.com/office/drawing/2014/main" id="{FCD6039C-C85B-3926-9ED8-DFA0B8ABDBA3}"/>
                </a:ext>
              </a:extLst>
            </p:cNvPr>
            <p:cNvSpPr>
              <a:spLocks noChangeShapeType="1"/>
            </p:cNvSpPr>
            <p:nvPr/>
          </p:nvSpPr>
          <p:spPr bwMode="auto">
            <a:xfrm>
              <a:off x="4556" y="3224"/>
              <a:ext cx="136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GB"/>
            </a:p>
          </p:txBody>
        </p:sp>
        <p:sp>
          <p:nvSpPr>
            <p:cNvPr id="106513" name="Text Box 16">
              <a:extLst>
                <a:ext uri="{FF2B5EF4-FFF2-40B4-BE49-F238E27FC236}">
                  <a16:creationId xmlns:a16="http://schemas.microsoft.com/office/drawing/2014/main" id="{6CA1006B-CA81-B096-489E-91E7154C211E}"/>
                </a:ext>
              </a:extLst>
            </p:cNvPr>
            <p:cNvSpPr txBox="1">
              <a:spLocks noChangeArrowheads="1"/>
            </p:cNvSpPr>
            <p:nvPr/>
          </p:nvSpPr>
          <p:spPr bwMode="auto">
            <a:xfrm>
              <a:off x="4522" y="3020"/>
              <a:ext cx="148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1300" i="0">
                  <a:solidFill>
                    <a:srgbClr val="0000CC"/>
                  </a:solidFill>
                  <a:cs typeface="Arial" panose="020B0604020202020204" pitchFamily="34" charset="0"/>
                </a:rPr>
                <a:t>System produce the money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wipe(down)">
                                      <p:cBhvr>
                                        <p:cTn id="7" dur="500"/>
                                        <p:tgtEl>
                                          <p:spTgt spid="34819">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819">
                                            <p:txEl>
                                              <p:pRg st="2" end="2"/>
                                            </p:txEl>
                                          </p:spTgt>
                                        </p:tgtEl>
                                        <p:attrNameLst>
                                          <p:attrName>style.visibility</p:attrName>
                                        </p:attrNameLst>
                                      </p:cBhvr>
                                      <p:to>
                                        <p:strVal val="visible"/>
                                      </p:to>
                                    </p:set>
                                    <p:animEffect transition="in" filter="wipe(down)">
                                      <p:cBhvr>
                                        <p:cTn id="10" dur="500"/>
                                        <p:tgtEl>
                                          <p:spTgt spid="3481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animEffect transition="in" filter="wipe(down)">
                                      <p:cBhvr>
                                        <p:cTn id="15" dur="500"/>
                                        <p:tgtEl>
                                          <p:spTgt spid="3481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4819">
                                            <p:txEl>
                                              <p:pRg st="4" end="4"/>
                                            </p:txEl>
                                          </p:spTgt>
                                        </p:tgtEl>
                                        <p:attrNameLst>
                                          <p:attrName>style.visibility</p:attrName>
                                        </p:attrNameLst>
                                      </p:cBhvr>
                                      <p:to>
                                        <p:strVal val="visible"/>
                                      </p:to>
                                    </p:set>
                                    <p:animEffect transition="in" filter="wipe(down)">
                                      <p:cBhvr>
                                        <p:cTn id="20"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B23E508-F2E9-B257-688B-708AFC5A7EB4}"/>
              </a:ext>
            </a:extLst>
          </p:cNvPr>
          <p:cNvSpPr>
            <a:spLocks noGrp="1" noChangeArrowheads="1"/>
          </p:cNvSpPr>
          <p:nvPr>
            <p:ph type="title"/>
          </p:nvPr>
        </p:nvSpPr>
        <p:spPr>
          <a:xfrm>
            <a:off x="741363" y="350838"/>
            <a:ext cx="8596312" cy="655637"/>
          </a:xfrm>
        </p:spPr>
        <p:txBody>
          <a:bodyPr/>
          <a:lstStyle/>
          <a:p>
            <a:r>
              <a:rPr lang="en-US" altLang="en-US" sz="3600"/>
              <a:t>Identification of Use Cases</a:t>
            </a:r>
          </a:p>
        </p:txBody>
      </p:sp>
      <p:sp>
        <p:nvSpPr>
          <p:cNvPr id="362499" name="Rectangle 3">
            <a:extLst>
              <a:ext uri="{FF2B5EF4-FFF2-40B4-BE49-F238E27FC236}">
                <a16:creationId xmlns:a16="http://schemas.microsoft.com/office/drawing/2014/main" id="{F13A9A3F-6252-018B-C459-C12973B27F4B}"/>
              </a:ext>
            </a:extLst>
          </p:cNvPr>
          <p:cNvSpPr>
            <a:spLocks noGrp="1" noChangeArrowheads="1"/>
          </p:cNvSpPr>
          <p:nvPr>
            <p:ph type="body" idx="1"/>
          </p:nvPr>
        </p:nvSpPr>
        <p:spPr>
          <a:xfrm>
            <a:off x="315913" y="1112838"/>
            <a:ext cx="9525000" cy="5867400"/>
          </a:xfrm>
        </p:spPr>
        <p:txBody>
          <a:bodyPr/>
          <a:lstStyle/>
          <a:p>
            <a:pPr>
              <a:lnSpc>
                <a:spcPct val="120000"/>
              </a:lnSpc>
              <a:spcBef>
                <a:spcPct val="15000"/>
              </a:spcBef>
              <a:spcAft>
                <a:spcPct val="0"/>
              </a:spcAft>
              <a:buClr>
                <a:schemeClr val="tx2"/>
              </a:buClr>
              <a:buSzTx/>
              <a:buFont typeface="Wingdings" panose="05000000000000000000" pitchFamily="2" charset="2"/>
              <a:buNone/>
            </a:pPr>
            <a:r>
              <a:rPr lang="en-US" altLang="en-US" sz="3600" b="1">
                <a:solidFill>
                  <a:srgbClr val="0000CC"/>
                </a:solidFill>
              </a:rPr>
              <a:t>1.  Actor-based:</a:t>
            </a:r>
          </a:p>
          <a:p>
            <a:pPr lvl="1">
              <a:lnSpc>
                <a:spcPct val="120000"/>
              </a:lnSpc>
              <a:spcAft>
                <a:spcPct val="15000"/>
              </a:spcAft>
              <a:buClr>
                <a:schemeClr val="tx2"/>
              </a:buClr>
              <a:buFont typeface="Wingdings" panose="05000000000000000000" pitchFamily="2" charset="2"/>
              <a:buNone/>
            </a:pPr>
            <a:r>
              <a:rPr lang="en-US" altLang="en-US" sz="3200"/>
              <a:t>- </a:t>
            </a:r>
            <a:r>
              <a:rPr lang="en-US" altLang="en-US"/>
              <a:t>Identify the actors related to a system or organization.</a:t>
            </a:r>
          </a:p>
          <a:p>
            <a:pPr lvl="1">
              <a:lnSpc>
                <a:spcPct val="120000"/>
              </a:lnSpc>
              <a:spcBef>
                <a:spcPct val="15000"/>
              </a:spcBef>
              <a:spcAft>
                <a:spcPts val="1800"/>
              </a:spcAft>
              <a:buClr>
                <a:schemeClr val="tx2"/>
              </a:buClr>
              <a:buFontTx/>
              <a:buChar char="-"/>
            </a:pPr>
            <a:r>
              <a:rPr lang="en-US" altLang="en-US"/>
              <a:t>For each actor, identify the processes they initiate or participate in.</a:t>
            </a:r>
          </a:p>
          <a:p>
            <a:pPr>
              <a:lnSpc>
                <a:spcPct val="120000"/>
              </a:lnSpc>
              <a:spcBef>
                <a:spcPct val="15000"/>
              </a:spcBef>
              <a:spcAft>
                <a:spcPct val="0"/>
              </a:spcAft>
              <a:buClr>
                <a:schemeClr val="tx2"/>
              </a:buClr>
              <a:buFontTx/>
              <a:buNone/>
            </a:pPr>
            <a:r>
              <a:rPr lang="en-US" altLang="en-US" sz="3600" b="1">
                <a:solidFill>
                  <a:srgbClr val="0000CC"/>
                </a:solidFill>
              </a:rPr>
              <a:t>2. Event-based</a:t>
            </a:r>
          </a:p>
          <a:p>
            <a:pPr lvl="1">
              <a:lnSpc>
                <a:spcPct val="120000"/>
              </a:lnSpc>
              <a:spcAft>
                <a:spcPct val="15000"/>
              </a:spcAft>
              <a:buClr>
                <a:schemeClr val="tx2"/>
              </a:buClr>
              <a:buSzPct val="105000"/>
              <a:buFont typeface="Comic Sans MS" panose="030F0702030302020204" pitchFamily="66" charset="0"/>
              <a:buChar char="-"/>
            </a:pPr>
            <a:r>
              <a:rPr lang="en-US" altLang="en-US"/>
              <a:t>Identify the external events that the system must respond to.</a:t>
            </a:r>
          </a:p>
          <a:p>
            <a:pPr lvl="1">
              <a:lnSpc>
                <a:spcPct val="120000"/>
              </a:lnSpc>
              <a:spcBef>
                <a:spcPct val="15000"/>
              </a:spcBef>
              <a:spcAft>
                <a:spcPct val="15000"/>
              </a:spcAft>
              <a:buClr>
                <a:schemeClr val="tx2"/>
              </a:buClr>
              <a:buSzPct val="105000"/>
              <a:buFont typeface="Comic Sans MS" panose="030F0702030302020204" pitchFamily="66" charset="0"/>
              <a:buChar char="-"/>
            </a:pPr>
            <a:r>
              <a:rPr lang="en-US" altLang="en-US"/>
              <a:t>Relate the events to actors and use cases.</a:t>
            </a:r>
          </a:p>
          <a:p>
            <a:pPr>
              <a:lnSpc>
                <a:spcPct val="120000"/>
              </a:lnSpc>
              <a:spcBef>
                <a:spcPct val="15000"/>
              </a:spcBef>
              <a:spcAft>
                <a:spcPct val="15000"/>
              </a:spcAft>
              <a:buClr>
                <a:schemeClr val="tx2"/>
              </a:buClr>
              <a:buSzTx/>
              <a:buFont typeface="Wingdings" panose="05000000000000000000" pitchFamily="2" charset="2"/>
              <a:buNone/>
            </a:pPr>
            <a:endParaRPr lang="en-US"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62499">
                                            <p:txEl>
                                              <p:pRg st="1" end="1"/>
                                            </p:txEl>
                                          </p:spTgt>
                                        </p:tgtEl>
                                        <p:attrNameLst>
                                          <p:attrName>style.visibility</p:attrName>
                                        </p:attrNameLst>
                                      </p:cBhvr>
                                      <p:to>
                                        <p:strVal val="visible"/>
                                      </p:to>
                                    </p:set>
                                    <p:animEffect transition="in" filter="wipe(down)">
                                      <p:cBhvr>
                                        <p:cTn id="7" dur="500"/>
                                        <p:tgtEl>
                                          <p:spTgt spid="362499">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62499">
                                            <p:txEl>
                                              <p:pRg st="2" end="2"/>
                                            </p:txEl>
                                          </p:spTgt>
                                        </p:tgtEl>
                                        <p:attrNameLst>
                                          <p:attrName>style.visibility</p:attrName>
                                        </p:attrNameLst>
                                      </p:cBhvr>
                                      <p:to>
                                        <p:strVal val="visible"/>
                                      </p:to>
                                    </p:set>
                                    <p:animEffect transition="in" filter="wipe(down)">
                                      <p:cBhvr>
                                        <p:cTn id="10" dur="500"/>
                                        <p:tgtEl>
                                          <p:spTgt spid="3624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animEffect transition="in" filter="wipe(down)">
                                      <p:cBhvr>
                                        <p:cTn id="15" dur="500"/>
                                        <p:tgtEl>
                                          <p:spTgt spid="362499">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62499">
                                            <p:txEl>
                                              <p:pRg st="5" end="5"/>
                                            </p:txEl>
                                          </p:spTgt>
                                        </p:tgtEl>
                                        <p:attrNameLst>
                                          <p:attrName>style.visibility</p:attrName>
                                        </p:attrNameLst>
                                      </p:cBhvr>
                                      <p:to>
                                        <p:strVal val="visible"/>
                                      </p:to>
                                    </p:set>
                                    <p:animEffect transition="in" filter="wipe(down)">
                                      <p:cBhvr>
                                        <p:cTn id="18" dur="500"/>
                                        <p:tgtEl>
                                          <p:spTgt spid="362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A29AEC-7AA9-70EB-A867-486F37605FF6}"/>
              </a:ext>
            </a:extLst>
          </p:cNvPr>
          <p:cNvSpPr/>
          <p:nvPr/>
        </p:nvSpPr>
        <p:spPr bwMode="auto">
          <a:xfrm>
            <a:off x="528638" y="1646238"/>
            <a:ext cx="9159875" cy="2362200"/>
          </a:xfrm>
          <a:prstGeom prst="rect">
            <a:avLst/>
          </a:prstGeom>
          <a:solidFill>
            <a:srgbClr val="FFFFCC"/>
          </a:solidFill>
          <a:ln w="9525">
            <a:solidFill>
              <a:srgbClr val="FF0000"/>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a:latin typeface="+mj-lt"/>
            </a:endParaRPr>
          </a:p>
        </p:txBody>
      </p:sp>
      <p:sp>
        <p:nvSpPr>
          <p:cNvPr id="109571" name="Rectangle 1">
            <a:extLst>
              <a:ext uri="{FF2B5EF4-FFF2-40B4-BE49-F238E27FC236}">
                <a16:creationId xmlns:a16="http://schemas.microsoft.com/office/drawing/2014/main" id="{B079B514-3E70-861C-E250-72B0C2B86936}"/>
              </a:ext>
            </a:extLst>
          </p:cNvPr>
          <p:cNvSpPr>
            <a:spLocks noChangeArrowheads="1"/>
          </p:cNvSpPr>
          <p:nvPr>
            <p:ph type="title"/>
          </p:nvPr>
        </p:nvSpPr>
        <p:spPr>
          <a:xfrm>
            <a:off x="392113" y="-106363"/>
            <a:ext cx="8566150" cy="1255713"/>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t>Factoring Use Cases</a:t>
            </a:r>
          </a:p>
        </p:txBody>
      </p:sp>
      <p:sp>
        <p:nvSpPr>
          <p:cNvPr id="363523" name="Rectangle 2">
            <a:extLst>
              <a:ext uri="{FF2B5EF4-FFF2-40B4-BE49-F238E27FC236}">
                <a16:creationId xmlns:a16="http://schemas.microsoft.com/office/drawing/2014/main" id="{C607F05A-9C77-A9D9-5CA5-310A1AB22F07}"/>
              </a:ext>
            </a:extLst>
          </p:cNvPr>
          <p:cNvSpPr>
            <a:spLocks noChangeArrowheads="1"/>
          </p:cNvSpPr>
          <p:nvPr>
            <p:ph type="body" idx="1"/>
          </p:nvPr>
        </p:nvSpPr>
        <p:spPr>
          <a:xfrm>
            <a:off x="0" y="808038"/>
            <a:ext cx="10080625" cy="6381750"/>
          </a:xfrm>
        </p:spPr>
        <p:txBody>
          <a:bodyPr lIns="19800" tIns="51480" rIns="19800" bIns="51480"/>
          <a:lstStyle/>
          <a:p>
            <a:pPr marL="338138" indent="-338138" eaLnBrk="1">
              <a:lnSpc>
                <a:spcPct val="115000"/>
              </a:lnSpc>
              <a:spcBef>
                <a:spcPts val="600"/>
              </a:spcBef>
              <a:spcAft>
                <a:spcPct val="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4000"/>
              <a:t>Two main reasons for factoring:</a:t>
            </a:r>
          </a:p>
          <a:p>
            <a:pPr marL="738188" lvl="1" indent="-280988" eaLnBrk="1">
              <a:lnSpc>
                <a:spcPct val="115000"/>
              </a:lnSpc>
              <a:spcAft>
                <a:spcPct val="150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200" b="1">
                <a:solidFill>
                  <a:srgbClr val="006600"/>
                </a:solidFill>
              </a:rPr>
              <a:t>Complex use cases need to be factored into simpler use cases for better design</a:t>
            </a:r>
          </a:p>
          <a:p>
            <a:pPr marL="738188" lvl="1" indent="-280988" eaLnBrk="1">
              <a:lnSpc>
                <a:spcPct val="115000"/>
              </a:lnSpc>
              <a:spcBef>
                <a:spcPts val="600"/>
              </a:spcBef>
              <a:spcAft>
                <a:spcPts val="18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200" b="1">
                <a:solidFill>
                  <a:srgbClr val="006600"/>
                </a:solidFill>
              </a:rPr>
              <a:t>Helps represent common behavior across different use cases</a:t>
            </a:r>
          </a:p>
          <a:p>
            <a:pPr marL="338138" indent="-338138" eaLnBrk="1">
              <a:lnSpc>
                <a:spcPct val="115000"/>
              </a:lnSpc>
              <a:spcBef>
                <a:spcPts val="600"/>
              </a:spcBef>
              <a:spcAft>
                <a:spcPct val="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4000"/>
              <a:t>Three ways of factoring:</a:t>
            </a:r>
          </a:p>
          <a:p>
            <a:pPr marL="738188" lvl="1" indent="-280988" eaLnBrk="1">
              <a:lnSpc>
                <a:spcPct val="115000"/>
              </a:lnSpc>
              <a:spcAft>
                <a:spcPct val="150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600" b="1">
                <a:solidFill>
                  <a:srgbClr val="4C38E2"/>
                </a:solidFill>
              </a:rPr>
              <a:t>Generalization</a:t>
            </a:r>
          </a:p>
          <a:p>
            <a:pPr marL="738188" lvl="1" indent="-280988" eaLnBrk="1">
              <a:lnSpc>
                <a:spcPct val="115000"/>
              </a:lnSpc>
              <a:spcBef>
                <a:spcPts val="600"/>
              </a:spcBef>
              <a:spcAft>
                <a:spcPct val="150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600" b="1">
                <a:solidFill>
                  <a:srgbClr val="4C38E2"/>
                </a:solidFill>
              </a:rPr>
              <a:t>Include</a:t>
            </a:r>
          </a:p>
          <a:p>
            <a:pPr marL="738188" lvl="1" indent="-280988" eaLnBrk="1">
              <a:lnSpc>
                <a:spcPct val="115000"/>
              </a:lnSpc>
              <a:spcBef>
                <a:spcPts val="600"/>
              </a:spcBef>
              <a:spcAft>
                <a:spcPct val="15000"/>
              </a:spcAft>
              <a:tabLst>
                <a:tab pos="369888" algn="l"/>
                <a:tab pos="827088" algn="l"/>
                <a:tab pos="1284288" algn="l"/>
                <a:tab pos="1741488" algn="l"/>
                <a:tab pos="2198688" algn="l"/>
                <a:tab pos="2655888" algn="l"/>
                <a:tab pos="3113088" algn="l"/>
                <a:tab pos="3570288" algn="l"/>
                <a:tab pos="4027488" algn="l"/>
                <a:tab pos="4484688" algn="l"/>
                <a:tab pos="4941888" algn="l"/>
                <a:tab pos="5399088" algn="l"/>
                <a:tab pos="5856288" algn="l"/>
                <a:tab pos="6313488" algn="l"/>
                <a:tab pos="6770688" algn="l"/>
                <a:tab pos="7227888" algn="l"/>
                <a:tab pos="7685088" algn="l"/>
                <a:tab pos="8142288" algn="l"/>
                <a:tab pos="8599488" algn="l"/>
                <a:tab pos="9056688" algn="l"/>
              </a:tabLst>
            </a:pPr>
            <a:r>
              <a:rPr lang="en-GB" altLang="en-US" sz="3600" b="1">
                <a:solidFill>
                  <a:srgbClr val="4C38E2"/>
                </a:solidFill>
              </a:rPr>
              <a:t>Extend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63523">
                                            <p:txEl>
                                              <p:pRg st="1" end="1"/>
                                            </p:txEl>
                                          </p:spTgt>
                                        </p:tgtEl>
                                        <p:attrNameLst>
                                          <p:attrName>style.visibility</p:attrName>
                                        </p:attrNameLst>
                                      </p:cBhvr>
                                      <p:to>
                                        <p:strVal val="visible"/>
                                      </p:to>
                                    </p:set>
                                    <p:animEffect transition="in" filter="wipe(down)">
                                      <p:cBhvr>
                                        <p:cTn id="7" dur="500"/>
                                        <p:tgtEl>
                                          <p:spTgt spid="36352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63523">
                                            <p:txEl>
                                              <p:pRg st="2" end="2"/>
                                            </p:txEl>
                                          </p:spTgt>
                                        </p:tgtEl>
                                        <p:attrNameLst>
                                          <p:attrName>style.visibility</p:attrName>
                                        </p:attrNameLst>
                                      </p:cBhvr>
                                      <p:to>
                                        <p:strVal val="visible"/>
                                      </p:to>
                                    </p:set>
                                    <p:animEffect transition="in" filter="wipe(down)">
                                      <p:cBhvr>
                                        <p:cTn id="10" dur="500"/>
                                        <p:tgtEl>
                                          <p:spTgt spid="36352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63523">
                                            <p:txEl>
                                              <p:pRg st="3" end="3"/>
                                            </p:txEl>
                                          </p:spTgt>
                                        </p:tgtEl>
                                        <p:attrNameLst>
                                          <p:attrName>style.visibility</p:attrName>
                                        </p:attrNameLst>
                                      </p:cBhvr>
                                      <p:to>
                                        <p:strVal val="visible"/>
                                      </p:to>
                                    </p:set>
                                    <p:animEffect transition="in" filter="wipe(down)">
                                      <p:cBhvr>
                                        <p:cTn id="20" dur="500"/>
                                        <p:tgtEl>
                                          <p:spTgt spid="36352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63523">
                                            <p:txEl>
                                              <p:pRg st="4" end="4"/>
                                            </p:txEl>
                                          </p:spTgt>
                                        </p:tgtEl>
                                        <p:attrNameLst>
                                          <p:attrName>style.visibility</p:attrName>
                                        </p:attrNameLst>
                                      </p:cBhvr>
                                      <p:to>
                                        <p:strVal val="visible"/>
                                      </p:to>
                                    </p:set>
                                    <p:animEffect transition="in" filter="wipe(down)">
                                      <p:cBhvr>
                                        <p:cTn id="23" dur="500"/>
                                        <p:tgtEl>
                                          <p:spTgt spid="36352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63523">
                                            <p:txEl>
                                              <p:pRg st="5" end="5"/>
                                            </p:txEl>
                                          </p:spTgt>
                                        </p:tgtEl>
                                        <p:attrNameLst>
                                          <p:attrName>style.visibility</p:attrName>
                                        </p:attrNameLst>
                                      </p:cBhvr>
                                      <p:to>
                                        <p:strVal val="visible"/>
                                      </p:to>
                                    </p:set>
                                    <p:animEffect transition="in" filter="wipe(down)">
                                      <p:cBhvr>
                                        <p:cTn id="26" dur="500"/>
                                        <p:tgtEl>
                                          <p:spTgt spid="36352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63523">
                                            <p:txEl>
                                              <p:pRg st="6" end="6"/>
                                            </p:txEl>
                                          </p:spTgt>
                                        </p:tgtEl>
                                        <p:attrNameLst>
                                          <p:attrName>style.visibility</p:attrName>
                                        </p:attrNameLst>
                                      </p:cBhvr>
                                      <p:to>
                                        <p:strVal val="visible"/>
                                      </p:to>
                                    </p:set>
                                    <p:animEffect transition="in" filter="wipe(down)">
                                      <p:cBhvr>
                                        <p:cTn id="29" dur="500"/>
                                        <p:tgtEl>
                                          <p:spTgt spid="363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B492D40F-C543-6870-2C2A-CDC4F7E671E2}"/>
              </a:ext>
            </a:extLst>
          </p:cNvPr>
          <p:cNvSpPr>
            <a:spLocks noGrp="1" noChangeArrowheads="1"/>
          </p:cNvSpPr>
          <p:nvPr>
            <p:ph type="title"/>
          </p:nvPr>
        </p:nvSpPr>
        <p:spPr>
          <a:xfrm>
            <a:off x="620713" y="-84138"/>
            <a:ext cx="8596312" cy="1255713"/>
          </a:xfrm>
        </p:spPr>
        <p:txBody>
          <a:bodyPr/>
          <a:lstStyle/>
          <a:p>
            <a:r>
              <a:rPr lang="en-US" altLang="en-US" sz="4000"/>
              <a:t>Generalization</a:t>
            </a:r>
          </a:p>
        </p:txBody>
      </p:sp>
      <p:sp>
        <p:nvSpPr>
          <p:cNvPr id="111619" name="Rectangle 3">
            <a:extLst>
              <a:ext uri="{FF2B5EF4-FFF2-40B4-BE49-F238E27FC236}">
                <a16:creationId xmlns:a16="http://schemas.microsoft.com/office/drawing/2014/main" id="{E6A782FB-0166-5D13-1484-BDB7B4B8D7E7}"/>
              </a:ext>
            </a:extLst>
          </p:cNvPr>
          <p:cNvSpPr>
            <a:spLocks noGrp="1" noChangeArrowheads="1"/>
          </p:cNvSpPr>
          <p:nvPr>
            <p:ph type="body" idx="1"/>
          </p:nvPr>
        </p:nvSpPr>
        <p:spPr>
          <a:xfrm>
            <a:off x="157163" y="1171575"/>
            <a:ext cx="9525000" cy="5867400"/>
          </a:xfrm>
        </p:spPr>
        <p:txBody>
          <a:bodyPr/>
          <a:lstStyle/>
          <a:p>
            <a:pPr>
              <a:lnSpc>
                <a:spcPct val="125000"/>
              </a:lnSpc>
              <a:spcBef>
                <a:spcPts val="600"/>
              </a:spcBef>
              <a:spcAft>
                <a:spcPts val="1400"/>
              </a:spcAft>
            </a:pPr>
            <a:r>
              <a:rPr lang="en-US" altLang="en-US" sz="4000"/>
              <a:t>The child use case inherits the behavior of the parent use case.</a:t>
            </a:r>
          </a:p>
          <a:p>
            <a:pPr marL="742950" lvl="1" indent="-285750">
              <a:lnSpc>
                <a:spcPct val="130000"/>
              </a:lnSpc>
              <a:spcBef>
                <a:spcPts val="600"/>
              </a:spcBef>
              <a:spcAft>
                <a:spcPts val="1400"/>
              </a:spcAft>
            </a:pPr>
            <a:r>
              <a:rPr lang="en-US" altLang="en-US" sz="3600"/>
              <a:t>The child may add to or                               override some of the                                   behavior of its parent.</a:t>
            </a:r>
          </a:p>
        </p:txBody>
      </p:sp>
      <p:grpSp>
        <p:nvGrpSpPr>
          <p:cNvPr id="111620" name="Group 11">
            <a:extLst>
              <a:ext uri="{FF2B5EF4-FFF2-40B4-BE49-F238E27FC236}">
                <a16:creationId xmlns:a16="http://schemas.microsoft.com/office/drawing/2014/main" id="{C244DB69-C2F2-01BE-336F-EDB10E592D5D}"/>
              </a:ext>
            </a:extLst>
          </p:cNvPr>
          <p:cNvGrpSpPr>
            <a:grpSpLocks/>
          </p:cNvGrpSpPr>
          <p:nvPr/>
        </p:nvGrpSpPr>
        <p:grpSpPr bwMode="auto">
          <a:xfrm>
            <a:off x="7021513" y="3094038"/>
            <a:ext cx="1928812" cy="3133725"/>
            <a:chOff x="7707313" y="4075113"/>
            <a:chExt cx="1928812" cy="3133725"/>
          </a:xfrm>
        </p:grpSpPr>
        <p:grpSp>
          <p:nvGrpSpPr>
            <p:cNvPr id="111621" name="Group 5">
              <a:extLst>
                <a:ext uri="{FF2B5EF4-FFF2-40B4-BE49-F238E27FC236}">
                  <a16:creationId xmlns:a16="http://schemas.microsoft.com/office/drawing/2014/main" id="{D9A348D1-6D04-B88A-8C0E-0CEDB76D2218}"/>
                </a:ext>
              </a:extLst>
            </p:cNvPr>
            <p:cNvGrpSpPr>
              <a:grpSpLocks/>
            </p:cNvGrpSpPr>
            <p:nvPr/>
          </p:nvGrpSpPr>
          <p:grpSpPr bwMode="auto">
            <a:xfrm>
              <a:off x="7707313" y="4075113"/>
              <a:ext cx="1928812" cy="1008062"/>
              <a:chOff x="4176" y="720"/>
              <a:chExt cx="576" cy="432"/>
            </a:xfrm>
          </p:grpSpPr>
          <p:sp>
            <p:nvSpPr>
              <p:cNvPr id="111627" name="Oval 6">
                <a:extLst>
                  <a:ext uri="{FF2B5EF4-FFF2-40B4-BE49-F238E27FC236}">
                    <a16:creationId xmlns:a16="http://schemas.microsoft.com/office/drawing/2014/main" id="{B1E61090-547E-3A4F-3A48-EBFADFF1F1A7}"/>
                  </a:ext>
                </a:extLst>
              </p:cNvPr>
              <p:cNvSpPr>
                <a:spLocks noChangeArrowheads="1"/>
              </p:cNvSpPr>
              <p:nvPr/>
            </p:nvSpPr>
            <p:spPr bwMode="auto">
              <a:xfrm>
                <a:off x="4176" y="720"/>
                <a:ext cx="576" cy="432"/>
              </a:xfrm>
              <a:prstGeom prst="ellipse">
                <a:avLst/>
              </a:prstGeom>
              <a:solidFill>
                <a:srgbClr val="FFFF00"/>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a:p>
            </p:txBody>
          </p:sp>
          <p:sp>
            <p:nvSpPr>
              <p:cNvPr id="111628" name="Text Box 7">
                <a:extLst>
                  <a:ext uri="{FF2B5EF4-FFF2-40B4-BE49-F238E27FC236}">
                    <a16:creationId xmlns:a16="http://schemas.microsoft.com/office/drawing/2014/main" id="{4DC186C9-1D7C-7549-3E96-7AA6E4692AFB}"/>
                  </a:ext>
                </a:extLst>
              </p:cNvPr>
              <p:cNvSpPr txBox="1">
                <a:spLocks noChangeArrowheads="1"/>
              </p:cNvSpPr>
              <p:nvPr/>
            </p:nvSpPr>
            <p:spPr bwMode="auto">
              <a:xfrm>
                <a:off x="4224" y="816"/>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r>
                  <a:rPr lang="en-US" altLang="en-US" sz="3200" i="0">
                    <a:solidFill>
                      <a:schemeClr val="tx1"/>
                    </a:solidFill>
                  </a:rPr>
                  <a:t>parent</a:t>
                </a:r>
                <a:endParaRPr lang="en-US" altLang="en-US" i="0">
                  <a:solidFill>
                    <a:schemeClr val="tx1"/>
                  </a:solidFill>
                </a:endParaRPr>
              </a:p>
            </p:txBody>
          </p:sp>
        </p:grpSp>
        <p:grpSp>
          <p:nvGrpSpPr>
            <p:cNvPr id="111622" name="Group 8">
              <a:extLst>
                <a:ext uri="{FF2B5EF4-FFF2-40B4-BE49-F238E27FC236}">
                  <a16:creationId xmlns:a16="http://schemas.microsoft.com/office/drawing/2014/main" id="{80AE5E81-0E05-B43C-C475-464E1982065B}"/>
                </a:ext>
              </a:extLst>
            </p:cNvPr>
            <p:cNvGrpSpPr>
              <a:grpSpLocks/>
            </p:cNvGrpSpPr>
            <p:nvPr/>
          </p:nvGrpSpPr>
          <p:grpSpPr bwMode="auto">
            <a:xfrm>
              <a:off x="7707313" y="6202363"/>
              <a:ext cx="1928812" cy="1006475"/>
              <a:chOff x="4176" y="720"/>
              <a:chExt cx="576" cy="432"/>
            </a:xfrm>
          </p:grpSpPr>
          <p:sp>
            <p:nvSpPr>
              <p:cNvPr id="111625" name="Oval 9">
                <a:extLst>
                  <a:ext uri="{FF2B5EF4-FFF2-40B4-BE49-F238E27FC236}">
                    <a16:creationId xmlns:a16="http://schemas.microsoft.com/office/drawing/2014/main" id="{C4C6EAE2-CBF8-3A99-6DFA-519CBBF1F0F0}"/>
                  </a:ext>
                </a:extLst>
              </p:cNvPr>
              <p:cNvSpPr>
                <a:spLocks noChangeArrowheads="1"/>
              </p:cNvSpPr>
              <p:nvPr/>
            </p:nvSpPr>
            <p:spPr bwMode="auto">
              <a:xfrm>
                <a:off x="4176" y="720"/>
                <a:ext cx="576" cy="432"/>
              </a:xfrm>
              <a:prstGeom prst="ellipse">
                <a:avLst/>
              </a:prstGeom>
              <a:solidFill>
                <a:srgbClr val="FFFF00"/>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a:p>
            </p:txBody>
          </p:sp>
          <p:sp>
            <p:nvSpPr>
              <p:cNvPr id="111626" name="Text Box 10">
                <a:extLst>
                  <a:ext uri="{FF2B5EF4-FFF2-40B4-BE49-F238E27FC236}">
                    <a16:creationId xmlns:a16="http://schemas.microsoft.com/office/drawing/2014/main" id="{ED1F3BF2-3D4F-9B8E-3FF7-228F055B8B32}"/>
                  </a:ext>
                </a:extLst>
              </p:cNvPr>
              <p:cNvSpPr txBox="1">
                <a:spLocks noChangeArrowheads="1"/>
              </p:cNvSpPr>
              <p:nvPr/>
            </p:nvSpPr>
            <p:spPr bwMode="auto">
              <a:xfrm>
                <a:off x="4224" y="816"/>
                <a:ext cx="52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r>
                  <a:rPr lang="en-US" altLang="en-US" sz="3200" i="0">
                    <a:solidFill>
                      <a:schemeClr val="tx1"/>
                    </a:solidFill>
                  </a:rPr>
                  <a:t>child</a:t>
                </a:r>
                <a:endParaRPr lang="en-US" altLang="en-US" i="0">
                  <a:solidFill>
                    <a:schemeClr val="tx1"/>
                  </a:solidFill>
                </a:endParaRPr>
              </a:p>
            </p:txBody>
          </p:sp>
        </p:grpSp>
        <p:sp>
          <p:nvSpPr>
            <p:cNvPr id="142342" name="Line 11">
              <a:extLst>
                <a:ext uri="{FF2B5EF4-FFF2-40B4-BE49-F238E27FC236}">
                  <a16:creationId xmlns:a16="http://schemas.microsoft.com/office/drawing/2014/main" id="{70FE0F7F-7BFA-8AC1-FF27-80204A8AA3B1}"/>
                </a:ext>
              </a:extLst>
            </p:cNvPr>
            <p:cNvSpPr>
              <a:spLocks noChangeShapeType="1"/>
            </p:cNvSpPr>
            <p:nvPr/>
          </p:nvSpPr>
          <p:spPr bwMode="auto">
            <a:xfrm flipH="1">
              <a:off x="8672512" y="5380038"/>
              <a:ext cx="45719" cy="822326"/>
            </a:xfrm>
            <a:prstGeom prst="line">
              <a:avLst/>
            </a:prstGeom>
            <a:noFill/>
            <a:ln w="38100">
              <a:solidFill>
                <a:srgbClr val="0000CC"/>
              </a:solidFill>
              <a:round/>
              <a:headEnd/>
              <a:tailEnd/>
            </a:ln>
            <a:scene3d>
              <a:camera prst="orthographicFront">
                <a:rot lat="0" lon="0" rev="120000"/>
              </a:camera>
              <a:lightRig rig="threePt" dir="t"/>
            </a:scene3d>
          </p:spPr>
          <p:txBody>
            <a:bodyPr wrap="none" anchor="ctr"/>
            <a:lstStyle/>
            <a:p>
              <a:pPr>
                <a:lnSpc>
                  <a:spcPct val="80000"/>
                </a:lnSpc>
                <a:buClr>
                  <a:srgbClr val="000000"/>
                </a:buClr>
                <a:buSzPct val="100000"/>
                <a:buFont typeface="Times New Roman" panose="02020603050405020304" pitchFamily="18" charset="0"/>
                <a:buNone/>
                <a:defRPr/>
              </a:pPr>
              <a:endParaRPr lang="en-US"/>
            </a:p>
          </p:txBody>
        </p:sp>
        <p:sp>
          <p:nvSpPr>
            <p:cNvPr id="111624" name="AutoShape 12">
              <a:extLst>
                <a:ext uri="{FF2B5EF4-FFF2-40B4-BE49-F238E27FC236}">
                  <a16:creationId xmlns:a16="http://schemas.microsoft.com/office/drawing/2014/main" id="{2F0722DD-97D8-6477-0DE1-9FB14F47306D}"/>
                </a:ext>
              </a:extLst>
            </p:cNvPr>
            <p:cNvSpPr>
              <a:spLocks noChangeArrowheads="1"/>
            </p:cNvSpPr>
            <p:nvPr/>
          </p:nvSpPr>
          <p:spPr bwMode="auto">
            <a:xfrm>
              <a:off x="8342313" y="5083176"/>
              <a:ext cx="660399" cy="296862"/>
            </a:xfrm>
            <a:prstGeom prst="triangle">
              <a:avLst>
                <a:gd name="adj" fmla="val 50000"/>
              </a:avLst>
            </a:prstGeom>
            <a:noFill/>
            <a:ln w="3810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1">
            <a:extLst>
              <a:ext uri="{FF2B5EF4-FFF2-40B4-BE49-F238E27FC236}">
                <a16:creationId xmlns:a16="http://schemas.microsoft.com/office/drawing/2014/main" id="{BFAF0A76-BBB1-93DB-CDEE-AA6ECEFEE160}"/>
              </a:ext>
            </a:extLst>
          </p:cNvPr>
          <p:cNvGrpSpPr>
            <a:grpSpLocks/>
          </p:cNvGrpSpPr>
          <p:nvPr/>
        </p:nvGrpSpPr>
        <p:grpSpPr bwMode="auto">
          <a:xfrm>
            <a:off x="758825" y="1284288"/>
            <a:ext cx="8305800" cy="5257800"/>
            <a:chOff x="468313" y="960438"/>
            <a:chExt cx="9612312" cy="6248400"/>
          </a:xfrm>
        </p:grpSpPr>
        <p:grpSp>
          <p:nvGrpSpPr>
            <p:cNvPr id="112644" name="Group 3">
              <a:extLst>
                <a:ext uri="{FF2B5EF4-FFF2-40B4-BE49-F238E27FC236}">
                  <a16:creationId xmlns:a16="http://schemas.microsoft.com/office/drawing/2014/main" id="{ED1C4C21-A690-AF5B-DA84-8B59C3FBD08C}"/>
                </a:ext>
              </a:extLst>
            </p:cNvPr>
            <p:cNvGrpSpPr>
              <a:grpSpLocks/>
            </p:cNvGrpSpPr>
            <p:nvPr/>
          </p:nvGrpSpPr>
          <p:grpSpPr bwMode="auto">
            <a:xfrm>
              <a:off x="3614738" y="960438"/>
              <a:ext cx="3494087" cy="1477962"/>
              <a:chOff x="4176" y="720"/>
              <a:chExt cx="576" cy="432"/>
            </a:xfrm>
          </p:grpSpPr>
          <p:sp>
            <p:nvSpPr>
              <p:cNvPr id="112654" name="Oval 4">
                <a:extLst>
                  <a:ext uri="{FF2B5EF4-FFF2-40B4-BE49-F238E27FC236}">
                    <a16:creationId xmlns:a16="http://schemas.microsoft.com/office/drawing/2014/main" id="{A6CD35FB-6590-D362-72A0-241182205550}"/>
                  </a:ext>
                </a:extLst>
              </p:cNvPr>
              <p:cNvSpPr>
                <a:spLocks noChangeArrowheads="1"/>
              </p:cNvSpPr>
              <p:nvPr/>
            </p:nvSpPr>
            <p:spPr bwMode="auto">
              <a:xfrm>
                <a:off x="4176" y="720"/>
                <a:ext cx="576" cy="432"/>
              </a:xfrm>
              <a:prstGeom prst="ellipse">
                <a:avLst/>
              </a:prstGeom>
              <a:solidFill>
                <a:srgbClr val="FFFF00"/>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3200"/>
              </a:p>
            </p:txBody>
          </p:sp>
          <p:sp>
            <p:nvSpPr>
              <p:cNvPr id="112655" name="Text Box 5">
                <a:extLst>
                  <a:ext uri="{FF2B5EF4-FFF2-40B4-BE49-F238E27FC236}">
                    <a16:creationId xmlns:a16="http://schemas.microsoft.com/office/drawing/2014/main" id="{CCE97305-2812-C3E6-A189-667C4DC6DB0B}"/>
                  </a:ext>
                </a:extLst>
              </p:cNvPr>
              <p:cNvSpPr txBox="1">
                <a:spLocks noChangeArrowheads="1"/>
              </p:cNvSpPr>
              <p:nvPr/>
            </p:nvSpPr>
            <p:spPr bwMode="auto">
              <a:xfrm>
                <a:off x="4224" y="816"/>
                <a:ext cx="52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a:r>
                  <a:rPr lang="en-US" altLang="en-US" sz="2800" i="0">
                    <a:solidFill>
                      <a:schemeClr val="tx1"/>
                    </a:solidFill>
                  </a:rPr>
                  <a:t>Registration</a:t>
                </a:r>
                <a:endParaRPr lang="en-US" altLang="en-US" sz="3200" i="0">
                  <a:solidFill>
                    <a:schemeClr val="tx1"/>
                  </a:solidFill>
                </a:endParaRPr>
              </a:p>
            </p:txBody>
          </p:sp>
        </p:grpSp>
        <p:sp>
          <p:nvSpPr>
            <p:cNvPr id="112645" name="Oval 6">
              <a:extLst>
                <a:ext uri="{FF2B5EF4-FFF2-40B4-BE49-F238E27FC236}">
                  <a16:creationId xmlns:a16="http://schemas.microsoft.com/office/drawing/2014/main" id="{512F2D23-177C-09A2-E852-CB3ABDF3CE86}"/>
                </a:ext>
              </a:extLst>
            </p:cNvPr>
            <p:cNvSpPr>
              <a:spLocks noChangeArrowheads="1"/>
            </p:cNvSpPr>
            <p:nvPr/>
          </p:nvSpPr>
          <p:spPr bwMode="auto">
            <a:xfrm>
              <a:off x="6410325" y="5229225"/>
              <a:ext cx="3670300" cy="1976438"/>
            </a:xfrm>
            <a:prstGeom prst="ellipse">
              <a:avLst/>
            </a:prstGeom>
            <a:solidFill>
              <a:srgbClr val="FFFF00"/>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2400"/>
            </a:p>
          </p:txBody>
        </p:sp>
        <p:sp>
          <p:nvSpPr>
            <p:cNvPr id="112646" name="Text Box 7">
              <a:extLst>
                <a:ext uri="{FF2B5EF4-FFF2-40B4-BE49-F238E27FC236}">
                  <a16:creationId xmlns:a16="http://schemas.microsoft.com/office/drawing/2014/main" id="{72AB621A-A410-5C25-A664-9A4F7E203CD1}"/>
                </a:ext>
              </a:extLst>
            </p:cNvPr>
            <p:cNvSpPr txBox="1">
              <a:spLocks noChangeArrowheads="1"/>
            </p:cNvSpPr>
            <p:nvPr/>
          </p:nvSpPr>
          <p:spPr bwMode="auto">
            <a:xfrm>
              <a:off x="6629400" y="5691188"/>
              <a:ext cx="3363912" cy="98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a:r>
                <a:rPr lang="en-US" altLang="en-US" sz="2400" i="0">
                  <a:solidFill>
                    <a:schemeClr val="tx1"/>
                  </a:solidFill>
                </a:rPr>
                <a:t>Graduate</a:t>
              </a:r>
            </a:p>
            <a:p>
              <a:pPr algn="ctr"/>
              <a:r>
                <a:rPr lang="en-US" altLang="en-US" sz="2400" i="0">
                  <a:solidFill>
                    <a:schemeClr val="tx1"/>
                  </a:solidFill>
                </a:rPr>
                <a:t>registration</a:t>
              </a:r>
              <a:endParaRPr lang="en-US" altLang="en-US" sz="2800" i="0">
                <a:solidFill>
                  <a:schemeClr val="tx1"/>
                </a:solidFill>
              </a:endParaRPr>
            </a:p>
          </p:txBody>
        </p:sp>
        <p:sp>
          <p:nvSpPr>
            <p:cNvPr id="112647" name="AutoShape 8">
              <a:extLst>
                <a:ext uri="{FF2B5EF4-FFF2-40B4-BE49-F238E27FC236}">
                  <a16:creationId xmlns:a16="http://schemas.microsoft.com/office/drawing/2014/main" id="{AF1F9530-534F-0CD3-5724-2ADA74ED74F5}"/>
                </a:ext>
              </a:extLst>
            </p:cNvPr>
            <p:cNvSpPr>
              <a:spLocks noChangeArrowheads="1"/>
            </p:cNvSpPr>
            <p:nvPr/>
          </p:nvSpPr>
          <p:spPr bwMode="auto">
            <a:xfrm>
              <a:off x="5011738" y="2438400"/>
              <a:ext cx="700087" cy="655638"/>
            </a:xfrm>
            <a:prstGeom prst="triangle">
              <a:avLst>
                <a:gd name="adj" fmla="val 50000"/>
              </a:avLst>
            </a:prstGeom>
            <a:noFill/>
            <a:ln w="3810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2400"/>
            </a:p>
          </p:txBody>
        </p:sp>
        <p:sp>
          <p:nvSpPr>
            <p:cNvPr id="112648" name="Line 9">
              <a:extLst>
                <a:ext uri="{FF2B5EF4-FFF2-40B4-BE49-F238E27FC236}">
                  <a16:creationId xmlns:a16="http://schemas.microsoft.com/office/drawing/2014/main" id="{248D7FAD-D299-B226-EDE1-23A5D90B7CAE}"/>
                </a:ext>
              </a:extLst>
            </p:cNvPr>
            <p:cNvSpPr>
              <a:spLocks noChangeShapeType="1"/>
            </p:cNvSpPr>
            <p:nvPr/>
          </p:nvSpPr>
          <p:spPr bwMode="auto">
            <a:xfrm>
              <a:off x="2740025" y="4243388"/>
              <a:ext cx="0" cy="985837"/>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49" name="Oval 10">
              <a:extLst>
                <a:ext uri="{FF2B5EF4-FFF2-40B4-BE49-F238E27FC236}">
                  <a16:creationId xmlns:a16="http://schemas.microsoft.com/office/drawing/2014/main" id="{59282F41-7AF2-EAD7-61FD-2789677C82A4}"/>
                </a:ext>
              </a:extLst>
            </p:cNvPr>
            <p:cNvSpPr>
              <a:spLocks noChangeArrowheads="1"/>
            </p:cNvSpPr>
            <p:nvPr/>
          </p:nvSpPr>
          <p:spPr bwMode="auto">
            <a:xfrm>
              <a:off x="468313" y="5229225"/>
              <a:ext cx="4194175" cy="1979613"/>
            </a:xfrm>
            <a:prstGeom prst="ellipse">
              <a:avLst/>
            </a:prstGeom>
            <a:solidFill>
              <a:srgbClr val="FFFF00"/>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2400"/>
            </a:p>
          </p:txBody>
        </p:sp>
        <p:sp>
          <p:nvSpPr>
            <p:cNvPr id="112650" name="Text Box 11">
              <a:extLst>
                <a:ext uri="{FF2B5EF4-FFF2-40B4-BE49-F238E27FC236}">
                  <a16:creationId xmlns:a16="http://schemas.microsoft.com/office/drawing/2014/main" id="{60D0D949-2BD3-A853-EE2A-89A5C6198A64}"/>
                </a:ext>
              </a:extLst>
            </p:cNvPr>
            <p:cNvSpPr txBox="1">
              <a:spLocks noChangeArrowheads="1"/>
            </p:cNvSpPr>
            <p:nvPr/>
          </p:nvSpPr>
          <p:spPr bwMode="auto">
            <a:xfrm>
              <a:off x="642939" y="5691188"/>
              <a:ext cx="3844925" cy="98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a:r>
                <a:rPr lang="en-US" altLang="en-US" sz="2400" i="0">
                  <a:solidFill>
                    <a:schemeClr val="tx1"/>
                  </a:solidFill>
                </a:rPr>
                <a:t>Under-graduate</a:t>
              </a:r>
            </a:p>
            <a:p>
              <a:pPr algn="ctr"/>
              <a:r>
                <a:rPr lang="en-US" altLang="en-US" sz="2400" i="0">
                  <a:solidFill>
                    <a:schemeClr val="tx1"/>
                  </a:solidFill>
                </a:rPr>
                <a:t>registration</a:t>
              </a:r>
              <a:endParaRPr lang="en-US" altLang="en-US" sz="2800" i="0">
                <a:solidFill>
                  <a:schemeClr val="tx1"/>
                </a:solidFill>
              </a:endParaRPr>
            </a:p>
          </p:txBody>
        </p:sp>
        <p:sp>
          <p:nvSpPr>
            <p:cNvPr id="112651" name="Line 12">
              <a:extLst>
                <a:ext uri="{FF2B5EF4-FFF2-40B4-BE49-F238E27FC236}">
                  <a16:creationId xmlns:a16="http://schemas.microsoft.com/office/drawing/2014/main" id="{485D90AE-9032-FF7F-2EC9-852050832689}"/>
                </a:ext>
              </a:extLst>
            </p:cNvPr>
            <p:cNvSpPr>
              <a:spLocks noChangeShapeType="1"/>
            </p:cNvSpPr>
            <p:nvPr/>
          </p:nvSpPr>
          <p:spPr bwMode="auto">
            <a:xfrm>
              <a:off x="8158163" y="4243388"/>
              <a:ext cx="0" cy="985837"/>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52" name="Line 13">
              <a:extLst>
                <a:ext uri="{FF2B5EF4-FFF2-40B4-BE49-F238E27FC236}">
                  <a16:creationId xmlns:a16="http://schemas.microsoft.com/office/drawing/2014/main" id="{E997AA91-2F01-0D93-113E-9BDAC7AEAA61}"/>
                </a:ext>
              </a:extLst>
            </p:cNvPr>
            <p:cNvSpPr>
              <a:spLocks noChangeShapeType="1"/>
            </p:cNvSpPr>
            <p:nvPr/>
          </p:nvSpPr>
          <p:spPr bwMode="auto">
            <a:xfrm>
              <a:off x="2740025" y="4243388"/>
              <a:ext cx="5418138"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53" name="Line 14">
              <a:extLst>
                <a:ext uri="{FF2B5EF4-FFF2-40B4-BE49-F238E27FC236}">
                  <a16:creationId xmlns:a16="http://schemas.microsoft.com/office/drawing/2014/main" id="{02934900-BBD4-B6C9-6CD4-248953164F73}"/>
                </a:ext>
              </a:extLst>
            </p:cNvPr>
            <p:cNvSpPr>
              <a:spLocks noChangeShapeType="1"/>
            </p:cNvSpPr>
            <p:nvPr/>
          </p:nvSpPr>
          <p:spPr bwMode="auto">
            <a:xfrm flipH="1">
              <a:off x="5361781" y="3087766"/>
              <a:ext cx="0" cy="1155623"/>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112643" name="Rectangle 15">
            <a:extLst>
              <a:ext uri="{FF2B5EF4-FFF2-40B4-BE49-F238E27FC236}">
                <a16:creationId xmlns:a16="http://schemas.microsoft.com/office/drawing/2014/main" id="{F1516692-DB9A-1610-3593-A3CDB030102A}"/>
              </a:ext>
            </a:extLst>
          </p:cNvPr>
          <p:cNvSpPr>
            <a:spLocks noGrp="1" noChangeArrowheads="1"/>
          </p:cNvSpPr>
          <p:nvPr>
            <p:ph type="title"/>
          </p:nvPr>
        </p:nvSpPr>
        <p:spPr>
          <a:xfrm>
            <a:off x="468313" y="55563"/>
            <a:ext cx="8596312" cy="1255712"/>
          </a:xfrm>
        </p:spPr>
        <p:txBody>
          <a:bodyPr/>
          <a:lstStyle/>
          <a:p>
            <a:r>
              <a:rPr lang="en-US" altLang="en-US" sz="3600"/>
              <a:t>Generalization  Example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7">
            <a:extLst>
              <a:ext uri="{FF2B5EF4-FFF2-40B4-BE49-F238E27FC236}">
                <a16:creationId xmlns:a16="http://schemas.microsoft.com/office/drawing/2014/main" id="{9F604611-47BE-DED4-FCA7-BDBDE62AE4FA}"/>
              </a:ext>
            </a:extLst>
          </p:cNvPr>
          <p:cNvSpPr txBox="1">
            <a:spLocks noChangeArrowheads="1"/>
          </p:cNvSpPr>
          <p:nvPr/>
        </p:nvSpPr>
        <p:spPr bwMode="auto">
          <a:xfrm>
            <a:off x="3444875" y="5267325"/>
            <a:ext cx="3024188" cy="587375"/>
          </a:xfrm>
          <a:prstGeom prst="rect">
            <a:avLst/>
          </a:prstGeom>
          <a:solidFill>
            <a:srgbClr val="FFFFCC"/>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Operational     Battery</a:t>
            </a:r>
          </a:p>
        </p:txBody>
      </p:sp>
      <p:sp>
        <p:nvSpPr>
          <p:cNvPr id="14339" name="TextBox 8">
            <a:extLst>
              <a:ext uri="{FF2B5EF4-FFF2-40B4-BE49-F238E27FC236}">
                <a16:creationId xmlns:a16="http://schemas.microsoft.com/office/drawing/2014/main" id="{C1357B64-7059-EA4B-D166-60391DF99016}"/>
              </a:ext>
            </a:extLst>
          </p:cNvPr>
          <p:cNvSpPr txBox="1">
            <a:spLocks noChangeArrowheads="1"/>
          </p:cNvSpPr>
          <p:nvPr/>
        </p:nvSpPr>
        <p:spPr bwMode="auto">
          <a:xfrm>
            <a:off x="3444875" y="6240463"/>
            <a:ext cx="3024188" cy="587375"/>
          </a:xfrm>
          <a:prstGeom prst="rect">
            <a:avLst/>
          </a:prstGeom>
          <a:solidFill>
            <a:srgbClr val="FFFFCC"/>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Operational       mains</a:t>
            </a:r>
          </a:p>
        </p:txBody>
      </p:sp>
      <p:sp>
        <p:nvSpPr>
          <p:cNvPr id="14340" name="TextBox 9">
            <a:extLst>
              <a:ext uri="{FF2B5EF4-FFF2-40B4-BE49-F238E27FC236}">
                <a16:creationId xmlns:a16="http://schemas.microsoft.com/office/drawing/2014/main" id="{0EE43F9C-4284-BC0B-4F53-296C5B1C591D}"/>
              </a:ext>
            </a:extLst>
          </p:cNvPr>
          <p:cNvSpPr txBox="1">
            <a:spLocks noChangeArrowheads="1"/>
          </p:cNvSpPr>
          <p:nvPr/>
        </p:nvSpPr>
        <p:spPr bwMode="auto">
          <a:xfrm>
            <a:off x="3779838" y="1538288"/>
            <a:ext cx="2436812" cy="587375"/>
          </a:xfrm>
          <a:prstGeom prst="rect">
            <a:avLst/>
          </a:prstGeom>
          <a:solidFill>
            <a:srgbClr val="FFFFCC"/>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StartUp   Battery</a:t>
            </a:r>
          </a:p>
        </p:txBody>
      </p:sp>
      <p:sp>
        <p:nvSpPr>
          <p:cNvPr id="14341" name="TextBox 10">
            <a:extLst>
              <a:ext uri="{FF2B5EF4-FFF2-40B4-BE49-F238E27FC236}">
                <a16:creationId xmlns:a16="http://schemas.microsoft.com/office/drawing/2014/main" id="{8E3DAB94-E923-8856-EEFD-EA04604935F8}"/>
              </a:ext>
            </a:extLst>
          </p:cNvPr>
          <p:cNvSpPr txBox="1">
            <a:spLocks noChangeArrowheads="1"/>
          </p:cNvSpPr>
          <p:nvPr/>
        </p:nvSpPr>
        <p:spPr bwMode="auto">
          <a:xfrm>
            <a:off x="3779838" y="2662238"/>
            <a:ext cx="2436812" cy="341312"/>
          </a:xfrm>
          <a:prstGeom prst="rect">
            <a:avLst/>
          </a:prstGeom>
          <a:solidFill>
            <a:srgbClr val="FFFFCC"/>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Start Up Mains</a:t>
            </a:r>
          </a:p>
        </p:txBody>
      </p:sp>
      <p:sp>
        <p:nvSpPr>
          <p:cNvPr id="14342" name="TextBox 11">
            <a:extLst>
              <a:ext uri="{FF2B5EF4-FFF2-40B4-BE49-F238E27FC236}">
                <a16:creationId xmlns:a16="http://schemas.microsoft.com/office/drawing/2014/main" id="{A1D1FFCC-7709-2108-32B6-5515A7B739A9}"/>
              </a:ext>
            </a:extLst>
          </p:cNvPr>
          <p:cNvSpPr txBox="1">
            <a:spLocks noChangeArrowheads="1"/>
          </p:cNvSpPr>
          <p:nvPr/>
        </p:nvSpPr>
        <p:spPr bwMode="auto">
          <a:xfrm>
            <a:off x="1092200" y="3503613"/>
            <a:ext cx="1763713" cy="676275"/>
          </a:xfrm>
          <a:prstGeom prst="rect">
            <a:avLst/>
          </a:prstGeom>
          <a:solidFill>
            <a:srgbClr val="FFFFCC"/>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50000"/>
              </a:lnSpc>
              <a:buClr>
                <a:srgbClr val="000000"/>
              </a:buClr>
              <a:buSzPct val="100000"/>
              <a:buFont typeface="Times New Roman" panose="02020603050405020304" pitchFamily="18" charset="0"/>
              <a:buNone/>
            </a:pPr>
            <a:endParaRPr lang="en-US" altLang="en-US" sz="2400" i="0">
              <a:solidFill>
                <a:srgbClr val="3333CC"/>
              </a:solidFill>
            </a:endParaRPr>
          </a:p>
          <a:p>
            <a:pPr algn="ctr">
              <a:lnSpc>
                <a:spcPct val="50000"/>
              </a:lnSpc>
              <a:buClr>
                <a:srgbClr val="000000"/>
              </a:buClr>
              <a:buSzPct val="100000"/>
              <a:buFont typeface="Times New Roman" panose="02020603050405020304" pitchFamily="18" charset="0"/>
              <a:buNone/>
            </a:pPr>
            <a:r>
              <a:rPr lang="en-US" altLang="en-US" sz="2400" i="0">
                <a:solidFill>
                  <a:srgbClr val="3333CC"/>
                </a:solidFill>
              </a:rPr>
              <a:t>Off</a:t>
            </a:r>
          </a:p>
          <a:p>
            <a:pPr algn="ctr">
              <a:lnSpc>
                <a:spcPct val="50000"/>
              </a:lnSpc>
              <a:buClr>
                <a:srgbClr val="000000"/>
              </a:buClr>
              <a:buSzPct val="100000"/>
              <a:buFont typeface="Times New Roman" panose="02020603050405020304" pitchFamily="18" charset="0"/>
              <a:buNone/>
            </a:pPr>
            <a:endParaRPr lang="en-US" altLang="en-US" sz="2400" i="0">
              <a:solidFill>
                <a:srgbClr val="3333CC"/>
              </a:solidFill>
            </a:endParaRPr>
          </a:p>
        </p:txBody>
      </p:sp>
      <p:sp>
        <p:nvSpPr>
          <p:cNvPr id="14343" name="TextBox 12">
            <a:extLst>
              <a:ext uri="{FF2B5EF4-FFF2-40B4-BE49-F238E27FC236}">
                <a16:creationId xmlns:a16="http://schemas.microsoft.com/office/drawing/2014/main" id="{F4EC7EEE-B958-0B9C-1623-145EBDD3EE8B}"/>
              </a:ext>
            </a:extLst>
          </p:cNvPr>
          <p:cNvSpPr txBox="1">
            <a:spLocks noChangeArrowheads="1"/>
          </p:cNvSpPr>
          <p:nvPr/>
        </p:nvSpPr>
        <p:spPr bwMode="auto">
          <a:xfrm>
            <a:off x="7224713" y="2998788"/>
            <a:ext cx="2435225" cy="341312"/>
          </a:xfrm>
          <a:prstGeom prst="rect">
            <a:avLst/>
          </a:prstGeom>
          <a:solidFill>
            <a:srgbClr val="FFFFCC"/>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Alarm Battery</a:t>
            </a:r>
          </a:p>
        </p:txBody>
      </p:sp>
      <p:sp>
        <p:nvSpPr>
          <p:cNvPr id="14344" name="TextBox 13">
            <a:extLst>
              <a:ext uri="{FF2B5EF4-FFF2-40B4-BE49-F238E27FC236}">
                <a16:creationId xmlns:a16="http://schemas.microsoft.com/office/drawing/2014/main" id="{D2A76FDC-6D54-FBEB-B25B-4239263D89D2}"/>
              </a:ext>
            </a:extLst>
          </p:cNvPr>
          <p:cNvSpPr txBox="1">
            <a:spLocks noChangeArrowheads="1"/>
          </p:cNvSpPr>
          <p:nvPr/>
        </p:nvSpPr>
        <p:spPr bwMode="auto">
          <a:xfrm>
            <a:off x="7224713" y="3838575"/>
            <a:ext cx="2435225" cy="341313"/>
          </a:xfrm>
          <a:prstGeom prst="rect">
            <a:avLst/>
          </a:prstGeom>
          <a:solidFill>
            <a:srgbClr val="FFFFCC"/>
          </a:solidFill>
          <a:ln w="9525">
            <a:solidFill>
              <a:schemeClr val="tx1"/>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a:lnSpc>
                <a:spcPct val="80000"/>
              </a:lnSpc>
              <a:buClr>
                <a:srgbClr val="000000"/>
              </a:buClr>
              <a:buSzPct val="100000"/>
              <a:buFont typeface="Times New Roman" panose="02020603050405020304" pitchFamily="18" charset="0"/>
              <a:buNone/>
            </a:pPr>
            <a:r>
              <a:rPr lang="en-US" altLang="en-US" sz="2000" i="0">
                <a:solidFill>
                  <a:srgbClr val="3333CC"/>
                </a:solidFill>
              </a:rPr>
              <a:t>Alarm Mains</a:t>
            </a:r>
          </a:p>
        </p:txBody>
      </p:sp>
      <p:cxnSp>
        <p:nvCxnSpPr>
          <p:cNvPr id="16" name="Straight Arrow Connector 15">
            <a:extLst>
              <a:ext uri="{FF2B5EF4-FFF2-40B4-BE49-F238E27FC236}">
                <a16:creationId xmlns:a16="http://schemas.microsoft.com/office/drawing/2014/main" id="{F38A2F77-0063-A9EB-2198-2F8BE181B3BC}"/>
              </a:ext>
            </a:extLst>
          </p:cNvPr>
          <p:cNvCxnSpPr/>
          <p:nvPr/>
        </p:nvCxnSpPr>
        <p:spPr>
          <a:xfrm rot="16200000" flipH="1">
            <a:off x="5230813" y="2392363"/>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796EDE3-92F4-F59C-EF30-70498F565C02}"/>
              </a:ext>
            </a:extLst>
          </p:cNvPr>
          <p:cNvCxnSpPr/>
          <p:nvPr/>
        </p:nvCxnSpPr>
        <p:spPr>
          <a:xfrm rot="5400000" flipH="1" flipV="1">
            <a:off x="4240213" y="2392363"/>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39A72D-2853-F072-E62A-1F2C87DC5CF4}"/>
              </a:ext>
            </a:extLst>
          </p:cNvPr>
          <p:cNvCxnSpPr/>
          <p:nvPr/>
        </p:nvCxnSpPr>
        <p:spPr>
          <a:xfrm rot="5400000">
            <a:off x="5334794" y="6028531"/>
            <a:ext cx="420688"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5FE9C0-7FE5-9EBC-36BB-234D3D7093AC}"/>
              </a:ext>
            </a:extLst>
          </p:cNvPr>
          <p:cNvCxnSpPr/>
          <p:nvPr/>
        </p:nvCxnSpPr>
        <p:spPr>
          <a:xfrm rot="5400000" flipH="1" flipV="1">
            <a:off x="4243388" y="6029325"/>
            <a:ext cx="420688"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648F714-8662-898C-5691-1F43D7FBF9DA}"/>
              </a:ext>
            </a:extLst>
          </p:cNvPr>
          <p:cNvCxnSpPr/>
          <p:nvPr/>
        </p:nvCxnSpPr>
        <p:spPr>
          <a:xfrm rot="5400000">
            <a:off x="8659813" y="3589338"/>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A936E98-C5FA-4562-D1B7-2D10D80DEAC5}"/>
              </a:ext>
            </a:extLst>
          </p:cNvPr>
          <p:cNvCxnSpPr/>
          <p:nvPr/>
        </p:nvCxnSpPr>
        <p:spPr>
          <a:xfrm rot="5400000" flipH="1" flipV="1">
            <a:off x="7839075" y="3570288"/>
            <a:ext cx="4968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C93006-C345-98A9-7827-3817CDA56DC6}"/>
              </a:ext>
            </a:extLst>
          </p:cNvPr>
          <p:cNvCxnSpPr>
            <a:stCxn id="14340" idx="1"/>
            <a:endCxn id="14342" idx="0"/>
          </p:cNvCxnSpPr>
          <p:nvPr/>
        </p:nvCxnSpPr>
        <p:spPr>
          <a:xfrm rot="10800000" flipV="1">
            <a:off x="1974850" y="1831975"/>
            <a:ext cx="1804988" cy="1671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B81BB5C-9DAE-F5FB-8BC8-DC65CBD95D0B}"/>
              </a:ext>
            </a:extLst>
          </p:cNvPr>
          <p:cNvCxnSpPr/>
          <p:nvPr/>
        </p:nvCxnSpPr>
        <p:spPr>
          <a:xfrm rot="10800000" flipV="1">
            <a:off x="2855913" y="2963863"/>
            <a:ext cx="1422400" cy="7064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C54CE70-4C7B-9EF1-527F-BA29C1005082}"/>
              </a:ext>
            </a:extLst>
          </p:cNvPr>
          <p:cNvCxnSpPr>
            <a:stCxn id="14338" idx="1"/>
          </p:cNvCxnSpPr>
          <p:nvPr/>
        </p:nvCxnSpPr>
        <p:spPr>
          <a:xfrm rot="10800000">
            <a:off x="2449513" y="4198938"/>
            <a:ext cx="995362" cy="1362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31229C-9FA6-CA21-A386-7DED7BFB53CD}"/>
              </a:ext>
            </a:extLst>
          </p:cNvPr>
          <p:cNvCxnSpPr>
            <a:stCxn id="14339" idx="1"/>
            <a:endCxn id="14342" idx="2"/>
          </p:cNvCxnSpPr>
          <p:nvPr/>
        </p:nvCxnSpPr>
        <p:spPr>
          <a:xfrm rot="10800000">
            <a:off x="1974850" y="4179888"/>
            <a:ext cx="1470025" cy="23542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CE6AB94-CCE4-E296-5F9E-8F184D2435E2}"/>
              </a:ext>
            </a:extLst>
          </p:cNvPr>
          <p:cNvCxnSpPr/>
          <p:nvPr/>
        </p:nvCxnSpPr>
        <p:spPr>
          <a:xfrm flipV="1">
            <a:off x="2436813" y="2125663"/>
            <a:ext cx="1612900" cy="1377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3B48153-9EE1-7CB2-0AF1-982C8C9E8B38}"/>
              </a:ext>
            </a:extLst>
          </p:cNvPr>
          <p:cNvCxnSpPr>
            <a:endCxn id="14341" idx="2"/>
          </p:cNvCxnSpPr>
          <p:nvPr/>
        </p:nvCxnSpPr>
        <p:spPr>
          <a:xfrm flipV="1">
            <a:off x="2855913" y="3003550"/>
            <a:ext cx="2143125" cy="1087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1788D95-D54E-9E95-5E94-538895CB328A}"/>
              </a:ext>
            </a:extLst>
          </p:cNvPr>
          <p:cNvCxnSpPr>
            <a:stCxn id="14340" idx="3"/>
            <a:endCxn id="14343" idx="0"/>
          </p:cNvCxnSpPr>
          <p:nvPr/>
        </p:nvCxnSpPr>
        <p:spPr>
          <a:xfrm>
            <a:off x="6216650" y="1831975"/>
            <a:ext cx="2225675" cy="11668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57AD4DD-CA3B-9954-CCFA-91DE2E3C4808}"/>
              </a:ext>
            </a:extLst>
          </p:cNvPr>
          <p:cNvCxnSpPr>
            <a:endCxn id="14344" idx="1"/>
          </p:cNvCxnSpPr>
          <p:nvPr/>
        </p:nvCxnSpPr>
        <p:spPr>
          <a:xfrm rot="16200000" flipH="1">
            <a:off x="6130926" y="2916237"/>
            <a:ext cx="1179512" cy="1008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9E1556C-ED06-7F7E-8FB6-1C173E4909A2}"/>
              </a:ext>
            </a:extLst>
          </p:cNvPr>
          <p:cNvCxnSpPr>
            <a:endCxn id="14343" idx="1"/>
          </p:cNvCxnSpPr>
          <p:nvPr/>
        </p:nvCxnSpPr>
        <p:spPr>
          <a:xfrm rot="5400000" flipH="1" flipV="1">
            <a:off x="5448300" y="3517901"/>
            <a:ext cx="2124075" cy="1428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59EE879-845D-36BB-CDDE-263E61BD453E}"/>
              </a:ext>
            </a:extLst>
          </p:cNvPr>
          <p:cNvCxnSpPr>
            <a:endCxn id="14344" idx="2"/>
          </p:cNvCxnSpPr>
          <p:nvPr/>
        </p:nvCxnSpPr>
        <p:spPr>
          <a:xfrm rot="5400000" flipH="1" flipV="1">
            <a:off x="6394450" y="4254501"/>
            <a:ext cx="2122487" cy="19732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AB1C0520-120F-CAAE-846E-500899D0E473}"/>
              </a:ext>
            </a:extLst>
          </p:cNvPr>
          <p:cNvSpPr/>
          <p:nvPr/>
        </p:nvSpPr>
        <p:spPr>
          <a:xfrm>
            <a:off x="336550" y="3838575"/>
            <a:ext cx="250825" cy="504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buClr>
                <a:srgbClr val="000000"/>
              </a:buClr>
              <a:buSzPct val="100000"/>
              <a:buFont typeface="Times New Roman" panose="02020603050405020304" pitchFamily="18" charset="0"/>
              <a:buNone/>
              <a:defRPr/>
            </a:pPr>
            <a:endParaRPr lang="en-US" i="0">
              <a:solidFill>
                <a:srgbClr val="3333CC"/>
              </a:solidFill>
            </a:endParaRPr>
          </a:p>
        </p:txBody>
      </p:sp>
      <p:cxnSp>
        <p:nvCxnSpPr>
          <p:cNvPr id="52" name="Straight Arrow Connector 51">
            <a:extLst>
              <a:ext uri="{FF2B5EF4-FFF2-40B4-BE49-F238E27FC236}">
                <a16:creationId xmlns:a16="http://schemas.microsoft.com/office/drawing/2014/main" id="{97F49C12-94B4-80BB-B3CB-1B98D56BF186}"/>
              </a:ext>
            </a:extLst>
          </p:cNvPr>
          <p:cNvCxnSpPr>
            <a:stCxn id="51" idx="6"/>
          </p:cNvCxnSpPr>
          <p:nvPr/>
        </p:nvCxnSpPr>
        <p:spPr>
          <a:xfrm>
            <a:off x="587375" y="4090988"/>
            <a:ext cx="50482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C5C40C1-53EC-DC4F-3A04-0F83636BC7FA}"/>
              </a:ext>
            </a:extLst>
          </p:cNvPr>
          <p:cNvSpPr txBox="1">
            <a:spLocks noChangeArrowheads="1"/>
          </p:cNvSpPr>
          <p:nvPr/>
        </p:nvSpPr>
        <p:spPr bwMode="auto">
          <a:xfrm>
            <a:off x="839788" y="1150938"/>
            <a:ext cx="2100262" cy="13255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3333CC"/>
                </a:solidFill>
              </a:rPr>
              <a:t>The number of states and transitions have grown quickly</a:t>
            </a:r>
          </a:p>
        </p:txBody>
      </p:sp>
      <p:sp>
        <p:nvSpPr>
          <p:cNvPr id="55" name="TextBox 54">
            <a:extLst>
              <a:ext uri="{FF2B5EF4-FFF2-40B4-BE49-F238E27FC236}">
                <a16:creationId xmlns:a16="http://schemas.microsoft.com/office/drawing/2014/main" id="{87559864-07F4-31C9-6361-FF4E6215B1F7}"/>
              </a:ext>
            </a:extLst>
          </p:cNvPr>
          <p:cNvSpPr txBox="1">
            <a:spLocks noChangeArrowheads="1"/>
          </p:cNvSpPr>
          <p:nvPr/>
        </p:nvSpPr>
        <p:spPr bwMode="auto">
          <a:xfrm>
            <a:off x="587375" y="5602288"/>
            <a:ext cx="2100263" cy="10795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r>
              <a:rPr lang="en-US" altLang="en-US" sz="2000" i="0">
                <a:solidFill>
                  <a:srgbClr val="3333CC"/>
                </a:solidFill>
              </a:rPr>
              <a:t>Why do the states and transitions grow fast?</a:t>
            </a:r>
          </a:p>
        </p:txBody>
      </p:sp>
      <p:sp>
        <p:nvSpPr>
          <p:cNvPr id="14365" name="Rectangle 2">
            <a:extLst>
              <a:ext uri="{FF2B5EF4-FFF2-40B4-BE49-F238E27FC236}">
                <a16:creationId xmlns:a16="http://schemas.microsoft.com/office/drawing/2014/main" id="{AF834DD5-B85B-B03A-F799-5D5360F4CBC2}"/>
              </a:ext>
            </a:extLst>
          </p:cNvPr>
          <p:cNvSpPr>
            <a:spLocks noGrp="1" noChangeArrowheads="1"/>
          </p:cNvSpPr>
          <p:nvPr>
            <p:ph type="title"/>
          </p:nvPr>
        </p:nvSpPr>
        <p:spPr>
          <a:xfrm>
            <a:off x="590550" y="85725"/>
            <a:ext cx="8596313" cy="1255713"/>
          </a:xfrm>
        </p:spPr>
        <p:txBody>
          <a:bodyPr/>
          <a:lstStyle/>
          <a:p>
            <a:r>
              <a:rPr lang="en-US" altLang="en-US" sz="3100"/>
              <a:t>Complete Diagram for Heart Monitor Application</a:t>
            </a:r>
          </a:p>
        </p:txBody>
      </p:sp>
      <p:sp>
        <p:nvSpPr>
          <p:cNvPr id="32" name="Text Box 5">
            <a:extLst>
              <a:ext uri="{FF2B5EF4-FFF2-40B4-BE49-F238E27FC236}">
                <a16:creationId xmlns:a16="http://schemas.microsoft.com/office/drawing/2014/main" id="{8CADD2AF-1142-50F2-64FD-518BCC0BE26A}"/>
              </a:ext>
            </a:extLst>
          </p:cNvPr>
          <p:cNvSpPr txBox="1">
            <a:spLocks noChangeArrowheads="1"/>
          </p:cNvSpPr>
          <p:nvPr/>
        </p:nvSpPr>
        <p:spPr bwMode="auto">
          <a:xfrm>
            <a:off x="7207250" y="812800"/>
            <a:ext cx="2827338" cy="1279525"/>
          </a:xfrm>
          <a:prstGeom prst="rect">
            <a:avLst/>
          </a:prstGeom>
          <a:solidFill>
            <a:srgbClr val="FFCCFF"/>
          </a:solidFill>
          <a:ln w="9525">
            <a:solidFill>
              <a:srgbClr val="FF0000"/>
            </a:solidFill>
            <a:miter lim="800000"/>
            <a:headEnd/>
            <a:tailEnd/>
          </a:ln>
        </p:spPr>
        <p:txBody>
          <a:bodyPr>
            <a:spAutoFit/>
          </a:bodyP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spcBef>
                <a:spcPct val="50000"/>
              </a:spcBef>
              <a:buClr>
                <a:srgbClr val="000000"/>
              </a:buClr>
              <a:buSzPct val="100000"/>
              <a:buFont typeface="Times New Roman" panose="02020603050405020304" pitchFamily="18" charset="0"/>
              <a:buNone/>
            </a:pPr>
            <a:r>
              <a:rPr lang="en-US" altLang="en-US" sz="3200" i="0">
                <a:solidFill>
                  <a:srgbClr val="0000CC"/>
                </a:solidFill>
              </a:rPr>
              <a:t>Quiz: Convert to AND-State…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checkerboard(across)">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fill="hold"/>
                                        <p:tgtEl>
                                          <p:spTgt spid="55"/>
                                        </p:tgtEl>
                                        <p:attrNameLst>
                                          <p:attrName>ppt_x</p:attrName>
                                        </p:attrNameLst>
                                      </p:cBhvr>
                                      <p:tavLst>
                                        <p:tav tm="0">
                                          <p:val>
                                            <p:strVal val="#ppt_x"/>
                                          </p:val>
                                        </p:tav>
                                        <p:tav tm="100000">
                                          <p:val>
                                            <p:strVal val="#ppt_x"/>
                                          </p:val>
                                        </p:tav>
                                      </p:tavLst>
                                    </p:anim>
                                    <p:anim calcmode="lin" valueType="num">
                                      <p:cBhvr additive="base">
                                        <p:cTn id="1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checkerboard(across)">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3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a:extLst>
              <a:ext uri="{FF2B5EF4-FFF2-40B4-BE49-F238E27FC236}">
                <a16:creationId xmlns:a16="http://schemas.microsoft.com/office/drawing/2014/main" id="{263C217E-259A-5D6C-CF60-0855976FD62B}"/>
              </a:ext>
            </a:extLst>
          </p:cNvPr>
          <p:cNvSpPr>
            <a:spLocks noChangeArrowheads="1"/>
          </p:cNvSpPr>
          <p:nvPr>
            <p:ph type="title"/>
          </p:nvPr>
        </p:nvSpPr>
        <p:spPr>
          <a:xfrm>
            <a:off x="447675" y="147638"/>
            <a:ext cx="8566150" cy="1363662"/>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t>Factoring Use Cases Using</a:t>
            </a:r>
            <a:br>
              <a:rPr lang="en-GB" altLang="en-US" sz="3200"/>
            </a:br>
            <a:r>
              <a:rPr lang="en-GB" altLang="en-US" sz="3200"/>
              <a:t>Generalization </a:t>
            </a:r>
          </a:p>
        </p:txBody>
      </p:sp>
      <p:grpSp>
        <p:nvGrpSpPr>
          <p:cNvPr id="113667" name="Group 1">
            <a:extLst>
              <a:ext uri="{FF2B5EF4-FFF2-40B4-BE49-F238E27FC236}">
                <a16:creationId xmlns:a16="http://schemas.microsoft.com/office/drawing/2014/main" id="{2A079A79-6667-8AAA-D63D-C2C85EEEF7FD}"/>
              </a:ext>
            </a:extLst>
          </p:cNvPr>
          <p:cNvGrpSpPr>
            <a:grpSpLocks/>
          </p:cNvGrpSpPr>
          <p:nvPr/>
        </p:nvGrpSpPr>
        <p:grpSpPr bwMode="auto">
          <a:xfrm>
            <a:off x="544513" y="1722438"/>
            <a:ext cx="8566150" cy="4343400"/>
            <a:chOff x="392113" y="1798638"/>
            <a:chExt cx="9297987" cy="4421187"/>
          </a:xfrm>
        </p:grpSpPr>
        <p:sp>
          <p:nvSpPr>
            <p:cNvPr id="113668" name="Oval 3">
              <a:extLst>
                <a:ext uri="{FF2B5EF4-FFF2-40B4-BE49-F238E27FC236}">
                  <a16:creationId xmlns:a16="http://schemas.microsoft.com/office/drawing/2014/main" id="{A8F8EE45-4694-0C9E-0DC0-E118AA220C1B}"/>
                </a:ext>
              </a:extLst>
            </p:cNvPr>
            <p:cNvSpPr>
              <a:spLocks noChangeArrowheads="1"/>
            </p:cNvSpPr>
            <p:nvPr/>
          </p:nvSpPr>
          <p:spPr bwMode="auto">
            <a:xfrm>
              <a:off x="2871788" y="1798638"/>
              <a:ext cx="4133850" cy="1338262"/>
            </a:xfrm>
            <a:prstGeom prst="ellipse">
              <a:avLst/>
            </a:prstGeom>
            <a:solidFill>
              <a:srgbClr val="FFFF00"/>
            </a:solidFill>
            <a:ln w="9360">
              <a:solidFill>
                <a:srgbClr val="0033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400" i="0">
                  <a:solidFill>
                    <a:srgbClr val="000000"/>
                  </a:solidFill>
                </a:rPr>
                <a:t>Pay membership fee</a:t>
              </a:r>
            </a:p>
          </p:txBody>
        </p:sp>
        <p:sp>
          <p:nvSpPr>
            <p:cNvPr id="113669" name="Oval 4">
              <a:extLst>
                <a:ext uri="{FF2B5EF4-FFF2-40B4-BE49-F238E27FC236}">
                  <a16:creationId xmlns:a16="http://schemas.microsoft.com/office/drawing/2014/main" id="{CC000F96-2104-6A25-6A94-2AE4E4056146}"/>
                </a:ext>
              </a:extLst>
            </p:cNvPr>
            <p:cNvSpPr>
              <a:spLocks noChangeArrowheads="1"/>
            </p:cNvSpPr>
            <p:nvPr/>
          </p:nvSpPr>
          <p:spPr bwMode="auto">
            <a:xfrm>
              <a:off x="5557838" y="4883150"/>
              <a:ext cx="4132262" cy="1336675"/>
            </a:xfrm>
            <a:prstGeom prst="ellipse">
              <a:avLst/>
            </a:prstGeom>
            <a:solidFill>
              <a:srgbClr val="FFFF00"/>
            </a:solidFill>
            <a:ln w="9360">
              <a:solidFill>
                <a:srgbClr val="0033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000" i="0">
                  <a:solidFill>
                    <a:srgbClr val="000000"/>
                  </a:solidFill>
                </a:rPr>
                <a:t>Pay through library pay card</a:t>
              </a:r>
            </a:p>
          </p:txBody>
        </p:sp>
        <p:sp>
          <p:nvSpPr>
            <p:cNvPr id="113670" name="Oval 5">
              <a:extLst>
                <a:ext uri="{FF2B5EF4-FFF2-40B4-BE49-F238E27FC236}">
                  <a16:creationId xmlns:a16="http://schemas.microsoft.com/office/drawing/2014/main" id="{9FBA51FD-D107-E43C-B6F5-426A7D976CBD}"/>
                </a:ext>
              </a:extLst>
            </p:cNvPr>
            <p:cNvSpPr>
              <a:spLocks noChangeArrowheads="1"/>
            </p:cNvSpPr>
            <p:nvPr/>
          </p:nvSpPr>
          <p:spPr bwMode="auto">
            <a:xfrm>
              <a:off x="392113" y="4883150"/>
              <a:ext cx="4132262" cy="1336675"/>
            </a:xfrm>
            <a:prstGeom prst="ellipse">
              <a:avLst/>
            </a:prstGeom>
            <a:solidFill>
              <a:srgbClr val="FFFF00"/>
            </a:solidFill>
            <a:ln w="9360">
              <a:solidFill>
                <a:srgbClr val="0033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400" i="0">
                  <a:solidFill>
                    <a:srgbClr val="000000"/>
                  </a:solidFill>
                </a:rPr>
                <a:t>Pay through credit card</a:t>
              </a:r>
            </a:p>
          </p:txBody>
        </p:sp>
        <p:sp>
          <p:nvSpPr>
            <p:cNvPr id="113671" name="Line 6">
              <a:extLst>
                <a:ext uri="{FF2B5EF4-FFF2-40B4-BE49-F238E27FC236}">
                  <a16:creationId xmlns:a16="http://schemas.microsoft.com/office/drawing/2014/main" id="{617B6CD4-F3F3-53B6-265D-D40450DDC359}"/>
                </a:ext>
              </a:extLst>
            </p:cNvPr>
            <p:cNvSpPr>
              <a:spLocks noChangeShapeType="1"/>
            </p:cNvSpPr>
            <p:nvPr/>
          </p:nvSpPr>
          <p:spPr bwMode="auto">
            <a:xfrm flipV="1">
              <a:off x="3135313" y="3090863"/>
              <a:ext cx="1300162" cy="1831975"/>
            </a:xfrm>
            <a:prstGeom prst="line">
              <a:avLst/>
            </a:prstGeom>
            <a:noFill/>
            <a:ln w="57150">
              <a:solidFill>
                <a:srgbClr val="000000"/>
              </a:solidFill>
              <a:miter lim="800000"/>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13672" name="Line 7">
              <a:extLst>
                <a:ext uri="{FF2B5EF4-FFF2-40B4-BE49-F238E27FC236}">
                  <a16:creationId xmlns:a16="http://schemas.microsoft.com/office/drawing/2014/main" id="{0CED87D1-0FB4-9C43-7DF5-4C9E82028713}"/>
                </a:ext>
              </a:extLst>
            </p:cNvPr>
            <p:cNvSpPr>
              <a:spLocks noChangeShapeType="1"/>
            </p:cNvSpPr>
            <p:nvPr/>
          </p:nvSpPr>
          <p:spPr bwMode="auto">
            <a:xfrm flipH="1" flipV="1">
              <a:off x="5759450" y="3025775"/>
              <a:ext cx="1870075" cy="1863725"/>
            </a:xfrm>
            <a:prstGeom prst="line">
              <a:avLst/>
            </a:prstGeom>
            <a:noFill/>
            <a:ln w="57150">
              <a:solidFill>
                <a:srgbClr val="000000"/>
              </a:solidFill>
              <a:miter lim="800000"/>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13673" name="AutoShape 8">
              <a:extLst>
                <a:ext uri="{FF2B5EF4-FFF2-40B4-BE49-F238E27FC236}">
                  <a16:creationId xmlns:a16="http://schemas.microsoft.com/office/drawing/2014/main" id="{5D2B1AD2-7F86-AC52-6452-2A51DD599AC4}"/>
                </a:ext>
              </a:extLst>
            </p:cNvPr>
            <p:cNvSpPr>
              <a:spLocks noChangeArrowheads="1"/>
            </p:cNvSpPr>
            <p:nvPr/>
          </p:nvSpPr>
          <p:spPr bwMode="auto">
            <a:xfrm rot="1841983">
              <a:off x="4125913" y="3048000"/>
              <a:ext cx="457200" cy="350838"/>
            </a:xfrm>
            <a:prstGeom prst="triangle">
              <a:avLst>
                <a:gd name="adj" fmla="val 50000"/>
              </a:avLst>
            </a:prstGeom>
            <a:solidFill>
              <a:schemeClr val="bg1"/>
            </a:solidFill>
            <a:ln w="38100">
              <a:solidFill>
                <a:srgbClr val="0000CC"/>
              </a:solidFill>
              <a:miter lim="800000"/>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113674" name="AutoShape 8">
              <a:extLst>
                <a:ext uri="{FF2B5EF4-FFF2-40B4-BE49-F238E27FC236}">
                  <a16:creationId xmlns:a16="http://schemas.microsoft.com/office/drawing/2014/main" id="{8476BB4F-F1D7-F408-B0E9-B8C2D51D2165}"/>
                </a:ext>
              </a:extLst>
            </p:cNvPr>
            <p:cNvSpPr>
              <a:spLocks noChangeArrowheads="1"/>
            </p:cNvSpPr>
            <p:nvPr/>
          </p:nvSpPr>
          <p:spPr bwMode="auto">
            <a:xfrm rot="-2679705">
              <a:off x="5649913" y="3017838"/>
              <a:ext cx="457200" cy="350837"/>
            </a:xfrm>
            <a:prstGeom prst="triangle">
              <a:avLst>
                <a:gd name="adj" fmla="val 50000"/>
              </a:avLst>
            </a:prstGeom>
            <a:solidFill>
              <a:schemeClr val="bg1"/>
            </a:solidFill>
            <a:ln w="38100">
              <a:solidFill>
                <a:srgbClr val="0000CC"/>
              </a:solidFill>
              <a:miter lim="800000"/>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9885BBF7-DF4E-ED6C-7061-5F0D559CE41E}"/>
              </a:ext>
            </a:extLst>
          </p:cNvPr>
          <p:cNvSpPr>
            <a:spLocks noGrp="1" noChangeArrowheads="1"/>
          </p:cNvSpPr>
          <p:nvPr>
            <p:ph type="title"/>
          </p:nvPr>
        </p:nvSpPr>
        <p:spPr>
          <a:xfrm>
            <a:off x="239713" y="122238"/>
            <a:ext cx="8596312" cy="884237"/>
          </a:xfrm>
        </p:spPr>
        <p:txBody>
          <a:bodyPr/>
          <a:lstStyle/>
          <a:p>
            <a:r>
              <a:rPr lang="en-US" altLang="en-US" sz="3600"/>
              <a:t>Include</a:t>
            </a:r>
          </a:p>
        </p:txBody>
      </p:sp>
      <p:sp>
        <p:nvSpPr>
          <p:cNvPr id="366595" name="Rectangle 3">
            <a:extLst>
              <a:ext uri="{FF2B5EF4-FFF2-40B4-BE49-F238E27FC236}">
                <a16:creationId xmlns:a16="http://schemas.microsoft.com/office/drawing/2014/main" id="{4F06D760-F309-756E-EB45-5E301B557651}"/>
              </a:ext>
            </a:extLst>
          </p:cNvPr>
          <p:cNvSpPr>
            <a:spLocks noGrp="1" noChangeArrowheads="1"/>
          </p:cNvSpPr>
          <p:nvPr>
            <p:ph type="body" idx="1"/>
          </p:nvPr>
        </p:nvSpPr>
        <p:spPr>
          <a:xfrm>
            <a:off x="468313" y="911225"/>
            <a:ext cx="9144000" cy="6400800"/>
          </a:xfrm>
        </p:spPr>
        <p:txBody>
          <a:bodyPr/>
          <a:lstStyle/>
          <a:p>
            <a:pPr>
              <a:lnSpc>
                <a:spcPct val="124000"/>
              </a:lnSpc>
              <a:spcBef>
                <a:spcPts val="1200"/>
              </a:spcBef>
              <a:spcAft>
                <a:spcPct val="0"/>
              </a:spcAft>
            </a:pPr>
            <a:r>
              <a:rPr lang="en-US" altLang="en-US" sz="4000"/>
              <a:t>When you have a piece of behavior that is similar across many use cases</a:t>
            </a:r>
          </a:p>
          <a:p>
            <a:pPr lvl="1">
              <a:lnSpc>
                <a:spcPct val="124000"/>
              </a:lnSpc>
              <a:spcAft>
                <a:spcPts val="1800"/>
              </a:spcAft>
            </a:pPr>
            <a:r>
              <a:rPr lang="en-US" altLang="en-US" sz="3200" b="1">
                <a:solidFill>
                  <a:srgbClr val="0000CC"/>
                </a:solidFill>
              </a:rPr>
              <a:t>Break this out as a separate use-case and let the other ones “include” it</a:t>
            </a:r>
          </a:p>
          <a:p>
            <a:pPr>
              <a:lnSpc>
                <a:spcPct val="124000"/>
              </a:lnSpc>
              <a:spcBef>
                <a:spcPts val="1200"/>
              </a:spcBef>
              <a:spcAft>
                <a:spcPct val="0"/>
              </a:spcAft>
            </a:pPr>
            <a:r>
              <a:rPr lang="en-US" altLang="en-US" sz="4000"/>
              <a:t>Examples of use case include</a:t>
            </a:r>
          </a:p>
          <a:p>
            <a:pPr lvl="1">
              <a:lnSpc>
                <a:spcPct val="124000"/>
              </a:lnSpc>
              <a:spcAft>
                <a:spcPts val="800"/>
              </a:spcAft>
            </a:pPr>
            <a:r>
              <a:rPr lang="en-US" altLang="en-US" sz="3600"/>
              <a:t>Validate user interaction</a:t>
            </a:r>
          </a:p>
          <a:p>
            <a:pPr lvl="1">
              <a:lnSpc>
                <a:spcPct val="124000"/>
              </a:lnSpc>
              <a:spcBef>
                <a:spcPts val="1200"/>
              </a:spcBef>
              <a:spcAft>
                <a:spcPts val="800"/>
              </a:spcAft>
            </a:pPr>
            <a:r>
              <a:rPr lang="en-US" altLang="en-US" sz="3600"/>
              <a:t>Sanity check on sensor inputs</a:t>
            </a:r>
          </a:p>
          <a:p>
            <a:pPr lvl="1">
              <a:lnSpc>
                <a:spcPct val="124000"/>
              </a:lnSpc>
              <a:spcBef>
                <a:spcPts val="1200"/>
              </a:spcBef>
              <a:spcAft>
                <a:spcPts val="800"/>
              </a:spcAft>
            </a:pPr>
            <a:r>
              <a:rPr lang="en-US" altLang="en-US" sz="3600"/>
              <a:t>Check for proper authorization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6595">
                                            <p:txEl>
                                              <p:pRg st="1" end="1"/>
                                            </p:txEl>
                                          </p:spTgt>
                                        </p:tgtEl>
                                        <p:attrNameLst>
                                          <p:attrName>style.visibility</p:attrName>
                                        </p:attrNameLst>
                                      </p:cBhvr>
                                      <p:to>
                                        <p:strVal val="visible"/>
                                      </p:to>
                                    </p:set>
                                    <p:anim calcmode="lin" valueType="num">
                                      <p:cBhvr additive="base">
                                        <p:cTn id="7" dur="500" fill="hold"/>
                                        <p:tgtEl>
                                          <p:spTgt spid="366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66595">
                                            <p:txEl>
                                              <p:pRg st="2" end="2"/>
                                            </p:txEl>
                                          </p:spTgt>
                                        </p:tgtEl>
                                        <p:attrNameLst>
                                          <p:attrName>style.visibility</p:attrName>
                                        </p:attrNameLst>
                                      </p:cBhvr>
                                      <p:to>
                                        <p:strVal val="visible"/>
                                      </p:to>
                                    </p:set>
                                    <p:animEffect transition="in" filter="wipe(down)">
                                      <p:cBhvr>
                                        <p:cTn id="13" dur="500"/>
                                        <p:tgtEl>
                                          <p:spTgt spid="36659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66595">
                                            <p:txEl>
                                              <p:pRg st="3" end="3"/>
                                            </p:txEl>
                                          </p:spTgt>
                                        </p:tgtEl>
                                        <p:attrNameLst>
                                          <p:attrName>style.visibility</p:attrName>
                                        </p:attrNameLst>
                                      </p:cBhvr>
                                      <p:to>
                                        <p:strVal val="visible"/>
                                      </p:to>
                                    </p:set>
                                    <p:animEffect transition="in" filter="wipe(down)">
                                      <p:cBhvr>
                                        <p:cTn id="16" dur="500"/>
                                        <p:tgtEl>
                                          <p:spTgt spid="36659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66595">
                                            <p:txEl>
                                              <p:pRg st="4" end="4"/>
                                            </p:txEl>
                                          </p:spTgt>
                                        </p:tgtEl>
                                        <p:attrNameLst>
                                          <p:attrName>style.visibility</p:attrName>
                                        </p:attrNameLst>
                                      </p:cBhvr>
                                      <p:to>
                                        <p:strVal val="visible"/>
                                      </p:to>
                                    </p:set>
                                    <p:animEffect transition="in" filter="wipe(down)">
                                      <p:cBhvr>
                                        <p:cTn id="19" dur="500"/>
                                        <p:tgtEl>
                                          <p:spTgt spid="366595">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66595">
                                            <p:txEl>
                                              <p:pRg st="5" end="5"/>
                                            </p:txEl>
                                          </p:spTgt>
                                        </p:tgtEl>
                                        <p:attrNameLst>
                                          <p:attrName>style.visibility</p:attrName>
                                        </p:attrNameLst>
                                      </p:cBhvr>
                                      <p:to>
                                        <p:strVal val="visible"/>
                                      </p:to>
                                    </p:set>
                                    <p:animEffect transition="in" filter="wipe(down)">
                                      <p:cBhvr>
                                        <p:cTn id="22" dur="500"/>
                                        <p:tgtEl>
                                          <p:spTgt spid="366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
            <a:extLst>
              <a:ext uri="{FF2B5EF4-FFF2-40B4-BE49-F238E27FC236}">
                <a16:creationId xmlns:a16="http://schemas.microsoft.com/office/drawing/2014/main" id="{22CB3508-4153-CFED-941E-5711057CE62E}"/>
              </a:ext>
            </a:extLst>
          </p:cNvPr>
          <p:cNvSpPr>
            <a:spLocks noChangeArrowheads="1"/>
          </p:cNvSpPr>
          <p:nvPr>
            <p:ph type="title"/>
          </p:nvPr>
        </p:nvSpPr>
        <p:spPr>
          <a:xfrm>
            <a:off x="-304800" y="-49213"/>
            <a:ext cx="10080625" cy="1431926"/>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t>Factoring Use Cases Using Include </a:t>
            </a:r>
          </a:p>
        </p:txBody>
      </p:sp>
      <p:grpSp>
        <p:nvGrpSpPr>
          <p:cNvPr id="116739" name="Group 2">
            <a:extLst>
              <a:ext uri="{FF2B5EF4-FFF2-40B4-BE49-F238E27FC236}">
                <a16:creationId xmlns:a16="http://schemas.microsoft.com/office/drawing/2014/main" id="{30BB8334-5598-A023-FA91-E68C84294BE5}"/>
              </a:ext>
            </a:extLst>
          </p:cNvPr>
          <p:cNvGrpSpPr>
            <a:grpSpLocks/>
          </p:cNvGrpSpPr>
          <p:nvPr/>
        </p:nvGrpSpPr>
        <p:grpSpPr bwMode="auto">
          <a:xfrm>
            <a:off x="355600" y="1112838"/>
            <a:ext cx="7235825" cy="1260475"/>
            <a:chOff x="1408" y="1039"/>
            <a:chExt cx="3438" cy="581"/>
          </a:xfrm>
        </p:grpSpPr>
        <p:sp>
          <p:nvSpPr>
            <p:cNvPr id="116754" name="Oval 3">
              <a:extLst>
                <a:ext uri="{FF2B5EF4-FFF2-40B4-BE49-F238E27FC236}">
                  <a16:creationId xmlns:a16="http://schemas.microsoft.com/office/drawing/2014/main" id="{4D4DA410-03A9-FD5C-99E4-0E64616439DF}"/>
                </a:ext>
              </a:extLst>
            </p:cNvPr>
            <p:cNvSpPr>
              <a:spLocks noChangeArrowheads="1"/>
            </p:cNvSpPr>
            <p:nvPr/>
          </p:nvSpPr>
          <p:spPr bwMode="auto">
            <a:xfrm>
              <a:off x="1408" y="1039"/>
              <a:ext cx="1164" cy="581"/>
            </a:xfrm>
            <a:prstGeom prst="ellipse">
              <a:avLst/>
            </a:prstGeom>
            <a:solidFill>
              <a:srgbClr val="FFCCFF"/>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400" i="0">
                  <a:solidFill>
                    <a:srgbClr val="000000"/>
                  </a:solidFill>
                </a:rPr>
                <a:t>Base use case</a:t>
              </a:r>
            </a:p>
          </p:txBody>
        </p:sp>
        <p:sp>
          <p:nvSpPr>
            <p:cNvPr id="116755" name="Oval 4">
              <a:extLst>
                <a:ext uri="{FF2B5EF4-FFF2-40B4-BE49-F238E27FC236}">
                  <a16:creationId xmlns:a16="http://schemas.microsoft.com/office/drawing/2014/main" id="{306DDCF2-ED36-5C3C-DD8E-38815F4DDA1B}"/>
                </a:ext>
              </a:extLst>
            </p:cNvPr>
            <p:cNvSpPr>
              <a:spLocks noChangeArrowheads="1"/>
            </p:cNvSpPr>
            <p:nvPr/>
          </p:nvSpPr>
          <p:spPr bwMode="auto">
            <a:xfrm>
              <a:off x="3682" y="1039"/>
              <a:ext cx="1164" cy="581"/>
            </a:xfrm>
            <a:prstGeom prst="ellipse">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400" i="0">
                  <a:solidFill>
                    <a:srgbClr val="000000"/>
                  </a:solidFill>
                </a:rPr>
                <a:t>Common</a:t>
              </a:r>
            </a:p>
            <a:p>
              <a:pPr algn="ctr">
                <a:buClr>
                  <a:srgbClr val="000000"/>
                </a:buClr>
                <a:buSzPct val="100000"/>
                <a:buFont typeface="Comic Sans MS" panose="030F0702030302020204" pitchFamily="66" charset="0"/>
                <a:buNone/>
              </a:pPr>
              <a:r>
                <a:rPr lang="en-GB" altLang="en-US" sz="2400" i="0">
                  <a:solidFill>
                    <a:srgbClr val="000000"/>
                  </a:solidFill>
                </a:rPr>
                <a:t> use case</a:t>
              </a:r>
            </a:p>
          </p:txBody>
        </p:sp>
        <p:sp>
          <p:nvSpPr>
            <p:cNvPr id="116756" name="Line 5">
              <a:extLst>
                <a:ext uri="{FF2B5EF4-FFF2-40B4-BE49-F238E27FC236}">
                  <a16:creationId xmlns:a16="http://schemas.microsoft.com/office/drawing/2014/main" id="{7A912E34-2583-DA33-2B9F-8D1A28AD824D}"/>
                </a:ext>
              </a:extLst>
            </p:cNvPr>
            <p:cNvSpPr>
              <a:spLocks noChangeShapeType="1"/>
            </p:cNvSpPr>
            <p:nvPr/>
          </p:nvSpPr>
          <p:spPr bwMode="auto">
            <a:xfrm>
              <a:off x="2572" y="1355"/>
              <a:ext cx="1111" cy="1"/>
            </a:xfrm>
            <a:prstGeom prst="line">
              <a:avLst/>
            </a:prstGeom>
            <a:noFill/>
            <a:ln w="38100">
              <a:solidFill>
                <a:srgbClr val="000000"/>
              </a:solidFill>
              <a:prstDash val="dash"/>
              <a:miter lim="800000"/>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16757" name="Text Box 6">
              <a:extLst>
                <a:ext uri="{FF2B5EF4-FFF2-40B4-BE49-F238E27FC236}">
                  <a16:creationId xmlns:a16="http://schemas.microsoft.com/office/drawing/2014/main" id="{935AB966-AFE5-08A5-F7E7-CD6FEF554C3A}"/>
                </a:ext>
              </a:extLst>
            </p:cNvPr>
            <p:cNvSpPr txBox="1">
              <a:spLocks noChangeArrowheads="1"/>
            </p:cNvSpPr>
            <p:nvPr/>
          </p:nvSpPr>
          <p:spPr bwMode="auto">
            <a:xfrm>
              <a:off x="2706" y="1168"/>
              <a:ext cx="78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000" i="0">
                  <a:solidFill>
                    <a:srgbClr val="000000"/>
                  </a:solidFill>
                </a:rPr>
                <a:t>&lt;&lt;include&gt;&gt;</a:t>
              </a:r>
            </a:p>
          </p:txBody>
        </p:sp>
      </p:grpSp>
      <p:grpSp>
        <p:nvGrpSpPr>
          <p:cNvPr id="3" name="Group 23">
            <a:extLst>
              <a:ext uri="{FF2B5EF4-FFF2-40B4-BE49-F238E27FC236}">
                <a16:creationId xmlns:a16="http://schemas.microsoft.com/office/drawing/2014/main" id="{C4E5E989-1041-4737-7B9B-DB86B5EF92AF}"/>
              </a:ext>
            </a:extLst>
          </p:cNvPr>
          <p:cNvGrpSpPr>
            <a:grpSpLocks/>
          </p:cNvGrpSpPr>
          <p:nvPr/>
        </p:nvGrpSpPr>
        <p:grpSpPr bwMode="auto">
          <a:xfrm>
            <a:off x="0" y="2914650"/>
            <a:ext cx="10080625" cy="4141788"/>
            <a:chOff x="0" y="1836"/>
            <a:chExt cx="6350" cy="2609"/>
          </a:xfrm>
        </p:grpSpPr>
        <p:sp>
          <p:nvSpPr>
            <p:cNvPr id="116741" name="Oval 8">
              <a:extLst>
                <a:ext uri="{FF2B5EF4-FFF2-40B4-BE49-F238E27FC236}">
                  <a16:creationId xmlns:a16="http://schemas.microsoft.com/office/drawing/2014/main" id="{F3C826BB-0B27-A547-B24C-9BAC83B8C06C}"/>
                </a:ext>
              </a:extLst>
            </p:cNvPr>
            <p:cNvSpPr>
              <a:spLocks noChangeArrowheads="1"/>
            </p:cNvSpPr>
            <p:nvPr/>
          </p:nvSpPr>
          <p:spPr bwMode="auto">
            <a:xfrm>
              <a:off x="0" y="1836"/>
              <a:ext cx="1486" cy="756"/>
            </a:xfrm>
            <a:prstGeom prst="ellipse">
              <a:avLst/>
            </a:prstGeom>
            <a:solidFill>
              <a:srgbClr val="FFCCFF"/>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000" i="0">
                  <a:solidFill>
                    <a:srgbClr val="000000"/>
                  </a:solidFill>
                </a:rPr>
                <a:t>Base use case 2</a:t>
              </a:r>
            </a:p>
          </p:txBody>
        </p:sp>
        <p:sp>
          <p:nvSpPr>
            <p:cNvPr id="116742" name="Oval 9">
              <a:extLst>
                <a:ext uri="{FF2B5EF4-FFF2-40B4-BE49-F238E27FC236}">
                  <a16:creationId xmlns:a16="http://schemas.microsoft.com/office/drawing/2014/main" id="{10E0188F-1AC5-1DEA-5020-4F6697581A11}"/>
                </a:ext>
              </a:extLst>
            </p:cNvPr>
            <p:cNvSpPr>
              <a:spLocks noChangeArrowheads="1"/>
            </p:cNvSpPr>
            <p:nvPr/>
          </p:nvSpPr>
          <p:spPr bwMode="auto">
            <a:xfrm>
              <a:off x="4801" y="3690"/>
              <a:ext cx="1549" cy="755"/>
            </a:xfrm>
            <a:prstGeom prst="ellipse">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000" i="0">
                  <a:solidFill>
                    <a:srgbClr val="000000"/>
                  </a:solidFill>
                </a:rPr>
                <a:t>Common use case 3</a:t>
              </a:r>
            </a:p>
          </p:txBody>
        </p:sp>
        <p:sp>
          <p:nvSpPr>
            <p:cNvPr id="116743" name="Oval 10">
              <a:extLst>
                <a:ext uri="{FF2B5EF4-FFF2-40B4-BE49-F238E27FC236}">
                  <a16:creationId xmlns:a16="http://schemas.microsoft.com/office/drawing/2014/main" id="{776AEF58-4CD3-709A-750B-135C69668633}"/>
                </a:ext>
              </a:extLst>
            </p:cNvPr>
            <p:cNvSpPr>
              <a:spLocks noChangeArrowheads="1"/>
            </p:cNvSpPr>
            <p:nvPr/>
          </p:nvSpPr>
          <p:spPr bwMode="auto">
            <a:xfrm>
              <a:off x="3041" y="3690"/>
              <a:ext cx="1660" cy="755"/>
            </a:xfrm>
            <a:prstGeom prst="ellipse">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000" i="0">
                  <a:solidFill>
                    <a:srgbClr val="000000"/>
                  </a:solidFill>
                </a:rPr>
                <a:t>Common use case 2</a:t>
              </a:r>
            </a:p>
          </p:txBody>
        </p:sp>
        <p:sp>
          <p:nvSpPr>
            <p:cNvPr id="116744" name="Oval 11">
              <a:extLst>
                <a:ext uri="{FF2B5EF4-FFF2-40B4-BE49-F238E27FC236}">
                  <a16:creationId xmlns:a16="http://schemas.microsoft.com/office/drawing/2014/main" id="{CEDD5D37-777B-38DC-07C6-86F4E57C4E7C}"/>
                </a:ext>
              </a:extLst>
            </p:cNvPr>
            <p:cNvSpPr>
              <a:spLocks noChangeArrowheads="1"/>
            </p:cNvSpPr>
            <p:nvPr/>
          </p:nvSpPr>
          <p:spPr bwMode="auto">
            <a:xfrm>
              <a:off x="1216" y="3690"/>
              <a:ext cx="1595" cy="755"/>
            </a:xfrm>
            <a:prstGeom prst="ellipse">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000" i="0">
                  <a:solidFill>
                    <a:srgbClr val="000000"/>
                  </a:solidFill>
                </a:rPr>
                <a:t>Common use case 1</a:t>
              </a:r>
            </a:p>
          </p:txBody>
        </p:sp>
        <p:sp>
          <p:nvSpPr>
            <p:cNvPr id="116745" name="Oval 12">
              <a:extLst>
                <a:ext uri="{FF2B5EF4-FFF2-40B4-BE49-F238E27FC236}">
                  <a16:creationId xmlns:a16="http://schemas.microsoft.com/office/drawing/2014/main" id="{5128CA0F-C68C-D100-FE04-34F5C46218F0}"/>
                </a:ext>
              </a:extLst>
            </p:cNvPr>
            <p:cNvSpPr>
              <a:spLocks noChangeArrowheads="1"/>
            </p:cNvSpPr>
            <p:nvPr/>
          </p:nvSpPr>
          <p:spPr bwMode="auto">
            <a:xfrm>
              <a:off x="2365" y="1836"/>
              <a:ext cx="1486" cy="756"/>
            </a:xfrm>
            <a:prstGeom prst="ellipse">
              <a:avLst/>
            </a:prstGeom>
            <a:solidFill>
              <a:srgbClr val="FFCCFF"/>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000" i="0">
                  <a:solidFill>
                    <a:srgbClr val="000000"/>
                  </a:solidFill>
                </a:rPr>
                <a:t>Base use case 1</a:t>
              </a:r>
            </a:p>
          </p:txBody>
        </p:sp>
        <p:sp>
          <p:nvSpPr>
            <p:cNvPr id="116746" name="Line 13">
              <a:extLst>
                <a:ext uri="{FF2B5EF4-FFF2-40B4-BE49-F238E27FC236}">
                  <a16:creationId xmlns:a16="http://schemas.microsoft.com/office/drawing/2014/main" id="{DC1A5212-7702-622D-E5B2-81BBB1A78660}"/>
                </a:ext>
              </a:extLst>
            </p:cNvPr>
            <p:cNvSpPr>
              <a:spLocks noChangeShapeType="1"/>
            </p:cNvSpPr>
            <p:nvPr/>
          </p:nvSpPr>
          <p:spPr bwMode="auto">
            <a:xfrm>
              <a:off x="810" y="2592"/>
              <a:ext cx="676" cy="1169"/>
            </a:xfrm>
            <a:prstGeom prst="line">
              <a:avLst/>
            </a:prstGeom>
            <a:noFill/>
            <a:ln w="38100">
              <a:solidFill>
                <a:srgbClr val="000000"/>
              </a:solidFill>
              <a:prstDash val="dash"/>
              <a:miter lim="800000"/>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16747" name="Line 14">
              <a:extLst>
                <a:ext uri="{FF2B5EF4-FFF2-40B4-BE49-F238E27FC236}">
                  <a16:creationId xmlns:a16="http://schemas.microsoft.com/office/drawing/2014/main" id="{5A2F7290-C072-A722-5325-2194E3D9A386}"/>
                </a:ext>
              </a:extLst>
            </p:cNvPr>
            <p:cNvSpPr>
              <a:spLocks noChangeShapeType="1"/>
            </p:cNvSpPr>
            <p:nvPr/>
          </p:nvSpPr>
          <p:spPr bwMode="auto">
            <a:xfrm flipH="1">
              <a:off x="2293" y="2592"/>
              <a:ext cx="614" cy="1169"/>
            </a:xfrm>
            <a:prstGeom prst="line">
              <a:avLst/>
            </a:prstGeom>
            <a:noFill/>
            <a:ln w="38100">
              <a:solidFill>
                <a:srgbClr val="000000"/>
              </a:solidFill>
              <a:prstDash val="dash"/>
              <a:miter lim="800000"/>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16748" name="Line 15">
              <a:extLst>
                <a:ext uri="{FF2B5EF4-FFF2-40B4-BE49-F238E27FC236}">
                  <a16:creationId xmlns:a16="http://schemas.microsoft.com/office/drawing/2014/main" id="{7D71C9D5-85D4-23E9-D9B7-2E99C3831AE8}"/>
                </a:ext>
              </a:extLst>
            </p:cNvPr>
            <p:cNvSpPr>
              <a:spLocks noChangeShapeType="1"/>
            </p:cNvSpPr>
            <p:nvPr/>
          </p:nvSpPr>
          <p:spPr bwMode="auto">
            <a:xfrm>
              <a:off x="3174" y="2592"/>
              <a:ext cx="473" cy="1100"/>
            </a:xfrm>
            <a:prstGeom prst="line">
              <a:avLst/>
            </a:prstGeom>
            <a:noFill/>
            <a:ln w="38100">
              <a:solidFill>
                <a:srgbClr val="000000"/>
              </a:solidFill>
              <a:prstDash val="dash"/>
              <a:miter lim="800000"/>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16749" name="Line 16">
              <a:extLst>
                <a:ext uri="{FF2B5EF4-FFF2-40B4-BE49-F238E27FC236}">
                  <a16:creationId xmlns:a16="http://schemas.microsoft.com/office/drawing/2014/main" id="{D084C578-726A-2948-AA65-EA70BE520951}"/>
                </a:ext>
              </a:extLst>
            </p:cNvPr>
            <p:cNvSpPr>
              <a:spLocks noChangeShapeType="1"/>
            </p:cNvSpPr>
            <p:nvPr/>
          </p:nvSpPr>
          <p:spPr bwMode="auto">
            <a:xfrm>
              <a:off x="3579" y="2522"/>
              <a:ext cx="1957" cy="1170"/>
            </a:xfrm>
            <a:prstGeom prst="line">
              <a:avLst/>
            </a:prstGeom>
            <a:noFill/>
            <a:ln w="38100">
              <a:solidFill>
                <a:srgbClr val="000000"/>
              </a:solidFill>
              <a:prstDash val="dash"/>
              <a:miter lim="800000"/>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16750" name="Text Box 17">
              <a:extLst>
                <a:ext uri="{FF2B5EF4-FFF2-40B4-BE49-F238E27FC236}">
                  <a16:creationId xmlns:a16="http://schemas.microsoft.com/office/drawing/2014/main" id="{0A5D4660-A4F1-BFE4-DD0E-126B9BCEFFAC}"/>
                </a:ext>
              </a:extLst>
            </p:cNvPr>
            <p:cNvSpPr txBox="1">
              <a:spLocks noChangeArrowheads="1"/>
            </p:cNvSpPr>
            <p:nvPr/>
          </p:nvSpPr>
          <p:spPr bwMode="auto">
            <a:xfrm>
              <a:off x="199" y="3101"/>
              <a:ext cx="105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000" i="0">
                  <a:solidFill>
                    <a:srgbClr val="000000"/>
                  </a:solidFill>
                </a:rPr>
                <a:t>&lt;&lt;include&gt;&gt;</a:t>
              </a:r>
            </a:p>
          </p:txBody>
        </p:sp>
        <p:sp>
          <p:nvSpPr>
            <p:cNvPr id="116751" name="Text Box 18">
              <a:extLst>
                <a:ext uri="{FF2B5EF4-FFF2-40B4-BE49-F238E27FC236}">
                  <a16:creationId xmlns:a16="http://schemas.microsoft.com/office/drawing/2014/main" id="{ACCEF776-2DEC-DFC5-4DF7-A8EBB8B69EF4}"/>
                </a:ext>
              </a:extLst>
            </p:cNvPr>
            <p:cNvSpPr txBox="1">
              <a:spLocks noChangeArrowheads="1"/>
            </p:cNvSpPr>
            <p:nvPr/>
          </p:nvSpPr>
          <p:spPr bwMode="auto">
            <a:xfrm>
              <a:off x="1783" y="2909"/>
              <a:ext cx="105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000" i="0">
                  <a:solidFill>
                    <a:srgbClr val="000000"/>
                  </a:solidFill>
                </a:rPr>
                <a:t>&lt;&lt;include&gt;&gt;</a:t>
              </a:r>
            </a:p>
          </p:txBody>
        </p:sp>
        <p:sp>
          <p:nvSpPr>
            <p:cNvPr id="116752" name="Text Box 19">
              <a:extLst>
                <a:ext uri="{FF2B5EF4-FFF2-40B4-BE49-F238E27FC236}">
                  <a16:creationId xmlns:a16="http://schemas.microsoft.com/office/drawing/2014/main" id="{7351A4B5-DC87-77E5-4FE2-BA32B1CFA47C}"/>
                </a:ext>
              </a:extLst>
            </p:cNvPr>
            <p:cNvSpPr txBox="1">
              <a:spLocks noChangeArrowheads="1"/>
            </p:cNvSpPr>
            <p:nvPr/>
          </p:nvSpPr>
          <p:spPr bwMode="auto">
            <a:xfrm>
              <a:off x="3348" y="3212"/>
              <a:ext cx="105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000" i="0">
                  <a:solidFill>
                    <a:srgbClr val="000000"/>
                  </a:solidFill>
                </a:rPr>
                <a:t>&lt;&lt;include&gt;&gt;</a:t>
              </a:r>
            </a:p>
          </p:txBody>
        </p:sp>
        <p:sp>
          <p:nvSpPr>
            <p:cNvPr id="116753" name="Text Box 20">
              <a:extLst>
                <a:ext uri="{FF2B5EF4-FFF2-40B4-BE49-F238E27FC236}">
                  <a16:creationId xmlns:a16="http://schemas.microsoft.com/office/drawing/2014/main" id="{51A01CAF-7700-4DD7-7566-A33931C64214}"/>
                </a:ext>
              </a:extLst>
            </p:cNvPr>
            <p:cNvSpPr txBox="1">
              <a:spLocks noChangeArrowheads="1"/>
            </p:cNvSpPr>
            <p:nvPr/>
          </p:nvSpPr>
          <p:spPr bwMode="auto">
            <a:xfrm>
              <a:off x="4430" y="2801"/>
              <a:ext cx="105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000" i="0">
                  <a:solidFill>
                    <a:srgbClr val="000000"/>
                  </a:solidFill>
                </a:rPr>
                <a:t>&lt;&lt;include&gt;&gt;</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C00F449F-4ACF-FC09-D1D4-F3934CB82968}"/>
              </a:ext>
            </a:extLst>
          </p:cNvPr>
          <p:cNvSpPr>
            <a:spLocks noGrp="1" noChangeArrowheads="1"/>
          </p:cNvSpPr>
          <p:nvPr>
            <p:ph type="title"/>
          </p:nvPr>
        </p:nvSpPr>
        <p:spPr>
          <a:xfrm>
            <a:off x="276225" y="-200025"/>
            <a:ext cx="9164638" cy="1993900"/>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t>Example of Factoring Use Cases Using  Include </a:t>
            </a:r>
          </a:p>
        </p:txBody>
      </p:sp>
      <p:sp>
        <p:nvSpPr>
          <p:cNvPr id="118787" name="Oval 9">
            <a:extLst>
              <a:ext uri="{FF2B5EF4-FFF2-40B4-BE49-F238E27FC236}">
                <a16:creationId xmlns:a16="http://schemas.microsoft.com/office/drawing/2014/main" id="{327B3AF6-A0F2-A462-1B9D-4474003289B8}"/>
              </a:ext>
            </a:extLst>
          </p:cNvPr>
          <p:cNvSpPr>
            <a:spLocks noChangeArrowheads="1"/>
          </p:cNvSpPr>
          <p:nvPr/>
        </p:nvSpPr>
        <p:spPr bwMode="auto">
          <a:xfrm>
            <a:off x="676275" y="1493838"/>
            <a:ext cx="3373438" cy="1677987"/>
          </a:xfrm>
          <a:prstGeom prst="ellipse">
            <a:avLst/>
          </a:prstGeom>
          <a:solidFill>
            <a:srgbClr val="FFCCFF"/>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3200" i="0">
                <a:solidFill>
                  <a:srgbClr val="000000"/>
                </a:solidFill>
              </a:rPr>
              <a:t>Issue Book</a:t>
            </a:r>
          </a:p>
        </p:txBody>
      </p:sp>
      <p:sp>
        <p:nvSpPr>
          <p:cNvPr id="118788" name="Oval 12">
            <a:extLst>
              <a:ext uri="{FF2B5EF4-FFF2-40B4-BE49-F238E27FC236}">
                <a16:creationId xmlns:a16="http://schemas.microsoft.com/office/drawing/2014/main" id="{005EC01A-7FA6-501B-8C2A-616C2CE3BC77}"/>
              </a:ext>
            </a:extLst>
          </p:cNvPr>
          <p:cNvSpPr>
            <a:spLocks noChangeArrowheads="1"/>
          </p:cNvSpPr>
          <p:nvPr/>
        </p:nvSpPr>
        <p:spPr bwMode="auto">
          <a:xfrm>
            <a:off x="3435350" y="5610225"/>
            <a:ext cx="3371850" cy="1674813"/>
          </a:xfrm>
          <a:prstGeom prst="ellipse">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400" i="0">
                <a:solidFill>
                  <a:srgbClr val="000000"/>
                </a:solidFill>
              </a:rPr>
              <a:t>Check Reservation</a:t>
            </a:r>
          </a:p>
        </p:txBody>
      </p:sp>
      <p:sp>
        <p:nvSpPr>
          <p:cNvPr id="118789" name="Oval 13">
            <a:extLst>
              <a:ext uri="{FF2B5EF4-FFF2-40B4-BE49-F238E27FC236}">
                <a16:creationId xmlns:a16="http://schemas.microsoft.com/office/drawing/2014/main" id="{4E03A7B9-764C-DF65-BA65-DC92ACF1A2AC}"/>
              </a:ext>
            </a:extLst>
          </p:cNvPr>
          <p:cNvSpPr>
            <a:spLocks noChangeArrowheads="1"/>
          </p:cNvSpPr>
          <p:nvPr/>
        </p:nvSpPr>
        <p:spPr bwMode="auto">
          <a:xfrm>
            <a:off x="6043613" y="1493838"/>
            <a:ext cx="3373437" cy="1677987"/>
          </a:xfrm>
          <a:prstGeom prst="ellipse">
            <a:avLst/>
          </a:prstGeom>
          <a:solidFill>
            <a:srgbClr val="FFCCFF"/>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3200" i="0">
                <a:solidFill>
                  <a:srgbClr val="000000"/>
                </a:solidFill>
              </a:rPr>
              <a:t>Renew Book</a:t>
            </a:r>
          </a:p>
        </p:txBody>
      </p:sp>
      <p:sp>
        <p:nvSpPr>
          <p:cNvPr id="118790" name="Line 14">
            <a:extLst>
              <a:ext uri="{FF2B5EF4-FFF2-40B4-BE49-F238E27FC236}">
                <a16:creationId xmlns:a16="http://schemas.microsoft.com/office/drawing/2014/main" id="{B0EB5128-3B9B-76A7-E22C-092BA021C57F}"/>
              </a:ext>
            </a:extLst>
          </p:cNvPr>
          <p:cNvSpPr>
            <a:spLocks noChangeShapeType="1"/>
          </p:cNvSpPr>
          <p:nvPr/>
        </p:nvSpPr>
        <p:spPr bwMode="auto">
          <a:xfrm>
            <a:off x="2516188" y="3171825"/>
            <a:ext cx="1533525" cy="2593975"/>
          </a:xfrm>
          <a:prstGeom prst="line">
            <a:avLst/>
          </a:prstGeom>
          <a:noFill/>
          <a:ln w="57150">
            <a:solidFill>
              <a:srgbClr val="000000"/>
            </a:solidFill>
            <a:prstDash val="dash"/>
            <a:miter lim="800000"/>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18791" name="Line 15">
            <a:extLst>
              <a:ext uri="{FF2B5EF4-FFF2-40B4-BE49-F238E27FC236}">
                <a16:creationId xmlns:a16="http://schemas.microsoft.com/office/drawing/2014/main" id="{B9D248DB-846F-957E-FBD6-8DD4276C1249}"/>
              </a:ext>
            </a:extLst>
          </p:cNvPr>
          <p:cNvSpPr>
            <a:spLocks noChangeShapeType="1"/>
          </p:cNvSpPr>
          <p:nvPr/>
        </p:nvSpPr>
        <p:spPr bwMode="auto">
          <a:xfrm flipH="1">
            <a:off x="5878513" y="3171825"/>
            <a:ext cx="1395412" cy="2593975"/>
          </a:xfrm>
          <a:prstGeom prst="line">
            <a:avLst/>
          </a:prstGeom>
          <a:noFill/>
          <a:ln w="57150">
            <a:solidFill>
              <a:srgbClr val="000000"/>
            </a:solidFill>
            <a:prstDash val="dash"/>
            <a:miter lim="800000"/>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18792" name="Text Box 18">
            <a:extLst>
              <a:ext uri="{FF2B5EF4-FFF2-40B4-BE49-F238E27FC236}">
                <a16:creationId xmlns:a16="http://schemas.microsoft.com/office/drawing/2014/main" id="{19F5BA78-0A25-134D-CF46-A8CE05597E7D}"/>
              </a:ext>
            </a:extLst>
          </p:cNvPr>
          <p:cNvSpPr txBox="1">
            <a:spLocks noChangeArrowheads="1"/>
          </p:cNvSpPr>
          <p:nvPr/>
        </p:nvSpPr>
        <p:spPr bwMode="auto">
          <a:xfrm>
            <a:off x="1001713" y="4160838"/>
            <a:ext cx="222726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800" i="0">
                <a:solidFill>
                  <a:srgbClr val="000000"/>
                </a:solidFill>
              </a:rPr>
              <a:t>&lt;&lt;include&gt;&gt;</a:t>
            </a:r>
          </a:p>
        </p:txBody>
      </p:sp>
      <p:sp>
        <p:nvSpPr>
          <p:cNvPr id="118793" name="Text Box 19">
            <a:extLst>
              <a:ext uri="{FF2B5EF4-FFF2-40B4-BE49-F238E27FC236}">
                <a16:creationId xmlns:a16="http://schemas.microsoft.com/office/drawing/2014/main" id="{F95801F5-E455-9D35-2E3C-1D25E4AC8190}"/>
              </a:ext>
            </a:extLst>
          </p:cNvPr>
          <p:cNvSpPr txBox="1">
            <a:spLocks noChangeArrowheads="1"/>
          </p:cNvSpPr>
          <p:nvPr/>
        </p:nvSpPr>
        <p:spPr bwMode="auto">
          <a:xfrm>
            <a:off x="6943725" y="3867150"/>
            <a:ext cx="22272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800" i="0">
                <a:solidFill>
                  <a:srgbClr val="000000"/>
                </a:solidFill>
              </a:rPr>
              <a:t>&lt;&lt;include&gt;&gt;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E3F0DE-DE82-3560-2F49-AFFD096A8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113" y="2484438"/>
            <a:ext cx="2416175"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5" name="Rectangle 2">
            <a:extLst>
              <a:ext uri="{FF2B5EF4-FFF2-40B4-BE49-F238E27FC236}">
                <a16:creationId xmlns:a16="http://schemas.microsoft.com/office/drawing/2014/main" id="{3D75C08C-D999-898E-AB3D-856B89CA216D}"/>
              </a:ext>
            </a:extLst>
          </p:cNvPr>
          <p:cNvSpPr>
            <a:spLocks noGrp="1" noChangeArrowheads="1"/>
          </p:cNvSpPr>
          <p:nvPr>
            <p:ph type="title"/>
          </p:nvPr>
        </p:nvSpPr>
        <p:spPr>
          <a:xfrm>
            <a:off x="544513" y="252413"/>
            <a:ext cx="8596312" cy="808037"/>
          </a:xfrm>
        </p:spPr>
        <p:txBody>
          <a:bodyPr/>
          <a:lstStyle/>
          <a:p>
            <a:r>
              <a:rPr lang="en-US" altLang="en-US" sz="4000"/>
              <a:t>Extend</a:t>
            </a:r>
          </a:p>
        </p:txBody>
      </p:sp>
      <p:sp>
        <p:nvSpPr>
          <p:cNvPr id="370691" name="Rectangle 3">
            <a:extLst>
              <a:ext uri="{FF2B5EF4-FFF2-40B4-BE49-F238E27FC236}">
                <a16:creationId xmlns:a16="http://schemas.microsoft.com/office/drawing/2014/main" id="{DECFA46D-13D2-85E0-9022-473442F5EDFF}"/>
              </a:ext>
            </a:extLst>
          </p:cNvPr>
          <p:cNvSpPr>
            <a:spLocks noGrp="1" noChangeArrowheads="1"/>
          </p:cNvSpPr>
          <p:nvPr>
            <p:ph type="body" idx="1"/>
          </p:nvPr>
        </p:nvSpPr>
        <p:spPr>
          <a:xfrm>
            <a:off x="261938" y="1265238"/>
            <a:ext cx="9612312" cy="6019800"/>
          </a:xfrm>
        </p:spPr>
        <p:txBody>
          <a:bodyPr/>
          <a:lstStyle/>
          <a:p>
            <a:pPr>
              <a:lnSpc>
                <a:spcPct val="125000"/>
              </a:lnSpc>
              <a:spcBef>
                <a:spcPts val="1200"/>
              </a:spcBef>
              <a:spcAft>
                <a:spcPts val="1800"/>
              </a:spcAft>
            </a:pPr>
            <a:r>
              <a:rPr lang="en-US" altLang="en-US" sz="4400"/>
              <a:t>Use when a use-case can optionally do a little bit more:</a:t>
            </a:r>
          </a:p>
          <a:p>
            <a:pPr lvl="1">
              <a:lnSpc>
                <a:spcPct val="125000"/>
              </a:lnSpc>
              <a:spcBef>
                <a:spcPts val="1200"/>
              </a:spcBef>
              <a:spcAft>
                <a:spcPts val="1800"/>
              </a:spcAft>
            </a:pPr>
            <a:r>
              <a:rPr lang="en-US" altLang="en-US" sz="3600"/>
              <a:t>Captures the normal behavior</a:t>
            </a:r>
          </a:p>
          <a:p>
            <a:pPr lvl="1">
              <a:lnSpc>
                <a:spcPct val="125000"/>
              </a:lnSpc>
              <a:spcBef>
                <a:spcPts val="1200"/>
              </a:spcBef>
              <a:spcAft>
                <a:spcPts val="1800"/>
              </a:spcAft>
            </a:pPr>
            <a:r>
              <a:rPr lang="en-US" altLang="en-US" sz="3600">
                <a:solidFill>
                  <a:schemeClr val="accent2"/>
                </a:solidFill>
              </a:rPr>
              <a:t>Captures the extra behavior in a separate use-case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0691">
                                            <p:txEl>
                                              <p:pRg st="2" end="2"/>
                                            </p:txEl>
                                          </p:spTgt>
                                        </p:tgtEl>
                                        <p:attrNameLst>
                                          <p:attrName>style.visibility</p:attrName>
                                        </p:attrNameLst>
                                      </p:cBhvr>
                                      <p:to>
                                        <p:strVal val="visible"/>
                                      </p:to>
                                    </p:set>
                                    <p:animEffect transition="in" filter="wipe(down)">
                                      <p:cBhvr>
                                        <p:cTn id="7" dur="500"/>
                                        <p:tgtEl>
                                          <p:spTgt spid="3706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a:extLst>
              <a:ext uri="{FF2B5EF4-FFF2-40B4-BE49-F238E27FC236}">
                <a16:creationId xmlns:a16="http://schemas.microsoft.com/office/drawing/2014/main" id="{5E050440-DC14-BFCA-2470-62F2F4339A46}"/>
              </a:ext>
            </a:extLst>
          </p:cNvPr>
          <p:cNvSpPr>
            <a:spLocks noChangeArrowheads="1"/>
          </p:cNvSpPr>
          <p:nvPr>
            <p:ph type="title"/>
          </p:nvPr>
        </p:nvSpPr>
        <p:spPr>
          <a:xfrm>
            <a:off x="239713" y="198438"/>
            <a:ext cx="9317037" cy="1363662"/>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t>Factoring Use Cases Using  Extend </a:t>
            </a:r>
          </a:p>
        </p:txBody>
      </p:sp>
      <p:grpSp>
        <p:nvGrpSpPr>
          <p:cNvPr id="121859" name="Group 2">
            <a:extLst>
              <a:ext uri="{FF2B5EF4-FFF2-40B4-BE49-F238E27FC236}">
                <a16:creationId xmlns:a16="http://schemas.microsoft.com/office/drawing/2014/main" id="{8FE7F01E-2566-76FC-95FB-125A709F2CC3}"/>
              </a:ext>
            </a:extLst>
          </p:cNvPr>
          <p:cNvGrpSpPr>
            <a:grpSpLocks/>
          </p:cNvGrpSpPr>
          <p:nvPr/>
        </p:nvGrpSpPr>
        <p:grpSpPr bwMode="auto">
          <a:xfrm>
            <a:off x="773113" y="3017838"/>
            <a:ext cx="8534400" cy="1676400"/>
            <a:chOff x="1323" y="1905"/>
            <a:chExt cx="3439" cy="581"/>
          </a:xfrm>
        </p:grpSpPr>
        <p:sp>
          <p:nvSpPr>
            <p:cNvPr id="121860" name="Oval 3">
              <a:extLst>
                <a:ext uri="{FF2B5EF4-FFF2-40B4-BE49-F238E27FC236}">
                  <a16:creationId xmlns:a16="http://schemas.microsoft.com/office/drawing/2014/main" id="{0D08EB12-2281-8982-A62A-8CB565D513BF}"/>
                </a:ext>
              </a:extLst>
            </p:cNvPr>
            <p:cNvSpPr>
              <a:spLocks noChangeArrowheads="1"/>
            </p:cNvSpPr>
            <p:nvPr/>
          </p:nvSpPr>
          <p:spPr bwMode="auto">
            <a:xfrm>
              <a:off x="1323" y="1905"/>
              <a:ext cx="1164" cy="581"/>
            </a:xfrm>
            <a:prstGeom prst="ellipse">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3200" i="0">
                  <a:solidFill>
                    <a:srgbClr val="000000"/>
                  </a:solidFill>
                </a:rPr>
                <a:t>Base </a:t>
              </a:r>
            </a:p>
            <a:p>
              <a:pPr algn="ctr">
                <a:buClr>
                  <a:srgbClr val="000000"/>
                </a:buClr>
                <a:buSzPct val="100000"/>
                <a:buFont typeface="Comic Sans MS" panose="030F0702030302020204" pitchFamily="66" charset="0"/>
                <a:buNone/>
              </a:pPr>
              <a:r>
                <a:rPr lang="en-GB" altLang="en-US" sz="3200" i="0">
                  <a:solidFill>
                    <a:srgbClr val="000000"/>
                  </a:solidFill>
                </a:rPr>
                <a:t>use case</a:t>
              </a:r>
            </a:p>
          </p:txBody>
        </p:sp>
        <p:sp>
          <p:nvSpPr>
            <p:cNvPr id="121861" name="Oval 4">
              <a:extLst>
                <a:ext uri="{FF2B5EF4-FFF2-40B4-BE49-F238E27FC236}">
                  <a16:creationId xmlns:a16="http://schemas.microsoft.com/office/drawing/2014/main" id="{F1DD9113-77DB-B55C-98C2-54E289D1F18C}"/>
                </a:ext>
              </a:extLst>
            </p:cNvPr>
            <p:cNvSpPr>
              <a:spLocks noChangeArrowheads="1"/>
            </p:cNvSpPr>
            <p:nvPr/>
          </p:nvSpPr>
          <p:spPr bwMode="auto">
            <a:xfrm>
              <a:off x="3598" y="1905"/>
              <a:ext cx="1164" cy="581"/>
            </a:xfrm>
            <a:prstGeom prst="ellipse">
              <a:avLst/>
            </a:prstGeom>
            <a:solidFill>
              <a:srgbClr val="FFCCFF"/>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3200" i="0">
                  <a:solidFill>
                    <a:srgbClr val="000000"/>
                  </a:solidFill>
                </a:rPr>
                <a:t>Common</a:t>
              </a:r>
            </a:p>
            <a:p>
              <a:pPr algn="ctr">
                <a:buClr>
                  <a:srgbClr val="000000"/>
                </a:buClr>
                <a:buSzPct val="100000"/>
                <a:buFont typeface="Comic Sans MS" panose="030F0702030302020204" pitchFamily="66" charset="0"/>
                <a:buNone/>
              </a:pPr>
              <a:r>
                <a:rPr lang="en-GB" altLang="en-US" sz="3200" i="0">
                  <a:solidFill>
                    <a:srgbClr val="000000"/>
                  </a:solidFill>
                </a:rPr>
                <a:t> use case</a:t>
              </a:r>
            </a:p>
          </p:txBody>
        </p:sp>
        <p:sp>
          <p:nvSpPr>
            <p:cNvPr id="121862" name="Line 5">
              <a:extLst>
                <a:ext uri="{FF2B5EF4-FFF2-40B4-BE49-F238E27FC236}">
                  <a16:creationId xmlns:a16="http://schemas.microsoft.com/office/drawing/2014/main" id="{33BC6C34-DFE4-6A47-6B22-F923162534C2}"/>
                </a:ext>
              </a:extLst>
            </p:cNvPr>
            <p:cNvSpPr>
              <a:spLocks noChangeShapeType="1"/>
            </p:cNvSpPr>
            <p:nvPr/>
          </p:nvSpPr>
          <p:spPr bwMode="auto">
            <a:xfrm>
              <a:off x="2487" y="2221"/>
              <a:ext cx="1111" cy="1"/>
            </a:xfrm>
            <a:prstGeom prst="line">
              <a:avLst/>
            </a:prstGeom>
            <a:noFill/>
            <a:ln w="57150">
              <a:solidFill>
                <a:srgbClr val="000000"/>
              </a:solidFill>
              <a:prstDash val="dash"/>
              <a:miter lim="800000"/>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121863" name="Text Box 6">
              <a:extLst>
                <a:ext uri="{FF2B5EF4-FFF2-40B4-BE49-F238E27FC236}">
                  <a16:creationId xmlns:a16="http://schemas.microsoft.com/office/drawing/2014/main" id="{6D1022BB-0160-05F4-E5BC-A1B05C236E57}"/>
                </a:ext>
              </a:extLst>
            </p:cNvPr>
            <p:cNvSpPr txBox="1">
              <a:spLocks noChangeArrowheads="1"/>
            </p:cNvSpPr>
            <p:nvPr/>
          </p:nvSpPr>
          <p:spPr bwMode="auto">
            <a:xfrm>
              <a:off x="2475" y="1992"/>
              <a:ext cx="90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800" i="0">
                  <a:solidFill>
                    <a:srgbClr val="000000"/>
                  </a:solidFill>
                </a:rPr>
                <a:t>&lt;&lt;extend&gt;&gt;</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8DF1DAF-4F63-D06A-AC71-02AB246B278F}"/>
              </a:ext>
            </a:extLst>
          </p:cNvPr>
          <p:cNvSpPr>
            <a:spLocks noGrp="1" noChangeArrowheads="1"/>
          </p:cNvSpPr>
          <p:nvPr>
            <p:ph type="title"/>
          </p:nvPr>
        </p:nvSpPr>
        <p:spPr>
          <a:xfrm>
            <a:off x="620713" y="350838"/>
            <a:ext cx="8566150" cy="1363662"/>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t>Factoring Use Cases Using  Extend</a:t>
            </a:r>
          </a:p>
        </p:txBody>
      </p:sp>
      <p:grpSp>
        <p:nvGrpSpPr>
          <p:cNvPr id="123907" name="Group 3">
            <a:extLst>
              <a:ext uri="{FF2B5EF4-FFF2-40B4-BE49-F238E27FC236}">
                <a16:creationId xmlns:a16="http://schemas.microsoft.com/office/drawing/2014/main" id="{4C65BFA5-0C4F-865E-305D-210FAF7A406B}"/>
              </a:ext>
            </a:extLst>
          </p:cNvPr>
          <p:cNvGrpSpPr>
            <a:grpSpLocks/>
          </p:cNvGrpSpPr>
          <p:nvPr/>
        </p:nvGrpSpPr>
        <p:grpSpPr bwMode="auto">
          <a:xfrm>
            <a:off x="773113" y="3017838"/>
            <a:ext cx="8534400" cy="1676400"/>
            <a:chOff x="1323" y="1905"/>
            <a:chExt cx="3439" cy="581"/>
          </a:xfrm>
        </p:grpSpPr>
        <p:sp>
          <p:nvSpPr>
            <p:cNvPr id="123908" name="Oval 4">
              <a:extLst>
                <a:ext uri="{FF2B5EF4-FFF2-40B4-BE49-F238E27FC236}">
                  <a16:creationId xmlns:a16="http://schemas.microsoft.com/office/drawing/2014/main" id="{7ADF2468-6EF8-DBCF-BB37-2ABC8C51D1E0}"/>
                </a:ext>
              </a:extLst>
            </p:cNvPr>
            <p:cNvSpPr>
              <a:spLocks noChangeArrowheads="1"/>
            </p:cNvSpPr>
            <p:nvPr/>
          </p:nvSpPr>
          <p:spPr bwMode="auto">
            <a:xfrm>
              <a:off x="1323" y="1905"/>
              <a:ext cx="1164" cy="581"/>
            </a:xfrm>
            <a:prstGeom prst="ellipse">
              <a:avLst/>
            </a:prstGeom>
            <a:solidFill>
              <a:srgbClr val="FFFF00"/>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3200" i="0">
                  <a:solidFill>
                    <a:srgbClr val="000000"/>
                  </a:solidFill>
                </a:rPr>
                <a:t>Order</a:t>
              </a:r>
            </a:p>
            <a:p>
              <a:pPr algn="ctr">
                <a:buClr>
                  <a:srgbClr val="000000"/>
                </a:buClr>
                <a:buSzPct val="100000"/>
                <a:buFont typeface="Comic Sans MS" panose="030F0702030302020204" pitchFamily="66" charset="0"/>
                <a:buNone/>
              </a:pPr>
              <a:r>
                <a:rPr lang="en-GB" altLang="en-US" sz="3200" i="0">
                  <a:solidFill>
                    <a:srgbClr val="000000"/>
                  </a:solidFill>
                </a:rPr>
                <a:t>Item</a:t>
              </a:r>
            </a:p>
          </p:txBody>
        </p:sp>
        <p:sp>
          <p:nvSpPr>
            <p:cNvPr id="123909" name="Oval 5">
              <a:extLst>
                <a:ext uri="{FF2B5EF4-FFF2-40B4-BE49-F238E27FC236}">
                  <a16:creationId xmlns:a16="http://schemas.microsoft.com/office/drawing/2014/main" id="{E8DDB1BD-C47A-6529-83A0-BC9A36D49FD9}"/>
                </a:ext>
              </a:extLst>
            </p:cNvPr>
            <p:cNvSpPr>
              <a:spLocks noChangeArrowheads="1"/>
            </p:cNvSpPr>
            <p:nvPr/>
          </p:nvSpPr>
          <p:spPr bwMode="auto">
            <a:xfrm>
              <a:off x="3598" y="1905"/>
              <a:ext cx="1164" cy="581"/>
            </a:xfrm>
            <a:prstGeom prst="ellipse">
              <a:avLst/>
            </a:prstGeom>
            <a:solidFill>
              <a:srgbClr val="FFCCFF"/>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3200" i="0">
                  <a:solidFill>
                    <a:srgbClr val="000000"/>
                  </a:solidFill>
                </a:rPr>
                <a:t>Show</a:t>
              </a:r>
            </a:p>
            <a:p>
              <a:pPr algn="ctr">
                <a:buClr>
                  <a:srgbClr val="000000"/>
                </a:buClr>
                <a:buSzPct val="100000"/>
                <a:buFont typeface="Comic Sans MS" panose="030F0702030302020204" pitchFamily="66" charset="0"/>
                <a:buNone/>
              </a:pPr>
              <a:r>
                <a:rPr lang="en-GB" altLang="en-US" sz="3200" i="0">
                  <a:solidFill>
                    <a:srgbClr val="000000"/>
                  </a:solidFill>
                </a:rPr>
                <a:t> Catalog</a:t>
              </a:r>
            </a:p>
          </p:txBody>
        </p:sp>
        <p:sp>
          <p:nvSpPr>
            <p:cNvPr id="123910" name="Line 6">
              <a:extLst>
                <a:ext uri="{FF2B5EF4-FFF2-40B4-BE49-F238E27FC236}">
                  <a16:creationId xmlns:a16="http://schemas.microsoft.com/office/drawing/2014/main" id="{85D97B76-8CF6-4E89-C89D-7DFCB78C39F5}"/>
                </a:ext>
              </a:extLst>
            </p:cNvPr>
            <p:cNvSpPr>
              <a:spLocks noChangeShapeType="1"/>
            </p:cNvSpPr>
            <p:nvPr/>
          </p:nvSpPr>
          <p:spPr bwMode="auto">
            <a:xfrm>
              <a:off x="2487" y="2221"/>
              <a:ext cx="1111" cy="1"/>
            </a:xfrm>
            <a:prstGeom prst="line">
              <a:avLst/>
            </a:prstGeom>
            <a:noFill/>
            <a:ln w="57150">
              <a:solidFill>
                <a:srgbClr val="000000"/>
              </a:solidFill>
              <a:prstDash val="dash"/>
              <a:miter lim="800000"/>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123911" name="Text Box 7">
              <a:extLst>
                <a:ext uri="{FF2B5EF4-FFF2-40B4-BE49-F238E27FC236}">
                  <a16:creationId xmlns:a16="http://schemas.microsoft.com/office/drawing/2014/main" id="{06EBA042-6FB1-1B20-B54F-84B7C9080290}"/>
                </a:ext>
              </a:extLst>
            </p:cNvPr>
            <p:cNvSpPr txBox="1">
              <a:spLocks noChangeArrowheads="1"/>
            </p:cNvSpPr>
            <p:nvPr/>
          </p:nvSpPr>
          <p:spPr bwMode="auto">
            <a:xfrm>
              <a:off x="2475" y="1992"/>
              <a:ext cx="90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800" tIns="50400" rIns="100800" bIns="50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800" i="0">
                  <a:solidFill>
                    <a:srgbClr val="000000"/>
                  </a:solidFill>
                </a:rPr>
                <a:t>&lt;&lt;extend&gt;&gt;</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3">
            <a:extLst>
              <a:ext uri="{FF2B5EF4-FFF2-40B4-BE49-F238E27FC236}">
                <a16:creationId xmlns:a16="http://schemas.microsoft.com/office/drawing/2014/main" id="{36AAE3BF-E055-563C-6A4A-04E8612A8C00}"/>
              </a:ext>
            </a:extLst>
          </p:cNvPr>
          <p:cNvSpPr>
            <a:spLocks noChangeArrowheads="1"/>
          </p:cNvSpPr>
          <p:nvPr/>
        </p:nvSpPr>
        <p:spPr bwMode="auto">
          <a:xfrm>
            <a:off x="773113" y="4465638"/>
            <a:ext cx="8445500" cy="2257425"/>
          </a:xfrm>
          <a:prstGeom prst="rect">
            <a:avLst/>
          </a:prstGeom>
          <a:solidFill>
            <a:srgbClr val="CCFFCC"/>
          </a:solidFill>
          <a:ln w="19050" cap="rnd" algn="ctr">
            <a:solidFill>
              <a:srgbClr val="FF0000"/>
            </a:solidFill>
            <a:prstDash val="sysDot"/>
            <a:miter lim="800000"/>
            <a:headEnd/>
            <a:tailEnd/>
          </a:ln>
        </p:spPr>
        <p:txBody>
          <a:bodyPr wrap="none" lIns="100794" tIns="50397" rIns="100794" bIns="50397" anchor="b"/>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r" eaLnBrk="1" hangingPunct="1"/>
            <a:endParaRPr lang="en-US" altLang="en-US" sz="1300" b="0" i="0">
              <a:solidFill>
                <a:srgbClr val="808080"/>
              </a:solidFill>
              <a:cs typeface="Arial" panose="020B0604020202020204" pitchFamily="34" charset="0"/>
            </a:endParaRPr>
          </a:p>
        </p:txBody>
      </p:sp>
      <p:sp>
        <p:nvSpPr>
          <p:cNvPr id="125955" name="Rectangle 2">
            <a:extLst>
              <a:ext uri="{FF2B5EF4-FFF2-40B4-BE49-F238E27FC236}">
                <a16:creationId xmlns:a16="http://schemas.microsoft.com/office/drawing/2014/main" id="{06D9B56C-09AA-5EA9-C196-CAA29FC5C87D}"/>
              </a:ext>
            </a:extLst>
          </p:cNvPr>
          <p:cNvSpPr>
            <a:spLocks noGrp="1" noChangeArrowheads="1"/>
          </p:cNvSpPr>
          <p:nvPr>
            <p:ph type="title"/>
          </p:nvPr>
        </p:nvSpPr>
        <p:spPr>
          <a:xfrm>
            <a:off x="392113" y="176213"/>
            <a:ext cx="8596312" cy="884237"/>
          </a:xfrm>
        </p:spPr>
        <p:txBody>
          <a:bodyPr/>
          <a:lstStyle/>
          <a:p>
            <a:r>
              <a:rPr lang="en-US" altLang="en-US" sz="3600"/>
              <a:t>Extension Point</a:t>
            </a:r>
          </a:p>
        </p:txBody>
      </p:sp>
      <p:sp>
        <p:nvSpPr>
          <p:cNvPr id="125956" name="Rectangle 3">
            <a:extLst>
              <a:ext uri="{FF2B5EF4-FFF2-40B4-BE49-F238E27FC236}">
                <a16:creationId xmlns:a16="http://schemas.microsoft.com/office/drawing/2014/main" id="{7052CD8C-A1E6-E0E2-F3E5-A8B5656D088C}"/>
              </a:ext>
            </a:extLst>
          </p:cNvPr>
          <p:cNvSpPr>
            <a:spLocks noGrp="1" noChangeArrowheads="1"/>
          </p:cNvSpPr>
          <p:nvPr>
            <p:ph type="body" idx="1"/>
          </p:nvPr>
        </p:nvSpPr>
        <p:spPr>
          <a:xfrm>
            <a:off x="265113" y="990600"/>
            <a:ext cx="9764712" cy="4108450"/>
          </a:xfrm>
        </p:spPr>
        <p:txBody>
          <a:bodyPr/>
          <a:lstStyle/>
          <a:p>
            <a:pPr>
              <a:lnSpc>
                <a:spcPct val="120000"/>
              </a:lnSpc>
              <a:spcBef>
                <a:spcPts val="600"/>
              </a:spcBef>
              <a:spcAft>
                <a:spcPct val="0"/>
              </a:spcAft>
            </a:pPr>
            <a:r>
              <a:rPr lang="en-US" altLang="en-US" sz="3600"/>
              <a:t>The base use case may include/extend other use cases:</a:t>
            </a:r>
          </a:p>
          <a:p>
            <a:pPr lvl="1">
              <a:lnSpc>
                <a:spcPct val="120000"/>
              </a:lnSpc>
              <a:spcBef>
                <a:spcPts val="600"/>
              </a:spcBef>
              <a:spcAft>
                <a:spcPts val="1400"/>
              </a:spcAft>
            </a:pPr>
            <a:r>
              <a:rPr lang="en-US" altLang="en-US" sz="3200"/>
              <a:t> </a:t>
            </a:r>
            <a:r>
              <a:rPr lang="en-US" altLang="en-US" sz="3200" b="1">
                <a:solidFill>
                  <a:srgbClr val="0000CC"/>
                </a:solidFill>
              </a:rPr>
              <a:t>At certain points, called extension points.</a:t>
            </a:r>
          </a:p>
          <a:p>
            <a:pPr>
              <a:lnSpc>
                <a:spcPct val="120000"/>
              </a:lnSpc>
              <a:spcBef>
                <a:spcPts val="600"/>
              </a:spcBef>
              <a:spcAft>
                <a:spcPts val="1400"/>
              </a:spcAft>
            </a:pPr>
            <a:r>
              <a:rPr lang="en-US" altLang="en-US" sz="3600"/>
              <a:t>Note the direction of the arrow</a:t>
            </a:r>
          </a:p>
        </p:txBody>
      </p:sp>
      <p:sp>
        <p:nvSpPr>
          <p:cNvPr id="125957" name="Oval 5">
            <a:extLst>
              <a:ext uri="{FF2B5EF4-FFF2-40B4-BE49-F238E27FC236}">
                <a16:creationId xmlns:a16="http://schemas.microsoft.com/office/drawing/2014/main" id="{1DD458C2-3BB1-7E2D-1167-27E931DAA31C}"/>
              </a:ext>
            </a:extLst>
          </p:cNvPr>
          <p:cNvSpPr>
            <a:spLocks noChangeArrowheads="1"/>
          </p:cNvSpPr>
          <p:nvPr/>
        </p:nvSpPr>
        <p:spPr bwMode="auto">
          <a:xfrm>
            <a:off x="1220788" y="5194300"/>
            <a:ext cx="2368550" cy="1155700"/>
          </a:xfrm>
          <a:prstGeom prst="ellipse">
            <a:avLst/>
          </a:prstGeom>
          <a:solidFill>
            <a:srgbClr val="FFFF00"/>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125958" name="Text Box 6">
            <a:extLst>
              <a:ext uri="{FF2B5EF4-FFF2-40B4-BE49-F238E27FC236}">
                <a16:creationId xmlns:a16="http://schemas.microsoft.com/office/drawing/2014/main" id="{B64C8B62-B6DB-A2BA-045E-8E0BBD2AF6C3}"/>
              </a:ext>
            </a:extLst>
          </p:cNvPr>
          <p:cNvSpPr txBox="1">
            <a:spLocks noChangeArrowheads="1"/>
          </p:cNvSpPr>
          <p:nvPr/>
        </p:nvSpPr>
        <p:spPr bwMode="auto">
          <a:xfrm>
            <a:off x="1322388" y="5370513"/>
            <a:ext cx="217170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a:r>
              <a:rPr lang="en-US" altLang="en-US" sz="2200" i="0">
                <a:solidFill>
                  <a:schemeClr val="tx1"/>
                </a:solidFill>
              </a:rPr>
              <a:t>Perform Sale</a:t>
            </a:r>
          </a:p>
          <a:p>
            <a:pPr algn="ctr"/>
            <a:r>
              <a:rPr lang="en-US" altLang="en-US" sz="2000" i="0">
                <a:solidFill>
                  <a:schemeClr val="tx1"/>
                </a:solidFill>
              </a:rPr>
              <a:t>After checkout</a:t>
            </a:r>
            <a:endParaRPr lang="en-US" altLang="en-US" sz="2200" i="0">
              <a:solidFill>
                <a:schemeClr val="tx1"/>
              </a:solidFill>
            </a:endParaRPr>
          </a:p>
        </p:txBody>
      </p:sp>
      <p:grpSp>
        <p:nvGrpSpPr>
          <p:cNvPr id="125959" name="Group 7">
            <a:extLst>
              <a:ext uri="{FF2B5EF4-FFF2-40B4-BE49-F238E27FC236}">
                <a16:creationId xmlns:a16="http://schemas.microsoft.com/office/drawing/2014/main" id="{6A161A43-4968-8D9C-6BD4-8B823DCFED5B}"/>
              </a:ext>
            </a:extLst>
          </p:cNvPr>
          <p:cNvGrpSpPr>
            <a:grpSpLocks/>
          </p:cNvGrpSpPr>
          <p:nvPr/>
        </p:nvGrpSpPr>
        <p:grpSpPr bwMode="auto">
          <a:xfrm>
            <a:off x="6230938" y="5194300"/>
            <a:ext cx="2149475" cy="1103313"/>
            <a:chOff x="4176" y="720"/>
            <a:chExt cx="576" cy="432"/>
          </a:xfrm>
        </p:grpSpPr>
        <p:sp>
          <p:nvSpPr>
            <p:cNvPr id="125963" name="Oval 8">
              <a:extLst>
                <a:ext uri="{FF2B5EF4-FFF2-40B4-BE49-F238E27FC236}">
                  <a16:creationId xmlns:a16="http://schemas.microsoft.com/office/drawing/2014/main" id="{2C6A459D-9206-8840-906E-B673949E7C17}"/>
                </a:ext>
              </a:extLst>
            </p:cNvPr>
            <p:cNvSpPr>
              <a:spLocks noChangeArrowheads="1"/>
            </p:cNvSpPr>
            <p:nvPr/>
          </p:nvSpPr>
          <p:spPr bwMode="auto">
            <a:xfrm>
              <a:off x="4176" y="720"/>
              <a:ext cx="576" cy="432"/>
            </a:xfrm>
            <a:prstGeom prst="ellipse">
              <a:avLst/>
            </a:prstGeom>
            <a:solidFill>
              <a:srgbClr val="FFFF00"/>
            </a:solidFill>
            <a:ln w="9525">
              <a:solidFill>
                <a:schemeClr val="tx1"/>
              </a:solidFill>
              <a:round/>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a:p>
          </p:txBody>
        </p:sp>
        <p:sp>
          <p:nvSpPr>
            <p:cNvPr id="125964" name="Text Box 9">
              <a:extLst>
                <a:ext uri="{FF2B5EF4-FFF2-40B4-BE49-F238E27FC236}">
                  <a16:creationId xmlns:a16="http://schemas.microsoft.com/office/drawing/2014/main" id="{8A760288-4972-8854-9D70-F7BD54F52A91}"/>
                </a:ext>
              </a:extLst>
            </p:cNvPr>
            <p:cNvSpPr txBox="1">
              <a:spLocks noChangeArrowheads="1"/>
            </p:cNvSpPr>
            <p:nvPr/>
          </p:nvSpPr>
          <p:spPr bwMode="auto">
            <a:xfrm>
              <a:off x="4224" y="816"/>
              <a:ext cx="5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algn="ctr"/>
              <a:r>
                <a:rPr lang="en-US" altLang="en-US" sz="2200" i="0">
                  <a:solidFill>
                    <a:schemeClr val="tx1"/>
                  </a:solidFill>
                </a:rPr>
                <a:t>Gift wrap Product</a:t>
              </a:r>
            </a:p>
          </p:txBody>
        </p:sp>
      </p:grpSp>
      <p:sp>
        <p:nvSpPr>
          <p:cNvPr id="125960" name="Line 10">
            <a:extLst>
              <a:ext uri="{FF2B5EF4-FFF2-40B4-BE49-F238E27FC236}">
                <a16:creationId xmlns:a16="http://schemas.microsoft.com/office/drawing/2014/main" id="{0E4D5FA4-D8F1-8C85-C7D2-7516B87362A4}"/>
              </a:ext>
            </a:extLst>
          </p:cNvPr>
          <p:cNvSpPr>
            <a:spLocks noChangeShapeType="1"/>
          </p:cNvSpPr>
          <p:nvPr/>
        </p:nvSpPr>
        <p:spPr bwMode="auto">
          <a:xfrm>
            <a:off x="3589338" y="5732463"/>
            <a:ext cx="2657475" cy="0"/>
          </a:xfrm>
          <a:prstGeom prst="line">
            <a:avLst/>
          </a:prstGeom>
          <a:noFill/>
          <a:ln w="57150">
            <a:solidFill>
              <a:srgbClr val="0000CC"/>
            </a:solidFill>
            <a:prstDash val="sysDot"/>
            <a:round/>
            <a:headEnd type="arrow"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125961" name="Text Box 11">
            <a:extLst>
              <a:ext uri="{FF2B5EF4-FFF2-40B4-BE49-F238E27FC236}">
                <a16:creationId xmlns:a16="http://schemas.microsoft.com/office/drawing/2014/main" id="{EE1DA6F1-2BB0-499E-EE8C-9CAC7E251E03}"/>
              </a:ext>
            </a:extLst>
          </p:cNvPr>
          <p:cNvSpPr txBox="1">
            <a:spLocks noChangeArrowheads="1"/>
          </p:cNvSpPr>
          <p:nvPr/>
        </p:nvSpPr>
        <p:spPr bwMode="auto">
          <a:xfrm>
            <a:off x="4157663" y="5307013"/>
            <a:ext cx="1673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r>
              <a:rPr lang="en-US" altLang="en-US" sz="2000" i="0">
                <a:solidFill>
                  <a:schemeClr val="tx1"/>
                </a:solidFill>
              </a:rPr>
              <a:t>&lt;&lt;extend&gt;&gt;</a:t>
            </a:r>
          </a:p>
        </p:txBody>
      </p:sp>
      <p:sp>
        <p:nvSpPr>
          <p:cNvPr id="125962" name="Line 12">
            <a:extLst>
              <a:ext uri="{FF2B5EF4-FFF2-40B4-BE49-F238E27FC236}">
                <a16:creationId xmlns:a16="http://schemas.microsoft.com/office/drawing/2014/main" id="{CAD7F403-FA16-AA3F-E4E0-98004B99D87C}"/>
              </a:ext>
            </a:extLst>
          </p:cNvPr>
          <p:cNvSpPr>
            <a:spLocks noChangeShapeType="1"/>
          </p:cNvSpPr>
          <p:nvPr/>
        </p:nvSpPr>
        <p:spPr bwMode="auto">
          <a:xfrm>
            <a:off x="1531938" y="5740400"/>
            <a:ext cx="1746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GB"/>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a:extLst>
              <a:ext uri="{FF2B5EF4-FFF2-40B4-BE49-F238E27FC236}">
                <a16:creationId xmlns:a16="http://schemas.microsoft.com/office/drawing/2014/main" id="{F4253E5A-E5C8-5558-6F9A-119139E01FB1}"/>
              </a:ext>
            </a:extLst>
          </p:cNvPr>
          <p:cNvSpPr>
            <a:spLocks noGrp="1" noChangeArrowheads="1"/>
          </p:cNvSpPr>
          <p:nvPr>
            <p:ph type="title" idx="4294967295"/>
          </p:nvPr>
        </p:nvSpPr>
        <p:spPr>
          <a:xfrm>
            <a:off x="744538" y="338138"/>
            <a:ext cx="8591550" cy="709612"/>
          </a:xfrm>
        </p:spPr>
        <p:txBody>
          <a:bodyPr/>
          <a:lstStyle/>
          <a:p>
            <a:r>
              <a:rPr lang="en-US" altLang="en-US" sz="3600"/>
              <a:t>Use Case Relationships</a:t>
            </a:r>
          </a:p>
        </p:txBody>
      </p:sp>
      <p:sp>
        <p:nvSpPr>
          <p:cNvPr id="128003" name="Oval 4">
            <a:extLst>
              <a:ext uri="{FF2B5EF4-FFF2-40B4-BE49-F238E27FC236}">
                <a16:creationId xmlns:a16="http://schemas.microsoft.com/office/drawing/2014/main" id="{6A98367F-9C78-E341-20DB-BD4F2681D6EE}"/>
              </a:ext>
            </a:extLst>
          </p:cNvPr>
          <p:cNvSpPr>
            <a:spLocks noChangeArrowheads="1"/>
          </p:cNvSpPr>
          <p:nvPr/>
        </p:nvSpPr>
        <p:spPr bwMode="auto">
          <a:xfrm>
            <a:off x="3059113" y="3170238"/>
            <a:ext cx="3509962" cy="889000"/>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800" i="0">
                <a:solidFill>
                  <a:srgbClr val="003300"/>
                </a:solidFill>
              </a:rPr>
              <a:t>Place Order</a:t>
            </a:r>
          </a:p>
          <a:p>
            <a:pPr algn="ctr" defTabSz="914400" eaLnBrk="1" hangingPunct="1"/>
            <a:endParaRPr lang="en-US" altLang="en-US" sz="1400" b="0" i="0">
              <a:solidFill>
                <a:srgbClr val="003300"/>
              </a:solidFill>
            </a:endParaRPr>
          </a:p>
        </p:txBody>
      </p:sp>
      <p:sp>
        <p:nvSpPr>
          <p:cNvPr id="128004" name="Oval 5">
            <a:extLst>
              <a:ext uri="{FF2B5EF4-FFF2-40B4-BE49-F238E27FC236}">
                <a16:creationId xmlns:a16="http://schemas.microsoft.com/office/drawing/2014/main" id="{B841A75F-2DD9-5C92-E7BB-AC2B58F40A5B}"/>
              </a:ext>
            </a:extLst>
          </p:cNvPr>
          <p:cNvSpPr>
            <a:spLocks noChangeArrowheads="1"/>
          </p:cNvSpPr>
          <p:nvPr/>
        </p:nvSpPr>
        <p:spPr bwMode="auto">
          <a:xfrm>
            <a:off x="1193800" y="1579563"/>
            <a:ext cx="2436813" cy="941387"/>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rgbClr val="003300"/>
                </a:solidFill>
              </a:rPr>
              <a:t>Supply Customer Data</a:t>
            </a:r>
            <a:endParaRPr lang="en-US" altLang="en-US" sz="1500" b="0" i="0">
              <a:solidFill>
                <a:srgbClr val="003300"/>
              </a:solidFill>
            </a:endParaRPr>
          </a:p>
        </p:txBody>
      </p:sp>
      <p:sp>
        <p:nvSpPr>
          <p:cNvPr id="128005" name="Oval 6">
            <a:extLst>
              <a:ext uri="{FF2B5EF4-FFF2-40B4-BE49-F238E27FC236}">
                <a16:creationId xmlns:a16="http://schemas.microsoft.com/office/drawing/2014/main" id="{A5002C87-8FEB-DF3F-3274-308343F7A961}"/>
              </a:ext>
            </a:extLst>
          </p:cNvPr>
          <p:cNvSpPr>
            <a:spLocks noChangeArrowheads="1"/>
          </p:cNvSpPr>
          <p:nvPr/>
        </p:nvSpPr>
        <p:spPr bwMode="auto">
          <a:xfrm>
            <a:off x="4703763" y="1265238"/>
            <a:ext cx="1708150" cy="941387"/>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rgbClr val="003300"/>
                </a:solidFill>
              </a:rPr>
              <a:t>Order Product</a:t>
            </a:r>
          </a:p>
        </p:txBody>
      </p:sp>
      <p:sp>
        <p:nvSpPr>
          <p:cNvPr id="128006" name="Oval 7">
            <a:extLst>
              <a:ext uri="{FF2B5EF4-FFF2-40B4-BE49-F238E27FC236}">
                <a16:creationId xmlns:a16="http://schemas.microsoft.com/office/drawing/2014/main" id="{9AF1B52E-029D-6B96-056B-CEBA7AC47179}"/>
              </a:ext>
            </a:extLst>
          </p:cNvPr>
          <p:cNvSpPr>
            <a:spLocks noChangeArrowheads="1"/>
          </p:cNvSpPr>
          <p:nvPr/>
        </p:nvSpPr>
        <p:spPr bwMode="auto">
          <a:xfrm>
            <a:off x="7554913" y="1798638"/>
            <a:ext cx="1754187" cy="941387"/>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rgbClr val="003300"/>
                </a:solidFill>
              </a:rPr>
              <a:t>Arrange Payment</a:t>
            </a:r>
          </a:p>
        </p:txBody>
      </p:sp>
      <p:cxnSp>
        <p:nvCxnSpPr>
          <p:cNvPr id="128007" name="Straight Arrow Connector 8">
            <a:extLst>
              <a:ext uri="{FF2B5EF4-FFF2-40B4-BE49-F238E27FC236}">
                <a16:creationId xmlns:a16="http://schemas.microsoft.com/office/drawing/2014/main" id="{6A7E6871-B88B-1142-E561-7C9E0A900F2B}"/>
              </a:ext>
            </a:extLst>
          </p:cNvPr>
          <p:cNvCxnSpPr>
            <a:cxnSpLocks noChangeShapeType="1"/>
            <a:stCxn id="128003" idx="1"/>
            <a:endCxn id="128004" idx="4"/>
          </p:cNvCxnSpPr>
          <p:nvPr/>
        </p:nvCxnSpPr>
        <p:spPr bwMode="auto">
          <a:xfrm flipH="1" flipV="1">
            <a:off x="2413000" y="2520950"/>
            <a:ext cx="1160463" cy="779463"/>
          </a:xfrm>
          <a:prstGeom prst="straightConnector1">
            <a:avLst/>
          </a:prstGeom>
          <a:noFill/>
          <a:ln w="38100" algn="ctr">
            <a:solidFill>
              <a:srgbClr val="0000CC"/>
            </a:solidFill>
            <a:prstDash val="dash"/>
            <a:round/>
            <a:headEnd/>
            <a:tailEnd type="arrow" w="med" len="med"/>
          </a:ln>
          <a:extLst>
            <a:ext uri="{909E8E84-426E-40DD-AFC4-6F175D3DCCD1}">
              <a14:hiddenFill xmlns:a14="http://schemas.microsoft.com/office/drawing/2010/main">
                <a:noFill/>
              </a14:hiddenFill>
            </a:ext>
          </a:extLst>
        </p:spPr>
      </p:cxnSp>
      <p:cxnSp>
        <p:nvCxnSpPr>
          <p:cNvPr id="128008" name="Straight Arrow Connector 9">
            <a:extLst>
              <a:ext uri="{FF2B5EF4-FFF2-40B4-BE49-F238E27FC236}">
                <a16:creationId xmlns:a16="http://schemas.microsoft.com/office/drawing/2014/main" id="{DFA95754-F7D6-99EB-E896-0D5EA93915F8}"/>
              </a:ext>
            </a:extLst>
          </p:cNvPr>
          <p:cNvCxnSpPr>
            <a:cxnSpLocks noChangeShapeType="1"/>
            <a:stCxn id="128003" idx="0"/>
            <a:endCxn id="128005" idx="4"/>
          </p:cNvCxnSpPr>
          <p:nvPr/>
        </p:nvCxnSpPr>
        <p:spPr bwMode="auto">
          <a:xfrm rot="5400000" flipH="1" flipV="1">
            <a:off x="4704556" y="2316957"/>
            <a:ext cx="963613" cy="742950"/>
          </a:xfrm>
          <a:prstGeom prst="straightConnector1">
            <a:avLst/>
          </a:prstGeom>
          <a:noFill/>
          <a:ln w="38100" algn="ctr">
            <a:solidFill>
              <a:srgbClr val="0000CC"/>
            </a:solidFill>
            <a:prstDash val="dash"/>
            <a:round/>
            <a:headEnd/>
            <a:tailEnd type="arrow" w="med" len="med"/>
          </a:ln>
          <a:extLst>
            <a:ext uri="{909E8E84-426E-40DD-AFC4-6F175D3DCCD1}">
              <a14:hiddenFill xmlns:a14="http://schemas.microsoft.com/office/drawing/2010/main">
                <a:noFill/>
              </a14:hiddenFill>
            </a:ext>
          </a:extLst>
        </p:spPr>
      </p:cxnSp>
      <p:cxnSp>
        <p:nvCxnSpPr>
          <p:cNvPr id="128009" name="Straight Arrow Connector 10">
            <a:extLst>
              <a:ext uri="{FF2B5EF4-FFF2-40B4-BE49-F238E27FC236}">
                <a16:creationId xmlns:a16="http://schemas.microsoft.com/office/drawing/2014/main" id="{10233D5F-B100-D374-3E11-FDF8FCB51D81}"/>
              </a:ext>
            </a:extLst>
          </p:cNvPr>
          <p:cNvCxnSpPr>
            <a:cxnSpLocks noChangeShapeType="1"/>
            <a:stCxn id="128003" idx="7"/>
            <a:endCxn id="128006" idx="3"/>
          </p:cNvCxnSpPr>
          <p:nvPr/>
        </p:nvCxnSpPr>
        <p:spPr bwMode="auto">
          <a:xfrm flipV="1">
            <a:off x="6054725" y="2601913"/>
            <a:ext cx="1757363" cy="698500"/>
          </a:xfrm>
          <a:prstGeom prst="straightConnector1">
            <a:avLst/>
          </a:prstGeom>
          <a:noFill/>
          <a:ln w="38100" algn="ctr">
            <a:solidFill>
              <a:srgbClr val="0000CC"/>
            </a:solidFill>
            <a:prstDash val="dash"/>
            <a:round/>
            <a:headEnd/>
            <a:tailEnd type="arrow" w="med" len="med"/>
          </a:ln>
          <a:extLst>
            <a:ext uri="{909E8E84-426E-40DD-AFC4-6F175D3DCCD1}">
              <a14:hiddenFill xmlns:a14="http://schemas.microsoft.com/office/drawing/2010/main">
                <a:noFill/>
              </a14:hiddenFill>
            </a:ext>
          </a:extLst>
        </p:spPr>
      </p:cxnSp>
      <p:sp>
        <p:nvSpPr>
          <p:cNvPr id="128010" name="Oval 13">
            <a:extLst>
              <a:ext uri="{FF2B5EF4-FFF2-40B4-BE49-F238E27FC236}">
                <a16:creationId xmlns:a16="http://schemas.microsoft.com/office/drawing/2014/main" id="{373395BA-A744-7B97-E88C-487C509B6B32}"/>
              </a:ext>
            </a:extLst>
          </p:cNvPr>
          <p:cNvSpPr>
            <a:spLocks noChangeArrowheads="1"/>
          </p:cNvSpPr>
          <p:nvPr/>
        </p:nvSpPr>
        <p:spPr bwMode="auto">
          <a:xfrm>
            <a:off x="5421313" y="5913438"/>
            <a:ext cx="2339975" cy="1046162"/>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rgbClr val="003300"/>
                </a:solidFill>
              </a:rPr>
              <a:t>Request Catalog</a:t>
            </a:r>
          </a:p>
        </p:txBody>
      </p:sp>
      <p:cxnSp>
        <p:nvCxnSpPr>
          <p:cNvPr id="128011" name="Straight Arrow Connector 14">
            <a:extLst>
              <a:ext uri="{FF2B5EF4-FFF2-40B4-BE49-F238E27FC236}">
                <a16:creationId xmlns:a16="http://schemas.microsoft.com/office/drawing/2014/main" id="{112C7006-9CD2-84D5-653F-DB6A0B7E064A}"/>
              </a:ext>
            </a:extLst>
          </p:cNvPr>
          <p:cNvCxnSpPr>
            <a:cxnSpLocks noChangeShapeType="1"/>
            <a:stCxn id="128003" idx="4"/>
            <a:endCxn id="128010" idx="0"/>
          </p:cNvCxnSpPr>
          <p:nvPr/>
        </p:nvCxnSpPr>
        <p:spPr bwMode="auto">
          <a:xfrm>
            <a:off x="4814888" y="4059238"/>
            <a:ext cx="1776412" cy="1854200"/>
          </a:xfrm>
          <a:prstGeom prst="straightConnector1">
            <a:avLst/>
          </a:prstGeom>
          <a:noFill/>
          <a:ln w="38100" algn="ctr">
            <a:solidFill>
              <a:srgbClr val="0000CC"/>
            </a:solidFill>
            <a:prstDash val="dash"/>
            <a:round/>
            <a:headEnd type="arrow" w="med" len="med"/>
            <a:tailEnd/>
          </a:ln>
          <a:extLst>
            <a:ext uri="{909E8E84-426E-40DD-AFC4-6F175D3DCCD1}">
              <a14:hiddenFill xmlns:a14="http://schemas.microsoft.com/office/drawing/2010/main">
                <a:noFill/>
              </a14:hiddenFill>
            </a:ext>
          </a:extLst>
        </p:spPr>
      </p:cxnSp>
      <p:sp>
        <p:nvSpPr>
          <p:cNvPr id="16" name="Rectangle 15">
            <a:extLst>
              <a:ext uri="{FF2B5EF4-FFF2-40B4-BE49-F238E27FC236}">
                <a16:creationId xmlns:a16="http://schemas.microsoft.com/office/drawing/2014/main" id="{05676A57-3095-05FB-8611-1518977E1238}"/>
              </a:ext>
            </a:extLst>
          </p:cNvPr>
          <p:cNvSpPr/>
          <p:nvPr/>
        </p:nvSpPr>
        <p:spPr>
          <a:xfrm>
            <a:off x="1485900" y="2833688"/>
            <a:ext cx="1755775" cy="5238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000" i="0">
                <a:solidFill>
                  <a:schemeClr val="tx1"/>
                </a:solidFill>
              </a:rPr>
              <a:t>&lt;&lt;include&gt;&gt;</a:t>
            </a:r>
            <a:endParaRPr lang="en-US" sz="2000" b="0" i="0">
              <a:solidFill>
                <a:schemeClr val="tx1"/>
              </a:solidFill>
            </a:endParaRPr>
          </a:p>
        </p:txBody>
      </p:sp>
      <p:sp>
        <p:nvSpPr>
          <p:cNvPr id="17" name="Rectangle 16">
            <a:extLst>
              <a:ext uri="{FF2B5EF4-FFF2-40B4-BE49-F238E27FC236}">
                <a16:creationId xmlns:a16="http://schemas.microsoft.com/office/drawing/2014/main" id="{4B4230F2-B3B2-778C-03A5-D36CEC6773E5}"/>
              </a:ext>
            </a:extLst>
          </p:cNvPr>
          <p:cNvSpPr/>
          <p:nvPr/>
        </p:nvSpPr>
        <p:spPr>
          <a:xfrm>
            <a:off x="3533775" y="2311400"/>
            <a:ext cx="1754188" cy="52228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000" i="0">
                <a:solidFill>
                  <a:schemeClr val="tx1"/>
                </a:solidFill>
              </a:rPr>
              <a:t>&lt;&lt;include&gt;&gt;</a:t>
            </a:r>
            <a:endParaRPr lang="en-US" sz="2000" b="0" i="0">
              <a:solidFill>
                <a:schemeClr val="tx1"/>
              </a:solidFill>
            </a:endParaRPr>
          </a:p>
        </p:txBody>
      </p:sp>
      <p:sp>
        <p:nvSpPr>
          <p:cNvPr id="18" name="Rectangle 17">
            <a:extLst>
              <a:ext uri="{FF2B5EF4-FFF2-40B4-BE49-F238E27FC236}">
                <a16:creationId xmlns:a16="http://schemas.microsoft.com/office/drawing/2014/main" id="{631C1753-FC1B-3A87-BFB2-D1EFF75359B9}"/>
              </a:ext>
            </a:extLst>
          </p:cNvPr>
          <p:cNvSpPr/>
          <p:nvPr/>
        </p:nvSpPr>
        <p:spPr>
          <a:xfrm>
            <a:off x="5954713" y="2636838"/>
            <a:ext cx="1755775" cy="5238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000" i="0">
                <a:solidFill>
                  <a:schemeClr val="tx1"/>
                </a:solidFill>
              </a:rPr>
              <a:t>&lt;&lt;include&gt;&gt;</a:t>
            </a:r>
            <a:endParaRPr lang="en-US" sz="2000" b="0" i="0">
              <a:solidFill>
                <a:schemeClr val="tx1"/>
              </a:solidFill>
            </a:endParaRPr>
          </a:p>
        </p:txBody>
      </p:sp>
      <p:sp>
        <p:nvSpPr>
          <p:cNvPr id="19" name="Rectangle 18">
            <a:extLst>
              <a:ext uri="{FF2B5EF4-FFF2-40B4-BE49-F238E27FC236}">
                <a16:creationId xmlns:a16="http://schemas.microsoft.com/office/drawing/2014/main" id="{9BBCF274-CA4A-396E-EAC0-2295E549915E}"/>
              </a:ext>
            </a:extLst>
          </p:cNvPr>
          <p:cNvSpPr/>
          <p:nvPr/>
        </p:nvSpPr>
        <p:spPr>
          <a:xfrm>
            <a:off x="4125913" y="4846638"/>
            <a:ext cx="1755775" cy="4191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000" i="0" dirty="0">
                <a:solidFill>
                  <a:schemeClr val="tx1"/>
                </a:solidFill>
              </a:rPr>
              <a:t>&lt;&lt;extend&gt;&gt;</a:t>
            </a:r>
            <a:endParaRPr lang="en-US" sz="2000" b="0" i="0" dirty="0">
              <a:solidFill>
                <a:schemeClr val="tx1"/>
              </a:solidFill>
            </a:endParaRPr>
          </a:p>
        </p:txBody>
      </p:sp>
      <p:pic>
        <p:nvPicPr>
          <p:cNvPr id="128016" name="Picture 2">
            <a:extLst>
              <a:ext uri="{FF2B5EF4-FFF2-40B4-BE49-F238E27FC236}">
                <a16:creationId xmlns:a16="http://schemas.microsoft.com/office/drawing/2014/main" id="{F19A3788-E6A2-371E-BDD8-9391D561B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3170238"/>
            <a:ext cx="658812"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8017" name="Straight Connector 21">
            <a:extLst>
              <a:ext uri="{FF2B5EF4-FFF2-40B4-BE49-F238E27FC236}">
                <a16:creationId xmlns:a16="http://schemas.microsoft.com/office/drawing/2014/main" id="{FBA35942-6BD3-C682-CDD3-8CA0A35CAD4D}"/>
              </a:ext>
            </a:extLst>
          </p:cNvPr>
          <p:cNvCxnSpPr>
            <a:cxnSpLocks noChangeShapeType="1"/>
            <a:endCxn id="128003" idx="2"/>
          </p:cNvCxnSpPr>
          <p:nvPr/>
        </p:nvCxnSpPr>
        <p:spPr bwMode="auto">
          <a:xfrm flipV="1">
            <a:off x="987425" y="3614738"/>
            <a:ext cx="2071688" cy="46037"/>
          </a:xfrm>
          <a:prstGeom prst="line">
            <a:avLst/>
          </a:prstGeom>
          <a:noFill/>
          <a:ln w="38100" algn="ctr">
            <a:solidFill>
              <a:srgbClr val="0000CC"/>
            </a:solidFill>
            <a:round/>
            <a:headEnd/>
            <a:tailEnd/>
          </a:ln>
          <a:extLst>
            <a:ext uri="{909E8E84-426E-40DD-AFC4-6F175D3DCCD1}">
              <a14:hiddenFill xmlns:a14="http://schemas.microsoft.com/office/drawing/2010/main">
                <a:noFill/>
              </a14:hiddenFill>
            </a:ext>
          </a:extLst>
        </p:spPr>
      </p:cxnSp>
      <p:sp>
        <p:nvSpPr>
          <p:cNvPr id="24" name="Rectangle 23">
            <a:extLst>
              <a:ext uri="{FF2B5EF4-FFF2-40B4-BE49-F238E27FC236}">
                <a16:creationId xmlns:a16="http://schemas.microsoft.com/office/drawing/2014/main" id="{48DF628B-D073-6EB1-73D9-9B9B9F4259EA}"/>
              </a:ext>
            </a:extLst>
          </p:cNvPr>
          <p:cNvSpPr/>
          <p:nvPr/>
        </p:nvSpPr>
        <p:spPr>
          <a:xfrm>
            <a:off x="5802313" y="5133975"/>
            <a:ext cx="3022600" cy="62706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1600" i="0" dirty="0">
                <a:solidFill>
                  <a:schemeClr val="tx1"/>
                </a:solidFill>
              </a:rPr>
              <a:t>Salesperson asks for catalog</a:t>
            </a:r>
          </a:p>
        </p:txBody>
      </p:sp>
      <p:sp>
        <p:nvSpPr>
          <p:cNvPr id="2" name="Rectangle 18">
            <a:extLst>
              <a:ext uri="{FF2B5EF4-FFF2-40B4-BE49-F238E27FC236}">
                <a16:creationId xmlns:a16="http://schemas.microsoft.com/office/drawing/2014/main" id="{CD2158DA-B050-C212-5AD5-7319A8F48C3E}"/>
              </a:ext>
            </a:extLst>
          </p:cNvPr>
          <p:cNvSpPr/>
          <p:nvPr/>
        </p:nvSpPr>
        <p:spPr>
          <a:xfrm>
            <a:off x="0" y="4313238"/>
            <a:ext cx="1755775" cy="4191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000" i="0" dirty="0">
                <a:solidFill>
                  <a:schemeClr val="tx1"/>
                </a:solidFill>
              </a:rPr>
              <a:t>Sales Person</a:t>
            </a:r>
            <a:endParaRPr lang="en-US" sz="2000" b="0" i="0" dirty="0">
              <a:solidFill>
                <a:schemeClr val="tx1"/>
              </a:solidFill>
            </a:endParaRPr>
          </a:p>
        </p:txBody>
      </p:sp>
      <p:sp>
        <p:nvSpPr>
          <p:cNvPr id="128020" name="Oval 7">
            <a:extLst>
              <a:ext uri="{FF2B5EF4-FFF2-40B4-BE49-F238E27FC236}">
                <a16:creationId xmlns:a16="http://schemas.microsoft.com/office/drawing/2014/main" id="{6039692E-AE04-B08A-7F2B-0CEE5B653B58}"/>
              </a:ext>
            </a:extLst>
          </p:cNvPr>
          <p:cNvSpPr>
            <a:spLocks noChangeArrowheads="1"/>
          </p:cNvSpPr>
          <p:nvPr/>
        </p:nvSpPr>
        <p:spPr bwMode="auto">
          <a:xfrm>
            <a:off x="6488113" y="3676650"/>
            <a:ext cx="1676400" cy="941388"/>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1800" i="0">
                <a:solidFill>
                  <a:srgbClr val="003300"/>
                </a:solidFill>
              </a:rPr>
              <a:t>Cash Payment</a:t>
            </a:r>
          </a:p>
        </p:txBody>
      </p:sp>
      <p:sp>
        <p:nvSpPr>
          <p:cNvPr id="128021" name="Oval 7">
            <a:extLst>
              <a:ext uri="{FF2B5EF4-FFF2-40B4-BE49-F238E27FC236}">
                <a16:creationId xmlns:a16="http://schemas.microsoft.com/office/drawing/2014/main" id="{50D09158-C1C2-AA1D-83E6-F357E9280660}"/>
              </a:ext>
            </a:extLst>
          </p:cNvPr>
          <p:cNvSpPr>
            <a:spLocks noChangeArrowheads="1"/>
          </p:cNvSpPr>
          <p:nvPr/>
        </p:nvSpPr>
        <p:spPr bwMode="auto">
          <a:xfrm>
            <a:off x="8469313" y="3676650"/>
            <a:ext cx="1600200" cy="941388"/>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1800" i="0">
                <a:solidFill>
                  <a:srgbClr val="003300"/>
                </a:solidFill>
              </a:rPr>
              <a:t>Credit Payment</a:t>
            </a:r>
          </a:p>
        </p:txBody>
      </p:sp>
      <p:sp>
        <p:nvSpPr>
          <p:cNvPr id="128022" name="Line 11">
            <a:extLst>
              <a:ext uri="{FF2B5EF4-FFF2-40B4-BE49-F238E27FC236}">
                <a16:creationId xmlns:a16="http://schemas.microsoft.com/office/drawing/2014/main" id="{33CB5CD4-8786-94D2-B2EB-8ABBE2378147}"/>
              </a:ext>
            </a:extLst>
          </p:cNvPr>
          <p:cNvSpPr>
            <a:spLocks noChangeShapeType="1"/>
          </p:cNvSpPr>
          <p:nvPr/>
        </p:nvSpPr>
        <p:spPr bwMode="auto">
          <a:xfrm rot="2526815">
            <a:off x="7783513" y="2941638"/>
            <a:ext cx="228600" cy="83820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8023" name="AutoShape 12">
            <a:extLst>
              <a:ext uri="{FF2B5EF4-FFF2-40B4-BE49-F238E27FC236}">
                <a16:creationId xmlns:a16="http://schemas.microsoft.com/office/drawing/2014/main" id="{A42A660A-D6F1-27F9-ACCC-256C9A053F12}"/>
              </a:ext>
            </a:extLst>
          </p:cNvPr>
          <p:cNvSpPr>
            <a:spLocks noChangeArrowheads="1"/>
          </p:cNvSpPr>
          <p:nvPr/>
        </p:nvSpPr>
        <p:spPr bwMode="auto">
          <a:xfrm rot="1606288">
            <a:off x="7945438" y="2732088"/>
            <a:ext cx="457200" cy="285750"/>
          </a:xfrm>
          <a:prstGeom prst="triangle">
            <a:avLst>
              <a:gd name="adj" fmla="val 50000"/>
            </a:avLst>
          </a:prstGeom>
          <a:noFill/>
          <a:ln w="3810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a:p>
        </p:txBody>
      </p:sp>
      <p:sp>
        <p:nvSpPr>
          <p:cNvPr id="128024" name="Line 11">
            <a:extLst>
              <a:ext uri="{FF2B5EF4-FFF2-40B4-BE49-F238E27FC236}">
                <a16:creationId xmlns:a16="http://schemas.microsoft.com/office/drawing/2014/main" id="{EBCB6DB0-EA21-DDA1-B510-177014372AE7}"/>
              </a:ext>
            </a:extLst>
          </p:cNvPr>
          <p:cNvSpPr>
            <a:spLocks noChangeShapeType="1"/>
          </p:cNvSpPr>
          <p:nvPr/>
        </p:nvSpPr>
        <p:spPr bwMode="auto">
          <a:xfrm rot="2526815">
            <a:off x="8667750" y="3182938"/>
            <a:ext cx="735013" cy="271462"/>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8025" name="AutoShape 12">
            <a:extLst>
              <a:ext uri="{FF2B5EF4-FFF2-40B4-BE49-F238E27FC236}">
                <a16:creationId xmlns:a16="http://schemas.microsoft.com/office/drawing/2014/main" id="{6567BC68-2C10-0894-4BF9-C670DCB99AAB}"/>
              </a:ext>
            </a:extLst>
          </p:cNvPr>
          <p:cNvSpPr>
            <a:spLocks noChangeArrowheads="1"/>
          </p:cNvSpPr>
          <p:nvPr/>
        </p:nvSpPr>
        <p:spPr bwMode="auto">
          <a:xfrm rot="-1093712">
            <a:off x="8545513" y="2713038"/>
            <a:ext cx="457200" cy="285750"/>
          </a:xfrm>
          <a:prstGeom prst="triangle">
            <a:avLst>
              <a:gd name="adj" fmla="val 50000"/>
            </a:avLst>
          </a:prstGeom>
          <a:noFill/>
          <a:ln w="3810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4" descr="Image result for dilbert court ordered to turn over all">
            <a:extLst>
              <a:ext uri="{FF2B5EF4-FFF2-40B4-BE49-F238E27FC236}">
                <a16:creationId xmlns:a16="http://schemas.microsoft.com/office/drawing/2014/main" id="{E148F130-DCA6-F715-8794-79DBDA94E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0193338" cy="755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96A7232-85A5-C91C-C9CE-A71C0FFA1B14}"/>
              </a:ext>
            </a:extLst>
          </p:cNvPr>
          <p:cNvSpPr>
            <a:spLocks noGrp="1" noChangeArrowheads="1"/>
          </p:cNvSpPr>
          <p:nvPr>
            <p:ph type="title"/>
          </p:nvPr>
        </p:nvSpPr>
        <p:spPr>
          <a:xfrm>
            <a:off x="773113" y="0"/>
            <a:ext cx="8596312" cy="884238"/>
          </a:xfrm>
        </p:spPr>
        <p:txBody>
          <a:bodyPr/>
          <a:lstStyle/>
          <a:p>
            <a:r>
              <a:rPr lang="en-US" altLang="en-US" sz="3100"/>
              <a:t>Heart Monitor as Concurrent State Machine</a:t>
            </a:r>
          </a:p>
        </p:txBody>
      </p:sp>
      <p:graphicFrame>
        <p:nvGraphicFramePr>
          <p:cNvPr id="15363" name="Object 3">
            <a:extLst>
              <a:ext uri="{FF2B5EF4-FFF2-40B4-BE49-F238E27FC236}">
                <a16:creationId xmlns:a16="http://schemas.microsoft.com/office/drawing/2014/main" id="{F1A39211-FD1B-2326-FAC9-84EE415A3A9F}"/>
              </a:ext>
            </a:extLst>
          </p:cNvPr>
          <p:cNvGraphicFramePr>
            <a:graphicFrameLocks noChangeAspect="1"/>
          </p:cNvGraphicFramePr>
          <p:nvPr/>
        </p:nvGraphicFramePr>
        <p:xfrm>
          <a:off x="87313" y="814388"/>
          <a:ext cx="9974262" cy="6745287"/>
        </p:xfrm>
        <a:graphic>
          <a:graphicData uri="http://schemas.openxmlformats.org/presentationml/2006/ole">
            <mc:AlternateContent xmlns:mc="http://schemas.openxmlformats.org/markup-compatibility/2006">
              <mc:Choice xmlns:v="urn:schemas-microsoft-com:vml" Requires="v">
                <p:oleObj name="VISIO" r:id="rId2" imgW="7260336" imgH="4331208" progId="Visio.Drawing.6">
                  <p:embed/>
                </p:oleObj>
              </mc:Choice>
              <mc:Fallback>
                <p:oleObj name="VISIO" r:id="rId2" imgW="7260336" imgH="4331208" progId="Visio.Drawing.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3" y="814388"/>
                        <a:ext cx="9974262" cy="6745287"/>
                      </a:xfrm>
                      <a:prstGeom prst="rect">
                        <a:avLst/>
                      </a:prstGeom>
                      <a:solidFill>
                        <a:srgbClr val="FFFF00"/>
                      </a:solidFill>
                      <a:ln w="9525">
                        <a:solidFill>
                          <a:schemeClr val="accent1"/>
                        </a:solidFill>
                        <a:miter lim="800000"/>
                        <a:headEnd/>
                        <a:tailEnd/>
                      </a:ln>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CBA33C32-5307-850F-C1C2-8728570B6506}"/>
              </a:ext>
            </a:extLst>
          </p:cNvPr>
          <p:cNvSpPr>
            <a:spLocks noGrp="1" noChangeArrowheads="1"/>
          </p:cNvSpPr>
          <p:nvPr>
            <p:ph type="title"/>
          </p:nvPr>
        </p:nvSpPr>
        <p:spPr>
          <a:xfrm>
            <a:off x="0" y="-30163"/>
            <a:ext cx="10080625" cy="655638"/>
          </a:xfrm>
        </p:spPr>
        <p:txBody>
          <a:bodyPr/>
          <a:lstStyle/>
          <a:p>
            <a:r>
              <a:rPr lang="en-US" altLang="en-US" sz="2400"/>
              <a:t>Exercise 2: Use Case Model for Course Management Software</a:t>
            </a:r>
          </a:p>
        </p:txBody>
      </p:sp>
      <p:sp>
        <p:nvSpPr>
          <p:cNvPr id="393219" name="Rectangle 3">
            <a:extLst>
              <a:ext uri="{FF2B5EF4-FFF2-40B4-BE49-F238E27FC236}">
                <a16:creationId xmlns:a16="http://schemas.microsoft.com/office/drawing/2014/main" id="{B04EB297-16C7-F5D7-223B-D4C97F81B6F5}"/>
              </a:ext>
            </a:extLst>
          </p:cNvPr>
          <p:cNvSpPr>
            <a:spLocks noGrp="1" noChangeArrowheads="1"/>
          </p:cNvSpPr>
          <p:nvPr>
            <p:ph type="body" idx="1"/>
          </p:nvPr>
        </p:nvSpPr>
        <p:spPr>
          <a:xfrm>
            <a:off x="0" y="503238"/>
            <a:ext cx="9917113" cy="6172200"/>
          </a:xfrm>
        </p:spPr>
        <p:txBody>
          <a:bodyPr/>
          <a:lstStyle/>
          <a:p>
            <a:pPr>
              <a:lnSpc>
                <a:spcPct val="105000"/>
              </a:lnSpc>
              <a:spcBef>
                <a:spcPct val="5000"/>
              </a:spcBef>
              <a:spcAft>
                <a:spcPts val="600"/>
              </a:spcAft>
            </a:pPr>
            <a:r>
              <a:rPr lang="en-AU" altLang="en-US" sz="2800">
                <a:solidFill>
                  <a:schemeClr val="tx1"/>
                </a:solidFill>
              </a:rPr>
              <a:t>At the beginning of each semester,</a:t>
            </a:r>
          </a:p>
          <a:p>
            <a:pPr lvl="1">
              <a:lnSpc>
                <a:spcPct val="105000"/>
              </a:lnSpc>
              <a:spcBef>
                <a:spcPct val="5000"/>
              </a:spcBef>
              <a:spcAft>
                <a:spcPts val="600"/>
              </a:spcAft>
            </a:pPr>
            <a:r>
              <a:rPr lang="en-AU" altLang="en-US" sz="2400">
                <a:solidFill>
                  <a:schemeClr val="tx1"/>
                </a:solidFill>
              </a:rPr>
              <a:t>Each professor  shall register  the courses that he is going to teach.  </a:t>
            </a:r>
          </a:p>
          <a:p>
            <a:pPr>
              <a:lnSpc>
                <a:spcPct val="105000"/>
              </a:lnSpc>
              <a:spcBef>
                <a:spcPct val="5000"/>
              </a:spcBef>
              <a:spcAft>
                <a:spcPts val="600"/>
              </a:spcAft>
            </a:pPr>
            <a:r>
              <a:rPr lang="en-AU" altLang="en-US" sz="2800">
                <a:solidFill>
                  <a:schemeClr val="tx1"/>
                </a:solidFill>
              </a:rPr>
              <a:t>A student  can select up to four-course offerings.</a:t>
            </a:r>
          </a:p>
          <a:p>
            <a:pPr lvl="1">
              <a:lnSpc>
                <a:spcPct val="105000"/>
              </a:lnSpc>
              <a:spcBef>
                <a:spcPct val="5000"/>
              </a:spcBef>
              <a:spcAft>
                <a:spcPts val="600"/>
              </a:spcAft>
            </a:pPr>
            <a:r>
              <a:rPr lang="en-AU" altLang="en-US" sz="2400">
                <a:solidFill>
                  <a:schemeClr val="tx1"/>
                </a:solidFill>
              </a:rPr>
              <a:t>During registration a students can at any time request a course catalogue showing course offerings for the semester.  </a:t>
            </a:r>
          </a:p>
          <a:p>
            <a:pPr lvl="1">
              <a:lnSpc>
                <a:spcPct val="105000"/>
              </a:lnSpc>
              <a:spcBef>
                <a:spcPct val="5000"/>
              </a:spcBef>
              <a:spcAft>
                <a:spcPts val="600"/>
              </a:spcAft>
            </a:pPr>
            <a:r>
              <a:rPr lang="en-AU" altLang="en-US" sz="2400">
                <a:solidFill>
                  <a:schemeClr val="tx1"/>
                </a:solidFill>
              </a:rPr>
              <a:t>Information about each course such as professor, department and prerequisites would be displayed.   </a:t>
            </a:r>
          </a:p>
          <a:p>
            <a:pPr lvl="1">
              <a:lnSpc>
                <a:spcPct val="105000"/>
              </a:lnSpc>
              <a:spcBef>
                <a:spcPct val="5000"/>
              </a:spcBef>
              <a:spcAft>
                <a:spcPts val="600"/>
              </a:spcAft>
            </a:pPr>
            <a:r>
              <a:rPr lang="en-AU" altLang="en-US" sz="2400">
                <a:solidFill>
                  <a:schemeClr val="tx1"/>
                </a:solidFill>
              </a:rPr>
              <a:t>The registration system  sends information to the billing system so the students can be billed for the semester.  </a:t>
            </a:r>
          </a:p>
          <a:p>
            <a:pPr>
              <a:lnSpc>
                <a:spcPct val="105000"/>
              </a:lnSpc>
              <a:spcBef>
                <a:spcPct val="5000"/>
              </a:spcBef>
              <a:spcAft>
                <a:spcPts val="600"/>
              </a:spcAft>
            </a:pPr>
            <a:r>
              <a:rPr lang="en-AU" altLang="en-US" sz="2800">
                <a:solidFill>
                  <a:schemeClr val="tx1"/>
                </a:solidFill>
              </a:rPr>
              <a:t>For each semester, there is a period of time during which dropping of courses is permitted.  </a:t>
            </a:r>
          </a:p>
          <a:p>
            <a:pPr>
              <a:lnSpc>
                <a:spcPct val="105000"/>
              </a:lnSpc>
              <a:spcBef>
                <a:spcPct val="5000"/>
              </a:spcBef>
              <a:spcAft>
                <a:spcPts val="600"/>
              </a:spcAft>
            </a:pPr>
            <a:r>
              <a:rPr lang="en-AU" altLang="en-US" sz="2800">
                <a:solidFill>
                  <a:schemeClr val="tx1"/>
                </a:solidFill>
              </a:rPr>
              <a:t>Professors must be able to access the system to see which students signed up for each of their course offerings.</a:t>
            </a:r>
            <a:endParaRPr lang="en-US" altLang="en-US" sz="2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down)">
                                      <p:cBhvr>
                                        <p:cTn id="7" dur="500"/>
                                        <p:tgtEl>
                                          <p:spTgt spid="39321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93219">
                                            <p:txEl>
                                              <p:pRg st="1" end="1"/>
                                            </p:txEl>
                                          </p:spTgt>
                                        </p:tgtEl>
                                        <p:attrNameLst>
                                          <p:attrName>style.visibility</p:attrName>
                                        </p:attrNameLst>
                                      </p:cBhvr>
                                      <p:to>
                                        <p:strVal val="visible"/>
                                      </p:to>
                                    </p:set>
                                    <p:animEffect transition="in" filter="wipe(down)">
                                      <p:cBhvr>
                                        <p:cTn id="10" dur="500"/>
                                        <p:tgtEl>
                                          <p:spTgt spid="3932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93219">
                                            <p:txEl>
                                              <p:pRg st="2" end="2"/>
                                            </p:txEl>
                                          </p:spTgt>
                                        </p:tgtEl>
                                        <p:attrNameLst>
                                          <p:attrName>style.visibility</p:attrName>
                                        </p:attrNameLst>
                                      </p:cBhvr>
                                      <p:to>
                                        <p:strVal val="visible"/>
                                      </p:to>
                                    </p:set>
                                    <p:animEffect transition="in" filter="wipe(down)">
                                      <p:cBhvr>
                                        <p:cTn id="15" dur="500"/>
                                        <p:tgtEl>
                                          <p:spTgt spid="39321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93219">
                                            <p:txEl>
                                              <p:pRg st="3" end="3"/>
                                            </p:txEl>
                                          </p:spTgt>
                                        </p:tgtEl>
                                        <p:attrNameLst>
                                          <p:attrName>style.visibility</p:attrName>
                                        </p:attrNameLst>
                                      </p:cBhvr>
                                      <p:to>
                                        <p:strVal val="visible"/>
                                      </p:to>
                                    </p:set>
                                    <p:animEffect transition="in" filter="wipe(down)">
                                      <p:cBhvr>
                                        <p:cTn id="18" dur="500"/>
                                        <p:tgtEl>
                                          <p:spTgt spid="393219">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93219">
                                            <p:txEl>
                                              <p:pRg st="4" end="4"/>
                                            </p:txEl>
                                          </p:spTgt>
                                        </p:tgtEl>
                                        <p:attrNameLst>
                                          <p:attrName>style.visibility</p:attrName>
                                        </p:attrNameLst>
                                      </p:cBhvr>
                                      <p:to>
                                        <p:strVal val="visible"/>
                                      </p:to>
                                    </p:set>
                                    <p:animEffect transition="in" filter="wipe(down)">
                                      <p:cBhvr>
                                        <p:cTn id="21" dur="500"/>
                                        <p:tgtEl>
                                          <p:spTgt spid="393219">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93219">
                                            <p:txEl>
                                              <p:pRg st="5" end="5"/>
                                            </p:txEl>
                                          </p:spTgt>
                                        </p:tgtEl>
                                        <p:attrNameLst>
                                          <p:attrName>style.visibility</p:attrName>
                                        </p:attrNameLst>
                                      </p:cBhvr>
                                      <p:to>
                                        <p:strVal val="visible"/>
                                      </p:to>
                                    </p:set>
                                    <p:animEffect transition="in" filter="wipe(down)">
                                      <p:cBhvr>
                                        <p:cTn id="24" dur="500"/>
                                        <p:tgtEl>
                                          <p:spTgt spid="39321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93219">
                                            <p:txEl>
                                              <p:pRg st="6" end="6"/>
                                            </p:txEl>
                                          </p:spTgt>
                                        </p:tgtEl>
                                        <p:attrNameLst>
                                          <p:attrName>style.visibility</p:attrName>
                                        </p:attrNameLst>
                                      </p:cBhvr>
                                      <p:to>
                                        <p:strVal val="visible"/>
                                      </p:to>
                                    </p:set>
                                    <p:animEffect transition="in" filter="wipe(down)">
                                      <p:cBhvr>
                                        <p:cTn id="29" dur="500"/>
                                        <p:tgtEl>
                                          <p:spTgt spid="39321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93219">
                                            <p:txEl>
                                              <p:pRg st="7" end="7"/>
                                            </p:txEl>
                                          </p:spTgt>
                                        </p:tgtEl>
                                        <p:attrNameLst>
                                          <p:attrName>style.visibility</p:attrName>
                                        </p:attrNameLst>
                                      </p:cBhvr>
                                      <p:to>
                                        <p:strVal val="visible"/>
                                      </p:to>
                                    </p:set>
                                    <p:animEffect transition="in" filter="wipe(down)">
                                      <p:cBhvr>
                                        <p:cTn id="34" dur="500"/>
                                        <p:tgtEl>
                                          <p:spTgt spid="393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a:extLst>
              <a:ext uri="{FF2B5EF4-FFF2-40B4-BE49-F238E27FC236}">
                <a16:creationId xmlns:a16="http://schemas.microsoft.com/office/drawing/2014/main" id="{B1BAE273-97C1-CC95-E100-88E1F5C01A96}"/>
              </a:ext>
            </a:extLst>
          </p:cNvPr>
          <p:cNvSpPr>
            <a:spLocks noChangeArrowheads="1"/>
          </p:cNvSpPr>
          <p:nvPr/>
        </p:nvSpPr>
        <p:spPr bwMode="auto">
          <a:xfrm>
            <a:off x="2678113" y="960438"/>
            <a:ext cx="5486400" cy="6300787"/>
          </a:xfrm>
          <a:prstGeom prst="rect">
            <a:avLst/>
          </a:prstGeom>
          <a:solidFill>
            <a:srgbClr val="CCFFCC"/>
          </a:solidFill>
          <a:ln w="3175" algn="ctr">
            <a:solidFill>
              <a:schemeClr val="tx1"/>
            </a:solidFill>
            <a:miter lim="800000"/>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endParaRPr lang="en-US" altLang="en-US" sz="2400" i="0">
              <a:solidFill>
                <a:srgbClr val="FFFFFF"/>
              </a:solidFill>
            </a:endParaRPr>
          </a:p>
        </p:txBody>
      </p:sp>
      <p:sp>
        <p:nvSpPr>
          <p:cNvPr id="131075" name="Oval 4">
            <a:extLst>
              <a:ext uri="{FF2B5EF4-FFF2-40B4-BE49-F238E27FC236}">
                <a16:creationId xmlns:a16="http://schemas.microsoft.com/office/drawing/2014/main" id="{AD98CCBB-41D1-1AFB-DD66-9602D6385F50}"/>
              </a:ext>
            </a:extLst>
          </p:cNvPr>
          <p:cNvSpPr>
            <a:spLocks noChangeArrowheads="1"/>
          </p:cNvSpPr>
          <p:nvPr/>
        </p:nvSpPr>
        <p:spPr bwMode="auto">
          <a:xfrm>
            <a:off x="3602038" y="1684338"/>
            <a:ext cx="2200275" cy="1028700"/>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rgbClr val="003300"/>
                </a:solidFill>
              </a:rPr>
              <a:t>Register</a:t>
            </a:r>
          </a:p>
          <a:p>
            <a:pPr algn="ctr" defTabSz="914400" eaLnBrk="1" hangingPunct="1"/>
            <a:r>
              <a:rPr lang="en-US" altLang="en-US" sz="2000" i="0">
                <a:solidFill>
                  <a:srgbClr val="003300"/>
                </a:solidFill>
              </a:rPr>
              <a:t>Course</a:t>
            </a:r>
          </a:p>
          <a:p>
            <a:pPr algn="ctr" defTabSz="914400" eaLnBrk="1" hangingPunct="1"/>
            <a:r>
              <a:rPr lang="en-US" altLang="en-US" sz="2000" i="0">
                <a:solidFill>
                  <a:srgbClr val="003300"/>
                </a:solidFill>
              </a:rPr>
              <a:t> offering</a:t>
            </a:r>
          </a:p>
        </p:txBody>
      </p:sp>
      <p:sp>
        <p:nvSpPr>
          <p:cNvPr id="131076" name="Oval 5">
            <a:extLst>
              <a:ext uri="{FF2B5EF4-FFF2-40B4-BE49-F238E27FC236}">
                <a16:creationId xmlns:a16="http://schemas.microsoft.com/office/drawing/2014/main" id="{6D4FAB32-8FD0-6560-9706-21D733CA2C1D}"/>
              </a:ext>
            </a:extLst>
          </p:cNvPr>
          <p:cNvSpPr>
            <a:spLocks noChangeArrowheads="1"/>
          </p:cNvSpPr>
          <p:nvPr/>
        </p:nvSpPr>
        <p:spPr bwMode="auto">
          <a:xfrm>
            <a:off x="3516313" y="3017838"/>
            <a:ext cx="2514600" cy="982662"/>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rgbClr val="003300"/>
                </a:solidFill>
              </a:rPr>
              <a:t>Show registration</a:t>
            </a:r>
          </a:p>
        </p:txBody>
      </p:sp>
      <p:sp>
        <p:nvSpPr>
          <p:cNvPr id="131077" name="Oval 6">
            <a:extLst>
              <a:ext uri="{FF2B5EF4-FFF2-40B4-BE49-F238E27FC236}">
                <a16:creationId xmlns:a16="http://schemas.microsoft.com/office/drawing/2014/main" id="{F5FA5E21-0F90-EF64-34CB-9CCC4F3745E9}"/>
              </a:ext>
            </a:extLst>
          </p:cNvPr>
          <p:cNvSpPr>
            <a:spLocks noChangeArrowheads="1"/>
          </p:cNvSpPr>
          <p:nvPr/>
        </p:nvSpPr>
        <p:spPr bwMode="auto">
          <a:xfrm>
            <a:off x="3744913" y="4389438"/>
            <a:ext cx="2165350" cy="800100"/>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400" i="0">
                <a:solidFill>
                  <a:srgbClr val="003300"/>
                </a:solidFill>
              </a:rPr>
              <a:t>Register course</a:t>
            </a:r>
          </a:p>
        </p:txBody>
      </p:sp>
      <p:sp>
        <p:nvSpPr>
          <p:cNvPr id="131078" name="Oval 8">
            <a:extLst>
              <a:ext uri="{FF2B5EF4-FFF2-40B4-BE49-F238E27FC236}">
                <a16:creationId xmlns:a16="http://schemas.microsoft.com/office/drawing/2014/main" id="{DD8C241F-039E-CB0A-226A-6581FFA826A6}"/>
              </a:ext>
            </a:extLst>
          </p:cNvPr>
          <p:cNvSpPr>
            <a:spLocks noChangeArrowheads="1"/>
          </p:cNvSpPr>
          <p:nvPr/>
        </p:nvSpPr>
        <p:spPr bwMode="auto">
          <a:xfrm>
            <a:off x="3821113" y="5684838"/>
            <a:ext cx="2165350" cy="800100"/>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rgbClr val="003300"/>
                </a:solidFill>
              </a:rPr>
              <a:t>Drop Course</a:t>
            </a:r>
          </a:p>
        </p:txBody>
      </p:sp>
      <p:pic>
        <p:nvPicPr>
          <p:cNvPr id="131079" name="Picture 2">
            <a:extLst>
              <a:ext uri="{FF2B5EF4-FFF2-40B4-BE49-F238E27FC236}">
                <a16:creationId xmlns:a16="http://schemas.microsoft.com/office/drawing/2014/main" id="{655EF260-EAC4-00CA-1CDD-61F7A9419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38" y="2255838"/>
            <a:ext cx="69691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74276240-0706-B6C9-3F03-AF78BAF9F669}"/>
              </a:ext>
            </a:extLst>
          </p:cNvPr>
          <p:cNvSpPr/>
          <p:nvPr/>
        </p:nvSpPr>
        <p:spPr>
          <a:xfrm>
            <a:off x="-65088" y="5075238"/>
            <a:ext cx="1857376" cy="5000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000" i="0" dirty="0">
                <a:solidFill>
                  <a:schemeClr val="tx1"/>
                </a:solidFill>
              </a:rPr>
              <a:t>Student</a:t>
            </a:r>
          </a:p>
        </p:txBody>
      </p:sp>
      <p:cxnSp>
        <p:nvCxnSpPr>
          <p:cNvPr id="131081" name="Straight Arrow Connector 12">
            <a:extLst>
              <a:ext uri="{FF2B5EF4-FFF2-40B4-BE49-F238E27FC236}">
                <a16:creationId xmlns:a16="http://schemas.microsoft.com/office/drawing/2014/main" id="{AED3B88F-B890-7270-932F-DC9FB9C0C021}"/>
              </a:ext>
            </a:extLst>
          </p:cNvPr>
          <p:cNvCxnSpPr>
            <a:cxnSpLocks noChangeShapeType="1"/>
            <a:endCxn id="131075" idx="2"/>
          </p:cNvCxnSpPr>
          <p:nvPr/>
        </p:nvCxnSpPr>
        <p:spPr bwMode="auto">
          <a:xfrm flipV="1">
            <a:off x="1098550" y="2198688"/>
            <a:ext cx="2503488" cy="612775"/>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31082" name="Straight Arrow Connector 15">
            <a:extLst>
              <a:ext uri="{FF2B5EF4-FFF2-40B4-BE49-F238E27FC236}">
                <a16:creationId xmlns:a16="http://schemas.microsoft.com/office/drawing/2014/main" id="{38E93496-B8AF-1553-28A9-162F907D8DB1}"/>
              </a:ext>
            </a:extLst>
          </p:cNvPr>
          <p:cNvCxnSpPr>
            <a:cxnSpLocks noChangeShapeType="1"/>
            <a:endCxn id="131076" idx="2"/>
          </p:cNvCxnSpPr>
          <p:nvPr/>
        </p:nvCxnSpPr>
        <p:spPr bwMode="auto">
          <a:xfrm>
            <a:off x="1098550" y="2811463"/>
            <a:ext cx="2417763" cy="69850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31083" name="Straight Arrow Connector 17">
            <a:extLst>
              <a:ext uri="{FF2B5EF4-FFF2-40B4-BE49-F238E27FC236}">
                <a16:creationId xmlns:a16="http://schemas.microsoft.com/office/drawing/2014/main" id="{A7E48563-FDC2-106F-2A15-201FCF17BF38}"/>
              </a:ext>
            </a:extLst>
          </p:cNvPr>
          <p:cNvCxnSpPr>
            <a:cxnSpLocks noChangeShapeType="1"/>
            <a:endCxn id="131077" idx="2"/>
          </p:cNvCxnSpPr>
          <p:nvPr/>
        </p:nvCxnSpPr>
        <p:spPr bwMode="auto">
          <a:xfrm>
            <a:off x="1306513" y="4618038"/>
            <a:ext cx="2438400" cy="17145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31084" name="Straight Arrow Connector 20">
            <a:extLst>
              <a:ext uri="{FF2B5EF4-FFF2-40B4-BE49-F238E27FC236}">
                <a16:creationId xmlns:a16="http://schemas.microsoft.com/office/drawing/2014/main" id="{E308ACCB-2D64-5C9C-8C11-58FE6662C8C2}"/>
              </a:ext>
            </a:extLst>
          </p:cNvPr>
          <p:cNvCxnSpPr>
            <a:cxnSpLocks noChangeShapeType="1"/>
            <a:endCxn id="131078" idx="2"/>
          </p:cNvCxnSpPr>
          <p:nvPr/>
        </p:nvCxnSpPr>
        <p:spPr bwMode="auto">
          <a:xfrm>
            <a:off x="1306513" y="4846638"/>
            <a:ext cx="2514600" cy="123825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31085" name="Straight Arrow Connector 23">
            <a:extLst>
              <a:ext uri="{FF2B5EF4-FFF2-40B4-BE49-F238E27FC236}">
                <a16:creationId xmlns:a16="http://schemas.microsoft.com/office/drawing/2014/main" id="{41B18B44-B531-2892-575D-186E0B69856E}"/>
              </a:ext>
            </a:extLst>
          </p:cNvPr>
          <p:cNvCxnSpPr>
            <a:cxnSpLocks noChangeShapeType="1"/>
            <a:stCxn id="131077" idx="7"/>
            <a:endCxn id="131094" idx="4"/>
          </p:cNvCxnSpPr>
          <p:nvPr/>
        </p:nvCxnSpPr>
        <p:spPr bwMode="auto">
          <a:xfrm flipV="1">
            <a:off x="5592763" y="3513138"/>
            <a:ext cx="1368425" cy="993775"/>
          </a:xfrm>
          <a:prstGeom prst="straightConnector1">
            <a:avLst/>
          </a:prstGeom>
          <a:noFill/>
          <a:ln w="38100" algn="ctr">
            <a:solidFill>
              <a:schemeClr val="tx1"/>
            </a:solidFill>
            <a:prstDash val="sysDot"/>
            <a:round/>
            <a:headEnd type="arrow" w="med" len="med"/>
            <a:tailEnd/>
          </a:ln>
          <a:extLst>
            <a:ext uri="{909E8E84-426E-40DD-AFC4-6F175D3DCCD1}">
              <a14:hiddenFill xmlns:a14="http://schemas.microsoft.com/office/drawing/2010/main">
                <a:noFill/>
              </a14:hiddenFill>
            </a:ext>
          </a:extLst>
        </p:spPr>
      </p:cxnSp>
      <p:sp>
        <p:nvSpPr>
          <p:cNvPr id="131086" name="Rectangle 27">
            <a:extLst>
              <a:ext uri="{FF2B5EF4-FFF2-40B4-BE49-F238E27FC236}">
                <a16:creationId xmlns:a16="http://schemas.microsoft.com/office/drawing/2014/main" id="{617633BE-54A4-F602-AE06-E1B73C1D275F}"/>
              </a:ext>
            </a:extLst>
          </p:cNvPr>
          <p:cNvSpPr>
            <a:spLocks noChangeArrowheads="1"/>
          </p:cNvSpPr>
          <p:nvPr/>
        </p:nvSpPr>
        <p:spPr bwMode="auto">
          <a:xfrm rot="1474525">
            <a:off x="1306513" y="5151438"/>
            <a:ext cx="26574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1400" i="0">
                <a:solidFill>
                  <a:schemeClr val="tx1"/>
                </a:solidFill>
              </a:rPr>
              <a:t>{ if today&lt;set date }</a:t>
            </a:r>
          </a:p>
        </p:txBody>
      </p:sp>
      <p:pic>
        <p:nvPicPr>
          <p:cNvPr id="131087" name="Picture 2">
            <a:extLst>
              <a:ext uri="{FF2B5EF4-FFF2-40B4-BE49-F238E27FC236}">
                <a16:creationId xmlns:a16="http://schemas.microsoft.com/office/drawing/2014/main" id="{CFCFF142-E881-F08B-93E6-32D7F32B4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713" y="5638800"/>
            <a:ext cx="69691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1088" name="Straight Arrow Connector 39">
            <a:extLst>
              <a:ext uri="{FF2B5EF4-FFF2-40B4-BE49-F238E27FC236}">
                <a16:creationId xmlns:a16="http://schemas.microsoft.com/office/drawing/2014/main" id="{F00E9235-AA81-05CD-565C-F2063D68DB68}"/>
              </a:ext>
            </a:extLst>
          </p:cNvPr>
          <p:cNvCxnSpPr>
            <a:cxnSpLocks noChangeShapeType="1"/>
            <a:endCxn id="131078" idx="6"/>
          </p:cNvCxnSpPr>
          <p:nvPr/>
        </p:nvCxnSpPr>
        <p:spPr bwMode="auto">
          <a:xfrm flipH="1" flipV="1">
            <a:off x="5986463" y="6084888"/>
            <a:ext cx="2635250" cy="111125"/>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45" name="Rectangle 44">
            <a:extLst>
              <a:ext uri="{FF2B5EF4-FFF2-40B4-BE49-F238E27FC236}">
                <a16:creationId xmlns:a16="http://schemas.microsoft.com/office/drawing/2014/main" id="{29E0E82D-CD01-A375-0A37-0F28D6E5CA24}"/>
              </a:ext>
            </a:extLst>
          </p:cNvPr>
          <p:cNvSpPr/>
          <p:nvPr/>
        </p:nvSpPr>
        <p:spPr>
          <a:xfrm>
            <a:off x="8240713" y="6599238"/>
            <a:ext cx="1546225" cy="5000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000" i="0">
                <a:solidFill>
                  <a:schemeClr val="tx1"/>
                </a:solidFill>
              </a:rPr>
              <a:t>Calendar</a:t>
            </a:r>
          </a:p>
        </p:txBody>
      </p:sp>
      <p:sp>
        <p:nvSpPr>
          <p:cNvPr id="51" name="Rectangle 50">
            <a:extLst>
              <a:ext uri="{FF2B5EF4-FFF2-40B4-BE49-F238E27FC236}">
                <a16:creationId xmlns:a16="http://schemas.microsoft.com/office/drawing/2014/main" id="{C7D00C84-C7C6-D97A-1A15-1416C78170CB}"/>
              </a:ext>
            </a:extLst>
          </p:cNvPr>
          <p:cNvSpPr/>
          <p:nvPr/>
        </p:nvSpPr>
        <p:spPr>
          <a:xfrm>
            <a:off x="3135313" y="884238"/>
            <a:ext cx="4724400" cy="6000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400" i="0">
                <a:solidFill>
                  <a:schemeClr val="tx1"/>
                </a:solidFill>
              </a:rPr>
              <a:t>Course Management Software</a:t>
            </a:r>
          </a:p>
        </p:txBody>
      </p:sp>
      <p:sp>
        <p:nvSpPr>
          <p:cNvPr id="131091" name="Rectangle 2">
            <a:extLst>
              <a:ext uri="{FF2B5EF4-FFF2-40B4-BE49-F238E27FC236}">
                <a16:creationId xmlns:a16="http://schemas.microsoft.com/office/drawing/2014/main" id="{3A0D0D7D-CAED-0458-4693-1F3339120764}"/>
              </a:ext>
            </a:extLst>
          </p:cNvPr>
          <p:cNvSpPr>
            <a:spLocks noGrp="1" noChangeArrowheads="1"/>
          </p:cNvSpPr>
          <p:nvPr>
            <p:ph type="title" idx="4294967295"/>
          </p:nvPr>
        </p:nvSpPr>
        <p:spPr>
          <a:xfrm>
            <a:off x="750888" y="123825"/>
            <a:ext cx="8566150" cy="649288"/>
          </a:xfrm>
        </p:spPr>
        <p:txBody>
          <a:bodyPr/>
          <a:lstStyle/>
          <a:p>
            <a:r>
              <a:rPr lang="en-US" altLang="en-US" sz="3200"/>
              <a:t>Exercise 2: Model Solution</a:t>
            </a:r>
          </a:p>
        </p:txBody>
      </p:sp>
      <p:pic>
        <p:nvPicPr>
          <p:cNvPr id="131092" name="Picture 2">
            <a:extLst>
              <a:ext uri="{FF2B5EF4-FFF2-40B4-BE49-F238E27FC236}">
                <a16:creationId xmlns:a16="http://schemas.microsoft.com/office/drawing/2014/main" id="{EEAAD834-9181-58DE-B316-D8B9ED760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114800"/>
            <a:ext cx="69691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93" name="Rectangle 27">
            <a:extLst>
              <a:ext uri="{FF2B5EF4-FFF2-40B4-BE49-F238E27FC236}">
                <a16:creationId xmlns:a16="http://schemas.microsoft.com/office/drawing/2014/main" id="{5E395308-D739-3EDA-05FC-8D12F8F9DBFA}"/>
              </a:ext>
            </a:extLst>
          </p:cNvPr>
          <p:cNvSpPr>
            <a:spLocks noChangeArrowheads="1"/>
          </p:cNvSpPr>
          <p:nvPr/>
        </p:nvSpPr>
        <p:spPr bwMode="auto">
          <a:xfrm rot="240250">
            <a:off x="1077913" y="4376738"/>
            <a:ext cx="28098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1600" i="0">
                <a:solidFill>
                  <a:schemeClr val="tx1"/>
                </a:solidFill>
              </a:rPr>
              <a:t>{ reg courses&lt; 5 courses}</a:t>
            </a:r>
          </a:p>
        </p:txBody>
      </p:sp>
      <p:sp>
        <p:nvSpPr>
          <p:cNvPr id="131094" name="Oval 8">
            <a:extLst>
              <a:ext uri="{FF2B5EF4-FFF2-40B4-BE49-F238E27FC236}">
                <a16:creationId xmlns:a16="http://schemas.microsoft.com/office/drawing/2014/main" id="{1B0C0ADC-ED87-E895-367C-0E66B8A46C9C}"/>
              </a:ext>
            </a:extLst>
          </p:cNvPr>
          <p:cNvSpPr>
            <a:spLocks noChangeArrowheads="1"/>
          </p:cNvSpPr>
          <p:nvPr/>
        </p:nvSpPr>
        <p:spPr bwMode="auto">
          <a:xfrm>
            <a:off x="5878513" y="2560638"/>
            <a:ext cx="2165350" cy="952500"/>
          </a:xfrm>
          <a:prstGeom prst="ellipse">
            <a:avLst/>
          </a:prstGeom>
          <a:solidFill>
            <a:srgbClr val="FFFF00"/>
          </a:solidFill>
          <a:ln w="3175" algn="ctr">
            <a:solidFill>
              <a:schemeClr val="tx1"/>
            </a:solidFill>
            <a:round/>
            <a:headEnd/>
            <a:tailEnd/>
          </a:ln>
        </p:spPr>
        <p:txBody>
          <a:bodyPr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eaLnBrk="0" fontAlgn="base" hangingPunct="0">
              <a:spcBef>
                <a:spcPct val="0"/>
              </a:spcBef>
              <a:spcAft>
                <a:spcPct val="0"/>
              </a:spcAft>
              <a:defRPr sz="3600" b="1" i="1">
                <a:solidFill>
                  <a:schemeClr val="bg1"/>
                </a:solidFill>
                <a:latin typeface="Comic Sans MS" panose="030F0702030302020204" pitchFamily="66" charset="0"/>
              </a:defRPr>
            </a:lvl9pPr>
          </a:lstStyle>
          <a:p>
            <a:pPr algn="ctr" defTabSz="914400" eaLnBrk="1" hangingPunct="1"/>
            <a:r>
              <a:rPr lang="en-US" altLang="en-US" sz="2000" i="0">
                <a:solidFill>
                  <a:srgbClr val="003300"/>
                </a:solidFill>
              </a:rPr>
              <a:t>See Course List</a:t>
            </a:r>
          </a:p>
        </p:txBody>
      </p:sp>
      <p:sp>
        <p:nvSpPr>
          <p:cNvPr id="2" name="Rectangle 11">
            <a:extLst>
              <a:ext uri="{FF2B5EF4-FFF2-40B4-BE49-F238E27FC236}">
                <a16:creationId xmlns:a16="http://schemas.microsoft.com/office/drawing/2014/main" id="{8A305075-85B9-285C-0502-18416EC2EC59}"/>
              </a:ext>
            </a:extLst>
          </p:cNvPr>
          <p:cNvSpPr/>
          <p:nvPr/>
        </p:nvSpPr>
        <p:spPr>
          <a:xfrm>
            <a:off x="-141288" y="3170238"/>
            <a:ext cx="1857376" cy="5000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000" i="0" dirty="0">
                <a:solidFill>
                  <a:schemeClr val="tx1"/>
                </a:solidFill>
              </a:rPr>
              <a:t>Professor</a:t>
            </a:r>
          </a:p>
        </p:txBody>
      </p:sp>
      <p:sp>
        <p:nvSpPr>
          <p:cNvPr id="3" name="Rectangle 11">
            <a:extLst>
              <a:ext uri="{FF2B5EF4-FFF2-40B4-BE49-F238E27FC236}">
                <a16:creationId xmlns:a16="http://schemas.microsoft.com/office/drawing/2014/main" id="{9845F641-9F09-DC46-B242-1C8E7A302F4F}"/>
              </a:ext>
            </a:extLst>
          </p:cNvPr>
          <p:cNvSpPr/>
          <p:nvPr/>
        </p:nvSpPr>
        <p:spPr>
          <a:xfrm>
            <a:off x="6002338" y="3703638"/>
            <a:ext cx="1857375" cy="5000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1800" i="0">
                <a:solidFill>
                  <a:schemeClr val="tx1"/>
                </a:solidFill>
              </a:rPr>
              <a:t>&lt;&lt;Extend&gt;&gt;</a:t>
            </a:r>
          </a:p>
        </p:txBody>
      </p:sp>
      <p:pic>
        <p:nvPicPr>
          <p:cNvPr id="131097" name="Picture 2">
            <a:extLst>
              <a:ext uri="{FF2B5EF4-FFF2-40B4-BE49-F238E27FC236}">
                <a16:creationId xmlns:a16="http://schemas.microsoft.com/office/drawing/2014/main" id="{BD5C5764-41BE-D03D-4D8C-CE95E3AA8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713" y="3352800"/>
            <a:ext cx="69691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4">
            <a:extLst>
              <a:ext uri="{FF2B5EF4-FFF2-40B4-BE49-F238E27FC236}">
                <a16:creationId xmlns:a16="http://schemas.microsoft.com/office/drawing/2014/main" id="{4A136CA8-03E7-2A9E-C57C-3BBD1C675832}"/>
              </a:ext>
            </a:extLst>
          </p:cNvPr>
          <p:cNvSpPr/>
          <p:nvPr/>
        </p:nvSpPr>
        <p:spPr>
          <a:xfrm>
            <a:off x="8077200" y="4389438"/>
            <a:ext cx="2068513" cy="5000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US" sz="2000" i="0" dirty="0">
                <a:solidFill>
                  <a:schemeClr val="tx1"/>
                </a:solidFill>
              </a:rPr>
              <a:t>&lt;&lt;External&gt;&gt;</a:t>
            </a:r>
          </a:p>
          <a:p>
            <a:pPr algn="ctr" defTabSz="914400" eaLnBrk="1" hangingPunct="1">
              <a:defRPr/>
            </a:pPr>
            <a:r>
              <a:rPr lang="en-US" sz="2000" i="0" dirty="0">
                <a:solidFill>
                  <a:schemeClr val="tx1"/>
                </a:solidFill>
              </a:rPr>
              <a:t>Billing System</a:t>
            </a:r>
          </a:p>
        </p:txBody>
      </p:sp>
      <p:cxnSp>
        <p:nvCxnSpPr>
          <p:cNvPr id="131099" name="Straight Arrow Connector 15">
            <a:extLst>
              <a:ext uri="{FF2B5EF4-FFF2-40B4-BE49-F238E27FC236}">
                <a16:creationId xmlns:a16="http://schemas.microsoft.com/office/drawing/2014/main" id="{133CE65A-6111-B632-94B5-57CDF28D982D}"/>
              </a:ext>
            </a:extLst>
          </p:cNvPr>
          <p:cNvCxnSpPr>
            <a:cxnSpLocks noChangeShapeType="1"/>
          </p:cNvCxnSpPr>
          <p:nvPr/>
        </p:nvCxnSpPr>
        <p:spPr bwMode="auto">
          <a:xfrm flipV="1">
            <a:off x="5899150" y="4313238"/>
            <a:ext cx="2570163" cy="44450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81AC71CB-36C8-8E25-550A-C090507A2EC2}"/>
              </a:ext>
            </a:extLst>
          </p:cNvPr>
          <p:cNvSpPr>
            <a:spLocks noGrp="1" noChangeArrowheads="1"/>
          </p:cNvSpPr>
          <p:nvPr>
            <p:ph type="title"/>
          </p:nvPr>
        </p:nvSpPr>
        <p:spPr>
          <a:xfrm>
            <a:off x="741363" y="274638"/>
            <a:ext cx="8596312" cy="884237"/>
          </a:xfrm>
        </p:spPr>
        <p:txBody>
          <a:bodyPr/>
          <a:lstStyle/>
          <a:p>
            <a:r>
              <a:rPr lang="en-US" altLang="en-US" sz="3200"/>
              <a:t>Effective Use Case Modelling</a:t>
            </a:r>
          </a:p>
        </p:txBody>
      </p:sp>
      <p:sp>
        <p:nvSpPr>
          <p:cNvPr id="351235" name="Content Placeholder 2">
            <a:extLst>
              <a:ext uri="{FF2B5EF4-FFF2-40B4-BE49-F238E27FC236}">
                <a16:creationId xmlns:a16="http://schemas.microsoft.com/office/drawing/2014/main" id="{49D23B71-5A0F-B9B8-3DAA-167C87CA2101}"/>
              </a:ext>
            </a:extLst>
          </p:cNvPr>
          <p:cNvSpPr>
            <a:spLocks noGrp="1" noChangeArrowheads="1"/>
          </p:cNvSpPr>
          <p:nvPr>
            <p:ph idx="1"/>
          </p:nvPr>
        </p:nvSpPr>
        <p:spPr>
          <a:xfrm>
            <a:off x="315913" y="1341438"/>
            <a:ext cx="9448800" cy="5943600"/>
          </a:xfrm>
        </p:spPr>
        <p:txBody>
          <a:bodyPr/>
          <a:lstStyle/>
          <a:p>
            <a:pPr>
              <a:lnSpc>
                <a:spcPct val="120000"/>
              </a:lnSpc>
              <a:spcBef>
                <a:spcPts val="600"/>
              </a:spcBef>
              <a:spcAft>
                <a:spcPts val="1800"/>
              </a:spcAft>
            </a:pPr>
            <a:r>
              <a:rPr lang="en-US" altLang="en-US"/>
              <a:t> Use cases should be named and organized from the perspective of the actor.</a:t>
            </a:r>
          </a:p>
          <a:p>
            <a:pPr>
              <a:lnSpc>
                <a:spcPct val="120000"/>
              </a:lnSpc>
              <a:spcBef>
                <a:spcPts val="600"/>
              </a:spcBef>
              <a:spcAft>
                <a:spcPct val="0"/>
              </a:spcAft>
            </a:pPr>
            <a:r>
              <a:rPr lang="en-US" altLang="en-US"/>
              <a:t> Use cases should start off simple and at as much high view  as possible. </a:t>
            </a:r>
          </a:p>
          <a:p>
            <a:pPr lvl="1">
              <a:lnSpc>
                <a:spcPct val="120000"/>
              </a:lnSpc>
              <a:spcBef>
                <a:spcPts val="600"/>
              </a:spcBef>
              <a:spcAft>
                <a:spcPts val="2400"/>
              </a:spcAft>
            </a:pPr>
            <a:r>
              <a:rPr lang="en-US" altLang="en-US"/>
              <a:t>Can be refined and detailed further.</a:t>
            </a:r>
          </a:p>
          <a:p>
            <a:pPr>
              <a:lnSpc>
                <a:spcPct val="120000"/>
              </a:lnSpc>
              <a:spcBef>
                <a:spcPts val="600"/>
              </a:spcBef>
              <a:spcAft>
                <a:spcPct val="0"/>
              </a:spcAft>
            </a:pPr>
            <a:r>
              <a:rPr lang="en-US" altLang="en-US"/>
              <a:t> Use case diagrams  represent functionality:</a:t>
            </a:r>
          </a:p>
          <a:p>
            <a:pPr lvl="1">
              <a:lnSpc>
                <a:spcPct val="120000"/>
              </a:lnSpc>
              <a:spcBef>
                <a:spcPts val="600"/>
              </a:spcBef>
              <a:spcAft>
                <a:spcPts val="1200"/>
              </a:spcAft>
            </a:pPr>
            <a:r>
              <a:rPr lang="en-US" altLang="en-US">
                <a:solidFill>
                  <a:srgbClr val="0000CC"/>
                </a:solidFill>
              </a:rPr>
              <a:t>Should focus on the "what" and not the "how".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wipe(down)">
                                      <p:cBhvr>
                                        <p:cTn id="7" dur="500"/>
                                        <p:tgtEl>
                                          <p:spTgt spid="351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wipe(down)">
                                      <p:cBhvr>
                                        <p:cTn id="12" dur="500"/>
                                        <p:tgtEl>
                                          <p:spTgt spid="351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51235">
                                            <p:txEl>
                                              <p:pRg st="2" end="2"/>
                                            </p:txEl>
                                          </p:spTgt>
                                        </p:tgtEl>
                                        <p:attrNameLst>
                                          <p:attrName>style.visibility</p:attrName>
                                        </p:attrNameLst>
                                      </p:cBhvr>
                                      <p:to>
                                        <p:strVal val="visible"/>
                                      </p:to>
                                    </p:set>
                                    <p:animEffect transition="in" filter="wipe(down)">
                                      <p:cBhvr>
                                        <p:cTn id="17" dur="500"/>
                                        <p:tgtEl>
                                          <p:spTgt spid="351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51235">
                                            <p:txEl>
                                              <p:pRg st="3" end="3"/>
                                            </p:txEl>
                                          </p:spTgt>
                                        </p:tgtEl>
                                        <p:attrNameLst>
                                          <p:attrName>style.visibility</p:attrName>
                                        </p:attrNameLst>
                                      </p:cBhvr>
                                      <p:to>
                                        <p:strVal val="visible"/>
                                      </p:to>
                                    </p:set>
                                    <p:animEffect transition="in" filter="wipe(down)">
                                      <p:cBhvr>
                                        <p:cTn id="22" dur="500"/>
                                        <p:tgtEl>
                                          <p:spTgt spid="351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51235">
                                            <p:txEl>
                                              <p:pRg st="4" end="4"/>
                                            </p:txEl>
                                          </p:spTgt>
                                        </p:tgtEl>
                                        <p:attrNameLst>
                                          <p:attrName>style.visibility</p:attrName>
                                        </p:attrNameLst>
                                      </p:cBhvr>
                                      <p:to>
                                        <p:strVal val="visible"/>
                                      </p:to>
                                    </p:set>
                                    <p:animEffect transition="in" filter="wipe(down)">
                                      <p:cBhvr>
                                        <p:cTn id="27" dur="500"/>
                                        <p:tgtEl>
                                          <p:spTgt spid="351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
            <a:extLst>
              <a:ext uri="{FF2B5EF4-FFF2-40B4-BE49-F238E27FC236}">
                <a16:creationId xmlns:a16="http://schemas.microsoft.com/office/drawing/2014/main" id="{6DBC4C0F-FB13-3CFA-356E-8082F43233B0}"/>
              </a:ext>
            </a:extLst>
          </p:cNvPr>
          <p:cNvSpPr>
            <a:spLocks noChangeArrowheads="1"/>
          </p:cNvSpPr>
          <p:nvPr>
            <p:ph type="title"/>
          </p:nvPr>
        </p:nvSpPr>
        <p:spPr>
          <a:xfrm>
            <a:off x="420688" y="114300"/>
            <a:ext cx="9420225" cy="1363663"/>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600"/>
              <a:t>Hierarchical Organization of Use Cases </a:t>
            </a:r>
          </a:p>
        </p:txBody>
      </p:sp>
      <p:grpSp>
        <p:nvGrpSpPr>
          <p:cNvPr id="133123" name="Group 24">
            <a:extLst>
              <a:ext uri="{FF2B5EF4-FFF2-40B4-BE49-F238E27FC236}">
                <a16:creationId xmlns:a16="http://schemas.microsoft.com/office/drawing/2014/main" id="{8BF9DF4B-9047-1ADA-4316-6052E9E5C2E3}"/>
              </a:ext>
            </a:extLst>
          </p:cNvPr>
          <p:cNvGrpSpPr>
            <a:grpSpLocks/>
          </p:cNvGrpSpPr>
          <p:nvPr/>
        </p:nvGrpSpPr>
        <p:grpSpPr bwMode="auto">
          <a:xfrm>
            <a:off x="1382713" y="1763713"/>
            <a:ext cx="8631237" cy="5445125"/>
            <a:chOff x="1847850" y="1763713"/>
            <a:chExt cx="8155063" cy="4700587"/>
          </a:xfrm>
        </p:grpSpPr>
        <p:sp>
          <p:nvSpPr>
            <p:cNvPr id="133124" name="Text Box 2">
              <a:extLst>
                <a:ext uri="{FF2B5EF4-FFF2-40B4-BE49-F238E27FC236}">
                  <a16:creationId xmlns:a16="http://schemas.microsoft.com/office/drawing/2014/main" id="{CD5C2643-7105-D5E9-A1EA-9F48CBEC2FCC}"/>
                </a:ext>
              </a:extLst>
            </p:cNvPr>
            <p:cNvSpPr txBox="1">
              <a:spLocks noChangeArrowheads="1"/>
            </p:cNvSpPr>
            <p:nvPr/>
          </p:nvSpPr>
          <p:spPr bwMode="auto">
            <a:xfrm>
              <a:off x="5345113" y="1874838"/>
              <a:ext cx="2388342" cy="37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800" i="0">
                  <a:solidFill>
                    <a:srgbClr val="000000"/>
                  </a:solidFill>
                </a:rPr>
                <a:t>External users</a:t>
              </a:r>
            </a:p>
          </p:txBody>
        </p:sp>
        <p:grpSp>
          <p:nvGrpSpPr>
            <p:cNvPr id="133125" name="Group 3">
              <a:extLst>
                <a:ext uri="{FF2B5EF4-FFF2-40B4-BE49-F238E27FC236}">
                  <a16:creationId xmlns:a16="http://schemas.microsoft.com/office/drawing/2014/main" id="{00F7B1BC-EDA6-2048-B8ED-B7BE23E13EC9}"/>
                </a:ext>
              </a:extLst>
            </p:cNvPr>
            <p:cNvGrpSpPr>
              <a:grpSpLocks/>
            </p:cNvGrpSpPr>
            <p:nvPr/>
          </p:nvGrpSpPr>
          <p:grpSpPr bwMode="auto">
            <a:xfrm>
              <a:off x="1847850" y="1763713"/>
              <a:ext cx="3189288" cy="1257300"/>
              <a:chOff x="1164" y="1111"/>
              <a:chExt cx="2009" cy="792"/>
            </a:xfrm>
          </p:grpSpPr>
          <p:sp>
            <p:nvSpPr>
              <p:cNvPr id="133142" name="Oval 4">
                <a:extLst>
                  <a:ext uri="{FF2B5EF4-FFF2-40B4-BE49-F238E27FC236}">
                    <a16:creationId xmlns:a16="http://schemas.microsoft.com/office/drawing/2014/main" id="{1D0961F8-C458-30EA-ABE0-C1CFBF234232}"/>
                  </a:ext>
                </a:extLst>
              </p:cNvPr>
              <p:cNvSpPr>
                <a:spLocks noChangeArrowheads="1"/>
              </p:cNvSpPr>
              <p:nvPr/>
            </p:nvSpPr>
            <p:spPr bwMode="auto">
              <a:xfrm>
                <a:off x="1217" y="1199"/>
                <a:ext cx="899" cy="211"/>
              </a:xfrm>
              <a:prstGeom prst="ellipse">
                <a:avLst/>
              </a:prstGeom>
              <a:solidFill>
                <a:srgbClr val="FFFF99"/>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600" i="0">
                    <a:solidFill>
                      <a:srgbClr val="000000"/>
                    </a:solidFill>
                  </a:rPr>
                  <a:t>use case 1</a:t>
                </a:r>
              </a:p>
            </p:txBody>
          </p:sp>
          <p:sp>
            <p:nvSpPr>
              <p:cNvPr id="133143" name="Rectangle 5">
                <a:extLst>
                  <a:ext uri="{FF2B5EF4-FFF2-40B4-BE49-F238E27FC236}">
                    <a16:creationId xmlns:a16="http://schemas.microsoft.com/office/drawing/2014/main" id="{DA9A39E5-E347-0563-3E12-36DE51BE329E}"/>
                  </a:ext>
                </a:extLst>
              </p:cNvPr>
              <p:cNvSpPr>
                <a:spLocks noChangeArrowheads="1"/>
              </p:cNvSpPr>
              <p:nvPr/>
            </p:nvSpPr>
            <p:spPr bwMode="auto">
              <a:xfrm>
                <a:off x="1164" y="1111"/>
                <a:ext cx="2010" cy="793"/>
              </a:xfrm>
              <a:prstGeom prst="rect">
                <a:avLst/>
              </a:prstGeom>
              <a:solidFill>
                <a:srgbClr val="FFFF99"/>
              </a:solidFill>
              <a:ln w="9360">
                <a:solidFill>
                  <a:srgbClr val="000000"/>
                </a:solidFill>
                <a:miter lim="800000"/>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000" b="0" i="0">
                  <a:latin typeface="Times New Roman" panose="02020603050405020304" pitchFamily="18" charset="0"/>
                </a:endParaRPr>
              </a:p>
            </p:txBody>
          </p:sp>
          <p:sp>
            <p:nvSpPr>
              <p:cNvPr id="133144" name="Oval 6">
                <a:extLst>
                  <a:ext uri="{FF2B5EF4-FFF2-40B4-BE49-F238E27FC236}">
                    <a16:creationId xmlns:a16="http://schemas.microsoft.com/office/drawing/2014/main" id="{1E0E5404-E7AE-C335-51A3-3B76505965C7}"/>
                  </a:ext>
                </a:extLst>
              </p:cNvPr>
              <p:cNvSpPr>
                <a:spLocks noChangeArrowheads="1"/>
              </p:cNvSpPr>
              <p:nvPr/>
            </p:nvSpPr>
            <p:spPr bwMode="auto">
              <a:xfrm>
                <a:off x="1586" y="1639"/>
                <a:ext cx="899" cy="210"/>
              </a:xfrm>
              <a:prstGeom prst="ellipse">
                <a:avLst/>
              </a:prstGeom>
              <a:solidFill>
                <a:srgbClr val="FFCCFF"/>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600" i="0">
                    <a:solidFill>
                      <a:srgbClr val="000000"/>
                    </a:solidFill>
                  </a:rPr>
                  <a:t>use case 2</a:t>
                </a:r>
              </a:p>
            </p:txBody>
          </p:sp>
          <p:sp>
            <p:nvSpPr>
              <p:cNvPr id="133145" name="Oval 7">
                <a:extLst>
                  <a:ext uri="{FF2B5EF4-FFF2-40B4-BE49-F238E27FC236}">
                    <a16:creationId xmlns:a16="http://schemas.microsoft.com/office/drawing/2014/main" id="{7C059172-5B25-4779-F6AE-2DE8B9E941B8}"/>
                  </a:ext>
                </a:extLst>
              </p:cNvPr>
              <p:cNvSpPr>
                <a:spLocks noChangeArrowheads="1"/>
              </p:cNvSpPr>
              <p:nvPr/>
            </p:nvSpPr>
            <p:spPr bwMode="auto">
              <a:xfrm>
                <a:off x="2221" y="1199"/>
                <a:ext cx="899" cy="211"/>
              </a:xfrm>
              <a:prstGeom prst="ellipse">
                <a:avLst/>
              </a:prstGeom>
              <a:solidFill>
                <a:srgbClr val="FFCCFF"/>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600" i="0">
                    <a:solidFill>
                      <a:srgbClr val="000000"/>
                    </a:solidFill>
                  </a:rPr>
                  <a:t>use case 3</a:t>
                </a:r>
              </a:p>
            </p:txBody>
          </p:sp>
        </p:grpSp>
        <p:grpSp>
          <p:nvGrpSpPr>
            <p:cNvPr id="133126" name="Group 8">
              <a:extLst>
                <a:ext uri="{FF2B5EF4-FFF2-40B4-BE49-F238E27FC236}">
                  <a16:creationId xmlns:a16="http://schemas.microsoft.com/office/drawing/2014/main" id="{D5FAE30C-73EB-B3DF-8BD5-7466D14AF078}"/>
                </a:ext>
              </a:extLst>
            </p:cNvPr>
            <p:cNvGrpSpPr>
              <a:grpSpLocks/>
            </p:cNvGrpSpPr>
            <p:nvPr/>
          </p:nvGrpSpPr>
          <p:grpSpPr bwMode="auto">
            <a:xfrm>
              <a:off x="4787900" y="3443288"/>
              <a:ext cx="3189288" cy="1257300"/>
              <a:chOff x="3016" y="2169"/>
              <a:chExt cx="2009" cy="792"/>
            </a:xfrm>
          </p:grpSpPr>
          <p:sp>
            <p:nvSpPr>
              <p:cNvPr id="133138" name="Oval 9">
                <a:extLst>
                  <a:ext uri="{FF2B5EF4-FFF2-40B4-BE49-F238E27FC236}">
                    <a16:creationId xmlns:a16="http://schemas.microsoft.com/office/drawing/2014/main" id="{BD6BD9C6-9767-0352-7A4D-5C216E43B3FB}"/>
                  </a:ext>
                </a:extLst>
              </p:cNvPr>
              <p:cNvSpPr>
                <a:spLocks noChangeArrowheads="1"/>
              </p:cNvSpPr>
              <p:nvPr/>
            </p:nvSpPr>
            <p:spPr bwMode="auto">
              <a:xfrm>
                <a:off x="3069" y="2257"/>
                <a:ext cx="899" cy="210"/>
              </a:xfrm>
              <a:prstGeom prst="ellipse">
                <a:avLst/>
              </a:prstGeom>
              <a:solidFill>
                <a:srgbClr val="FFFF99"/>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600" i="0">
                    <a:solidFill>
                      <a:srgbClr val="000000"/>
                    </a:solidFill>
                  </a:rPr>
                  <a:t>use case 3.1</a:t>
                </a:r>
              </a:p>
            </p:txBody>
          </p:sp>
          <p:sp>
            <p:nvSpPr>
              <p:cNvPr id="133139" name="Rectangle 10">
                <a:extLst>
                  <a:ext uri="{FF2B5EF4-FFF2-40B4-BE49-F238E27FC236}">
                    <a16:creationId xmlns:a16="http://schemas.microsoft.com/office/drawing/2014/main" id="{5634EA8E-FC92-1545-1C38-AF89FA6F14FB}"/>
                  </a:ext>
                </a:extLst>
              </p:cNvPr>
              <p:cNvSpPr>
                <a:spLocks noChangeArrowheads="1"/>
              </p:cNvSpPr>
              <p:nvPr/>
            </p:nvSpPr>
            <p:spPr bwMode="auto">
              <a:xfrm>
                <a:off x="3016" y="2169"/>
                <a:ext cx="2010" cy="793"/>
              </a:xfrm>
              <a:prstGeom prst="rect">
                <a:avLst/>
              </a:prstGeom>
              <a:solidFill>
                <a:srgbClr val="FFFF99"/>
              </a:solidFill>
              <a:ln w="9360">
                <a:solidFill>
                  <a:srgbClr val="000000"/>
                </a:solidFill>
                <a:miter lim="800000"/>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000" b="0" i="0">
                  <a:latin typeface="Times New Roman" panose="02020603050405020304" pitchFamily="18" charset="0"/>
                </a:endParaRPr>
              </a:p>
            </p:txBody>
          </p:sp>
          <p:sp>
            <p:nvSpPr>
              <p:cNvPr id="133140" name="Oval 11">
                <a:extLst>
                  <a:ext uri="{FF2B5EF4-FFF2-40B4-BE49-F238E27FC236}">
                    <a16:creationId xmlns:a16="http://schemas.microsoft.com/office/drawing/2014/main" id="{161CEFF9-5FD3-93D7-01B3-364842C6E910}"/>
                  </a:ext>
                </a:extLst>
              </p:cNvPr>
              <p:cNvSpPr>
                <a:spLocks noChangeArrowheads="1"/>
              </p:cNvSpPr>
              <p:nvPr/>
            </p:nvSpPr>
            <p:spPr bwMode="auto">
              <a:xfrm>
                <a:off x="3439" y="2697"/>
                <a:ext cx="899" cy="211"/>
              </a:xfrm>
              <a:prstGeom prst="ellipse">
                <a:avLst/>
              </a:prstGeom>
              <a:solidFill>
                <a:srgbClr val="FFCCFF"/>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600" i="0">
                    <a:solidFill>
                      <a:srgbClr val="000000"/>
                    </a:solidFill>
                  </a:rPr>
                  <a:t>use case 3. 2</a:t>
                </a:r>
              </a:p>
            </p:txBody>
          </p:sp>
          <p:sp>
            <p:nvSpPr>
              <p:cNvPr id="133141" name="Oval 12">
                <a:extLst>
                  <a:ext uri="{FF2B5EF4-FFF2-40B4-BE49-F238E27FC236}">
                    <a16:creationId xmlns:a16="http://schemas.microsoft.com/office/drawing/2014/main" id="{ECE12804-222C-1519-B37E-CD83C77E55F6}"/>
                  </a:ext>
                </a:extLst>
              </p:cNvPr>
              <p:cNvSpPr>
                <a:spLocks noChangeArrowheads="1"/>
              </p:cNvSpPr>
              <p:nvPr/>
            </p:nvSpPr>
            <p:spPr bwMode="auto">
              <a:xfrm>
                <a:off x="4073" y="2257"/>
                <a:ext cx="899" cy="210"/>
              </a:xfrm>
              <a:prstGeom prst="ellipse">
                <a:avLst/>
              </a:prstGeom>
              <a:solidFill>
                <a:srgbClr val="FFCCFF"/>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600" i="0">
                    <a:solidFill>
                      <a:srgbClr val="000000"/>
                    </a:solidFill>
                  </a:rPr>
                  <a:t>use case 3.3</a:t>
                </a:r>
              </a:p>
            </p:txBody>
          </p:sp>
        </p:grpSp>
        <p:grpSp>
          <p:nvGrpSpPr>
            <p:cNvPr id="133127" name="Group 13">
              <a:extLst>
                <a:ext uri="{FF2B5EF4-FFF2-40B4-BE49-F238E27FC236}">
                  <a16:creationId xmlns:a16="http://schemas.microsoft.com/office/drawing/2014/main" id="{D076FF31-B87E-94C9-BDBB-1D9628DAC4E3}"/>
                </a:ext>
              </a:extLst>
            </p:cNvPr>
            <p:cNvGrpSpPr>
              <a:grpSpLocks/>
            </p:cNvGrpSpPr>
            <p:nvPr/>
          </p:nvGrpSpPr>
          <p:grpSpPr bwMode="auto">
            <a:xfrm>
              <a:off x="2855913" y="5207000"/>
              <a:ext cx="3273425" cy="1257300"/>
              <a:chOff x="1799" y="3280"/>
              <a:chExt cx="2062" cy="792"/>
            </a:xfrm>
          </p:grpSpPr>
          <p:sp>
            <p:nvSpPr>
              <p:cNvPr id="133134" name="Oval 14">
                <a:extLst>
                  <a:ext uri="{FF2B5EF4-FFF2-40B4-BE49-F238E27FC236}">
                    <a16:creationId xmlns:a16="http://schemas.microsoft.com/office/drawing/2014/main" id="{C02E5DF6-7462-4673-913D-12D3586CB5B2}"/>
                  </a:ext>
                </a:extLst>
              </p:cNvPr>
              <p:cNvSpPr>
                <a:spLocks noChangeArrowheads="1"/>
              </p:cNvSpPr>
              <p:nvPr/>
            </p:nvSpPr>
            <p:spPr bwMode="auto">
              <a:xfrm>
                <a:off x="1853" y="3368"/>
                <a:ext cx="922" cy="210"/>
              </a:xfrm>
              <a:prstGeom prst="ellipse">
                <a:avLst/>
              </a:prstGeom>
              <a:solidFill>
                <a:srgbClr val="FFFF99"/>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600" i="0">
                    <a:solidFill>
                      <a:srgbClr val="000000"/>
                    </a:solidFill>
                  </a:rPr>
                  <a:t>use case 1</a:t>
                </a:r>
              </a:p>
            </p:txBody>
          </p:sp>
          <p:sp>
            <p:nvSpPr>
              <p:cNvPr id="133135" name="Rectangle 15">
                <a:extLst>
                  <a:ext uri="{FF2B5EF4-FFF2-40B4-BE49-F238E27FC236}">
                    <a16:creationId xmlns:a16="http://schemas.microsoft.com/office/drawing/2014/main" id="{7882E46D-906D-D35D-63B6-2D079F09012E}"/>
                  </a:ext>
                </a:extLst>
              </p:cNvPr>
              <p:cNvSpPr>
                <a:spLocks noChangeArrowheads="1"/>
              </p:cNvSpPr>
              <p:nvPr/>
            </p:nvSpPr>
            <p:spPr bwMode="auto">
              <a:xfrm>
                <a:off x="1799" y="3280"/>
                <a:ext cx="2063" cy="793"/>
              </a:xfrm>
              <a:prstGeom prst="rect">
                <a:avLst/>
              </a:prstGeom>
              <a:solidFill>
                <a:srgbClr val="FFFF99"/>
              </a:solidFill>
              <a:ln w="9360">
                <a:solidFill>
                  <a:srgbClr val="000000"/>
                </a:solidFill>
                <a:miter lim="800000"/>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sz="4000" b="0" i="0">
                  <a:latin typeface="Times New Roman" panose="02020603050405020304" pitchFamily="18" charset="0"/>
                </a:endParaRPr>
              </a:p>
            </p:txBody>
          </p:sp>
          <p:sp>
            <p:nvSpPr>
              <p:cNvPr id="133136" name="Oval 16">
                <a:extLst>
                  <a:ext uri="{FF2B5EF4-FFF2-40B4-BE49-F238E27FC236}">
                    <a16:creationId xmlns:a16="http://schemas.microsoft.com/office/drawing/2014/main" id="{DE52028C-2A2B-2F29-7A96-9B1E3DCE6EFD}"/>
                  </a:ext>
                </a:extLst>
              </p:cNvPr>
              <p:cNvSpPr>
                <a:spLocks noChangeArrowheads="1"/>
              </p:cNvSpPr>
              <p:nvPr/>
            </p:nvSpPr>
            <p:spPr bwMode="auto">
              <a:xfrm>
                <a:off x="2233" y="3808"/>
                <a:ext cx="922" cy="210"/>
              </a:xfrm>
              <a:prstGeom prst="ellipse">
                <a:avLst/>
              </a:prstGeom>
              <a:solidFill>
                <a:srgbClr val="FFCCFF"/>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600" i="0">
                    <a:solidFill>
                      <a:srgbClr val="000000"/>
                    </a:solidFill>
                  </a:rPr>
                  <a:t>use case 2</a:t>
                </a:r>
              </a:p>
            </p:txBody>
          </p:sp>
          <p:sp>
            <p:nvSpPr>
              <p:cNvPr id="133137" name="Oval 17">
                <a:extLst>
                  <a:ext uri="{FF2B5EF4-FFF2-40B4-BE49-F238E27FC236}">
                    <a16:creationId xmlns:a16="http://schemas.microsoft.com/office/drawing/2014/main" id="{B42676DF-9D99-0161-0F8A-76A5BA6007DE}"/>
                  </a:ext>
                </a:extLst>
              </p:cNvPr>
              <p:cNvSpPr>
                <a:spLocks noChangeArrowheads="1"/>
              </p:cNvSpPr>
              <p:nvPr/>
            </p:nvSpPr>
            <p:spPr bwMode="auto">
              <a:xfrm>
                <a:off x="2884" y="3368"/>
                <a:ext cx="922" cy="210"/>
              </a:xfrm>
              <a:prstGeom prst="ellipse">
                <a:avLst/>
              </a:prstGeom>
              <a:solidFill>
                <a:srgbClr val="FFCCFF"/>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1600" i="0">
                    <a:solidFill>
                      <a:srgbClr val="000000"/>
                    </a:solidFill>
                  </a:rPr>
                  <a:t>use case 3</a:t>
                </a:r>
              </a:p>
            </p:txBody>
          </p:sp>
        </p:grpSp>
        <p:sp>
          <p:nvSpPr>
            <p:cNvPr id="133128" name="Line 18">
              <a:extLst>
                <a:ext uri="{FF2B5EF4-FFF2-40B4-BE49-F238E27FC236}">
                  <a16:creationId xmlns:a16="http://schemas.microsoft.com/office/drawing/2014/main" id="{FF1AF24C-0E99-3989-8445-2F0A43391DCB}"/>
                </a:ext>
              </a:extLst>
            </p:cNvPr>
            <p:cNvSpPr>
              <a:spLocks noChangeShapeType="1"/>
            </p:cNvSpPr>
            <p:nvPr/>
          </p:nvSpPr>
          <p:spPr bwMode="auto">
            <a:xfrm>
              <a:off x="3529013" y="2100263"/>
              <a:ext cx="1258887" cy="1343025"/>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133129" name="Line 19">
              <a:extLst>
                <a:ext uri="{FF2B5EF4-FFF2-40B4-BE49-F238E27FC236}">
                  <a16:creationId xmlns:a16="http://schemas.microsoft.com/office/drawing/2014/main" id="{DABE0A09-315B-0991-BAC1-4FCA3B1E9281}"/>
                </a:ext>
              </a:extLst>
            </p:cNvPr>
            <p:cNvSpPr>
              <a:spLocks noChangeShapeType="1"/>
            </p:cNvSpPr>
            <p:nvPr/>
          </p:nvSpPr>
          <p:spPr bwMode="auto">
            <a:xfrm>
              <a:off x="4956175" y="2100263"/>
              <a:ext cx="3024188" cy="1343025"/>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133130" name="Line 20">
              <a:extLst>
                <a:ext uri="{FF2B5EF4-FFF2-40B4-BE49-F238E27FC236}">
                  <a16:creationId xmlns:a16="http://schemas.microsoft.com/office/drawing/2014/main" id="{878FA8BB-080B-CABC-56B3-552836B1BA23}"/>
                </a:ext>
              </a:extLst>
            </p:cNvPr>
            <p:cNvSpPr>
              <a:spLocks noChangeShapeType="1"/>
            </p:cNvSpPr>
            <p:nvPr/>
          </p:nvSpPr>
          <p:spPr bwMode="auto">
            <a:xfrm flipH="1">
              <a:off x="6127750" y="4451350"/>
              <a:ext cx="765175" cy="75565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133131" name="Line 21">
              <a:extLst>
                <a:ext uri="{FF2B5EF4-FFF2-40B4-BE49-F238E27FC236}">
                  <a16:creationId xmlns:a16="http://schemas.microsoft.com/office/drawing/2014/main" id="{EA5A5877-5F48-CE06-5316-9EFBD063665F}"/>
                </a:ext>
              </a:extLst>
            </p:cNvPr>
            <p:cNvSpPr>
              <a:spLocks noChangeShapeType="1"/>
            </p:cNvSpPr>
            <p:nvPr/>
          </p:nvSpPr>
          <p:spPr bwMode="auto">
            <a:xfrm flipH="1">
              <a:off x="2851150" y="4451350"/>
              <a:ext cx="2614613" cy="75565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133132" name="Text Box 22">
              <a:extLst>
                <a:ext uri="{FF2B5EF4-FFF2-40B4-BE49-F238E27FC236}">
                  <a16:creationId xmlns:a16="http://schemas.microsoft.com/office/drawing/2014/main" id="{A00386C0-427F-1608-0AEA-A67FBDB0DCFA}"/>
                </a:ext>
              </a:extLst>
            </p:cNvPr>
            <p:cNvSpPr txBox="1">
              <a:spLocks noChangeArrowheads="1"/>
            </p:cNvSpPr>
            <p:nvPr/>
          </p:nvSpPr>
          <p:spPr bwMode="auto">
            <a:xfrm>
              <a:off x="8094663" y="3952875"/>
              <a:ext cx="1908250" cy="37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2800" i="0">
                  <a:solidFill>
                    <a:srgbClr val="000000"/>
                  </a:solidFill>
                </a:rPr>
                <a:t>Subsystems</a:t>
              </a:r>
            </a:p>
          </p:txBody>
        </p:sp>
        <p:sp>
          <p:nvSpPr>
            <p:cNvPr id="133133" name="Text Box 23">
              <a:extLst>
                <a:ext uri="{FF2B5EF4-FFF2-40B4-BE49-F238E27FC236}">
                  <a16:creationId xmlns:a16="http://schemas.microsoft.com/office/drawing/2014/main" id="{A124B271-F112-7F19-1CBF-35F10F8CDA60}"/>
                </a:ext>
              </a:extLst>
            </p:cNvPr>
            <p:cNvSpPr txBox="1">
              <a:spLocks noChangeArrowheads="1"/>
            </p:cNvSpPr>
            <p:nvPr/>
          </p:nvSpPr>
          <p:spPr bwMode="auto">
            <a:xfrm>
              <a:off x="6451600" y="5632450"/>
              <a:ext cx="1587179" cy="42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buClr>
                  <a:srgbClr val="000000"/>
                </a:buClr>
                <a:buSzPct val="100000"/>
                <a:buFont typeface="Comic Sans MS" panose="030F0702030302020204" pitchFamily="66" charset="0"/>
                <a:buNone/>
              </a:pPr>
              <a:r>
                <a:rPr lang="en-GB" altLang="en-US" sz="3200" i="0">
                  <a:solidFill>
                    <a:srgbClr val="000000"/>
                  </a:solidFill>
                </a:rPr>
                <a:t>Methods</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4FC801D5-034D-5D02-E480-167060FF3733}"/>
              </a:ext>
            </a:extLst>
          </p:cNvPr>
          <p:cNvSpPr>
            <a:spLocks noChangeArrowheads="1"/>
          </p:cNvSpPr>
          <p:nvPr/>
        </p:nvSpPr>
        <p:spPr bwMode="auto">
          <a:xfrm>
            <a:off x="0" y="3017838"/>
            <a:ext cx="4233863"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a:defRPr sz="3600" b="1" i="1">
                <a:solidFill>
                  <a:schemeClr val="bg1"/>
                </a:solidFill>
                <a:latin typeface="Comic Sans MS" panose="030F0702030302020204" pitchFamily="66" charset="0"/>
              </a:defRPr>
            </a:lvl1pPr>
            <a:lvl2pPr marL="742950" indent="-285750" defTabSz="503238">
              <a:defRPr sz="3600" b="1" i="1">
                <a:solidFill>
                  <a:schemeClr val="bg1"/>
                </a:solidFill>
                <a:latin typeface="Comic Sans MS" panose="030F0702030302020204" pitchFamily="66" charset="0"/>
              </a:defRPr>
            </a:lvl2pPr>
            <a:lvl3pPr marL="1143000" indent="-228600" defTabSz="503238">
              <a:defRPr sz="3600" b="1" i="1">
                <a:solidFill>
                  <a:schemeClr val="bg1"/>
                </a:solidFill>
                <a:latin typeface="Comic Sans MS" panose="030F0702030302020204" pitchFamily="66" charset="0"/>
              </a:defRPr>
            </a:lvl3pPr>
            <a:lvl4pPr marL="1600200" indent="-228600" defTabSz="503238">
              <a:defRPr sz="3600" b="1" i="1">
                <a:solidFill>
                  <a:schemeClr val="bg1"/>
                </a:solidFill>
                <a:latin typeface="Comic Sans MS" panose="030F0702030302020204" pitchFamily="66" charset="0"/>
              </a:defRPr>
            </a:lvl4pPr>
            <a:lvl5pPr marL="2057400" indent="-228600" defTabSz="503238">
              <a:defRPr sz="3600" b="1" i="1">
                <a:solidFill>
                  <a:schemeClr val="bg1"/>
                </a:solidFill>
                <a:latin typeface="Comic Sans MS" panose="030F0702030302020204" pitchFamily="66" charset="0"/>
              </a:defRPr>
            </a:lvl5pPr>
            <a:lvl6pPr marL="2514600" indent="-228600" defTabSz="503238"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503238"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503238"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503238" eaLnBrk="0" fontAlgn="base" hangingPunct="0">
              <a:spcBef>
                <a:spcPct val="0"/>
              </a:spcBef>
              <a:spcAft>
                <a:spcPct val="0"/>
              </a:spcAft>
              <a:defRPr sz="3600" b="1" i="1">
                <a:solidFill>
                  <a:schemeClr val="bg1"/>
                </a:solidFill>
                <a:latin typeface="Comic Sans MS" panose="030F0702030302020204" pitchFamily="66" charset="0"/>
              </a:defRPr>
            </a:lvl9pPr>
          </a:lstStyle>
          <a:p>
            <a:pPr eaLnBrk="1" hangingPunct="1"/>
            <a:r>
              <a:rPr lang="en-US" altLang="en-US" sz="3200" i="0">
                <a:solidFill>
                  <a:srgbClr val="0000CC"/>
                </a:solidFill>
                <a:cs typeface="Times New Roman" panose="02020603050405020304" pitchFamily="18" charset="0"/>
              </a:rPr>
              <a:t>Too many use cases at any level should be avoided!</a:t>
            </a:r>
          </a:p>
        </p:txBody>
      </p:sp>
      <p:graphicFrame>
        <p:nvGraphicFramePr>
          <p:cNvPr id="135171" name="Object 3">
            <a:extLst>
              <a:ext uri="{FF2B5EF4-FFF2-40B4-BE49-F238E27FC236}">
                <a16:creationId xmlns:a16="http://schemas.microsoft.com/office/drawing/2014/main" id="{6B08A158-D7AB-3678-7145-D3BE4E020DBE}"/>
              </a:ext>
            </a:extLst>
          </p:cNvPr>
          <p:cNvGraphicFramePr>
            <a:graphicFrameLocks noChangeAspect="1"/>
          </p:cNvGraphicFramePr>
          <p:nvPr/>
        </p:nvGraphicFramePr>
        <p:xfrm>
          <a:off x="4452938" y="84138"/>
          <a:ext cx="4956175" cy="7307262"/>
        </p:xfrm>
        <a:graphic>
          <a:graphicData uri="http://schemas.openxmlformats.org/presentationml/2006/ole">
            <mc:AlternateContent xmlns:mc="http://schemas.openxmlformats.org/markup-compatibility/2006">
              <mc:Choice xmlns:v="urn:schemas-microsoft-com:vml" Requires="v">
                <p:oleObj name="Bitmap Image" r:id="rId2" imgW="2704762" imgH="4571429" progId="Paint.Picture">
                  <p:embed/>
                </p:oleObj>
              </mc:Choice>
              <mc:Fallback>
                <p:oleObj name="Bitmap Image" r:id="rId2" imgW="2704762" imgH="4571429"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38" y="84138"/>
                        <a:ext cx="4956175" cy="730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Line 4">
            <a:extLst>
              <a:ext uri="{FF2B5EF4-FFF2-40B4-BE49-F238E27FC236}">
                <a16:creationId xmlns:a16="http://schemas.microsoft.com/office/drawing/2014/main" id="{33D83F6A-ED5D-4846-23CE-04B849150C6D}"/>
              </a:ext>
            </a:extLst>
          </p:cNvPr>
          <p:cNvSpPr>
            <a:spLocks noChangeShapeType="1"/>
          </p:cNvSpPr>
          <p:nvPr/>
        </p:nvSpPr>
        <p:spPr bwMode="auto">
          <a:xfrm>
            <a:off x="3516313" y="960438"/>
            <a:ext cx="6248400" cy="601980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125" name="Line 5">
            <a:extLst>
              <a:ext uri="{FF2B5EF4-FFF2-40B4-BE49-F238E27FC236}">
                <a16:creationId xmlns:a16="http://schemas.microsoft.com/office/drawing/2014/main" id="{50ECA5FA-DCD9-361F-0DF9-529EF46FB535}"/>
              </a:ext>
            </a:extLst>
          </p:cNvPr>
          <p:cNvSpPr>
            <a:spLocks noChangeShapeType="1"/>
          </p:cNvSpPr>
          <p:nvPr/>
        </p:nvSpPr>
        <p:spPr bwMode="auto">
          <a:xfrm flipH="1">
            <a:off x="4049713" y="808038"/>
            <a:ext cx="5257800" cy="609600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down)">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 calcmode="lin" valueType="num">
                                      <p:cBhvr additive="base">
                                        <p:cTn id="12" dur="500" fill="hold"/>
                                        <p:tgtEl>
                                          <p:spTgt spid="5124"/>
                                        </p:tgtEl>
                                        <p:attrNameLst>
                                          <p:attrName>ppt_x</p:attrName>
                                        </p:attrNameLst>
                                      </p:cBhvr>
                                      <p:tavLst>
                                        <p:tav tm="0">
                                          <p:val>
                                            <p:strVal val="1+#ppt_w/2"/>
                                          </p:val>
                                        </p:tav>
                                        <p:tav tm="100000">
                                          <p:val>
                                            <p:strVal val="#ppt_x"/>
                                          </p:val>
                                        </p:tav>
                                      </p:tavLst>
                                    </p:anim>
                                    <p:anim calcmode="lin" valueType="num">
                                      <p:cBhvr additive="base">
                                        <p:cTn id="13" dur="500" fill="hold"/>
                                        <p:tgtEl>
                                          <p:spTgt spid="5124"/>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5125"/>
                                        </p:tgtEl>
                                        <p:attrNameLst>
                                          <p:attrName>style.visibility</p:attrName>
                                        </p:attrNameLst>
                                      </p:cBhvr>
                                      <p:to>
                                        <p:strVal val="visible"/>
                                      </p:to>
                                    </p:set>
                                    <p:anim calcmode="lin" valueType="num">
                                      <p:cBhvr additive="base">
                                        <p:cTn id="16" dur="500" fill="hold"/>
                                        <p:tgtEl>
                                          <p:spTgt spid="5125"/>
                                        </p:tgtEl>
                                        <p:attrNameLst>
                                          <p:attrName>ppt_x</p:attrName>
                                        </p:attrNameLst>
                                      </p:cBhvr>
                                      <p:tavLst>
                                        <p:tav tm="0">
                                          <p:val>
                                            <p:strVal val="1+#ppt_w/2"/>
                                          </p:val>
                                        </p:tav>
                                        <p:tav tm="100000">
                                          <p:val>
                                            <p:strVal val="#ppt_x"/>
                                          </p:val>
                                        </p:tav>
                                      </p:tavLst>
                                    </p:anim>
                                    <p:anim calcmode="lin" valueType="num">
                                      <p:cBhvr additive="base">
                                        <p:cTn id="17"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
            <a:extLst>
              <a:ext uri="{FF2B5EF4-FFF2-40B4-BE49-F238E27FC236}">
                <a16:creationId xmlns:a16="http://schemas.microsoft.com/office/drawing/2014/main" id="{8FD5211B-209E-196F-2163-FAFF17B68149}"/>
              </a:ext>
            </a:extLst>
          </p:cNvPr>
          <p:cNvSpPr>
            <a:spLocks noChangeArrowheads="1"/>
          </p:cNvSpPr>
          <p:nvPr>
            <p:ph type="title" idx="4294967295"/>
          </p:nvPr>
        </p:nvSpPr>
        <p:spPr>
          <a:xfrm>
            <a:off x="644525" y="-47625"/>
            <a:ext cx="8564563" cy="1255713"/>
          </a:xfrm>
        </p:spPr>
        <p:txBody>
          <a:bodyPr lIns="19800" tIns="51480" rIns="19800" bIns="51480"/>
          <a:lstStyle/>
          <a:p>
            <a:pPr eaLnBrk="1">
              <a:lnSpc>
                <a:spcPct val="94000"/>
              </a:lnSpc>
              <a:spcBef>
                <a:spcPts val="13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000"/>
              <a:t>Use Case Packaging </a:t>
            </a:r>
          </a:p>
        </p:txBody>
      </p:sp>
      <p:grpSp>
        <p:nvGrpSpPr>
          <p:cNvPr id="136195" name="Group 11">
            <a:extLst>
              <a:ext uri="{FF2B5EF4-FFF2-40B4-BE49-F238E27FC236}">
                <a16:creationId xmlns:a16="http://schemas.microsoft.com/office/drawing/2014/main" id="{50996436-BB48-77EA-DA80-64BE00259772}"/>
              </a:ext>
            </a:extLst>
          </p:cNvPr>
          <p:cNvGrpSpPr>
            <a:grpSpLocks/>
          </p:cNvGrpSpPr>
          <p:nvPr/>
        </p:nvGrpSpPr>
        <p:grpSpPr bwMode="auto">
          <a:xfrm>
            <a:off x="620713" y="1722438"/>
            <a:ext cx="8839200" cy="4572000"/>
            <a:chOff x="391" y="1085"/>
            <a:chExt cx="5568" cy="2880"/>
          </a:xfrm>
        </p:grpSpPr>
        <p:sp>
          <p:nvSpPr>
            <p:cNvPr id="136196" name="Oval 3">
              <a:extLst>
                <a:ext uri="{FF2B5EF4-FFF2-40B4-BE49-F238E27FC236}">
                  <a16:creationId xmlns:a16="http://schemas.microsoft.com/office/drawing/2014/main" id="{16FAEBA2-0E8B-16CE-8999-3E8C04DD5BB2}"/>
                </a:ext>
              </a:extLst>
            </p:cNvPr>
            <p:cNvSpPr>
              <a:spLocks noChangeArrowheads="1"/>
            </p:cNvSpPr>
            <p:nvPr/>
          </p:nvSpPr>
          <p:spPr bwMode="auto">
            <a:xfrm>
              <a:off x="709" y="1956"/>
              <a:ext cx="2289" cy="595"/>
            </a:xfrm>
            <a:prstGeom prst="ellipse">
              <a:avLst/>
            </a:prstGeom>
            <a:solidFill>
              <a:srgbClr val="FFFF00"/>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100" i="0">
                  <a:solidFill>
                    <a:srgbClr val="000000"/>
                  </a:solidFill>
                </a:rPr>
                <a:t>Query balance</a:t>
              </a:r>
            </a:p>
          </p:txBody>
        </p:sp>
        <p:sp>
          <p:nvSpPr>
            <p:cNvPr id="136197" name="Rectangle 4">
              <a:extLst>
                <a:ext uri="{FF2B5EF4-FFF2-40B4-BE49-F238E27FC236}">
                  <a16:creationId xmlns:a16="http://schemas.microsoft.com/office/drawing/2014/main" id="{3CC2A454-04AB-A9CE-A33E-59A534AB5330}"/>
                </a:ext>
              </a:extLst>
            </p:cNvPr>
            <p:cNvSpPr>
              <a:spLocks noChangeArrowheads="1"/>
            </p:cNvSpPr>
            <p:nvPr/>
          </p:nvSpPr>
          <p:spPr bwMode="auto">
            <a:xfrm>
              <a:off x="391" y="1710"/>
              <a:ext cx="5568" cy="2255"/>
            </a:xfrm>
            <a:prstGeom prst="rect">
              <a:avLst/>
            </a:prstGeom>
            <a:solidFill>
              <a:srgbClr val="CCFFCC"/>
            </a:solidFill>
            <a:ln w="9360">
              <a:solidFill>
                <a:srgbClr val="000000"/>
              </a:solidFill>
              <a:miter lim="800000"/>
              <a:headEnd/>
              <a:tailEnd/>
            </a:ln>
          </p:spPr>
          <p:txBody>
            <a:bodyPr wrap="none" anchor="ctr"/>
            <a:lstStyle>
              <a:lvl1pPr>
                <a:defRPr sz="3600" b="1" i="1">
                  <a:solidFill>
                    <a:schemeClr val="bg1"/>
                  </a:solidFill>
                  <a:latin typeface="Comic Sans MS" panose="030F0702030302020204" pitchFamily="66" charset="0"/>
                </a:defRPr>
              </a:lvl1pPr>
              <a:lvl2pPr marL="742950" indent="-285750">
                <a:defRPr sz="3600" b="1" i="1">
                  <a:solidFill>
                    <a:schemeClr val="bg1"/>
                  </a:solidFill>
                  <a:latin typeface="Comic Sans MS" panose="030F0702030302020204" pitchFamily="66" charset="0"/>
                </a:defRPr>
              </a:lvl2pPr>
              <a:lvl3pPr marL="1143000" indent="-228600">
                <a:defRPr sz="3600" b="1" i="1">
                  <a:solidFill>
                    <a:schemeClr val="bg1"/>
                  </a:solidFill>
                  <a:latin typeface="Comic Sans MS" panose="030F0702030302020204" pitchFamily="66" charset="0"/>
                </a:defRPr>
              </a:lvl3pPr>
              <a:lvl4pPr marL="1600200" indent="-228600">
                <a:defRPr sz="3600" b="1" i="1">
                  <a:solidFill>
                    <a:schemeClr val="bg1"/>
                  </a:solidFill>
                  <a:latin typeface="Comic Sans MS" panose="030F0702030302020204" pitchFamily="66" charset="0"/>
                </a:defRPr>
              </a:lvl4pPr>
              <a:lvl5pPr marL="2057400" indent="-228600">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defRPr sz="3600" b="1" i="1">
                  <a:solidFill>
                    <a:schemeClr val="bg1"/>
                  </a:solidFill>
                  <a:latin typeface="Comic Sans MS" panose="030F0702030302020204" pitchFamily="66" charset="0"/>
                </a:defRPr>
              </a:lvl9pPr>
            </a:lstStyle>
            <a:p>
              <a:pPr>
                <a:lnSpc>
                  <a:spcPct val="80000"/>
                </a:lnSpc>
                <a:buClr>
                  <a:srgbClr val="000000"/>
                </a:buClr>
                <a:buSzPct val="100000"/>
                <a:buFont typeface="Times New Roman" panose="02020603050405020304" pitchFamily="18" charset="0"/>
                <a:buNone/>
              </a:pPr>
              <a:endParaRPr lang="en-US" altLang="en-US" b="0" i="0">
                <a:latin typeface="Times New Roman" panose="02020603050405020304" pitchFamily="18" charset="0"/>
              </a:endParaRPr>
            </a:p>
          </p:txBody>
        </p:sp>
        <p:sp>
          <p:nvSpPr>
            <p:cNvPr id="136198" name="Oval 5">
              <a:extLst>
                <a:ext uri="{FF2B5EF4-FFF2-40B4-BE49-F238E27FC236}">
                  <a16:creationId xmlns:a16="http://schemas.microsoft.com/office/drawing/2014/main" id="{B259CD76-A26D-9745-D941-D8E1B7C76458}"/>
                </a:ext>
              </a:extLst>
            </p:cNvPr>
            <p:cNvSpPr>
              <a:spLocks noChangeArrowheads="1"/>
            </p:cNvSpPr>
            <p:nvPr/>
          </p:nvSpPr>
          <p:spPr bwMode="auto">
            <a:xfrm>
              <a:off x="709" y="3149"/>
              <a:ext cx="2289" cy="594"/>
            </a:xfrm>
            <a:prstGeom prst="ellipse">
              <a:avLst/>
            </a:prstGeom>
            <a:solidFill>
              <a:srgbClr val="FFFF00"/>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100" i="0">
                  <a:solidFill>
                    <a:srgbClr val="000000"/>
                  </a:solidFill>
                </a:rPr>
                <a:t>Receive</a:t>
              </a:r>
            </a:p>
            <a:p>
              <a:pPr algn="ctr">
                <a:buClr>
                  <a:srgbClr val="000000"/>
                </a:buClr>
                <a:buSzPct val="100000"/>
                <a:buFont typeface="Comic Sans MS" panose="030F0702030302020204" pitchFamily="66" charset="0"/>
                <a:buNone/>
              </a:pPr>
              <a:r>
                <a:rPr lang="en-GB" altLang="en-US" sz="2100" i="0">
                  <a:solidFill>
                    <a:srgbClr val="000000"/>
                  </a:solidFill>
                </a:rPr>
                <a:t>grant</a:t>
              </a:r>
            </a:p>
          </p:txBody>
        </p:sp>
        <p:sp>
          <p:nvSpPr>
            <p:cNvPr id="136199" name="Oval 6">
              <a:extLst>
                <a:ext uri="{FF2B5EF4-FFF2-40B4-BE49-F238E27FC236}">
                  <a16:creationId xmlns:a16="http://schemas.microsoft.com/office/drawing/2014/main" id="{C6999589-FD69-36E9-5065-4F048788AA3E}"/>
                </a:ext>
              </a:extLst>
            </p:cNvPr>
            <p:cNvSpPr>
              <a:spLocks noChangeArrowheads="1"/>
            </p:cNvSpPr>
            <p:nvPr/>
          </p:nvSpPr>
          <p:spPr bwMode="auto">
            <a:xfrm>
              <a:off x="3316" y="1956"/>
              <a:ext cx="2291" cy="595"/>
            </a:xfrm>
            <a:prstGeom prst="ellipse">
              <a:avLst/>
            </a:prstGeom>
            <a:solidFill>
              <a:srgbClr val="FFFF00"/>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100" i="0">
                  <a:solidFill>
                    <a:srgbClr val="000000"/>
                  </a:solidFill>
                </a:rPr>
                <a:t>Print </a:t>
              </a:r>
            </a:p>
            <a:p>
              <a:pPr algn="ctr">
                <a:buClr>
                  <a:srgbClr val="000000"/>
                </a:buClr>
                <a:buSzPct val="100000"/>
                <a:buFont typeface="Comic Sans MS" panose="030F0702030302020204" pitchFamily="66" charset="0"/>
                <a:buNone/>
              </a:pPr>
              <a:r>
                <a:rPr lang="en-GB" altLang="en-US" sz="2100" i="0">
                  <a:solidFill>
                    <a:srgbClr val="000000"/>
                  </a:solidFill>
                </a:rPr>
                <a:t>Balance sheet</a:t>
              </a:r>
            </a:p>
          </p:txBody>
        </p:sp>
        <p:sp>
          <p:nvSpPr>
            <p:cNvPr id="136200" name="Oval 7">
              <a:extLst>
                <a:ext uri="{FF2B5EF4-FFF2-40B4-BE49-F238E27FC236}">
                  <a16:creationId xmlns:a16="http://schemas.microsoft.com/office/drawing/2014/main" id="{8CA80B32-84E4-4C94-5C01-E98A835CE23D}"/>
                </a:ext>
              </a:extLst>
            </p:cNvPr>
            <p:cNvSpPr>
              <a:spLocks noChangeArrowheads="1"/>
            </p:cNvSpPr>
            <p:nvPr/>
          </p:nvSpPr>
          <p:spPr bwMode="auto">
            <a:xfrm>
              <a:off x="3400" y="3149"/>
              <a:ext cx="2289" cy="594"/>
            </a:xfrm>
            <a:prstGeom prst="ellipse">
              <a:avLst/>
            </a:prstGeom>
            <a:solidFill>
              <a:srgbClr val="FFFF00"/>
            </a:solidFill>
            <a:ln w="9360">
              <a:solidFill>
                <a:srgbClr val="000000"/>
              </a:solidFill>
              <a:miter lim="800000"/>
              <a:headEnd/>
              <a:tailEnd/>
            </a:ln>
          </p:spPr>
          <p:txBody>
            <a:bodyPr wrap="none"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2100" i="0">
                  <a:solidFill>
                    <a:srgbClr val="000000"/>
                  </a:solidFill>
                </a:rPr>
                <a:t>Make </a:t>
              </a:r>
            </a:p>
            <a:p>
              <a:pPr algn="ctr">
                <a:buClr>
                  <a:srgbClr val="000000"/>
                </a:buClr>
                <a:buSzPct val="100000"/>
                <a:buFont typeface="Comic Sans MS" panose="030F0702030302020204" pitchFamily="66" charset="0"/>
                <a:buNone/>
              </a:pPr>
              <a:r>
                <a:rPr lang="en-GB" altLang="en-US" sz="2100" i="0">
                  <a:solidFill>
                    <a:srgbClr val="000000"/>
                  </a:solidFill>
                </a:rPr>
                <a:t>payments</a:t>
              </a:r>
            </a:p>
          </p:txBody>
        </p:sp>
        <p:sp>
          <p:nvSpPr>
            <p:cNvPr id="136201" name="Rectangle 8">
              <a:extLst>
                <a:ext uri="{FF2B5EF4-FFF2-40B4-BE49-F238E27FC236}">
                  <a16:creationId xmlns:a16="http://schemas.microsoft.com/office/drawing/2014/main" id="{3D3B9C7E-D127-AFE8-C545-BB1D74342C58}"/>
                </a:ext>
              </a:extLst>
            </p:cNvPr>
            <p:cNvSpPr>
              <a:spLocks noChangeArrowheads="1"/>
            </p:cNvSpPr>
            <p:nvPr/>
          </p:nvSpPr>
          <p:spPr bwMode="auto">
            <a:xfrm>
              <a:off x="391" y="1085"/>
              <a:ext cx="1806" cy="624"/>
            </a:xfrm>
            <a:prstGeom prst="rect">
              <a:avLst/>
            </a:prstGeom>
            <a:solidFill>
              <a:srgbClr val="FFCCFF"/>
            </a:solidFill>
            <a:ln w="9360">
              <a:solidFill>
                <a:srgbClr val="000000"/>
              </a:solidFill>
              <a:miter lim="800000"/>
              <a:headEnd/>
              <a:tailEnd/>
            </a:ln>
          </p:spPr>
          <p:txBody>
            <a:bodyPr wrap="none"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i="1">
                  <a:solidFill>
                    <a:schemeClr val="bg1"/>
                  </a:solidFill>
                  <a:latin typeface="Comic Sans MS" panose="030F0702030302020204" pitchFamily="66" charset="0"/>
                </a:defRPr>
              </a:lvl9pPr>
            </a:lstStyle>
            <a:p>
              <a:pPr algn="ctr">
                <a:buClr>
                  <a:srgbClr val="000000"/>
                </a:buClr>
                <a:buSzPct val="100000"/>
                <a:buFont typeface="Comic Sans MS" panose="030F0702030302020204" pitchFamily="66" charset="0"/>
                <a:buNone/>
              </a:pPr>
              <a:r>
                <a:rPr lang="en-GB" altLang="en-US" sz="3800" i="0">
                  <a:solidFill>
                    <a:srgbClr val="000000"/>
                  </a:solidFill>
                </a:rPr>
                <a:t>Accounts</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1A016C74-B3A2-EA50-EFD2-58FCADD44E8C}"/>
              </a:ext>
            </a:extLst>
          </p:cNvPr>
          <p:cNvSpPr>
            <a:spLocks noGrp="1" noChangeArrowheads="1"/>
          </p:cNvSpPr>
          <p:nvPr>
            <p:ph type="title"/>
          </p:nvPr>
        </p:nvSpPr>
        <p:spPr>
          <a:xfrm>
            <a:off x="315913" y="-182563"/>
            <a:ext cx="9372600" cy="1255713"/>
          </a:xfrm>
        </p:spPr>
        <p:txBody>
          <a:bodyPr/>
          <a:lstStyle/>
          <a:p>
            <a:r>
              <a:rPr lang="en-US" altLang="en-US" sz="3600"/>
              <a:t>Use-Case Model using Packaging</a:t>
            </a:r>
          </a:p>
        </p:txBody>
      </p:sp>
      <p:pic>
        <p:nvPicPr>
          <p:cNvPr id="138243" name="Picture 6" descr="whi74173_1109">
            <a:extLst>
              <a:ext uri="{FF2B5EF4-FFF2-40B4-BE49-F238E27FC236}">
                <a16:creationId xmlns:a16="http://schemas.microsoft.com/office/drawing/2014/main" id="{423E1AB3-1F72-82CA-026E-0C36B00CE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960438"/>
            <a:ext cx="9917112"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843822D5-D6F3-80D3-9A0F-E8F017F2C7D7}"/>
              </a:ext>
            </a:extLst>
          </p:cNvPr>
          <p:cNvSpPr>
            <a:spLocks noGrp="1" noChangeArrowheads="1"/>
          </p:cNvSpPr>
          <p:nvPr>
            <p:ph type="title"/>
          </p:nvPr>
        </p:nvSpPr>
        <p:spPr>
          <a:xfrm>
            <a:off x="696913" y="0"/>
            <a:ext cx="8999537" cy="1714500"/>
          </a:xfrm>
        </p:spPr>
        <p:txBody>
          <a:bodyPr/>
          <a:lstStyle/>
          <a:p>
            <a:r>
              <a:rPr lang="en-GB" altLang="en-US" sz="3200">
                <a:solidFill>
                  <a:schemeClr val="tx1"/>
                </a:solidFill>
              </a:rPr>
              <a:t>Use Cases of </a:t>
            </a:r>
            <a:r>
              <a:rPr lang="en-GB" altLang="en-US" sz="3200" i="1">
                <a:solidFill>
                  <a:schemeClr val="tx1"/>
                </a:solidFill>
              </a:rPr>
              <a:t>Order Entry</a:t>
            </a:r>
            <a:r>
              <a:rPr lang="en-GB" altLang="en-US" sz="3200">
                <a:solidFill>
                  <a:schemeClr val="tx1"/>
                </a:solidFill>
              </a:rPr>
              <a:t> Subsystem </a:t>
            </a:r>
            <a:br>
              <a:rPr lang="en-GB" altLang="en-US" sz="3200">
                <a:solidFill>
                  <a:schemeClr val="tx1"/>
                </a:solidFill>
              </a:rPr>
            </a:br>
            <a:endParaRPr lang="en-US" altLang="en-US" sz="3200">
              <a:solidFill>
                <a:schemeClr val="tx1"/>
              </a:solidFill>
            </a:endParaRPr>
          </a:p>
        </p:txBody>
      </p:sp>
      <p:pic>
        <p:nvPicPr>
          <p:cNvPr id="140291" name="Picture 2">
            <a:extLst>
              <a:ext uri="{FF2B5EF4-FFF2-40B4-BE49-F238E27FC236}">
                <a16:creationId xmlns:a16="http://schemas.microsoft.com/office/drawing/2014/main" id="{00130D84-9432-7DCE-69FE-192A14BFFDEF}"/>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189038"/>
            <a:ext cx="10080625" cy="6096000"/>
          </a:xfr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1">
            <a:extLst>
              <a:ext uri="{FF2B5EF4-FFF2-40B4-BE49-F238E27FC236}">
                <a16:creationId xmlns:a16="http://schemas.microsoft.com/office/drawing/2014/main" id="{60017A30-E1B9-F745-AB88-ADA4ECBCC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341438"/>
            <a:ext cx="96742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A5F0C279-5096-993E-9215-4231B38A61D1}"/>
              </a:ext>
            </a:extLst>
          </p:cNvPr>
          <p:cNvSpPr>
            <a:spLocks noGrp="1" noChangeArrowheads="1"/>
          </p:cNvSpPr>
          <p:nvPr>
            <p:ph type="title" idx="4294967295"/>
          </p:nvPr>
        </p:nvSpPr>
        <p:spPr>
          <a:xfrm>
            <a:off x="0" y="-258763"/>
            <a:ext cx="10080625" cy="1258888"/>
          </a:xfrm>
        </p:spPr>
        <p:txBody>
          <a:bodyPr lIns="100794" tIns="50397" rIns="100794" bIns="50397"/>
          <a:lstStyle/>
          <a:p>
            <a:pPr eaLnBrk="1" hangingPunct="1"/>
            <a:r>
              <a:rPr lang="en-US" altLang="en-US" sz="3200"/>
              <a:t>Use Case Style Notes (Ambler, 2005)</a:t>
            </a:r>
          </a:p>
        </p:txBody>
      </p:sp>
      <p:sp>
        <p:nvSpPr>
          <p:cNvPr id="392195" name="Rectangle 3">
            <a:extLst>
              <a:ext uri="{FF2B5EF4-FFF2-40B4-BE49-F238E27FC236}">
                <a16:creationId xmlns:a16="http://schemas.microsoft.com/office/drawing/2014/main" id="{2C4645D9-8056-EA7D-A4E3-FA174B48AA1B}"/>
              </a:ext>
            </a:extLst>
          </p:cNvPr>
          <p:cNvSpPr>
            <a:spLocks noGrp="1" noChangeArrowheads="1"/>
          </p:cNvSpPr>
          <p:nvPr>
            <p:ph type="body" idx="4294967295"/>
          </p:nvPr>
        </p:nvSpPr>
        <p:spPr>
          <a:xfrm>
            <a:off x="0" y="655638"/>
            <a:ext cx="10221913" cy="5194300"/>
          </a:xfrm>
        </p:spPr>
        <p:txBody>
          <a:bodyPr lIns="100794" tIns="50397" rIns="100794" bIns="50397"/>
          <a:lstStyle/>
          <a:p>
            <a:pPr eaLnBrk="1" hangingPunct="1">
              <a:lnSpc>
                <a:spcPct val="110000"/>
              </a:lnSpc>
              <a:spcAft>
                <a:spcPts val="1000"/>
              </a:spcAft>
            </a:pPr>
            <a:r>
              <a:rPr lang="en-US" altLang="en-US"/>
              <a:t>A Use case name should begin with a  verb.</a:t>
            </a:r>
          </a:p>
          <a:p>
            <a:pPr eaLnBrk="1" hangingPunct="1">
              <a:lnSpc>
                <a:spcPct val="110000"/>
              </a:lnSpc>
              <a:spcAft>
                <a:spcPts val="1000"/>
              </a:spcAft>
            </a:pPr>
            <a:r>
              <a:rPr lang="en-US" altLang="en-US"/>
              <a:t>While use cases do not explicitly  imply timing:</a:t>
            </a:r>
          </a:p>
          <a:p>
            <a:pPr lvl="1" eaLnBrk="1" hangingPunct="1">
              <a:lnSpc>
                <a:spcPct val="110000"/>
              </a:lnSpc>
              <a:spcAft>
                <a:spcPts val="1000"/>
              </a:spcAft>
            </a:pPr>
            <a:r>
              <a:rPr lang="en-US" altLang="en-US">
                <a:solidFill>
                  <a:srgbClr val="3333CC"/>
                </a:solidFill>
              </a:rPr>
              <a:t> Order use cases from top to bottom to imply timing -- it improves readability.</a:t>
            </a:r>
          </a:p>
          <a:p>
            <a:pPr eaLnBrk="1" hangingPunct="1">
              <a:lnSpc>
                <a:spcPct val="110000"/>
              </a:lnSpc>
              <a:spcAft>
                <a:spcPts val="1000"/>
              </a:spcAft>
            </a:pPr>
            <a:r>
              <a:rPr lang="en-US" altLang="en-US" b="1">
                <a:solidFill>
                  <a:schemeClr val="accent2"/>
                </a:solidFill>
              </a:rPr>
              <a:t>The primary actors should appear in the left.</a:t>
            </a:r>
          </a:p>
          <a:p>
            <a:pPr eaLnBrk="1" hangingPunct="1">
              <a:lnSpc>
                <a:spcPct val="110000"/>
              </a:lnSpc>
              <a:spcAft>
                <a:spcPts val="1000"/>
              </a:spcAft>
            </a:pPr>
            <a:r>
              <a:rPr lang="en-US" altLang="en-US"/>
              <a:t>Do not use arrows on the actor-use case relationship.</a:t>
            </a:r>
          </a:p>
          <a:p>
            <a:pPr eaLnBrk="1" hangingPunct="1">
              <a:lnSpc>
                <a:spcPct val="110000"/>
              </a:lnSpc>
              <a:spcAft>
                <a:spcPts val="1000"/>
              </a:spcAft>
            </a:pPr>
            <a:r>
              <a:rPr lang="en-US" altLang="en-US" b="1">
                <a:solidFill>
                  <a:schemeClr val="accent2"/>
                </a:solidFill>
              </a:rPr>
              <a:t>To initiate scheduled events include an actor called “time”</a:t>
            </a:r>
            <a:r>
              <a:rPr lang="en-US" altLang="en-US" b="1"/>
              <a:t> </a:t>
            </a:r>
          </a:p>
          <a:p>
            <a:pPr eaLnBrk="1" hangingPunct="1">
              <a:lnSpc>
                <a:spcPct val="110000"/>
              </a:lnSpc>
              <a:spcAft>
                <a:spcPts val="1000"/>
              </a:spcAft>
            </a:pPr>
            <a:r>
              <a:rPr lang="en-US" altLang="en-US" b="1">
                <a:solidFill>
                  <a:srgbClr val="FF0000"/>
                </a:solidFill>
              </a:rPr>
              <a:t>Do not show actors interacting with each other.</a:t>
            </a:r>
          </a:p>
          <a:p>
            <a:pPr eaLnBrk="1" hangingPunct="1">
              <a:lnSpc>
                <a:spcPct val="110000"/>
              </a:lnSpc>
              <a:spcAft>
                <a:spcPts val="1000"/>
              </a:spcAft>
            </a:pPr>
            <a:r>
              <a:rPr lang="en-US" altLang="en-US"/>
              <a:t> &lt;&lt;include&gt;&gt; should rarely nest more than 2 deep.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Effect transition="in" filter="wipe(down)">
                                      <p:cBhvr>
                                        <p:cTn id="7" dur="500"/>
                                        <p:tgtEl>
                                          <p:spTgt spid="392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2195">
                                            <p:txEl>
                                              <p:pRg st="1" end="1"/>
                                            </p:txEl>
                                          </p:spTgt>
                                        </p:tgtEl>
                                        <p:attrNameLst>
                                          <p:attrName>style.visibility</p:attrName>
                                        </p:attrNameLst>
                                      </p:cBhvr>
                                      <p:to>
                                        <p:strVal val="visible"/>
                                      </p:to>
                                    </p:set>
                                    <p:animEffect transition="in" filter="wipe(down)">
                                      <p:cBhvr>
                                        <p:cTn id="12" dur="500"/>
                                        <p:tgtEl>
                                          <p:spTgt spid="392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92195">
                                            <p:txEl>
                                              <p:pRg st="2" end="2"/>
                                            </p:txEl>
                                          </p:spTgt>
                                        </p:tgtEl>
                                        <p:attrNameLst>
                                          <p:attrName>style.visibility</p:attrName>
                                        </p:attrNameLst>
                                      </p:cBhvr>
                                      <p:to>
                                        <p:strVal val="visible"/>
                                      </p:to>
                                    </p:set>
                                    <p:animEffect transition="in" filter="wipe(down)">
                                      <p:cBhvr>
                                        <p:cTn id="17" dur="500"/>
                                        <p:tgtEl>
                                          <p:spTgt spid="392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92195">
                                            <p:txEl>
                                              <p:pRg st="3" end="3"/>
                                            </p:txEl>
                                          </p:spTgt>
                                        </p:tgtEl>
                                        <p:attrNameLst>
                                          <p:attrName>style.visibility</p:attrName>
                                        </p:attrNameLst>
                                      </p:cBhvr>
                                      <p:to>
                                        <p:strVal val="visible"/>
                                      </p:to>
                                    </p:set>
                                    <p:animEffect transition="in" filter="wipe(down)">
                                      <p:cBhvr>
                                        <p:cTn id="22" dur="500"/>
                                        <p:tgtEl>
                                          <p:spTgt spid="392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92195">
                                            <p:txEl>
                                              <p:pRg st="4" end="4"/>
                                            </p:txEl>
                                          </p:spTgt>
                                        </p:tgtEl>
                                        <p:attrNameLst>
                                          <p:attrName>style.visibility</p:attrName>
                                        </p:attrNameLst>
                                      </p:cBhvr>
                                      <p:to>
                                        <p:strVal val="visible"/>
                                      </p:to>
                                    </p:set>
                                    <p:animEffect transition="in" filter="wipe(down)">
                                      <p:cBhvr>
                                        <p:cTn id="27" dur="500"/>
                                        <p:tgtEl>
                                          <p:spTgt spid="392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92195">
                                            <p:txEl>
                                              <p:pRg st="5" end="5"/>
                                            </p:txEl>
                                          </p:spTgt>
                                        </p:tgtEl>
                                        <p:attrNameLst>
                                          <p:attrName>style.visibility</p:attrName>
                                        </p:attrNameLst>
                                      </p:cBhvr>
                                      <p:to>
                                        <p:strVal val="visible"/>
                                      </p:to>
                                    </p:set>
                                    <p:animEffect transition="in" filter="wipe(down)">
                                      <p:cBhvr>
                                        <p:cTn id="32" dur="500"/>
                                        <p:tgtEl>
                                          <p:spTgt spid="3921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92195">
                                            <p:txEl>
                                              <p:pRg st="6" end="6"/>
                                            </p:txEl>
                                          </p:spTgt>
                                        </p:tgtEl>
                                        <p:attrNameLst>
                                          <p:attrName>style.visibility</p:attrName>
                                        </p:attrNameLst>
                                      </p:cBhvr>
                                      <p:to>
                                        <p:strVal val="visible"/>
                                      </p:to>
                                    </p:set>
                                    <p:animEffect transition="in" filter="wipe(down)">
                                      <p:cBhvr>
                                        <p:cTn id="37" dur="500"/>
                                        <p:tgtEl>
                                          <p:spTgt spid="3921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92195">
                                            <p:txEl>
                                              <p:pRg st="7" end="7"/>
                                            </p:txEl>
                                          </p:spTgt>
                                        </p:tgtEl>
                                        <p:attrNameLst>
                                          <p:attrName>style.visibility</p:attrName>
                                        </p:attrNameLst>
                                      </p:cBhvr>
                                      <p:to>
                                        <p:strVal val="visible"/>
                                      </p:to>
                                    </p:set>
                                    <p:animEffect transition="in" filter="wipe(down)">
                                      <p:cBhvr>
                                        <p:cTn id="42" dur="500"/>
                                        <p:tgtEl>
                                          <p:spTgt spid="392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a:lstStyle>
        <a:defPPr>
          <a:defRPr>
            <a:latin typeface="+mj-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0000"/>
          </a:lnSpc>
          <a:spcBef>
            <a:spcPct val="0"/>
          </a:spcBef>
          <a:spcAft>
            <a:spcPct val="0"/>
          </a:spcAft>
          <a:buClr>
            <a:srgbClr val="000000"/>
          </a:buClr>
          <a:buSzPct val="100000"/>
          <a:buFont typeface="Times New Roman" pitchFamily="18" charset="0"/>
          <a:buNone/>
          <a:tabLst/>
          <a:defRPr kumimoji="0" lang="en-GB" sz="36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26658</TotalTime>
  <Words>5063</Words>
  <Application>Microsoft Office PowerPoint</Application>
  <PresentationFormat>Custom</PresentationFormat>
  <Paragraphs>993</Paragraphs>
  <Slides>105</Slides>
  <Notes>38</Notes>
  <HiddenSlides>2</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Default Design</vt:lpstr>
      <vt:lpstr>UML State Machine Model</vt:lpstr>
      <vt:lpstr>State Machine: Eliminating Duplicated Transitions</vt:lpstr>
      <vt:lpstr>Hierarchical State Machines</vt:lpstr>
      <vt:lpstr>Group Transitions</vt:lpstr>
      <vt:lpstr>Completion Transitions</vt:lpstr>
      <vt:lpstr>A Heart Monitor Application: Convert to Hierarchical State Machine</vt:lpstr>
      <vt:lpstr> Heart Monitor Revisited</vt:lpstr>
      <vt:lpstr>Complete Diagram for Heart Monitor Application</vt:lpstr>
      <vt:lpstr>Heart Monitor as Concurrent State Machine</vt:lpstr>
      <vt:lpstr>Introducing Hierarchy</vt:lpstr>
      <vt:lpstr>PowerPoint Presentation</vt:lpstr>
      <vt:lpstr>Composite State: AND State</vt:lpstr>
      <vt:lpstr>Exercise 1: Develop State Machine Model</vt:lpstr>
      <vt:lpstr>PowerPoint Presentation</vt:lpstr>
      <vt:lpstr>Handling Interrupted States</vt:lpstr>
      <vt:lpstr>History</vt:lpstr>
      <vt:lpstr>Orthogonality</vt:lpstr>
      <vt:lpstr>Orthogonal Regions</vt:lpstr>
      <vt:lpstr>Orthogonal Regions - Semantics</vt:lpstr>
      <vt:lpstr>Common Misuse of Orthogonality</vt:lpstr>
      <vt:lpstr>Exercise : Simple Elevator System (Partial)</vt:lpstr>
      <vt:lpstr>Simple Elevator System</vt:lpstr>
      <vt:lpstr>PowerPoint Presentation</vt:lpstr>
      <vt:lpstr>PowerPoint Presentation</vt:lpstr>
      <vt:lpstr>Encoding State Machine Diagrams</vt:lpstr>
      <vt:lpstr>Translating State Machine to Code</vt:lpstr>
      <vt:lpstr>Mapping State Model to Program Code</vt:lpstr>
      <vt:lpstr>How to Encode an FSM?</vt:lpstr>
      <vt:lpstr>3 Principal Ways</vt:lpstr>
      <vt:lpstr>Doubly Nested Switch Approach</vt:lpstr>
      <vt:lpstr>State Table Approach</vt:lpstr>
      <vt:lpstr>PowerPoint Presentation</vt:lpstr>
      <vt:lpstr>Turnstile:  Exercise 2</vt:lpstr>
      <vt:lpstr>Turnstile Exercise  cont…</vt:lpstr>
      <vt:lpstr>PowerPoint Presentation</vt:lpstr>
      <vt:lpstr>Turnstile: Final State Model</vt:lpstr>
      <vt:lpstr>C Code</vt:lpstr>
      <vt:lpstr>PowerPoint Presentation</vt:lpstr>
      <vt:lpstr>PowerPoint Presentation</vt:lpstr>
      <vt:lpstr>Ex. 3: Course Registration  Software</vt:lpstr>
      <vt:lpstr>Exercise 3: State Transition Diagram</vt:lpstr>
      <vt:lpstr>Home Work: ATM</vt:lpstr>
      <vt:lpstr>Home Work</vt:lpstr>
      <vt:lpstr>Use Case Modelling  </vt:lpstr>
      <vt:lpstr>Diagnostic: Video Store Information System</vt:lpstr>
      <vt:lpstr>Diagnostic Problem: Solution</vt:lpstr>
      <vt:lpstr>Use Case Model of a Problem </vt:lpstr>
      <vt:lpstr>What is a Use Case?</vt:lpstr>
      <vt:lpstr>Example Use Cases</vt:lpstr>
      <vt:lpstr>Use Cases Cont…</vt:lpstr>
      <vt:lpstr>An Example Use Case Diagram </vt:lpstr>
      <vt:lpstr>Representation of Use Cases</vt:lpstr>
      <vt:lpstr>What is a Connection?</vt:lpstr>
      <vt:lpstr>PowerPoint Presentation</vt:lpstr>
      <vt:lpstr>Relationships between Use Cases  and Actors</vt:lpstr>
      <vt:lpstr>PowerPoint Presentation</vt:lpstr>
      <vt:lpstr>Yet Another Use Case Example</vt:lpstr>
      <vt:lpstr>Why Develop A Use Case Diagram?</vt:lpstr>
      <vt:lpstr>Exercise1: Video Store Information System</vt:lpstr>
      <vt:lpstr>Exercise 1: Solution</vt:lpstr>
      <vt:lpstr>Use Case Description</vt:lpstr>
      <vt:lpstr>Triggers</vt:lpstr>
      <vt:lpstr>Preconditions</vt:lpstr>
      <vt:lpstr>Post-Conditions</vt:lpstr>
      <vt:lpstr>Success Scenario</vt:lpstr>
      <vt:lpstr>PowerPoint Presentation</vt:lpstr>
      <vt:lpstr>PowerPoint Presentation</vt:lpstr>
      <vt:lpstr>PowerPoint Presentation</vt:lpstr>
      <vt:lpstr>Use Case Description: Issue Video</vt:lpstr>
      <vt:lpstr>Use Case Description: Change Flight</vt:lpstr>
      <vt:lpstr>ATM Money Withdraw  Example</vt:lpstr>
      <vt:lpstr>ATM Money Withdraw - Mainline Scenario</vt:lpstr>
      <vt:lpstr>ATM Money Withdraw (cont.)</vt:lpstr>
      <vt:lpstr>PowerPoint Presentation</vt:lpstr>
      <vt:lpstr>Guidelines for Effective Use Case Writing</vt:lpstr>
      <vt:lpstr>Identification of Use Cases</vt:lpstr>
      <vt:lpstr>Factoring Use Cases</vt:lpstr>
      <vt:lpstr>Generalization</vt:lpstr>
      <vt:lpstr>Generalization  Example 1</vt:lpstr>
      <vt:lpstr>Factoring Use Cases Using Generalization </vt:lpstr>
      <vt:lpstr>Include</vt:lpstr>
      <vt:lpstr>Factoring Use Cases Using Include </vt:lpstr>
      <vt:lpstr>Example of Factoring Use Cases Using  Include </vt:lpstr>
      <vt:lpstr>Extend</vt:lpstr>
      <vt:lpstr>Factoring Use Cases Using  Extend </vt:lpstr>
      <vt:lpstr>Factoring Use Cases Using  Extend</vt:lpstr>
      <vt:lpstr>Extension Point</vt:lpstr>
      <vt:lpstr>Use Case Relationships</vt:lpstr>
      <vt:lpstr>PowerPoint Presentation</vt:lpstr>
      <vt:lpstr>Exercise 2: Use Case Model for Course Management Software</vt:lpstr>
      <vt:lpstr>Exercise 2: Model Solution</vt:lpstr>
      <vt:lpstr>Effective Use Case Modelling</vt:lpstr>
      <vt:lpstr>Hierarchical Organization of Use Cases </vt:lpstr>
      <vt:lpstr>PowerPoint Presentation</vt:lpstr>
      <vt:lpstr>Use Case Packaging </vt:lpstr>
      <vt:lpstr>Use-Case Model using Packaging</vt:lpstr>
      <vt:lpstr>Use Cases of Order Entry Subsystem  </vt:lpstr>
      <vt:lpstr>PowerPoint Presentation</vt:lpstr>
      <vt:lpstr>Use Case Style Notes (Ambler, 2005)</vt:lpstr>
      <vt:lpstr>Exercise:  Home Assignment System - Use Case Model</vt:lpstr>
      <vt:lpstr>Quiz: Naïve Solution (Inferior)</vt:lpstr>
      <vt:lpstr>Quiz: Alternate (Better) Solution</vt:lpstr>
      <vt:lpstr>HW: Video Rental Store Software</vt:lpstr>
      <vt:lpstr>HW: IIT Security Software</vt:lpstr>
      <vt:lpstr>HW: Personal Library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Internetworking</dc:title>
  <cp:lastModifiedBy>Prof. R Mall</cp:lastModifiedBy>
  <cp:revision>1108</cp:revision>
  <dcterms:modified xsi:type="dcterms:W3CDTF">2023-11-16T02:55:47Z</dcterms:modified>
</cp:coreProperties>
</file>