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sldIdLst>
    <p:sldId id="1859" r:id="rId2"/>
    <p:sldId id="327" r:id="rId3"/>
    <p:sldId id="328" r:id="rId4"/>
    <p:sldId id="1631" r:id="rId5"/>
    <p:sldId id="1841" r:id="rId6"/>
    <p:sldId id="1839" r:id="rId7"/>
    <p:sldId id="1176" r:id="rId8"/>
    <p:sldId id="977" r:id="rId9"/>
    <p:sldId id="329" r:id="rId10"/>
    <p:sldId id="1240" r:id="rId11"/>
    <p:sldId id="1241" r:id="rId12"/>
    <p:sldId id="1257" r:id="rId13"/>
    <p:sldId id="1307" r:id="rId14"/>
    <p:sldId id="1259" r:id="rId15"/>
    <p:sldId id="1327" r:id="rId16"/>
    <p:sldId id="1328" r:id="rId17"/>
    <p:sldId id="1902" r:id="rId18"/>
    <p:sldId id="1334" r:id="rId19"/>
    <p:sldId id="1335" r:id="rId20"/>
    <p:sldId id="1336" r:id="rId21"/>
    <p:sldId id="1329" r:id="rId22"/>
    <p:sldId id="1368" r:id="rId23"/>
    <p:sldId id="1880" r:id="rId24"/>
    <p:sldId id="1369" r:id="rId25"/>
    <p:sldId id="1330" r:id="rId26"/>
    <p:sldId id="1633" r:id="rId27"/>
    <p:sldId id="1331" r:id="rId28"/>
    <p:sldId id="1332" r:id="rId29"/>
    <p:sldId id="1333" r:id="rId30"/>
    <p:sldId id="1260" r:id="rId31"/>
    <p:sldId id="1261" r:id="rId32"/>
    <p:sldId id="1263" r:id="rId33"/>
    <p:sldId id="1636" r:id="rId34"/>
    <p:sldId id="1344" r:id="rId35"/>
    <p:sldId id="1637" r:id="rId36"/>
    <p:sldId id="1264" r:id="rId37"/>
    <p:sldId id="1337" r:id="rId38"/>
    <p:sldId id="1338" r:id="rId39"/>
    <p:sldId id="1191" r:id="rId40"/>
    <p:sldId id="1193" r:id="rId41"/>
    <p:sldId id="1251" r:id="rId42"/>
    <p:sldId id="1252" r:id="rId43"/>
    <p:sldId id="1340" r:id="rId44"/>
    <p:sldId id="1339" r:id="rId45"/>
    <p:sldId id="1256" r:id="rId46"/>
    <p:sldId id="1194" r:id="rId47"/>
    <p:sldId id="1903" r:id="rId48"/>
    <p:sldId id="1195" r:id="rId49"/>
    <p:sldId id="965" r:id="rId50"/>
    <p:sldId id="1017" r:id="rId51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600" b="1" i="1" kern="1200">
        <a:solidFill>
          <a:schemeClr val="bg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CCFF"/>
    <a:srgbClr val="3333CC"/>
    <a:srgbClr val="CCFFCC"/>
    <a:srgbClr val="CCECFF"/>
    <a:srgbClr val="CCFF99"/>
    <a:srgbClr val="9900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5" autoAdjust="0"/>
    <p:restoredTop sz="92935" autoAdjust="0"/>
  </p:normalViewPr>
  <p:slideViewPr>
    <p:cSldViewPr>
      <p:cViewPr varScale="1">
        <p:scale>
          <a:sx n="56" d="100"/>
          <a:sy n="56" d="100"/>
        </p:scale>
        <p:origin x="1200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2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7" Type="http://schemas.openxmlformats.org/officeDocument/2006/relationships/slide" Target="slides/slide49.xml"/><Relationship Id="rId2" Type="http://schemas.openxmlformats.org/officeDocument/2006/relationships/slide" Target="slides/slide15.xml"/><Relationship Id="rId1" Type="http://schemas.openxmlformats.org/officeDocument/2006/relationships/slide" Target="slides/slide8.xml"/><Relationship Id="rId6" Type="http://schemas.openxmlformats.org/officeDocument/2006/relationships/slide" Target="slides/slide41.xml"/><Relationship Id="rId5" Type="http://schemas.openxmlformats.org/officeDocument/2006/relationships/slide" Target="slides/slide29.xml"/><Relationship Id="rId4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622AF1A4-4F28-11D3-0CF8-C1000FEA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0332ACA7-189E-BC28-B995-C86900CFD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E09AD445-CF9D-C246-FC5D-5023ABFE0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E9240500-1413-751E-9663-A072C92D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EBDD7118-D91E-3D4D-9E04-786F7248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ECD9562D-A331-EB07-270D-04FE0C70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defRPr/>
            </a:pPr>
            <a:endParaRPr lang="en-US" altLang="en-US" b="0" i="0">
              <a:latin typeface="Times New Roman" panose="02020603050405020304" pitchFamily="18" charset="0"/>
            </a:endParaRPr>
          </a:p>
        </p:txBody>
      </p:sp>
      <p:sp>
        <p:nvSpPr>
          <p:cNvPr id="450568" name="Text Box 7">
            <a:extLst>
              <a:ext uri="{FF2B5EF4-FFF2-40B4-BE49-F238E27FC236}">
                <a16:creationId xmlns:a16="http://schemas.microsoft.com/office/drawing/2014/main" id="{1EF53E8A-1FB4-DB78-3790-221B9B335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 i="1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 i="0">
              <a:latin typeface="Times New Roman" pitchFamily="18" charset="0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D8DEDE6-B4B0-0679-ECC0-BC53DB70CE8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998E42D3-F2A2-C868-F977-292A7F9A51F8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439D6107-0C8F-31E9-CBAD-A49DA41B2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06438"/>
            <a:ext cx="4957763" cy="3484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1692" tIns="40846" rIns="81692" bIns="40846" anchor="ctr"/>
          <a:lstStyle>
            <a:lvl1pPr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07988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0798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en-US" altLang="en-US" sz="2100" b="0" i="0">
              <a:solidFill>
                <a:schemeClr val="bg1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820F52-E550-406A-5FCF-CC012E8529C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1188"/>
            <a:ext cx="4841875" cy="357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549B872-8D03-DAF8-23C8-5A610B15DB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7450" y="696913"/>
            <a:ext cx="4651375" cy="34877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AA771EA-E9EB-70BA-DF1B-5D0BA089F3E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33450" y="4414838"/>
            <a:ext cx="5141913" cy="2841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445" tIns="45723" rIns="91445" bIns="45723"/>
          <a:lstStyle/>
          <a:p>
            <a:endParaRPr lang="en-GB" alt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DB4D5B76-1A8F-DE2E-16BB-44814486F40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05003D54-E628-4C79-AEA7-DAAB0B0586C1}" type="slidenum">
              <a:rPr lang="en-US" altLang="en-US" sz="3600">
                <a:solidFill>
                  <a:schemeClr val="bg1"/>
                </a:solidFill>
                <a:latin typeface="Comic Sans MS" panose="030F0702030302020204" pitchFamily="66" charset="0"/>
              </a:rPr>
              <a:pPr>
                <a:lnSpc>
                  <a:spcPct val="80000"/>
                </a:lnSpc>
                <a:spcBef>
                  <a:spcPct val="0"/>
                </a:spcBef>
              </a:pPr>
              <a:t>37</a:t>
            </a:fld>
            <a:endParaRPr lang="en-US" altLang="en-US" sz="36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CAAD832-3723-A67C-3E0F-D9D56F2488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505200" y="2439988"/>
            <a:ext cx="0" cy="0"/>
          </a:xfrm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2C0C971-7D24-3167-AEE4-495CDB040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6970713"/>
            <a:ext cx="5216525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A1F27CEB-1595-011A-9157-9A017B6D06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65AC1FFF-6251-7C55-5FEC-606BEA52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664830BE-5F16-0DAF-E9B6-892BF9CF3024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255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255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255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255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0A40FDFB-297B-4288-90E2-F90F0236540A}" type="slidenum">
              <a:rPr lang="en-CA" altLang="en-US" sz="36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pPr>
                <a:lnSpc>
                  <a:spcPct val="80000"/>
                </a:lnSpc>
                <a:spcBef>
                  <a:spcPct val="0"/>
                </a:spcBef>
              </a:pPr>
              <a:t>43</a:t>
            </a:fld>
            <a:endParaRPr lang="en-CA" altLang="en-US" sz="3600">
              <a:solidFill>
                <a:schemeClr val="tx1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FBBFC681-4622-46DB-170A-70B1F4D0A0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B1044EF9-08DA-385F-65B8-79DFC13DE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FB926283-CE29-AD59-DE52-5494B29E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064CC508-1ACD-7E30-AB84-3F5BAF68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5751E0EE-5582-DC2F-F92B-8A998CB8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2C9F48E4-F2C1-D362-33F6-3FE135B53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19CC4402-E4BC-32CF-DFF8-E72993936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7F77DF3-2D03-D6CD-4D84-6FC2B2DC5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73A3E17C-A305-1915-D89D-C4ED6EA1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C2F9A1AF-9FD6-3403-ACF4-534FA859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7848418A-D57A-CC4B-5B7F-EBBD4A24C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34EDD35-F0C6-48C1-A394-7602A179D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E0A9780C-5DDA-F571-FADE-6ABE1212B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5025" cy="348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1D46E68-AEA7-016B-F3A3-52A3E197B60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70A459D7-4E28-2263-D51D-1014A64B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706438"/>
            <a:ext cx="4645025" cy="348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200F65A-DACD-C948-9303-9ABB5FB5D4B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1085850" y="4422775"/>
            <a:ext cx="48418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245E0408-63E1-721A-25B5-115EEABDB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307975"/>
            <a:ext cx="4827587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FE4A7F92-746E-0703-647A-FCE5B16D0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3288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600" b="0" i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90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8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663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1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9775" y="1924050"/>
            <a:ext cx="8596313" cy="47513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333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8841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338" y="1924050"/>
            <a:ext cx="4222750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13338" y="4375150"/>
            <a:ext cx="4222750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98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26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5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6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710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961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761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8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49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32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DD641890-004E-786A-174C-0CE62A5A2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46CBC0B-55E4-BF64-28A9-9F994431D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EFFB1B4-34DC-4EA8-6ED6-E392909C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4314EA0-9F69-43B8-8142-83D086C59B01}" type="slidenum">
              <a:rPr lang="en-GB" altLang="en-US" sz="1400" b="0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lnSpc>
          <a:spcPct val="88000"/>
        </a:lnSpc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88000"/>
        </a:lnSpc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lnSpc>
          <a:spcPct val="88000"/>
        </a:lnSpc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lnSpc>
          <a:spcPct val="88000"/>
        </a:lnSpc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676F956-4D82-5E50-13CE-7926521701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2713038"/>
            <a:ext cx="8382000" cy="175260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/>
          <a:lstStyle/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</a:pPr>
            <a:r>
              <a:rPr lang="en-GB" altLang="en-US">
                <a:solidFill>
                  <a:srgbClr val="0000FF"/>
                </a:solidFill>
              </a:rPr>
              <a:t>Interaction Diagrams</a:t>
            </a:r>
            <a:br>
              <a:rPr lang="en-GB" altLang="en-US">
                <a:solidFill>
                  <a:srgbClr val="006600"/>
                </a:solidFill>
              </a:rPr>
            </a:br>
            <a:endParaRPr lang="en-GB" altLang="en-US" sz="120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6543DE82-446F-D001-A5DE-29423CE1B33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371475" y="-112713"/>
            <a:ext cx="9337675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Elements of A Sequence Diagram</a:t>
            </a:r>
            <a:endParaRPr lang="en-GB" altLang="en-US" sz="1600"/>
          </a:p>
        </p:txBody>
      </p:sp>
      <p:sp>
        <p:nvSpPr>
          <p:cNvPr id="407555" name="Rectangle 2">
            <a:extLst>
              <a:ext uri="{FF2B5EF4-FFF2-40B4-BE49-F238E27FC236}">
                <a16:creationId xmlns:a16="http://schemas.microsoft.com/office/drawing/2014/main" id="{2FAF8848-CDDF-B1AE-0692-4E7B78CA3C3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207963" y="896938"/>
            <a:ext cx="9785350" cy="6599237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20000"/>
              </a:lnSpc>
              <a:spcBef>
                <a:spcPts val="713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rgbClr val="4C38E2"/>
                </a:solidFill>
              </a:rPr>
              <a:t>Messages</a:t>
            </a:r>
            <a:r>
              <a:rPr lang="en-GB" altLang="en-US"/>
              <a:t> are shown as </a:t>
            </a:r>
            <a:r>
              <a:rPr lang="en-GB" altLang="en-US" sz="3600">
                <a:solidFill>
                  <a:srgbClr val="4C38E2"/>
                </a:solidFill>
              </a:rPr>
              <a:t>arrows.</a:t>
            </a:r>
          </a:p>
          <a:p>
            <a:pPr marL="338138" indent="-338138" eaLnBrk="1">
              <a:lnSpc>
                <a:spcPct val="120000"/>
              </a:lnSpc>
              <a:spcBef>
                <a:spcPts val="713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Each message labelled with corresponding message name.</a:t>
            </a:r>
          </a:p>
          <a:p>
            <a:pPr marL="338138" indent="-338138" eaLnBrk="1">
              <a:lnSpc>
                <a:spcPct val="120000"/>
              </a:lnSpc>
              <a:spcBef>
                <a:spcPts val="713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Each message can be labelled with some </a:t>
            </a:r>
            <a:r>
              <a:rPr lang="en-GB" altLang="en-US" sz="3600">
                <a:solidFill>
                  <a:srgbClr val="4C38E2"/>
                </a:solidFill>
              </a:rPr>
              <a:t>control information.</a:t>
            </a:r>
          </a:p>
          <a:p>
            <a:pPr marL="338138" indent="-338138" eaLnBrk="1">
              <a:lnSpc>
                <a:spcPct val="120000"/>
              </a:lnSpc>
              <a:spcBef>
                <a:spcPts val="713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Two types of control information:</a:t>
            </a:r>
          </a:p>
          <a:p>
            <a:pPr marL="738188" lvl="1" indent="-280988" eaLnBrk="1">
              <a:lnSpc>
                <a:spcPct val="120000"/>
              </a:lnSpc>
              <a:spcBef>
                <a:spcPts val="713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200">
                <a:solidFill>
                  <a:srgbClr val="4C38E2"/>
                </a:solidFill>
              </a:rPr>
              <a:t>condition</a:t>
            </a:r>
            <a:r>
              <a:rPr lang="en-GB" altLang="en-US"/>
              <a:t> ([])</a:t>
            </a:r>
            <a:r>
              <a:rPr lang="ar-SA" altLang="en-US">
                <a:cs typeface="Arial" panose="020B0604020202020204" pitchFamily="34" charset="0"/>
              </a:rPr>
              <a:t>‏</a:t>
            </a:r>
            <a:endParaRPr lang="en-GB" altLang="en-US"/>
          </a:p>
          <a:p>
            <a:pPr marL="738188" lvl="1" indent="-280988" eaLnBrk="1">
              <a:lnSpc>
                <a:spcPct val="120000"/>
              </a:lnSpc>
              <a:spcBef>
                <a:spcPts val="713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200">
                <a:solidFill>
                  <a:srgbClr val="4C38E2"/>
                </a:solidFill>
              </a:rPr>
              <a:t>iteration</a:t>
            </a:r>
            <a:r>
              <a:rPr lang="en-GB" altLang="en-US"/>
              <a:t> (*)</a:t>
            </a:r>
            <a:r>
              <a:rPr lang="ar-SA" altLang="en-US">
                <a:cs typeface="Arial" panose="020B0604020202020204" pitchFamily="34" charset="0"/>
              </a:rPr>
              <a:t>‏</a:t>
            </a:r>
            <a:endParaRPr lang="en-GB" altLang="en-US"/>
          </a:p>
          <a:p>
            <a:pPr marL="738188" lvl="1" indent="-280988" eaLnBrk="1">
              <a:lnSpc>
                <a:spcPct val="120000"/>
              </a:lnSpc>
              <a:spcBef>
                <a:spcPts val="713"/>
              </a:spcBef>
              <a:buFont typeface="Symbol" panose="05050102010706020507" pitchFamily="18" charset="2"/>
              <a:buNone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endParaRPr lang="en-GB" altLang="en-US"/>
          </a:p>
          <a:p>
            <a:pPr marL="1143000" lvl="2" indent="-228600" eaLnBrk="1">
              <a:lnSpc>
                <a:spcPct val="120000"/>
              </a:lnSpc>
              <a:spcBef>
                <a:spcPts val="713"/>
              </a:spcBef>
              <a:buFont typeface="Wingdings" panose="05000000000000000000" pitchFamily="2" charset="2"/>
              <a:buNone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endParaRPr lang="en-GB" altLang="en-US" sz="280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9ADFE25-A02F-1722-CF17-614BEA35DEC3}"/>
              </a:ext>
            </a:extLst>
          </p:cNvPr>
          <p:cNvGrpSpPr>
            <a:grpSpLocks/>
          </p:cNvGrpSpPr>
          <p:nvPr/>
        </p:nvGrpSpPr>
        <p:grpSpPr bwMode="auto">
          <a:xfrm>
            <a:off x="4321175" y="5227638"/>
            <a:ext cx="5421313" cy="2179637"/>
            <a:chOff x="1172572" y="2435894"/>
            <a:chExt cx="7479964" cy="4115824"/>
          </a:xfrm>
        </p:grpSpPr>
        <p:sp>
          <p:nvSpPr>
            <p:cNvPr id="16389" name="Rectangle 4">
              <a:extLst>
                <a:ext uri="{FF2B5EF4-FFF2-40B4-BE49-F238E27FC236}">
                  <a16:creationId xmlns:a16="http://schemas.microsoft.com/office/drawing/2014/main" id="{4A58FC7B-F503-800F-D97D-61082662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136" y="2435895"/>
              <a:ext cx="1680104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000" i="0" u="sng">
                  <a:solidFill>
                    <a:srgbClr val="0000CC"/>
                  </a:solidFill>
                </a:rPr>
                <a:t>member:</a:t>
              </a:r>
              <a:br>
                <a:rPr lang="en-US" altLang="en-US" sz="1000" i="0" u="sng">
                  <a:solidFill>
                    <a:srgbClr val="0000CC"/>
                  </a:solidFill>
                </a:rPr>
              </a:br>
              <a:r>
                <a:rPr lang="en-US" altLang="en-US" sz="1000" i="0" u="sng">
                  <a:solidFill>
                    <a:srgbClr val="0000CC"/>
                  </a:solidFill>
                </a:rPr>
                <a:t>LibraryMember</a:t>
              </a:r>
            </a:p>
          </p:txBody>
        </p:sp>
        <p:sp>
          <p:nvSpPr>
            <p:cNvPr id="16390" name="Line 16">
              <a:extLst>
                <a:ext uri="{FF2B5EF4-FFF2-40B4-BE49-F238E27FC236}">
                  <a16:creationId xmlns:a16="http://schemas.microsoft.com/office/drawing/2014/main" id="{EADB300C-1302-8FA4-2FCE-FC2A7D26A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16391" name="Group 39">
              <a:extLst>
                <a:ext uri="{FF2B5EF4-FFF2-40B4-BE49-F238E27FC236}">
                  <a16:creationId xmlns:a16="http://schemas.microsoft.com/office/drawing/2014/main" id="{AA7877B5-13D7-52D0-B264-674295C2C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6307" y="2435894"/>
              <a:ext cx="1344083" cy="4115822"/>
              <a:chOff x="2592" y="1392"/>
              <a:chExt cx="768" cy="2352"/>
            </a:xfrm>
          </p:grpSpPr>
          <p:sp>
            <p:nvSpPr>
              <p:cNvPr id="16413" name="Rectangle 14">
                <a:extLst>
                  <a:ext uri="{FF2B5EF4-FFF2-40B4-BE49-F238E27FC236}">
                    <a16:creationId xmlns:a16="http://schemas.microsoft.com/office/drawing/2014/main" id="{85786925-0AB1-12DA-A26D-E88F7741D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 u="sng">
                    <a:solidFill>
                      <a:srgbClr val="0000CC"/>
                    </a:solidFill>
                  </a:rPr>
                  <a:t>book:Book</a:t>
                </a:r>
              </a:p>
            </p:txBody>
          </p:sp>
          <p:sp>
            <p:nvSpPr>
              <p:cNvPr id="16414" name="Line 17">
                <a:extLst>
                  <a:ext uri="{FF2B5EF4-FFF2-40B4-BE49-F238E27FC236}">
                    <a16:creationId xmlns:a16="http://schemas.microsoft.com/office/drawing/2014/main" id="{44EE2D80-85B8-1B1A-7DAE-EF25833DA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392" name="Group 41">
              <a:extLst>
                <a:ext uri="{FF2B5EF4-FFF2-40B4-BE49-F238E27FC236}">
                  <a16:creationId xmlns:a16="http://schemas.microsoft.com/office/drawing/2014/main" id="{1F967E18-88A6-7314-01EF-B365C581F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8453" y="2435894"/>
              <a:ext cx="1344083" cy="4115822"/>
              <a:chOff x="3744" y="1392"/>
              <a:chExt cx="768" cy="2352"/>
            </a:xfrm>
          </p:grpSpPr>
          <p:sp>
            <p:nvSpPr>
              <p:cNvPr id="16411" name="Rectangle 15">
                <a:extLst>
                  <a:ext uri="{FF2B5EF4-FFF2-40B4-BE49-F238E27FC236}">
                    <a16:creationId xmlns:a16="http://schemas.microsoft.com/office/drawing/2014/main" id="{623553CC-DC9F-3C7A-A4C7-6790BE275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1000" i="0" u="sng">
                    <a:solidFill>
                      <a:srgbClr val="0000CC"/>
                    </a:solidFill>
                  </a:rPr>
                </a:br>
                <a:r>
                  <a:rPr lang="en-US" altLang="en-US" sz="1000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16412" name="Line 18">
                <a:extLst>
                  <a:ext uri="{FF2B5EF4-FFF2-40B4-BE49-F238E27FC236}">
                    <a16:creationId xmlns:a16="http://schemas.microsoft.com/office/drawing/2014/main" id="{B3AF07D4-C707-CF3B-C1DE-960D6BFEE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393" name="Group 21">
              <a:extLst>
                <a:ext uri="{FF2B5EF4-FFF2-40B4-BE49-F238E27FC236}">
                  <a16:creationId xmlns:a16="http://schemas.microsoft.com/office/drawing/2014/main" id="{E3B9015D-C11B-F61F-2AD4-8CA8BFE60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2572" y="4117884"/>
              <a:ext cx="1771109" cy="481024"/>
              <a:chOff x="718" y="4117886"/>
              <a:chExt cx="1012" cy="481024"/>
            </a:xfrm>
          </p:grpSpPr>
          <p:sp>
            <p:nvSpPr>
              <p:cNvPr id="16409" name="Line 19">
                <a:extLst>
                  <a:ext uri="{FF2B5EF4-FFF2-40B4-BE49-F238E27FC236}">
                    <a16:creationId xmlns:a16="http://schemas.microsoft.com/office/drawing/2014/main" id="{76A96522-606B-E77B-A812-D37FF7280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" y="41178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10" name="Text Box 20">
                <a:extLst>
                  <a:ext uri="{FF2B5EF4-FFF2-40B4-BE49-F238E27FC236}">
                    <a16:creationId xmlns:a16="http://schemas.microsoft.com/office/drawing/2014/main" id="{D9D63D01-1595-0B30-6022-950E9B705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" y="4138803"/>
                <a:ext cx="928" cy="460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16394" name="Rectangle 22">
              <a:extLst>
                <a:ext uri="{FF2B5EF4-FFF2-40B4-BE49-F238E27FC236}">
                  <a16:creationId xmlns:a16="http://schemas.microsoft.com/office/drawing/2014/main" id="{1DE96A6B-4747-03ED-3E52-65F3DF190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>
                <a:solidFill>
                  <a:srgbClr val="0000CC"/>
                </a:solidFill>
              </a:endParaRPr>
            </a:p>
          </p:txBody>
        </p:sp>
        <p:grpSp>
          <p:nvGrpSpPr>
            <p:cNvPr id="16395" name="Group 34">
              <a:extLst>
                <a:ext uri="{FF2B5EF4-FFF2-40B4-BE49-F238E27FC236}">
                  <a16:creationId xmlns:a16="http://schemas.microsoft.com/office/drawing/2014/main" id="{22525756-7721-CC50-7A51-524BF93E9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191" y="3947845"/>
              <a:ext cx="2135136" cy="1007961"/>
              <a:chOff x="1728" y="2256"/>
              <a:chExt cx="1220" cy="576"/>
            </a:xfrm>
          </p:grpSpPr>
          <p:grpSp>
            <p:nvGrpSpPr>
              <p:cNvPr id="16403" name="Group 33">
                <a:extLst>
                  <a:ext uri="{FF2B5EF4-FFF2-40B4-BE49-F238E27FC236}">
                    <a16:creationId xmlns:a16="http://schemas.microsoft.com/office/drawing/2014/main" id="{B6C76519-4E3E-D63A-12CD-D644A1D3E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16405" name="Line 24">
                  <a:extLst>
                    <a:ext uri="{FF2B5EF4-FFF2-40B4-BE49-F238E27FC236}">
                      <a16:creationId xmlns:a16="http://schemas.microsoft.com/office/drawing/2014/main" id="{E88D0665-9956-D927-5A04-68816AFF14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406" name="Line 26">
                  <a:extLst>
                    <a:ext uri="{FF2B5EF4-FFF2-40B4-BE49-F238E27FC236}">
                      <a16:creationId xmlns:a16="http://schemas.microsoft.com/office/drawing/2014/main" id="{0472B896-1621-1E0B-6D98-0CE512A6A8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407" name="Line 27">
                  <a:extLst>
                    <a:ext uri="{FF2B5EF4-FFF2-40B4-BE49-F238E27FC236}">
                      <a16:creationId xmlns:a16="http://schemas.microsoft.com/office/drawing/2014/main" id="{EFE6756E-B1D0-75EC-A0C5-FD83788BF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408" name="Rectangle 29">
                  <a:extLst>
                    <a:ext uri="{FF2B5EF4-FFF2-40B4-BE49-F238E27FC236}">
                      <a16:creationId xmlns:a16="http://schemas.microsoft.com/office/drawing/2014/main" id="{FBA6EEEF-EBEB-5CB5-F45B-F9A994506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sz="1400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16404" name="Text Box 31">
                <a:extLst>
                  <a:ext uri="{FF2B5EF4-FFF2-40B4-BE49-F238E27FC236}">
                    <a16:creationId xmlns:a16="http://schemas.microsoft.com/office/drawing/2014/main" id="{83B95AA4-2BE5-3924-9BD0-FC7610794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256"/>
                <a:ext cx="1172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>
                    <a:solidFill>
                      <a:srgbClr val="0000CC"/>
                    </a:solidFill>
                  </a:rPr>
                  <a:t>ok = canBorrow()</a:t>
                </a:r>
              </a:p>
            </p:txBody>
          </p:sp>
        </p:grpSp>
        <p:sp>
          <p:nvSpPr>
            <p:cNvPr id="16396" name="Line 36">
              <a:extLst>
                <a:ext uri="{FF2B5EF4-FFF2-40B4-BE49-F238E27FC236}">
                  <a16:creationId xmlns:a16="http://schemas.microsoft.com/office/drawing/2014/main" id="{EE28D78A-0BBB-0D56-ED0C-B8CA599A6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6397" name="Text Box 37">
              <a:extLst>
                <a:ext uri="{FF2B5EF4-FFF2-40B4-BE49-F238E27FC236}">
                  <a16:creationId xmlns:a16="http://schemas.microsoft.com/office/drawing/2014/main" id="{C127E5AB-B365-EEA2-473F-72ED3EF81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192" y="4955787"/>
              <a:ext cx="2469623" cy="480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000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16398" name="Rectangle 40">
              <a:extLst>
                <a:ext uri="{FF2B5EF4-FFF2-40B4-BE49-F238E27FC236}">
                  <a16:creationId xmlns:a16="http://schemas.microsoft.com/office/drawing/2014/main" id="{535B0414-1DE8-248D-9F11-F04AD3E4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>
                <a:solidFill>
                  <a:srgbClr val="0000CC"/>
                </a:solidFill>
              </a:endParaRPr>
            </a:p>
          </p:txBody>
        </p:sp>
        <p:grpSp>
          <p:nvGrpSpPr>
            <p:cNvPr id="16399" name="Group 42">
              <a:extLst>
                <a:ext uri="{FF2B5EF4-FFF2-40B4-BE49-F238E27FC236}">
                  <a16:creationId xmlns:a16="http://schemas.microsoft.com/office/drawing/2014/main" id="{74C0399A-0461-1547-50C3-667C5F643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8279" y="4997786"/>
              <a:ext cx="2246402" cy="516538"/>
              <a:chOff x="1791" y="4829797"/>
              <a:chExt cx="938" cy="516538"/>
            </a:xfrm>
          </p:grpSpPr>
          <p:sp>
            <p:nvSpPr>
              <p:cNvPr id="16401" name="Line 43">
                <a:extLst>
                  <a:ext uri="{FF2B5EF4-FFF2-40B4-BE49-F238E27FC236}">
                    <a16:creationId xmlns:a16="http://schemas.microsoft.com/office/drawing/2014/main" id="{CB150C4B-CCF2-395C-0B59-1ACE81715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5346335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2" name="Text Box 44">
                <a:extLst>
                  <a:ext uri="{FF2B5EF4-FFF2-40B4-BE49-F238E27FC236}">
                    <a16:creationId xmlns:a16="http://schemas.microsoft.com/office/drawing/2014/main" id="{7291ECA2-38F0-1073-3B2F-6591B0FF9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1" y="4829797"/>
                <a:ext cx="918" cy="460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16400" name="Rectangle 45">
              <a:extLst>
                <a:ext uri="{FF2B5EF4-FFF2-40B4-BE49-F238E27FC236}">
                  <a16:creationId xmlns:a16="http://schemas.microsoft.com/office/drawing/2014/main" id="{E3B94B2A-0024-F44E-A3A8-F225FC8C5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95A6D3-EDF5-49EB-9837-83BAFB120E07}"/>
              </a:ext>
            </a:extLst>
          </p:cNvPr>
          <p:cNvSpPr/>
          <p:nvPr/>
        </p:nvSpPr>
        <p:spPr bwMode="auto">
          <a:xfrm>
            <a:off x="544513" y="5892800"/>
            <a:ext cx="9372600" cy="114141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60FA040-C623-0BA4-76DD-1FAC575708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-39688"/>
            <a:ext cx="8596312" cy="960438"/>
          </a:xfrm>
        </p:spPr>
        <p:txBody>
          <a:bodyPr/>
          <a:lstStyle/>
          <a:p>
            <a:r>
              <a:rPr lang="en-US" altLang="zh-CN" sz="3600">
                <a:ea typeface="SimSun" panose="02010600030101010101" pitchFamily="2" charset="-122"/>
              </a:rPr>
              <a:t>Gist of Syntax</a:t>
            </a: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85653B08-4B10-8B1B-ADFC-5D13A897B1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787400"/>
            <a:ext cx="10080625" cy="60198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b="1">
                <a:solidFill>
                  <a:srgbClr val="3333CC"/>
                </a:solidFill>
                <a:ea typeface="SimSun" panose="02010600030101010101" pitchFamily="2" charset="-122"/>
              </a:rPr>
              <a:t>iteration marker  </a:t>
            </a:r>
            <a:r>
              <a:rPr lang="en-US" altLang="zh-CN">
                <a:ea typeface="SimSun" panose="02010600030101010101" pitchFamily="2" charset="-122"/>
              </a:rPr>
              <a:t>*[for all objects]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CC"/>
                </a:solidFill>
                <a:ea typeface="SimSun" panose="02010600030101010101" pitchFamily="2" charset="-122"/>
              </a:rPr>
              <a:t>[condition]</a:t>
            </a:r>
          </a:p>
          <a:p>
            <a:pPr lvl="1">
              <a:lnSpc>
                <a:spcPct val="125000"/>
              </a:lnSpc>
              <a:spcAft>
                <a:spcPts val="1200"/>
              </a:spcAft>
            </a:pPr>
            <a:r>
              <a:rPr lang="en-US" altLang="zh-CN">
                <a:ea typeface="SimSun" panose="02010600030101010101" pitchFamily="2" charset="-122"/>
              </a:rPr>
              <a:t>Message is sent only                                                     if the condition is true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CC"/>
                </a:solidFill>
                <a:ea typeface="SimSun" panose="02010600030101010101" pitchFamily="2" charset="-122"/>
              </a:rPr>
              <a:t>self-delegation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>
                <a:ea typeface="SimSun" panose="02010600030101010101" pitchFamily="2" charset="-122"/>
              </a:rPr>
              <a:t>a message that an object sends to itself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CC"/>
                </a:solidFill>
                <a:ea typeface="SimSun" panose="02010600030101010101" pitchFamily="2" charset="-122"/>
              </a:rPr>
              <a:t>Loops and conditionals:</a:t>
            </a:r>
          </a:p>
          <a:p>
            <a:pPr lvl="1">
              <a:lnSpc>
                <a:spcPct val="125000"/>
              </a:lnSpc>
              <a:spcAft>
                <a:spcPts val="1200"/>
              </a:spcAft>
            </a:pPr>
            <a:r>
              <a:rPr lang="en-US" altLang="zh-CN" b="1">
                <a:solidFill>
                  <a:srgbClr val="006600"/>
                </a:solidFill>
                <a:ea typeface="SimSun" panose="02010600030101010101" pitchFamily="2" charset="-122"/>
              </a:rPr>
              <a:t>UML2 uses a new notation called interaction frames to support these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A1FD781-4FA5-8057-EC37-1CE84F5EA3A6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3919538"/>
            <a:ext cx="381000" cy="336550"/>
            <a:chOff x="5050" y="2329"/>
            <a:chExt cx="218" cy="192"/>
          </a:xfrm>
        </p:grpSpPr>
        <p:sp>
          <p:nvSpPr>
            <p:cNvPr id="18465" name="Line 5">
              <a:extLst>
                <a:ext uri="{FF2B5EF4-FFF2-40B4-BE49-F238E27FC236}">
                  <a16:creationId xmlns:a16="http://schemas.microsoft.com/office/drawing/2014/main" id="{D655117D-17AE-FFD1-72A5-793C85A2D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2329"/>
              <a:ext cx="218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6" name="Line 6">
              <a:extLst>
                <a:ext uri="{FF2B5EF4-FFF2-40B4-BE49-F238E27FC236}">
                  <a16:creationId xmlns:a16="http://schemas.microsoft.com/office/drawing/2014/main" id="{9C7443A6-178F-6227-3F8C-9FCCBFD66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8" y="2329"/>
              <a:ext cx="0" cy="192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7" name="Line 7">
              <a:extLst>
                <a:ext uri="{FF2B5EF4-FFF2-40B4-BE49-F238E27FC236}">
                  <a16:creationId xmlns:a16="http://schemas.microsoft.com/office/drawing/2014/main" id="{A17F2F21-06D8-5BCC-F821-14B74C93E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2521"/>
              <a:ext cx="218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1C799553-795B-2614-72F7-6928A0E75E0A}"/>
              </a:ext>
            </a:extLst>
          </p:cNvPr>
          <p:cNvGrpSpPr>
            <a:grpSpLocks/>
          </p:cNvGrpSpPr>
          <p:nvPr/>
        </p:nvGrpSpPr>
        <p:grpSpPr bwMode="auto">
          <a:xfrm>
            <a:off x="4430713" y="1474788"/>
            <a:ext cx="5649912" cy="2781300"/>
            <a:chOff x="1172572" y="2435894"/>
            <a:chExt cx="7479964" cy="4115824"/>
          </a:xfrm>
        </p:grpSpPr>
        <p:sp>
          <p:nvSpPr>
            <p:cNvPr id="18439" name="Rectangle 4">
              <a:extLst>
                <a:ext uri="{FF2B5EF4-FFF2-40B4-BE49-F238E27FC236}">
                  <a16:creationId xmlns:a16="http://schemas.microsoft.com/office/drawing/2014/main" id="{95556325-C9B0-F9F1-EDF7-8F015DD81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136" y="2435895"/>
              <a:ext cx="1680104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000" i="0" u="sng">
                  <a:solidFill>
                    <a:srgbClr val="0000CC"/>
                  </a:solidFill>
                </a:rPr>
                <a:t>member:</a:t>
              </a:r>
              <a:br>
                <a:rPr lang="en-US" altLang="en-US" sz="1000" i="0" u="sng">
                  <a:solidFill>
                    <a:srgbClr val="0000CC"/>
                  </a:solidFill>
                </a:rPr>
              </a:br>
              <a:r>
                <a:rPr lang="en-US" altLang="en-US" sz="1000" i="0" u="sng">
                  <a:solidFill>
                    <a:srgbClr val="0000CC"/>
                  </a:solidFill>
                </a:rPr>
                <a:t>LibraryMember</a:t>
              </a:r>
            </a:p>
          </p:txBody>
        </p:sp>
        <p:sp>
          <p:nvSpPr>
            <p:cNvPr id="18440" name="Line 16">
              <a:extLst>
                <a:ext uri="{FF2B5EF4-FFF2-40B4-BE49-F238E27FC236}">
                  <a16:creationId xmlns:a16="http://schemas.microsoft.com/office/drawing/2014/main" id="{73FFA3A1-B7A8-C894-6251-FBEA3A8CF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18441" name="Group 39">
              <a:extLst>
                <a:ext uri="{FF2B5EF4-FFF2-40B4-BE49-F238E27FC236}">
                  <a16:creationId xmlns:a16="http://schemas.microsoft.com/office/drawing/2014/main" id="{91DD736C-3D68-9ED7-406D-290309B74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6307" y="2435894"/>
              <a:ext cx="1344083" cy="4115822"/>
              <a:chOff x="2592" y="1392"/>
              <a:chExt cx="768" cy="2352"/>
            </a:xfrm>
          </p:grpSpPr>
          <p:sp>
            <p:nvSpPr>
              <p:cNvPr id="18463" name="Rectangle 14">
                <a:extLst>
                  <a:ext uri="{FF2B5EF4-FFF2-40B4-BE49-F238E27FC236}">
                    <a16:creationId xmlns:a16="http://schemas.microsoft.com/office/drawing/2014/main" id="{A7F768BA-1391-599A-4FBD-437C35B45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 u="sng">
                    <a:solidFill>
                      <a:srgbClr val="0000CC"/>
                    </a:solidFill>
                  </a:rPr>
                  <a:t>book:Book</a:t>
                </a:r>
              </a:p>
            </p:txBody>
          </p:sp>
          <p:sp>
            <p:nvSpPr>
              <p:cNvPr id="18464" name="Line 17">
                <a:extLst>
                  <a:ext uri="{FF2B5EF4-FFF2-40B4-BE49-F238E27FC236}">
                    <a16:creationId xmlns:a16="http://schemas.microsoft.com/office/drawing/2014/main" id="{F3A169A6-417F-7B42-E9CE-A388C3B5D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42" name="Group 41">
              <a:extLst>
                <a:ext uri="{FF2B5EF4-FFF2-40B4-BE49-F238E27FC236}">
                  <a16:creationId xmlns:a16="http://schemas.microsoft.com/office/drawing/2014/main" id="{70FFB32B-DC82-9DD4-C370-07463415A4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8453" y="2435894"/>
              <a:ext cx="1344083" cy="4115822"/>
              <a:chOff x="3744" y="1392"/>
              <a:chExt cx="768" cy="2352"/>
            </a:xfrm>
          </p:grpSpPr>
          <p:sp>
            <p:nvSpPr>
              <p:cNvPr id="18461" name="Rectangle 15">
                <a:extLst>
                  <a:ext uri="{FF2B5EF4-FFF2-40B4-BE49-F238E27FC236}">
                    <a16:creationId xmlns:a16="http://schemas.microsoft.com/office/drawing/2014/main" id="{FBAF768D-A735-7734-AE50-154AE031E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1000" i="0" u="sng">
                    <a:solidFill>
                      <a:srgbClr val="0000CC"/>
                    </a:solidFill>
                  </a:rPr>
                </a:br>
                <a:r>
                  <a:rPr lang="en-US" altLang="en-US" sz="1000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18462" name="Line 18">
                <a:extLst>
                  <a:ext uri="{FF2B5EF4-FFF2-40B4-BE49-F238E27FC236}">
                    <a16:creationId xmlns:a16="http://schemas.microsoft.com/office/drawing/2014/main" id="{42E5487F-FFC2-FDAD-D8BA-0E35B4A89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43" name="Group 21">
              <a:extLst>
                <a:ext uri="{FF2B5EF4-FFF2-40B4-BE49-F238E27FC236}">
                  <a16:creationId xmlns:a16="http://schemas.microsoft.com/office/drawing/2014/main" id="{DCE1BDFA-6429-88D0-D12E-96D1D400A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2572" y="4117884"/>
              <a:ext cx="1771109" cy="481024"/>
              <a:chOff x="718" y="4117886"/>
              <a:chExt cx="1012" cy="481024"/>
            </a:xfrm>
          </p:grpSpPr>
          <p:sp>
            <p:nvSpPr>
              <p:cNvPr id="18459" name="Line 19">
                <a:extLst>
                  <a:ext uri="{FF2B5EF4-FFF2-40B4-BE49-F238E27FC236}">
                    <a16:creationId xmlns:a16="http://schemas.microsoft.com/office/drawing/2014/main" id="{0FA06B96-D49A-E9B8-23B7-679BAD746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" y="41178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0" name="Text Box 20">
                <a:extLst>
                  <a:ext uri="{FF2B5EF4-FFF2-40B4-BE49-F238E27FC236}">
                    <a16:creationId xmlns:a16="http://schemas.microsoft.com/office/drawing/2014/main" id="{C2BD45CB-710D-530C-35DA-7547D9B744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" y="4138803"/>
                <a:ext cx="928" cy="460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18444" name="Rectangle 22">
              <a:extLst>
                <a:ext uri="{FF2B5EF4-FFF2-40B4-BE49-F238E27FC236}">
                  <a16:creationId xmlns:a16="http://schemas.microsoft.com/office/drawing/2014/main" id="{5EFB7CFE-0151-96D2-944F-B648B4E9F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>
                <a:solidFill>
                  <a:srgbClr val="0000CC"/>
                </a:solidFill>
              </a:endParaRPr>
            </a:p>
          </p:txBody>
        </p:sp>
        <p:grpSp>
          <p:nvGrpSpPr>
            <p:cNvPr id="18445" name="Group 34">
              <a:extLst>
                <a:ext uri="{FF2B5EF4-FFF2-40B4-BE49-F238E27FC236}">
                  <a16:creationId xmlns:a16="http://schemas.microsoft.com/office/drawing/2014/main" id="{10C65734-C6A8-BD80-4876-A83941268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191" y="3947845"/>
              <a:ext cx="2135136" cy="1007961"/>
              <a:chOff x="1728" y="2256"/>
              <a:chExt cx="1220" cy="576"/>
            </a:xfrm>
          </p:grpSpPr>
          <p:grpSp>
            <p:nvGrpSpPr>
              <p:cNvPr id="18453" name="Group 33">
                <a:extLst>
                  <a:ext uri="{FF2B5EF4-FFF2-40B4-BE49-F238E27FC236}">
                    <a16:creationId xmlns:a16="http://schemas.microsoft.com/office/drawing/2014/main" id="{EB5A25CD-D773-866D-7651-5A91F2655A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18455" name="Line 24">
                  <a:extLst>
                    <a:ext uri="{FF2B5EF4-FFF2-40B4-BE49-F238E27FC236}">
                      <a16:creationId xmlns:a16="http://schemas.microsoft.com/office/drawing/2014/main" id="{848C83B4-C0C7-5BFA-A896-4F4C3CA83D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56" name="Line 26">
                  <a:extLst>
                    <a:ext uri="{FF2B5EF4-FFF2-40B4-BE49-F238E27FC236}">
                      <a16:creationId xmlns:a16="http://schemas.microsoft.com/office/drawing/2014/main" id="{4CB4B204-C93B-AA16-5734-E519A626BA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57" name="Line 27">
                  <a:extLst>
                    <a:ext uri="{FF2B5EF4-FFF2-40B4-BE49-F238E27FC236}">
                      <a16:creationId xmlns:a16="http://schemas.microsoft.com/office/drawing/2014/main" id="{C55F2160-D631-C0FF-DE90-EED17B8C25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58" name="Rectangle 29">
                  <a:extLst>
                    <a:ext uri="{FF2B5EF4-FFF2-40B4-BE49-F238E27FC236}">
                      <a16:creationId xmlns:a16="http://schemas.microsoft.com/office/drawing/2014/main" id="{9A12984C-88CD-A497-4E86-49BB3C5FB8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sz="1400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18454" name="Text Box 31">
                <a:extLst>
                  <a:ext uri="{FF2B5EF4-FFF2-40B4-BE49-F238E27FC236}">
                    <a16:creationId xmlns:a16="http://schemas.microsoft.com/office/drawing/2014/main" id="{BC4E3C9D-C618-A8D9-FAF1-3B556F4EE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256"/>
                <a:ext cx="1172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>
                    <a:solidFill>
                      <a:srgbClr val="0000CC"/>
                    </a:solidFill>
                  </a:rPr>
                  <a:t>ok = canBorrow()</a:t>
                </a:r>
              </a:p>
            </p:txBody>
          </p:sp>
        </p:grpSp>
        <p:sp>
          <p:nvSpPr>
            <p:cNvPr id="18446" name="Line 36">
              <a:extLst>
                <a:ext uri="{FF2B5EF4-FFF2-40B4-BE49-F238E27FC236}">
                  <a16:creationId xmlns:a16="http://schemas.microsoft.com/office/drawing/2014/main" id="{448FE4E4-F7CA-02AC-10CC-C86256DCA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8447" name="Text Box 37">
              <a:extLst>
                <a:ext uri="{FF2B5EF4-FFF2-40B4-BE49-F238E27FC236}">
                  <a16:creationId xmlns:a16="http://schemas.microsoft.com/office/drawing/2014/main" id="{C93A7AD5-905B-AE5F-C937-F2C89A1B8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192" y="4955787"/>
              <a:ext cx="2469623" cy="480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000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18448" name="Rectangle 40">
              <a:extLst>
                <a:ext uri="{FF2B5EF4-FFF2-40B4-BE49-F238E27FC236}">
                  <a16:creationId xmlns:a16="http://schemas.microsoft.com/office/drawing/2014/main" id="{E7B80F95-7C3E-E021-11FF-786C08CC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>
                <a:solidFill>
                  <a:srgbClr val="0000CC"/>
                </a:solidFill>
              </a:endParaRPr>
            </a:p>
          </p:txBody>
        </p:sp>
        <p:grpSp>
          <p:nvGrpSpPr>
            <p:cNvPr id="18449" name="Group 42">
              <a:extLst>
                <a:ext uri="{FF2B5EF4-FFF2-40B4-BE49-F238E27FC236}">
                  <a16:creationId xmlns:a16="http://schemas.microsoft.com/office/drawing/2014/main" id="{2306559A-C67E-AD7D-4F0A-577DD2891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8279" y="4997786"/>
              <a:ext cx="2246402" cy="516538"/>
              <a:chOff x="1791" y="4829797"/>
              <a:chExt cx="938" cy="516538"/>
            </a:xfrm>
          </p:grpSpPr>
          <p:sp>
            <p:nvSpPr>
              <p:cNvPr id="18451" name="Line 43">
                <a:extLst>
                  <a:ext uri="{FF2B5EF4-FFF2-40B4-BE49-F238E27FC236}">
                    <a16:creationId xmlns:a16="http://schemas.microsoft.com/office/drawing/2014/main" id="{1A69BD2B-8755-10B0-ADAD-65A36DBAE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5346335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2" name="Text Box 44">
                <a:extLst>
                  <a:ext uri="{FF2B5EF4-FFF2-40B4-BE49-F238E27FC236}">
                    <a16:creationId xmlns:a16="http://schemas.microsoft.com/office/drawing/2014/main" id="{DFD66C25-757C-A563-6706-D230D0A2C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1" y="4829797"/>
                <a:ext cx="918" cy="460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18450" name="Rectangle 45">
              <a:extLst>
                <a:ext uri="{FF2B5EF4-FFF2-40B4-BE49-F238E27FC236}">
                  <a16:creationId xmlns:a16="http://schemas.microsoft.com/office/drawing/2014/main" id="{9C50679C-43B5-2928-7642-CE400C993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EA0E0EF9-88DA-E1C1-C73B-ED0A3EC4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1144588"/>
            <a:ext cx="3400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2">
            <a:extLst>
              <a:ext uri="{FF2B5EF4-FFF2-40B4-BE49-F238E27FC236}">
                <a16:creationId xmlns:a16="http://schemas.microsoft.com/office/drawing/2014/main" id="{E6F45D58-C9F3-FDD6-B33C-28C7FDEC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941638"/>
            <a:ext cx="4038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805" name="Rectangle 5">
            <a:extLst>
              <a:ext uri="{FF2B5EF4-FFF2-40B4-BE49-F238E27FC236}">
                <a16:creationId xmlns:a16="http://schemas.microsoft.com/office/drawing/2014/main" id="{3EC57770-9E76-2AF0-4FDA-235DD8E21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5729288"/>
            <a:ext cx="9220200" cy="1219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F11243AA-A7C8-7167-25B9-CE4F8319AB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41300" y="-179388"/>
            <a:ext cx="10134600" cy="1579563"/>
          </a:xfrm>
        </p:spPr>
        <p:txBody>
          <a:bodyPr/>
          <a:lstStyle/>
          <a:p>
            <a:r>
              <a:rPr lang="en-US" altLang="en-US" sz="3200"/>
              <a:t>Control logic in Interaction Diagrams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EEAF22E8-56A0-4890-F74D-9A8C5F0FA7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41438"/>
            <a:ext cx="9764713" cy="57912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Conditional Message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660066"/>
                </a:solidFill>
              </a:rPr>
              <a:t>[ variable = value ] message()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4200"/>
              </a:spcAft>
            </a:pPr>
            <a:r>
              <a:rPr lang="en-US" altLang="en-US"/>
              <a:t>Message is sent only if clause evaluates to </a:t>
            </a:r>
            <a:r>
              <a:rPr lang="en-US" altLang="en-US" i="1"/>
              <a:t>true</a:t>
            </a:r>
            <a:endParaRPr lang="en-US" altLang="en-US"/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CC"/>
                </a:solidFill>
              </a:rPr>
              <a:t>Iteration (Looping)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660066"/>
                </a:solidFill>
              </a:rPr>
              <a:t>* [ i := 1..N ]  message()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>
                <a:solidFill>
                  <a:srgbClr val="660066"/>
                </a:solidFill>
              </a:rPr>
              <a:t>“*” is required; [ ... ] clause is optional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6600"/>
                </a:solidFill>
              </a:rPr>
              <a:t>The message is sent many times to possibly multiple receiver objects.</a:t>
            </a:r>
            <a:r>
              <a:rPr lang="en-US" altLang="en-US" sz="32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678914" grpId="0"/>
      <p:bldP spid="6789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16A599A1-2F70-583F-02F4-02FED55C58AE}"/>
              </a:ext>
            </a:extLst>
          </p:cNvPr>
          <p:cNvSpPr txBox="1">
            <a:spLocks noGrp="1"/>
          </p:cNvSpPr>
          <p:nvPr/>
        </p:nvSpPr>
        <p:spPr bwMode="auto">
          <a:xfrm>
            <a:off x="7237413" y="6548438"/>
            <a:ext cx="21002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A73D9370-FBB5-4CD8-B319-F0F8C234144B}" type="slidenum">
              <a:rPr lang="ar-SA" altLang="en-US" i="0">
                <a:cs typeface="Arial" panose="020B0604020202020204" pitchFamily="34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13</a:t>
            </a:fld>
            <a:endParaRPr lang="en-US" altLang="en-US" i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2AA0FF6-9285-35C1-AB3D-408C994E65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0188" y="-41275"/>
            <a:ext cx="9372600" cy="1255713"/>
          </a:xfrm>
        </p:spPr>
        <p:txBody>
          <a:bodyPr/>
          <a:lstStyle/>
          <a:p>
            <a:r>
              <a:rPr lang="en-US" altLang="en-US" sz="3200"/>
              <a:t>Elements of A Sequence Diagram</a:t>
            </a:r>
          </a:p>
        </p:txBody>
      </p:sp>
      <p:sp>
        <p:nvSpPr>
          <p:cNvPr id="21508" name="Text Box 34">
            <a:extLst>
              <a:ext uri="{FF2B5EF4-FFF2-40B4-BE49-F238E27FC236}">
                <a16:creationId xmlns:a16="http://schemas.microsoft.com/office/drawing/2014/main" id="{10D92C90-F800-63E9-32DE-761AB54A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5100" y="3692525"/>
            <a:ext cx="64611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rgbClr val="0000CC"/>
                </a:solidFill>
              </a:rPr>
              <a:t>Y-Axis (time)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9D82010A-02B4-F08C-A5EB-A92C1DFB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1852613"/>
            <a:ext cx="1927225" cy="1041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 u="sng">
                <a:solidFill>
                  <a:srgbClr val="0000CC"/>
                </a:solidFill>
              </a:rPr>
              <a:t>member:</a:t>
            </a:r>
            <a:br>
              <a:rPr lang="en-US" altLang="en-US" sz="2000" i="0" u="sng">
                <a:solidFill>
                  <a:srgbClr val="0000CC"/>
                </a:solidFill>
              </a:rPr>
            </a:br>
            <a:r>
              <a:rPr lang="en-US" altLang="en-US" sz="2000" i="0" u="sng">
                <a:solidFill>
                  <a:srgbClr val="0000CC"/>
                </a:solidFill>
              </a:rPr>
              <a:t>LibraryMember</a:t>
            </a:r>
          </a:p>
        </p:txBody>
      </p:sp>
      <p:sp>
        <p:nvSpPr>
          <p:cNvPr id="21510" name="Line 4">
            <a:extLst>
              <a:ext uri="{FF2B5EF4-FFF2-40B4-BE49-F238E27FC236}">
                <a16:creationId xmlns:a16="http://schemas.microsoft.com/office/drawing/2014/main" id="{95D2F326-DB81-5CF5-CD79-636494C81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750" y="2894013"/>
            <a:ext cx="0" cy="3594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grpSp>
        <p:nvGrpSpPr>
          <p:cNvPr id="21511" name="Group 5">
            <a:extLst>
              <a:ext uri="{FF2B5EF4-FFF2-40B4-BE49-F238E27FC236}">
                <a16:creationId xmlns:a16="http://schemas.microsoft.com/office/drawing/2014/main" id="{2A0884C7-F69C-07A4-AEC8-FA4D529B461C}"/>
              </a:ext>
            </a:extLst>
          </p:cNvPr>
          <p:cNvGrpSpPr>
            <a:grpSpLocks/>
          </p:cNvGrpSpPr>
          <p:nvPr/>
        </p:nvGrpSpPr>
        <p:grpSpPr bwMode="auto">
          <a:xfrm>
            <a:off x="4660900" y="1852613"/>
            <a:ext cx="1454150" cy="4635500"/>
            <a:chOff x="2592" y="1392"/>
            <a:chExt cx="768" cy="2352"/>
          </a:xfrm>
        </p:grpSpPr>
        <p:sp>
          <p:nvSpPr>
            <p:cNvPr id="21543" name="Rectangle 6">
              <a:extLst>
                <a:ext uri="{FF2B5EF4-FFF2-40B4-BE49-F238E27FC236}">
                  <a16:creationId xmlns:a16="http://schemas.microsoft.com/office/drawing/2014/main" id="{D09C1F05-DEE3-30E6-E313-7C4CCFD8B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392"/>
              <a:ext cx="768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 u="sng">
                  <a:solidFill>
                    <a:srgbClr val="0000CC"/>
                  </a:solidFill>
                </a:rPr>
                <a:t>book:Book</a:t>
              </a:r>
            </a:p>
          </p:txBody>
        </p:sp>
        <p:sp>
          <p:nvSpPr>
            <p:cNvPr id="21544" name="Line 7">
              <a:extLst>
                <a:ext uri="{FF2B5EF4-FFF2-40B4-BE49-F238E27FC236}">
                  <a16:creationId xmlns:a16="http://schemas.microsoft.com/office/drawing/2014/main" id="{B86239AB-34A7-23E8-7BBE-3FC4C64E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512" name="Group 8">
            <a:extLst>
              <a:ext uri="{FF2B5EF4-FFF2-40B4-BE49-F238E27FC236}">
                <a16:creationId xmlns:a16="http://schemas.microsoft.com/office/drawing/2014/main" id="{20229EDE-5EF5-826F-7F88-45B4069C026D}"/>
              </a:ext>
            </a:extLst>
          </p:cNvPr>
          <p:cNvGrpSpPr>
            <a:grpSpLocks/>
          </p:cNvGrpSpPr>
          <p:nvPr/>
        </p:nvGrpSpPr>
        <p:grpSpPr bwMode="auto">
          <a:xfrm>
            <a:off x="7204075" y="1852613"/>
            <a:ext cx="1454150" cy="4635500"/>
            <a:chOff x="3744" y="1392"/>
            <a:chExt cx="768" cy="2352"/>
          </a:xfrm>
        </p:grpSpPr>
        <p:sp>
          <p:nvSpPr>
            <p:cNvPr id="21541" name="Rectangle 9">
              <a:extLst>
                <a:ext uri="{FF2B5EF4-FFF2-40B4-BE49-F238E27FC236}">
                  <a16:creationId xmlns:a16="http://schemas.microsoft.com/office/drawing/2014/main" id="{92333122-744F-30EE-1A37-6D019D4B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392"/>
              <a:ext cx="768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 u="sng">
                  <a:solidFill>
                    <a:srgbClr val="0000CC"/>
                  </a:solidFill>
                </a:rPr>
                <a:t>:Book</a:t>
              </a:r>
              <a:br>
                <a:rPr lang="en-US" altLang="en-US" sz="2000" i="0" u="sng">
                  <a:solidFill>
                    <a:srgbClr val="0000CC"/>
                  </a:solidFill>
                </a:rPr>
              </a:br>
              <a:r>
                <a:rPr lang="en-US" altLang="en-US" sz="2000" i="0" u="sng">
                  <a:solidFill>
                    <a:srgbClr val="0000CC"/>
                  </a:solidFill>
                </a:rPr>
                <a:t>Copy</a:t>
              </a:r>
            </a:p>
          </p:txBody>
        </p:sp>
        <p:sp>
          <p:nvSpPr>
            <p:cNvPr id="21542" name="Line 10">
              <a:extLst>
                <a:ext uri="{FF2B5EF4-FFF2-40B4-BE49-F238E27FC236}">
                  <a16:creationId xmlns:a16="http://schemas.microsoft.com/office/drawing/2014/main" id="{498BAB64-D213-4E0D-CFC1-6B5811383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92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513" name="Group 11">
            <a:extLst>
              <a:ext uri="{FF2B5EF4-FFF2-40B4-BE49-F238E27FC236}">
                <a16:creationId xmlns:a16="http://schemas.microsoft.com/office/drawing/2014/main" id="{DE0E63D6-CD3C-43E7-3017-EB30075B0209}"/>
              </a:ext>
            </a:extLst>
          </p:cNvPr>
          <p:cNvGrpSpPr>
            <a:grpSpLocks/>
          </p:cNvGrpSpPr>
          <p:nvPr/>
        </p:nvGrpSpPr>
        <p:grpSpPr bwMode="auto">
          <a:xfrm>
            <a:off x="663575" y="3176588"/>
            <a:ext cx="1817688" cy="379412"/>
            <a:chOff x="768" y="2064"/>
            <a:chExt cx="960" cy="192"/>
          </a:xfrm>
        </p:grpSpPr>
        <p:sp>
          <p:nvSpPr>
            <p:cNvPr id="21539" name="Line 12">
              <a:extLst>
                <a:ext uri="{FF2B5EF4-FFF2-40B4-BE49-F238E27FC236}">
                  <a16:creationId xmlns:a16="http://schemas.microsoft.com/office/drawing/2014/main" id="{57C9C3AC-E922-3097-0B29-2C842F5B1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40" name="Text Box 13">
              <a:extLst>
                <a:ext uri="{FF2B5EF4-FFF2-40B4-BE49-F238E27FC236}">
                  <a16:creationId xmlns:a16="http://schemas.microsoft.com/office/drawing/2014/main" id="{24224422-87D9-EAC9-93AA-35C994ABD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939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>
                  <a:solidFill>
                    <a:srgbClr val="0000CC"/>
                  </a:solidFill>
                </a:rPr>
                <a:t>borrow(book)</a:t>
              </a:r>
            </a:p>
          </p:txBody>
        </p:sp>
      </p:grpSp>
      <p:sp>
        <p:nvSpPr>
          <p:cNvPr id="21514" name="Rectangle 14">
            <a:extLst>
              <a:ext uri="{FF2B5EF4-FFF2-40B4-BE49-F238E27FC236}">
                <a16:creationId xmlns:a16="http://schemas.microsoft.com/office/drawing/2014/main" id="{4F4D9569-E17B-902D-F19F-BB5FD7FD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460750"/>
            <a:ext cx="180975" cy="2554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0000CC"/>
              </a:solidFill>
            </a:endParaRPr>
          </a:p>
        </p:txBody>
      </p:sp>
      <p:grpSp>
        <p:nvGrpSpPr>
          <p:cNvPr id="21515" name="Group 15">
            <a:extLst>
              <a:ext uri="{FF2B5EF4-FFF2-40B4-BE49-F238E27FC236}">
                <a16:creationId xmlns:a16="http://schemas.microsoft.com/office/drawing/2014/main" id="{1B2B1DDA-E176-6F66-BC38-CBDD0D6D332F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3556000"/>
            <a:ext cx="2357438" cy="1135063"/>
            <a:chOff x="1728" y="2256"/>
            <a:chExt cx="1246" cy="576"/>
          </a:xfrm>
        </p:grpSpPr>
        <p:grpSp>
          <p:nvGrpSpPr>
            <p:cNvPr id="21533" name="Group 16">
              <a:extLst>
                <a:ext uri="{FF2B5EF4-FFF2-40B4-BE49-F238E27FC236}">
                  <a16:creationId xmlns:a16="http://schemas.microsoft.com/office/drawing/2014/main" id="{1230D7FB-5FD3-4CF4-9B21-9422A87290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448"/>
              <a:ext cx="720" cy="384"/>
              <a:chOff x="1728" y="2448"/>
              <a:chExt cx="720" cy="384"/>
            </a:xfrm>
          </p:grpSpPr>
          <p:sp>
            <p:nvSpPr>
              <p:cNvPr id="21535" name="Line 17">
                <a:extLst>
                  <a:ext uri="{FF2B5EF4-FFF2-40B4-BE49-F238E27FC236}">
                    <a16:creationId xmlns:a16="http://schemas.microsoft.com/office/drawing/2014/main" id="{E9218424-37F7-F028-C516-9789A6E93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6" name="Line 18">
                <a:extLst>
                  <a:ext uri="{FF2B5EF4-FFF2-40B4-BE49-F238E27FC236}">
                    <a16:creationId xmlns:a16="http://schemas.microsoft.com/office/drawing/2014/main" id="{BD4710A5-74B1-55B3-C3A8-7A53C185A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7" name="Line 19">
                <a:extLst>
                  <a:ext uri="{FF2B5EF4-FFF2-40B4-BE49-F238E27FC236}">
                    <a16:creationId xmlns:a16="http://schemas.microsoft.com/office/drawing/2014/main" id="{43D91C6E-182F-1652-EDFD-FA343A250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25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38" name="Rectangle 20">
                <a:extLst>
                  <a:ext uri="{FF2B5EF4-FFF2-40B4-BE49-F238E27FC236}">
                    <a16:creationId xmlns:a16="http://schemas.microsoft.com/office/drawing/2014/main" id="{4EFCF2A5-04C5-5FC3-9029-73EC96AB3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i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21534" name="Text Box 21">
              <a:extLst>
                <a:ext uri="{FF2B5EF4-FFF2-40B4-BE49-F238E27FC236}">
                  <a16:creationId xmlns:a16="http://schemas.microsoft.com/office/drawing/2014/main" id="{0BAC83D7-D372-BEDA-1F01-0FFF8E2E8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56"/>
              <a:ext cx="119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>
                  <a:solidFill>
                    <a:srgbClr val="0000CC"/>
                  </a:solidFill>
                </a:rPr>
                <a:t>ok = canBorrow()</a:t>
              </a:r>
            </a:p>
          </p:txBody>
        </p:sp>
      </p:grpSp>
      <p:grpSp>
        <p:nvGrpSpPr>
          <p:cNvPr id="21516" name="Group 22">
            <a:extLst>
              <a:ext uri="{FF2B5EF4-FFF2-40B4-BE49-F238E27FC236}">
                <a16:creationId xmlns:a16="http://schemas.microsoft.com/office/drawing/2014/main" id="{9D23A728-9DE5-2BC2-7D27-17CE62DAA955}"/>
              </a:ext>
            </a:extLst>
          </p:cNvPr>
          <p:cNvGrpSpPr>
            <a:grpSpLocks/>
          </p:cNvGrpSpPr>
          <p:nvPr/>
        </p:nvGrpSpPr>
        <p:grpSpPr bwMode="auto">
          <a:xfrm>
            <a:off x="2662238" y="4784725"/>
            <a:ext cx="2751137" cy="379413"/>
            <a:chOff x="1776" y="2880"/>
            <a:chExt cx="960" cy="192"/>
          </a:xfrm>
        </p:grpSpPr>
        <p:sp>
          <p:nvSpPr>
            <p:cNvPr id="21531" name="Line 23">
              <a:extLst>
                <a:ext uri="{FF2B5EF4-FFF2-40B4-BE49-F238E27FC236}">
                  <a16:creationId xmlns:a16="http://schemas.microsoft.com/office/drawing/2014/main" id="{1EF6D07B-5945-FDBC-3CAF-4C224261C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32" name="Text Box 24">
              <a:extLst>
                <a:ext uri="{FF2B5EF4-FFF2-40B4-BE49-F238E27FC236}">
                  <a16:creationId xmlns:a16="http://schemas.microsoft.com/office/drawing/2014/main" id="{B7E32926-64F6-018F-8E86-2B7BD3B04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80"/>
              <a:ext cx="96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>
                  <a:solidFill>
                    <a:srgbClr val="0000CC"/>
                  </a:solidFill>
                </a:rPr>
                <a:t>[ok] borrow(member)</a:t>
              </a:r>
            </a:p>
          </p:txBody>
        </p:sp>
      </p:grpSp>
      <p:sp>
        <p:nvSpPr>
          <p:cNvPr id="21517" name="Rectangle 25">
            <a:extLst>
              <a:ext uri="{FF2B5EF4-FFF2-40B4-BE49-F238E27FC236}">
                <a16:creationId xmlns:a16="http://schemas.microsoft.com/office/drawing/2014/main" id="{7B30A4D4-C219-6E2C-DBF7-78EAADA5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5068888"/>
            <a:ext cx="180975" cy="850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0000CC"/>
              </a:solidFill>
            </a:endParaRPr>
          </a:p>
        </p:txBody>
      </p:sp>
      <p:grpSp>
        <p:nvGrpSpPr>
          <p:cNvPr id="21518" name="Group 26">
            <a:extLst>
              <a:ext uri="{FF2B5EF4-FFF2-40B4-BE49-F238E27FC236}">
                <a16:creationId xmlns:a16="http://schemas.microsoft.com/office/drawing/2014/main" id="{E14C3E00-E590-DDDC-A226-D328E9D273A6}"/>
              </a:ext>
            </a:extLst>
          </p:cNvPr>
          <p:cNvGrpSpPr>
            <a:grpSpLocks/>
          </p:cNvGrpSpPr>
          <p:nvPr/>
        </p:nvGrpSpPr>
        <p:grpSpPr bwMode="auto">
          <a:xfrm>
            <a:off x="5478463" y="4975225"/>
            <a:ext cx="2455862" cy="377825"/>
            <a:chOff x="1776" y="2880"/>
            <a:chExt cx="948" cy="192"/>
          </a:xfrm>
        </p:grpSpPr>
        <p:sp>
          <p:nvSpPr>
            <p:cNvPr id="21529" name="Line 27">
              <a:extLst>
                <a:ext uri="{FF2B5EF4-FFF2-40B4-BE49-F238E27FC236}">
                  <a16:creationId xmlns:a16="http://schemas.microsoft.com/office/drawing/2014/main" id="{0736BE89-75AB-0E3C-06D2-51C6D3ABD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30" name="Text Box 28">
              <a:extLst>
                <a:ext uri="{FF2B5EF4-FFF2-40B4-BE49-F238E27FC236}">
                  <a16:creationId xmlns:a16="http://schemas.microsoft.com/office/drawing/2014/main" id="{759597E3-FBA3-56D0-7F32-288AD08D4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80"/>
              <a:ext cx="94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>
                  <a:solidFill>
                    <a:srgbClr val="0000CC"/>
                  </a:solidFill>
                </a:rPr>
                <a:t>setTaken(member)</a:t>
              </a:r>
            </a:p>
          </p:txBody>
        </p:sp>
      </p:grpSp>
      <p:sp>
        <p:nvSpPr>
          <p:cNvPr id="21519" name="Rectangle 29">
            <a:extLst>
              <a:ext uri="{FF2B5EF4-FFF2-40B4-BE49-F238E27FC236}">
                <a16:creationId xmlns:a16="http://schemas.microsoft.com/office/drawing/2014/main" id="{57DFE4F0-771F-1514-8315-9ED7160D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5257800"/>
            <a:ext cx="180975" cy="568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0000CC"/>
              </a:solidFill>
            </a:endParaRPr>
          </a:p>
        </p:txBody>
      </p:sp>
      <p:sp>
        <p:nvSpPr>
          <p:cNvPr id="21520" name="Line 30">
            <a:extLst>
              <a:ext uri="{FF2B5EF4-FFF2-40B4-BE49-F238E27FC236}">
                <a16:creationId xmlns:a16="http://schemas.microsoft.com/office/drawing/2014/main" id="{06AB2DDF-0F56-208A-25F1-C71A91C1D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3" y="1570038"/>
            <a:ext cx="8266112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1521" name="Line 31">
            <a:extLst>
              <a:ext uri="{FF2B5EF4-FFF2-40B4-BE49-F238E27FC236}">
                <a16:creationId xmlns:a16="http://schemas.microsoft.com/office/drawing/2014/main" id="{444E4350-C605-F551-1C82-8536C4B23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3" y="1570038"/>
            <a:ext cx="0" cy="47291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1522" name="Text Box 33">
            <a:extLst>
              <a:ext uri="{FF2B5EF4-FFF2-40B4-BE49-F238E27FC236}">
                <a16:creationId xmlns:a16="http://schemas.microsoft.com/office/drawing/2014/main" id="{96C6ED90-7952-AEF7-8C18-C0EA6D13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1001713"/>
            <a:ext cx="3960812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rgbClr val="0000CC"/>
                </a:solidFill>
              </a:rPr>
              <a:t>X-Axis (objects)</a:t>
            </a:r>
          </a:p>
        </p:txBody>
      </p:sp>
      <p:sp>
        <p:nvSpPr>
          <p:cNvPr id="11299" name="AutoShape 35">
            <a:extLst>
              <a:ext uri="{FF2B5EF4-FFF2-40B4-BE49-F238E27FC236}">
                <a16:creationId xmlns:a16="http://schemas.microsoft.com/office/drawing/2014/main" id="{465E84E6-E4B7-E144-7ACC-15E3EBF9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3082925"/>
            <a:ext cx="1362075" cy="474663"/>
          </a:xfrm>
          <a:prstGeom prst="wedgeRectCallout">
            <a:avLst>
              <a:gd name="adj1" fmla="val -40000"/>
              <a:gd name="adj2" fmla="val -10509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Object</a:t>
            </a:r>
          </a:p>
        </p:txBody>
      </p:sp>
      <p:sp>
        <p:nvSpPr>
          <p:cNvPr id="11300" name="AutoShape 36">
            <a:extLst>
              <a:ext uri="{FF2B5EF4-FFF2-40B4-BE49-F238E27FC236}">
                <a16:creationId xmlns:a16="http://schemas.microsoft.com/office/drawing/2014/main" id="{09B1D8FD-0919-173B-84B4-D740D9970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3271838"/>
            <a:ext cx="1452562" cy="420687"/>
          </a:xfrm>
          <a:prstGeom prst="wedgeRectCallout">
            <a:avLst>
              <a:gd name="adj1" fmla="val -73333"/>
              <a:gd name="adj2" fmla="val -2519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Life Line</a:t>
            </a:r>
          </a:p>
        </p:txBody>
      </p:sp>
      <p:sp>
        <p:nvSpPr>
          <p:cNvPr id="11301" name="AutoShape 37">
            <a:extLst>
              <a:ext uri="{FF2B5EF4-FFF2-40B4-BE49-F238E27FC236}">
                <a16:creationId xmlns:a16="http://schemas.microsoft.com/office/drawing/2014/main" id="{1DD484CD-2B27-B111-2409-5C95DDF2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3933825"/>
            <a:ext cx="1544638" cy="473075"/>
          </a:xfrm>
          <a:prstGeom prst="wedgeRectCallout">
            <a:avLst>
              <a:gd name="adj1" fmla="val 35662"/>
              <a:gd name="adj2" fmla="val -9400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message</a:t>
            </a:r>
          </a:p>
        </p:txBody>
      </p:sp>
      <p:sp>
        <p:nvSpPr>
          <p:cNvPr id="11302" name="AutoShape 38">
            <a:extLst>
              <a:ext uri="{FF2B5EF4-FFF2-40B4-BE49-F238E27FC236}">
                <a16:creationId xmlns:a16="http://schemas.microsoft.com/office/drawing/2014/main" id="{A5CE04A3-E935-983F-4D9B-7F13F245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502150"/>
            <a:ext cx="1816100" cy="661988"/>
          </a:xfrm>
          <a:prstGeom prst="wedgeRectCallout">
            <a:avLst>
              <a:gd name="adj1" fmla="val -54176"/>
              <a:gd name="adj2" fmla="val 10204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Activation box</a:t>
            </a:r>
          </a:p>
        </p:txBody>
      </p:sp>
      <p:sp>
        <p:nvSpPr>
          <p:cNvPr id="11303" name="AutoShape 39">
            <a:extLst>
              <a:ext uri="{FF2B5EF4-FFF2-40B4-BE49-F238E27FC236}">
                <a16:creationId xmlns:a16="http://schemas.microsoft.com/office/drawing/2014/main" id="{2DC3B6A9-2AD2-26BA-223B-105BF3DF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88" y="5637213"/>
            <a:ext cx="1725612" cy="377825"/>
          </a:xfrm>
          <a:prstGeom prst="wedgeRectCallout">
            <a:avLst>
              <a:gd name="adj1" fmla="val -49079"/>
              <a:gd name="adj2" fmla="val -18697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0000CC"/>
                </a:solidFill>
              </a:rPr>
              <a:t>condition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EE627BBE-196E-375C-62CD-6908FE875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6411913"/>
            <a:ext cx="8148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0">
                <a:solidFill>
                  <a:srgbClr val="0000CC"/>
                </a:solidFill>
              </a:rPr>
              <a:t>How do you show  Mutually exclusive conditional message?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build="p" animBg="1"/>
      <p:bldP spid="11300" grpId="0" build="p" animBg="1"/>
      <p:bldP spid="11301" grpId="0" build="p" animBg="1"/>
      <p:bldP spid="11302" grpId="0" build="p" animBg="1"/>
      <p:bldP spid="11303" grpId="0" build="p" animBg="1"/>
      <p:bldP spid="3587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332D26C5-C8FA-657C-3691-63E00D83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258763"/>
            <a:ext cx="64690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>
                <a:solidFill>
                  <a:schemeClr val="tx1"/>
                </a:solidFill>
              </a:rPr>
              <a:t>Sequence Diagrams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6C8DED2F-8FED-E290-8205-04AD506B4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08038"/>
            <a:ext cx="81486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How to represent Mutually exclusive conditional messages? Eg. msg2 to ClassB or msg3 to classC,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B6C197-F775-0D03-2C6B-A1C89A1D0FAD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2209800"/>
            <a:ext cx="9525000" cy="5684838"/>
            <a:chOff x="1008063" y="3191863"/>
            <a:chExt cx="8316515" cy="3611845"/>
          </a:xfrm>
        </p:grpSpPr>
        <p:grpSp>
          <p:nvGrpSpPr>
            <p:cNvPr id="22533" name="Group 30">
              <a:extLst>
                <a:ext uri="{FF2B5EF4-FFF2-40B4-BE49-F238E27FC236}">
                  <a16:creationId xmlns:a16="http://schemas.microsoft.com/office/drawing/2014/main" id="{EF0324C8-22A7-1443-E20C-E69F08BA8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0156" y="4740550"/>
              <a:ext cx="3360208" cy="218741"/>
              <a:chOff x="1440" y="2709"/>
              <a:chExt cx="1920" cy="125"/>
            </a:xfrm>
          </p:grpSpPr>
          <p:sp>
            <p:nvSpPr>
              <p:cNvPr id="22559" name="Line 17">
                <a:extLst>
                  <a:ext uri="{FF2B5EF4-FFF2-40B4-BE49-F238E27FC236}">
                    <a16:creationId xmlns:a16="http://schemas.microsoft.com/office/drawing/2014/main" id="{7B5C0AE0-CE55-494B-BA33-DE5A201A8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832"/>
                <a:ext cx="1920" cy="2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60" name="Text Box 18">
                <a:extLst>
                  <a:ext uri="{FF2B5EF4-FFF2-40B4-BE49-F238E27FC236}">
                    <a16:creationId xmlns:a16="http://schemas.microsoft.com/office/drawing/2014/main" id="{C8FAB856-2240-FE13-6CCF-389D87D4C6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2709"/>
                <a:ext cx="147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800" i="0">
                    <a:solidFill>
                      <a:schemeClr val="tx1"/>
                    </a:solidFill>
                  </a:rPr>
                  <a:t>[flag = true]   msg2( )</a:t>
                </a:r>
              </a:p>
            </p:txBody>
          </p:sp>
        </p:grpSp>
        <p:grpSp>
          <p:nvGrpSpPr>
            <p:cNvPr id="22534" name="Group 32">
              <a:extLst>
                <a:ext uri="{FF2B5EF4-FFF2-40B4-BE49-F238E27FC236}">
                  <a16:creationId xmlns:a16="http://schemas.microsoft.com/office/drawing/2014/main" id="{70CE8053-C284-95A7-FF93-4FA698DCE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063" y="3191863"/>
              <a:ext cx="5796359" cy="3611845"/>
              <a:chOff x="576" y="1824"/>
              <a:chExt cx="3312" cy="2064"/>
            </a:xfrm>
          </p:grpSpPr>
          <p:grpSp>
            <p:nvGrpSpPr>
              <p:cNvPr id="22547" name="Group 5">
                <a:extLst>
                  <a:ext uri="{FF2B5EF4-FFF2-40B4-BE49-F238E27FC236}">
                    <a16:creationId xmlns:a16="http://schemas.microsoft.com/office/drawing/2014/main" id="{ED202F08-987A-DB80-9D44-1D69C12DA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872"/>
                <a:ext cx="1056" cy="2016"/>
                <a:chOff x="864" y="2064"/>
                <a:chExt cx="1056" cy="2016"/>
              </a:xfrm>
            </p:grpSpPr>
            <p:sp>
              <p:nvSpPr>
                <p:cNvPr id="22556" name="Rectangle 6">
                  <a:extLst>
                    <a:ext uri="{FF2B5EF4-FFF2-40B4-BE49-F238E27FC236}">
                      <a16:creationId xmlns:a16="http://schemas.microsoft.com/office/drawing/2014/main" id="{C44196B7-8D15-AD55-53DD-C344AEC2E4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064"/>
                  <a:ext cx="1056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sz="4400" i="0"/>
                </a:p>
              </p:txBody>
            </p:sp>
            <p:sp>
              <p:nvSpPr>
                <p:cNvPr id="22557" name="Line 7">
                  <a:extLst>
                    <a:ext uri="{FF2B5EF4-FFF2-40B4-BE49-F238E27FC236}">
                      <a16:creationId xmlns:a16="http://schemas.microsoft.com/office/drawing/2014/main" id="{FAE88E80-1FB2-9800-AD36-AF89C77CB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448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58" name="Text Box 8">
                  <a:extLst>
                    <a:ext uri="{FF2B5EF4-FFF2-40B4-BE49-F238E27FC236}">
                      <a16:creationId xmlns:a16="http://schemas.microsoft.com/office/drawing/2014/main" id="{05BBE6DB-2F4A-602D-C6FA-554FF6E2C2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2160"/>
                  <a:ext cx="960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sz="3200" i="0" u="sng">
                      <a:solidFill>
                        <a:schemeClr val="accent2"/>
                      </a:solidFill>
                    </a:rPr>
                    <a:t>:ClassA</a:t>
                  </a:r>
                </a:p>
              </p:txBody>
            </p:sp>
          </p:grpSp>
          <p:grpSp>
            <p:nvGrpSpPr>
              <p:cNvPr id="22548" name="Group 9">
                <a:extLst>
                  <a:ext uri="{FF2B5EF4-FFF2-40B4-BE49-F238E27FC236}">
                    <a16:creationId xmlns:a16="http://schemas.microsoft.com/office/drawing/2014/main" id="{2EE81E4E-4350-A501-3EAD-FAD7621B80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824"/>
                <a:ext cx="1056" cy="2016"/>
                <a:chOff x="2832" y="2016"/>
                <a:chExt cx="1056" cy="2016"/>
              </a:xfrm>
            </p:grpSpPr>
            <p:sp>
              <p:nvSpPr>
                <p:cNvPr id="22553" name="Rectangle 10">
                  <a:extLst>
                    <a:ext uri="{FF2B5EF4-FFF2-40B4-BE49-F238E27FC236}">
                      <a16:creationId xmlns:a16="http://schemas.microsoft.com/office/drawing/2014/main" id="{C169C6F5-170B-FC96-D2D0-0427D19AC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1056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i="0"/>
                </a:p>
              </p:txBody>
            </p:sp>
            <p:sp>
              <p:nvSpPr>
                <p:cNvPr id="22554" name="Line 11">
                  <a:extLst>
                    <a:ext uri="{FF2B5EF4-FFF2-40B4-BE49-F238E27FC236}">
                      <a16:creationId xmlns:a16="http://schemas.microsoft.com/office/drawing/2014/main" id="{2D167AAD-1D1E-F227-6598-4D4138AC4D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00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55" name="Text Box 12">
                  <a:extLst>
                    <a:ext uri="{FF2B5EF4-FFF2-40B4-BE49-F238E27FC236}">
                      <a16:creationId xmlns:a16="http://schemas.microsoft.com/office/drawing/2014/main" id="{8FCF9254-99D5-F3CE-E25E-B11E129CA0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2112"/>
                  <a:ext cx="912" cy="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sz="3200" i="0" u="sng">
                      <a:solidFill>
                        <a:schemeClr val="accent2"/>
                      </a:solidFill>
                    </a:rPr>
                    <a:t>:ClassB</a:t>
                  </a:r>
                </a:p>
              </p:txBody>
            </p:sp>
          </p:grpSp>
          <p:grpSp>
            <p:nvGrpSpPr>
              <p:cNvPr id="22549" name="Group 13">
                <a:extLst>
                  <a:ext uri="{FF2B5EF4-FFF2-40B4-BE49-F238E27FC236}">
                    <a16:creationId xmlns:a16="http://schemas.microsoft.com/office/drawing/2014/main" id="{D8F1B2C1-E510-C132-7CEA-9779D9678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352"/>
                <a:ext cx="816" cy="192"/>
                <a:chOff x="576" y="2544"/>
                <a:chExt cx="816" cy="192"/>
              </a:xfrm>
            </p:grpSpPr>
            <p:sp>
              <p:nvSpPr>
                <p:cNvPr id="22551" name="Line 14">
                  <a:extLst>
                    <a:ext uri="{FF2B5EF4-FFF2-40B4-BE49-F238E27FC236}">
                      <a16:creationId xmlns:a16="http://schemas.microsoft.com/office/drawing/2014/main" id="{3089F9B3-2A4C-2FC7-671B-E1A3C1F6D4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736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52" name="Text Box 15">
                  <a:extLst>
                    <a:ext uri="{FF2B5EF4-FFF2-40B4-BE49-F238E27FC236}">
                      <a16:creationId xmlns:a16="http://schemas.microsoft.com/office/drawing/2014/main" id="{282B5CBE-41E0-1527-0382-E67141FACC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2544"/>
                  <a:ext cx="768" cy="1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sz="2400" i="0">
                      <a:solidFill>
                        <a:schemeClr val="tx1"/>
                      </a:solidFill>
                    </a:rPr>
                    <a:t>msg1( )</a:t>
                  </a:r>
                </a:p>
              </p:txBody>
            </p:sp>
          </p:grpSp>
          <p:sp>
            <p:nvSpPr>
              <p:cNvPr id="22550" name="Rectangle 22">
                <a:extLst>
                  <a:ext uri="{FF2B5EF4-FFF2-40B4-BE49-F238E27FC236}">
                    <a16:creationId xmlns:a16="http://schemas.microsoft.com/office/drawing/2014/main" id="{BDC4AA82-0A73-C65A-51EE-38B210B36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96" cy="1104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i="0"/>
              </a:p>
            </p:txBody>
          </p:sp>
        </p:grpSp>
        <p:sp>
          <p:nvSpPr>
            <p:cNvPr id="22535" name="Rectangle 23">
              <a:extLst>
                <a:ext uri="{FF2B5EF4-FFF2-40B4-BE49-F238E27FC236}">
                  <a16:creationId xmlns:a16="http://schemas.microsoft.com/office/drawing/2014/main" id="{B9C49A69-1FD2-C8B5-669F-97CF1F223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365" y="4849920"/>
              <a:ext cx="168010" cy="11138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solidFill>
                  <a:schemeClr val="tx1"/>
                </a:solidFill>
              </a:endParaRPr>
            </a:p>
          </p:txBody>
        </p:sp>
        <p:grpSp>
          <p:nvGrpSpPr>
            <p:cNvPr id="22536" name="Group 29">
              <a:extLst>
                <a:ext uri="{FF2B5EF4-FFF2-40B4-BE49-F238E27FC236}">
                  <a16:creationId xmlns:a16="http://schemas.microsoft.com/office/drawing/2014/main" id="{C7360003-6385-C858-776E-A767B8D59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4474" y="3191863"/>
              <a:ext cx="1680104" cy="3527848"/>
              <a:chOff x="4368" y="1824"/>
              <a:chExt cx="960" cy="2016"/>
            </a:xfrm>
          </p:grpSpPr>
          <p:grpSp>
            <p:nvGrpSpPr>
              <p:cNvPr id="22543" name="Group 27">
                <a:extLst>
                  <a:ext uri="{FF2B5EF4-FFF2-40B4-BE49-F238E27FC236}">
                    <a16:creationId xmlns:a16="http://schemas.microsoft.com/office/drawing/2014/main" id="{1843E419-48A7-3201-86D6-159F066FB9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1824"/>
                <a:ext cx="960" cy="384"/>
                <a:chOff x="4368" y="1824"/>
                <a:chExt cx="960" cy="384"/>
              </a:xfrm>
            </p:grpSpPr>
            <p:sp>
              <p:nvSpPr>
                <p:cNvPr id="22545" name="Rectangle 25">
                  <a:extLst>
                    <a:ext uri="{FF2B5EF4-FFF2-40B4-BE49-F238E27FC236}">
                      <a16:creationId xmlns:a16="http://schemas.microsoft.com/office/drawing/2014/main" id="{8C0B3A25-A839-92B4-E5B3-8A19E45F5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824"/>
                  <a:ext cx="960" cy="384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i="0"/>
                </a:p>
              </p:txBody>
            </p:sp>
            <p:sp>
              <p:nvSpPr>
                <p:cNvPr id="22546" name="Text Box 26">
                  <a:extLst>
                    <a:ext uri="{FF2B5EF4-FFF2-40B4-BE49-F238E27FC236}">
                      <a16:creationId xmlns:a16="http://schemas.microsoft.com/office/drawing/2014/main" id="{7AD7C95F-E685-B3EC-7759-DB8AC348A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1920"/>
                  <a:ext cx="912" cy="1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en-US" sz="3200" i="0" u="sng">
                      <a:solidFill>
                        <a:schemeClr val="accent2"/>
                      </a:solidFill>
                    </a:rPr>
                    <a:t>:ClassC</a:t>
                  </a:r>
                </a:p>
              </p:txBody>
            </p:sp>
          </p:grpSp>
          <p:sp>
            <p:nvSpPr>
              <p:cNvPr id="22544" name="Line 28">
                <a:extLst>
                  <a:ext uri="{FF2B5EF4-FFF2-40B4-BE49-F238E27FC236}">
                    <a16:creationId xmlns:a16="http://schemas.microsoft.com/office/drawing/2014/main" id="{5AEA42A6-B1F8-9155-EEA4-451D7AC86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537" name="Rectangle 37">
              <a:extLst>
                <a:ext uri="{FF2B5EF4-FFF2-40B4-BE49-F238E27FC236}">
                  <a16:creationId xmlns:a16="http://schemas.microsoft.com/office/drawing/2014/main" id="{95FAB9D3-B278-AAF2-9457-231D89C39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4526" y="5291773"/>
              <a:ext cx="168010" cy="5039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>
                <a:solidFill>
                  <a:schemeClr val="tx1"/>
                </a:solidFill>
              </a:endParaRPr>
            </a:p>
          </p:txBody>
        </p:sp>
        <p:grpSp>
          <p:nvGrpSpPr>
            <p:cNvPr id="22538" name="Group 42">
              <a:extLst>
                <a:ext uri="{FF2B5EF4-FFF2-40B4-BE49-F238E27FC236}">
                  <a16:creationId xmlns:a16="http://schemas.microsoft.com/office/drawing/2014/main" id="{A16DAB08-5B87-F0AD-43B1-B99E1F46A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4161" y="4955780"/>
              <a:ext cx="5880365" cy="335985"/>
              <a:chOff x="1488" y="2832"/>
              <a:chExt cx="3360" cy="192"/>
            </a:xfrm>
          </p:grpSpPr>
          <p:grpSp>
            <p:nvGrpSpPr>
              <p:cNvPr id="22539" name="Group 40">
                <a:extLst>
                  <a:ext uri="{FF2B5EF4-FFF2-40B4-BE49-F238E27FC236}">
                    <a16:creationId xmlns:a16="http://schemas.microsoft.com/office/drawing/2014/main" id="{31482FCC-FCBF-DA55-31F0-62F9EF825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832"/>
                <a:ext cx="3360" cy="192"/>
                <a:chOff x="1488" y="2832"/>
                <a:chExt cx="3360" cy="192"/>
              </a:xfrm>
            </p:grpSpPr>
            <p:sp>
              <p:nvSpPr>
                <p:cNvPr id="22541" name="Line 35">
                  <a:extLst>
                    <a:ext uri="{FF2B5EF4-FFF2-40B4-BE49-F238E27FC236}">
                      <a16:creationId xmlns:a16="http://schemas.microsoft.com/office/drawing/2014/main" id="{CC5868AC-A3F2-98AB-83AB-EB9F8F4BA9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288" cy="192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42" name="Line 36">
                  <a:extLst>
                    <a:ext uri="{FF2B5EF4-FFF2-40B4-BE49-F238E27FC236}">
                      <a16:creationId xmlns:a16="http://schemas.microsoft.com/office/drawing/2014/main" id="{924AD36F-3D8B-8C54-E83B-5939C2039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76" y="3024"/>
                  <a:ext cx="3072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2540" name="Text Box 41">
                <a:extLst>
                  <a:ext uri="{FF2B5EF4-FFF2-40B4-BE49-F238E27FC236}">
                    <a16:creationId xmlns:a16="http://schemas.microsoft.com/office/drawing/2014/main" id="{AB17983E-D45C-3330-47B9-504030EDD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906"/>
                <a:ext cx="144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800" i="0">
                    <a:solidFill>
                      <a:schemeClr val="tx1"/>
                    </a:solidFill>
                  </a:rPr>
                  <a:t>[flag = false]  msg3( 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E8ECFC5-AD62-57C2-97EC-37335A018A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-79375"/>
            <a:ext cx="8596312" cy="1255713"/>
          </a:xfrm>
        </p:spPr>
        <p:txBody>
          <a:bodyPr/>
          <a:lstStyle/>
          <a:p>
            <a:r>
              <a:rPr lang="en-US" altLang="en-US" sz="3200"/>
              <a:t>Representing an object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7468770-A7F7-FC36-C2BD-30378009F7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95363"/>
            <a:ext cx="9764713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Class name, preceded by object name and colon: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Write object's name if it clarifies the diagram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Object's "life line" represented by dashed vertical line</a:t>
            </a:r>
          </a:p>
        </p:txBody>
      </p:sp>
      <p:sp>
        <p:nvSpPr>
          <p:cNvPr id="23556" name="TextBox 31">
            <a:extLst>
              <a:ext uri="{FF2B5EF4-FFF2-40B4-BE49-F238E27FC236}">
                <a16:creationId xmlns:a16="http://schemas.microsoft.com/office/drawing/2014/main" id="{D203AA61-22E2-F5C9-F933-D31833C2D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313" y="5837238"/>
            <a:ext cx="265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2000" i="0">
                <a:solidFill>
                  <a:schemeClr val="tx1"/>
                </a:solidFill>
              </a:rPr>
              <a:t>Object</a:t>
            </a:r>
          </a:p>
          <a:p>
            <a:pPr defTabSz="914400" eaLnBrk="1" hangingPunct="1"/>
            <a:r>
              <a:rPr lang="en-IN" altLang="en-US" sz="2000" i="0">
                <a:solidFill>
                  <a:schemeClr val="tx1"/>
                </a:solidFill>
              </a:rPr>
              <a:t>LifeLine</a:t>
            </a:r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4AC42A45-91E7-9102-7AB0-133C6D1D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4090988"/>
            <a:ext cx="2259012" cy="733425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r>
              <a:rPr lang="en-IN" altLang="en-US" sz="2400" i="0" u="sng">
                <a:solidFill>
                  <a:schemeClr val="tx1"/>
                </a:solidFill>
              </a:rPr>
              <a:t>Smith : Patient</a:t>
            </a:r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9D0EC7C5-0003-33FE-7CAA-B6F87AE9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4090988"/>
            <a:ext cx="2257425" cy="733425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r>
              <a:rPr lang="en-IN" altLang="en-US" sz="2400" b="0" i="0">
                <a:solidFill>
                  <a:schemeClr val="tx1"/>
                </a:solidFill>
              </a:rPr>
              <a:t>:</a:t>
            </a:r>
            <a:r>
              <a:rPr lang="en-IN" altLang="en-US" sz="2400" i="0" u="sng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DB1ED4BF-2401-7ADB-7476-C1EAE90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4138613"/>
            <a:ext cx="2259012" cy="731837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r>
              <a:rPr lang="en-IN" altLang="en-US" sz="2400" i="0" u="sng">
                <a:solidFill>
                  <a:schemeClr val="tx1"/>
                </a:solidFill>
              </a:rPr>
              <a:t>Smith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FC120F-CFDD-D84D-26D8-C0C589F98E6D}"/>
              </a:ext>
            </a:extLst>
          </p:cNvPr>
          <p:cNvCxnSpPr/>
          <p:nvPr/>
        </p:nvCxnSpPr>
        <p:spPr>
          <a:xfrm>
            <a:off x="1295400" y="4870450"/>
            <a:ext cx="0" cy="2139950"/>
          </a:xfrm>
          <a:prstGeom prst="line">
            <a:avLst/>
          </a:prstGeom>
          <a:ln w="317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8125B3-7019-DB72-1705-A9145FFBDA3A}"/>
              </a:ext>
            </a:extLst>
          </p:cNvPr>
          <p:cNvCxnSpPr>
            <a:stCxn id="23558" idx="2"/>
          </p:cNvCxnSpPr>
          <p:nvPr/>
        </p:nvCxnSpPr>
        <p:spPr>
          <a:xfrm>
            <a:off x="4273550" y="4837113"/>
            <a:ext cx="0" cy="2063750"/>
          </a:xfrm>
          <a:prstGeom prst="line">
            <a:avLst/>
          </a:prstGeom>
          <a:ln w="317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51119D-FE56-E417-4B9F-F545F33BEC83}"/>
              </a:ext>
            </a:extLst>
          </p:cNvPr>
          <p:cNvCxnSpPr>
            <a:stCxn id="23559" idx="2"/>
          </p:cNvCxnSpPr>
          <p:nvPr/>
        </p:nvCxnSpPr>
        <p:spPr>
          <a:xfrm>
            <a:off x="7751763" y="4883150"/>
            <a:ext cx="0" cy="2017713"/>
          </a:xfrm>
          <a:prstGeom prst="line">
            <a:avLst/>
          </a:prstGeom>
          <a:ln w="317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Down Arrow 20">
            <a:extLst>
              <a:ext uri="{FF2B5EF4-FFF2-40B4-BE49-F238E27FC236}">
                <a16:creationId xmlns:a16="http://schemas.microsoft.com/office/drawing/2014/main" id="{91D919CC-7A21-5D19-EC0A-96CAC309D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3467100"/>
            <a:ext cx="568325" cy="650875"/>
          </a:xfrm>
          <a:prstGeom prst="downArrow">
            <a:avLst>
              <a:gd name="adj1" fmla="val 50000"/>
              <a:gd name="adj2" fmla="val 34946"/>
            </a:avLst>
          </a:pr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endParaRPr lang="en-IN" altLang="en-US" sz="1800" b="0" i="0">
              <a:solidFill>
                <a:srgbClr val="FFFFFF"/>
              </a:solidFill>
            </a:endParaRPr>
          </a:p>
        </p:txBody>
      </p:sp>
      <p:sp>
        <p:nvSpPr>
          <p:cNvPr id="23564" name="TextBox 21">
            <a:extLst>
              <a:ext uri="{FF2B5EF4-FFF2-40B4-BE49-F238E27FC236}">
                <a16:creationId xmlns:a16="http://schemas.microsoft.com/office/drawing/2014/main" id="{6E624ACE-C8BA-E0A6-AAD9-CDD035CBB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3246438"/>
            <a:ext cx="2693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1800" i="0">
                <a:solidFill>
                  <a:schemeClr val="tx1"/>
                </a:solidFill>
              </a:rPr>
              <a:t>Anonymous </a:t>
            </a:r>
          </a:p>
          <a:p>
            <a:pPr defTabSz="914400" eaLnBrk="1" hangingPunct="1"/>
            <a:r>
              <a:rPr lang="en-IN" altLang="en-US" sz="1800" i="0">
                <a:solidFill>
                  <a:schemeClr val="tx1"/>
                </a:solidFill>
              </a:rPr>
              <a:t>Active object</a:t>
            </a:r>
          </a:p>
        </p:txBody>
      </p:sp>
      <p:sp>
        <p:nvSpPr>
          <p:cNvPr id="23565" name="Down Arrow 22">
            <a:extLst>
              <a:ext uri="{FF2B5EF4-FFF2-40B4-BE49-F238E27FC236}">
                <a16:creationId xmlns:a16="http://schemas.microsoft.com/office/drawing/2014/main" id="{3CBCA571-57AB-F8D7-3948-7762F61DC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3419475"/>
            <a:ext cx="566738" cy="652463"/>
          </a:xfrm>
          <a:prstGeom prst="downArrow">
            <a:avLst>
              <a:gd name="adj1" fmla="val 50000"/>
              <a:gd name="adj2" fmla="val 35129"/>
            </a:avLst>
          </a:pr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endParaRPr lang="en-IN" altLang="en-US" sz="1800" b="0" i="0">
              <a:solidFill>
                <a:srgbClr val="FFFFFF"/>
              </a:solidFill>
            </a:endParaRPr>
          </a:p>
        </p:txBody>
      </p:sp>
      <p:sp>
        <p:nvSpPr>
          <p:cNvPr id="23566" name="TextBox 24">
            <a:extLst>
              <a:ext uri="{FF2B5EF4-FFF2-40B4-BE49-F238E27FC236}">
                <a16:creationId xmlns:a16="http://schemas.microsoft.com/office/drawing/2014/main" id="{02D014BF-9D34-967E-2216-0FF8EC7C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146425"/>
            <a:ext cx="2220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1800" i="0">
                <a:solidFill>
                  <a:schemeClr val="tx1"/>
                </a:solidFill>
              </a:rPr>
              <a:t>Object of unknown Class</a:t>
            </a:r>
          </a:p>
        </p:txBody>
      </p:sp>
      <p:sp>
        <p:nvSpPr>
          <p:cNvPr id="23567" name="Down Arrow 25">
            <a:extLst>
              <a:ext uri="{FF2B5EF4-FFF2-40B4-BE49-F238E27FC236}">
                <a16:creationId xmlns:a16="http://schemas.microsoft.com/office/drawing/2014/main" id="{CB5E54B9-5AB0-F985-8AEB-B5A7A379F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3433763"/>
            <a:ext cx="568325" cy="649287"/>
          </a:xfrm>
          <a:prstGeom prst="downArrow">
            <a:avLst>
              <a:gd name="adj1" fmla="val 50000"/>
              <a:gd name="adj2" fmla="val 34861"/>
            </a:avLst>
          </a:pr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endParaRPr lang="en-IN" altLang="en-US" sz="1800" b="0" i="0">
              <a:solidFill>
                <a:srgbClr val="FFFFFF"/>
              </a:solidFill>
            </a:endParaRPr>
          </a:p>
        </p:txBody>
      </p:sp>
      <p:sp>
        <p:nvSpPr>
          <p:cNvPr id="23568" name="TextBox 26">
            <a:extLst>
              <a:ext uri="{FF2B5EF4-FFF2-40B4-BE49-F238E27FC236}">
                <a16:creationId xmlns:a16="http://schemas.microsoft.com/office/drawing/2014/main" id="{C9007138-F2C1-E3F5-EC05-2228B5C7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1988"/>
            <a:ext cx="2692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1800" i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3569" name="Down Arrow 28">
            <a:extLst>
              <a:ext uri="{FF2B5EF4-FFF2-40B4-BE49-F238E27FC236}">
                <a16:creationId xmlns:a16="http://schemas.microsoft.com/office/drawing/2014/main" id="{304C763A-699A-4677-2AC5-0A388B759311}"/>
              </a:ext>
            </a:extLst>
          </p:cNvPr>
          <p:cNvSpPr>
            <a:spLocks noChangeArrowheads="1"/>
          </p:cNvSpPr>
          <p:nvPr/>
        </p:nvSpPr>
        <p:spPr bwMode="auto">
          <a:xfrm rot="-8375966">
            <a:off x="3073400" y="4875213"/>
            <a:ext cx="565150" cy="649287"/>
          </a:xfrm>
          <a:prstGeom prst="downArrow">
            <a:avLst>
              <a:gd name="adj1" fmla="val 50000"/>
              <a:gd name="adj2" fmla="val 35057"/>
            </a:avLst>
          </a:pr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endParaRPr lang="en-IN" altLang="en-US" sz="1800" b="0" i="0">
              <a:solidFill>
                <a:srgbClr val="FFFFFF"/>
              </a:solidFill>
            </a:endParaRPr>
          </a:p>
        </p:txBody>
      </p:sp>
      <p:sp>
        <p:nvSpPr>
          <p:cNvPr id="23570" name="TextBox 29">
            <a:extLst>
              <a:ext uri="{FF2B5EF4-FFF2-40B4-BE49-F238E27FC236}">
                <a16:creationId xmlns:a16="http://schemas.microsoft.com/office/drawing/2014/main" id="{704A7523-2300-F524-31CF-75A27D56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5699125"/>
            <a:ext cx="269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2800" i="0">
                <a:solidFill>
                  <a:srgbClr val="0000CC"/>
                </a:solidFill>
              </a:rPr>
              <a:t>Active object</a:t>
            </a:r>
          </a:p>
        </p:txBody>
      </p:sp>
      <p:sp>
        <p:nvSpPr>
          <p:cNvPr id="23571" name="Down Arrow 30">
            <a:extLst>
              <a:ext uri="{FF2B5EF4-FFF2-40B4-BE49-F238E27FC236}">
                <a16:creationId xmlns:a16="http://schemas.microsoft.com/office/drawing/2014/main" id="{DE59AD3E-97CC-FCDE-5D8A-DC15AF44456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16887" y="5245101"/>
            <a:ext cx="398463" cy="925512"/>
          </a:xfrm>
          <a:prstGeom prst="downArrow">
            <a:avLst>
              <a:gd name="adj1" fmla="val 50000"/>
              <a:gd name="adj2" fmla="val 70875"/>
            </a:avLst>
          </a:pr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endParaRPr lang="en-IN" altLang="en-US" sz="1800" b="0" i="0">
              <a:solidFill>
                <a:srgbClr val="FFFFFF"/>
              </a:solidFill>
            </a:endParaRPr>
          </a:p>
        </p:txBody>
      </p:sp>
      <p:sp>
        <p:nvSpPr>
          <p:cNvPr id="23572" name="TextBox 32">
            <a:extLst>
              <a:ext uri="{FF2B5EF4-FFF2-40B4-BE49-F238E27FC236}">
                <a16:creationId xmlns:a16="http://schemas.microsoft.com/office/drawing/2014/main" id="{43E9BE23-AEC9-725A-07D5-3077A8880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932613"/>
            <a:ext cx="842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2400" i="0">
                <a:solidFill>
                  <a:schemeClr val="tx1"/>
                </a:solidFill>
              </a:rPr>
              <a:t>Name syntax: </a:t>
            </a:r>
            <a:r>
              <a:rPr lang="en-IN" altLang="en-US" sz="2400" i="0" u="sng">
                <a:solidFill>
                  <a:srgbClr val="0000CC"/>
                </a:solidFill>
              </a:rPr>
              <a:t>&lt;object name&gt;:&lt;class name&gt;</a:t>
            </a:r>
          </a:p>
        </p:txBody>
      </p:sp>
      <p:sp>
        <p:nvSpPr>
          <p:cNvPr id="23573" name="Line 24">
            <a:extLst>
              <a:ext uri="{FF2B5EF4-FFF2-40B4-BE49-F238E27FC236}">
                <a16:creationId xmlns:a16="http://schemas.microsoft.com/office/drawing/2014/main" id="{586EE2BE-FF9D-6B51-B788-08B367297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13" y="4084638"/>
            <a:ext cx="0" cy="7620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74" name="Line 25">
            <a:extLst>
              <a:ext uri="{FF2B5EF4-FFF2-40B4-BE49-F238E27FC236}">
                <a16:creationId xmlns:a16="http://schemas.microsoft.com/office/drawing/2014/main" id="{F9D1302A-913D-5FA6-784E-0A84D01B0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113" y="4084638"/>
            <a:ext cx="0" cy="7620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CF781061-C25C-5538-990A-1FEC275CE646}"/>
              </a:ext>
            </a:extLst>
          </p:cNvPr>
          <p:cNvSpPr txBox="1">
            <a:spLocks noGrp="1"/>
          </p:cNvSpPr>
          <p:nvPr/>
        </p:nvSpPr>
        <p:spPr bwMode="auto">
          <a:xfrm>
            <a:off x="5326063" y="6137275"/>
            <a:ext cx="15128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7E0B77CA-E1BB-444A-9188-68F598224DED}" type="slidenum">
              <a:rPr lang="en-US" altLang="en-US" i="0"/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16</a:t>
            </a:fld>
            <a:endParaRPr lang="en-US" altLang="en-US" i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570A8F7-F109-8FD3-CCC7-B00A22B595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150938"/>
            <a:ext cx="96012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100"/>
              <a:t>Message (method call) indicated by a horizontal arrow to other object:</a:t>
            </a:r>
            <a:endParaRPr lang="en-US" altLang="en-US" sz="3000"/>
          </a:p>
          <a:p>
            <a:pPr lvl="1">
              <a:lnSpc>
                <a:spcPct val="80000"/>
              </a:lnSpc>
            </a:pPr>
            <a:endParaRPr lang="en-US" altLang="en-US" sz="2600"/>
          </a:p>
          <a:p>
            <a:pPr lvl="1">
              <a:lnSpc>
                <a:spcPct val="80000"/>
              </a:lnSpc>
            </a:pPr>
            <a:endParaRPr lang="en-US" altLang="en-US" sz="2600"/>
          </a:p>
          <a:p>
            <a:pPr lvl="1">
              <a:lnSpc>
                <a:spcPct val="80000"/>
              </a:lnSpc>
            </a:pPr>
            <a:endParaRPr lang="en-US" altLang="en-US" sz="2600"/>
          </a:p>
          <a:p>
            <a:pPr lvl="1">
              <a:lnSpc>
                <a:spcPct val="80000"/>
              </a:lnSpc>
            </a:pPr>
            <a:endParaRPr lang="en-US" altLang="en-US" sz="2600"/>
          </a:p>
          <a:p>
            <a:pPr lvl="1">
              <a:lnSpc>
                <a:spcPct val="80000"/>
              </a:lnSpc>
            </a:pPr>
            <a:r>
              <a:rPr lang="en-US" altLang="en-US" sz="2600"/>
              <a:t>Dashed arrow back indicates return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different arrowheads                                                                   	Sync/Async calls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7084B91-E545-8FC5-00DE-7BB994000E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06363"/>
            <a:ext cx="8596312" cy="906463"/>
          </a:xfrm>
        </p:spPr>
        <p:txBody>
          <a:bodyPr/>
          <a:lstStyle/>
          <a:p>
            <a:r>
              <a:rPr lang="en-US" altLang="en-US" sz="3200"/>
              <a:t>Messages between objects</a:t>
            </a: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B32569F7-275F-51CF-2934-CF67BF162AC6}"/>
              </a:ext>
            </a:extLst>
          </p:cNvPr>
          <p:cNvGrpSpPr>
            <a:grpSpLocks/>
          </p:cNvGrpSpPr>
          <p:nvPr/>
        </p:nvGrpSpPr>
        <p:grpSpPr bwMode="auto">
          <a:xfrm>
            <a:off x="6623050" y="4922838"/>
            <a:ext cx="3163888" cy="2028825"/>
            <a:chOff x="7514982" y="4745038"/>
            <a:chExt cx="3164131" cy="2028669"/>
          </a:xfrm>
        </p:grpSpPr>
        <p:sp>
          <p:nvSpPr>
            <p:cNvPr id="24604" name="Rectangle 13">
              <a:extLst>
                <a:ext uri="{FF2B5EF4-FFF2-40B4-BE49-F238E27FC236}">
                  <a16:creationId xmlns:a16="http://schemas.microsoft.com/office/drawing/2014/main" id="{3356EB6A-BA71-75B0-69C8-FEC16FE22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1853" y="4745038"/>
              <a:ext cx="1455969" cy="495108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914400" eaLnBrk="1" hangingPunct="1"/>
              <a:r>
                <a:rPr lang="en-IN" altLang="en-US" sz="1400" i="0" u="sng">
                  <a:solidFill>
                    <a:schemeClr val="tx1"/>
                  </a:solidFill>
                </a:rPr>
                <a:t>:Controller</a:t>
              </a:r>
            </a:p>
          </p:txBody>
        </p:sp>
        <p:cxnSp>
          <p:nvCxnSpPr>
            <p:cNvPr id="24605" name="Straight Connector 14">
              <a:extLst>
                <a:ext uri="{FF2B5EF4-FFF2-40B4-BE49-F238E27FC236}">
                  <a16:creationId xmlns:a16="http://schemas.microsoft.com/office/drawing/2014/main" id="{646FF331-94A7-2E9E-C9AA-ABA0AC0831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19837" y="5266540"/>
              <a:ext cx="0" cy="1032082"/>
            </a:xfrm>
            <a:prstGeom prst="line">
              <a:avLst/>
            </a:prstGeom>
            <a:noFill/>
            <a:ln w="31750" algn="ctr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73478DE5-5BC7-5A8E-80EB-9A036AC11495}"/>
                </a:ext>
              </a:extLst>
            </p:cNvPr>
            <p:cNvSpPr/>
            <p:nvPr/>
          </p:nvSpPr>
          <p:spPr bwMode="auto">
            <a:xfrm>
              <a:off x="7526096" y="5462533"/>
              <a:ext cx="979562" cy="55558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IN" sz="1400" i="0">
                <a:solidFill>
                  <a:srgbClr val="FFFFFF"/>
                </a:solidFill>
              </a:endParaRP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E48D5294-D70E-F008-59CD-D496EE56CC7E}"/>
                </a:ext>
              </a:extLst>
            </p:cNvPr>
            <p:cNvSpPr/>
            <p:nvPr/>
          </p:nvSpPr>
          <p:spPr bwMode="auto">
            <a:xfrm>
              <a:off x="8577102" y="5694290"/>
              <a:ext cx="949398" cy="920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IN" sz="1400" i="0">
                <a:solidFill>
                  <a:srgbClr val="FFFFFF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CC3B3B-1043-2D1D-F7DB-D302DD105149}"/>
                </a:ext>
              </a:extLst>
            </p:cNvPr>
            <p:cNvCxnSpPr/>
            <p:nvPr/>
          </p:nvCxnSpPr>
          <p:spPr bwMode="auto">
            <a:xfrm flipH="1">
              <a:off x="8519947" y="5930809"/>
              <a:ext cx="10065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01A26F8-1ABE-B2D1-079D-C0302FEAC857}"/>
                </a:ext>
              </a:extLst>
            </p:cNvPr>
            <p:cNvCxnSpPr/>
            <p:nvPr/>
          </p:nvCxnSpPr>
          <p:spPr bwMode="auto">
            <a:xfrm flipH="1">
              <a:off x="7514982" y="6091134"/>
              <a:ext cx="10065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0" name="Down Arrow 22">
              <a:extLst>
                <a:ext uri="{FF2B5EF4-FFF2-40B4-BE49-F238E27FC236}">
                  <a16:creationId xmlns:a16="http://schemas.microsoft.com/office/drawing/2014/main" id="{B6A8D4E9-9029-22B8-30C2-949DDB36EB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76235">
              <a:off x="9393050" y="5163781"/>
              <a:ext cx="268487" cy="595960"/>
            </a:xfrm>
            <a:prstGeom prst="downArrow">
              <a:avLst>
                <a:gd name="adj1" fmla="val 50000"/>
                <a:gd name="adj2" fmla="val 49964"/>
              </a:avLst>
            </a:prstGeom>
            <a:solidFill>
              <a:srgbClr val="FFFF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914400" eaLnBrk="1" hangingPunct="1"/>
              <a:endParaRPr lang="en-IN" altLang="en-US" sz="1400" i="0">
                <a:solidFill>
                  <a:srgbClr val="FFFFFF"/>
                </a:solidFill>
              </a:endParaRPr>
            </a:p>
          </p:txBody>
        </p:sp>
        <p:sp>
          <p:nvSpPr>
            <p:cNvPr id="24611" name="TextBox 23">
              <a:extLst>
                <a:ext uri="{FF2B5EF4-FFF2-40B4-BE49-F238E27FC236}">
                  <a16:creationId xmlns:a16="http://schemas.microsoft.com/office/drawing/2014/main" id="{2616C820-621E-2DAC-FEBF-526727C63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92248">
              <a:off x="9253991" y="4878826"/>
              <a:ext cx="1425122" cy="303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r>
                <a:rPr lang="en-IN" altLang="en-US" sz="1400" i="0">
                  <a:solidFill>
                    <a:schemeClr val="tx1"/>
                  </a:solidFill>
                </a:rPr>
                <a:t>Procedure Call</a:t>
              </a:r>
            </a:p>
          </p:txBody>
        </p:sp>
        <p:sp>
          <p:nvSpPr>
            <p:cNvPr id="24612" name="Down Arrow 24">
              <a:extLst>
                <a:ext uri="{FF2B5EF4-FFF2-40B4-BE49-F238E27FC236}">
                  <a16:creationId xmlns:a16="http://schemas.microsoft.com/office/drawing/2014/main" id="{A28F561E-0F81-5BE2-614D-423938739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163918" y="5996460"/>
              <a:ext cx="362758" cy="439590"/>
            </a:xfrm>
            <a:prstGeom prst="downArrow">
              <a:avLst>
                <a:gd name="adj1" fmla="val 50000"/>
                <a:gd name="adj2" fmla="val 50133"/>
              </a:avLst>
            </a:prstGeom>
            <a:solidFill>
              <a:srgbClr val="FFFF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rot="10800000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914400" eaLnBrk="1" hangingPunct="1"/>
              <a:endParaRPr lang="en-IN" altLang="en-US" sz="1400" i="0">
                <a:solidFill>
                  <a:srgbClr val="FFFFFF"/>
                </a:solidFill>
              </a:endParaRPr>
            </a:p>
          </p:txBody>
        </p:sp>
        <p:sp>
          <p:nvSpPr>
            <p:cNvPr id="24613" name="TextBox 25">
              <a:extLst>
                <a:ext uri="{FF2B5EF4-FFF2-40B4-BE49-F238E27FC236}">
                  <a16:creationId xmlns:a16="http://schemas.microsoft.com/office/drawing/2014/main" id="{9D263413-4781-2797-58A9-C654C2A7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1322" y="6468815"/>
              <a:ext cx="772404" cy="304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r>
                <a:rPr lang="en-IN" altLang="en-US" sz="1400" i="0">
                  <a:solidFill>
                    <a:schemeClr val="tx1"/>
                  </a:solidFill>
                </a:rPr>
                <a:t>return</a:t>
              </a:r>
            </a:p>
          </p:txBody>
        </p: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F8E7E549-B042-54F2-D4ED-D2F3A91D0F1C}"/>
              </a:ext>
            </a:extLst>
          </p:cNvPr>
          <p:cNvGrpSpPr>
            <a:grpSpLocks/>
          </p:cNvGrpSpPr>
          <p:nvPr/>
        </p:nvGrpSpPr>
        <p:grpSpPr bwMode="auto">
          <a:xfrm>
            <a:off x="693738" y="5168900"/>
            <a:ext cx="5597525" cy="2184400"/>
            <a:chOff x="513" y="3341"/>
            <a:chExt cx="3293" cy="1376"/>
          </a:xfrm>
        </p:grpSpPr>
        <p:sp>
          <p:nvSpPr>
            <p:cNvPr id="24593" name="Rectangle 3">
              <a:extLst>
                <a:ext uri="{FF2B5EF4-FFF2-40B4-BE49-F238E27FC236}">
                  <a16:creationId xmlns:a16="http://schemas.microsoft.com/office/drawing/2014/main" id="{41C1C117-27DA-8EB4-2D77-B5B018413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3341"/>
              <a:ext cx="917" cy="313"/>
            </a:xfrm>
            <a:prstGeom prst="rect">
              <a:avLst/>
            </a:prstGeom>
            <a:solidFill>
              <a:srgbClr val="CCFFCC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914400" eaLnBrk="1" hangingPunct="1"/>
              <a:r>
                <a:rPr lang="en-IN" altLang="en-US" sz="1400" i="0" u="sng">
                  <a:solidFill>
                    <a:schemeClr val="tx1"/>
                  </a:solidFill>
                </a:rPr>
                <a:t>:Controller</a:t>
              </a:r>
            </a:p>
          </p:txBody>
        </p:sp>
        <p:cxnSp>
          <p:nvCxnSpPr>
            <p:cNvPr id="24594" name="Straight Connector 5">
              <a:extLst>
                <a:ext uri="{FF2B5EF4-FFF2-40B4-BE49-F238E27FC236}">
                  <a16:creationId xmlns:a16="http://schemas.microsoft.com/office/drawing/2014/main" id="{41CFE11D-BC94-162E-EEA3-0CB3E9E897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2" y="3677"/>
              <a:ext cx="0" cy="572"/>
            </a:xfrm>
            <a:prstGeom prst="line">
              <a:avLst/>
            </a:prstGeom>
            <a:noFill/>
            <a:ln w="31750" algn="ctr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Straight Arrow Connector 10">
              <a:extLst>
                <a:ext uri="{FF2B5EF4-FFF2-40B4-BE49-F238E27FC236}">
                  <a16:creationId xmlns:a16="http://schemas.microsoft.com/office/drawing/2014/main" id="{ABA42F77-468D-F8CE-004B-437D5F72F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3" y="3885"/>
              <a:ext cx="599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Down Arrow 11">
              <a:extLst>
                <a:ext uri="{FF2B5EF4-FFF2-40B4-BE49-F238E27FC236}">
                  <a16:creationId xmlns:a16="http://schemas.microsoft.com/office/drawing/2014/main" id="{0E659EC0-91AE-ECCD-C36B-F4DCBAC50B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98" y="3938"/>
              <a:ext cx="229" cy="276"/>
            </a:xfrm>
            <a:prstGeom prst="downArrow">
              <a:avLst>
                <a:gd name="adj1" fmla="val 50000"/>
                <a:gd name="adj2" fmla="val 49861"/>
              </a:avLst>
            </a:prstGeom>
            <a:solidFill>
              <a:srgbClr val="FFFF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rot="10800000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914400" eaLnBrk="1" hangingPunct="1"/>
              <a:endParaRPr lang="en-IN" altLang="en-US" sz="1400" i="0">
                <a:solidFill>
                  <a:srgbClr val="FFFFFF"/>
                </a:solidFill>
              </a:endParaRPr>
            </a:p>
          </p:txBody>
        </p:sp>
        <p:sp>
          <p:nvSpPr>
            <p:cNvPr id="24597" name="TextBox 12">
              <a:extLst>
                <a:ext uri="{FF2B5EF4-FFF2-40B4-BE49-F238E27FC236}">
                  <a16:creationId xmlns:a16="http://schemas.microsoft.com/office/drawing/2014/main" id="{6BBF6ADA-F106-C6A4-F5CA-D3835374C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26268">
              <a:off x="513" y="4257"/>
              <a:ext cx="752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r>
                <a:rPr lang="en-IN" altLang="en-US" sz="1400" i="0">
                  <a:solidFill>
                    <a:schemeClr val="tx1"/>
                  </a:solidFill>
                </a:rPr>
                <a:t>Synchronous flow of control</a:t>
              </a:r>
            </a:p>
          </p:txBody>
        </p:sp>
        <p:sp>
          <p:nvSpPr>
            <p:cNvPr id="24598" name="Rectangle 26">
              <a:extLst>
                <a:ext uri="{FF2B5EF4-FFF2-40B4-BE49-F238E27FC236}">
                  <a16:creationId xmlns:a16="http://schemas.microsoft.com/office/drawing/2014/main" id="{781B2841-BE8D-7FA2-7F32-7E81E68E7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3389"/>
              <a:ext cx="917" cy="312"/>
            </a:xfrm>
            <a:prstGeom prst="rect">
              <a:avLst/>
            </a:prstGeom>
            <a:solidFill>
              <a:srgbClr val="CCFFCC"/>
            </a:solidFill>
            <a:ln w="5715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914400" eaLnBrk="1" hangingPunct="1"/>
              <a:r>
                <a:rPr lang="en-IN" altLang="en-US" sz="1400" i="0" u="sng">
                  <a:solidFill>
                    <a:schemeClr val="tx1"/>
                  </a:solidFill>
                </a:rPr>
                <a:t>:Controller</a:t>
              </a:r>
            </a:p>
          </p:txBody>
        </p:sp>
        <p:cxnSp>
          <p:nvCxnSpPr>
            <p:cNvPr id="24599" name="Straight Connector 27">
              <a:extLst>
                <a:ext uri="{FF2B5EF4-FFF2-40B4-BE49-F238E27FC236}">
                  <a16:creationId xmlns:a16="http://schemas.microsoft.com/office/drawing/2014/main" id="{AF76B083-0511-2EB0-C0CF-086A2F8638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1" y="3693"/>
              <a:ext cx="0" cy="450"/>
            </a:xfrm>
            <a:prstGeom prst="line">
              <a:avLst/>
            </a:prstGeom>
            <a:noFill/>
            <a:ln w="31750" algn="ctr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0" name="Straight Connector 32">
              <a:extLst>
                <a:ext uri="{FF2B5EF4-FFF2-40B4-BE49-F238E27FC236}">
                  <a16:creationId xmlns:a16="http://schemas.microsoft.com/office/drawing/2014/main" id="{E99E059C-473A-2E1E-E552-26528913EE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1" y="3918"/>
              <a:ext cx="622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B45E6E-7F75-5438-FD6D-EFAAAE532528}"/>
                </a:ext>
              </a:extLst>
            </p:cNvPr>
            <p:cNvCxnSpPr/>
            <p:nvPr/>
          </p:nvCxnSpPr>
          <p:spPr bwMode="auto">
            <a:xfrm flipH="1" flipV="1">
              <a:off x="2866" y="3874"/>
              <a:ext cx="97" cy="44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2" name="TextBox 36">
              <a:extLst>
                <a:ext uri="{FF2B5EF4-FFF2-40B4-BE49-F238E27FC236}">
                  <a16:creationId xmlns:a16="http://schemas.microsoft.com/office/drawing/2014/main" id="{3D9CD4AB-F20A-EF58-344F-944CD0F41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4108"/>
              <a:ext cx="92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defTabSz="914400" eaLnBrk="1" hangingPunct="1"/>
              <a:r>
                <a:rPr lang="en-IN" altLang="en-US" sz="1600" i="0">
                  <a:solidFill>
                    <a:schemeClr val="tx1"/>
                  </a:solidFill>
                </a:rPr>
                <a:t>asynchronous</a:t>
              </a:r>
            </a:p>
          </p:txBody>
        </p:sp>
        <p:sp>
          <p:nvSpPr>
            <p:cNvPr id="24603" name="Down Arrow 37">
              <a:extLst>
                <a:ext uri="{FF2B5EF4-FFF2-40B4-BE49-F238E27FC236}">
                  <a16:creationId xmlns:a16="http://schemas.microsoft.com/office/drawing/2014/main" id="{B79B0B71-7474-97D0-994E-5CD9268D68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92620">
              <a:off x="3071" y="3789"/>
              <a:ext cx="169" cy="376"/>
            </a:xfrm>
            <a:prstGeom prst="downArrow">
              <a:avLst>
                <a:gd name="adj1" fmla="val 50000"/>
                <a:gd name="adj2" fmla="val 50080"/>
              </a:avLst>
            </a:prstGeom>
            <a:solidFill>
              <a:srgbClr val="FFFF00"/>
            </a:solidFill>
            <a:ln w="25400" algn="ctr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defTabSz="914400" eaLnBrk="1" hangingPunct="1"/>
              <a:endParaRPr lang="en-IN" altLang="en-US" sz="1400" i="0">
                <a:solidFill>
                  <a:srgbClr val="FFFFFF"/>
                </a:solidFill>
              </a:endParaRPr>
            </a:p>
          </p:txBody>
        </p:sp>
      </p:grpSp>
      <p:sp>
        <p:nvSpPr>
          <p:cNvPr id="24583" name="Rectangle 3">
            <a:extLst>
              <a:ext uri="{FF2B5EF4-FFF2-40B4-BE49-F238E27FC236}">
                <a16:creationId xmlns:a16="http://schemas.microsoft.com/office/drawing/2014/main" id="{9D4C0F85-C2C9-43B6-E949-289C106C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2832100"/>
            <a:ext cx="1878013" cy="577850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r>
              <a:rPr lang="en-IN" altLang="en-US" sz="2400" i="0" u="sng">
                <a:solidFill>
                  <a:schemeClr val="tx1"/>
                </a:solidFill>
              </a:rPr>
              <a:t>: Hospital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172DF-9624-DDA6-B134-20E57603CF43}"/>
              </a:ext>
            </a:extLst>
          </p:cNvPr>
          <p:cNvCxnSpPr/>
          <p:nvPr/>
        </p:nvCxnSpPr>
        <p:spPr>
          <a:xfrm>
            <a:off x="7378700" y="3409950"/>
            <a:ext cx="0" cy="1058863"/>
          </a:xfrm>
          <a:prstGeom prst="line">
            <a:avLst/>
          </a:prstGeom>
          <a:ln w="317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5" name="Straight Arrow Connector 7">
            <a:extLst>
              <a:ext uri="{FF2B5EF4-FFF2-40B4-BE49-F238E27FC236}">
                <a16:creationId xmlns:a16="http://schemas.microsoft.com/office/drawing/2014/main" id="{7DAE5BD4-689B-007B-EA43-D6EE97DE10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06500" y="3246438"/>
            <a:ext cx="5205413" cy="0"/>
          </a:xfrm>
          <a:prstGeom prst="straightConnector1">
            <a:avLst/>
          </a:prstGeom>
          <a:noFill/>
          <a:ln w="57150" algn="ctr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TextBox 9">
            <a:extLst>
              <a:ext uri="{FF2B5EF4-FFF2-40B4-BE49-F238E27FC236}">
                <a16:creationId xmlns:a16="http://schemas.microsoft.com/office/drawing/2014/main" id="{D0AADC28-936D-E68A-D5AC-0151D6EC2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789238"/>
            <a:ext cx="625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2000" i="0">
                <a:solidFill>
                  <a:srgbClr val="0000CC"/>
                </a:solidFill>
              </a:rPr>
              <a:t>[registered]    Admit (pateintID,  room type)</a:t>
            </a:r>
          </a:p>
        </p:txBody>
      </p:sp>
      <p:sp>
        <p:nvSpPr>
          <p:cNvPr id="24587" name="Down Arrow 10">
            <a:extLst>
              <a:ext uri="{FF2B5EF4-FFF2-40B4-BE49-F238E27FC236}">
                <a16:creationId xmlns:a16="http://schemas.microsoft.com/office/drawing/2014/main" id="{4E33F1A2-4F60-ED3F-59F3-A6188F21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2327275"/>
            <a:ext cx="469900" cy="512763"/>
          </a:xfrm>
          <a:prstGeom prst="downArrow">
            <a:avLst>
              <a:gd name="adj1" fmla="val 50000"/>
              <a:gd name="adj2" fmla="val 33297"/>
            </a:avLst>
          </a:pr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endParaRPr lang="en-IN" altLang="en-US" sz="1800" i="0">
              <a:solidFill>
                <a:srgbClr val="FFFFFF"/>
              </a:solidFill>
            </a:endParaRPr>
          </a:p>
        </p:txBody>
      </p:sp>
      <p:sp>
        <p:nvSpPr>
          <p:cNvPr id="24588" name="Down Arrow 11">
            <a:extLst>
              <a:ext uri="{FF2B5EF4-FFF2-40B4-BE49-F238E27FC236}">
                <a16:creationId xmlns:a16="http://schemas.microsoft.com/office/drawing/2014/main" id="{7E7630BB-5367-F731-9944-CDCD28271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2357438"/>
            <a:ext cx="469900" cy="512762"/>
          </a:xfrm>
          <a:prstGeom prst="downArrow">
            <a:avLst>
              <a:gd name="adj1" fmla="val 50000"/>
              <a:gd name="adj2" fmla="val 33297"/>
            </a:avLst>
          </a:pr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endParaRPr lang="en-IN" altLang="en-US" sz="1800" i="0">
              <a:solidFill>
                <a:srgbClr val="FFFFFF"/>
              </a:solidFill>
            </a:endParaRPr>
          </a:p>
        </p:txBody>
      </p:sp>
      <p:sp>
        <p:nvSpPr>
          <p:cNvPr id="24589" name="Down Arrow 12">
            <a:extLst>
              <a:ext uri="{FF2B5EF4-FFF2-40B4-BE49-F238E27FC236}">
                <a16:creationId xmlns:a16="http://schemas.microsoft.com/office/drawing/2014/main" id="{167548C4-0B35-7199-6AF6-37D930FB0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352675"/>
            <a:ext cx="469900" cy="512763"/>
          </a:xfrm>
          <a:prstGeom prst="downArrow">
            <a:avLst>
              <a:gd name="adj1" fmla="val 50000"/>
              <a:gd name="adj2" fmla="val 33297"/>
            </a:avLst>
          </a:pr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endParaRPr lang="en-IN" altLang="en-US" sz="1800" i="0">
              <a:solidFill>
                <a:srgbClr val="FFFFFF"/>
              </a:solidFill>
            </a:endParaRPr>
          </a:p>
        </p:txBody>
      </p:sp>
      <p:sp>
        <p:nvSpPr>
          <p:cNvPr id="24590" name="TextBox 13">
            <a:extLst>
              <a:ext uri="{FF2B5EF4-FFF2-40B4-BE49-F238E27FC236}">
                <a16:creationId xmlns:a16="http://schemas.microsoft.com/office/drawing/2014/main" id="{48975D29-C901-97A0-A23F-AAE6DDC68D5B}"/>
              </a:ext>
            </a:extLst>
          </p:cNvPr>
          <p:cNvSpPr txBox="1">
            <a:spLocks noChangeArrowheads="1"/>
          </p:cNvSpPr>
          <p:nvPr/>
        </p:nvSpPr>
        <p:spPr bwMode="auto">
          <a:xfrm rot="-1539012">
            <a:off x="1001713" y="1725613"/>
            <a:ext cx="149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1800" i="0">
                <a:solidFill>
                  <a:schemeClr val="tx1"/>
                </a:solidFill>
              </a:rPr>
              <a:t>Guard condition</a:t>
            </a:r>
          </a:p>
        </p:txBody>
      </p:sp>
      <p:sp>
        <p:nvSpPr>
          <p:cNvPr id="24591" name="TextBox 15">
            <a:extLst>
              <a:ext uri="{FF2B5EF4-FFF2-40B4-BE49-F238E27FC236}">
                <a16:creationId xmlns:a16="http://schemas.microsoft.com/office/drawing/2014/main" id="{70BAAA01-6B14-8E7B-D74A-F4E1024626EA}"/>
              </a:ext>
            </a:extLst>
          </p:cNvPr>
          <p:cNvSpPr txBox="1">
            <a:spLocks noChangeArrowheads="1"/>
          </p:cNvSpPr>
          <p:nvPr/>
        </p:nvSpPr>
        <p:spPr bwMode="auto">
          <a:xfrm rot="-1539012">
            <a:off x="2754313" y="1570038"/>
            <a:ext cx="1495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1800" i="0">
                <a:solidFill>
                  <a:schemeClr val="tx1"/>
                </a:solidFill>
              </a:rPr>
              <a:t>Message name</a:t>
            </a:r>
          </a:p>
        </p:txBody>
      </p:sp>
      <p:sp>
        <p:nvSpPr>
          <p:cNvPr id="24592" name="TextBox 16">
            <a:extLst>
              <a:ext uri="{FF2B5EF4-FFF2-40B4-BE49-F238E27FC236}">
                <a16:creationId xmlns:a16="http://schemas.microsoft.com/office/drawing/2014/main" id="{A9950FC6-AA9B-7AE5-0DE8-3EF322EB1AB7}"/>
              </a:ext>
            </a:extLst>
          </p:cNvPr>
          <p:cNvSpPr txBox="1">
            <a:spLocks noChangeArrowheads="1"/>
          </p:cNvSpPr>
          <p:nvPr/>
        </p:nvSpPr>
        <p:spPr bwMode="auto">
          <a:xfrm rot="-1539012">
            <a:off x="4125913" y="1806575"/>
            <a:ext cx="1497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1800" i="0">
                <a:solidFill>
                  <a:schemeClr val="tx1"/>
                </a:solidFill>
              </a:rPr>
              <a:t>arguments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9C955DE-1EEB-51F9-515C-C94F897A3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0"/>
            <a:ext cx="8596313" cy="1255713"/>
          </a:xfrm>
        </p:spPr>
        <p:txBody>
          <a:bodyPr/>
          <a:lstStyle/>
          <a:p>
            <a:r>
              <a:rPr lang="en-IN" altLang="en-US" sz="3200"/>
              <a:t>Example Sequence Diagram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25C174-25FE-BE35-CFFD-04ECBFD8EE07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1570038"/>
            <a:ext cx="8991600" cy="5486400"/>
            <a:chOff x="1172572" y="2435894"/>
            <a:chExt cx="7479964" cy="4115824"/>
          </a:xfrm>
        </p:grpSpPr>
        <p:sp>
          <p:nvSpPr>
            <p:cNvPr id="25604" name="Rectangle 4">
              <a:extLst>
                <a:ext uri="{FF2B5EF4-FFF2-40B4-BE49-F238E27FC236}">
                  <a16:creationId xmlns:a16="http://schemas.microsoft.com/office/drawing/2014/main" id="{018AECC2-31C9-9664-4667-B197AF73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136" y="2435895"/>
              <a:ext cx="1680104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0" u="sng">
                  <a:solidFill>
                    <a:srgbClr val="0000CC"/>
                  </a:solidFill>
                </a:rPr>
                <a:t>member:</a:t>
              </a:r>
              <a:br>
                <a:rPr lang="en-US" altLang="en-US" sz="1600" i="0" u="sng">
                  <a:solidFill>
                    <a:srgbClr val="0000CC"/>
                  </a:solidFill>
                </a:rPr>
              </a:br>
              <a:r>
                <a:rPr lang="en-US" altLang="en-US" sz="1600" i="0" u="sng">
                  <a:solidFill>
                    <a:srgbClr val="0000CC"/>
                  </a:solidFill>
                </a:rPr>
                <a:t>LibraryMember</a:t>
              </a:r>
            </a:p>
          </p:txBody>
        </p:sp>
        <p:sp>
          <p:nvSpPr>
            <p:cNvPr id="25605" name="Line 16">
              <a:extLst>
                <a:ext uri="{FF2B5EF4-FFF2-40B4-BE49-F238E27FC236}">
                  <a16:creationId xmlns:a16="http://schemas.microsoft.com/office/drawing/2014/main" id="{DD792392-00BB-F47A-CF04-79076822E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25606" name="Group 39">
              <a:extLst>
                <a:ext uri="{FF2B5EF4-FFF2-40B4-BE49-F238E27FC236}">
                  <a16:creationId xmlns:a16="http://schemas.microsoft.com/office/drawing/2014/main" id="{0C69B4F5-042B-EABE-5C4B-D5D2853E9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6307" y="2435894"/>
              <a:ext cx="1344083" cy="4115822"/>
              <a:chOff x="2592" y="1392"/>
              <a:chExt cx="768" cy="2352"/>
            </a:xfrm>
          </p:grpSpPr>
          <p:sp>
            <p:nvSpPr>
              <p:cNvPr id="25628" name="Rectangle 14">
                <a:extLst>
                  <a:ext uri="{FF2B5EF4-FFF2-40B4-BE49-F238E27FC236}">
                    <a16:creationId xmlns:a16="http://schemas.microsoft.com/office/drawing/2014/main" id="{A21494F2-9C95-1E22-C572-69268B315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i="0" u="sng">
                    <a:solidFill>
                      <a:srgbClr val="0000CC"/>
                    </a:solidFill>
                  </a:rPr>
                  <a:t>book:Book</a:t>
                </a:r>
              </a:p>
            </p:txBody>
          </p:sp>
          <p:sp>
            <p:nvSpPr>
              <p:cNvPr id="25629" name="Line 17">
                <a:extLst>
                  <a:ext uri="{FF2B5EF4-FFF2-40B4-BE49-F238E27FC236}">
                    <a16:creationId xmlns:a16="http://schemas.microsoft.com/office/drawing/2014/main" id="{F3B6D81D-08AD-31CC-F992-3B9480195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5607" name="Group 41">
              <a:extLst>
                <a:ext uri="{FF2B5EF4-FFF2-40B4-BE49-F238E27FC236}">
                  <a16:creationId xmlns:a16="http://schemas.microsoft.com/office/drawing/2014/main" id="{79111056-E9C5-92F0-9515-5588FCEF3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8453" y="2435894"/>
              <a:ext cx="1344083" cy="4115822"/>
              <a:chOff x="3744" y="1392"/>
              <a:chExt cx="768" cy="2352"/>
            </a:xfrm>
          </p:grpSpPr>
          <p:sp>
            <p:nvSpPr>
              <p:cNvPr id="25626" name="Rectangle 15">
                <a:extLst>
                  <a:ext uri="{FF2B5EF4-FFF2-40B4-BE49-F238E27FC236}">
                    <a16:creationId xmlns:a16="http://schemas.microsoft.com/office/drawing/2014/main" id="{831290BC-264B-66CE-3E01-387E6E453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1600" i="0" u="sng">
                    <a:solidFill>
                      <a:srgbClr val="0000CC"/>
                    </a:solidFill>
                  </a:rPr>
                </a:br>
                <a:r>
                  <a:rPr lang="en-US" altLang="en-US" sz="1600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25627" name="Line 18">
                <a:extLst>
                  <a:ext uri="{FF2B5EF4-FFF2-40B4-BE49-F238E27FC236}">
                    <a16:creationId xmlns:a16="http://schemas.microsoft.com/office/drawing/2014/main" id="{F21FD100-5C15-DD52-5116-312E10D0E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5608" name="Group 21">
              <a:extLst>
                <a:ext uri="{FF2B5EF4-FFF2-40B4-BE49-F238E27FC236}">
                  <a16:creationId xmlns:a16="http://schemas.microsoft.com/office/drawing/2014/main" id="{2F8E8883-0E90-7F58-F90E-A1ABE0A25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2572" y="4117884"/>
              <a:ext cx="1771109" cy="428207"/>
              <a:chOff x="718" y="4117886"/>
              <a:chExt cx="1012" cy="428207"/>
            </a:xfrm>
          </p:grpSpPr>
          <p:sp>
            <p:nvSpPr>
              <p:cNvPr id="25624" name="Line 19">
                <a:extLst>
                  <a:ext uri="{FF2B5EF4-FFF2-40B4-BE49-F238E27FC236}">
                    <a16:creationId xmlns:a16="http://schemas.microsoft.com/office/drawing/2014/main" id="{8C5237BC-BC41-378E-12A0-BDFBDB68F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" y="41178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25" name="Text Box 20">
                <a:extLst>
                  <a:ext uri="{FF2B5EF4-FFF2-40B4-BE49-F238E27FC236}">
                    <a16:creationId xmlns:a16="http://schemas.microsoft.com/office/drawing/2014/main" id="{6299FAD4-73E9-E4FB-5B6C-452269D86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" y="4264880"/>
                <a:ext cx="963" cy="28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25609" name="Rectangle 22">
              <a:extLst>
                <a:ext uri="{FF2B5EF4-FFF2-40B4-BE49-F238E27FC236}">
                  <a16:creationId xmlns:a16="http://schemas.microsoft.com/office/drawing/2014/main" id="{E57EFC51-C441-C23E-840D-06ABE7D4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 i="0">
                <a:solidFill>
                  <a:srgbClr val="0000CC"/>
                </a:solidFill>
              </a:endParaRPr>
            </a:p>
          </p:txBody>
        </p:sp>
        <p:grpSp>
          <p:nvGrpSpPr>
            <p:cNvPr id="25610" name="Group 34">
              <a:extLst>
                <a:ext uri="{FF2B5EF4-FFF2-40B4-BE49-F238E27FC236}">
                  <a16:creationId xmlns:a16="http://schemas.microsoft.com/office/drawing/2014/main" id="{71BE4B5D-CEB0-A47E-27B2-5C530FA07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188" y="3947845"/>
              <a:ext cx="2243641" cy="1007961"/>
              <a:chOff x="1728" y="2256"/>
              <a:chExt cx="1282" cy="576"/>
            </a:xfrm>
          </p:grpSpPr>
          <p:grpSp>
            <p:nvGrpSpPr>
              <p:cNvPr id="25618" name="Group 33">
                <a:extLst>
                  <a:ext uri="{FF2B5EF4-FFF2-40B4-BE49-F238E27FC236}">
                    <a16:creationId xmlns:a16="http://schemas.microsoft.com/office/drawing/2014/main" id="{45C05A06-654D-B3C4-5D9B-17BB4D874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25620" name="Line 24">
                  <a:extLst>
                    <a:ext uri="{FF2B5EF4-FFF2-40B4-BE49-F238E27FC236}">
                      <a16:creationId xmlns:a16="http://schemas.microsoft.com/office/drawing/2014/main" id="{0164C60F-0CE2-7136-231B-88C7C514A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621" name="Line 26">
                  <a:extLst>
                    <a:ext uri="{FF2B5EF4-FFF2-40B4-BE49-F238E27FC236}">
                      <a16:creationId xmlns:a16="http://schemas.microsoft.com/office/drawing/2014/main" id="{351D9261-3EEE-8B9C-8989-1E9CA4291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622" name="Line 27">
                  <a:extLst>
                    <a:ext uri="{FF2B5EF4-FFF2-40B4-BE49-F238E27FC236}">
                      <a16:creationId xmlns:a16="http://schemas.microsoft.com/office/drawing/2014/main" id="{E86D8EC6-C86E-FACE-4B16-A71DCB892A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623" name="Rectangle 29">
                  <a:extLst>
                    <a:ext uri="{FF2B5EF4-FFF2-40B4-BE49-F238E27FC236}">
                      <a16:creationId xmlns:a16="http://schemas.microsoft.com/office/drawing/2014/main" id="{8FE5F1E6-ED58-5C4A-90B9-C81383D40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sz="2800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25619" name="Text Box 31">
                <a:extLst>
                  <a:ext uri="{FF2B5EF4-FFF2-40B4-BE49-F238E27FC236}">
                    <a16:creationId xmlns:a16="http://schemas.microsoft.com/office/drawing/2014/main" id="{40546616-F595-535F-1876-92507B539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256"/>
                <a:ext cx="123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i="0">
                    <a:solidFill>
                      <a:srgbClr val="0000CC"/>
                    </a:solidFill>
                  </a:rPr>
                  <a:t>ok = canBorrow()</a:t>
                </a:r>
              </a:p>
            </p:txBody>
          </p:sp>
        </p:grpSp>
        <p:sp>
          <p:nvSpPr>
            <p:cNvPr id="25611" name="Line 36">
              <a:extLst>
                <a:ext uri="{FF2B5EF4-FFF2-40B4-BE49-F238E27FC236}">
                  <a16:creationId xmlns:a16="http://schemas.microsoft.com/office/drawing/2014/main" id="{05660B42-8415-F49C-DE89-CCF6D10B8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25612" name="Text Box 37">
              <a:extLst>
                <a:ext uri="{FF2B5EF4-FFF2-40B4-BE49-F238E27FC236}">
                  <a16:creationId xmlns:a16="http://schemas.microsoft.com/office/drawing/2014/main" id="{A5816143-0890-0D1F-9F45-536D6DC46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193" y="4955788"/>
              <a:ext cx="2612228" cy="290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25613" name="Rectangle 40">
              <a:extLst>
                <a:ext uri="{FF2B5EF4-FFF2-40B4-BE49-F238E27FC236}">
                  <a16:creationId xmlns:a16="http://schemas.microsoft.com/office/drawing/2014/main" id="{8EF0F2D5-3243-7D20-8805-8DF37592F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 i="0">
                <a:solidFill>
                  <a:srgbClr val="0000CC"/>
                </a:solidFill>
              </a:endParaRPr>
            </a:p>
          </p:txBody>
        </p:sp>
        <p:grpSp>
          <p:nvGrpSpPr>
            <p:cNvPr id="25614" name="Group 42">
              <a:extLst>
                <a:ext uri="{FF2B5EF4-FFF2-40B4-BE49-F238E27FC236}">
                  <a16:creationId xmlns:a16="http://schemas.microsoft.com/office/drawing/2014/main" id="{7F6EE0E3-3738-0E77-DFF4-3A8459091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9668" y="5514324"/>
              <a:ext cx="2315854" cy="281213"/>
              <a:chOff x="1754" y="5346335"/>
              <a:chExt cx="967" cy="281213"/>
            </a:xfrm>
          </p:grpSpPr>
          <p:sp>
            <p:nvSpPr>
              <p:cNvPr id="25616" name="Line 43">
                <a:extLst>
                  <a:ext uri="{FF2B5EF4-FFF2-40B4-BE49-F238E27FC236}">
                    <a16:creationId xmlns:a16="http://schemas.microsoft.com/office/drawing/2014/main" id="{ECAE681D-D94B-BDC5-1B31-209B0B8C3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5346335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17" name="Text Box 44">
                <a:extLst>
                  <a:ext uri="{FF2B5EF4-FFF2-40B4-BE49-F238E27FC236}">
                    <a16:creationId xmlns:a16="http://schemas.microsoft.com/office/drawing/2014/main" id="{CC431875-94F3-780B-C7A6-0BC0F7BA8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" y="5346335"/>
                <a:ext cx="967" cy="28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25615" name="Rectangle 45">
              <a:extLst>
                <a:ext uri="{FF2B5EF4-FFF2-40B4-BE49-F238E27FC236}">
                  <a16:creationId xmlns:a16="http://schemas.microsoft.com/office/drawing/2014/main" id="{FB06A140-DDB3-C4FB-6B40-BAC4AF44E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 i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DE90A141-51BA-8CC3-46E9-30292E75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04"/>
          <a:stretch>
            <a:fillRect/>
          </a:stretch>
        </p:blipFill>
        <p:spPr bwMode="auto">
          <a:xfrm>
            <a:off x="0" y="1036638"/>
            <a:ext cx="100806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1">
            <a:extLst>
              <a:ext uri="{FF2B5EF4-FFF2-40B4-BE49-F238E27FC236}">
                <a16:creationId xmlns:a16="http://schemas.microsoft.com/office/drawing/2014/main" id="{6EC16303-201F-AC2A-0CCB-E1063D840B1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781050" y="-133350"/>
            <a:ext cx="8599488" cy="1258888"/>
          </a:xfrm>
        </p:spPr>
        <p:txBody>
          <a:bodyPr/>
          <a:lstStyle/>
          <a:p>
            <a:pPr eaLnBrk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600"/>
              <a:t>Elements of a Sequence Diagram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804C762-BDFE-5CB7-45A5-C32CC4F77566}"/>
              </a:ext>
            </a:extLst>
          </p:cNvPr>
          <p:cNvGrpSpPr>
            <a:grpSpLocks/>
          </p:cNvGrpSpPr>
          <p:nvPr/>
        </p:nvGrpSpPr>
        <p:grpSpPr bwMode="auto">
          <a:xfrm>
            <a:off x="3762375" y="5694363"/>
            <a:ext cx="1971675" cy="1057275"/>
            <a:chOff x="2370" y="3520"/>
            <a:chExt cx="1242" cy="666"/>
          </a:xfrm>
        </p:grpSpPr>
        <p:sp>
          <p:nvSpPr>
            <p:cNvPr id="26641" name="Oval 4">
              <a:extLst>
                <a:ext uri="{FF2B5EF4-FFF2-40B4-BE49-F238E27FC236}">
                  <a16:creationId xmlns:a16="http://schemas.microsoft.com/office/drawing/2014/main" id="{3442079F-8F7A-4FBB-BD04-FB9A0DE6B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520"/>
              <a:ext cx="721" cy="306"/>
            </a:xfrm>
            <a:prstGeom prst="ellipse">
              <a:avLst/>
            </a:prstGeom>
            <a:noFill/>
            <a:ln w="25560">
              <a:solidFill>
                <a:srgbClr val="CC99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 i="0">
                <a:latin typeface="Times New Roman" panose="02020603050405020304" pitchFamily="18" charset="0"/>
              </a:endParaRPr>
            </a:p>
          </p:txBody>
        </p:sp>
        <p:sp>
          <p:nvSpPr>
            <p:cNvPr id="26642" name="Text Box 5">
              <a:extLst>
                <a:ext uri="{FF2B5EF4-FFF2-40B4-BE49-F238E27FC236}">
                  <a16:creationId xmlns:a16="http://schemas.microsoft.com/office/drawing/2014/main" id="{528B02D2-048C-4F10-34D0-44DBDE99F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3911"/>
              <a:ext cx="82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800" tIns="50400" rIns="100800" bIns="504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200" i="0">
                  <a:solidFill>
                    <a:srgbClr val="0000FF"/>
                  </a:solidFill>
                </a:rPr>
                <a:t>message</a:t>
              </a:r>
            </a:p>
          </p:txBody>
        </p:sp>
        <p:cxnSp>
          <p:nvCxnSpPr>
            <p:cNvPr id="26643" name="AutoShape 6">
              <a:extLst>
                <a:ext uri="{FF2B5EF4-FFF2-40B4-BE49-F238E27FC236}">
                  <a16:creationId xmlns:a16="http://schemas.microsoft.com/office/drawing/2014/main" id="{E96D219D-9F53-99B1-0B71-2652D95C47BA}"/>
                </a:ext>
              </a:extLst>
            </p:cNvPr>
            <p:cNvCxnSpPr>
              <a:cxnSpLocks noChangeShapeType="1"/>
              <a:stCxn id="26642" idx="1"/>
              <a:endCxn id="26641" idx="3"/>
            </p:cNvCxnSpPr>
            <p:nvPr/>
          </p:nvCxnSpPr>
          <p:spPr bwMode="auto">
            <a:xfrm flipH="1" flipV="1">
              <a:off x="2475" y="3781"/>
              <a:ext cx="305" cy="267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24D44181-ED58-BDE6-9EA1-15BF289F4788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2484438"/>
            <a:ext cx="2038350" cy="4648200"/>
            <a:chOff x="4285" y="2125"/>
            <a:chExt cx="1278" cy="2140"/>
          </a:xfrm>
        </p:grpSpPr>
        <p:sp>
          <p:nvSpPr>
            <p:cNvPr id="26638" name="Oval 8">
              <a:extLst>
                <a:ext uri="{FF2B5EF4-FFF2-40B4-BE49-F238E27FC236}">
                  <a16:creationId xmlns:a16="http://schemas.microsoft.com/office/drawing/2014/main" id="{E3B25B9E-601E-C123-004E-A712A97FC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2125"/>
              <a:ext cx="410" cy="2140"/>
            </a:xfrm>
            <a:prstGeom prst="ellipse">
              <a:avLst/>
            </a:prstGeom>
            <a:noFill/>
            <a:ln w="25560">
              <a:solidFill>
                <a:srgbClr val="CC99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 i="0">
                <a:latin typeface="Times New Roman" panose="02020603050405020304" pitchFamily="18" charset="0"/>
              </a:endParaRPr>
            </a:p>
          </p:txBody>
        </p:sp>
        <p:sp>
          <p:nvSpPr>
            <p:cNvPr id="26639" name="Text Box 9">
              <a:extLst>
                <a:ext uri="{FF2B5EF4-FFF2-40B4-BE49-F238E27FC236}">
                  <a16:creationId xmlns:a16="http://schemas.microsoft.com/office/drawing/2014/main" id="{803462D2-635C-01BA-CB93-9360A2C81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614"/>
              <a:ext cx="777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800" tIns="50400" rIns="100800" bIns="504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200" i="0">
                  <a:solidFill>
                    <a:srgbClr val="0000FF"/>
                  </a:solidFill>
                </a:rPr>
                <a:t>lifetime</a:t>
              </a:r>
            </a:p>
          </p:txBody>
        </p:sp>
        <p:cxnSp>
          <p:nvCxnSpPr>
            <p:cNvPr id="26640" name="AutoShape 10">
              <a:extLst>
                <a:ext uri="{FF2B5EF4-FFF2-40B4-BE49-F238E27FC236}">
                  <a16:creationId xmlns:a16="http://schemas.microsoft.com/office/drawing/2014/main" id="{7BD55516-9B9D-A3A3-BB4A-24339B774396}"/>
                </a:ext>
              </a:extLst>
            </p:cNvPr>
            <p:cNvCxnSpPr>
              <a:cxnSpLocks noChangeShapeType="1"/>
              <a:stCxn id="26639" idx="2"/>
              <a:endCxn id="26638" idx="6"/>
            </p:cNvCxnSpPr>
            <p:nvPr/>
          </p:nvCxnSpPr>
          <p:spPr bwMode="auto">
            <a:xfrm flipH="1">
              <a:off x="4695" y="2889"/>
              <a:ext cx="478" cy="306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A28D2E5D-E299-FA6B-B5AC-09597BB1AB17}"/>
              </a:ext>
            </a:extLst>
          </p:cNvPr>
          <p:cNvGrpSpPr>
            <a:grpSpLocks/>
          </p:cNvGrpSpPr>
          <p:nvPr/>
        </p:nvGrpSpPr>
        <p:grpSpPr bwMode="auto">
          <a:xfrm>
            <a:off x="717550" y="3246438"/>
            <a:ext cx="3181350" cy="3322637"/>
            <a:chOff x="448" y="2384"/>
            <a:chExt cx="1471" cy="1754"/>
          </a:xfrm>
        </p:grpSpPr>
        <p:sp>
          <p:nvSpPr>
            <p:cNvPr id="26635" name="Oval 12">
              <a:extLst>
                <a:ext uri="{FF2B5EF4-FFF2-40B4-BE49-F238E27FC236}">
                  <a16:creationId xmlns:a16="http://schemas.microsoft.com/office/drawing/2014/main" id="{4D48146D-40C0-E45F-4742-B4C0ECF6F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2384"/>
              <a:ext cx="650" cy="1754"/>
            </a:xfrm>
            <a:prstGeom prst="ellipse">
              <a:avLst/>
            </a:prstGeom>
            <a:noFill/>
            <a:ln w="25560">
              <a:solidFill>
                <a:srgbClr val="CC99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 i="0">
                <a:latin typeface="Times New Roman" panose="02020603050405020304" pitchFamily="18" charset="0"/>
              </a:endParaRPr>
            </a:p>
          </p:txBody>
        </p:sp>
        <p:sp>
          <p:nvSpPr>
            <p:cNvPr id="26636" name="Text Box 13">
              <a:extLst>
                <a:ext uri="{FF2B5EF4-FFF2-40B4-BE49-F238E27FC236}">
                  <a16:creationId xmlns:a16="http://schemas.microsoft.com/office/drawing/2014/main" id="{B3BB0236-22A1-3199-EA5C-A4CB85D4F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2557"/>
              <a:ext cx="7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800" tIns="50400" rIns="100800" bIns="504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200" i="0">
                  <a:solidFill>
                    <a:srgbClr val="0000FF"/>
                  </a:solidFill>
                </a:rPr>
                <a:t>Activation</a:t>
              </a:r>
            </a:p>
          </p:txBody>
        </p:sp>
        <p:cxnSp>
          <p:nvCxnSpPr>
            <p:cNvPr id="26637" name="AutoShape 14">
              <a:extLst>
                <a:ext uri="{FF2B5EF4-FFF2-40B4-BE49-F238E27FC236}">
                  <a16:creationId xmlns:a16="http://schemas.microsoft.com/office/drawing/2014/main" id="{9E74B436-F284-22B0-C2A5-6AA46CA4DCE7}"/>
                </a:ext>
              </a:extLst>
            </p:cNvPr>
            <p:cNvCxnSpPr>
              <a:cxnSpLocks noChangeShapeType="1"/>
              <a:stCxn id="26636" idx="3"/>
              <a:endCxn id="26635" idx="2"/>
            </p:cNvCxnSpPr>
            <p:nvPr/>
          </p:nvCxnSpPr>
          <p:spPr bwMode="auto">
            <a:xfrm>
              <a:off x="1131" y="2695"/>
              <a:ext cx="138" cy="566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EF897348-0477-F858-FBBB-E6B0F6C5F01E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808038"/>
            <a:ext cx="3276600" cy="2565400"/>
            <a:chOff x="545" y="1349"/>
            <a:chExt cx="1517" cy="1064"/>
          </a:xfrm>
        </p:grpSpPr>
        <p:sp>
          <p:nvSpPr>
            <p:cNvPr id="26632" name="Oval 16">
              <a:extLst>
                <a:ext uri="{FF2B5EF4-FFF2-40B4-BE49-F238E27FC236}">
                  <a16:creationId xmlns:a16="http://schemas.microsoft.com/office/drawing/2014/main" id="{C05507F1-7408-F58B-90F3-E57A0ABD5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349"/>
              <a:ext cx="785" cy="952"/>
            </a:xfrm>
            <a:prstGeom prst="ellipse">
              <a:avLst/>
            </a:prstGeom>
            <a:noFill/>
            <a:ln w="25560">
              <a:solidFill>
                <a:srgbClr val="CC99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b="0" i="0">
                <a:latin typeface="Times New Roman" panose="02020603050405020304" pitchFamily="18" charset="0"/>
              </a:endParaRPr>
            </a:p>
          </p:txBody>
        </p:sp>
        <p:sp>
          <p:nvSpPr>
            <p:cNvPr id="26633" name="Text Box 17">
              <a:extLst>
                <a:ext uri="{FF2B5EF4-FFF2-40B4-BE49-F238E27FC236}">
                  <a16:creationId xmlns:a16="http://schemas.microsoft.com/office/drawing/2014/main" id="{2D646D6D-31D6-C262-D5E8-B25B5DC28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" y="2138"/>
              <a:ext cx="665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800" tIns="50400" rIns="100800" bIns="504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200" i="0">
                  <a:solidFill>
                    <a:srgbClr val="0000FF"/>
                  </a:solidFill>
                </a:rPr>
                <a:t>object</a:t>
              </a:r>
            </a:p>
          </p:txBody>
        </p:sp>
        <p:cxnSp>
          <p:nvCxnSpPr>
            <p:cNvPr id="26634" name="AutoShape 18">
              <a:extLst>
                <a:ext uri="{FF2B5EF4-FFF2-40B4-BE49-F238E27FC236}">
                  <a16:creationId xmlns:a16="http://schemas.microsoft.com/office/drawing/2014/main" id="{433538AD-C048-659F-6F8B-412FB8311738}"/>
                </a:ext>
              </a:extLst>
            </p:cNvPr>
            <p:cNvCxnSpPr>
              <a:cxnSpLocks noChangeShapeType="1"/>
              <a:stCxn id="26633" idx="3"/>
              <a:endCxn id="26632" idx="2"/>
            </p:cNvCxnSpPr>
            <p:nvPr/>
          </p:nvCxnSpPr>
          <p:spPr bwMode="auto">
            <a:xfrm flipV="1">
              <a:off x="1176" y="1825"/>
              <a:ext cx="101" cy="450"/>
            </a:xfrm>
            <a:prstGeom prst="curvedConnector3">
              <a:avLst>
                <a:gd name="adj1" fmla="val 50000"/>
              </a:avLst>
            </a:prstGeom>
            <a:noFill/>
            <a:ln w="936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BB60FFEC-89A7-AEC2-8ABD-02DE92E1EB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-80963"/>
            <a:ext cx="8599488" cy="1401763"/>
          </a:xfrm>
        </p:spPr>
        <p:txBody>
          <a:bodyPr/>
          <a:lstStyle/>
          <a:p>
            <a:pPr eaLnBrk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3600" dirty="0"/>
              <a:t>Example</a:t>
            </a:r>
            <a:r>
              <a:rPr lang="en-GB" altLang="en-US" sz="2000" dirty="0"/>
              <a:t> </a:t>
            </a:r>
            <a:r>
              <a:rPr lang="en-GB" altLang="en-US" sz="1050" dirty="0" err="1"/>
              <a:t>Cont</a:t>
            </a:r>
            <a:r>
              <a:rPr lang="en-GB" altLang="en-US" sz="1050" dirty="0"/>
              <a:t>…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811BD6BA-52F6-8166-37C5-4817474F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04"/>
          <a:stretch>
            <a:fillRect/>
          </a:stretch>
        </p:blipFill>
        <p:spPr bwMode="auto">
          <a:xfrm>
            <a:off x="163513" y="884238"/>
            <a:ext cx="9917112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6FBB6519-7A0E-5EA5-162A-9C6A7EBA54E5}"/>
              </a:ext>
            </a:extLst>
          </p:cNvPr>
          <p:cNvGrpSpPr>
            <a:grpSpLocks/>
          </p:cNvGrpSpPr>
          <p:nvPr/>
        </p:nvGrpSpPr>
        <p:grpSpPr bwMode="auto">
          <a:xfrm>
            <a:off x="2054225" y="3679825"/>
            <a:ext cx="6829425" cy="2705100"/>
            <a:chOff x="1294" y="2318"/>
            <a:chExt cx="4302" cy="1704"/>
          </a:xfrm>
        </p:grpSpPr>
        <p:sp>
          <p:nvSpPr>
            <p:cNvPr id="28677" name="Freeform 4">
              <a:extLst>
                <a:ext uri="{FF2B5EF4-FFF2-40B4-BE49-F238E27FC236}">
                  <a16:creationId xmlns:a16="http://schemas.microsoft.com/office/drawing/2014/main" id="{75D06208-EB5B-B7D3-040F-E812D4230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318"/>
              <a:ext cx="3336" cy="1705"/>
            </a:xfrm>
            <a:custGeom>
              <a:avLst/>
              <a:gdLst>
                <a:gd name="T0" fmla="*/ 2147483646 w 3026"/>
                <a:gd name="T1" fmla="*/ 1369928561 h 1547"/>
                <a:gd name="T2" fmla="*/ 2147483646 w 3026"/>
                <a:gd name="T3" fmla="*/ 1369928561 h 1547"/>
                <a:gd name="T4" fmla="*/ 2147483646 w 3026"/>
                <a:gd name="T5" fmla="*/ 2147483646 h 1547"/>
                <a:gd name="T6" fmla="*/ 2147483646 w 3026"/>
                <a:gd name="T7" fmla="*/ 2147483646 h 1547"/>
                <a:gd name="T8" fmla="*/ 2147483646 w 3026"/>
                <a:gd name="T9" fmla="*/ 2147483646 h 1547"/>
                <a:gd name="T10" fmla="*/ 2147483646 w 3026"/>
                <a:gd name="T11" fmla="*/ 2147483646 h 1547"/>
                <a:gd name="T12" fmla="*/ 2147483646 w 3026"/>
                <a:gd name="T13" fmla="*/ 2147483646 h 1547"/>
                <a:gd name="T14" fmla="*/ 2147483646 w 3026"/>
                <a:gd name="T15" fmla="*/ 2147483646 h 1547"/>
                <a:gd name="T16" fmla="*/ 2147483646 w 3026"/>
                <a:gd name="T17" fmla="*/ 2147483646 h 1547"/>
                <a:gd name="T18" fmla="*/ 2147483646 w 3026"/>
                <a:gd name="T19" fmla="*/ 2147483646 h 1547"/>
                <a:gd name="T20" fmla="*/ 2147483646 w 3026"/>
                <a:gd name="T21" fmla="*/ 2147483646 h 1547"/>
                <a:gd name="T22" fmla="*/ 2147483646 w 3026"/>
                <a:gd name="T23" fmla="*/ 2147483646 h 1547"/>
                <a:gd name="T24" fmla="*/ 2147483646 w 3026"/>
                <a:gd name="T25" fmla="*/ 2147483646 h 1547"/>
                <a:gd name="T26" fmla="*/ 2147483646 w 3026"/>
                <a:gd name="T27" fmla="*/ 2147483646 h 1547"/>
                <a:gd name="T28" fmla="*/ 2147483646 w 3026"/>
                <a:gd name="T29" fmla="*/ 2147483646 h 1547"/>
                <a:gd name="T30" fmla="*/ 2147483646 w 3026"/>
                <a:gd name="T31" fmla="*/ 2147483646 h 1547"/>
                <a:gd name="T32" fmla="*/ 2147483646 w 3026"/>
                <a:gd name="T33" fmla="*/ 2147483646 h 1547"/>
                <a:gd name="T34" fmla="*/ 2147483646 w 3026"/>
                <a:gd name="T35" fmla="*/ 2147483646 h 1547"/>
                <a:gd name="T36" fmla="*/ 2147483646 w 3026"/>
                <a:gd name="T37" fmla="*/ 2147483646 h 1547"/>
                <a:gd name="T38" fmla="*/ 2147483646 w 3026"/>
                <a:gd name="T39" fmla="*/ 2147483646 h 154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26"/>
                <a:gd name="T61" fmla="*/ 0 h 1547"/>
                <a:gd name="T62" fmla="*/ 3026 w 3026"/>
                <a:gd name="T63" fmla="*/ 1547 h 154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26" h="1547">
                  <a:moveTo>
                    <a:pt x="285" y="51"/>
                  </a:moveTo>
                  <a:cubicBezTo>
                    <a:pt x="513" y="25"/>
                    <a:pt x="741" y="0"/>
                    <a:pt x="876" y="51"/>
                  </a:cubicBezTo>
                  <a:cubicBezTo>
                    <a:pt x="1011" y="102"/>
                    <a:pt x="982" y="304"/>
                    <a:pt x="1093" y="358"/>
                  </a:cubicBezTo>
                  <a:cubicBezTo>
                    <a:pt x="1204" y="412"/>
                    <a:pt x="1456" y="358"/>
                    <a:pt x="1541" y="373"/>
                  </a:cubicBezTo>
                  <a:cubicBezTo>
                    <a:pt x="1626" y="388"/>
                    <a:pt x="1666" y="427"/>
                    <a:pt x="1601" y="448"/>
                  </a:cubicBezTo>
                  <a:cubicBezTo>
                    <a:pt x="1536" y="469"/>
                    <a:pt x="1237" y="466"/>
                    <a:pt x="1152" y="500"/>
                  </a:cubicBezTo>
                  <a:cubicBezTo>
                    <a:pt x="1067" y="534"/>
                    <a:pt x="1088" y="604"/>
                    <a:pt x="1093" y="650"/>
                  </a:cubicBezTo>
                  <a:cubicBezTo>
                    <a:pt x="1098" y="696"/>
                    <a:pt x="1001" y="752"/>
                    <a:pt x="1182" y="777"/>
                  </a:cubicBezTo>
                  <a:cubicBezTo>
                    <a:pt x="1363" y="802"/>
                    <a:pt x="1980" y="779"/>
                    <a:pt x="2177" y="799"/>
                  </a:cubicBezTo>
                  <a:cubicBezTo>
                    <a:pt x="2374" y="819"/>
                    <a:pt x="2249" y="882"/>
                    <a:pt x="2364" y="897"/>
                  </a:cubicBezTo>
                  <a:cubicBezTo>
                    <a:pt x="2479" y="912"/>
                    <a:pt x="2769" y="880"/>
                    <a:pt x="2865" y="889"/>
                  </a:cubicBezTo>
                  <a:cubicBezTo>
                    <a:pt x="2961" y="898"/>
                    <a:pt x="3026" y="935"/>
                    <a:pt x="2940" y="949"/>
                  </a:cubicBezTo>
                  <a:cubicBezTo>
                    <a:pt x="2854" y="963"/>
                    <a:pt x="2465" y="945"/>
                    <a:pt x="2349" y="971"/>
                  </a:cubicBezTo>
                  <a:cubicBezTo>
                    <a:pt x="2233" y="997"/>
                    <a:pt x="2586" y="1081"/>
                    <a:pt x="2245" y="1106"/>
                  </a:cubicBezTo>
                  <a:cubicBezTo>
                    <a:pt x="1904" y="1131"/>
                    <a:pt x="600" y="1100"/>
                    <a:pt x="300" y="1121"/>
                  </a:cubicBezTo>
                  <a:cubicBezTo>
                    <a:pt x="0" y="1142"/>
                    <a:pt x="123" y="1212"/>
                    <a:pt x="442" y="1233"/>
                  </a:cubicBezTo>
                  <a:cubicBezTo>
                    <a:pt x="761" y="1254"/>
                    <a:pt x="1840" y="1222"/>
                    <a:pt x="2215" y="1248"/>
                  </a:cubicBezTo>
                  <a:cubicBezTo>
                    <a:pt x="2590" y="1274"/>
                    <a:pt x="2705" y="1349"/>
                    <a:pt x="2693" y="1390"/>
                  </a:cubicBezTo>
                  <a:cubicBezTo>
                    <a:pt x="2681" y="1431"/>
                    <a:pt x="2243" y="1469"/>
                    <a:pt x="2140" y="1495"/>
                  </a:cubicBezTo>
                  <a:cubicBezTo>
                    <a:pt x="2037" y="1521"/>
                    <a:pt x="2055" y="1534"/>
                    <a:pt x="2073" y="1547"/>
                  </a:cubicBezTo>
                </a:path>
              </a:pathLst>
            </a:custGeom>
            <a:noFill/>
            <a:ln w="3816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8" name="Text Box 5">
              <a:extLst>
                <a:ext uri="{FF2B5EF4-FFF2-40B4-BE49-F238E27FC236}">
                  <a16:creationId xmlns:a16="http://schemas.microsoft.com/office/drawing/2014/main" id="{481CBC69-59A2-18DA-E9FE-74B5F3A99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8" y="2632"/>
              <a:ext cx="246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800" tIns="50400" rIns="100800" bIns="504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buClr>
                  <a:srgbClr val="0000FF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GB" altLang="en-US" sz="2000" i="0">
                  <a:solidFill>
                    <a:srgbClr val="0000FF"/>
                  </a:solidFill>
                  <a:latin typeface="Arial" panose="020B0604020202020204" pitchFamily="34" charset="0"/>
                </a:rPr>
                <a:t>Sequence of message sending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6">
            <a:extLst>
              <a:ext uri="{FF2B5EF4-FFF2-40B4-BE49-F238E27FC236}">
                <a16:creationId xmlns:a16="http://schemas.microsoft.com/office/drawing/2014/main" id="{7301EF38-38B9-02C1-0495-27A02542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5684838"/>
            <a:ext cx="8610600" cy="6858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FDA07799-3B7D-3FDD-8798-0D5B193554E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392113" y="0"/>
            <a:ext cx="8566150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What are Interaction Diagrams?</a:t>
            </a:r>
          </a:p>
        </p:txBody>
      </p:sp>
      <p:sp>
        <p:nvSpPr>
          <p:cNvPr id="401412" name="Rectangle 2">
            <a:extLst>
              <a:ext uri="{FF2B5EF4-FFF2-40B4-BE49-F238E27FC236}">
                <a16:creationId xmlns:a16="http://schemas.microsoft.com/office/drawing/2014/main" id="{0687F0E6-B95E-3393-876B-6FC6A8943B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66688" y="1189038"/>
            <a:ext cx="9369425" cy="5867400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b="1">
                <a:solidFill>
                  <a:srgbClr val="0000CC"/>
                </a:solidFill>
              </a:rPr>
              <a:t>Can model the way a group of objects collaborate to realize some behaviour.</a:t>
            </a:r>
          </a:p>
          <a:p>
            <a:pPr marL="338138" indent="-338138" eaLnBrk="1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How many interaction diagrams to draw for a development project?</a:t>
            </a:r>
          </a:p>
          <a:p>
            <a:pPr marL="769938" lvl="1" indent="-338138" eaLnBrk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Typically each interaction diagram realizes behaviour of a single use case</a:t>
            </a:r>
          </a:p>
          <a:p>
            <a:pPr marL="769938" lvl="1" indent="-338138" eaLnBrk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b="1">
                <a:solidFill>
                  <a:schemeClr val="accent2"/>
                </a:solidFill>
              </a:rPr>
              <a:t>Draw one sequence diagram for each use case.</a:t>
            </a:r>
            <a:endParaRPr lang="en-GB" altLang="en-US" sz="32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D64878-6752-5764-32D5-20B6620FDF6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60438"/>
            <a:ext cx="9536113" cy="6386512"/>
            <a:chOff x="423" y="1111"/>
            <a:chExt cx="5397" cy="3428"/>
          </a:xfrm>
        </p:grpSpPr>
        <p:sp>
          <p:nvSpPr>
            <p:cNvPr id="30724" name="Rectangle 3">
              <a:extLst>
                <a:ext uri="{FF2B5EF4-FFF2-40B4-BE49-F238E27FC236}">
                  <a16:creationId xmlns:a16="http://schemas.microsoft.com/office/drawing/2014/main" id="{EC535E33-F832-7523-43AD-AF8A33A07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:</a:t>
              </a:r>
              <a:r>
                <a:rPr lang="en-GB" altLang="en-US" sz="170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 u="sng">
                  <a:solidFill>
                    <a:srgbClr val="000000"/>
                  </a:solidFill>
                </a:rPr>
                <a:t>Boundary</a:t>
              </a:r>
            </a:p>
          </p:txBody>
        </p:sp>
        <p:sp>
          <p:nvSpPr>
            <p:cNvPr id="30725" name="Rectangle 4">
              <a:extLst>
                <a:ext uri="{FF2B5EF4-FFF2-40B4-BE49-F238E27FC236}">
                  <a16:creationId xmlns:a16="http://schemas.microsoft.com/office/drawing/2014/main" id="{B6A51C31-FC50-7A0A-E6B1-F22EFEDAA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:</a:t>
              </a:r>
              <a:r>
                <a:rPr lang="en-GB" altLang="en-US" sz="170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 u="sng">
                  <a:solidFill>
                    <a:srgbClr val="000000"/>
                  </a:solidFill>
                </a:rPr>
                <a:t>Renewal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 u="sng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30726" name="Rectangle 5">
              <a:extLst>
                <a:ext uri="{FF2B5EF4-FFF2-40B4-BE49-F238E27FC236}">
                  <a16:creationId xmlns:a16="http://schemas.microsoft.com/office/drawing/2014/main" id="{99D7FFD1-4C95-61EA-99C4-44952449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:</a:t>
              </a:r>
              <a:r>
                <a:rPr lang="en-GB" altLang="en-US" sz="170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 u="sng">
                  <a:solidFill>
                    <a:srgbClr val="000000"/>
                  </a:solidFill>
                </a:rPr>
                <a:t>Book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 u="sng">
                  <a:solidFill>
                    <a:srgbClr val="000000"/>
                  </a:solidFill>
                </a:rPr>
                <a:t>Register</a:t>
              </a:r>
            </a:p>
          </p:txBody>
        </p:sp>
        <p:sp>
          <p:nvSpPr>
            <p:cNvPr id="30727" name="Rectangle 6">
              <a:extLst>
                <a:ext uri="{FF2B5EF4-FFF2-40B4-BE49-F238E27FC236}">
                  <a16:creationId xmlns:a16="http://schemas.microsoft.com/office/drawing/2014/main" id="{A4A889D1-A327-68E7-349E-31835787B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:</a:t>
              </a:r>
              <a:r>
                <a:rPr lang="en-GB" altLang="en-US" sz="1700" i="0" u="sng">
                  <a:solidFill>
                    <a:srgbClr val="000000"/>
                  </a:solidFill>
                </a:rPr>
                <a:t>Book</a:t>
              </a:r>
            </a:p>
          </p:txBody>
        </p:sp>
        <p:sp>
          <p:nvSpPr>
            <p:cNvPr id="30728" name="Rectangle 7">
              <a:extLst>
                <a:ext uri="{FF2B5EF4-FFF2-40B4-BE49-F238E27FC236}">
                  <a16:creationId xmlns:a16="http://schemas.microsoft.com/office/drawing/2014/main" id="{8D4DABD1-1F41-29A3-AC39-879EB17B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111"/>
              <a:ext cx="952" cy="582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00800" tIns="50400" rIns="100800" bIns="504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:</a:t>
              </a:r>
              <a:r>
                <a:rPr lang="en-GB" altLang="en-US" sz="1700" i="0" u="sng">
                  <a:solidFill>
                    <a:srgbClr val="000000"/>
                  </a:solidFill>
                </a:rPr>
                <a:t>Library</a:t>
              </a:r>
            </a:p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 u="sng">
                  <a:solidFill>
                    <a:srgbClr val="000000"/>
                  </a:solidFill>
                </a:rPr>
                <a:t>Member</a:t>
              </a:r>
            </a:p>
          </p:txBody>
        </p:sp>
        <p:sp>
          <p:nvSpPr>
            <p:cNvPr id="30729" name="Rectangle 8">
              <a:extLst>
                <a:ext uri="{FF2B5EF4-FFF2-40B4-BE49-F238E27FC236}">
                  <a16:creationId xmlns:a16="http://schemas.microsoft.com/office/drawing/2014/main" id="{7C3A3B47-F019-9386-337F-46F344A1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746"/>
              <a:ext cx="106" cy="2486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 i="0">
                <a:latin typeface="Times New Roman" panose="02020603050405020304" pitchFamily="18" charset="0"/>
              </a:endParaRPr>
            </a:p>
          </p:txBody>
        </p:sp>
        <p:sp>
          <p:nvSpPr>
            <p:cNvPr id="30730" name="Line 9">
              <a:extLst>
                <a:ext uri="{FF2B5EF4-FFF2-40B4-BE49-F238E27FC236}">
                  <a16:creationId xmlns:a16="http://schemas.microsoft.com/office/drawing/2014/main" id="{DAC1F3E5-95F2-CA28-094E-EC0A72C72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1" name="Line 10">
              <a:extLst>
                <a:ext uri="{FF2B5EF4-FFF2-40B4-BE49-F238E27FC236}">
                  <a16:creationId xmlns:a16="http://schemas.microsoft.com/office/drawing/2014/main" id="{72661F75-248C-C4F1-15E1-E9DF74E0F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2" name="Line 11">
              <a:extLst>
                <a:ext uri="{FF2B5EF4-FFF2-40B4-BE49-F238E27FC236}">
                  <a16:creationId xmlns:a16="http://schemas.microsoft.com/office/drawing/2014/main" id="{3CEDBE6C-AECC-C41A-38CC-2F3643F79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3" name="Line 12">
              <a:extLst>
                <a:ext uri="{FF2B5EF4-FFF2-40B4-BE49-F238E27FC236}">
                  <a16:creationId xmlns:a16="http://schemas.microsoft.com/office/drawing/2014/main" id="{BBF89864-8346-BB33-79D8-1D0FAAE97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4" name="Line 13">
              <a:extLst>
                <a:ext uri="{FF2B5EF4-FFF2-40B4-BE49-F238E27FC236}">
                  <a16:creationId xmlns:a16="http://schemas.microsoft.com/office/drawing/2014/main" id="{0530D96A-3003-B799-BE14-CB5321144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5" y="1693"/>
              <a:ext cx="1" cy="25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5" name="Rectangle 14">
              <a:extLst>
                <a:ext uri="{FF2B5EF4-FFF2-40B4-BE49-F238E27FC236}">
                  <a16:creationId xmlns:a16="http://schemas.microsoft.com/office/drawing/2014/main" id="{84E6C7D4-723F-001A-A338-7DD4D73FB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905"/>
              <a:ext cx="106" cy="2222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 i="0">
                <a:latin typeface="Times New Roman" panose="02020603050405020304" pitchFamily="18" charset="0"/>
              </a:endParaRPr>
            </a:p>
          </p:txBody>
        </p:sp>
        <p:sp>
          <p:nvSpPr>
            <p:cNvPr id="30736" name="Rectangle 15">
              <a:extLst>
                <a:ext uri="{FF2B5EF4-FFF2-40B4-BE49-F238E27FC236}">
                  <a16:creationId xmlns:a16="http://schemas.microsoft.com/office/drawing/2014/main" id="{675E920E-8CF2-A9A5-90DA-DF586DF41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2275"/>
              <a:ext cx="106" cy="1588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 i="0">
                <a:latin typeface="Times New Roman" panose="02020603050405020304" pitchFamily="18" charset="0"/>
              </a:endParaRPr>
            </a:p>
          </p:txBody>
        </p:sp>
        <p:sp>
          <p:nvSpPr>
            <p:cNvPr id="30737" name="Rectangle 16">
              <a:extLst>
                <a:ext uri="{FF2B5EF4-FFF2-40B4-BE49-F238E27FC236}">
                  <a16:creationId xmlns:a16="http://schemas.microsoft.com/office/drawing/2014/main" id="{E256EDC6-84A6-EEA9-1970-7419188D8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2381"/>
              <a:ext cx="106" cy="1375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 i="0">
                <a:latin typeface="Times New Roman" panose="02020603050405020304" pitchFamily="18" charset="0"/>
              </a:endParaRPr>
            </a:p>
          </p:txBody>
        </p:sp>
        <p:sp>
          <p:nvSpPr>
            <p:cNvPr id="30738" name="Rectangle 17">
              <a:extLst>
                <a:ext uri="{FF2B5EF4-FFF2-40B4-BE49-F238E27FC236}">
                  <a16:creationId xmlns:a16="http://schemas.microsoft.com/office/drawing/2014/main" id="{892F0970-0B7E-412B-29B6-01A36D6C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" y="1958"/>
              <a:ext cx="106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 i="0">
                <a:latin typeface="Times New Roman" panose="02020603050405020304" pitchFamily="18" charset="0"/>
              </a:endParaRPr>
            </a:p>
          </p:txBody>
        </p:sp>
        <p:sp>
          <p:nvSpPr>
            <p:cNvPr id="30739" name="Rectangle 18">
              <a:extLst>
                <a:ext uri="{FF2B5EF4-FFF2-40B4-BE49-F238E27FC236}">
                  <a16:creationId xmlns:a16="http://schemas.microsoft.com/office/drawing/2014/main" id="{0246536B-74A6-07DA-EF56-C9C6FEDCA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" y="3756"/>
              <a:ext cx="106" cy="264"/>
            </a:xfrm>
            <a:prstGeom prst="rect">
              <a:avLst/>
            </a:prstGeom>
            <a:solidFill>
              <a:srgbClr val="FF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b="0" i="0">
                <a:latin typeface="Times New Roman" panose="02020603050405020304" pitchFamily="18" charset="0"/>
              </a:endParaRPr>
            </a:p>
          </p:txBody>
        </p:sp>
        <p:sp>
          <p:nvSpPr>
            <p:cNvPr id="30740" name="Line 19">
              <a:extLst>
                <a:ext uri="{FF2B5EF4-FFF2-40B4-BE49-F238E27FC236}">
                  <a16:creationId xmlns:a16="http://schemas.microsoft.com/office/drawing/2014/main" id="{E34D754D-1B27-3128-3299-73115CBF0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2011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1" name="Line 20">
              <a:extLst>
                <a:ext uri="{FF2B5EF4-FFF2-40B4-BE49-F238E27FC236}">
                  <a16:creationId xmlns:a16="http://schemas.microsoft.com/office/drawing/2014/main" id="{672B49C5-7D5B-EE79-24A3-C4B99BBCE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2221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2" name="Line 21">
              <a:extLst>
                <a:ext uri="{FF2B5EF4-FFF2-40B4-BE49-F238E27FC236}">
                  <a16:creationId xmlns:a16="http://schemas.microsoft.com/office/drawing/2014/main" id="{7BB2F1CE-3C5F-6ED5-A494-4B08A8282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2433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3" name="Line 22">
              <a:extLst>
                <a:ext uri="{FF2B5EF4-FFF2-40B4-BE49-F238E27FC236}">
                  <a16:creationId xmlns:a16="http://schemas.microsoft.com/office/drawing/2014/main" id="{05EEC913-ADC7-C987-1644-6012F1661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3068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4" name="Line 23">
              <a:extLst>
                <a:ext uri="{FF2B5EF4-FFF2-40B4-BE49-F238E27FC236}">
                  <a16:creationId xmlns:a16="http://schemas.microsoft.com/office/drawing/2014/main" id="{E85DB290-4F11-3B22-7CA3-A875F273E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4074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5" name="Line 24">
              <a:extLst>
                <a:ext uri="{FF2B5EF4-FFF2-40B4-BE49-F238E27FC236}">
                  <a16:creationId xmlns:a16="http://schemas.microsoft.com/office/drawing/2014/main" id="{A56E9F11-CE02-2D6D-2C82-50E0250D4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062"/>
              <a:ext cx="32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6" name="Line 25">
              <a:extLst>
                <a:ext uri="{FF2B5EF4-FFF2-40B4-BE49-F238E27FC236}">
                  <a16:creationId xmlns:a16="http://schemas.microsoft.com/office/drawing/2014/main" id="{60C3A422-7E23-196C-7F11-7A7824E43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540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7" name="Line 26">
              <a:extLst>
                <a:ext uri="{FF2B5EF4-FFF2-40B4-BE49-F238E27FC236}">
                  <a16:creationId xmlns:a16="http://schemas.microsoft.com/office/drawing/2014/main" id="{4EA80228-7D7C-89CA-CA50-B10505951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699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8" name="Line 27">
              <a:extLst>
                <a:ext uri="{FF2B5EF4-FFF2-40B4-BE49-F238E27FC236}">
                  <a16:creationId xmlns:a16="http://schemas.microsoft.com/office/drawing/2014/main" id="{5673BD2E-C41C-BDD4-BE03-B93B5E049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856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9" name="Line 28">
              <a:extLst>
                <a:ext uri="{FF2B5EF4-FFF2-40B4-BE49-F238E27FC236}">
                  <a16:creationId xmlns:a16="http://schemas.microsoft.com/office/drawing/2014/main" id="{50F44B82-DA52-B3F6-5C9E-3B395D3D3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3174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0" name="Line 29">
              <a:extLst>
                <a:ext uri="{FF2B5EF4-FFF2-40B4-BE49-F238E27FC236}">
                  <a16:creationId xmlns:a16="http://schemas.microsoft.com/office/drawing/2014/main" id="{2A071877-1A04-070A-D4DB-F8E494005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650"/>
              <a:ext cx="100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1" name="Line 30">
              <a:extLst>
                <a:ext uri="{FF2B5EF4-FFF2-40B4-BE49-F238E27FC236}">
                  <a16:creationId xmlns:a16="http://schemas.microsoft.com/office/drawing/2014/main" id="{968A0ABE-4611-5426-381C-D4AD5589F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968"/>
              <a:ext cx="3228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2" name="Text Box 31">
              <a:extLst>
                <a:ext uri="{FF2B5EF4-FFF2-40B4-BE49-F238E27FC236}">
                  <a16:creationId xmlns:a16="http://schemas.microsoft.com/office/drawing/2014/main" id="{92D77F25-5338-4DA6-062F-BF70F2C20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" y="1855"/>
              <a:ext cx="61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renewBook</a:t>
              </a:r>
            </a:p>
          </p:txBody>
        </p:sp>
        <p:sp>
          <p:nvSpPr>
            <p:cNvPr id="30753" name="Text Box 32">
              <a:extLst>
                <a:ext uri="{FF2B5EF4-FFF2-40B4-BE49-F238E27FC236}">
                  <a16:creationId xmlns:a16="http://schemas.microsoft.com/office/drawing/2014/main" id="{9B23CEF7-23F6-74D6-34AC-802663CD7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" y="2067"/>
              <a:ext cx="96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displayBorrowing</a:t>
              </a:r>
            </a:p>
          </p:txBody>
        </p:sp>
        <p:sp>
          <p:nvSpPr>
            <p:cNvPr id="30754" name="Text Box 33">
              <a:extLst>
                <a:ext uri="{FF2B5EF4-FFF2-40B4-BE49-F238E27FC236}">
                  <a16:creationId xmlns:a16="http://schemas.microsoft.com/office/drawing/2014/main" id="{6B0B2BE8-1395-7C81-E7CB-6F66564BD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" y="2279"/>
              <a:ext cx="68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selectBooks</a:t>
              </a:r>
            </a:p>
          </p:txBody>
        </p:sp>
        <p:sp>
          <p:nvSpPr>
            <p:cNvPr id="30755" name="Text Box 34">
              <a:extLst>
                <a:ext uri="{FF2B5EF4-FFF2-40B4-BE49-F238E27FC236}">
                  <a16:creationId xmlns:a16="http://schemas.microsoft.com/office/drawing/2014/main" id="{2F0F2770-DCDB-E950-18B8-6471D64AF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2859"/>
              <a:ext cx="60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30756" name="Text Box 35">
              <a:extLst>
                <a:ext uri="{FF2B5EF4-FFF2-40B4-BE49-F238E27FC236}">
                  <a16:creationId xmlns:a16="http://schemas.microsoft.com/office/drawing/2014/main" id="{061A2CD6-53B6-24C9-2F60-62A34E9E8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3124"/>
              <a:ext cx="4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apology</a:t>
              </a:r>
            </a:p>
          </p:txBody>
        </p:sp>
        <p:sp>
          <p:nvSpPr>
            <p:cNvPr id="30757" name="Text Box 36">
              <a:extLst>
                <a:ext uri="{FF2B5EF4-FFF2-40B4-BE49-F238E27FC236}">
                  <a16:creationId xmlns:a16="http://schemas.microsoft.com/office/drawing/2014/main" id="{8EB82313-FA84-43B9-72B1-266C04F81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" y="3865"/>
              <a:ext cx="44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confirm</a:t>
              </a:r>
            </a:p>
          </p:txBody>
        </p:sp>
        <p:sp>
          <p:nvSpPr>
            <p:cNvPr id="30758" name="Text Box 37">
              <a:extLst>
                <a:ext uri="{FF2B5EF4-FFF2-40B4-BE49-F238E27FC236}">
                  <a16:creationId xmlns:a16="http://schemas.microsoft.com/office/drawing/2014/main" id="{806E44AE-8573-51E3-B071-1F85C28B8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" y="1855"/>
              <a:ext cx="132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find MemberBorrowing</a:t>
              </a:r>
            </a:p>
          </p:txBody>
        </p:sp>
        <p:sp>
          <p:nvSpPr>
            <p:cNvPr id="30759" name="Text Box 38">
              <a:extLst>
                <a:ext uri="{FF2B5EF4-FFF2-40B4-BE49-F238E27FC236}">
                  <a16:creationId xmlns:a16="http://schemas.microsoft.com/office/drawing/2014/main" id="{006099A9-05D1-8FC2-413D-44B6FD68A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7" y="2331"/>
              <a:ext cx="78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bookSelected</a:t>
              </a:r>
            </a:p>
          </p:txBody>
        </p:sp>
        <p:sp>
          <p:nvSpPr>
            <p:cNvPr id="30760" name="Text Box 39">
              <a:extLst>
                <a:ext uri="{FF2B5EF4-FFF2-40B4-BE49-F238E27FC236}">
                  <a16:creationId xmlns:a16="http://schemas.microsoft.com/office/drawing/2014/main" id="{F1D9EC8D-42D5-A946-5DC0-E6CB5891A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2501"/>
              <a:ext cx="34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* find</a:t>
              </a:r>
            </a:p>
          </p:txBody>
        </p:sp>
        <p:sp>
          <p:nvSpPr>
            <p:cNvPr id="30761" name="Text Box 40">
              <a:extLst>
                <a:ext uri="{FF2B5EF4-FFF2-40B4-BE49-F238E27FC236}">
                  <a16:creationId xmlns:a16="http://schemas.microsoft.com/office/drawing/2014/main" id="{C0CDEE30-17F9-1092-F939-250C95720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" y="2977"/>
              <a:ext cx="39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update</a:t>
              </a:r>
            </a:p>
          </p:txBody>
        </p:sp>
        <p:sp>
          <p:nvSpPr>
            <p:cNvPr id="30762" name="Text Box 41">
              <a:extLst>
                <a:ext uri="{FF2B5EF4-FFF2-40B4-BE49-F238E27FC236}">
                  <a16:creationId xmlns:a16="http://schemas.microsoft.com/office/drawing/2014/main" id="{35083A7F-8ADE-9CB5-B4B4-B64FDC57E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2648"/>
              <a:ext cx="60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[reserved]</a:t>
              </a:r>
            </a:p>
          </p:txBody>
        </p:sp>
        <p:sp>
          <p:nvSpPr>
            <p:cNvPr id="30763" name="Text Box 42">
              <a:extLst>
                <a:ext uri="{FF2B5EF4-FFF2-40B4-BE49-F238E27FC236}">
                  <a16:creationId xmlns:a16="http://schemas.microsoft.com/office/drawing/2014/main" id="{D4B5F4ED-82D5-C277-0F6C-2F16AE0C6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" y="2859"/>
              <a:ext cx="429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apology</a:t>
              </a:r>
            </a:p>
          </p:txBody>
        </p:sp>
        <p:sp>
          <p:nvSpPr>
            <p:cNvPr id="30764" name="Text Box 43">
              <a:extLst>
                <a:ext uri="{FF2B5EF4-FFF2-40B4-BE49-F238E27FC236}">
                  <a16:creationId xmlns:a16="http://schemas.microsoft.com/office/drawing/2014/main" id="{6F125210-29A0-FA3E-1A54-BDBFD14A6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439"/>
              <a:ext cx="45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confirm</a:t>
              </a:r>
            </a:p>
          </p:txBody>
        </p:sp>
        <p:sp>
          <p:nvSpPr>
            <p:cNvPr id="30765" name="Text Box 44">
              <a:extLst>
                <a:ext uri="{FF2B5EF4-FFF2-40B4-BE49-F238E27FC236}">
                  <a16:creationId xmlns:a16="http://schemas.microsoft.com/office/drawing/2014/main" id="{505EE2EC-7180-1DEB-946D-428755D86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" y="4024"/>
              <a:ext cx="143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1700" i="0">
                  <a:solidFill>
                    <a:srgbClr val="000000"/>
                  </a:solidFill>
                </a:rPr>
                <a:t>updateMemberBorrowing</a:t>
              </a:r>
            </a:p>
          </p:txBody>
        </p:sp>
        <p:sp>
          <p:nvSpPr>
            <p:cNvPr id="30766" name="Text Box 45">
              <a:extLst>
                <a:ext uri="{FF2B5EF4-FFF2-40B4-BE49-F238E27FC236}">
                  <a16:creationId xmlns:a16="http://schemas.microsoft.com/office/drawing/2014/main" id="{644F9910-A388-1C72-200A-1EB1AA1AA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" y="4376"/>
              <a:ext cx="33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000" i="0">
                  <a:solidFill>
                    <a:srgbClr val="000000"/>
                  </a:solidFill>
                </a:rPr>
                <a:t>Sequence Diagram for the renew book use case</a:t>
              </a:r>
            </a:p>
          </p:txBody>
        </p:sp>
      </p:grpSp>
      <p:sp>
        <p:nvSpPr>
          <p:cNvPr id="30723" name="Rectangle 1">
            <a:extLst>
              <a:ext uri="{FF2B5EF4-FFF2-40B4-BE49-F238E27FC236}">
                <a16:creationId xmlns:a16="http://schemas.microsoft.com/office/drawing/2014/main" id="{D47D3087-97C9-393E-ABAA-BB1396338E66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47675" y="-258763"/>
            <a:ext cx="9393238" cy="136366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Another Example of A Sequence Diagram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FB3274D-3330-6F02-EBFB-BF2DFAFC16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0688" y="-73025"/>
            <a:ext cx="9070975" cy="957263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Message Arrows for Communication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1169C8D-FB81-8E3A-BF4D-F1B6B29324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13" y="830263"/>
            <a:ext cx="9753600" cy="6316662"/>
          </a:xfrm>
        </p:spPr>
        <p:txBody>
          <a:bodyPr/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altLang="en-US"/>
              <a:t>Message arrows represent  the type of communications between two objects in a sequence diagram:</a:t>
            </a:r>
          </a:p>
          <a:p>
            <a:pPr lvl="1">
              <a:lnSpc>
                <a:spcPct val="105000"/>
              </a:lnSpc>
              <a:spcAft>
                <a:spcPts val="600"/>
              </a:spcAft>
            </a:pPr>
            <a:r>
              <a:rPr lang="en-US" altLang="en-US" b="1">
                <a:solidFill>
                  <a:srgbClr val="660066"/>
                </a:solidFill>
              </a:rPr>
              <a:t>Synchronous</a:t>
            </a:r>
            <a:r>
              <a:rPr lang="en-US" altLang="en-US"/>
              <a:t> message :</a:t>
            </a:r>
          </a:p>
          <a:p>
            <a:pPr marL="1143000" lvl="2" indent="-228600">
              <a:lnSpc>
                <a:spcPct val="105000"/>
              </a:lnSpc>
              <a:spcAft>
                <a:spcPct val="0"/>
              </a:spcAft>
            </a:pPr>
            <a:r>
              <a:rPr lang="en-US" altLang="en-US"/>
              <a:t>Sending object suspends action and waits for the response to the message</a:t>
            </a:r>
          </a:p>
          <a:p>
            <a:pPr lvl="1">
              <a:lnSpc>
                <a:spcPct val="105000"/>
              </a:lnSpc>
              <a:spcAft>
                <a:spcPts val="600"/>
              </a:spcAft>
            </a:pPr>
            <a:endParaRPr lang="en-US" altLang="en-US"/>
          </a:p>
          <a:p>
            <a:pPr lvl="1">
              <a:lnSpc>
                <a:spcPct val="105000"/>
              </a:lnSpc>
              <a:spcAft>
                <a:spcPts val="600"/>
              </a:spcAft>
            </a:pPr>
            <a:r>
              <a:rPr lang="en-US" altLang="en-US" b="1">
                <a:solidFill>
                  <a:srgbClr val="660066"/>
                </a:solidFill>
              </a:rPr>
              <a:t>Asynchronous</a:t>
            </a:r>
            <a:r>
              <a:rPr lang="en-US" altLang="en-US">
                <a:solidFill>
                  <a:srgbClr val="660066"/>
                </a:solidFill>
              </a:rPr>
              <a:t> </a:t>
            </a:r>
            <a:r>
              <a:rPr lang="en-US" altLang="en-US"/>
              <a:t>message:  </a:t>
            </a:r>
          </a:p>
          <a:p>
            <a:pPr marL="1143000" lvl="2" indent="-228600">
              <a:lnSpc>
                <a:spcPct val="105000"/>
              </a:lnSpc>
              <a:spcAft>
                <a:spcPts val="3000"/>
              </a:spcAft>
            </a:pPr>
            <a:r>
              <a:rPr lang="en-US" altLang="en-US"/>
              <a:t>Sending object continues with its operations without waiting for the response</a:t>
            </a:r>
          </a:p>
          <a:p>
            <a:pPr lvl="1">
              <a:lnSpc>
                <a:spcPct val="105000"/>
              </a:lnSpc>
              <a:spcAft>
                <a:spcPts val="600"/>
              </a:spcAft>
            </a:pPr>
            <a:r>
              <a:rPr lang="en-US" altLang="en-US"/>
              <a:t>A </a:t>
            </a:r>
            <a:r>
              <a:rPr lang="en-US" altLang="en-US">
                <a:solidFill>
                  <a:srgbClr val="660066"/>
                </a:solidFill>
              </a:rPr>
              <a:t>return of control</a:t>
            </a:r>
            <a:r>
              <a:rPr lang="en-US" altLang="en-US"/>
              <a:t> from the synchronous message</a:t>
            </a:r>
          </a:p>
          <a:p>
            <a:pPr lvl="1">
              <a:lnSpc>
                <a:spcPct val="105000"/>
              </a:lnSpc>
              <a:spcAft>
                <a:spcPts val="600"/>
              </a:spcAft>
            </a:pPr>
            <a:r>
              <a:rPr lang="en-US" altLang="en-US"/>
              <a:t>A </a:t>
            </a:r>
            <a:r>
              <a:rPr lang="en-US" altLang="en-US">
                <a:solidFill>
                  <a:srgbClr val="660066"/>
                </a:solidFill>
              </a:rPr>
              <a:t>creation</a:t>
            </a:r>
            <a:r>
              <a:rPr lang="en-US" altLang="en-US"/>
              <a:t> of a new entity 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5A4423B9-D2DE-BBBC-8253-D339A3C0F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3749675"/>
            <a:ext cx="1595438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4AC3384A-1415-8419-6FD4-46412E09F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5303838"/>
            <a:ext cx="1595437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0496BCAA-F6D1-666C-FF73-674104C77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5175" y="6523038"/>
            <a:ext cx="1511300" cy="0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9ED072B3-4944-B902-9CCC-B8AA5E535E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7638" y="6980238"/>
            <a:ext cx="1679575" cy="0"/>
          </a:xfrm>
          <a:prstGeom prst="line">
            <a:avLst/>
          </a:prstGeom>
          <a:noFill/>
          <a:ln w="57150">
            <a:solidFill>
              <a:srgbClr val="0000CC"/>
            </a:solidFill>
            <a:prstDash val="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080" name="Text Box 9">
            <a:extLst>
              <a:ext uri="{FF2B5EF4-FFF2-40B4-BE49-F238E27FC236}">
                <a16:creationId xmlns:a16="http://schemas.microsoft.com/office/drawing/2014/main" id="{772014E1-B033-7FE0-7B16-050E64D1B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690938"/>
            <a:ext cx="2008188" cy="3937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(filled head)</a:t>
            </a:r>
          </a:p>
        </p:txBody>
      </p:sp>
      <p:sp>
        <p:nvSpPr>
          <p:cNvPr id="3081" name="Text Box 10">
            <a:extLst>
              <a:ext uri="{FF2B5EF4-FFF2-40B4-BE49-F238E27FC236}">
                <a16:creationId xmlns:a16="http://schemas.microsoft.com/office/drawing/2014/main" id="{30A7E7EE-FAA3-C9A0-0C5F-503652028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5240338"/>
            <a:ext cx="1903413" cy="3937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(open head)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  <p:bldP spid="30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>
            <a:extLst>
              <a:ext uri="{FF2B5EF4-FFF2-40B4-BE49-F238E27FC236}">
                <a16:creationId xmlns:a16="http://schemas.microsoft.com/office/drawing/2014/main" id="{012A8B56-832A-5513-0B14-25CBDB64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104775"/>
            <a:ext cx="2447925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515AD37D-4CA0-6FB1-E25D-9B172E819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3" y="74613"/>
            <a:ext cx="8596312" cy="1255712"/>
          </a:xfrm>
        </p:spPr>
        <p:txBody>
          <a:bodyPr/>
          <a:lstStyle/>
          <a:p>
            <a:r>
              <a:rPr lang="en-CA" altLang="en-US" sz="3200"/>
              <a:t>Asynchronous Message Example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EA19D58B-ED82-0038-0243-BBF6A2E2F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" y="1036638"/>
            <a:ext cx="10080625" cy="60960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CA" altLang="en-US"/>
              <a:t>An example is Timer handling in Java:</a:t>
            </a:r>
          </a:p>
          <a:p>
            <a:pPr lvl="1">
              <a:lnSpc>
                <a:spcPct val="125000"/>
              </a:lnSpc>
              <a:spcAft>
                <a:spcPts val="1200"/>
              </a:spcAft>
            </a:pPr>
            <a:r>
              <a:rPr lang="en-CA" altLang="en-US"/>
              <a:t>An object that implements </a:t>
            </a:r>
            <a:r>
              <a:rPr lang="en-CA" altLang="en-US" b="1"/>
              <a:t>ActionListener</a:t>
            </a:r>
            <a:r>
              <a:rPr lang="en-CA" altLang="en-US"/>
              <a:t> may register itself as a listener for a Timer object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1200"/>
              </a:spcAft>
            </a:pPr>
            <a:r>
              <a:rPr lang="en-CA" altLang="en-US"/>
              <a:t>The Timer object will store a handle to the object,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1200"/>
              </a:spcAft>
            </a:pPr>
            <a:r>
              <a:rPr lang="en-CA" altLang="en-US"/>
              <a:t>Later, when the Timer expires, an event will be issued to the object's 'actionPerformed' method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CA" altLang="en-US"/>
              <a:t>If the object had to wait for the timer to expire: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1200"/>
              </a:spcAft>
            </a:pPr>
            <a:r>
              <a:rPr lang="en-CA" altLang="en-US" b="1">
                <a:solidFill>
                  <a:srgbClr val="0000CC"/>
                </a:solidFill>
              </a:rPr>
              <a:t>It could have wasted a long period of potential computation 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860047D-3B32-9639-3F32-281BF0CCE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0738" y="1112838"/>
            <a:ext cx="2424112" cy="762000"/>
          </a:xfrm>
          <a:solidFill>
            <a:srgbClr val="FFFFCC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3600"/>
              <a:t>Example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1B4F701-D07A-64B8-B6FB-CD093337E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8150" y="592138"/>
            <a:ext cx="8596313" cy="6540500"/>
          </a:xfrm>
        </p:spPr>
        <p:txBody>
          <a:bodyPr/>
          <a:lstStyle/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400" b="1"/>
              <a:t>timer = new Timer(ONE_SECOND, new TimerListener());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400" b="1"/>
              <a:t>. . .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US" altLang="en-US" sz="2400" b="1"/>
              <a:t>timer.start();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400" b="1"/>
              <a:t>class TimerListener implements ActionListener {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400" b="1"/>
              <a:t>    public void actionPerformed(ActionEvent evt) {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400" b="1"/>
              <a:t>        progressBar.setValue(task.getCurrent());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400" b="1"/>
              <a:t>        if (task.done()) {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400" b="1"/>
              <a:t>	    Toolkit.getDefaultToolkit().beep();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400" b="1"/>
              <a:t>	    timer.stop();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400" b="1"/>
              <a:t>	    startButton.setEnabled(true);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400" b="1"/>
              <a:t>        }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400" b="1"/>
              <a:t>    }</a:t>
            </a:r>
          </a:p>
          <a:p>
            <a:pPr marL="104775" indent="0">
              <a:buFont typeface="Wingdings" panose="05000000000000000000" pitchFamily="2" charset="2"/>
              <a:buNone/>
            </a:pPr>
            <a:r>
              <a:rPr lang="en-IN" altLang="en-US" sz="2400" b="1"/>
              <a:t>}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EFA8265E-4C3F-D0CB-43B2-2D1195E27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4465638"/>
            <a:ext cx="39020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>
            <a:extLst>
              <a:ext uri="{FF2B5EF4-FFF2-40B4-BE49-F238E27FC236}">
                <a16:creationId xmlns:a16="http://schemas.microsoft.com/office/drawing/2014/main" id="{A760CEEE-513A-586D-2D93-5D4FE5A78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2513" y="2100263"/>
            <a:ext cx="0" cy="5291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843" name="Line 3">
            <a:extLst>
              <a:ext uri="{FF2B5EF4-FFF2-40B4-BE49-F238E27FC236}">
                <a16:creationId xmlns:a16="http://schemas.microsoft.com/office/drawing/2014/main" id="{BBB5B92B-194C-33F3-7F9C-5825D8BB3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2200" y="2100263"/>
            <a:ext cx="0" cy="5291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1CC8CAB-F939-5D59-DAA4-08B16A551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174625"/>
            <a:ext cx="9220200" cy="1255713"/>
          </a:xfrm>
        </p:spPr>
        <p:txBody>
          <a:bodyPr/>
          <a:lstStyle/>
          <a:p>
            <a:r>
              <a:rPr lang="en-CA" altLang="en-US" sz="3200"/>
              <a:t>Another Asynchronous Message Example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C1760E6E-C68A-2C9B-5ACB-485D378E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435225"/>
            <a:ext cx="168275" cy="470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3E3F550E-8460-E993-977B-7BEC72EA7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1847850"/>
            <a:ext cx="2016125" cy="42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CA" altLang="en-US" sz="2200" i="0">
                <a:solidFill>
                  <a:schemeClr val="tx1"/>
                </a:solidFill>
              </a:rPr>
              <a:t>:ActionListener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FCF860CF-7F8D-E9F9-3CE5-4F1DF011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1847850"/>
            <a:ext cx="1931988" cy="42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CA" altLang="en-US" sz="2200" i="0">
                <a:solidFill>
                  <a:schemeClr val="tx1"/>
                </a:solidFill>
              </a:rPr>
              <a:t>inv:Inventory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995A42A3-D6AA-5900-0E7C-FA8529C5E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" y="3276600"/>
            <a:ext cx="0" cy="21828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D9932AEC-0AC2-7CA5-DCBA-EF953C8D92D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105568" y="3964781"/>
            <a:ext cx="11128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CA" altLang="en-US" sz="3100" i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C4515CF8-FF8A-046F-3944-454AC95E1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6338" y="3108325"/>
            <a:ext cx="48720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6AE8D85A-FBBA-FC93-A352-4FE62BC2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2560638"/>
            <a:ext cx="49307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CA" altLang="en-US" sz="2000" i="0">
                <a:solidFill>
                  <a:srgbClr val="0000CC"/>
                </a:solidFill>
              </a:rPr>
              <a:t>addActionListener(self:ActionListener)</a:t>
            </a:r>
          </a:p>
        </p:txBody>
      </p:sp>
      <p:sp>
        <p:nvSpPr>
          <p:cNvPr id="35852" name="Text Box 15">
            <a:extLst>
              <a:ext uri="{FF2B5EF4-FFF2-40B4-BE49-F238E27FC236}">
                <a16:creationId xmlns:a16="http://schemas.microsoft.com/office/drawing/2014/main" id="{DD873A52-64A7-6754-BE24-DB6AC7964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5246688"/>
            <a:ext cx="41957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CA" altLang="en-US" sz="2000" i="0">
                <a:solidFill>
                  <a:srgbClr val="0000CC"/>
                </a:solidFill>
              </a:rPr>
              <a:t>actionPerformed(e: ActionEvent)</a:t>
            </a:r>
          </a:p>
        </p:txBody>
      </p:sp>
      <p:sp>
        <p:nvSpPr>
          <p:cNvPr id="35853" name="Line 16">
            <a:extLst>
              <a:ext uri="{FF2B5EF4-FFF2-40B4-BE49-F238E27FC236}">
                <a16:creationId xmlns:a16="http://schemas.microsoft.com/office/drawing/2014/main" id="{1A47FEE9-D4AF-D5FD-7B1D-08B1F5573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6338" y="5627688"/>
            <a:ext cx="4956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854" name="Line 18">
            <a:extLst>
              <a:ext uri="{FF2B5EF4-FFF2-40B4-BE49-F238E27FC236}">
                <a16:creationId xmlns:a16="http://schemas.microsoft.com/office/drawing/2014/main" id="{8873E3B7-E23B-1FFD-063B-60F13E9600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6650" y="5116513"/>
            <a:ext cx="15113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5855" name="Text Box 19">
            <a:extLst>
              <a:ext uri="{FF2B5EF4-FFF2-40B4-BE49-F238E27FC236}">
                <a16:creationId xmlns:a16="http://schemas.microsoft.com/office/drawing/2014/main" id="{ED8A4EA2-E2B4-D3AC-5CE4-81200652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488" y="4548188"/>
            <a:ext cx="2432050" cy="110648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CA" altLang="en-US" sz="2200" i="0">
                <a:solidFill>
                  <a:schemeClr val="tx1"/>
                </a:solidFill>
              </a:rPr>
              <a:t>The eventual</a:t>
            </a:r>
          </a:p>
          <a:p>
            <a:pPr eaLnBrk="1" hangingPunct="1"/>
            <a:r>
              <a:rPr lang="en-CA" altLang="en-US" sz="2200" i="0">
                <a:solidFill>
                  <a:schemeClr val="tx1"/>
                </a:solidFill>
              </a:rPr>
              <a:t>response is</a:t>
            </a:r>
          </a:p>
          <a:p>
            <a:pPr eaLnBrk="1" hangingPunct="1"/>
            <a:r>
              <a:rPr lang="en-CA" altLang="en-US" sz="2200" i="0">
                <a:solidFill>
                  <a:schemeClr val="tx1"/>
                </a:solidFill>
              </a:rPr>
              <a:t>called a callback</a:t>
            </a:r>
          </a:p>
        </p:txBody>
      </p:sp>
      <p:sp>
        <p:nvSpPr>
          <p:cNvPr id="35856" name="Text Box 20">
            <a:extLst>
              <a:ext uri="{FF2B5EF4-FFF2-40B4-BE49-F238E27FC236}">
                <a16:creationId xmlns:a16="http://schemas.microsoft.com/office/drawing/2014/main" id="{95A5CEF3-4532-F78E-9A70-CC1AC5AA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832225"/>
            <a:ext cx="35496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503238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CA" altLang="en-US" sz="2600" i="0">
                <a:solidFill>
                  <a:schemeClr val="tx1"/>
                </a:solidFill>
              </a:rPr>
              <a:t>…continue operation…</a:t>
            </a:r>
          </a:p>
        </p:txBody>
      </p:sp>
      <p:sp>
        <p:nvSpPr>
          <p:cNvPr id="35857" name="Rectangle 21">
            <a:extLst>
              <a:ext uri="{FF2B5EF4-FFF2-40B4-BE49-F238E27FC236}">
                <a16:creationId xmlns:a16="http://schemas.microsoft.com/office/drawing/2014/main" id="{D43A2103-F18F-5B66-95EF-3E27DCADE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3024188"/>
            <a:ext cx="168275" cy="277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D1CCC7E8-D58C-D495-7BC0-B8923A0AEDB9}"/>
              </a:ext>
            </a:extLst>
          </p:cNvPr>
          <p:cNvSpPr txBox="1">
            <a:spLocks noGrp="1"/>
          </p:cNvSpPr>
          <p:nvPr/>
        </p:nvSpPr>
        <p:spPr bwMode="auto">
          <a:xfrm>
            <a:off x="7224713" y="6888163"/>
            <a:ext cx="21002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631966C1-CF9A-4843-9639-4BFF55F44E92}" type="slidenum">
              <a:rPr lang="ar-SA" altLang="en-US">
                <a:cs typeface="Arial" panose="020B0604020202020204" pitchFamily="34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25</a:t>
            </a:fld>
            <a:endParaRPr lang="en-US" altLang="en-US"/>
          </a:p>
        </p:txBody>
      </p:sp>
      <p:sp>
        <p:nvSpPr>
          <p:cNvPr id="36867" name="Rectangle 1026">
            <a:extLst>
              <a:ext uri="{FF2B5EF4-FFF2-40B4-BE49-F238E27FC236}">
                <a16:creationId xmlns:a16="http://schemas.microsoft.com/office/drawing/2014/main" id="{AD8F5B99-CF79-8CB3-4C4D-D9023989EC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7075" y="155575"/>
            <a:ext cx="8597900" cy="884238"/>
          </a:xfrm>
        </p:spPr>
        <p:txBody>
          <a:bodyPr/>
          <a:lstStyle/>
          <a:p>
            <a:r>
              <a:rPr lang="en-US" altLang="en-US" sz="3600"/>
              <a:t>Return Values</a:t>
            </a:r>
          </a:p>
        </p:txBody>
      </p:sp>
      <p:sp>
        <p:nvSpPr>
          <p:cNvPr id="418820" name="Rectangle 1027">
            <a:extLst>
              <a:ext uri="{FF2B5EF4-FFF2-40B4-BE49-F238E27FC236}">
                <a16:creationId xmlns:a16="http://schemas.microsoft.com/office/drawing/2014/main" id="{201F524C-B112-0990-5AFF-52948184E1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984250"/>
            <a:ext cx="9917112" cy="6477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600"/>
              <a:t>Optional --- indicated using a dashed arrow: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400"/>
              <a:t>Label indicates the return value.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spcAft>
                <a:spcPts val="4200"/>
              </a:spcAft>
            </a:pPr>
            <a:r>
              <a:rPr lang="en-US" altLang="en-US" sz="3400"/>
              <a:t>Don’t need when it is obvious what is being returned, e.g. </a:t>
            </a:r>
            <a:r>
              <a:rPr lang="en-US" altLang="en-US" sz="3400">
                <a:solidFill>
                  <a:srgbClr val="0000CC"/>
                </a:solidFill>
              </a:rPr>
              <a:t>getTotal()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Model a return value only when you need to refer to it elsewhere: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US" sz="3600" b="1">
                <a:solidFill>
                  <a:srgbClr val="003300"/>
                </a:solidFill>
              </a:rPr>
              <a:t>Example:</a:t>
            </a:r>
            <a:r>
              <a:rPr lang="en-US" altLang="en-US" sz="3600"/>
              <a:t> A parameter passed to another message.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en-US" sz="3600" b="1">
              <a:solidFill>
                <a:srgbClr val="0000CC"/>
              </a:solidFill>
            </a:endParaRPr>
          </a:p>
        </p:txBody>
      </p:sp>
      <p:sp>
        <p:nvSpPr>
          <p:cNvPr id="36869" name="Line 1031">
            <a:extLst>
              <a:ext uri="{FF2B5EF4-FFF2-40B4-BE49-F238E27FC236}">
                <a16:creationId xmlns:a16="http://schemas.microsoft.com/office/drawing/2014/main" id="{8B896EA8-9D19-7781-CCF3-6A0B4853CB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6688" y="4095750"/>
            <a:ext cx="554355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6870" name="TextBox 29">
            <a:extLst>
              <a:ext uri="{FF2B5EF4-FFF2-40B4-BE49-F238E27FC236}">
                <a16:creationId xmlns:a16="http://schemas.microsoft.com/office/drawing/2014/main" id="{1CBE2FCD-88D2-DD5D-CA9C-8D0090C4A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3513138"/>
            <a:ext cx="269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i="0">
                <a:solidFill>
                  <a:srgbClr val="0000CC"/>
                </a:solidFill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8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80B09FB-2942-0572-BC34-8611EA08A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106363"/>
            <a:ext cx="8588375" cy="1260476"/>
          </a:xfrm>
        </p:spPr>
        <p:txBody>
          <a:bodyPr/>
          <a:lstStyle/>
          <a:p>
            <a:r>
              <a:rPr lang="en-US" altLang="sv-SE" sz="3600"/>
              <a:t>Summary of Kinds of Arrows</a:t>
            </a:r>
          </a:p>
        </p:txBody>
      </p:sp>
      <p:sp>
        <p:nvSpPr>
          <p:cNvPr id="37891" name="Line 4">
            <a:extLst>
              <a:ext uri="{FF2B5EF4-FFF2-40B4-BE49-F238E27FC236}">
                <a16:creationId xmlns:a16="http://schemas.microsoft.com/office/drawing/2014/main" id="{20939FF3-F4DC-2DE9-1807-F0D998C68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" y="1854200"/>
            <a:ext cx="20542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7892" name="AutoShape 5">
            <a:extLst>
              <a:ext uri="{FF2B5EF4-FFF2-40B4-BE49-F238E27FC236}">
                <a16:creationId xmlns:a16="http://schemas.microsoft.com/office/drawing/2014/main" id="{3743DE7C-0AC3-B0A0-FED1-244746561CB0}"/>
              </a:ext>
            </a:extLst>
          </p:cNvPr>
          <p:cNvSpPr>
            <a:spLocks noChangeArrowheads="1"/>
          </p:cNvSpPr>
          <p:nvPr/>
        </p:nvSpPr>
        <p:spPr bwMode="auto">
          <a:xfrm rot="5402243">
            <a:off x="1721644" y="1464469"/>
            <a:ext cx="671513" cy="777875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/>
          </a:p>
        </p:txBody>
      </p:sp>
      <p:sp>
        <p:nvSpPr>
          <p:cNvPr id="278534" name="Text Box 6">
            <a:extLst>
              <a:ext uri="{FF2B5EF4-FFF2-40B4-BE49-F238E27FC236}">
                <a16:creationId xmlns:a16="http://schemas.microsoft.com/office/drawing/2014/main" id="{38659E32-BB4C-BDB1-A787-0B0B470A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1300163"/>
            <a:ext cx="6756400" cy="18161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lg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sv-SE" sz="2800" b="0" i="0" dirty="0">
                <a:solidFill>
                  <a:srgbClr val="0000CC"/>
                </a:solidFill>
                <a:latin typeface="+mn-lt"/>
              </a:rPr>
              <a:t>Procedure call or other kind of nested flow of control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sv-SE" sz="2800" b="0" i="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ko-KR" sz="2800" b="0" i="0" dirty="0">
                <a:solidFill>
                  <a:srgbClr val="0000CC"/>
                </a:solidFill>
                <a:latin typeface="+mn-lt"/>
                <a:cs typeface="Arial" pitchFamily="34" charset="0"/>
              </a:rPr>
              <a:t>The sender losses control until the receiver finishes handling the message)</a:t>
            </a:r>
            <a:r>
              <a:rPr lang="en-US" altLang="ko-KR" sz="2800" b="0" i="0" dirty="0">
                <a:solidFill>
                  <a:srgbClr val="0000CC"/>
                </a:solidFill>
                <a:latin typeface="+mn-lt"/>
              </a:rPr>
              <a:t> </a:t>
            </a:r>
            <a:endParaRPr lang="en-US" altLang="sv-SE" sz="2800" b="0" i="0" dirty="0">
              <a:solidFill>
                <a:srgbClr val="0000CC"/>
              </a:solidFill>
              <a:latin typeface="+mn-lt"/>
            </a:endParaRPr>
          </a:p>
        </p:txBody>
      </p:sp>
      <p:grpSp>
        <p:nvGrpSpPr>
          <p:cNvPr id="37894" name="Group 8">
            <a:extLst>
              <a:ext uri="{FF2B5EF4-FFF2-40B4-BE49-F238E27FC236}">
                <a16:creationId xmlns:a16="http://schemas.microsoft.com/office/drawing/2014/main" id="{B9786CBD-647E-BDE1-B050-C9A9143D5D79}"/>
              </a:ext>
            </a:extLst>
          </p:cNvPr>
          <p:cNvGrpSpPr>
            <a:grpSpLocks/>
          </p:cNvGrpSpPr>
          <p:nvPr/>
        </p:nvGrpSpPr>
        <p:grpSpPr bwMode="auto">
          <a:xfrm>
            <a:off x="307975" y="4043363"/>
            <a:ext cx="1912938" cy="503237"/>
            <a:chOff x="912" y="2448"/>
            <a:chExt cx="1056" cy="288"/>
          </a:xfrm>
        </p:grpSpPr>
        <p:sp>
          <p:nvSpPr>
            <p:cNvPr id="37901" name="Line 9">
              <a:extLst>
                <a:ext uri="{FF2B5EF4-FFF2-40B4-BE49-F238E27FC236}">
                  <a16:creationId xmlns:a16="http://schemas.microsoft.com/office/drawing/2014/main" id="{D835A5D8-3E4A-D031-C92B-647386DB0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92"/>
              <a:ext cx="105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37902" name="Line 10">
              <a:extLst>
                <a:ext uri="{FF2B5EF4-FFF2-40B4-BE49-F238E27FC236}">
                  <a16:creationId xmlns:a16="http://schemas.microsoft.com/office/drawing/2014/main" id="{DC0A0DC1-778E-AE8C-67A3-56545DC30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592"/>
              <a:ext cx="288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37903" name="Line 11">
              <a:extLst>
                <a:ext uri="{FF2B5EF4-FFF2-40B4-BE49-F238E27FC236}">
                  <a16:creationId xmlns:a16="http://schemas.microsoft.com/office/drawing/2014/main" id="{B52A93A1-09B4-8DB1-FCC5-10DF1D1A7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48"/>
              <a:ext cx="288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278540" name="Text Box 12">
            <a:extLst>
              <a:ext uri="{FF2B5EF4-FFF2-40B4-BE49-F238E27FC236}">
                <a16:creationId xmlns:a16="http://schemas.microsoft.com/office/drawing/2014/main" id="{200C163F-C94E-7C27-1C9E-BEA2F2FAD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3967163"/>
            <a:ext cx="6629400" cy="954087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lg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sv-SE" sz="2800" b="0" i="0" dirty="0">
                <a:solidFill>
                  <a:srgbClr val="0000CC"/>
                </a:solidFill>
                <a:latin typeface="+mn-lt"/>
              </a:rPr>
              <a:t>Flat flow of control(</a:t>
            </a:r>
            <a:r>
              <a:rPr lang="en-US" altLang="ko-KR" sz="2800" b="0" i="0" dirty="0">
                <a:solidFill>
                  <a:srgbClr val="0000CC"/>
                </a:solidFill>
                <a:latin typeface="+mn-lt"/>
                <a:cs typeface="Arial" pitchFamily="34" charset="0"/>
              </a:rPr>
              <a:t>The sender does not expect a reply</a:t>
            </a:r>
            <a:r>
              <a:rPr lang="en-US" altLang="ko-KR" sz="2800" b="0" i="0" dirty="0">
                <a:solidFill>
                  <a:srgbClr val="0000CC"/>
                </a:solidFill>
                <a:latin typeface="+mn-lt"/>
              </a:rPr>
              <a:t>)</a:t>
            </a:r>
            <a:endParaRPr lang="en-US" altLang="sv-SE" sz="2800" b="0" i="0" dirty="0">
              <a:solidFill>
                <a:srgbClr val="0000CC"/>
              </a:solidFill>
              <a:latin typeface="+mn-lt"/>
            </a:endParaRPr>
          </a:p>
        </p:txBody>
      </p:sp>
      <p:grpSp>
        <p:nvGrpSpPr>
          <p:cNvPr id="37896" name="Group 18">
            <a:extLst>
              <a:ext uri="{FF2B5EF4-FFF2-40B4-BE49-F238E27FC236}">
                <a16:creationId xmlns:a16="http://schemas.microsoft.com/office/drawing/2014/main" id="{7A6CE8FB-32A8-95C9-971C-1E5BA1EB69AB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5791200"/>
            <a:ext cx="1847850" cy="504825"/>
            <a:chOff x="912" y="2448"/>
            <a:chExt cx="1056" cy="288"/>
          </a:xfrm>
        </p:grpSpPr>
        <p:sp>
          <p:nvSpPr>
            <p:cNvPr id="37898" name="Line 19">
              <a:extLst>
                <a:ext uri="{FF2B5EF4-FFF2-40B4-BE49-F238E27FC236}">
                  <a16:creationId xmlns:a16="http://schemas.microsoft.com/office/drawing/2014/main" id="{FCCFCC08-74B9-EDF0-4889-98AAD7032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92"/>
              <a:ext cx="105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37899" name="Line 20">
              <a:extLst>
                <a:ext uri="{FF2B5EF4-FFF2-40B4-BE49-F238E27FC236}">
                  <a16:creationId xmlns:a16="http://schemas.microsoft.com/office/drawing/2014/main" id="{40A4DC9B-D02C-37D0-0697-9C626E2C3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592"/>
              <a:ext cx="288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37900" name="Line 21">
              <a:extLst>
                <a:ext uri="{FF2B5EF4-FFF2-40B4-BE49-F238E27FC236}">
                  <a16:creationId xmlns:a16="http://schemas.microsoft.com/office/drawing/2014/main" id="{E717A67D-F03D-4087-54DB-B654A35D6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48"/>
              <a:ext cx="288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278550" name="Text Box 22">
            <a:extLst>
              <a:ext uri="{FF2B5EF4-FFF2-40B4-BE49-F238E27FC236}">
                <a16:creationId xmlns:a16="http://schemas.microsoft.com/office/drawing/2014/main" id="{C4854152-2DC6-52DD-BA72-A06A9370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5761038"/>
            <a:ext cx="6792912" cy="954087"/>
          </a:xfrm>
          <a:prstGeom prst="rect">
            <a:avLst/>
          </a:prstGeom>
          <a:solidFill>
            <a:srgbClr val="FFFFCC"/>
          </a:solidFill>
          <a:ln w="12700">
            <a:solidFill>
              <a:srgbClr val="FF0000"/>
            </a:solidFill>
            <a:prstDash val="lg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sv-SE" sz="2800" b="0" i="0" dirty="0">
                <a:solidFill>
                  <a:srgbClr val="0000CC"/>
                </a:solidFill>
                <a:latin typeface="+mn-lt"/>
              </a:rPr>
              <a:t>Return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sz="2800" b="0" i="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ko-KR" sz="2800" b="0" i="0" dirty="0">
                <a:solidFill>
                  <a:srgbClr val="0000CC"/>
                </a:solidFill>
                <a:latin typeface="+mn-lt"/>
                <a:cs typeface="Arial" pitchFamily="34" charset="0"/>
              </a:rPr>
              <a:t>Unblocks a synchronous send</a:t>
            </a:r>
            <a:r>
              <a:rPr lang="en-US" altLang="ko-KR" sz="2800" b="0" i="0" dirty="0">
                <a:solidFill>
                  <a:srgbClr val="0000CC"/>
                </a:solidFill>
                <a:latin typeface="+mn-lt"/>
              </a:rPr>
              <a:t>)</a:t>
            </a:r>
            <a:endParaRPr lang="en-US" altLang="sv-SE" sz="2800" b="0" i="0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4" grpId="0" animBg="1"/>
      <p:bldP spid="278540" grpId="0" animBg="1"/>
      <p:bldP spid="2785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C2DF629-F55E-86BA-B5AD-7DB36B51E8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42875"/>
            <a:ext cx="8596312" cy="1255713"/>
          </a:xfrm>
        </p:spPr>
        <p:txBody>
          <a:bodyPr/>
          <a:lstStyle/>
          <a:p>
            <a:r>
              <a:rPr lang="en-US" altLang="en-US" sz="3600"/>
              <a:t>Synchronous Messages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9C33F05-8296-F9C1-710E-7F9F2DB5CE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60438"/>
            <a:ext cx="10080625" cy="57150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/>
              <a:t>Flow of control, typically implemented as a method call.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solidFill>
                  <a:srgbClr val="3333CC"/>
                </a:solidFill>
              </a:rPr>
              <a:t>The routine that handles the message is completed before the caller resumes execution</a:t>
            </a:r>
            <a:r>
              <a:rPr lang="en-US" altLang="en-US" sz="3200" b="1">
                <a:solidFill>
                  <a:srgbClr val="3333CC"/>
                </a:solidFill>
              </a:rPr>
              <a:t>.</a:t>
            </a:r>
          </a:p>
        </p:txBody>
      </p:sp>
      <p:grpSp>
        <p:nvGrpSpPr>
          <p:cNvPr id="19460" name="Group 1">
            <a:extLst>
              <a:ext uri="{FF2B5EF4-FFF2-40B4-BE49-F238E27FC236}">
                <a16:creationId xmlns:a16="http://schemas.microsoft.com/office/drawing/2014/main" id="{743B7B4F-E046-C8E9-A174-339E95AE633B}"/>
              </a:ext>
            </a:extLst>
          </p:cNvPr>
          <p:cNvGrpSpPr>
            <a:grpSpLocks/>
          </p:cNvGrpSpPr>
          <p:nvPr/>
        </p:nvGrpSpPr>
        <p:grpSpPr bwMode="auto">
          <a:xfrm>
            <a:off x="923925" y="3392488"/>
            <a:ext cx="8231188" cy="3206750"/>
            <a:chOff x="924058" y="4535805"/>
            <a:chExt cx="7056437" cy="2603888"/>
          </a:xfrm>
        </p:grpSpPr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56AE869D-2340-E94E-BE27-8977234D6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394" y="4535805"/>
              <a:ext cx="1091468" cy="75538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0794" tIns="50397" rIns="100794" bIns="50397" anchor="ctr" anchorCtr="1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4000" i="0" u="sng">
                  <a:solidFill>
                    <a:srgbClr val="0000CC"/>
                  </a:solidFill>
                  <a:latin typeface="+mn-lt"/>
                </a:rPr>
                <a:t>:A</a:t>
              </a:r>
            </a:p>
          </p:txBody>
        </p:sp>
        <p:sp>
          <p:nvSpPr>
            <p:cNvPr id="16390" name="Line 6">
              <a:extLst>
                <a:ext uri="{FF2B5EF4-FFF2-40B4-BE49-F238E27FC236}">
                  <a16:creationId xmlns:a16="http://schemas.microsoft.com/office/drawing/2014/main" id="{AEB5EC21-FBF1-3888-4DC4-BD5696CC8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128" y="5291190"/>
              <a:ext cx="0" cy="1848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100794" tIns="50397" rIns="100794" bIns="50397" anchor="ctr" anchorCtr="1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16393" name="Rectangle 9">
              <a:extLst>
                <a:ext uri="{FF2B5EF4-FFF2-40B4-BE49-F238E27FC236}">
                  <a16:creationId xmlns:a16="http://schemas.microsoft.com/office/drawing/2014/main" id="{08A615BB-284A-7DB1-F5CD-C1D57864B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009" y="4535805"/>
              <a:ext cx="1092829" cy="75538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0794" tIns="50397" rIns="100794" bIns="50397" anchor="ctr" anchorCtr="1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4000" i="0" u="sng">
                  <a:solidFill>
                    <a:srgbClr val="0000CC"/>
                  </a:solidFill>
                  <a:latin typeface="+mn-lt"/>
                </a:rPr>
                <a:t>:B</a:t>
              </a:r>
            </a:p>
          </p:txBody>
        </p:sp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7F61C7FE-E292-C576-1236-D05A306E1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9743" y="5291190"/>
              <a:ext cx="0" cy="1848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100794" tIns="50397" rIns="100794" bIns="50397" anchor="ctr" anchorCtr="1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16395" name="Rectangle 11">
              <a:extLst>
                <a:ext uri="{FF2B5EF4-FFF2-40B4-BE49-F238E27FC236}">
                  <a16:creationId xmlns:a16="http://schemas.microsoft.com/office/drawing/2014/main" id="{3190A982-8F45-0FF7-2D23-B0B9844F2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561" y="5291190"/>
              <a:ext cx="253134" cy="16809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39946" name="Line 12">
              <a:extLst>
                <a:ext uri="{FF2B5EF4-FFF2-40B4-BE49-F238E27FC236}">
                  <a16:creationId xmlns:a16="http://schemas.microsoft.com/office/drawing/2014/main" id="{58168B90-72EB-11D1-A68D-CFE3FA73F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883" y="5795210"/>
              <a:ext cx="260346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6397" name="Rectangle 13">
              <a:extLst>
                <a:ext uri="{FF2B5EF4-FFF2-40B4-BE49-F238E27FC236}">
                  <a16:creationId xmlns:a16="http://schemas.microsoft.com/office/drawing/2014/main" id="{AD5CAC28-00B5-C0B0-60D6-45DE37C14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4537" y="5711422"/>
              <a:ext cx="251773" cy="1091828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16399" name="Text Box 15">
              <a:extLst>
                <a:ext uri="{FF2B5EF4-FFF2-40B4-BE49-F238E27FC236}">
                  <a16:creationId xmlns:a16="http://schemas.microsoft.com/office/drawing/2014/main" id="{5C2C3DD5-24F2-E574-ADDC-33020BF2A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506" y="5460056"/>
              <a:ext cx="2162523" cy="2823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>
                  <a:solidFill>
                    <a:srgbClr val="0000CC"/>
                  </a:solidFill>
                  <a:latin typeface="+mn-lt"/>
                </a:rPr>
                <a:t>doYouUnderstand()</a:t>
              </a:r>
            </a:p>
          </p:txBody>
        </p:sp>
        <p:sp>
          <p:nvSpPr>
            <p:cNvPr id="39949" name="Line 16">
              <a:extLst>
                <a:ext uri="{FF2B5EF4-FFF2-40B4-BE49-F238E27FC236}">
                  <a16:creationId xmlns:a16="http://schemas.microsoft.com/office/drawing/2014/main" id="{3E81F12B-D01D-9AB3-2BEB-34E1ABD44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8883" y="6719462"/>
              <a:ext cx="260346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6401" name="AutoShape 17">
              <a:extLst>
                <a:ext uri="{FF2B5EF4-FFF2-40B4-BE49-F238E27FC236}">
                  <a16:creationId xmlns:a16="http://schemas.microsoft.com/office/drawing/2014/main" id="{410FC2D1-30E2-4475-F004-61B2D8AD1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583" y="5795210"/>
              <a:ext cx="167395" cy="944877"/>
            </a:xfrm>
            <a:prstGeom prst="upDownArrow">
              <a:avLst>
                <a:gd name="adj1" fmla="val 50000"/>
                <a:gd name="adj2" fmla="val 11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00794" tIns="50397" rIns="100794" bIns="50397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16403" name="AutoShape 19">
              <a:extLst>
                <a:ext uri="{FF2B5EF4-FFF2-40B4-BE49-F238E27FC236}">
                  <a16:creationId xmlns:a16="http://schemas.microsoft.com/office/drawing/2014/main" id="{6A7F1B84-5260-148F-7ABA-5E58F507F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58" y="6131653"/>
              <a:ext cx="1207148" cy="671596"/>
            </a:xfrm>
            <a:prstGeom prst="borderCallout1">
              <a:avLst>
                <a:gd name="adj1" fmla="val 18750"/>
                <a:gd name="adj2" fmla="val 106958"/>
                <a:gd name="adj3" fmla="val 18750"/>
                <a:gd name="adj4" fmla="val 14956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0794" tIns="50397" rIns="100794" bIns="50397" anchor="ctr" anchorCtr="1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200" i="0">
                  <a:solidFill>
                    <a:srgbClr val="0000CC"/>
                  </a:solidFill>
                  <a:latin typeface="+mn-lt"/>
                </a:rPr>
                <a:t>Caller Blocked</a:t>
              </a:r>
            </a:p>
          </p:txBody>
        </p:sp>
        <p:sp>
          <p:nvSpPr>
            <p:cNvPr id="16404" name="AutoShape 20">
              <a:extLst>
                <a:ext uri="{FF2B5EF4-FFF2-40B4-BE49-F238E27FC236}">
                  <a16:creationId xmlns:a16="http://schemas.microsoft.com/office/drawing/2014/main" id="{AF6F1BB5-3CBD-9AB7-C987-2EE1DF76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5893" y="5964076"/>
              <a:ext cx="1344602" cy="671596"/>
            </a:xfrm>
            <a:prstGeom prst="wedgeRectCallout">
              <a:avLst>
                <a:gd name="adj1" fmla="val -117190"/>
                <a:gd name="adj2" fmla="val 5520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0794" tIns="50397" rIns="100794" bIns="50397" anchor="ctr" anchorCtr="1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200" i="0">
                  <a:solidFill>
                    <a:srgbClr val="0000CC"/>
                  </a:solidFill>
                  <a:latin typeface="+mn-lt"/>
                </a:rPr>
                <a:t>return (optional)</a:t>
              </a:r>
            </a:p>
          </p:txBody>
        </p:sp>
        <p:sp>
          <p:nvSpPr>
            <p:cNvPr id="39953" name="Text Box 21">
              <a:extLst>
                <a:ext uri="{FF2B5EF4-FFF2-40B4-BE49-F238E27FC236}">
                  <a16:creationId xmlns:a16="http://schemas.microsoft.com/office/drawing/2014/main" id="{6CD8A4DB-B7EE-62C4-CD50-19557B2F4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579" y="6384308"/>
              <a:ext cx="658691" cy="35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 i="0">
                  <a:solidFill>
                    <a:srgbClr val="0000CC"/>
                  </a:solidFill>
                </a:rPr>
                <a:t>yes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>
            <a:extLst>
              <a:ext uri="{FF2B5EF4-FFF2-40B4-BE49-F238E27FC236}">
                <a16:creationId xmlns:a16="http://schemas.microsoft.com/office/drawing/2014/main" id="{1DF63B20-9EAC-31A8-41A2-031680C6C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1036638"/>
            <a:ext cx="549751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3775D66F-9C7A-C7BD-3511-1E45F9077D4B}"/>
              </a:ext>
            </a:extLst>
          </p:cNvPr>
          <p:cNvSpPr txBox="1">
            <a:spLocks noGrp="1"/>
          </p:cNvSpPr>
          <p:nvPr/>
        </p:nvSpPr>
        <p:spPr bwMode="auto">
          <a:xfrm>
            <a:off x="8567738" y="7056438"/>
            <a:ext cx="15128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528B6D94-B254-498C-ABFC-5A93CC9DE18B}" type="slidenum">
              <a:rPr lang="en-US" altLang="en-US" i="0"/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28</a:t>
            </a:fld>
            <a:endParaRPr lang="en-US" altLang="en-US" i="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0BCBF492-EF3B-9F69-E239-036566E45B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0171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Lifetime of objects</a:t>
            </a:r>
          </a:p>
        </p:txBody>
      </p:sp>
      <p:sp>
        <p:nvSpPr>
          <p:cNvPr id="226309" name="Rectangle 3">
            <a:extLst>
              <a:ext uri="{FF2B5EF4-FFF2-40B4-BE49-F238E27FC236}">
                <a16:creationId xmlns:a16="http://schemas.microsoft.com/office/drawing/2014/main" id="{B1363F62-1A97-FD7C-8093-1B0BE3C239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84238"/>
            <a:ext cx="5345113" cy="66754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>
                <a:solidFill>
                  <a:srgbClr val="0000CC"/>
                </a:solidFill>
              </a:rPr>
              <a:t>creation:</a:t>
            </a:r>
            <a:r>
              <a:rPr lang="en-US" altLang="en-US" b="1"/>
              <a:t>  </a:t>
            </a:r>
            <a:r>
              <a:rPr lang="en-US" altLang="en-US" sz="2800"/>
              <a:t>Dotted</a:t>
            </a:r>
            <a:r>
              <a:rPr lang="en-US" altLang="en-US" b="1"/>
              <a:t> </a:t>
            </a:r>
            <a:r>
              <a:rPr lang="en-US" altLang="en-US"/>
              <a:t>arrow with 'new' or create written above it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solidFill>
                  <a:srgbClr val="003300"/>
                </a:solidFill>
              </a:rPr>
              <a:t>Notice that an object created, appears at point of call.</a:t>
            </a:r>
          </a:p>
          <a:p>
            <a:pPr>
              <a:lnSpc>
                <a:spcPct val="110000"/>
              </a:lnSpc>
            </a:pPr>
            <a:r>
              <a:rPr lang="en-US" altLang="en-US" b="1">
                <a:solidFill>
                  <a:srgbClr val="0000CC"/>
                </a:solidFill>
              </a:rPr>
              <a:t>deletion:</a:t>
            </a:r>
            <a:r>
              <a:rPr lang="en-US" altLang="en-US" b="1"/>
              <a:t> </a:t>
            </a:r>
            <a:r>
              <a:rPr lang="en-US" altLang="en-US"/>
              <a:t>an X at bottom of object's lifeline</a:t>
            </a:r>
          </a:p>
          <a:p>
            <a:pPr lvl="1">
              <a:lnSpc>
                <a:spcPct val="110000"/>
              </a:lnSpc>
            </a:pPr>
            <a:r>
              <a:rPr lang="en-US" altLang="en-US" b="1">
                <a:solidFill>
                  <a:srgbClr val="006600"/>
                </a:solidFill>
              </a:rPr>
              <a:t>Java doesn't explicitly delete objects; they fall out of scope and are garbage-collected</a:t>
            </a:r>
          </a:p>
        </p:txBody>
      </p:sp>
      <p:sp>
        <p:nvSpPr>
          <p:cNvPr id="774150" name="Line 6">
            <a:extLst>
              <a:ext uri="{FF2B5EF4-FFF2-40B4-BE49-F238E27FC236}">
                <a16:creationId xmlns:a16="http://schemas.microsoft.com/office/drawing/2014/main" id="{AF440C12-A402-A8D5-3A75-39E6FFBAE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2713" y="2865438"/>
            <a:ext cx="1524000" cy="304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4151" name="Line 7">
            <a:extLst>
              <a:ext uri="{FF2B5EF4-FFF2-40B4-BE49-F238E27FC236}">
                <a16:creationId xmlns:a16="http://schemas.microsoft.com/office/drawing/2014/main" id="{CDEC4733-2C7A-36B9-CDC8-D7B10C165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6913" y="4922838"/>
            <a:ext cx="2819400" cy="1143000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2D9D3-CE3C-7214-F0D6-F9BE98CCE6F6}"/>
              </a:ext>
            </a:extLst>
          </p:cNvPr>
          <p:cNvSpPr/>
          <p:nvPr/>
        </p:nvSpPr>
        <p:spPr bwMode="auto">
          <a:xfrm>
            <a:off x="6183313" y="26368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cxnSp>
        <p:nvCxnSpPr>
          <p:cNvPr id="40969" name="Straight Arrow Connector 2">
            <a:extLst>
              <a:ext uri="{FF2B5EF4-FFF2-40B4-BE49-F238E27FC236}">
                <a16:creationId xmlns:a16="http://schemas.microsoft.com/office/drawing/2014/main" id="{F8166BAC-3E6C-77C6-BAAF-BFC59BAB034D}"/>
              </a:ext>
            </a:extLst>
          </p:cNvPr>
          <p:cNvCxnSpPr>
            <a:cxnSpLocks/>
          </p:cNvCxnSpPr>
          <p:nvPr/>
        </p:nvCxnSpPr>
        <p:spPr bwMode="auto">
          <a:xfrm>
            <a:off x="6183313" y="2713038"/>
            <a:ext cx="762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E57B16-8B31-627F-B2C3-A94B75840A82}"/>
              </a:ext>
            </a:extLst>
          </p:cNvPr>
          <p:cNvSpPr/>
          <p:nvPr/>
        </p:nvSpPr>
        <p:spPr bwMode="auto">
          <a:xfrm>
            <a:off x="7707313" y="3322638"/>
            <a:ext cx="762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cxnSp>
        <p:nvCxnSpPr>
          <p:cNvPr id="40971" name="Straight Arrow Connector 5">
            <a:extLst>
              <a:ext uri="{FF2B5EF4-FFF2-40B4-BE49-F238E27FC236}">
                <a16:creationId xmlns:a16="http://schemas.microsoft.com/office/drawing/2014/main" id="{390FFB7A-DC2B-CBFA-5663-5F9CB7F0EDF5}"/>
              </a:ext>
            </a:extLst>
          </p:cNvPr>
          <p:cNvCxnSpPr>
            <a:cxnSpLocks/>
          </p:cNvCxnSpPr>
          <p:nvPr/>
        </p:nvCxnSpPr>
        <p:spPr bwMode="auto">
          <a:xfrm>
            <a:off x="7707313" y="3398838"/>
            <a:ext cx="762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3FDEF8D0-ED7B-1D7E-C1CA-9BF55C927CCF}"/>
              </a:ext>
            </a:extLst>
          </p:cNvPr>
          <p:cNvGrpSpPr>
            <a:grpSpLocks/>
          </p:cNvGrpSpPr>
          <p:nvPr/>
        </p:nvGrpSpPr>
        <p:grpSpPr bwMode="auto">
          <a:xfrm>
            <a:off x="3516313" y="2941638"/>
            <a:ext cx="6296025" cy="4618037"/>
            <a:chOff x="2880" y="144"/>
            <a:chExt cx="2775" cy="2832"/>
          </a:xfrm>
        </p:grpSpPr>
        <p:graphicFrame>
          <p:nvGraphicFramePr>
            <p:cNvPr id="42002" name="Object 3">
              <a:extLst>
                <a:ext uri="{FF2B5EF4-FFF2-40B4-BE49-F238E27FC236}">
                  <a16:creationId xmlns:a16="http://schemas.microsoft.com/office/drawing/2014/main" id="{7D19F2CC-8F56-E730-E07C-49C1A9F057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144"/>
            <a:ext cx="1575" cy="2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288923" imgH="2317699" progId="Visio.Drawing.11">
                    <p:embed/>
                  </p:oleObj>
                </mc:Choice>
                <mc:Fallback>
                  <p:oleObj name="Visio" r:id="rId2" imgW="1288923" imgH="2317699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4"/>
                          <a:ext cx="1575" cy="2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3" name="AutoShape 7">
              <a:extLst>
                <a:ext uri="{FF2B5EF4-FFF2-40B4-BE49-F238E27FC236}">
                  <a16:creationId xmlns:a16="http://schemas.microsoft.com/office/drawing/2014/main" id="{EF88BB92-6898-9C57-775B-1BB5524C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672"/>
              <a:ext cx="864" cy="192"/>
            </a:xfrm>
            <a:prstGeom prst="borderCallout2">
              <a:avLst>
                <a:gd name="adj1" fmla="val 37500"/>
                <a:gd name="adj2" fmla="val 105556"/>
                <a:gd name="adj3" fmla="val 37500"/>
                <a:gd name="adj4" fmla="val 126505"/>
                <a:gd name="adj5" fmla="val 79167"/>
                <a:gd name="adj6" fmla="val 212384"/>
              </a:avLst>
            </a:prstGeom>
            <a:solidFill>
              <a:srgbClr val="FFFFCC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00CC"/>
                  </a:solidFill>
                </a:rPr>
                <a:t>Activation</a:t>
              </a:r>
            </a:p>
          </p:txBody>
        </p:sp>
        <p:sp>
          <p:nvSpPr>
            <p:cNvPr id="42004" name="AutoShape 8">
              <a:extLst>
                <a:ext uri="{FF2B5EF4-FFF2-40B4-BE49-F238E27FC236}">
                  <a16:creationId xmlns:a16="http://schemas.microsoft.com/office/drawing/2014/main" id="{607550D0-53C2-8578-C4DE-672C4D016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1872"/>
              <a:ext cx="672" cy="192"/>
            </a:xfrm>
            <a:prstGeom prst="borderCallout2">
              <a:avLst>
                <a:gd name="adj1" fmla="val 37500"/>
                <a:gd name="adj2" fmla="val 107144"/>
                <a:gd name="adj3" fmla="val 37500"/>
                <a:gd name="adj4" fmla="val 120833"/>
                <a:gd name="adj5" fmla="val 95833"/>
                <a:gd name="adj6" fmla="val 176639"/>
              </a:avLst>
            </a:prstGeom>
            <a:solidFill>
              <a:srgbClr val="FFFFCC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 i="0">
                  <a:solidFill>
                    <a:srgbClr val="0000CC"/>
                  </a:solidFill>
                </a:rPr>
                <a:t>Nesting</a:t>
              </a:r>
            </a:p>
          </p:txBody>
        </p:sp>
      </p:grpSp>
      <p:sp>
        <p:nvSpPr>
          <p:cNvPr id="41987" name="Rectangle 18">
            <a:extLst>
              <a:ext uri="{FF2B5EF4-FFF2-40B4-BE49-F238E27FC236}">
                <a16:creationId xmlns:a16="http://schemas.microsoft.com/office/drawing/2014/main" id="{C59EA727-E979-022A-1D97-470C6A291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3" y="4999038"/>
            <a:ext cx="304800" cy="2057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37937" name="Rectangle 17">
            <a:extLst>
              <a:ext uri="{FF2B5EF4-FFF2-40B4-BE49-F238E27FC236}">
                <a16:creationId xmlns:a16="http://schemas.microsoft.com/office/drawing/2014/main" id="{E313319B-913C-C9D9-9E08-F467CA9E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874838"/>
            <a:ext cx="9383712" cy="1371600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37F93123-A252-ED45-85F7-8E5A471C9E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808038"/>
          </a:xfrm>
        </p:spPr>
        <p:txBody>
          <a:bodyPr/>
          <a:lstStyle/>
          <a:p>
            <a:r>
              <a:rPr lang="en-US" altLang="en-US" sz="3600"/>
              <a:t>Method calls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31C94F10-65D9-858D-30AD-D4F6A866E9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655638"/>
            <a:ext cx="10080625" cy="6019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b="1"/>
              <a:t>Activation</a:t>
            </a:r>
            <a:r>
              <a:rPr lang="en-US" altLang="en-US"/>
              <a:t>: thick box over object's life line; drawn when object's method is already on the stack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b="1">
                <a:solidFill>
                  <a:srgbClr val="006600"/>
                </a:solidFill>
              </a:rPr>
              <a:t>Either that object is running its code, or it is on the stack waiting for another object's method to finish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/>
              <a:t>Nest to indicate recursion</a:t>
            </a:r>
          </a:p>
        </p:txBody>
      </p:sp>
      <p:sp>
        <p:nvSpPr>
          <p:cNvPr id="41991" name="Rectangle 20">
            <a:extLst>
              <a:ext uri="{FF2B5EF4-FFF2-40B4-BE49-F238E27FC236}">
                <a16:creationId xmlns:a16="http://schemas.microsoft.com/office/drawing/2014/main" id="{C1716459-505E-C674-A78D-F80A93E6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4008438"/>
            <a:ext cx="2874962" cy="644525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r>
              <a:rPr lang="en-IN" altLang="en-US" sz="3200" i="0" u="sng">
                <a:solidFill>
                  <a:schemeClr val="tx1"/>
                </a:solidFill>
              </a:rPr>
              <a:t>:Controller</a:t>
            </a:r>
          </a:p>
        </p:txBody>
      </p:sp>
      <p:cxnSp>
        <p:nvCxnSpPr>
          <p:cNvPr id="41992" name="Straight Connector 21">
            <a:extLst>
              <a:ext uri="{FF2B5EF4-FFF2-40B4-BE49-F238E27FC236}">
                <a16:creationId xmlns:a16="http://schemas.microsoft.com/office/drawing/2014/main" id="{5740A249-1AA2-B2FC-A150-2054C9B8AE8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80169" y="6028531"/>
            <a:ext cx="3028950" cy="33338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C4A5654-0C33-8EB9-67D9-A8EB9470CCB5}"/>
              </a:ext>
            </a:extLst>
          </p:cNvPr>
          <p:cNvSpPr/>
          <p:nvPr/>
        </p:nvSpPr>
        <p:spPr bwMode="auto">
          <a:xfrm>
            <a:off x="315913" y="5380038"/>
            <a:ext cx="1095375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IN" sz="2800" i="0">
              <a:solidFill>
                <a:srgbClr val="FFFFFF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CBEDE1D-C04E-8929-79C1-8FA0FCB9ADD3}"/>
              </a:ext>
            </a:extLst>
          </p:cNvPr>
          <p:cNvSpPr/>
          <p:nvPr/>
        </p:nvSpPr>
        <p:spPr bwMode="auto">
          <a:xfrm>
            <a:off x="1677988" y="5675313"/>
            <a:ext cx="1381125" cy="1619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IN" sz="2800" i="0">
              <a:solidFill>
                <a:srgbClr val="FFFFFF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B755F-1E57-F020-05CF-A79D63F0548C}"/>
              </a:ext>
            </a:extLst>
          </p:cNvPr>
          <p:cNvCxnSpPr/>
          <p:nvPr/>
        </p:nvCxnSpPr>
        <p:spPr bwMode="auto">
          <a:xfrm>
            <a:off x="1579563" y="6399213"/>
            <a:ext cx="230187" cy="31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6" name="Down Arrow 28">
            <a:extLst>
              <a:ext uri="{FF2B5EF4-FFF2-40B4-BE49-F238E27FC236}">
                <a16:creationId xmlns:a16="http://schemas.microsoft.com/office/drawing/2014/main" id="{DC708B02-985B-6D78-9812-4286D6BC0C42}"/>
              </a:ext>
            </a:extLst>
          </p:cNvPr>
          <p:cNvSpPr>
            <a:spLocks noChangeArrowheads="1"/>
          </p:cNvSpPr>
          <p:nvPr/>
        </p:nvSpPr>
        <p:spPr bwMode="auto">
          <a:xfrm rot="8906137">
            <a:off x="1728788" y="6102350"/>
            <a:ext cx="715962" cy="977900"/>
          </a:xfrm>
          <a:prstGeom prst="downArrow">
            <a:avLst>
              <a:gd name="adj1" fmla="val 50000"/>
              <a:gd name="adj2" fmla="val 50145"/>
            </a:avLst>
          </a:pr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defTabSz="914400" eaLnBrk="1" hangingPunct="1"/>
            <a:endParaRPr lang="en-IN" altLang="en-US" sz="2800" i="0">
              <a:solidFill>
                <a:srgbClr val="FFFFFF"/>
              </a:solidFill>
            </a:endParaRPr>
          </a:p>
        </p:txBody>
      </p:sp>
      <p:sp>
        <p:nvSpPr>
          <p:cNvPr id="41997" name="TextBox 25">
            <a:extLst>
              <a:ext uri="{FF2B5EF4-FFF2-40B4-BE49-F238E27FC236}">
                <a16:creationId xmlns:a16="http://schemas.microsoft.com/office/drawing/2014/main" id="{E23706D3-5BFF-7C25-8A82-AC9360B8B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6646863"/>
            <a:ext cx="2449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/>
            <a:r>
              <a:rPr lang="en-IN" altLang="en-US" sz="2800" i="0">
                <a:solidFill>
                  <a:schemeClr val="tx1"/>
                </a:solidFill>
              </a:rPr>
              <a:t>Activation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FEBC6F-D2A7-2EE8-9408-40059E64D6C6}"/>
              </a:ext>
            </a:extLst>
          </p:cNvPr>
          <p:cNvSpPr/>
          <p:nvPr/>
        </p:nvSpPr>
        <p:spPr bwMode="auto">
          <a:xfrm>
            <a:off x="1416050" y="5151438"/>
            <a:ext cx="363538" cy="128905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latin typeface="+mj-lt"/>
            </a:endParaRPr>
          </a:p>
        </p:txBody>
      </p:sp>
      <p:sp>
        <p:nvSpPr>
          <p:cNvPr id="41999" name="Rectangle 17">
            <a:extLst>
              <a:ext uri="{FF2B5EF4-FFF2-40B4-BE49-F238E27FC236}">
                <a16:creationId xmlns:a16="http://schemas.microsoft.com/office/drawing/2014/main" id="{0C3DF1A6-C512-16B0-9EB9-E036D847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713" y="5456238"/>
            <a:ext cx="304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2000" name="Rectangle 19">
            <a:extLst>
              <a:ext uri="{FF2B5EF4-FFF2-40B4-BE49-F238E27FC236}">
                <a16:creationId xmlns:a16="http://schemas.microsoft.com/office/drawing/2014/main" id="{58D62F84-99F2-B004-980C-4382281F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3" y="3627438"/>
            <a:ext cx="3048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C45C1-948F-7DAC-08AA-4AB88F8C15C4}"/>
              </a:ext>
            </a:extLst>
          </p:cNvPr>
          <p:cNvSpPr/>
          <p:nvPr/>
        </p:nvSpPr>
        <p:spPr bwMode="auto">
          <a:xfrm>
            <a:off x="4659313" y="5151438"/>
            <a:ext cx="2990850" cy="1495425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7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8A7F73C-FA51-D9E2-ACBF-79DCEA58AA4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177800" y="0"/>
            <a:ext cx="8566150" cy="960438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Interaction Diagrams</a:t>
            </a:r>
          </a:p>
        </p:txBody>
      </p:sp>
      <p:sp>
        <p:nvSpPr>
          <p:cNvPr id="320515" name="Rectangle 2">
            <a:extLst>
              <a:ext uri="{FF2B5EF4-FFF2-40B4-BE49-F238E27FC236}">
                <a16:creationId xmlns:a16="http://schemas.microsoft.com/office/drawing/2014/main" id="{CADCE266-C447-D3C4-3FE1-6C8851178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854075"/>
            <a:ext cx="9917112" cy="5646738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dirty="0"/>
              <a:t>Three kinds:</a:t>
            </a:r>
          </a:p>
          <a:p>
            <a:pPr marL="769938" lvl="1" indent="-338138" eaLnBrk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dirty="0">
                <a:solidFill>
                  <a:srgbClr val="0000CC"/>
                </a:solidFill>
              </a:rPr>
              <a:t>Interaction overview diagram </a:t>
            </a:r>
          </a:p>
          <a:p>
            <a:pPr marL="738188" lvl="1" indent="-280988" eaLnBrk="1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b="1" dirty="0">
                <a:solidFill>
                  <a:srgbClr val="4C38E2"/>
                </a:solidFill>
              </a:rPr>
              <a:t>Sequence</a:t>
            </a:r>
            <a:r>
              <a:rPr lang="en-GB" sz="2400" b="1" dirty="0"/>
              <a:t> </a:t>
            </a:r>
            <a:r>
              <a:rPr lang="en-GB" sz="2400" dirty="0"/>
              <a:t>and </a:t>
            </a:r>
            <a:r>
              <a:rPr lang="en-GB" b="1" dirty="0">
                <a:solidFill>
                  <a:srgbClr val="4C38E2"/>
                </a:solidFill>
              </a:rPr>
              <a:t>Collaboration</a:t>
            </a:r>
            <a:r>
              <a:rPr lang="en-GB" sz="2400" dirty="0"/>
              <a:t> </a:t>
            </a:r>
            <a:r>
              <a:rPr lang="en-GB" dirty="0">
                <a:solidFill>
                  <a:srgbClr val="0000CC"/>
                </a:solidFill>
              </a:rPr>
              <a:t>(now </a:t>
            </a:r>
            <a:r>
              <a:rPr lang="en-GB" b="1" dirty="0">
                <a:solidFill>
                  <a:srgbClr val="0000CC"/>
                </a:solidFill>
              </a:rPr>
              <a:t>communication</a:t>
            </a:r>
            <a:r>
              <a:rPr lang="en-GB" dirty="0">
                <a:solidFill>
                  <a:srgbClr val="0000CC"/>
                </a:solidFill>
              </a:rPr>
              <a:t>  diagram in UML 2.0)</a:t>
            </a:r>
            <a:r>
              <a:rPr lang="en-GB" dirty="0"/>
              <a:t> diagrams.</a:t>
            </a:r>
          </a:p>
          <a:p>
            <a:pPr marL="338138" indent="-338138" eaLnBrk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dirty="0">
                <a:solidFill>
                  <a:schemeClr val="tx1"/>
                </a:solidFill>
              </a:rPr>
              <a:t>Sequence</a:t>
            </a:r>
            <a:r>
              <a:rPr lang="en-GB" sz="2800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chemeClr val="tx1"/>
                </a:solidFill>
              </a:rPr>
              <a:t>Collaboration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diagrams are actually equivalent:</a:t>
            </a:r>
          </a:p>
          <a:p>
            <a:pPr marL="738188" lvl="1" indent="-280988" eaLnBrk="1">
              <a:lnSpc>
                <a:spcPct val="114000"/>
              </a:lnSpc>
              <a:spcBef>
                <a:spcPts val="600"/>
              </a:spcBef>
              <a:spcAft>
                <a:spcPts val="18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dirty="0"/>
              <a:t>But, portray different perspectives</a:t>
            </a:r>
          </a:p>
          <a:p>
            <a:pPr marL="338138" indent="-338138" eaLnBrk="1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dirty="0">
                <a:solidFill>
                  <a:srgbClr val="003300"/>
                </a:solidFill>
              </a:rPr>
              <a:t>As we shall see:</a:t>
            </a:r>
          </a:p>
          <a:p>
            <a:pPr marL="738188" lvl="1" indent="-280988" eaLnBrk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  <a:defRPr/>
            </a:pPr>
            <a:r>
              <a:rPr lang="en-GB" dirty="0">
                <a:solidFill>
                  <a:schemeClr val="accent2"/>
                </a:solidFill>
              </a:rPr>
              <a:t>These diagrams play a very important role in any design process.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57A8D82E-3475-E824-5F6B-22EA2E93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854075"/>
            <a:ext cx="3713162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052EF3C-8C0B-91C9-8EC9-6D5C3C5EFE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813" y="0"/>
            <a:ext cx="8596312" cy="1255713"/>
          </a:xfrm>
        </p:spPr>
        <p:txBody>
          <a:bodyPr/>
          <a:lstStyle/>
          <a:p>
            <a:r>
              <a:rPr lang="en-US" altLang="en-US" sz="3600"/>
              <a:t>Object Creation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72CC83C-C579-5DBC-E365-C339C24DE5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131888"/>
            <a:ext cx="8943975" cy="5410200"/>
          </a:xfrm>
          <a:noFill/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en-US"/>
              <a:t>An object may create another object via a </a:t>
            </a:r>
            <a:r>
              <a:rPr lang="en-US" altLang="en-US" b="1">
                <a:latin typeface="Courier New" panose="02070309020205020404" pitchFamily="49" charset="0"/>
              </a:rPr>
              <a:t>&lt;&lt;create&gt;&gt;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/>
              <a:t>message.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A87621BE-C0B4-628C-F142-2DE73268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484438"/>
            <a:ext cx="5676900" cy="41830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0000CC"/>
              </a:solidFill>
            </a:endParaRPr>
          </a:p>
        </p:txBody>
      </p:sp>
      <p:sp>
        <p:nvSpPr>
          <p:cNvPr id="23557" name="Rectangle 23">
            <a:extLst>
              <a:ext uri="{FF2B5EF4-FFF2-40B4-BE49-F238E27FC236}">
                <a16:creationId xmlns:a16="http://schemas.microsoft.com/office/drawing/2014/main" id="{FBD328DA-6741-11F5-87ED-095E3A33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914650"/>
            <a:ext cx="1387475" cy="857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0000CC"/>
                </a:solidFill>
              </a:rPr>
              <a:t>:A</a:t>
            </a:r>
          </a:p>
        </p:txBody>
      </p:sp>
      <p:sp>
        <p:nvSpPr>
          <p:cNvPr id="23558" name="Line 24">
            <a:extLst>
              <a:ext uri="{FF2B5EF4-FFF2-40B4-BE49-F238E27FC236}">
                <a16:creationId xmlns:a16="http://schemas.microsoft.com/office/drawing/2014/main" id="{A4A70BC2-38DD-3C4B-1102-B6BD2FCB2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5" y="3771900"/>
            <a:ext cx="0" cy="2465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3559" name="Line 25">
            <a:extLst>
              <a:ext uri="{FF2B5EF4-FFF2-40B4-BE49-F238E27FC236}">
                <a16:creationId xmlns:a16="http://schemas.microsoft.com/office/drawing/2014/main" id="{70147523-FF8D-72F7-74A6-93A534AE4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4951413"/>
            <a:ext cx="0" cy="1285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3560" name="Rectangle 26">
            <a:extLst>
              <a:ext uri="{FF2B5EF4-FFF2-40B4-BE49-F238E27FC236}">
                <a16:creationId xmlns:a16="http://schemas.microsoft.com/office/drawing/2014/main" id="{1CEBC059-87DF-337B-A55B-4C1E53BE5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71900"/>
            <a:ext cx="252413" cy="225107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0000CC"/>
              </a:solidFill>
            </a:endParaRPr>
          </a:p>
        </p:txBody>
      </p:sp>
      <p:sp>
        <p:nvSpPr>
          <p:cNvPr id="23561" name="Line 27">
            <a:extLst>
              <a:ext uri="{FF2B5EF4-FFF2-40B4-BE49-F238E27FC236}">
                <a16:creationId xmlns:a16="http://schemas.microsoft.com/office/drawing/2014/main" id="{4442B277-A1CE-ADE1-A888-AC468E511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4521200"/>
            <a:ext cx="2549525" cy="20638"/>
          </a:xfrm>
          <a:prstGeom prst="line">
            <a:avLst/>
          </a:prstGeom>
          <a:noFill/>
          <a:ln w="38100">
            <a:solidFill>
              <a:srgbClr val="0000CC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23562" name="Text Box 28">
            <a:extLst>
              <a:ext uri="{FF2B5EF4-FFF2-40B4-BE49-F238E27FC236}">
                <a16:creationId xmlns:a16="http://schemas.microsoft.com/office/drawing/2014/main" id="{7C329D6C-29B7-B7F7-2053-DAE0E8C8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4202113"/>
            <a:ext cx="17240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  <a:latin typeface="Courier New" panose="02070309020205020404" pitchFamily="49" charset="0"/>
              </a:rPr>
              <a:t>&lt;&lt;create&gt;&gt;</a:t>
            </a:r>
          </a:p>
        </p:txBody>
      </p:sp>
      <p:sp>
        <p:nvSpPr>
          <p:cNvPr id="23563" name="Rectangle 30">
            <a:extLst>
              <a:ext uri="{FF2B5EF4-FFF2-40B4-BE49-F238E27FC236}">
                <a16:creationId xmlns:a16="http://schemas.microsoft.com/office/drawing/2014/main" id="{2F7B8C8B-63E2-2D34-0CC3-8584B637A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3" y="4094163"/>
            <a:ext cx="1387475" cy="857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0000CC"/>
                </a:solidFill>
              </a:rPr>
              <a:t>:B</a:t>
            </a:r>
          </a:p>
        </p:txBody>
      </p:sp>
      <p:sp>
        <p:nvSpPr>
          <p:cNvPr id="23564" name="Rectangle 31">
            <a:extLst>
              <a:ext uri="{FF2B5EF4-FFF2-40B4-BE49-F238E27FC236}">
                <a16:creationId xmlns:a16="http://schemas.microsoft.com/office/drawing/2014/main" id="{FAF9EF4B-2411-DD75-AE68-0A742B0C3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4951413"/>
            <a:ext cx="252412" cy="96361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60" grpId="0" animBg="1"/>
      <p:bldP spid="23562" grpId="0"/>
      <p:bldP spid="23563" grpId="0" animBg="1"/>
      <p:bldP spid="235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D77F854-E369-6E7C-3EB3-01CDE616FF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884238"/>
          </a:xfrm>
        </p:spPr>
        <p:txBody>
          <a:bodyPr/>
          <a:lstStyle/>
          <a:p>
            <a:r>
              <a:rPr lang="en-US" altLang="en-US" sz="3600"/>
              <a:t>Object Destruction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791A29C6-19F0-C581-A394-A19F0631FA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731838"/>
            <a:ext cx="9840912" cy="2824162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100"/>
              <a:t>An object may destroy another object via a </a:t>
            </a:r>
            <a:r>
              <a:rPr lang="en-US" altLang="en-US" sz="3100">
                <a:solidFill>
                  <a:srgbClr val="003300"/>
                </a:solidFill>
              </a:rPr>
              <a:t>&lt;&lt;destroy&gt;&gt;</a:t>
            </a:r>
            <a:r>
              <a:rPr lang="en-US" altLang="en-US" sz="3100"/>
              <a:t> message.</a:t>
            </a:r>
          </a:p>
          <a:p>
            <a:pPr lvl="1">
              <a:lnSpc>
                <a:spcPct val="110000"/>
              </a:lnSpc>
              <a:spcAft>
                <a:spcPts val="2400"/>
              </a:spcAft>
            </a:pPr>
            <a:r>
              <a:rPr lang="en-US" altLang="en-US" sz="2600"/>
              <a:t>An object may also destroy itself.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en-US" sz="3000" b="1">
                <a:solidFill>
                  <a:srgbClr val="006600"/>
                </a:solidFill>
              </a:rPr>
              <a:t>But, how do you destroy an object in Java?</a:t>
            </a:r>
          </a:p>
          <a:p>
            <a:pPr lvl="1">
              <a:lnSpc>
                <a:spcPct val="110000"/>
              </a:lnSpc>
            </a:pPr>
            <a:r>
              <a:rPr lang="en-US" altLang="en-US" sz="2600" b="1">
                <a:solidFill>
                  <a:srgbClr val="0000CC"/>
                </a:solidFill>
              </a:rPr>
              <a:t>Avoid modeling object destruction unless memory management is critical.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88049AE8-96DC-9FA0-C812-4A3719351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4168775"/>
            <a:ext cx="5472113" cy="3268663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0000CC"/>
              </a:solidFill>
            </a:endParaRP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A049994F-689E-A2F6-BE31-29EA650A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4505325"/>
            <a:ext cx="1336675" cy="669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0000CC"/>
                </a:solidFill>
              </a:rPr>
              <a:t>:A</a:t>
            </a:r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4F4B1719-D226-63F8-5991-13633B8AD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4505325"/>
            <a:ext cx="1336675" cy="669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0" u="sng">
                <a:solidFill>
                  <a:srgbClr val="0000CC"/>
                </a:solidFill>
              </a:rPr>
              <a:t>:B</a:t>
            </a:r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216C102B-B4E6-C02F-26F9-3C2A093B7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5175250"/>
            <a:ext cx="0" cy="192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34916E7D-016D-4562-7A5C-2F6A81C08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75250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83DE2A7D-5FC8-149A-6047-B8688A3F5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5175250"/>
            <a:ext cx="244475" cy="15240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0000CC"/>
              </a:solidFill>
            </a:endParaRPr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30B7729A-945F-A337-A509-0EDD17243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5678488"/>
            <a:ext cx="242887" cy="70485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0">
              <a:solidFill>
                <a:srgbClr val="0000CC"/>
              </a:solidFill>
            </a:endParaRPr>
          </a:p>
        </p:txBody>
      </p:sp>
      <p:sp>
        <p:nvSpPr>
          <p:cNvPr id="24587" name="Line 12">
            <a:extLst>
              <a:ext uri="{FF2B5EF4-FFF2-40B4-BE49-F238E27FC236}">
                <a16:creationId xmlns:a16="http://schemas.microsoft.com/office/drawing/2014/main" id="{1CC2B98C-BA24-D072-24F3-1C1439FAC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5761038"/>
            <a:ext cx="2552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8" name="Text Box 13">
            <a:extLst>
              <a:ext uri="{FF2B5EF4-FFF2-40B4-BE49-F238E27FC236}">
                <a16:creationId xmlns:a16="http://schemas.microsoft.com/office/drawing/2014/main" id="{B678369E-CA53-E77A-0498-0FB384093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5484813"/>
            <a:ext cx="1735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&lt;&lt;destroy&gt;&gt;</a:t>
            </a:r>
          </a:p>
        </p:txBody>
      </p:sp>
      <p:grpSp>
        <p:nvGrpSpPr>
          <p:cNvPr id="24589" name="Group 17">
            <a:extLst>
              <a:ext uri="{FF2B5EF4-FFF2-40B4-BE49-F238E27FC236}">
                <a16:creationId xmlns:a16="http://schemas.microsoft.com/office/drawing/2014/main" id="{F60B72BC-F9E0-D7CD-5451-7E169013B529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6276975"/>
            <a:ext cx="485775" cy="317500"/>
            <a:chOff x="4368" y="3264"/>
            <a:chExt cx="192" cy="144"/>
          </a:xfrm>
        </p:grpSpPr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4C3674E8-221A-6AE8-53CF-4F5CC31A9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264"/>
              <a:ext cx="192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3568" name="Line 16">
              <a:extLst>
                <a:ext uri="{FF2B5EF4-FFF2-40B4-BE49-F238E27FC236}">
                  <a16:creationId xmlns:a16="http://schemas.microsoft.com/office/drawing/2014/main" id="{74B98D4B-B7E6-2ED9-886B-9690103AF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264"/>
              <a:ext cx="192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5" grpId="0" animBg="1"/>
      <p:bldP spid="24586" grpId="0" animBg="1"/>
      <p:bldP spid="245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A8F9083-19AB-DA1B-D941-3C73020061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36513"/>
            <a:ext cx="8596312" cy="1255712"/>
          </a:xfrm>
        </p:spPr>
        <p:txBody>
          <a:bodyPr/>
          <a:lstStyle/>
          <a:p>
            <a:r>
              <a:rPr lang="en-US" altLang="en-US" sz="3600"/>
              <a:t>Looping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01D712C-3A34-F2A4-22EC-BDC6C57394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7975" y="1331913"/>
            <a:ext cx="8569325" cy="755650"/>
          </a:xfrm>
        </p:spPr>
        <p:txBody>
          <a:bodyPr/>
          <a:lstStyle/>
          <a:p>
            <a:r>
              <a:rPr lang="en-US" altLang="en-US"/>
              <a:t>Iteration example UML 1.x:</a:t>
            </a:r>
          </a:p>
        </p:txBody>
      </p:sp>
      <p:grpSp>
        <p:nvGrpSpPr>
          <p:cNvPr id="25604" name="Group 1">
            <a:extLst>
              <a:ext uri="{FF2B5EF4-FFF2-40B4-BE49-F238E27FC236}">
                <a16:creationId xmlns:a16="http://schemas.microsoft.com/office/drawing/2014/main" id="{9B9963CB-D668-4091-BCC6-1A446043D10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1951038"/>
            <a:ext cx="7866063" cy="4648200"/>
            <a:chOff x="755650" y="2332038"/>
            <a:chExt cx="7866063" cy="4648200"/>
          </a:xfrm>
        </p:grpSpPr>
        <p:sp>
          <p:nvSpPr>
            <p:cNvPr id="45061" name="Rectangle 5">
              <a:extLst>
                <a:ext uri="{FF2B5EF4-FFF2-40B4-BE49-F238E27FC236}">
                  <a16:creationId xmlns:a16="http://schemas.microsoft.com/office/drawing/2014/main" id="{AADFBAC8-163B-E25E-590F-EEE159FD6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0" y="2332038"/>
              <a:ext cx="7866063" cy="46482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 i="0">
                <a:solidFill>
                  <a:srgbClr val="0000CC"/>
                </a:solidFill>
              </a:endParaRPr>
            </a:p>
          </p:txBody>
        </p:sp>
        <p:sp>
          <p:nvSpPr>
            <p:cNvPr id="45062" name="Rectangle 6">
              <a:extLst>
                <a:ext uri="{FF2B5EF4-FFF2-40B4-BE49-F238E27FC236}">
                  <a16:creationId xmlns:a16="http://schemas.microsoft.com/office/drawing/2014/main" id="{0EAFF729-E2CA-516D-2742-6057DD301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113" y="2779713"/>
              <a:ext cx="4010025" cy="9556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4400" i="0" u="sng">
                  <a:solidFill>
                    <a:srgbClr val="0000CC"/>
                  </a:solidFill>
                </a:rPr>
                <a:t>:</a:t>
              </a:r>
              <a:r>
                <a:rPr lang="en-US" altLang="en-US" sz="2800" i="0" u="sng">
                  <a:solidFill>
                    <a:srgbClr val="0000CC"/>
                  </a:solidFill>
                </a:rPr>
                <a:t>CompoundShape</a:t>
              </a:r>
            </a:p>
          </p:txBody>
        </p:sp>
        <p:sp>
          <p:nvSpPr>
            <p:cNvPr id="45063" name="Rectangle 7">
              <a:extLst>
                <a:ext uri="{FF2B5EF4-FFF2-40B4-BE49-F238E27FC236}">
                  <a16:creationId xmlns:a16="http://schemas.microsoft.com/office/drawing/2014/main" id="{80B7C3AA-959A-FCE0-C2CA-3630AAD9F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3488" y="2779713"/>
              <a:ext cx="1881187" cy="9556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4400" i="0" u="sng">
                  <a:solidFill>
                    <a:srgbClr val="0000CC"/>
                  </a:solidFill>
                </a:rPr>
                <a:t>:</a:t>
              </a:r>
              <a:r>
                <a:rPr lang="en-US" altLang="en-US" sz="2800" i="0" u="sng">
                  <a:solidFill>
                    <a:srgbClr val="0000CC"/>
                  </a:solidFill>
                </a:rPr>
                <a:t>Shape</a:t>
              </a:r>
            </a:p>
          </p:txBody>
        </p:sp>
        <p:sp>
          <p:nvSpPr>
            <p:cNvPr id="24584" name="Line 8">
              <a:extLst>
                <a:ext uri="{FF2B5EF4-FFF2-40B4-BE49-F238E27FC236}">
                  <a16:creationId xmlns:a16="http://schemas.microsoft.com/office/drawing/2014/main" id="{C9914629-EA84-1A46-B527-6CDEF3F39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1050" y="3830638"/>
              <a:ext cx="0" cy="273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053C0D69-33DD-D6B1-F98D-6BCEDAB48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4875" y="3735388"/>
              <a:ext cx="0" cy="261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45066" name="Rectangle 10">
              <a:extLst>
                <a:ext uri="{FF2B5EF4-FFF2-40B4-BE49-F238E27FC236}">
                  <a16:creationId xmlns:a16="http://schemas.microsoft.com/office/drawing/2014/main" id="{53A9B15D-F67F-B5CA-C605-B59C2708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600" y="4132263"/>
              <a:ext cx="342900" cy="179705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 i="0">
                <a:solidFill>
                  <a:srgbClr val="0000CC"/>
                </a:solidFill>
              </a:endParaRPr>
            </a:p>
          </p:txBody>
        </p:sp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id="{3F224F21-D5DB-27CC-7619-08A2D69E4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500" y="4879975"/>
              <a:ext cx="3590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45068" name="Text Box 13">
              <a:extLst>
                <a:ext uri="{FF2B5EF4-FFF2-40B4-BE49-F238E27FC236}">
                  <a16:creationId xmlns:a16="http://schemas.microsoft.com/office/drawing/2014/main" id="{7A6808D8-053D-A0EB-9D86-5967FCBD3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3971" y="4430938"/>
              <a:ext cx="1485959" cy="45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 i="0">
                  <a:solidFill>
                    <a:srgbClr val="0000CC"/>
                  </a:solidFill>
                </a:rPr>
                <a:t>*draw()</a:t>
              </a:r>
            </a:p>
          </p:txBody>
        </p:sp>
        <p:sp>
          <p:nvSpPr>
            <p:cNvPr id="45069" name="Rectangle 11">
              <a:extLst>
                <a:ext uri="{FF2B5EF4-FFF2-40B4-BE49-F238E27FC236}">
                  <a16:creationId xmlns:a16="http://schemas.microsoft.com/office/drawing/2014/main" id="{C1019C25-5B1D-DB1D-766D-C0AB6E651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4729163"/>
              <a:ext cx="342900" cy="100330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 i="0">
                <a:solidFill>
                  <a:srgbClr val="0000CC"/>
                </a:solidFill>
              </a:endParaRPr>
            </a:p>
          </p:txBody>
        </p:sp>
        <p:sp>
          <p:nvSpPr>
            <p:cNvPr id="24609" name="Line 33">
              <a:extLst>
                <a:ext uri="{FF2B5EF4-FFF2-40B4-BE49-F238E27FC236}">
                  <a16:creationId xmlns:a16="http://schemas.microsoft.com/office/drawing/2014/main" id="{FBBAAA48-4D07-D0AC-3A2D-C4C2805CE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100" y="4579938"/>
              <a:ext cx="2222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100794" tIns="50397" rIns="100794" bIns="50397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80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45071" name="Text Box 34">
              <a:extLst>
                <a:ext uri="{FF2B5EF4-FFF2-40B4-BE49-F238E27FC236}">
                  <a16:creationId xmlns:a16="http://schemas.microsoft.com/office/drawing/2014/main" id="{0E3B5A41-A25B-5B70-30EA-AE34EB92E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815" y="4129538"/>
              <a:ext cx="1295202" cy="45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 i="0">
                  <a:solidFill>
                    <a:srgbClr val="0000CC"/>
                  </a:solidFill>
                </a:rPr>
                <a:t>draw()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4A0200E-2C78-1FDF-8881-691B9932A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06363"/>
            <a:ext cx="8596312" cy="1255713"/>
          </a:xfrm>
        </p:spPr>
        <p:txBody>
          <a:bodyPr/>
          <a:lstStyle/>
          <a:p>
            <a:r>
              <a:rPr lang="en-US" altLang="en-US" sz="3600"/>
              <a:t>Exercise 0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FD7F21D-A181-693F-CD88-19E90AD2E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46138"/>
            <a:ext cx="10080625" cy="5867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500"/>
              <a:t>A user can use a  travel portal to plan a travel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500"/>
              <a:t>When the user presses the plan button, a travel agent applet appears in his window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500"/>
              <a:t>Once the user enters the  source and destination,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en-US" sz="3200"/>
              <a:t>The travel agent applet computes the route and displays the itinerary.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Then travel agent applet gets destroyed once the user presses any key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9932C269-6104-1D0B-7800-71ECDDDC0A43}"/>
              </a:ext>
            </a:extLst>
          </p:cNvPr>
          <p:cNvSpPr txBox="1">
            <a:spLocks noGrp="1"/>
          </p:cNvSpPr>
          <p:nvPr/>
        </p:nvSpPr>
        <p:spPr bwMode="auto">
          <a:xfrm>
            <a:off x="7224713" y="6888163"/>
            <a:ext cx="21002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9E23C1F7-EA09-4F4B-9902-B7A053CA4CA5}" type="slidenum">
              <a:rPr lang="ar-SA" altLang="en-US">
                <a:cs typeface="Arial" panose="020B0604020202020204" pitchFamily="34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34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54ED37E-3D0B-1322-FCB1-B67141F549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0"/>
            <a:ext cx="8596312" cy="1255713"/>
          </a:xfrm>
        </p:spPr>
        <p:txBody>
          <a:bodyPr/>
          <a:lstStyle/>
          <a:p>
            <a:r>
              <a:rPr lang="en-US" altLang="en-US" sz="3600"/>
              <a:t>Exercise 0: Solution</a:t>
            </a:r>
          </a:p>
        </p:txBody>
      </p:sp>
      <p:grpSp>
        <p:nvGrpSpPr>
          <p:cNvPr id="27652" name="Group 1">
            <a:extLst>
              <a:ext uri="{FF2B5EF4-FFF2-40B4-BE49-F238E27FC236}">
                <a16:creationId xmlns:a16="http://schemas.microsoft.com/office/drawing/2014/main" id="{7B0E9144-E2D0-1E7F-2B77-AD04DBC9D8DB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1292225"/>
            <a:ext cx="8359775" cy="5181600"/>
            <a:chOff x="163513" y="1798638"/>
            <a:chExt cx="8359775" cy="5181600"/>
          </a:xfrm>
        </p:grpSpPr>
        <p:sp>
          <p:nvSpPr>
            <p:cNvPr id="47109" name="Rectangle 4">
              <a:extLst>
                <a:ext uri="{FF2B5EF4-FFF2-40B4-BE49-F238E27FC236}">
                  <a16:creationId xmlns:a16="http://schemas.microsoft.com/office/drawing/2014/main" id="{4AD991D7-4FFD-EC74-94E9-BEA9767A2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713" y="1798638"/>
              <a:ext cx="2216150" cy="116363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 u="sng">
                  <a:solidFill>
                    <a:srgbClr val="0000CC"/>
                  </a:solidFill>
                </a:rPr>
                <a:t>:client</a:t>
              </a:r>
            </a:p>
          </p:txBody>
        </p:sp>
        <p:sp>
          <p:nvSpPr>
            <p:cNvPr id="47110" name="Line 16">
              <a:extLst>
                <a:ext uri="{FF2B5EF4-FFF2-40B4-BE49-F238E27FC236}">
                  <a16:creationId xmlns:a16="http://schemas.microsoft.com/office/drawing/2014/main" id="{2F864886-C62C-E3B5-DCB9-58DD494C0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788" y="2962275"/>
              <a:ext cx="0" cy="4017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47111" name="Rectangle 14">
              <a:extLst>
                <a:ext uri="{FF2B5EF4-FFF2-40B4-BE49-F238E27FC236}">
                  <a16:creationId xmlns:a16="http://schemas.microsoft.com/office/drawing/2014/main" id="{25D735EC-A216-98A2-F7BC-6E427558C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313" y="3094038"/>
              <a:ext cx="2057400" cy="116363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 u="sng">
                  <a:solidFill>
                    <a:srgbClr val="0000CC"/>
                  </a:solidFill>
                </a:rPr>
                <a:t>:travelAgent</a:t>
              </a:r>
            </a:p>
          </p:txBody>
        </p:sp>
        <p:sp>
          <p:nvSpPr>
            <p:cNvPr id="47112" name="Line 17">
              <a:extLst>
                <a:ext uri="{FF2B5EF4-FFF2-40B4-BE49-F238E27FC236}">
                  <a16:creationId xmlns:a16="http://schemas.microsoft.com/office/drawing/2014/main" id="{A11A2EE6-589A-4399-62BB-25F275DBE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0913" y="4237038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47113" name="Group 21">
              <a:extLst>
                <a:ext uri="{FF2B5EF4-FFF2-40B4-BE49-F238E27FC236}">
                  <a16:creationId xmlns:a16="http://schemas.microsoft.com/office/drawing/2014/main" id="{12356C14-B188-4734-FF40-47B39E548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513" y="3279775"/>
              <a:ext cx="2216150" cy="422275"/>
              <a:chOff x="768" y="2064"/>
              <a:chExt cx="960" cy="192"/>
            </a:xfrm>
          </p:grpSpPr>
          <p:sp>
            <p:nvSpPr>
              <p:cNvPr id="47133" name="Line 19">
                <a:extLst>
                  <a:ext uri="{FF2B5EF4-FFF2-40B4-BE49-F238E27FC236}">
                    <a16:creationId xmlns:a16="http://schemas.microsoft.com/office/drawing/2014/main" id="{8670163F-0F75-E37A-8AFB-6070C6B8F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134" name="Text Box 20">
                <a:extLst>
                  <a:ext uri="{FF2B5EF4-FFF2-40B4-BE49-F238E27FC236}">
                    <a16:creationId xmlns:a16="http://schemas.microsoft.com/office/drawing/2014/main" id="{987478C2-A936-7090-3425-89A301878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064"/>
                <a:ext cx="330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400" i="0">
                    <a:solidFill>
                      <a:srgbClr val="0000CC"/>
                    </a:solidFill>
                  </a:rPr>
                  <a:t>plan</a:t>
                </a:r>
              </a:p>
            </p:txBody>
          </p:sp>
        </p:grpSp>
        <p:sp>
          <p:nvSpPr>
            <p:cNvPr id="47114" name="Rectangle 22">
              <a:extLst>
                <a:ext uri="{FF2B5EF4-FFF2-40B4-BE49-F238E27FC236}">
                  <a16:creationId xmlns:a16="http://schemas.microsoft.com/office/drawing/2014/main" id="{BEAFDAB7-A341-EFAF-FB16-2460367D2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663" y="3595688"/>
              <a:ext cx="222250" cy="285591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solidFill>
                  <a:srgbClr val="0000CC"/>
                </a:solidFill>
              </a:endParaRPr>
            </a:p>
          </p:txBody>
        </p:sp>
        <p:sp>
          <p:nvSpPr>
            <p:cNvPr id="47115" name="Line 36">
              <a:extLst>
                <a:ext uri="{FF2B5EF4-FFF2-40B4-BE49-F238E27FC236}">
                  <a16:creationId xmlns:a16="http://schemas.microsoft.com/office/drawing/2014/main" id="{B8743F62-649F-CB42-657D-483920065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913" y="4999038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47116" name="Text Box 37">
              <a:extLst>
                <a:ext uri="{FF2B5EF4-FFF2-40B4-BE49-F238E27FC236}">
                  <a16:creationId xmlns:a16="http://schemas.microsoft.com/office/drawing/2014/main" id="{D4E43A3E-24B4-E540-6ADA-E5B11E285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113" y="4541838"/>
              <a:ext cx="20161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00CC"/>
                  </a:solidFill>
                </a:rPr>
                <a:t>setItinerary</a:t>
              </a:r>
            </a:p>
          </p:txBody>
        </p:sp>
        <p:sp>
          <p:nvSpPr>
            <p:cNvPr id="47117" name="Rectangle 40">
              <a:extLst>
                <a:ext uri="{FF2B5EF4-FFF2-40B4-BE49-F238E27FC236}">
                  <a16:creationId xmlns:a16="http://schemas.microsoft.com/office/drawing/2014/main" id="{BE3E6686-D5C3-7E80-53A2-69DB201D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650" y="4694238"/>
              <a:ext cx="220663" cy="19050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solidFill>
                  <a:srgbClr val="0000CC"/>
                </a:solidFill>
              </a:endParaRPr>
            </a:p>
          </p:txBody>
        </p:sp>
        <p:sp>
          <p:nvSpPr>
            <p:cNvPr id="47118" name="Line 36">
              <a:extLst>
                <a:ext uri="{FF2B5EF4-FFF2-40B4-BE49-F238E27FC236}">
                  <a16:creationId xmlns:a16="http://schemas.microsoft.com/office/drawing/2014/main" id="{07EEDF0B-5552-8428-256E-7551FA439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025" y="3779838"/>
              <a:ext cx="2427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47119" name="Text Box 28">
              <a:extLst>
                <a:ext uri="{FF2B5EF4-FFF2-40B4-BE49-F238E27FC236}">
                  <a16:creationId xmlns:a16="http://schemas.microsoft.com/office/drawing/2014/main" id="{C12173E3-5BE2-A69E-CF6F-5E7DD0C46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713" y="3475038"/>
              <a:ext cx="1617662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>
                  <a:solidFill>
                    <a:srgbClr val="0000CC"/>
                  </a:solidFill>
                </a:rPr>
                <a:t>&lt;&lt;create&gt;&gt;</a:t>
              </a:r>
            </a:p>
          </p:txBody>
        </p:sp>
        <p:grpSp>
          <p:nvGrpSpPr>
            <p:cNvPr id="47120" name="Group 34">
              <a:extLst>
                <a:ext uri="{FF2B5EF4-FFF2-40B4-BE49-F238E27FC236}">
                  <a16:creationId xmlns:a16="http://schemas.microsoft.com/office/drawing/2014/main" id="{2AF85513-0706-28DA-221A-54CD9DEC1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7113" y="4721225"/>
              <a:ext cx="2416175" cy="1268413"/>
              <a:chOff x="1728" y="2256"/>
              <a:chExt cx="1047" cy="576"/>
            </a:xfrm>
          </p:grpSpPr>
          <p:grpSp>
            <p:nvGrpSpPr>
              <p:cNvPr id="47127" name="Group 33">
                <a:extLst>
                  <a:ext uri="{FF2B5EF4-FFF2-40B4-BE49-F238E27FC236}">
                    <a16:creationId xmlns:a16="http://schemas.microsoft.com/office/drawing/2014/main" id="{F9100584-2DEB-16DF-9A61-3CCFE4293A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47129" name="Line 24">
                  <a:extLst>
                    <a:ext uri="{FF2B5EF4-FFF2-40B4-BE49-F238E27FC236}">
                      <a16:creationId xmlns:a16="http://schemas.microsoft.com/office/drawing/2014/main" id="{64F83FC5-04A6-C5C9-3711-0DBF73888D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7130" name="Line 26">
                  <a:extLst>
                    <a:ext uri="{FF2B5EF4-FFF2-40B4-BE49-F238E27FC236}">
                      <a16:creationId xmlns:a16="http://schemas.microsoft.com/office/drawing/2014/main" id="{0B25231C-EE0E-5528-D43F-E7548837C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7131" name="Line 27">
                  <a:extLst>
                    <a:ext uri="{FF2B5EF4-FFF2-40B4-BE49-F238E27FC236}">
                      <a16:creationId xmlns:a16="http://schemas.microsoft.com/office/drawing/2014/main" id="{A6D67CA7-313A-FCC4-D64D-D94093A73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7132" name="Rectangle 29">
                  <a:extLst>
                    <a:ext uri="{FF2B5EF4-FFF2-40B4-BE49-F238E27FC236}">
                      <a16:creationId xmlns:a16="http://schemas.microsoft.com/office/drawing/2014/main" id="{E9F5DF32-59F3-55EE-CB16-B586EC4D0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sz="4000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47128" name="Text Box 31">
                <a:extLst>
                  <a:ext uri="{FF2B5EF4-FFF2-40B4-BE49-F238E27FC236}">
                    <a16:creationId xmlns:a16="http://schemas.microsoft.com/office/drawing/2014/main" id="{1E42A504-B6F9-F4FA-AD1E-54B2F87E8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256"/>
                <a:ext cx="99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400" i="0">
                    <a:solidFill>
                      <a:srgbClr val="0000CC"/>
                    </a:solidFill>
                  </a:rPr>
                  <a:t>calculateRoute</a:t>
                </a:r>
              </a:p>
            </p:txBody>
          </p:sp>
        </p:grpSp>
        <p:sp>
          <p:nvSpPr>
            <p:cNvPr id="47121" name="Line 36">
              <a:extLst>
                <a:ext uri="{FF2B5EF4-FFF2-40B4-BE49-F238E27FC236}">
                  <a16:creationId xmlns:a16="http://schemas.microsoft.com/office/drawing/2014/main" id="{B6303ACD-C32A-4EB7-8B03-E64F37090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913" y="6370638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47122" name="Text Box 13">
              <a:extLst>
                <a:ext uri="{FF2B5EF4-FFF2-40B4-BE49-F238E27FC236}">
                  <a16:creationId xmlns:a16="http://schemas.microsoft.com/office/drawing/2014/main" id="{591D0881-00E2-3282-64F6-95A735E33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408" y="6415899"/>
              <a:ext cx="17351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>
                  <a:solidFill>
                    <a:srgbClr val="0000CC"/>
                  </a:solidFill>
                </a:rPr>
                <a:t>&lt;&lt;destroy&gt;&gt;</a:t>
              </a:r>
            </a:p>
          </p:txBody>
        </p:sp>
        <p:grpSp>
          <p:nvGrpSpPr>
            <p:cNvPr id="47123" name="Group 17">
              <a:extLst>
                <a:ext uri="{FF2B5EF4-FFF2-40B4-BE49-F238E27FC236}">
                  <a16:creationId xmlns:a16="http://schemas.microsoft.com/office/drawing/2014/main" id="{31385173-5334-97C3-A5E6-5EC9198F3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2313" y="6510338"/>
              <a:ext cx="485775" cy="317500"/>
              <a:chOff x="4368" y="3264"/>
              <a:chExt cx="192" cy="144"/>
            </a:xfrm>
          </p:grpSpPr>
          <p:sp>
            <p:nvSpPr>
              <p:cNvPr id="47125" name="Line 15">
                <a:extLst>
                  <a:ext uri="{FF2B5EF4-FFF2-40B4-BE49-F238E27FC236}">
                    <a16:creationId xmlns:a16="http://schemas.microsoft.com/office/drawing/2014/main" id="{CDDB979B-8756-9496-8A2B-3FA5666E7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264"/>
                <a:ext cx="192" cy="14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126" name="Line 16">
                <a:extLst>
                  <a:ext uri="{FF2B5EF4-FFF2-40B4-BE49-F238E27FC236}">
                    <a16:creationId xmlns:a16="http://schemas.microsoft.com/office/drawing/2014/main" id="{EE1247EE-662A-CF8C-4C4B-FA756DBF8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3264"/>
                <a:ext cx="192" cy="14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7124" name="Text Box 37">
              <a:extLst>
                <a:ext uri="{FF2B5EF4-FFF2-40B4-BE49-F238E27FC236}">
                  <a16:creationId xmlns:a16="http://schemas.microsoft.com/office/drawing/2014/main" id="{8DEE1226-6632-CECF-FD50-BC175C690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865" y="5943897"/>
              <a:ext cx="2494248" cy="400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00CC"/>
                  </a:solidFill>
                </a:rPr>
                <a:t>[any key press]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826590AE-A057-C22E-CC06-E7A7E8B7F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-106363"/>
            <a:ext cx="8596312" cy="1255713"/>
          </a:xfrm>
        </p:spPr>
        <p:txBody>
          <a:bodyPr/>
          <a:lstStyle/>
          <a:p>
            <a:r>
              <a:rPr lang="en-US" altLang="en-US" sz="3600"/>
              <a:t>Exercise 1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2BBA968-4F34-F4E8-AAEE-D112A5FC3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263" y="1036638"/>
            <a:ext cx="9688512" cy="6019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A traffic police uses a traffic violation app to find the details of any traffic violation by entering the violation id. Details of the interactions are the following: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/>
              <a:t>The police first presses the view button in the Violation dialog box of the app.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/>
              <a:t>This request is  conveyed to the server object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400"/>
              <a:t>The server object asks for the violation id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/>
              <a:t>Once the police enters the violation id, the server queries the DBproxy object using the id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/>
              <a:t>Based on the response received from the DBProxy, the server creates a violation object and passes it to the dialog box for display.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31EEADB5-50E7-AC0E-AECD-FD498A00E6CD}"/>
              </a:ext>
            </a:extLst>
          </p:cNvPr>
          <p:cNvSpPr txBox="1">
            <a:spLocks noGrp="1"/>
          </p:cNvSpPr>
          <p:nvPr/>
        </p:nvSpPr>
        <p:spPr bwMode="auto">
          <a:xfrm>
            <a:off x="7224713" y="6735763"/>
            <a:ext cx="21002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4B500C3F-0887-4DEE-AB94-D4EFE58BFC99}" type="slidenum">
              <a:rPr lang="ar-SA" altLang="en-US" i="0">
                <a:cs typeface="Arial" panose="020B0604020202020204" pitchFamily="34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36</a:t>
            </a:fld>
            <a:endParaRPr lang="en-US" altLang="en-US" i="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4819868-9FC3-BF92-A8A7-4B3AEDEECB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-30163"/>
            <a:ext cx="8991600" cy="1255713"/>
          </a:xfrm>
        </p:spPr>
        <p:txBody>
          <a:bodyPr/>
          <a:lstStyle/>
          <a:p>
            <a:r>
              <a:rPr lang="en-US" altLang="en-US" sz="3600"/>
              <a:t>Exercise 1: </a:t>
            </a:r>
            <a:r>
              <a:rPr lang="en-US" altLang="en-US" sz="3600">
                <a:solidFill>
                  <a:srgbClr val="0000CC"/>
                </a:solidFill>
              </a:rPr>
              <a:t>Solution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196DEC76-0548-4E06-B556-AB3A3A96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3992563"/>
            <a:ext cx="1862138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i="0">
                <a:solidFill>
                  <a:srgbClr val="0000CC"/>
                </a:solidFill>
                <a:latin typeface="+mn-lt"/>
              </a:rPr>
              <a:t>getViolation(id)</a:t>
            </a:r>
          </a:p>
        </p:txBody>
      </p:sp>
      <p:grpSp>
        <p:nvGrpSpPr>
          <p:cNvPr id="29701" name="Group 4">
            <a:extLst>
              <a:ext uri="{FF2B5EF4-FFF2-40B4-BE49-F238E27FC236}">
                <a16:creationId xmlns:a16="http://schemas.microsoft.com/office/drawing/2014/main" id="{17332C3B-320A-1F09-781A-06102E8A0901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1036638"/>
            <a:ext cx="671513" cy="1020762"/>
            <a:chOff x="528" y="1584"/>
            <a:chExt cx="384" cy="624"/>
          </a:xfrm>
        </p:grpSpPr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7DAB5751-633B-32BC-340C-0DECE9C84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970"/>
              <a:ext cx="144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6630" name="Line 6">
              <a:extLst>
                <a:ext uri="{FF2B5EF4-FFF2-40B4-BE49-F238E27FC236}">
                  <a16:creationId xmlns:a16="http://schemas.microsoft.com/office/drawing/2014/main" id="{CFD4F055-1DBC-DF66-96DF-43EA02C0E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1970"/>
              <a:ext cx="143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6631" name="Line 7">
              <a:extLst>
                <a:ext uri="{FF2B5EF4-FFF2-40B4-BE49-F238E27FC236}">
                  <a16:creationId xmlns:a16="http://schemas.microsoft.com/office/drawing/2014/main" id="{A56F6702-037F-F462-8D29-D721600C2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728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6632" name="Line 8">
              <a:extLst>
                <a:ext uri="{FF2B5EF4-FFF2-40B4-BE49-F238E27FC236}">
                  <a16:creationId xmlns:a16="http://schemas.microsoft.com/office/drawing/2014/main" id="{95FD2349-05A7-83B1-5B5E-7229BE405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6633" name="Oval 9">
              <a:extLst>
                <a:ext uri="{FF2B5EF4-FFF2-40B4-BE49-F238E27FC236}">
                  <a16:creationId xmlns:a16="http://schemas.microsoft.com/office/drawing/2014/main" id="{B20BF0F8-E2DF-8A69-E0E8-78791CCF4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5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26635" name="Text Box 11">
            <a:extLst>
              <a:ext uri="{FF2B5EF4-FFF2-40B4-BE49-F238E27FC236}">
                <a16:creationId xmlns:a16="http://schemas.microsoft.com/office/drawing/2014/main" id="{70B54607-F64E-9AFF-BBDE-C2903DEE3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2057400"/>
            <a:ext cx="960437" cy="3762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200" i="0" dirty="0">
                <a:solidFill>
                  <a:srgbClr val="0000CC"/>
                </a:solidFill>
                <a:latin typeface="+mn-lt"/>
              </a:rPr>
              <a:t>Police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8766FAAD-EAB0-D4D0-FB5C-7386D721C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3" y="2670175"/>
            <a:ext cx="0" cy="42846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grpSp>
        <p:nvGrpSpPr>
          <p:cNvPr id="29704" name="Group 20">
            <a:extLst>
              <a:ext uri="{FF2B5EF4-FFF2-40B4-BE49-F238E27FC236}">
                <a16:creationId xmlns:a16="http://schemas.microsoft.com/office/drawing/2014/main" id="{A945ED9F-9AAE-534F-9716-8AE83C3B2F13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1241425"/>
            <a:ext cx="1343025" cy="5713413"/>
            <a:chOff x="1152" y="1152"/>
            <a:chExt cx="768" cy="2688"/>
          </a:xfrm>
        </p:grpSpPr>
        <p:sp>
          <p:nvSpPr>
            <p:cNvPr id="26636" name="Rectangle 12">
              <a:extLst>
                <a:ext uri="{FF2B5EF4-FFF2-40B4-BE49-F238E27FC236}">
                  <a16:creationId xmlns:a16="http://schemas.microsoft.com/office/drawing/2014/main" id="{AE3A0C33-408E-68DA-7EF6-3EFCE017C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768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u="sng">
                  <a:solidFill>
                    <a:srgbClr val="0000CC"/>
                  </a:solidFill>
                  <a:latin typeface="+mn-lt"/>
                </a:rPr>
                <a:t>:Violations</a:t>
              </a:r>
              <a:br>
                <a:rPr lang="en-US" sz="2000" i="0" u="sng">
                  <a:solidFill>
                    <a:srgbClr val="0000CC"/>
                  </a:solidFill>
                  <a:latin typeface="+mn-lt"/>
                </a:rPr>
              </a:br>
              <a:r>
                <a:rPr lang="en-US" sz="2000" i="0" u="sng">
                  <a:solidFill>
                    <a:srgbClr val="0000CC"/>
                  </a:solidFill>
                  <a:latin typeface="+mn-lt"/>
                </a:rPr>
                <a:t>Dialog</a:t>
              </a:r>
            </a:p>
          </p:txBody>
        </p:sp>
        <p:sp>
          <p:nvSpPr>
            <p:cNvPr id="26641" name="Line 17">
              <a:extLst>
                <a:ext uri="{FF2B5EF4-FFF2-40B4-BE49-F238E27FC236}">
                  <a16:creationId xmlns:a16="http://schemas.microsoft.com/office/drawing/2014/main" id="{DABEBAA6-F10F-FE15-D0CE-06DA686A3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grpSp>
        <p:nvGrpSpPr>
          <p:cNvPr id="29705" name="Group 21">
            <a:extLst>
              <a:ext uri="{FF2B5EF4-FFF2-40B4-BE49-F238E27FC236}">
                <a16:creationId xmlns:a16="http://schemas.microsoft.com/office/drawing/2014/main" id="{BE853B46-E90E-C7FE-3902-CD52E8DC8872}"/>
              </a:ext>
            </a:extLst>
          </p:cNvPr>
          <p:cNvGrpSpPr>
            <a:grpSpLocks/>
          </p:cNvGrpSpPr>
          <p:nvPr/>
        </p:nvGrpSpPr>
        <p:grpSpPr bwMode="auto">
          <a:xfrm>
            <a:off x="3486150" y="1241425"/>
            <a:ext cx="1343025" cy="5713413"/>
            <a:chOff x="2400" y="1152"/>
            <a:chExt cx="768" cy="2688"/>
          </a:xfrm>
        </p:grpSpPr>
        <p:sp>
          <p:nvSpPr>
            <p:cNvPr id="26637" name="Rectangle 13">
              <a:extLst>
                <a:ext uri="{FF2B5EF4-FFF2-40B4-BE49-F238E27FC236}">
                  <a16:creationId xmlns:a16="http://schemas.microsoft.com/office/drawing/2014/main" id="{CE566341-89D7-E602-79C3-DED5CE4C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52"/>
              <a:ext cx="768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u="sng" dirty="0">
                  <a:solidFill>
                    <a:srgbClr val="0000CC"/>
                  </a:solidFill>
                  <a:latin typeface="+mn-lt"/>
                </a:rPr>
                <a:t>:Violations</a:t>
              </a:r>
              <a:br>
                <a:rPr lang="en-US" sz="2000" i="0" u="sng" dirty="0">
                  <a:solidFill>
                    <a:srgbClr val="0000CC"/>
                  </a:solidFill>
                  <a:latin typeface="+mn-lt"/>
                </a:rPr>
              </a:br>
              <a:r>
                <a:rPr lang="en-US" sz="2000" i="0" u="sng" dirty="0">
                  <a:solidFill>
                    <a:srgbClr val="0000CC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EE46EF6E-5BCB-259B-7F70-DD9D96842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grpSp>
        <p:nvGrpSpPr>
          <p:cNvPr id="29706" name="Group 22">
            <a:extLst>
              <a:ext uri="{FF2B5EF4-FFF2-40B4-BE49-F238E27FC236}">
                <a16:creationId xmlns:a16="http://schemas.microsoft.com/office/drawing/2014/main" id="{23539247-1C4E-DCA3-EF23-375A0A56A9C5}"/>
              </a:ext>
            </a:extLst>
          </p:cNvPr>
          <p:cNvGrpSpPr>
            <a:grpSpLocks/>
          </p:cNvGrpSpPr>
          <p:nvPr/>
        </p:nvGrpSpPr>
        <p:grpSpPr bwMode="auto">
          <a:xfrm>
            <a:off x="6005513" y="1241425"/>
            <a:ext cx="1344612" cy="5713413"/>
            <a:chOff x="3600" y="1152"/>
            <a:chExt cx="768" cy="2688"/>
          </a:xfrm>
        </p:grpSpPr>
        <p:sp>
          <p:nvSpPr>
            <p:cNvPr id="26638" name="Rectangle 14">
              <a:extLst>
                <a:ext uri="{FF2B5EF4-FFF2-40B4-BE49-F238E27FC236}">
                  <a16:creationId xmlns:a16="http://schemas.microsoft.com/office/drawing/2014/main" id="{827DDFD3-6C27-3B87-E7E5-08B244936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768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u="sng">
                  <a:solidFill>
                    <a:srgbClr val="0000CC"/>
                  </a:solidFill>
                  <a:latin typeface="+mn-lt"/>
                </a:rPr>
                <a:t>:Violations</a:t>
              </a:r>
              <a:br>
                <a:rPr lang="en-US" sz="2000" i="0" u="sng">
                  <a:solidFill>
                    <a:srgbClr val="0000CC"/>
                  </a:solidFill>
                  <a:latin typeface="+mn-lt"/>
                </a:rPr>
              </a:br>
              <a:r>
                <a:rPr lang="en-US" sz="2000" i="0" u="sng">
                  <a:solidFill>
                    <a:srgbClr val="0000CC"/>
                  </a:solidFill>
                  <a:latin typeface="+mn-lt"/>
                </a:rPr>
                <a:t>DBProxy</a:t>
              </a:r>
            </a:p>
          </p:txBody>
        </p:sp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E4185DE7-3CB0-11B7-A39F-BA2F4F6BF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36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26647" name="Line 23">
            <a:extLst>
              <a:ext uri="{FF2B5EF4-FFF2-40B4-BE49-F238E27FC236}">
                <a16:creationId xmlns:a16="http://schemas.microsoft.com/office/drawing/2014/main" id="{2D5773EE-16C7-7937-4160-7FA8D4A4B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3" y="2871788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48" name="Text Box 24">
            <a:extLst>
              <a:ext uri="{FF2B5EF4-FFF2-40B4-BE49-F238E27FC236}">
                <a16:creationId xmlns:a16="http://schemas.microsoft.com/office/drawing/2014/main" id="{9B01012D-7763-0998-B6FC-1CF2ED39D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2616200"/>
            <a:ext cx="668338" cy="325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i="0" dirty="0">
                <a:solidFill>
                  <a:srgbClr val="0000CC"/>
                </a:solidFill>
                <a:latin typeface="+mn-lt"/>
              </a:rPr>
              <a:t>view</a:t>
            </a:r>
          </a:p>
        </p:txBody>
      </p:sp>
      <p:sp>
        <p:nvSpPr>
          <p:cNvPr id="26649" name="Rectangle 25">
            <a:extLst>
              <a:ext uri="{FF2B5EF4-FFF2-40B4-BE49-F238E27FC236}">
                <a16:creationId xmlns:a16="http://schemas.microsoft.com/office/drawing/2014/main" id="{0AAB8095-9B9A-A397-50D1-20DBC3C8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71775"/>
            <a:ext cx="168275" cy="36718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50" name="Line 26">
            <a:extLst>
              <a:ext uri="{FF2B5EF4-FFF2-40B4-BE49-F238E27FC236}">
                <a16:creationId xmlns:a16="http://schemas.microsoft.com/office/drawing/2014/main" id="{6ACD697E-22B9-F9B6-C344-E02DE02F7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3076575"/>
            <a:ext cx="184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51" name="Text Box 27">
            <a:extLst>
              <a:ext uri="{FF2B5EF4-FFF2-40B4-BE49-F238E27FC236}">
                <a16:creationId xmlns:a16="http://schemas.microsoft.com/office/drawing/2014/main" id="{5C8D83B2-407A-BE35-2083-5A16AA63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2789238"/>
            <a:ext cx="668337" cy="3254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i="0" dirty="0">
                <a:solidFill>
                  <a:srgbClr val="0000CC"/>
                </a:solidFill>
                <a:latin typeface="+mn-lt"/>
              </a:rPr>
              <a:t>view</a:t>
            </a:r>
          </a:p>
        </p:txBody>
      </p:sp>
      <p:sp>
        <p:nvSpPr>
          <p:cNvPr id="26652" name="Rectangle 28">
            <a:extLst>
              <a:ext uri="{FF2B5EF4-FFF2-40B4-BE49-F238E27FC236}">
                <a16:creationId xmlns:a16="http://schemas.microsoft.com/office/drawing/2014/main" id="{8155DEC7-3937-C4E1-DB55-4A05D93E5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2974975"/>
            <a:ext cx="168275" cy="326548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53" name="Line 29">
            <a:extLst>
              <a:ext uri="{FF2B5EF4-FFF2-40B4-BE49-F238E27FC236}">
                <a16:creationId xmlns:a16="http://schemas.microsoft.com/office/drawing/2014/main" id="{5BD686BB-E74C-3FB2-48CD-EE3C54BB72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9813" y="3689350"/>
            <a:ext cx="176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54" name="Text Box 30">
            <a:extLst>
              <a:ext uri="{FF2B5EF4-FFF2-40B4-BE49-F238E27FC236}">
                <a16:creationId xmlns:a16="http://schemas.microsoft.com/office/drawing/2014/main" id="{F84BEA2E-7595-B3A4-36BD-8CDA196BE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8" y="3281363"/>
            <a:ext cx="1354137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i="0">
                <a:solidFill>
                  <a:srgbClr val="0000CC"/>
                </a:solidFill>
                <a:latin typeface="+mn-lt"/>
              </a:rPr>
              <a:t>id=getID()</a:t>
            </a:r>
          </a:p>
        </p:txBody>
      </p:sp>
      <p:sp>
        <p:nvSpPr>
          <p:cNvPr id="26655" name="Rectangle 31">
            <a:extLst>
              <a:ext uri="{FF2B5EF4-FFF2-40B4-BE49-F238E27FC236}">
                <a16:creationId xmlns:a16="http://schemas.microsoft.com/office/drawing/2014/main" id="{CD6D9601-4C9F-6BA2-7648-F8C321843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587750"/>
            <a:ext cx="168275" cy="5095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56" name="Line 32">
            <a:extLst>
              <a:ext uri="{FF2B5EF4-FFF2-40B4-BE49-F238E27FC236}">
                <a16:creationId xmlns:a16="http://schemas.microsoft.com/office/drawing/2014/main" id="{BCAD3425-85B5-B4FF-80F7-8E8651421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800" y="4300538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58" name="Rectangle 34">
            <a:extLst>
              <a:ext uri="{FF2B5EF4-FFF2-40B4-BE49-F238E27FC236}">
                <a16:creationId xmlns:a16="http://schemas.microsoft.com/office/drawing/2014/main" id="{C0272C84-53AB-A0C2-DB4A-3B6A89E38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75" y="4198938"/>
            <a:ext cx="166688" cy="163353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62" name="Line 38">
            <a:extLst>
              <a:ext uri="{FF2B5EF4-FFF2-40B4-BE49-F238E27FC236}">
                <a16:creationId xmlns:a16="http://schemas.microsoft.com/office/drawing/2014/main" id="{E415E4F1-5F1A-A63C-5171-4F9A31969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1163" y="4505325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grpSp>
        <p:nvGrpSpPr>
          <p:cNvPr id="29719" name="Group 45">
            <a:extLst>
              <a:ext uri="{FF2B5EF4-FFF2-40B4-BE49-F238E27FC236}">
                <a16:creationId xmlns:a16="http://schemas.microsoft.com/office/drawing/2014/main" id="{3099E2BF-FF55-EFC4-6027-EFDC96E829EF}"/>
              </a:ext>
            </a:extLst>
          </p:cNvPr>
          <p:cNvGrpSpPr>
            <a:grpSpLocks/>
          </p:cNvGrpSpPr>
          <p:nvPr/>
        </p:nvGrpSpPr>
        <p:grpSpPr bwMode="auto">
          <a:xfrm>
            <a:off x="8358188" y="4097338"/>
            <a:ext cx="1344612" cy="2857500"/>
            <a:chOff x="4320" y="2496"/>
            <a:chExt cx="768" cy="1344"/>
          </a:xfrm>
        </p:grpSpPr>
        <p:sp>
          <p:nvSpPr>
            <p:cNvPr id="26660" name="Rectangle 36">
              <a:extLst>
                <a:ext uri="{FF2B5EF4-FFF2-40B4-BE49-F238E27FC236}">
                  <a16:creationId xmlns:a16="http://schemas.microsoft.com/office/drawing/2014/main" id="{A771DC1F-158A-019F-7007-F00D41CBA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96"/>
              <a:ext cx="768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u="sng">
                  <a:solidFill>
                    <a:srgbClr val="0000CC"/>
                  </a:solidFill>
                  <a:latin typeface="+mn-lt"/>
                </a:rPr>
                <a:t>v:Traffic</a:t>
              </a:r>
              <a:br>
                <a:rPr lang="en-US" sz="2000" i="0" u="sng">
                  <a:solidFill>
                    <a:srgbClr val="0000CC"/>
                  </a:solidFill>
                  <a:latin typeface="+mn-lt"/>
                </a:rPr>
              </a:br>
              <a:r>
                <a:rPr lang="en-US" sz="2000" i="0" u="sng">
                  <a:solidFill>
                    <a:srgbClr val="0000CC"/>
                  </a:solidFill>
                  <a:latin typeface="+mn-lt"/>
                </a:rPr>
                <a:t>Violation</a:t>
              </a:r>
            </a:p>
          </p:txBody>
        </p:sp>
        <p:sp>
          <p:nvSpPr>
            <p:cNvPr id="26661" name="Line 37">
              <a:extLst>
                <a:ext uri="{FF2B5EF4-FFF2-40B4-BE49-F238E27FC236}">
                  <a16:creationId xmlns:a16="http://schemas.microsoft.com/office/drawing/2014/main" id="{E42214BF-514F-12BD-76B3-378B601C3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7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6664" name="Rectangle 40">
              <a:extLst>
                <a:ext uri="{FF2B5EF4-FFF2-40B4-BE49-F238E27FC236}">
                  <a16:creationId xmlns:a16="http://schemas.microsoft.com/office/drawing/2014/main" id="{C4A78B96-DA99-D372-AB0B-7D0D2ED02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880"/>
              <a:ext cx="92" cy="288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26665" name="Line 41">
            <a:extLst>
              <a:ext uri="{FF2B5EF4-FFF2-40B4-BE49-F238E27FC236}">
                <a16:creationId xmlns:a16="http://schemas.microsoft.com/office/drawing/2014/main" id="{4FDF0BEA-1F35-0529-45E5-810BA5558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9813" y="5934075"/>
            <a:ext cx="176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66" name="Text Box 42">
            <a:extLst>
              <a:ext uri="{FF2B5EF4-FFF2-40B4-BE49-F238E27FC236}">
                <a16:creationId xmlns:a16="http://schemas.microsoft.com/office/drawing/2014/main" id="{B24BD20B-5A12-06FD-EB8C-59283C92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8" y="5526088"/>
            <a:ext cx="1227137" cy="3190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i="0">
                <a:solidFill>
                  <a:srgbClr val="0000CC"/>
                </a:solidFill>
                <a:latin typeface="+mn-lt"/>
              </a:rPr>
              <a:t>display(v)</a:t>
            </a:r>
          </a:p>
        </p:txBody>
      </p:sp>
      <p:sp>
        <p:nvSpPr>
          <p:cNvPr id="26667" name="Rectangle 43">
            <a:extLst>
              <a:ext uri="{FF2B5EF4-FFF2-40B4-BE49-F238E27FC236}">
                <a16:creationId xmlns:a16="http://schemas.microsoft.com/office/drawing/2014/main" id="{E5085D1C-85C2-51F9-FB4F-A02EABC5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5832475"/>
            <a:ext cx="168275" cy="5064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68" name="Text Box 44">
            <a:extLst>
              <a:ext uri="{FF2B5EF4-FFF2-40B4-BE49-F238E27FC236}">
                <a16:creationId xmlns:a16="http://schemas.microsoft.com/office/drawing/2014/main" id="{0B7D878D-C9F9-D9A0-7123-E59D8D9E5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4237038"/>
            <a:ext cx="1477963" cy="3190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800" i="0">
                <a:solidFill>
                  <a:srgbClr val="0000CC"/>
                </a:solidFill>
                <a:latin typeface="+mn-lt"/>
              </a:rPr>
              <a:t>&lt;&lt;create&gt;&gt;</a:t>
            </a:r>
          </a:p>
        </p:txBody>
      </p:sp>
      <p:sp>
        <p:nvSpPr>
          <p:cNvPr id="26670" name="Line 46">
            <a:extLst>
              <a:ext uri="{FF2B5EF4-FFF2-40B4-BE49-F238E27FC236}">
                <a16:creationId xmlns:a16="http://schemas.microsoft.com/office/drawing/2014/main" id="{D578FFA0-CC9D-E41A-4F12-B63BAE119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1800" y="5729288"/>
            <a:ext cx="2352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71" name="Text Box 47">
            <a:extLst>
              <a:ext uri="{FF2B5EF4-FFF2-40B4-BE49-F238E27FC236}">
                <a16:creationId xmlns:a16="http://schemas.microsoft.com/office/drawing/2014/main" id="{CE988254-0D19-E320-4C0F-1926F6A98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5275263"/>
            <a:ext cx="200025" cy="5413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26672" name="Text Box 48">
            <a:extLst>
              <a:ext uri="{FF2B5EF4-FFF2-40B4-BE49-F238E27FC236}">
                <a16:creationId xmlns:a16="http://schemas.microsoft.com/office/drawing/2014/main" id="{BBC7AD44-DE38-28F8-42BF-974F37F10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5380038"/>
            <a:ext cx="3524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i="0" dirty="0">
                <a:solidFill>
                  <a:srgbClr val="0000CC"/>
                </a:solidFill>
                <a:latin typeface="+mn-lt"/>
              </a:rPr>
              <a:t>v</a:t>
            </a:r>
          </a:p>
        </p:txBody>
      </p:sp>
      <p:sp>
        <p:nvSpPr>
          <p:cNvPr id="26680" name="AutoShape 56">
            <a:extLst>
              <a:ext uri="{FF2B5EF4-FFF2-40B4-BE49-F238E27FC236}">
                <a16:creationId xmlns:a16="http://schemas.microsoft.com/office/drawing/2014/main" id="{DCB7C2A6-605C-C5EC-BF5E-A971A838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4403725"/>
            <a:ext cx="1719262" cy="1293813"/>
          </a:xfrm>
          <a:prstGeom prst="wedgeRectCallout">
            <a:avLst>
              <a:gd name="adj1" fmla="val 87361"/>
              <a:gd name="adj2" fmla="val 6116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200" i="0" dirty="0">
                <a:solidFill>
                  <a:srgbClr val="0000CC"/>
                </a:solidFill>
                <a:latin typeface="+mn-lt"/>
              </a:rPr>
              <a:t>May be a pseudo-method</a:t>
            </a:r>
          </a:p>
        </p:txBody>
      </p:sp>
      <p:grpSp>
        <p:nvGrpSpPr>
          <p:cNvPr id="29728" name="Group 57">
            <a:extLst>
              <a:ext uri="{FF2B5EF4-FFF2-40B4-BE49-F238E27FC236}">
                <a16:creationId xmlns:a16="http://schemas.microsoft.com/office/drawing/2014/main" id="{AD2C5A97-E36B-03EC-5E42-00C2DC30E20C}"/>
              </a:ext>
            </a:extLst>
          </p:cNvPr>
          <p:cNvGrpSpPr>
            <a:grpSpLocks/>
          </p:cNvGrpSpPr>
          <p:nvPr/>
        </p:nvGrpSpPr>
        <p:grpSpPr bwMode="auto">
          <a:xfrm>
            <a:off x="6929438" y="5321300"/>
            <a:ext cx="1931987" cy="1735138"/>
            <a:chOff x="4464" y="1104"/>
            <a:chExt cx="996" cy="816"/>
          </a:xfrm>
        </p:grpSpPr>
        <p:sp>
          <p:nvSpPr>
            <p:cNvPr id="26682" name="Freeform 58">
              <a:extLst>
                <a:ext uri="{FF2B5EF4-FFF2-40B4-BE49-F238E27FC236}">
                  <a16:creationId xmlns:a16="http://schemas.microsoft.com/office/drawing/2014/main" id="{599C21A9-39CD-B9BE-A910-C40090D05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104"/>
              <a:ext cx="996" cy="741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741 h 384"/>
                <a:gd name="T4" fmla="*/ 996 w 816"/>
                <a:gd name="T5" fmla="*/ 741 h 384"/>
                <a:gd name="T6" fmla="*/ 996 w 816"/>
                <a:gd name="T7" fmla="*/ 93 h 384"/>
                <a:gd name="T8" fmla="*/ 820 w 816"/>
                <a:gd name="T9" fmla="*/ 0 h 384"/>
                <a:gd name="T10" fmla="*/ 0 w 81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6"/>
                <a:gd name="T19" fmla="*/ 0 h 384"/>
                <a:gd name="T20" fmla="*/ 816 w 816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816" y="384"/>
                  </a:lnTo>
                  <a:lnTo>
                    <a:pt x="816" y="48"/>
                  </a:lnTo>
                  <a:lnTo>
                    <a:pt x="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cxnSp>
          <p:nvCxnSpPr>
            <p:cNvPr id="49187" name="AutoShape 59">
              <a:extLst>
                <a:ext uri="{FF2B5EF4-FFF2-40B4-BE49-F238E27FC236}">
                  <a16:creationId xmlns:a16="http://schemas.microsoft.com/office/drawing/2014/main" id="{84F284EE-7824-698B-25CA-4E06724897B1}"/>
                </a:ext>
              </a:extLst>
            </p:cNvPr>
            <p:cNvCxnSpPr>
              <a:cxnSpLocks noChangeShapeType="1"/>
              <a:stCxn id="26682" idx="4"/>
              <a:endCxn id="26682" idx="3"/>
            </p:cNvCxnSpPr>
            <p:nvPr/>
          </p:nvCxnSpPr>
          <p:spPr bwMode="auto">
            <a:xfrm>
              <a:off x="5284" y="1104"/>
              <a:ext cx="176" cy="93"/>
            </a:xfrm>
            <a:prstGeom prst="bentConnector3">
              <a:avLst>
                <a:gd name="adj1" fmla="val -17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84" name="Text Box 60">
              <a:extLst>
                <a:ext uri="{FF2B5EF4-FFF2-40B4-BE49-F238E27FC236}">
                  <a16:creationId xmlns:a16="http://schemas.microsoft.com/office/drawing/2014/main" id="{5D0865DD-DDEE-016C-8EF0-E76B7B1CE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104"/>
              <a:ext cx="890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000" i="0" dirty="0">
                  <a:solidFill>
                    <a:srgbClr val="0000CC"/>
                  </a:solidFill>
                  <a:latin typeface="+mn-lt"/>
                </a:rPr>
                <a:t>DB is queried and the result is returned as an object</a:t>
              </a:r>
            </a:p>
          </p:txBody>
        </p:sp>
      </p:grpSp>
      <p:sp>
        <p:nvSpPr>
          <p:cNvPr id="26685" name="Line 61">
            <a:extLst>
              <a:ext uri="{FF2B5EF4-FFF2-40B4-BE49-F238E27FC236}">
                <a16:creationId xmlns:a16="http://schemas.microsoft.com/office/drawing/2014/main" id="{A9B80F10-4658-A8A3-8036-03E69595B0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77025" y="4403725"/>
            <a:ext cx="757238" cy="917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6657" grpId="0"/>
      <p:bldP spid="26635" grpId="0"/>
      <p:bldP spid="26648" grpId="0"/>
      <p:bldP spid="26649" grpId="0" animBg="1"/>
      <p:bldP spid="26651" grpId="0"/>
      <p:bldP spid="26652" grpId="0" animBg="1"/>
      <p:bldP spid="26654" grpId="0"/>
      <p:bldP spid="26655" grpId="0" animBg="1"/>
      <p:bldP spid="26658" grpId="0" animBg="1"/>
      <p:bldP spid="26666" grpId="0"/>
      <p:bldP spid="26667" grpId="0" animBg="1"/>
      <p:bldP spid="26668" grpId="0"/>
      <p:bldP spid="26671" grpId="0"/>
      <p:bldP spid="26672" grpId="0"/>
      <p:bldP spid="266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F8D1BAB-0C42-8B8E-53E4-41F4AE9530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8288" y="107950"/>
            <a:ext cx="7188200" cy="654050"/>
          </a:xfrm>
        </p:spPr>
        <p:txBody>
          <a:bodyPr/>
          <a:lstStyle/>
          <a:p>
            <a:r>
              <a:rPr lang="en-US" altLang="en-US" sz="3400"/>
              <a:t>Method Population in Classes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6AC819-B5E4-050C-CF83-178AE25CBD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488" y="884238"/>
            <a:ext cx="9829800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Which methods should a class have?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/>
              <a:t>Methods of a class are determined from the interaction diagrams…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C423C312-77BF-7084-68FD-684332B7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338" y="3017838"/>
            <a:ext cx="2060576" cy="496887"/>
          </a:xfrm>
          <a:prstGeom prst="rect">
            <a:avLst/>
          </a:prstGeom>
          <a:solidFill>
            <a:srgbClr val="FFFF00"/>
          </a:solidFill>
          <a:ln w="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5400" i="0">
              <a:solidFill>
                <a:srgbClr val="0000CC"/>
              </a:solidFill>
            </a:endParaRP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228ADE86-1F4F-707F-450F-683FAB0F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3055938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 u="sng">
                <a:solidFill>
                  <a:srgbClr val="0000CC"/>
                </a:solidFill>
              </a:rPr>
              <a:t>:Registration </a:t>
            </a:r>
            <a:endParaRPr lang="en-US" altLang="en-US" sz="5400" i="0">
              <a:solidFill>
                <a:srgbClr val="0000CC"/>
              </a:solidFill>
            </a:endParaRPr>
          </a:p>
        </p:txBody>
      </p:sp>
      <p:sp>
        <p:nvSpPr>
          <p:cNvPr id="50182" name="Rectangle 8">
            <a:extLst>
              <a:ext uri="{FF2B5EF4-FFF2-40B4-BE49-F238E27FC236}">
                <a16:creationId xmlns:a16="http://schemas.microsoft.com/office/drawing/2014/main" id="{1CCF3FE7-E304-392C-0B10-658B03B31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3267075"/>
            <a:ext cx="582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 u="sng">
                <a:solidFill>
                  <a:srgbClr val="0000CC"/>
                </a:solidFill>
              </a:rPr>
              <a:t>form</a:t>
            </a:r>
            <a:endParaRPr lang="en-US" altLang="en-US" sz="5400" i="0">
              <a:solidFill>
                <a:srgbClr val="0000CC"/>
              </a:solidFill>
            </a:endParaRPr>
          </a:p>
        </p:txBody>
      </p:sp>
      <p:sp>
        <p:nvSpPr>
          <p:cNvPr id="50183" name="Line 9">
            <a:extLst>
              <a:ext uri="{FF2B5EF4-FFF2-40B4-BE49-F238E27FC236}">
                <a16:creationId xmlns:a16="http://schemas.microsoft.com/office/drawing/2014/main" id="{1EFA30C3-5085-A8FA-F39F-D70BB6682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950" y="3533775"/>
            <a:ext cx="1588" cy="3060700"/>
          </a:xfrm>
          <a:prstGeom prst="line">
            <a:avLst/>
          </a:prstGeom>
          <a:noFill/>
          <a:ln w="57150">
            <a:solidFill>
              <a:srgbClr val="0000C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184" name="Rectangle 11">
            <a:extLst>
              <a:ext uri="{FF2B5EF4-FFF2-40B4-BE49-F238E27FC236}">
                <a16:creationId xmlns:a16="http://schemas.microsoft.com/office/drawing/2014/main" id="{969CBFC4-EEBF-BE1F-CC2D-0CC439DD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017838"/>
            <a:ext cx="2060575" cy="496887"/>
          </a:xfrm>
          <a:prstGeom prst="rect">
            <a:avLst/>
          </a:prstGeom>
          <a:solidFill>
            <a:srgbClr val="FFFF00"/>
          </a:solidFill>
          <a:ln w="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5400" i="0">
              <a:solidFill>
                <a:srgbClr val="0000CC"/>
              </a:solidFill>
            </a:endParaRPr>
          </a:p>
        </p:txBody>
      </p:sp>
      <p:sp>
        <p:nvSpPr>
          <p:cNvPr id="50185" name="Rectangle 12">
            <a:extLst>
              <a:ext uri="{FF2B5EF4-FFF2-40B4-BE49-F238E27FC236}">
                <a16:creationId xmlns:a16="http://schemas.microsoft.com/office/drawing/2014/main" id="{070CC71C-BACB-BFB5-E1D2-40213155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3055938"/>
            <a:ext cx="1754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 u="sng">
                <a:solidFill>
                  <a:srgbClr val="0000CC"/>
                </a:solidFill>
              </a:rPr>
              <a:t>:Registration </a:t>
            </a:r>
            <a:endParaRPr lang="en-US" altLang="en-US" sz="5400" i="0">
              <a:solidFill>
                <a:srgbClr val="0000CC"/>
              </a:solidFill>
            </a:endParaRPr>
          </a:p>
        </p:txBody>
      </p:sp>
      <p:sp>
        <p:nvSpPr>
          <p:cNvPr id="50186" name="Rectangle 13">
            <a:extLst>
              <a:ext uri="{FF2B5EF4-FFF2-40B4-BE49-F238E27FC236}">
                <a16:creationId xmlns:a16="http://schemas.microsoft.com/office/drawing/2014/main" id="{24E40FE3-1F53-BB48-67EF-D1D7B43E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3267075"/>
            <a:ext cx="10112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 u="sng">
                <a:solidFill>
                  <a:srgbClr val="0000CC"/>
                </a:solidFill>
              </a:rPr>
              <a:t>manager</a:t>
            </a:r>
            <a:endParaRPr lang="en-US" altLang="en-US" sz="5400" i="0">
              <a:solidFill>
                <a:srgbClr val="0000CC"/>
              </a:solidFill>
            </a:endParaRPr>
          </a:p>
        </p:txBody>
      </p:sp>
      <p:sp>
        <p:nvSpPr>
          <p:cNvPr id="50187" name="Line 14">
            <a:extLst>
              <a:ext uri="{FF2B5EF4-FFF2-40B4-BE49-F238E27FC236}">
                <a16:creationId xmlns:a16="http://schemas.microsoft.com/office/drawing/2014/main" id="{717D6E24-1A85-D11F-A696-1D7234923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225" y="3533775"/>
            <a:ext cx="3175" cy="3060700"/>
          </a:xfrm>
          <a:prstGeom prst="line">
            <a:avLst/>
          </a:prstGeom>
          <a:noFill/>
          <a:ln w="57150">
            <a:solidFill>
              <a:srgbClr val="0000CC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0188" name="Group 16">
            <a:extLst>
              <a:ext uri="{FF2B5EF4-FFF2-40B4-BE49-F238E27FC236}">
                <a16:creationId xmlns:a16="http://schemas.microsoft.com/office/drawing/2014/main" id="{E75AC281-20F4-48FC-A381-BED47085E833}"/>
              </a:ext>
            </a:extLst>
          </p:cNvPr>
          <p:cNvGrpSpPr>
            <a:grpSpLocks/>
          </p:cNvGrpSpPr>
          <p:nvPr/>
        </p:nvGrpSpPr>
        <p:grpSpPr bwMode="auto">
          <a:xfrm>
            <a:off x="1003300" y="4795838"/>
            <a:ext cx="2951163" cy="128587"/>
            <a:chOff x="2269" y="2882"/>
            <a:chExt cx="920" cy="65"/>
          </a:xfrm>
        </p:grpSpPr>
        <p:sp>
          <p:nvSpPr>
            <p:cNvPr id="50200" name="Line 17">
              <a:extLst>
                <a:ext uri="{FF2B5EF4-FFF2-40B4-BE49-F238E27FC236}">
                  <a16:creationId xmlns:a16="http://schemas.microsoft.com/office/drawing/2014/main" id="{F572F443-D50D-BE35-2A0E-AFF1891D9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2915"/>
              <a:ext cx="920" cy="1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02" name="Line 18">
              <a:extLst>
                <a:ext uri="{FF2B5EF4-FFF2-40B4-BE49-F238E27FC236}">
                  <a16:creationId xmlns:a16="http://schemas.microsoft.com/office/drawing/2014/main" id="{70267C84-D7FB-36F8-7037-F8D57F6EC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2" y="2915"/>
              <a:ext cx="77" cy="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144403" name="Line 19">
              <a:extLst>
                <a:ext uri="{FF2B5EF4-FFF2-40B4-BE49-F238E27FC236}">
                  <a16:creationId xmlns:a16="http://schemas.microsoft.com/office/drawing/2014/main" id="{DE57FB2E-F56B-DA1F-8430-19609A1DB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12" y="2882"/>
              <a:ext cx="77" cy="3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50189" name="Rectangle 20">
            <a:extLst>
              <a:ext uri="{FF2B5EF4-FFF2-40B4-BE49-F238E27FC236}">
                <a16:creationId xmlns:a16="http://schemas.microsoft.com/office/drawing/2014/main" id="{F4D3A993-48EC-0041-E098-7E31DF37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4618038"/>
            <a:ext cx="18081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add course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(joe, math 01)</a:t>
            </a:r>
            <a:endParaRPr lang="en-US" altLang="en-US" sz="5400" i="0">
              <a:solidFill>
                <a:srgbClr val="0000CC"/>
              </a:solidFill>
            </a:endParaRP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ED3D5CD9-8540-609A-8225-0516C80AB4C7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4479925"/>
            <a:ext cx="1998662" cy="1128713"/>
            <a:chOff x="751" y="1620"/>
            <a:chExt cx="4260" cy="1080"/>
          </a:xfrm>
        </p:grpSpPr>
        <p:sp>
          <p:nvSpPr>
            <p:cNvPr id="144406" name="Freeform 22">
              <a:extLst>
                <a:ext uri="{FF2B5EF4-FFF2-40B4-BE49-F238E27FC236}">
                  <a16:creationId xmlns:a16="http://schemas.microsoft.com/office/drawing/2014/main" id="{56CB9227-87D5-2D68-5B80-9962C85C9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620"/>
              <a:ext cx="145" cy="1080"/>
            </a:xfrm>
            <a:custGeom>
              <a:avLst/>
              <a:gdLst>
                <a:gd name="T0" fmla="*/ 143 w 143"/>
                <a:gd name="T1" fmla="*/ 0 h 1080"/>
                <a:gd name="T2" fmla="*/ 143 w 143"/>
                <a:gd name="T3" fmla="*/ 1080 h 1080"/>
                <a:gd name="T4" fmla="*/ 0 w 143"/>
                <a:gd name="T5" fmla="*/ 792 h 1080"/>
                <a:gd name="T6" fmla="*/ 0 w 143"/>
                <a:gd name="T7" fmla="*/ 287 h 1080"/>
                <a:gd name="T8" fmla="*/ 143 w 143"/>
                <a:gd name="T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080">
                  <a:moveTo>
                    <a:pt x="143" y="0"/>
                  </a:moveTo>
                  <a:lnTo>
                    <a:pt x="143" y="1080"/>
                  </a:lnTo>
                  <a:lnTo>
                    <a:pt x="0" y="792"/>
                  </a:lnTo>
                  <a:lnTo>
                    <a:pt x="0" y="287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144407" name="Freeform 23">
              <a:extLst>
                <a:ext uri="{FF2B5EF4-FFF2-40B4-BE49-F238E27FC236}">
                  <a16:creationId xmlns:a16="http://schemas.microsoft.com/office/drawing/2014/main" id="{D0569A8B-2C90-B09C-2B64-3FDBC25D0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" y="1620"/>
              <a:ext cx="4260" cy="1080"/>
            </a:xfrm>
            <a:custGeom>
              <a:avLst/>
              <a:gdLst>
                <a:gd name="T0" fmla="*/ 3827 w 4260"/>
                <a:gd name="T1" fmla="*/ 359 h 1080"/>
                <a:gd name="T2" fmla="*/ 3827 w 4260"/>
                <a:gd name="T3" fmla="*/ 0 h 1080"/>
                <a:gd name="T4" fmla="*/ 4260 w 4260"/>
                <a:gd name="T5" fmla="*/ 576 h 1080"/>
                <a:gd name="T6" fmla="*/ 3827 w 4260"/>
                <a:gd name="T7" fmla="*/ 1080 h 1080"/>
                <a:gd name="T8" fmla="*/ 3827 w 4260"/>
                <a:gd name="T9" fmla="*/ 720 h 1080"/>
                <a:gd name="T10" fmla="*/ 0 w 4260"/>
                <a:gd name="T11" fmla="*/ 720 h 1080"/>
                <a:gd name="T12" fmla="*/ 0 w 4260"/>
                <a:gd name="T13" fmla="*/ 359 h 1080"/>
                <a:gd name="T14" fmla="*/ 3827 w 4260"/>
                <a:gd name="T15" fmla="*/ 359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0" h="1080">
                  <a:moveTo>
                    <a:pt x="3827" y="359"/>
                  </a:moveTo>
                  <a:lnTo>
                    <a:pt x="3827" y="0"/>
                  </a:lnTo>
                  <a:lnTo>
                    <a:pt x="4260" y="576"/>
                  </a:lnTo>
                  <a:lnTo>
                    <a:pt x="3827" y="1080"/>
                  </a:lnTo>
                  <a:lnTo>
                    <a:pt x="3827" y="720"/>
                  </a:lnTo>
                  <a:lnTo>
                    <a:pt x="0" y="720"/>
                  </a:lnTo>
                  <a:lnTo>
                    <a:pt x="0" y="359"/>
                  </a:lnTo>
                  <a:lnTo>
                    <a:pt x="3827" y="35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i="0">
                <a:solidFill>
                  <a:srgbClr val="0000CC"/>
                </a:solidFill>
                <a:latin typeface="+mn-lt"/>
              </a:endParaRPr>
            </a:p>
          </p:txBody>
        </p:sp>
      </p:grpSp>
      <p:sp>
        <p:nvSpPr>
          <p:cNvPr id="782356" name="Rectangle 25">
            <a:extLst>
              <a:ext uri="{FF2B5EF4-FFF2-40B4-BE49-F238E27FC236}">
                <a16:creationId xmlns:a16="http://schemas.microsoft.com/office/drawing/2014/main" id="{52B05B2D-3448-A61F-0CBC-ED19F5E7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237038"/>
            <a:ext cx="3668713" cy="1390650"/>
          </a:xfrm>
          <a:prstGeom prst="rect">
            <a:avLst/>
          </a:prstGeom>
          <a:solidFill>
            <a:srgbClr val="FFFF00"/>
          </a:solidFill>
          <a:ln w="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0000CC"/>
              </a:solidFill>
            </a:endParaRPr>
          </a:p>
        </p:txBody>
      </p:sp>
      <p:sp>
        <p:nvSpPr>
          <p:cNvPr id="782357" name="Rectangle 26">
            <a:extLst>
              <a:ext uri="{FF2B5EF4-FFF2-40B4-BE49-F238E27FC236}">
                <a16:creationId xmlns:a16="http://schemas.microsoft.com/office/drawing/2014/main" id="{F759463C-5B02-9305-7C90-0D7B0A54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4321175"/>
            <a:ext cx="26368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i="0">
                <a:solidFill>
                  <a:srgbClr val="0000CC"/>
                </a:solidFill>
              </a:rPr>
              <a:t>RegistrationManager</a:t>
            </a:r>
            <a:endParaRPr lang="en-US" altLang="en-US" sz="4400" i="0">
              <a:solidFill>
                <a:srgbClr val="0000CC"/>
              </a:solidFill>
            </a:endParaRPr>
          </a:p>
        </p:txBody>
      </p:sp>
      <p:sp>
        <p:nvSpPr>
          <p:cNvPr id="144411" name="Line 27">
            <a:extLst>
              <a:ext uri="{FF2B5EF4-FFF2-40B4-BE49-F238E27FC236}">
                <a16:creationId xmlns:a16="http://schemas.microsoft.com/office/drawing/2014/main" id="{C867886E-9985-6662-4077-BFD09FBF9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575" y="4681538"/>
            <a:ext cx="3668713" cy="12700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i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0194" name="Line 28">
            <a:extLst>
              <a:ext uri="{FF2B5EF4-FFF2-40B4-BE49-F238E27FC236}">
                <a16:creationId xmlns:a16="http://schemas.microsoft.com/office/drawing/2014/main" id="{B1146191-A697-A9FA-BF05-5DBF71214C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8575" y="5151438"/>
            <a:ext cx="3668713" cy="41275"/>
          </a:xfrm>
          <a:prstGeom prst="line">
            <a:avLst/>
          </a:prstGeom>
          <a:noFill/>
          <a:ln w="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2360" name="Rectangle 29">
            <a:extLst>
              <a:ext uri="{FF2B5EF4-FFF2-40B4-BE49-F238E27FC236}">
                <a16:creationId xmlns:a16="http://schemas.microsoft.com/office/drawing/2014/main" id="{8BBEEA00-F80A-5AFB-CC12-B9005202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5272088"/>
            <a:ext cx="3495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i="0">
                <a:solidFill>
                  <a:srgbClr val="0000CC"/>
                </a:solidFill>
              </a:rPr>
              <a:t>addCourse(Student,Course)</a:t>
            </a:r>
            <a:endParaRPr lang="en-US" altLang="en-US" sz="4400" i="0">
              <a:solidFill>
                <a:srgbClr val="0000CC"/>
              </a:solidFill>
            </a:endParaRPr>
          </a:p>
        </p:txBody>
      </p:sp>
      <p:sp>
        <p:nvSpPr>
          <p:cNvPr id="50196" name="Rectangle 25">
            <a:extLst>
              <a:ext uri="{FF2B5EF4-FFF2-40B4-BE49-F238E27FC236}">
                <a16:creationId xmlns:a16="http://schemas.microsoft.com/office/drawing/2014/main" id="{B58C17CA-657E-7B7C-29CE-557BCA101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4770438"/>
            <a:ext cx="228600" cy="16002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0197" name="Rectangle 26">
            <a:extLst>
              <a:ext uri="{FF2B5EF4-FFF2-40B4-BE49-F238E27FC236}">
                <a16:creationId xmlns:a16="http://schemas.microsoft.com/office/drawing/2014/main" id="{2496B480-17F2-F794-A294-2036688D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4389438"/>
            <a:ext cx="228600" cy="2209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8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8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56" grpId="0" animBg="1"/>
      <p:bldP spid="782357" grpId="0"/>
      <p:bldP spid="7823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7825BA2-299A-D214-04ED-336FC06E27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204788"/>
            <a:ext cx="9064625" cy="1255712"/>
          </a:xfrm>
        </p:spPr>
        <p:txBody>
          <a:bodyPr/>
          <a:lstStyle/>
          <a:p>
            <a:r>
              <a:rPr lang="en-US" altLang="en-US" sz="2800"/>
              <a:t>Example Sequence Diagram: Borrow Book Use Case</a:t>
            </a:r>
          </a:p>
        </p:txBody>
      </p:sp>
      <p:grpSp>
        <p:nvGrpSpPr>
          <p:cNvPr id="52227" name="Group 1">
            <a:extLst>
              <a:ext uri="{FF2B5EF4-FFF2-40B4-BE49-F238E27FC236}">
                <a16:creationId xmlns:a16="http://schemas.microsoft.com/office/drawing/2014/main" id="{0C04408D-6116-0081-595C-23424D9D2032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1798638"/>
            <a:ext cx="9753600" cy="5181600"/>
            <a:chOff x="1260078" y="2435895"/>
            <a:chExt cx="7392458" cy="4115823"/>
          </a:xfrm>
        </p:grpSpPr>
        <p:sp>
          <p:nvSpPr>
            <p:cNvPr id="52228" name="Rectangle 4">
              <a:extLst>
                <a:ext uri="{FF2B5EF4-FFF2-40B4-BE49-F238E27FC236}">
                  <a16:creationId xmlns:a16="http://schemas.microsoft.com/office/drawing/2014/main" id="{935254EC-1AB7-3DDB-E120-53617B5A3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136" y="2435895"/>
              <a:ext cx="1680104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 u="sng">
                  <a:solidFill>
                    <a:srgbClr val="0000CC"/>
                  </a:solidFill>
                </a:rPr>
                <a:t>member:</a:t>
              </a:r>
              <a:br>
                <a:rPr lang="en-US" altLang="en-US" sz="2400" i="0" u="sng">
                  <a:solidFill>
                    <a:srgbClr val="0000CC"/>
                  </a:solidFill>
                </a:rPr>
              </a:br>
              <a:r>
                <a:rPr lang="en-US" altLang="en-US" sz="2400" i="0" u="sng">
                  <a:solidFill>
                    <a:srgbClr val="0000CC"/>
                  </a:solidFill>
                </a:rPr>
                <a:t>LibraryMember</a:t>
              </a:r>
            </a:p>
          </p:txBody>
        </p:sp>
        <p:sp>
          <p:nvSpPr>
            <p:cNvPr id="52229" name="Line 16">
              <a:extLst>
                <a:ext uri="{FF2B5EF4-FFF2-40B4-BE49-F238E27FC236}">
                  <a16:creationId xmlns:a16="http://schemas.microsoft.com/office/drawing/2014/main" id="{CFF588C3-097E-AE77-F8C5-4746E063E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52230" name="Group 39">
              <a:extLst>
                <a:ext uri="{FF2B5EF4-FFF2-40B4-BE49-F238E27FC236}">
                  <a16:creationId xmlns:a16="http://schemas.microsoft.com/office/drawing/2014/main" id="{616CEB7E-9EEB-0519-54DA-D37DD7FD7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6307" y="2435895"/>
              <a:ext cx="1344083" cy="4115823"/>
              <a:chOff x="2592" y="1392"/>
              <a:chExt cx="768" cy="2352"/>
            </a:xfrm>
          </p:grpSpPr>
          <p:sp>
            <p:nvSpPr>
              <p:cNvPr id="52252" name="Rectangle 14">
                <a:extLst>
                  <a:ext uri="{FF2B5EF4-FFF2-40B4-BE49-F238E27FC236}">
                    <a16:creationId xmlns:a16="http://schemas.microsoft.com/office/drawing/2014/main" id="{0A21931A-AB7D-7D6E-5818-015D58FAD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400" i="0" u="sng">
                    <a:solidFill>
                      <a:srgbClr val="0000CC"/>
                    </a:solidFill>
                  </a:rPr>
                  <a:t>book:Book</a:t>
                </a:r>
              </a:p>
            </p:txBody>
          </p:sp>
          <p:sp>
            <p:nvSpPr>
              <p:cNvPr id="52253" name="Line 17">
                <a:extLst>
                  <a:ext uri="{FF2B5EF4-FFF2-40B4-BE49-F238E27FC236}">
                    <a16:creationId xmlns:a16="http://schemas.microsoft.com/office/drawing/2014/main" id="{A6602500-6DE4-F8AE-F644-6936B8E1C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2231" name="Group 41">
              <a:extLst>
                <a:ext uri="{FF2B5EF4-FFF2-40B4-BE49-F238E27FC236}">
                  <a16:creationId xmlns:a16="http://schemas.microsoft.com/office/drawing/2014/main" id="{B9C1BFEC-0D93-6D14-C29F-26485DAD3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8453" y="2435895"/>
              <a:ext cx="1344083" cy="4115823"/>
              <a:chOff x="3744" y="1392"/>
              <a:chExt cx="768" cy="2352"/>
            </a:xfrm>
          </p:grpSpPr>
          <p:sp>
            <p:nvSpPr>
              <p:cNvPr id="52250" name="Rectangle 15">
                <a:extLst>
                  <a:ext uri="{FF2B5EF4-FFF2-40B4-BE49-F238E27FC236}">
                    <a16:creationId xmlns:a16="http://schemas.microsoft.com/office/drawing/2014/main" id="{AB7DD11B-25E3-F4CB-C6A0-4869688A1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400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2400" i="0" u="sng">
                    <a:solidFill>
                      <a:srgbClr val="0000CC"/>
                    </a:solidFill>
                  </a:rPr>
                </a:br>
                <a:r>
                  <a:rPr lang="en-US" altLang="en-US" sz="2400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52251" name="Line 18">
                <a:extLst>
                  <a:ext uri="{FF2B5EF4-FFF2-40B4-BE49-F238E27FC236}">
                    <a16:creationId xmlns:a16="http://schemas.microsoft.com/office/drawing/2014/main" id="{EF8815D6-F8B9-CDFF-46D3-59BC02C1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2232" name="Group 21">
              <a:extLst>
                <a:ext uri="{FF2B5EF4-FFF2-40B4-BE49-F238E27FC236}">
                  <a16:creationId xmlns:a16="http://schemas.microsoft.com/office/drawing/2014/main" id="{B782F78F-4B93-2FBE-4E79-B0093C600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078" y="3611847"/>
              <a:ext cx="1680104" cy="335986"/>
              <a:chOff x="768" y="2064"/>
              <a:chExt cx="960" cy="192"/>
            </a:xfrm>
          </p:grpSpPr>
          <p:sp>
            <p:nvSpPr>
              <p:cNvPr id="52248" name="Line 19">
                <a:extLst>
                  <a:ext uri="{FF2B5EF4-FFF2-40B4-BE49-F238E27FC236}">
                    <a16:creationId xmlns:a16="http://schemas.microsoft.com/office/drawing/2014/main" id="{60D894F0-60CE-DC6A-B811-9FB4646E2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49" name="Text Box 20">
                <a:extLst>
                  <a:ext uri="{FF2B5EF4-FFF2-40B4-BE49-F238E27FC236}">
                    <a16:creationId xmlns:a16="http://schemas.microsoft.com/office/drawing/2014/main" id="{D5DAE108-82FB-B19C-EEF4-74BD293A2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064"/>
                <a:ext cx="951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400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52233" name="Rectangle 22">
              <a:extLst>
                <a:ext uri="{FF2B5EF4-FFF2-40B4-BE49-F238E27FC236}">
                  <a16:creationId xmlns:a16="http://schemas.microsoft.com/office/drawing/2014/main" id="{BFD8EFAC-514A-ED68-7C88-58072274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solidFill>
                  <a:srgbClr val="0000CC"/>
                </a:solidFill>
              </a:endParaRPr>
            </a:p>
          </p:txBody>
        </p:sp>
        <p:grpSp>
          <p:nvGrpSpPr>
            <p:cNvPr id="52234" name="Group 34">
              <a:extLst>
                <a:ext uri="{FF2B5EF4-FFF2-40B4-BE49-F238E27FC236}">
                  <a16:creationId xmlns:a16="http://schemas.microsoft.com/office/drawing/2014/main" id="{C2812D3A-2CF9-BF9B-176A-96123570C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187" y="3947830"/>
              <a:ext cx="2115882" cy="1007957"/>
              <a:chOff x="1728" y="2256"/>
              <a:chExt cx="1209" cy="576"/>
            </a:xfrm>
          </p:grpSpPr>
          <p:grpSp>
            <p:nvGrpSpPr>
              <p:cNvPr id="52242" name="Group 33">
                <a:extLst>
                  <a:ext uri="{FF2B5EF4-FFF2-40B4-BE49-F238E27FC236}">
                    <a16:creationId xmlns:a16="http://schemas.microsoft.com/office/drawing/2014/main" id="{A09182B0-F822-CF83-AD8F-566C6F8BB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52244" name="Line 24">
                  <a:extLst>
                    <a:ext uri="{FF2B5EF4-FFF2-40B4-BE49-F238E27FC236}">
                      <a16:creationId xmlns:a16="http://schemas.microsoft.com/office/drawing/2014/main" id="{2231B471-B01B-E8E2-BB8E-4D433F33F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2245" name="Line 26">
                  <a:extLst>
                    <a:ext uri="{FF2B5EF4-FFF2-40B4-BE49-F238E27FC236}">
                      <a16:creationId xmlns:a16="http://schemas.microsoft.com/office/drawing/2014/main" id="{2BC66A47-8014-F36E-BE7E-D7BE7DFA8E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2246" name="Line 27">
                  <a:extLst>
                    <a:ext uri="{FF2B5EF4-FFF2-40B4-BE49-F238E27FC236}">
                      <a16:creationId xmlns:a16="http://schemas.microsoft.com/office/drawing/2014/main" id="{8007BF1C-F571-23CE-3610-8A8F674D7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2247" name="Rectangle 29">
                  <a:extLst>
                    <a:ext uri="{FF2B5EF4-FFF2-40B4-BE49-F238E27FC236}">
                      <a16:creationId xmlns:a16="http://schemas.microsoft.com/office/drawing/2014/main" id="{3B30E6B3-E927-7E2B-627A-5168774D27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sz="4000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52243" name="Text Box 31">
                <a:extLst>
                  <a:ext uri="{FF2B5EF4-FFF2-40B4-BE49-F238E27FC236}">
                    <a16:creationId xmlns:a16="http://schemas.microsoft.com/office/drawing/2014/main" id="{A43EE401-758B-6962-3057-2006879F21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256"/>
                <a:ext cx="116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400" i="0">
                    <a:solidFill>
                      <a:srgbClr val="0000CC"/>
                    </a:solidFill>
                  </a:rPr>
                  <a:t>ok = canBorrow()</a:t>
                </a:r>
              </a:p>
            </p:txBody>
          </p:sp>
        </p:grpSp>
        <p:sp>
          <p:nvSpPr>
            <p:cNvPr id="52235" name="Line 36">
              <a:extLst>
                <a:ext uri="{FF2B5EF4-FFF2-40B4-BE49-F238E27FC236}">
                  <a16:creationId xmlns:a16="http://schemas.microsoft.com/office/drawing/2014/main" id="{B66B5E27-DC3D-F596-B668-3DA2D0B28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52236" name="Text Box 37">
              <a:extLst>
                <a:ext uri="{FF2B5EF4-FFF2-40B4-BE49-F238E27FC236}">
                  <a16:creationId xmlns:a16="http://schemas.microsoft.com/office/drawing/2014/main" id="{59DDE328-1EAD-A33C-A3A0-160646E07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193" y="4955788"/>
              <a:ext cx="2610569" cy="31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52237" name="Rectangle 40">
              <a:extLst>
                <a:ext uri="{FF2B5EF4-FFF2-40B4-BE49-F238E27FC236}">
                  <a16:creationId xmlns:a16="http://schemas.microsoft.com/office/drawing/2014/main" id="{E6788DC9-A659-8318-D14D-D44BA69E0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solidFill>
                  <a:srgbClr val="0000CC"/>
                </a:solidFill>
              </a:endParaRPr>
            </a:p>
          </p:txBody>
        </p:sp>
        <p:grpSp>
          <p:nvGrpSpPr>
            <p:cNvPr id="52238" name="Group 42">
              <a:extLst>
                <a:ext uri="{FF2B5EF4-FFF2-40B4-BE49-F238E27FC236}">
                  <a16:creationId xmlns:a16="http://schemas.microsoft.com/office/drawing/2014/main" id="{B10CA8A1-44D5-E8A8-C9AD-26BE74DB3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2355" y="5207779"/>
              <a:ext cx="2315854" cy="335986"/>
              <a:chOff x="1776" y="2880"/>
              <a:chExt cx="967" cy="192"/>
            </a:xfrm>
          </p:grpSpPr>
          <p:sp>
            <p:nvSpPr>
              <p:cNvPr id="52240" name="Line 43">
                <a:extLst>
                  <a:ext uri="{FF2B5EF4-FFF2-40B4-BE49-F238E27FC236}">
                    <a16:creationId xmlns:a16="http://schemas.microsoft.com/office/drawing/2014/main" id="{29A9EB1D-BB19-0D2E-D8D2-17D1A3AD4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241" name="Text Box 44">
                <a:extLst>
                  <a:ext uri="{FF2B5EF4-FFF2-40B4-BE49-F238E27FC236}">
                    <a16:creationId xmlns:a16="http://schemas.microsoft.com/office/drawing/2014/main" id="{0280BAD6-45BC-6AAE-4FB7-7BDC52938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880"/>
                <a:ext cx="967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400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52239" name="Rectangle 45">
              <a:extLst>
                <a:ext uri="{FF2B5EF4-FFF2-40B4-BE49-F238E27FC236}">
                  <a16:creationId xmlns:a16="http://schemas.microsoft.com/office/drawing/2014/main" id="{EF684C1B-5128-AB3C-EFCE-B1461FCF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 i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C22E6A4-F71F-26DF-2EC2-2D2C8FE16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7900" cy="762000"/>
          </a:xfrm>
        </p:spPr>
        <p:txBody>
          <a:bodyPr/>
          <a:lstStyle/>
          <a:p>
            <a:r>
              <a:rPr lang="en-US" altLang="en-US" sz="3600"/>
              <a:t>Sequence Diagram: Frames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6418E8AA-C5A7-AC05-8B6F-2F7D7B1A9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" y="655638"/>
            <a:ext cx="4335463" cy="56784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A </a:t>
            </a:r>
            <a:r>
              <a:rPr lang="en-US" altLang="en-US" b="1">
                <a:solidFill>
                  <a:srgbClr val="0000CC"/>
                </a:solidFill>
              </a:rPr>
              <a:t>frame </a:t>
            </a:r>
            <a:r>
              <a:rPr lang="en-US" altLang="en-US">
                <a:solidFill>
                  <a:schemeClr val="tx1"/>
                </a:solidFill>
              </a:rPr>
              <a:t>consists of: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>
                <a:solidFill>
                  <a:srgbClr val="660066"/>
                </a:solidFill>
              </a:rPr>
              <a:t>1)</a:t>
            </a:r>
            <a:r>
              <a:rPr lang="en-US" altLang="en-US"/>
              <a:t> Diagram </a:t>
            </a:r>
            <a:r>
              <a:rPr lang="en-US" altLang="en-US">
                <a:solidFill>
                  <a:srgbClr val="660066"/>
                </a:solidFill>
              </a:rPr>
              <a:t>identifier</a:t>
            </a:r>
            <a:r>
              <a:rPr lang="en-US" altLang="en-US"/>
              <a:t> 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>
                <a:solidFill>
                  <a:srgbClr val="660066"/>
                </a:solidFill>
              </a:rPr>
              <a:t>2)</a:t>
            </a:r>
            <a:r>
              <a:rPr lang="en-US" altLang="en-US"/>
              <a:t> Participants in a rectangle depicting the participating objects:</a:t>
            </a:r>
          </a:p>
          <a:p>
            <a:pPr lvl="2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 dotted line that extends for the time period of the interaction  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>
                <a:solidFill>
                  <a:srgbClr val="660066"/>
                </a:solidFill>
              </a:rPr>
              <a:t>3)</a:t>
            </a:r>
            <a:r>
              <a:rPr lang="en-US" altLang="en-US"/>
              <a:t> </a:t>
            </a:r>
            <a:r>
              <a:rPr lang="en-US" altLang="en-US">
                <a:solidFill>
                  <a:srgbClr val="660066"/>
                </a:solidFill>
              </a:rPr>
              <a:t>Messages</a:t>
            </a:r>
            <a:r>
              <a:rPr lang="en-US" altLang="en-US"/>
              <a:t> to communicate among the participants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9E87FEC1-C834-0BF0-476B-73865BC3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100263"/>
            <a:ext cx="5459413" cy="3948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/>
          </a:p>
        </p:txBody>
      </p:sp>
      <p:sp>
        <p:nvSpPr>
          <p:cNvPr id="53253" name="AutoShape 5">
            <a:extLst>
              <a:ext uri="{FF2B5EF4-FFF2-40B4-BE49-F238E27FC236}">
                <a16:creationId xmlns:a16="http://schemas.microsoft.com/office/drawing/2014/main" id="{40E39652-0567-3EA2-CBA5-3D574185D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100263"/>
            <a:ext cx="2043113" cy="384175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0">
              <a:solidFill>
                <a:srgbClr val="0000CC"/>
              </a:solidFill>
            </a:endParaRPr>
          </a:p>
        </p:txBody>
      </p:sp>
      <p:sp>
        <p:nvSpPr>
          <p:cNvPr id="53254" name="Text Box 7">
            <a:extLst>
              <a:ext uri="{FF2B5EF4-FFF2-40B4-BE49-F238E27FC236}">
                <a16:creationId xmlns:a16="http://schemas.microsoft.com/office/drawing/2014/main" id="{CC732CA2-09A1-63A0-6CDC-14A5B312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2100263"/>
            <a:ext cx="21193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0">
                <a:solidFill>
                  <a:srgbClr val="0000CC"/>
                </a:solidFill>
              </a:rPr>
              <a:t>order process</a:t>
            </a:r>
          </a:p>
        </p:txBody>
      </p:sp>
      <p:sp>
        <p:nvSpPr>
          <p:cNvPr id="53255" name="Rectangle 8">
            <a:extLst>
              <a:ext uri="{FF2B5EF4-FFF2-40B4-BE49-F238E27FC236}">
                <a16:creationId xmlns:a16="http://schemas.microsoft.com/office/drawing/2014/main" id="{9B847D00-DA47-2655-3636-BA5B05F4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940050"/>
            <a:ext cx="1427163" cy="41910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 u="sng">
                <a:solidFill>
                  <a:srgbClr val="FFFF00"/>
                </a:solidFill>
              </a:rPr>
              <a:t>:client</a:t>
            </a:r>
          </a:p>
        </p:txBody>
      </p:sp>
      <p:sp>
        <p:nvSpPr>
          <p:cNvPr id="53256" name="Line 9">
            <a:extLst>
              <a:ext uri="{FF2B5EF4-FFF2-40B4-BE49-F238E27FC236}">
                <a16:creationId xmlns:a16="http://schemas.microsoft.com/office/drawing/2014/main" id="{9AFACC6D-7AE1-C348-A624-F5ED26E2E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3359150"/>
            <a:ext cx="0" cy="22685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3257" name="Rectangle 10">
            <a:extLst>
              <a:ext uri="{FF2B5EF4-FFF2-40B4-BE49-F238E27FC236}">
                <a16:creationId xmlns:a16="http://schemas.microsoft.com/office/drawing/2014/main" id="{9BE78DEE-59F4-A2E2-5B62-E9B3AA6B8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2940050"/>
            <a:ext cx="1427163" cy="41910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 u="sng">
                <a:solidFill>
                  <a:srgbClr val="FFFF00"/>
                </a:solidFill>
              </a:rPr>
              <a:t>:order</a:t>
            </a:r>
          </a:p>
        </p:txBody>
      </p:sp>
      <p:sp>
        <p:nvSpPr>
          <p:cNvPr id="53258" name="Rectangle 11">
            <a:extLst>
              <a:ext uri="{FF2B5EF4-FFF2-40B4-BE49-F238E27FC236}">
                <a16:creationId xmlns:a16="http://schemas.microsoft.com/office/drawing/2014/main" id="{D6644E17-580C-E016-88EE-CCEC9BCF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913" y="2940050"/>
            <a:ext cx="1752600" cy="43180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FFFF00"/>
                </a:solidFill>
              </a:rPr>
              <a:t>:</a:t>
            </a:r>
            <a:r>
              <a:rPr lang="en-US" altLang="en-US" sz="2800" i="0" u="sng">
                <a:solidFill>
                  <a:srgbClr val="FFFF00"/>
                </a:solidFill>
              </a:rPr>
              <a:t>inventory</a:t>
            </a:r>
          </a:p>
        </p:txBody>
      </p:sp>
      <p:sp>
        <p:nvSpPr>
          <p:cNvPr id="53259" name="Line 12">
            <a:extLst>
              <a:ext uri="{FF2B5EF4-FFF2-40B4-BE49-F238E27FC236}">
                <a16:creationId xmlns:a16="http://schemas.microsoft.com/office/drawing/2014/main" id="{A87026D1-F921-91BC-0079-C7A6A87E9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359150"/>
            <a:ext cx="0" cy="22685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3260" name="Line 13">
            <a:extLst>
              <a:ext uri="{FF2B5EF4-FFF2-40B4-BE49-F238E27FC236}">
                <a16:creationId xmlns:a16="http://schemas.microsoft.com/office/drawing/2014/main" id="{B8406588-FF1B-D5DF-7364-F0420D6C6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013" y="3359150"/>
            <a:ext cx="0" cy="22685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3261" name="Line 17">
            <a:extLst>
              <a:ext uri="{FF2B5EF4-FFF2-40B4-BE49-F238E27FC236}">
                <a16:creationId xmlns:a16="http://schemas.microsoft.com/office/drawing/2014/main" id="{C64DCD46-2AB0-EEB5-A57F-FA7B0A965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4116388"/>
            <a:ext cx="176371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3262" name="Text Box 18">
            <a:extLst>
              <a:ext uri="{FF2B5EF4-FFF2-40B4-BE49-F238E27FC236}">
                <a16:creationId xmlns:a16="http://schemas.microsoft.com/office/drawing/2014/main" id="{86647043-5528-FB0D-6456-BA4DDB5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3779838"/>
            <a:ext cx="1263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update</a:t>
            </a:r>
          </a:p>
        </p:txBody>
      </p:sp>
      <p:sp>
        <p:nvSpPr>
          <p:cNvPr id="53263" name="Line 19">
            <a:extLst>
              <a:ext uri="{FF2B5EF4-FFF2-40B4-BE49-F238E27FC236}">
                <a16:creationId xmlns:a16="http://schemas.microsoft.com/office/drawing/2014/main" id="{CE96A007-A18F-2983-1419-5C265E4A7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913" y="4419600"/>
            <a:ext cx="1981200" cy="46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53264" name="Text Box 20">
            <a:extLst>
              <a:ext uri="{FF2B5EF4-FFF2-40B4-BE49-F238E27FC236}">
                <a16:creationId xmlns:a16="http://schemas.microsoft.com/office/drawing/2014/main" id="{FC017D8F-E8F8-FD8A-5FF2-67E2AA4D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4084638"/>
            <a:ext cx="195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0000CC"/>
                </a:solidFill>
              </a:rPr>
              <a:t>Locate item</a:t>
            </a:r>
          </a:p>
        </p:txBody>
      </p:sp>
      <p:sp>
        <p:nvSpPr>
          <p:cNvPr id="434193" name="AutoShape 23">
            <a:extLst>
              <a:ext uri="{FF2B5EF4-FFF2-40B4-BE49-F238E27FC236}">
                <a16:creationId xmlns:a16="http://schemas.microsoft.com/office/drawing/2014/main" id="{6038D78C-92ED-BCD7-8E18-33E2EBE670DA}"/>
              </a:ext>
            </a:extLst>
          </p:cNvPr>
          <p:cNvSpPr>
            <a:spLocks noChangeArrowheads="1"/>
          </p:cNvSpPr>
          <p:nvPr/>
        </p:nvSpPr>
        <p:spPr bwMode="auto">
          <a:xfrm rot="716651">
            <a:off x="3294063" y="2208213"/>
            <a:ext cx="1036637" cy="177800"/>
          </a:xfrm>
          <a:prstGeom prst="rightArrow">
            <a:avLst>
              <a:gd name="adj1" fmla="val 50000"/>
              <a:gd name="adj2" fmla="val 15912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4194" name="AutoShape 24">
            <a:extLst>
              <a:ext uri="{FF2B5EF4-FFF2-40B4-BE49-F238E27FC236}">
                <a16:creationId xmlns:a16="http://schemas.microsoft.com/office/drawing/2014/main" id="{BAFE4663-0B5C-ABA5-9064-BD33409BC570}"/>
              </a:ext>
            </a:extLst>
          </p:cNvPr>
          <p:cNvSpPr>
            <a:spLocks noChangeArrowheads="1"/>
          </p:cNvSpPr>
          <p:nvPr/>
        </p:nvSpPr>
        <p:spPr bwMode="auto">
          <a:xfrm rot="-1215187">
            <a:off x="3262313" y="3540125"/>
            <a:ext cx="1763712" cy="168275"/>
          </a:xfrm>
          <a:prstGeom prst="rightArrow">
            <a:avLst>
              <a:gd name="adj1" fmla="val 50000"/>
              <a:gd name="adj2" fmla="val 26198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4195" name="AutoShape 25">
            <a:extLst>
              <a:ext uri="{FF2B5EF4-FFF2-40B4-BE49-F238E27FC236}">
                <a16:creationId xmlns:a16="http://schemas.microsoft.com/office/drawing/2014/main" id="{1507D29D-0CD1-DAB7-4956-4812293D812E}"/>
              </a:ext>
            </a:extLst>
          </p:cNvPr>
          <p:cNvSpPr>
            <a:spLocks noChangeArrowheads="1"/>
          </p:cNvSpPr>
          <p:nvPr/>
        </p:nvSpPr>
        <p:spPr bwMode="auto">
          <a:xfrm rot="20001118" flipV="1">
            <a:off x="3603625" y="5340350"/>
            <a:ext cx="4032250" cy="168275"/>
          </a:xfrm>
          <a:prstGeom prst="rightArrow">
            <a:avLst>
              <a:gd name="adj1" fmla="val 50000"/>
              <a:gd name="adj2" fmla="val 59894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/>
          </a:p>
        </p:txBody>
      </p:sp>
      <p:sp>
        <p:nvSpPr>
          <p:cNvPr id="434196" name="AutoShape 26">
            <a:extLst>
              <a:ext uri="{FF2B5EF4-FFF2-40B4-BE49-F238E27FC236}">
                <a16:creationId xmlns:a16="http://schemas.microsoft.com/office/drawing/2014/main" id="{D0E3FFA5-0486-C88A-B0B6-C3B80126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5211763"/>
            <a:ext cx="1427162" cy="168275"/>
          </a:xfrm>
          <a:prstGeom prst="rightArrow">
            <a:avLst>
              <a:gd name="adj1" fmla="val 50000"/>
              <a:gd name="adj2" fmla="val 21198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3" grpId="0" animBg="1"/>
      <p:bldP spid="434194" grpId="0" animBg="1"/>
      <p:bldP spid="434195" grpId="0" animBg="1"/>
      <p:bldP spid="4341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AA92342-8D6C-B3F1-6982-BC76F753B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788" y="173038"/>
            <a:ext cx="8594725" cy="884237"/>
          </a:xfrm>
        </p:spPr>
        <p:txBody>
          <a:bodyPr/>
          <a:lstStyle/>
          <a:p>
            <a:r>
              <a:rPr lang="en-US" altLang="en-US" sz="3200"/>
              <a:t>Interaction Overview Diagram</a:t>
            </a:r>
          </a:p>
        </p:txBody>
      </p:sp>
      <p:sp>
        <p:nvSpPr>
          <p:cNvPr id="184323" name="Content Placeholder 2">
            <a:extLst>
              <a:ext uri="{FF2B5EF4-FFF2-40B4-BE49-F238E27FC236}">
                <a16:creationId xmlns:a16="http://schemas.microsoft.com/office/drawing/2014/main" id="{FEEAD628-08D9-8E53-D0BA-13F40E2B0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3" y="1235075"/>
            <a:ext cx="9677400" cy="6324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Focuses on the overview of the flow of control of the interactions. 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600"/>
              <a:t>It is a variant of the Activity Diagram: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Nodes are sequence diagrams.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sz="3200"/>
              <a:t>Describes the interactions where messages and lifelines are hidden…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CDF508A-B6DC-AF4E-342A-0FA2E5F00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-39688"/>
            <a:ext cx="9155113" cy="1255713"/>
          </a:xfrm>
        </p:spPr>
        <p:txBody>
          <a:bodyPr/>
          <a:lstStyle/>
          <a:p>
            <a:r>
              <a:rPr lang="en-US" altLang="en-US" sz="3200"/>
              <a:t>Depicting a Frame  Graphically</a:t>
            </a:r>
          </a:p>
        </p:txBody>
      </p:sp>
      <p:grpSp>
        <p:nvGrpSpPr>
          <p:cNvPr id="32771" name="Group 29">
            <a:extLst>
              <a:ext uri="{FF2B5EF4-FFF2-40B4-BE49-F238E27FC236}">
                <a16:creationId xmlns:a16="http://schemas.microsoft.com/office/drawing/2014/main" id="{CD05A7C2-E80F-DD12-88C5-7FEDAA3ABEE7}"/>
              </a:ext>
            </a:extLst>
          </p:cNvPr>
          <p:cNvGrpSpPr>
            <a:grpSpLocks/>
          </p:cNvGrpSpPr>
          <p:nvPr/>
        </p:nvGrpSpPr>
        <p:grpSpPr bwMode="auto">
          <a:xfrm>
            <a:off x="0" y="1189038"/>
            <a:ext cx="10080625" cy="6046787"/>
            <a:chOff x="0" y="1270"/>
            <a:chExt cx="6350" cy="2976"/>
          </a:xfrm>
        </p:grpSpPr>
        <p:sp>
          <p:nvSpPr>
            <p:cNvPr id="54276" name="Rectangle 4">
              <a:extLst>
                <a:ext uri="{FF2B5EF4-FFF2-40B4-BE49-F238E27FC236}">
                  <a16:creationId xmlns:a16="http://schemas.microsoft.com/office/drawing/2014/main" id="{51D25034-4446-5D9D-F23D-B2EDB2785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1283"/>
              <a:ext cx="4022" cy="29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  <p:sp>
          <p:nvSpPr>
            <p:cNvPr id="32773" name="AutoShape 5">
              <a:extLst>
                <a:ext uri="{FF2B5EF4-FFF2-40B4-BE49-F238E27FC236}">
                  <a16:creationId xmlns:a16="http://schemas.microsoft.com/office/drawing/2014/main" id="{3B46EEA0-2E2F-51FE-5E74-B9C5207D7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1270"/>
              <a:ext cx="1112" cy="264"/>
            </a:xfrm>
            <a:prstGeom prst="foldedCorner">
              <a:avLst>
                <a:gd name="adj" fmla="val 12500"/>
              </a:avLst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4400" i="0">
                <a:solidFill>
                  <a:srgbClr val="FFFF00"/>
                </a:solidFill>
              </a:endParaRPr>
            </a:p>
          </p:txBody>
        </p:sp>
        <p:sp>
          <p:nvSpPr>
            <p:cNvPr id="54278" name="Text Box 6">
              <a:extLst>
                <a:ext uri="{FF2B5EF4-FFF2-40B4-BE49-F238E27FC236}">
                  <a16:creationId xmlns:a16="http://schemas.microsoft.com/office/drawing/2014/main" id="{D69F6952-E890-2EEC-ECC6-93CC53E0B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1270"/>
              <a:ext cx="10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FFFF00"/>
                  </a:solidFill>
                </a:rPr>
                <a:t>sd sample</a:t>
              </a:r>
            </a:p>
          </p:txBody>
        </p:sp>
        <p:sp>
          <p:nvSpPr>
            <p:cNvPr id="32775" name="Rectangle 7">
              <a:extLst>
                <a:ext uri="{FF2B5EF4-FFF2-40B4-BE49-F238E27FC236}">
                  <a16:creationId xmlns:a16="http://schemas.microsoft.com/office/drawing/2014/main" id="{0AC1761C-1996-78A4-1AB9-6142095A5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1905"/>
              <a:ext cx="899" cy="2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22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sz="2400" i="0" u="sng">
                  <a:solidFill>
                    <a:srgbClr val="FFFF00"/>
                  </a:solidFill>
                </a:rPr>
                <a:t>:client</a:t>
              </a:r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6C0A68A7-DFEB-A3BA-7FB3-29DF276D0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169"/>
              <a:ext cx="0" cy="206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32777" name="Rectangle 9">
              <a:extLst>
                <a:ext uri="{FF2B5EF4-FFF2-40B4-BE49-F238E27FC236}">
                  <a16:creationId xmlns:a16="http://schemas.microsoft.com/office/drawing/2014/main" id="{878786D7-1A74-B504-F88F-8D64D0F32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905"/>
              <a:ext cx="899" cy="2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22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sz="2400" i="0" u="sng">
                  <a:solidFill>
                    <a:srgbClr val="FFFF00"/>
                  </a:solidFill>
                </a:rPr>
                <a:t>:order</a:t>
              </a:r>
            </a:p>
          </p:txBody>
        </p:sp>
        <p:sp>
          <p:nvSpPr>
            <p:cNvPr id="32778" name="Rectangle 10">
              <a:extLst>
                <a:ext uri="{FF2B5EF4-FFF2-40B4-BE49-F238E27FC236}">
                  <a16:creationId xmlns:a16="http://schemas.microsoft.com/office/drawing/2014/main" id="{062E5BD4-CB9B-AA40-AA8D-C87D814B5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905"/>
              <a:ext cx="900" cy="2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22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en-US" sz="2400" i="0" u="sng">
                  <a:solidFill>
                    <a:srgbClr val="FFFF00"/>
                  </a:solidFill>
                </a:rPr>
                <a:t>:inventory</a:t>
              </a:r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A5B69C4E-EC31-8D47-907E-C1D4442D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169"/>
              <a:ext cx="0" cy="206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01D7D01E-599A-B54A-5228-B2149BD2E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2169"/>
              <a:ext cx="0" cy="206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54CA5826-F2E7-9BCE-810B-438DCA8C9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646"/>
              <a:ext cx="1111" cy="0"/>
            </a:xfrm>
            <a:prstGeom prst="line">
              <a:avLst/>
            </a:prstGeom>
            <a:noFill/>
            <a:ln w="38100" cap="rnd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54286" name="Text Box 14">
              <a:extLst>
                <a:ext uri="{FF2B5EF4-FFF2-40B4-BE49-F238E27FC236}">
                  <a16:creationId xmlns:a16="http://schemas.microsoft.com/office/drawing/2014/main" id="{717F1B82-E66F-01F9-89FD-BA51DA1F9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2492"/>
              <a:ext cx="87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0">
                  <a:solidFill>
                    <a:srgbClr val="0000CC"/>
                  </a:solidFill>
                </a:rPr>
                <a:t>  update</a:t>
              </a:r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015F67BA-DB42-4A3E-01BE-66E05A969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3965"/>
              <a:ext cx="1215" cy="3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A5C8308F-1FFB-BED2-3258-5009C988D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9" y="3757"/>
              <a:ext cx="103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0">
                  <a:solidFill>
                    <a:srgbClr val="0000CC"/>
                  </a:solidFill>
                </a:rPr>
                <a:t>Locate item</a:t>
              </a:r>
            </a:p>
          </p:txBody>
        </p:sp>
        <p:sp>
          <p:nvSpPr>
            <p:cNvPr id="32785" name="Rectangle 17">
              <a:extLst>
                <a:ext uri="{FF2B5EF4-FFF2-40B4-BE49-F238E27FC236}">
                  <a16:creationId xmlns:a16="http://schemas.microsoft.com/office/drawing/2014/main" id="{72469912-5CDA-D395-AA1E-C06252A5C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804"/>
              <a:ext cx="2223" cy="63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i="0"/>
            </a:p>
          </p:txBody>
        </p:sp>
        <p:sp>
          <p:nvSpPr>
            <p:cNvPr id="54290" name="AutoShape 18">
              <a:extLst>
                <a:ext uri="{FF2B5EF4-FFF2-40B4-BE49-F238E27FC236}">
                  <a16:creationId xmlns:a16="http://schemas.microsoft.com/office/drawing/2014/main" id="{CDD96A6F-BA1A-EE08-CABB-C68E4BA9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804"/>
              <a:ext cx="688" cy="159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700" i="0">
                  <a:solidFill>
                    <a:srgbClr val="FFFF00"/>
                  </a:solidFill>
                </a:rPr>
                <a:t>operator</a:t>
              </a:r>
            </a:p>
          </p:txBody>
        </p:sp>
        <p:sp>
          <p:nvSpPr>
            <p:cNvPr id="54291" name="Line 19">
              <a:extLst>
                <a:ext uri="{FF2B5EF4-FFF2-40B4-BE49-F238E27FC236}">
                  <a16:creationId xmlns:a16="http://schemas.microsoft.com/office/drawing/2014/main" id="{F0F7A960-FB59-37EF-F48F-9BD518F02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3" y="3101"/>
              <a:ext cx="124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56EF82BC-7602-4A6E-E74E-AB3DAD4A2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2765"/>
              <a:ext cx="6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0">
                  <a:solidFill>
                    <a:srgbClr val="FFFF00"/>
                  </a:solidFill>
                </a:rPr>
                <a:t>op1</a:t>
              </a:r>
            </a:p>
          </p:txBody>
        </p:sp>
        <p:sp>
          <p:nvSpPr>
            <p:cNvPr id="54293" name="Line 21">
              <a:extLst>
                <a:ext uri="{FF2B5EF4-FFF2-40B4-BE49-F238E27FC236}">
                  <a16:creationId xmlns:a16="http://schemas.microsoft.com/office/drawing/2014/main" id="{188CABF3-9628-CA8F-6E48-75DD55A9B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963"/>
              <a:ext cx="0" cy="4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54294" name="Line 22">
              <a:extLst>
                <a:ext uri="{FF2B5EF4-FFF2-40B4-BE49-F238E27FC236}">
                  <a16:creationId xmlns:a16="http://schemas.microsoft.com/office/drawing/2014/main" id="{FFE04D76-47A6-8095-AF80-572FAEC06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2804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33BA0C4B-F1A4-BD56-EE86-506AEF09D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" y="2064"/>
              <a:ext cx="966" cy="28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Interaction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54296" name="AutoShape 24">
              <a:extLst>
                <a:ext uri="{FF2B5EF4-FFF2-40B4-BE49-F238E27FC236}">
                  <a16:creationId xmlns:a16="http://schemas.microsoft.com/office/drawing/2014/main" id="{B7CF045F-3D11-72C3-BDA7-872E24727B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77828">
              <a:off x="4669" y="2516"/>
              <a:ext cx="735" cy="62"/>
            </a:xfrm>
            <a:prstGeom prst="leftArrow">
              <a:avLst>
                <a:gd name="adj1" fmla="val 50000"/>
                <a:gd name="adj2" fmla="val 29631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C77B87D3-925C-0340-BC65-D86658CC7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63"/>
              <a:ext cx="957" cy="6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Interaction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Frame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Operation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Name: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(e.g. loop)</a:t>
              </a:r>
            </a:p>
          </p:txBody>
        </p:sp>
        <p:sp>
          <p:nvSpPr>
            <p:cNvPr id="54298" name="AutoShape 26">
              <a:extLst>
                <a:ext uri="{FF2B5EF4-FFF2-40B4-BE49-F238E27FC236}">
                  <a16:creationId xmlns:a16="http://schemas.microsoft.com/office/drawing/2014/main" id="{AEF28AD2-5F49-E2E8-12E1-0A5AB3112F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305493" flipV="1">
              <a:off x="903" y="2960"/>
              <a:ext cx="1640" cy="52"/>
            </a:xfrm>
            <a:prstGeom prst="leftArrow">
              <a:avLst>
                <a:gd name="adj1" fmla="val 50000"/>
                <a:gd name="adj2" fmla="val 78831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 i="0">
                <a:solidFill>
                  <a:srgbClr val="FFFF00"/>
                </a:solidFill>
              </a:endParaRPr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06142CE3-088C-F1E0-392C-B47CDDAF4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" y="3280"/>
              <a:ext cx="1181" cy="39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Interaction Frame</a:t>
              </a:r>
            </a:p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900" i="0">
                  <a:solidFill>
                    <a:schemeClr val="tx1"/>
                  </a:solidFill>
                </a:rPr>
                <a:t>Operand</a:t>
              </a:r>
            </a:p>
          </p:txBody>
        </p:sp>
        <p:sp>
          <p:nvSpPr>
            <p:cNvPr id="54300" name="AutoShape 28">
              <a:extLst>
                <a:ext uri="{FF2B5EF4-FFF2-40B4-BE49-F238E27FC236}">
                  <a16:creationId xmlns:a16="http://schemas.microsoft.com/office/drawing/2014/main" id="{DA18D6FC-B3D2-12A3-C271-8593E37D3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47328">
              <a:off x="3628" y="3111"/>
              <a:ext cx="1577" cy="68"/>
            </a:xfrm>
            <a:prstGeom prst="leftArrow">
              <a:avLst>
                <a:gd name="adj1" fmla="val 50000"/>
                <a:gd name="adj2" fmla="val 57967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i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AA8ACA3B-F52F-0340-3ACD-42DD6638D8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0"/>
            <a:ext cx="8569325" cy="839788"/>
          </a:xfrm>
        </p:spPr>
        <p:txBody>
          <a:bodyPr/>
          <a:lstStyle/>
          <a:p>
            <a:pPr>
              <a:defRPr/>
            </a:pPr>
            <a:r>
              <a:rPr lang="it-IT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Frame Operator</a:t>
            </a:r>
          </a:p>
        </p:txBody>
      </p:sp>
      <p:sp>
        <p:nvSpPr>
          <p:cNvPr id="55299" name="Line 3">
            <a:extLst>
              <a:ext uri="{FF2B5EF4-FFF2-40B4-BE49-F238E27FC236}">
                <a16:creationId xmlns:a16="http://schemas.microsoft.com/office/drawing/2014/main" id="{7E3E1304-C9D7-CB2C-0A35-0D3B718B7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0"/>
            <a:ext cx="0" cy="2603500"/>
          </a:xfrm>
          <a:prstGeom prst="line">
            <a:avLst/>
          </a:prstGeom>
          <a:noFill/>
          <a:ln w="76200">
            <a:solidFill>
              <a:srgbClr val="FEC52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08FF614A-4240-A8FC-1FF9-3E29DC250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3" y="839788"/>
            <a:ext cx="9659937" cy="0"/>
          </a:xfrm>
          <a:prstGeom prst="line">
            <a:avLst/>
          </a:prstGeom>
          <a:noFill/>
          <a:ln w="76200">
            <a:solidFill>
              <a:srgbClr val="72003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5301" name="Picture 5" descr="uml2_logo">
            <a:extLst>
              <a:ext uri="{FF2B5EF4-FFF2-40B4-BE49-F238E27FC236}">
                <a16:creationId xmlns:a16="http://schemas.microsoft.com/office/drawing/2014/main" id="{95247A4F-719A-287A-4276-27790AB7D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275"/>
            <a:ext cx="7556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02" name="Group 23">
            <a:extLst>
              <a:ext uri="{FF2B5EF4-FFF2-40B4-BE49-F238E27FC236}">
                <a16:creationId xmlns:a16="http://schemas.microsoft.com/office/drawing/2014/main" id="{2EF14196-9C26-EE80-A3D6-5921CC2C3565}"/>
              </a:ext>
            </a:extLst>
          </p:cNvPr>
          <p:cNvGrpSpPr>
            <a:grpSpLocks/>
          </p:cNvGrpSpPr>
          <p:nvPr/>
        </p:nvGrpSpPr>
        <p:grpSpPr bwMode="auto">
          <a:xfrm>
            <a:off x="2220913" y="1112838"/>
            <a:ext cx="5791200" cy="3886200"/>
            <a:chOff x="1823" y="653"/>
            <a:chExt cx="2435" cy="1940"/>
          </a:xfrm>
        </p:grpSpPr>
        <p:sp>
          <p:nvSpPr>
            <p:cNvPr id="55304" name="Line 6">
              <a:extLst>
                <a:ext uri="{FF2B5EF4-FFF2-40B4-BE49-F238E27FC236}">
                  <a16:creationId xmlns:a16="http://schemas.microsoft.com/office/drawing/2014/main" id="{72E43D4C-7927-EB34-4F02-20839FA44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3" y="688"/>
              <a:ext cx="24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05" name="Line 7">
              <a:extLst>
                <a:ext uri="{FF2B5EF4-FFF2-40B4-BE49-F238E27FC236}">
                  <a16:creationId xmlns:a16="http://schemas.microsoft.com/office/drawing/2014/main" id="{5B5CE7D8-3CFC-2FFB-262F-CA1FDF965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3" y="688"/>
              <a:ext cx="0" cy="19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06" name="Line 8">
              <a:extLst>
                <a:ext uri="{FF2B5EF4-FFF2-40B4-BE49-F238E27FC236}">
                  <a16:creationId xmlns:a16="http://schemas.microsoft.com/office/drawing/2014/main" id="{F884DD03-08F0-42C2-EE6D-602403EF5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3" y="2593"/>
              <a:ext cx="24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07" name="Line 9">
              <a:extLst>
                <a:ext uri="{FF2B5EF4-FFF2-40B4-BE49-F238E27FC236}">
                  <a16:creationId xmlns:a16="http://schemas.microsoft.com/office/drawing/2014/main" id="{BC873D91-A7DC-2F6C-C297-F552673C8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" y="688"/>
              <a:ext cx="0" cy="19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08" name="Line 10">
              <a:extLst>
                <a:ext uri="{FF2B5EF4-FFF2-40B4-BE49-F238E27FC236}">
                  <a16:creationId xmlns:a16="http://schemas.microsoft.com/office/drawing/2014/main" id="{4B2C92F7-FD55-57DE-7098-DF5B6C852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3" y="899"/>
              <a:ext cx="2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09" name="Line 11">
              <a:extLst>
                <a:ext uri="{FF2B5EF4-FFF2-40B4-BE49-F238E27FC236}">
                  <a16:creationId xmlns:a16="http://schemas.microsoft.com/office/drawing/2014/main" id="{BBF23614-3945-3E01-688A-7C1C54973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7" y="794"/>
              <a:ext cx="106" cy="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0" name="Line 12">
              <a:extLst>
                <a:ext uri="{FF2B5EF4-FFF2-40B4-BE49-F238E27FC236}">
                  <a16:creationId xmlns:a16="http://schemas.microsoft.com/office/drawing/2014/main" id="{4578F0F2-FBD7-943E-14A8-21F129D73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3" y="688"/>
              <a:ext cx="0" cy="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1" name="Text Box 13">
              <a:extLst>
                <a:ext uri="{FF2B5EF4-FFF2-40B4-BE49-F238E27FC236}">
                  <a16:creationId xmlns:a16="http://schemas.microsoft.com/office/drawing/2014/main" id="{E7289A27-5038-B922-05BE-209120ECE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653"/>
              <a:ext cx="45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it-IT" altLang="en-US" sz="2900" i="0">
                  <a:solidFill>
                    <a:srgbClr val="FF0000"/>
                  </a:solidFill>
                </a:rPr>
                <a:t>ALT</a:t>
              </a:r>
            </a:p>
          </p:txBody>
        </p:sp>
        <p:sp>
          <p:nvSpPr>
            <p:cNvPr id="55312" name="Text Box 14">
              <a:extLst>
                <a:ext uri="{FF2B5EF4-FFF2-40B4-BE49-F238E27FC236}">
                  <a16:creationId xmlns:a16="http://schemas.microsoft.com/office/drawing/2014/main" id="{8A9532C6-F05C-DE80-F6B8-9F2BCF77C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1084"/>
              <a:ext cx="10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900" i="0">
                  <a:solidFill>
                    <a:schemeClr val="accent2"/>
                  </a:solidFill>
                </a:rPr>
                <a:t>interaction_1</a:t>
              </a:r>
            </a:p>
          </p:txBody>
        </p:sp>
        <p:sp>
          <p:nvSpPr>
            <p:cNvPr id="55313" name="Text Box 15">
              <a:extLst>
                <a:ext uri="{FF2B5EF4-FFF2-40B4-BE49-F238E27FC236}">
                  <a16:creationId xmlns:a16="http://schemas.microsoft.com/office/drawing/2014/main" id="{DF0B5771-ABFF-EC44-ED81-93F562851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661"/>
              <a:ext cx="8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it-IT" altLang="en-US" sz="2900" i="0">
                  <a:solidFill>
                    <a:schemeClr val="accent2"/>
                  </a:solidFill>
                </a:rPr>
                <a:t>[guard_1]</a:t>
              </a:r>
            </a:p>
          </p:txBody>
        </p:sp>
        <p:sp>
          <p:nvSpPr>
            <p:cNvPr id="55314" name="Line 16">
              <a:extLst>
                <a:ext uri="{FF2B5EF4-FFF2-40B4-BE49-F238E27FC236}">
                  <a16:creationId xmlns:a16="http://schemas.microsoft.com/office/drawing/2014/main" id="{A84E1088-F50E-F4CD-4FDF-5A4A2B341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1429"/>
              <a:ext cx="2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5" name="Line 17">
              <a:extLst>
                <a:ext uri="{FF2B5EF4-FFF2-40B4-BE49-F238E27FC236}">
                  <a16:creationId xmlns:a16="http://schemas.microsoft.com/office/drawing/2014/main" id="{94C1967E-0DB0-A8D7-8FBD-8D29F4F17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1958"/>
              <a:ext cx="2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16" name="Text Box 18">
              <a:extLst>
                <a:ext uri="{FF2B5EF4-FFF2-40B4-BE49-F238E27FC236}">
                  <a16:creationId xmlns:a16="http://schemas.microsoft.com/office/drawing/2014/main" id="{C8F570A3-643B-1BC6-184D-1AB57318C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1534"/>
              <a:ext cx="33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3800" b="0" i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5317" name="Text Box 19">
              <a:extLst>
                <a:ext uri="{FF2B5EF4-FFF2-40B4-BE49-F238E27FC236}">
                  <a16:creationId xmlns:a16="http://schemas.microsoft.com/office/drawing/2014/main" id="{2B0EA777-1C43-9FB1-0ADE-690EA2CA3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248"/>
              <a:ext cx="10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900" i="0">
                  <a:solidFill>
                    <a:srgbClr val="006600"/>
                  </a:solidFill>
                </a:rPr>
                <a:t>interaction_n</a:t>
              </a:r>
            </a:p>
          </p:txBody>
        </p:sp>
        <p:sp>
          <p:nvSpPr>
            <p:cNvPr id="55318" name="Text Box 20">
              <a:extLst>
                <a:ext uri="{FF2B5EF4-FFF2-40B4-BE49-F238E27FC236}">
                  <a16:creationId xmlns:a16="http://schemas.microsoft.com/office/drawing/2014/main" id="{CA0E6D6C-B561-9BD5-4714-60EA13864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1931"/>
              <a:ext cx="79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503238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900" i="0">
                  <a:solidFill>
                    <a:srgbClr val="006600"/>
                  </a:solidFill>
                </a:rPr>
                <a:t>[guard_n]</a:t>
              </a:r>
            </a:p>
          </p:txBody>
        </p:sp>
      </p:grpSp>
      <p:sp>
        <p:nvSpPr>
          <p:cNvPr id="36871" name="Rectangle 21">
            <a:extLst>
              <a:ext uri="{FF2B5EF4-FFF2-40B4-BE49-F238E27FC236}">
                <a16:creationId xmlns:a16="http://schemas.microsoft.com/office/drawing/2014/main" id="{5C61B039-27E7-F706-0479-5837446EAF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4950" y="5345113"/>
            <a:ext cx="9764713" cy="2689225"/>
          </a:xfrm>
          <a:noFill/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spcAft>
                <a:spcPts val="1400"/>
              </a:spcAft>
            </a:pPr>
            <a:r>
              <a:rPr lang="en-US" altLang="en-US"/>
              <a:t>Divided into a set of interactions by dotted lines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1400"/>
              </a:spcAft>
            </a:pPr>
            <a:r>
              <a:rPr lang="en-US" altLang="en-US" b="1">
                <a:solidFill>
                  <a:srgbClr val="3333CC"/>
                </a:solidFill>
              </a:rPr>
              <a:t>interaction_i</a:t>
            </a:r>
            <a:r>
              <a:rPr lang="en-US" altLang="en-US">
                <a:solidFill>
                  <a:srgbClr val="3333CC"/>
                </a:solidFill>
              </a:rPr>
              <a:t> is executed if </a:t>
            </a:r>
            <a:r>
              <a:rPr lang="en-US" altLang="en-US" b="1">
                <a:solidFill>
                  <a:srgbClr val="3333CC"/>
                </a:solidFill>
              </a:rPr>
              <a:t>guard_i</a:t>
            </a:r>
            <a:r>
              <a:rPr lang="en-US" altLang="en-US">
                <a:solidFill>
                  <a:srgbClr val="3333CC"/>
                </a:solidFill>
              </a:rPr>
              <a:t> is true</a:t>
            </a:r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endParaRPr lang="en-US" altLang="en-US" sz="3600"/>
          </a:p>
          <a:p>
            <a:pPr>
              <a:lnSpc>
                <a:spcPct val="105000"/>
              </a:lnSpc>
              <a:spcBef>
                <a:spcPct val="50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32650AEF-576E-5BA8-DC89-E758238806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358775"/>
            <a:ext cx="8596313" cy="296863"/>
          </a:xfrm>
        </p:spPr>
        <p:txBody>
          <a:bodyPr lIns="100794" tIns="50397" rIns="100794" bIns="50397"/>
          <a:lstStyle/>
          <a:p>
            <a:r>
              <a:rPr lang="en-US" altLang="en-US" sz="3600"/>
              <a:t>Frame Operators</a:t>
            </a:r>
          </a:p>
        </p:txBody>
      </p:sp>
      <p:graphicFrame>
        <p:nvGraphicFramePr>
          <p:cNvPr id="232483" name="Group 35">
            <a:extLst>
              <a:ext uri="{FF2B5EF4-FFF2-40B4-BE49-F238E27FC236}">
                <a16:creationId xmlns:a16="http://schemas.microsoft.com/office/drawing/2014/main" id="{DD3CC36B-FEC1-8667-803E-C91A45426F6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63513" y="1036638"/>
          <a:ext cx="9753600" cy="609600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Frame Operator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Meaning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Alt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Alternative fragment for conditional logic expressed in the guards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Loop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Loop fragment while guard is true.  Can also write loop(n) to indicate looping n times.  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Opt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Optional fragment that executes if guard is true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Par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Parallel fragments that execute in parallel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Region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1375"/>
                        </a:spcAft>
                        <a:buClr>
                          <a:srgbClr val="000000"/>
                        </a:buClr>
                        <a:buSzPct val="4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pitchFamily="34" charset="0"/>
                        </a:rPr>
                        <a:t>Critical region within which only one thread can run</a:t>
                      </a:r>
                    </a:p>
                  </a:txBody>
                  <a:tcPr marL="100794" marR="100794" marT="50397" marB="503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>
            <a:extLst>
              <a:ext uri="{FF2B5EF4-FFF2-40B4-BE49-F238E27FC236}">
                <a16:creationId xmlns:a16="http://schemas.microsoft.com/office/drawing/2014/main" id="{715B79C0-A0FA-AF9F-7040-720AD14AF5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46038"/>
            <a:ext cx="8988425" cy="1258887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SimSun" panose="02010600030101010101" pitchFamily="2" charset="-122"/>
              </a:rPr>
              <a:t>Fragment Operators: Full List</a:t>
            </a:r>
            <a:br>
              <a:rPr lang="en-US" altLang="zh-CN" sz="3600">
                <a:ea typeface="SimSun" panose="02010600030101010101" pitchFamily="2" charset="-122"/>
              </a:rPr>
            </a:br>
            <a:endParaRPr lang="en-CA" altLang="en-US" sz="3600">
              <a:ea typeface="SimSun" panose="02010600030101010101" pitchFamily="2" charset="-122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F7E523F-D4FA-063A-420D-F8F0036DF6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2250" y="960438"/>
            <a:ext cx="9840913" cy="6019800"/>
          </a:xfrm>
        </p:spPr>
        <p:txBody>
          <a:bodyPr/>
          <a:lstStyle/>
          <a:p>
            <a:pPr marL="1006475" lvl="1" indent="-503238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b="1">
                <a:solidFill>
                  <a:srgbClr val="003300"/>
                </a:solidFill>
                <a:ea typeface="SimSun" panose="02010600030101010101" pitchFamily="2" charset="-122"/>
              </a:rPr>
              <a:t>Conditional:</a:t>
            </a:r>
            <a:r>
              <a:rPr lang="en-US" altLang="zh-CN" sz="3200">
                <a:ea typeface="SimSun" panose="02010600030101010101" pitchFamily="2" charset="-122"/>
              </a:rPr>
              <a:t> operator “opt”  </a:t>
            </a:r>
          </a:p>
          <a:p>
            <a:pPr marL="1006475" lvl="1" indent="-503238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b="1">
                <a:solidFill>
                  <a:srgbClr val="003300"/>
                </a:solidFill>
                <a:ea typeface="SimSun" panose="02010600030101010101" pitchFamily="2" charset="-122"/>
              </a:rPr>
              <a:t>Loop:</a:t>
            </a:r>
            <a:r>
              <a:rPr lang="en-US" altLang="zh-CN" sz="3200">
                <a:ea typeface="SimSun" panose="02010600030101010101" pitchFamily="2" charset="-122"/>
              </a:rPr>
              <a:t> operator “loop”</a:t>
            </a:r>
          </a:p>
          <a:p>
            <a:pPr marL="1006475" lvl="1" indent="-503238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b="1">
                <a:solidFill>
                  <a:srgbClr val="003300"/>
                </a:solidFill>
                <a:ea typeface="SimSun" panose="02010600030101010101" pitchFamily="2" charset="-122"/>
              </a:rPr>
              <a:t>Branching:</a:t>
            </a:r>
            <a:r>
              <a:rPr lang="en-US" altLang="zh-CN" sz="3200">
                <a:ea typeface="SimSun" panose="02010600030101010101" pitchFamily="2" charset="-122"/>
              </a:rPr>
              <a:t> operator “alt”</a:t>
            </a:r>
          </a:p>
          <a:p>
            <a:pPr marL="1006475" lvl="1" indent="-503238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b="1">
                <a:solidFill>
                  <a:srgbClr val="003300"/>
                </a:solidFill>
                <a:ea typeface="SimSun" panose="02010600030101010101" pitchFamily="2" charset="-122"/>
              </a:rPr>
              <a:t>Reference:</a:t>
            </a:r>
            <a:r>
              <a:rPr lang="en-US" altLang="zh-CN" sz="3200">
                <a:ea typeface="SimSun" panose="02010600030101010101" pitchFamily="2" charset="-122"/>
              </a:rPr>
              <a:t> operator “ref”</a:t>
            </a:r>
          </a:p>
          <a:p>
            <a:pPr marL="1006475" lvl="1" indent="-503238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b="1">
                <a:solidFill>
                  <a:srgbClr val="003300"/>
                </a:solidFill>
                <a:ea typeface="SimSun" panose="02010600030101010101" pitchFamily="2" charset="-122"/>
              </a:rPr>
              <a:t>Parallel:</a:t>
            </a:r>
            <a:r>
              <a:rPr lang="en-US" altLang="zh-CN" sz="3200">
                <a:ea typeface="SimSun" panose="02010600030101010101" pitchFamily="2" charset="-122"/>
              </a:rPr>
              <a:t> operator “par”</a:t>
            </a:r>
          </a:p>
          <a:p>
            <a:pPr marL="1006475" lvl="1" indent="-503238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b="1">
                <a:solidFill>
                  <a:srgbClr val="003300"/>
                </a:solidFill>
                <a:ea typeface="SimSun" panose="02010600030101010101" pitchFamily="2" charset="-122"/>
              </a:rPr>
              <a:t>Critical Region:</a:t>
            </a:r>
            <a:r>
              <a:rPr lang="en-US" altLang="zh-CN" sz="3200">
                <a:ea typeface="SimSun" panose="02010600030101010101" pitchFamily="2" charset="-122"/>
              </a:rPr>
              <a:t> operator “critical”</a:t>
            </a:r>
          </a:p>
          <a:p>
            <a:pPr marL="1006475" lvl="1" indent="-503238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b="1">
                <a:solidFill>
                  <a:srgbClr val="003300"/>
                </a:solidFill>
                <a:ea typeface="SimSun" panose="02010600030101010101" pitchFamily="2" charset="-122"/>
              </a:rPr>
              <a:t>Interrupt:</a:t>
            </a:r>
            <a:r>
              <a:rPr lang="en-US" altLang="zh-CN" sz="3200">
                <a:ea typeface="SimSun" panose="02010600030101010101" pitchFamily="2" charset="-122"/>
              </a:rPr>
              <a:t> operator “break”</a:t>
            </a:r>
          </a:p>
          <a:p>
            <a:pPr marL="1006475" lvl="1" indent="-503238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b="1">
                <a:solidFill>
                  <a:srgbClr val="003300"/>
                </a:solidFill>
                <a:ea typeface="SimSun" panose="02010600030101010101" pitchFamily="2" charset="-122"/>
              </a:rPr>
              <a:t>Assertion:</a:t>
            </a:r>
            <a:r>
              <a:rPr lang="en-US" altLang="zh-CN" sz="3200">
                <a:ea typeface="SimSun" panose="02010600030101010101" pitchFamily="2" charset="-122"/>
              </a:rPr>
              <a:t> operator ‘’assert’’</a:t>
            </a:r>
          </a:p>
          <a:p>
            <a:pPr marL="1006475" lvl="1" indent="-503238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E4C21-4894-A3EE-7555-CD443709B87C}"/>
              </a:ext>
            </a:extLst>
          </p:cNvPr>
          <p:cNvSpPr txBox="1"/>
          <p:nvPr/>
        </p:nvSpPr>
        <p:spPr>
          <a:xfrm rot="18543573">
            <a:off x="8354219" y="908844"/>
            <a:ext cx="1155700" cy="64611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Skip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01">
            <a:extLst>
              <a:ext uri="{FF2B5EF4-FFF2-40B4-BE49-F238E27FC236}">
                <a16:creationId xmlns:a16="http://schemas.microsoft.com/office/drawing/2014/main" id="{DF51B721-F3D5-AC6F-BF63-969E7CC8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73038"/>
            <a:ext cx="74739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3200" i="0">
                <a:solidFill>
                  <a:schemeClr val="tx1"/>
                </a:solidFill>
              </a:rPr>
              <a:t>Example Sequence Diagram</a:t>
            </a:r>
            <a:endParaRPr lang="en-IN" altLang="en-US" sz="3200" i="0">
              <a:solidFill>
                <a:schemeClr val="tx1"/>
              </a:solidFill>
            </a:endParaRP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2F01460F-05DD-9FD8-5159-118A5E2EF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935288"/>
            <a:ext cx="176213" cy="1228725"/>
          </a:xfrm>
          <a:prstGeom prst="rect">
            <a:avLst/>
          </a:prstGeom>
          <a:solidFill>
            <a:srgbClr val="FFCC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3000" i="0">
              <a:solidFill>
                <a:srgbClr val="000000"/>
              </a:solidFill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FCE15E21-9938-CCBF-8050-136391ED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3022600"/>
            <a:ext cx="176212" cy="963613"/>
          </a:xfrm>
          <a:prstGeom prst="rect">
            <a:avLst/>
          </a:prstGeom>
          <a:solidFill>
            <a:srgbClr val="FFCC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3000" i="0">
              <a:solidFill>
                <a:srgbClr val="000000"/>
              </a:solidFill>
            </a:endParaRP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52BEF09B-9D88-89B5-D6AB-F00ABBF5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3284538"/>
            <a:ext cx="176213" cy="439737"/>
          </a:xfrm>
          <a:prstGeom prst="rect">
            <a:avLst/>
          </a:prstGeom>
          <a:solidFill>
            <a:srgbClr val="FFCC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3000" i="0">
              <a:solidFill>
                <a:srgbClr val="000000"/>
              </a:solidFill>
            </a:endParaRPr>
          </a:p>
        </p:txBody>
      </p:sp>
      <p:cxnSp>
        <p:nvCxnSpPr>
          <p:cNvPr id="59398" name="Straight Arrow Connector 9">
            <a:extLst>
              <a:ext uri="{FF2B5EF4-FFF2-40B4-BE49-F238E27FC236}">
                <a16:creationId xmlns:a16="http://schemas.microsoft.com/office/drawing/2014/main" id="{38281ABE-DE9F-0F0B-19FA-9E233C125A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60538" y="3109913"/>
            <a:ext cx="3365500" cy="15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9" name="Straight Arrow Connector 15">
            <a:extLst>
              <a:ext uri="{FF2B5EF4-FFF2-40B4-BE49-F238E27FC236}">
                <a16:creationId xmlns:a16="http://schemas.microsoft.com/office/drawing/2014/main" id="{3655987F-83E7-B43D-82ED-E9B8307172CF}"/>
              </a:ext>
            </a:extLst>
          </p:cNvPr>
          <p:cNvCxnSpPr>
            <a:cxnSpLocks noChangeShapeType="1"/>
            <a:stCxn id="59396" idx="3"/>
            <a:endCxn id="59397" idx="1"/>
          </p:cNvCxnSpPr>
          <p:nvPr/>
        </p:nvCxnSpPr>
        <p:spPr bwMode="auto">
          <a:xfrm>
            <a:off x="5316538" y="3505200"/>
            <a:ext cx="307340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5416" name="Straight Arrow Connector 19">
            <a:extLst>
              <a:ext uri="{FF2B5EF4-FFF2-40B4-BE49-F238E27FC236}">
                <a16:creationId xmlns:a16="http://schemas.microsoft.com/office/drawing/2014/main" id="{92ED2B87-C825-50AD-55A3-76A3D233424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849438" y="3986213"/>
            <a:ext cx="3189287" cy="15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5417" name="Straight Arrow Connector 20">
            <a:extLst>
              <a:ext uri="{FF2B5EF4-FFF2-40B4-BE49-F238E27FC236}">
                <a16:creationId xmlns:a16="http://schemas.microsoft.com/office/drawing/2014/main" id="{077BBDF3-3F99-025E-8496-1AEA59701A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92725" y="3695700"/>
            <a:ext cx="3108325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2" name="TextBox 2">
            <a:extLst>
              <a:ext uri="{FF2B5EF4-FFF2-40B4-BE49-F238E27FC236}">
                <a16:creationId xmlns:a16="http://schemas.microsoft.com/office/drawing/2014/main" id="{CF8FE1C8-16F1-9FEC-DE40-88097D62A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531938"/>
            <a:ext cx="2300288" cy="492125"/>
          </a:xfrm>
          <a:prstGeom prst="rect">
            <a:avLst/>
          </a:prstGeom>
          <a:solidFill>
            <a:srgbClr val="FFFF66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400" i="0" u="sng">
                <a:solidFill>
                  <a:srgbClr val="000000"/>
                </a:solidFill>
              </a:rPr>
              <a:t>:StoreFront </a:t>
            </a:r>
            <a:endParaRPr lang="en-IN" altLang="en-US" sz="2400" i="0" u="sng">
              <a:solidFill>
                <a:srgbClr val="000000"/>
              </a:solidFill>
            </a:endParaRPr>
          </a:p>
        </p:txBody>
      </p:sp>
      <p:sp>
        <p:nvSpPr>
          <p:cNvPr id="59403" name="TextBox 3">
            <a:extLst>
              <a:ext uri="{FF2B5EF4-FFF2-40B4-BE49-F238E27FC236}">
                <a16:creationId xmlns:a16="http://schemas.microsoft.com/office/drawing/2014/main" id="{FDB5039C-1042-06EF-3BCC-FD98A15CA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1531938"/>
            <a:ext cx="1651000" cy="492125"/>
          </a:xfrm>
          <a:prstGeom prst="rect">
            <a:avLst/>
          </a:prstGeom>
          <a:solidFill>
            <a:srgbClr val="FFFF66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en-US" sz="2400" i="0" u="sng">
                <a:solidFill>
                  <a:srgbClr val="000000"/>
                </a:solidFill>
              </a:rPr>
              <a:t>:Cart</a:t>
            </a:r>
            <a:endParaRPr lang="en-IN" altLang="en-US" sz="2400" i="0" u="sng">
              <a:solidFill>
                <a:srgbClr val="000000"/>
              </a:solidFill>
            </a:endParaRPr>
          </a:p>
        </p:txBody>
      </p:sp>
      <p:sp>
        <p:nvSpPr>
          <p:cNvPr id="59404" name="TextBox 4">
            <a:extLst>
              <a:ext uri="{FF2B5EF4-FFF2-40B4-BE49-F238E27FC236}">
                <a16:creationId xmlns:a16="http://schemas.microsoft.com/office/drawing/2014/main" id="{6F2FB6C2-234D-68CB-A030-516EEC93C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1531938"/>
            <a:ext cx="1828800" cy="492125"/>
          </a:xfrm>
          <a:prstGeom prst="rect">
            <a:avLst/>
          </a:prstGeom>
          <a:solidFill>
            <a:srgbClr val="FFFF66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400" i="0" u="sng">
                <a:solidFill>
                  <a:srgbClr val="000000"/>
                </a:solidFill>
              </a:rPr>
              <a:t>:Inventory </a:t>
            </a:r>
            <a:endParaRPr lang="en-IN" altLang="en-US" sz="2400" i="0" u="sng">
              <a:solidFill>
                <a:srgbClr val="00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50A6F0-162C-A190-4C06-20EE935141C0}"/>
              </a:ext>
            </a:extLst>
          </p:cNvPr>
          <p:cNvCxnSpPr/>
          <p:nvPr/>
        </p:nvCxnSpPr>
        <p:spPr>
          <a:xfrm rot="5400000" flipH="1" flipV="1">
            <a:off x="1318419" y="2412207"/>
            <a:ext cx="706437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A755BA-1BA4-7263-D63A-151268BDB000}"/>
              </a:ext>
            </a:extLst>
          </p:cNvPr>
          <p:cNvCxnSpPr/>
          <p:nvPr/>
        </p:nvCxnSpPr>
        <p:spPr>
          <a:xfrm rot="5400000" flipH="1" flipV="1">
            <a:off x="4777582" y="2496344"/>
            <a:ext cx="876300" cy="158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15E2D5-186A-0722-FD01-E5346871E126}"/>
              </a:ext>
            </a:extLst>
          </p:cNvPr>
          <p:cNvCxnSpPr>
            <a:stCxn id="59397" idx="0"/>
          </p:cNvCxnSpPr>
          <p:nvPr/>
        </p:nvCxnSpPr>
        <p:spPr>
          <a:xfrm rot="5400000" flipH="1" flipV="1">
            <a:off x="7835900" y="2613025"/>
            <a:ext cx="1316038" cy="15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08" name="Rectangle 29">
            <a:extLst>
              <a:ext uri="{FF2B5EF4-FFF2-40B4-BE49-F238E27FC236}">
                <a16:creationId xmlns:a16="http://schemas.microsoft.com/office/drawing/2014/main" id="{35065EE0-EEB1-7CD8-1C25-E914D8C1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4953000"/>
            <a:ext cx="176213" cy="1228725"/>
          </a:xfrm>
          <a:prstGeom prst="rect">
            <a:avLst/>
          </a:prstGeom>
          <a:solidFill>
            <a:srgbClr val="FFCC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3000" i="0">
              <a:solidFill>
                <a:srgbClr val="000000"/>
              </a:solidFill>
            </a:endParaRPr>
          </a:p>
        </p:txBody>
      </p:sp>
      <p:sp>
        <p:nvSpPr>
          <p:cNvPr id="59409" name="Rectangle 30">
            <a:extLst>
              <a:ext uri="{FF2B5EF4-FFF2-40B4-BE49-F238E27FC236}">
                <a16:creationId xmlns:a16="http://schemas.microsoft.com/office/drawing/2014/main" id="{70CDBB47-FE94-1A9E-4CBA-8863FBB2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5214938"/>
            <a:ext cx="176212" cy="1228725"/>
          </a:xfrm>
          <a:prstGeom prst="rect">
            <a:avLst/>
          </a:prstGeom>
          <a:solidFill>
            <a:srgbClr val="FFCC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3000" i="0">
              <a:solidFill>
                <a:srgbClr val="000000"/>
              </a:solidFill>
            </a:endParaRPr>
          </a:p>
        </p:txBody>
      </p:sp>
      <p:sp>
        <p:nvSpPr>
          <p:cNvPr id="59410" name="Rectangle 31">
            <a:extLst>
              <a:ext uri="{FF2B5EF4-FFF2-40B4-BE49-F238E27FC236}">
                <a16:creationId xmlns:a16="http://schemas.microsoft.com/office/drawing/2014/main" id="{EE144E82-7240-844D-9CF3-1DC653000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5567363"/>
            <a:ext cx="177800" cy="34925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3000" i="0">
              <a:solidFill>
                <a:srgbClr val="000000"/>
              </a:solidFill>
            </a:endParaRPr>
          </a:p>
        </p:txBody>
      </p:sp>
      <p:cxnSp>
        <p:nvCxnSpPr>
          <p:cNvPr id="59411" name="Straight Arrow Connector 33">
            <a:extLst>
              <a:ext uri="{FF2B5EF4-FFF2-40B4-BE49-F238E27FC236}">
                <a16:creationId xmlns:a16="http://schemas.microsoft.com/office/drawing/2014/main" id="{C3EFF49F-0D0E-51DE-8F50-0CC6B8E5ED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60538" y="5214938"/>
            <a:ext cx="3278187" cy="15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Straight Arrow Connector 35">
            <a:extLst>
              <a:ext uri="{FF2B5EF4-FFF2-40B4-BE49-F238E27FC236}">
                <a16:creationId xmlns:a16="http://schemas.microsoft.com/office/drawing/2014/main" id="{5BEFA5F9-50AB-AC43-C0B2-6F7A1EF7938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849438" y="5567363"/>
            <a:ext cx="3276600" cy="15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3" name="Rectangle 37">
            <a:extLst>
              <a:ext uri="{FF2B5EF4-FFF2-40B4-BE49-F238E27FC236}">
                <a16:creationId xmlns:a16="http://schemas.microsoft.com/office/drawing/2014/main" id="{7EE0C7C3-5720-8B9E-170D-8155612C3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5480050"/>
            <a:ext cx="179388" cy="61436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3000" i="0">
              <a:solidFill>
                <a:srgbClr val="000000"/>
              </a:solidFill>
            </a:endParaRPr>
          </a:p>
        </p:txBody>
      </p:sp>
      <p:cxnSp>
        <p:nvCxnSpPr>
          <p:cNvPr id="59414" name="Straight Connector 43">
            <a:extLst>
              <a:ext uri="{FF2B5EF4-FFF2-40B4-BE49-F238E27FC236}">
                <a16:creationId xmlns:a16="http://schemas.microsoft.com/office/drawing/2014/main" id="{E463A0CD-6A0D-E71C-7C27-1DA9516469D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834063" y="4770437"/>
            <a:ext cx="1588" cy="1065213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72BA69-0E0D-F5D7-0093-BD025DB2561B}"/>
              </a:ext>
            </a:extLst>
          </p:cNvPr>
          <p:cNvCxnSpPr/>
          <p:nvPr/>
        </p:nvCxnSpPr>
        <p:spPr>
          <a:xfrm rot="5400000">
            <a:off x="6104732" y="5564981"/>
            <a:ext cx="527050" cy="15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16" name="Straight Arrow Connector 47">
            <a:extLst>
              <a:ext uri="{FF2B5EF4-FFF2-40B4-BE49-F238E27FC236}">
                <a16:creationId xmlns:a16="http://schemas.microsoft.com/office/drawing/2014/main" id="{7216B79C-FD22-E480-DBC1-6BC8C10FDF9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392738" y="5827713"/>
            <a:ext cx="974725" cy="15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7" name="Rectangle 58">
            <a:extLst>
              <a:ext uri="{FF2B5EF4-FFF2-40B4-BE49-F238E27FC236}">
                <a16:creationId xmlns:a16="http://schemas.microsoft.com/office/drawing/2014/main" id="{95D19E9D-7C84-A041-F1F4-8C199AC1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6269038"/>
            <a:ext cx="176213" cy="349250"/>
          </a:xfrm>
          <a:prstGeom prst="rect">
            <a:avLst/>
          </a:prstGeom>
          <a:solidFill>
            <a:srgbClr val="FFCC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400" i="0">
              <a:solidFill>
                <a:srgbClr val="000000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835485E-4605-F092-554B-C7DB53E7714D}"/>
              </a:ext>
            </a:extLst>
          </p:cNvPr>
          <p:cNvCxnSpPr>
            <a:stCxn id="59417" idx="0"/>
          </p:cNvCxnSpPr>
          <p:nvPr/>
        </p:nvCxnSpPr>
        <p:spPr>
          <a:xfrm rot="5400000" flipH="1" flipV="1">
            <a:off x="7221537" y="4983163"/>
            <a:ext cx="2544763" cy="15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19" name="Straight Arrow Connector 61">
            <a:extLst>
              <a:ext uri="{FF2B5EF4-FFF2-40B4-BE49-F238E27FC236}">
                <a16:creationId xmlns:a16="http://schemas.microsoft.com/office/drawing/2014/main" id="{5762D584-8C6D-F6B9-788B-9635319AC2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02250" y="6269038"/>
            <a:ext cx="3101975" cy="15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420" name="Group 93">
            <a:extLst>
              <a:ext uri="{FF2B5EF4-FFF2-40B4-BE49-F238E27FC236}">
                <a16:creationId xmlns:a16="http://schemas.microsoft.com/office/drawing/2014/main" id="{4577BDD1-B3A2-F14D-2332-76FDF0688B35}"/>
              </a:ext>
            </a:extLst>
          </p:cNvPr>
          <p:cNvGrpSpPr>
            <a:grpSpLocks/>
          </p:cNvGrpSpPr>
          <p:nvPr/>
        </p:nvGrpSpPr>
        <p:grpSpPr bwMode="auto">
          <a:xfrm>
            <a:off x="695325" y="2495550"/>
            <a:ext cx="8509000" cy="1931988"/>
            <a:chOff x="761348" y="2209649"/>
            <a:chExt cx="7317266" cy="1677949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7559F2-9B0E-55EF-73CC-A440A9529024}"/>
                </a:ext>
              </a:extLst>
            </p:cNvPr>
            <p:cNvCxnSpPr/>
            <p:nvPr/>
          </p:nvCxnSpPr>
          <p:spPr>
            <a:xfrm>
              <a:off x="762714" y="2209649"/>
              <a:ext cx="7314536" cy="1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0EB790-D0F7-CCA0-A983-606356EC28D9}"/>
                </a:ext>
              </a:extLst>
            </p:cNvPr>
            <p:cNvCxnSpPr/>
            <p:nvPr/>
          </p:nvCxnSpPr>
          <p:spPr>
            <a:xfrm rot="5400000">
              <a:off x="7240337" y="3047941"/>
              <a:ext cx="1675191" cy="1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01E9FD-15F6-290E-29BA-E54F816FC82E}"/>
                </a:ext>
              </a:extLst>
            </p:cNvPr>
            <p:cNvCxnSpPr/>
            <p:nvPr/>
          </p:nvCxnSpPr>
          <p:spPr>
            <a:xfrm rot="10800000">
              <a:off x="762714" y="3886219"/>
              <a:ext cx="7314536" cy="1379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CC784A-5DE3-2485-9F46-775E27F39712}"/>
                </a:ext>
              </a:extLst>
            </p:cNvPr>
            <p:cNvCxnSpPr/>
            <p:nvPr/>
          </p:nvCxnSpPr>
          <p:spPr>
            <a:xfrm rot="5400000" flipH="1" flipV="1">
              <a:off x="-75565" y="3047941"/>
              <a:ext cx="1675191" cy="1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443" name="TextBox 77">
              <a:extLst>
                <a:ext uri="{FF2B5EF4-FFF2-40B4-BE49-F238E27FC236}">
                  <a16:creationId xmlns:a16="http://schemas.microsoft.com/office/drawing/2014/main" id="{D9B1FA86-D15E-B03C-1BD0-002CF46B6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571" y="2209800"/>
              <a:ext cx="558315" cy="339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defTabSz="1008063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1900" i="0">
                  <a:solidFill>
                    <a:schemeClr val="tx1"/>
                  </a:solidFill>
                </a:rPr>
                <a:t>loop</a:t>
              </a:r>
              <a:endParaRPr lang="en-IN" altLang="en-US" sz="2400" i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86D28A9-AD6F-752C-DA63-AB13E4BF32A0}"/>
                </a:ext>
              </a:extLst>
            </p:cNvPr>
            <p:cNvCxnSpPr/>
            <p:nvPr/>
          </p:nvCxnSpPr>
          <p:spPr>
            <a:xfrm>
              <a:off x="762714" y="2590186"/>
              <a:ext cx="457329" cy="1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C81F373-7F5B-3456-A27D-90B37A0D5C41}"/>
                </a:ext>
              </a:extLst>
            </p:cNvPr>
            <p:cNvCxnSpPr/>
            <p:nvPr/>
          </p:nvCxnSpPr>
          <p:spPr>
            <a:xfrm rot="5400000">
              <a:off x="1257138" y="2324086"/>
              <a:ext cx="2288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6775F8B-0996-9982-7F25-E22130AA1B7D}"/>
                </a:ext>
              </a:extLst>
            </p:cNvPr>
            <p:cNvCxnSpPr/>
            <p:nvPr/>
          </p:nvCxnSpPr>
          <p:spPr>
            <a:xfrm rot="5400000" flipH="1" flipV="1">
              <a:off x="1219977" y="2438588"/>
              <a:ext cx="151663" cy="1515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421" name="TextBox 94">
            <a:extLst>
              <a:ext uri="{FF2B5EF4-FFF2-40B4-BE49-F238E27FC236}">
                <a16:creationId xmlns:a16="http://schemas.microsoft.com/office/drawing/2014/main" id="{71741E60-0371-6253-EC50-08E813894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4865688"/>
            <a:ext cx="21256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000" i="0">
                <a:solidFill>
                  <a:schemeClr val="tx1"/>
                </a:solidFill>
              </a:rPr>
              <a:t>Checkout</a:t>
            </a:r>
            <a:endParaRPr lang="en-IN" altLang="en-US" sz="2400" i="0">
              <a:solidFill>
                <a:schemeClr val="tx1"/>
              </a:solidFill>
            </a:endParaRPr>
          </a:p>
        </p:txBody>
      </p:sp>
      <p:sp>
        <p:nvSpPr>
          <p:cNvPr id="59422" name="TextBox 95">
            <a:extLst>
              <a:ext uri="{FF2B5EF4-FFF2-40B4-BE49-F238E27FC236}">
                <a16:creationId xmlns:a16="http://schemas.microsoft.com/office/drawing/2014/main" id="{EB73DB74-AC37-1C1F-BFF5-6484FBF4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0" y="2935288"/>
            <a:ext cx="21256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000" i="0">
                <a:solidFill>
                  <a:schemeClr val="tx1"/>
                </a:solidFill>
              </a:rPr>
              <a:t>ReserveItem</a:t>
            </a:r>
            <a:endParaRPr lang="en-IN" altLang="en-US" sz="2000" i="0">
              <a:solidFill>
                <a:schemeClr val="tx1"/>
              </a:solidFill>
            </a:endParaRPr>
          </a:p>
        </p:txBody>
      </p:sp>
      <p:sp>
        <p:nvSpPr>
          <p:cNvPr id="59423" name="TextBox 96">
            <a:extLst>
              <a:ext uri="{FF2B5EF4-FFF2-40B4-BE49-F238E27FC236}">
                <a16:creationId xmlns:a16="http://schemas.microsoft.com/office/drawing/2014/main" id="{3A67CD7C-D8FF-7E38-0D17-F9DD2CB3E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2760663"/>
            <a:ext cx="21256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000" i="0">
                <a:solidFill>
                  <a:schemeClr val="tx1"/>
                </a:solidFill>
              </a:rPr>
              <a:t>AddItem</a:t>
            </a:r>
            <a:endParaRPr lang="en-IN" altLang="en-US" sz="2000" i="0">
              <a:solidFill>
                <a:schemeClr val="tx1"/>
              </a:solidFill>
            </a:endParaRPr>
          </a:p>
        </p:txBody>
      </p:sp>
      <p:sp>
        <p:nvSpPr>
          <p:cNvPr id="59424" name="TextBox 97">
            <a:extLst>
              <a:ext uri="{FF2B5EF4-FFF2-40B4-BE49-F238E27FC236}">
                <a16:creationId xmlns:a16="http://schemas.microsoft.com/office/drawing/2014/main" id="{2BE5D9FE-126B-2AA4-7470-6511E775E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5373688"/>
            <a:ext cx="18589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1900" i="0">
                <a:solidFill>
                  <a:schemeClr val="tx1"/>
                </a:solidFill>
              </a:rPr>
              <a:t>ProcessOrder</a:t>
            </a:r>
            <a:endParaRPr lang="en-IN" altLang="en-US" sz="1900" i="0">
              <a:solidFill>
                <a:schemeClr val="tx1"/>
              </a:solidFill>
            </a:endParaRPr>
          </a:p>
        </p:txBody>
      </p:sp>
      <p:sp>
        <p:nvSpPr>
          <p:cNvPr id="59425" name="TextBox 98">
            <a:extLst>
              <a:ext uri="{FF2B5EF4-FFF2-40B4-BE49-F238E27FC236}">
                <a16:creationId xmlns:a16="http://schemas.microsoft.com/office/drawing/2014/main" id="{D8FF6E83-9A7E-24B8-4888-153EB75C5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5302250"/>
            <a:ext cx="21272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000" i="0">
                <a:solidFill>
                  <a:schemeClr val="tx1"/>
                </a:solidFill>
              </a:rPr>
              <a:t>ConfirmOrder</a:t>
            </a:r>
            <a:endParaRPr lang="en-IN" altLang="en-US" sz="2400" i="0">
              <a:solidFill>
                <a:schemeClr val="tx1"/>
              </a:solidFill>
            </a:endParaRPr>
          </a:p>
        </p:txBody>
      </p:sp>
      <p:sp>
        <p:nvSpPr>
          <p:cNvPr id="59426" name="TextBox 100">
            <a:extLst>
              <a:ext uri="{FF2B5EF4-FFF2-40B4-BE49-F238E27FC236}">
                <a16:creationId xmlns:a16="http://schemas.microsoft.com/office/drawing/2014/main" id="{DABEC18E-BCEA-BAC7-E58D-9E792B69C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163" y="5916613"/>
            <a:ext cx="2495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1900" i="0">
                <a:solidFill>
                  <a:schemeClr val="tx1"/>
                </a:solidFill>
              </a:rPr>
              <a:t>PlaceItemInOrder</a:t>
            </a:r>
            <a:endParaRPr lang="en-IN" altLang="en-US" sz="1900" i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C009D3E-D236-1F9D-9F0D-A4243E015053}"/>
              </a:ext>
            </a:extLst>
          </p:cNvPr>
          <p:cNvCxnSpPr/>
          <p:nvPr/>
        </p:nvCxnSpPr>
        <p:spPr>
          <a:xfrm rot="5400000">
            <a:off x="-2688431" y="4033044"/>
            <a:ext cx="587692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428" name="Group 131">
            <a:extLst>
              <a:ext uri="{FF2B5EF4-FFF2-40B4-BE49-F238E27FC236}">
                <a16:creationId xmlns:a16="http://schemas.microsoft.com/office/drawing/2014/main" id="{08DAF3F3-ADB1-B1DA-31DE-DD87AC876BBF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1092200"/>
            <a:ext cx="9658350" cy="5880100"/>
            <a:chOff x="381000" y="990600"/>
            <a:chExt cx="8306594" cy="510698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827B35B-A722-0416-BA38-A6776132BA37}"/>
                </a:ext>
              </a:extLst>
            </p:cNvPr>
            <p:cNvCxnSpPr/>
            <p:nvPr/>
          </p:nvCxnSpPr>
          <p:spPr>
            <a:xfrm>
              <a:off x="381000" y="990600"/>
              <a:ext cx="8305229" cy="1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542E524-98DB-1ABD-6CC4-A74D16FD35EB}"/>
                </a:ext>
              </a:extLst>
            </p:cNvPr>
            <p:cNvCxnSpPr/>
            <p:nvPr/>
          </p:nvCxnSpPr>
          <p:spPr>
            <a:xfrm rot="5400000">
              <a:off x="6134796" y="3543412"/>
              <a:ext cx="5104230" cy="1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A6BB156-6BF5-0905-EC71-3FE06FC2C999}"/>
                </a:ext>
              </a:extLst>
            </p:cNvPr>
            <p:cNvCxnSpPr/>
            <p:nvPr/>
          </p:nvCxnSpPr>
          <p:spPr>
            <a:xfrm rot="10800000">
              <a:off x="381000" y="6096210"/>
              <a:ext cx="8305229" cy="1378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27A414E-F541-1AAC-0A06-5E64FBE49653}"/>
              </a:ext>
            </a:extLst>
          </p:cNvPr>
          <p:cNvCxnSpPr/>
          <p:nvPr/>
        </p:nvCxnSpPr>
        <p:spPr>
          <a:xfrm rot="5400000" flipH="1" flipV="1">
            <a:off x="960438" y="1273175"/>
            <a:ext cx="3540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99929F9-34A7-F11D-F8FF-CE774BA1DA93}"/>
              </a:ext>
            </a:extLst>
          </p:cNvPr>
          <p:cNvCxnSpPr/>
          <p:nvPr/>
        </p:nvCxnSpPr>
        <p:spPr>
          <a:xfrm>
            <a:off x="239713" y="1570038"/>
            <a:ext cx="53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E788B46-081E-03C6-A8E2-F935D70B3C59}"/>
              </a:ext>
            </a:extLst>
          </p:cNvPr>
          <p:cNvCxnSpPr/>
          <p:nvPr/>
        </p:nvCxnSpPr>
        <p:spPr>
          <a:xfrm flipV="1">
            <a:off x="769938" y="1376363"/>
            <a:ext cx="384175" cy="176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32" name="TextBox 126">
            <a:extLst>
              <a:ext uri="{FF2B5EF4-FFF2-40B4-BE49-F238E27FC236}">
                <a16:creationId xmlns:a16="http://schemas.microsoft.com/office/drawing/2014/main" id="{8B5076B1-B070-8CC9-1578-4D3521B85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112838"/>
            <a:ext cx="10271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000" i="0">
                <a:solidFill>
                  <a:schemeClr val="tx1"/>
                </a:solidFill>
              </a:rPr>
              <a:t>order</a:t>
            </a:r>
            <a:endParaRPr lang="en-IN" altLang="en-US" sz="5500" i="0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F23953-0BB8-A243-2DBF-34478FA2AF8D}"/>
              </a:ext>
            </a:extLst>
          </p:cNvPr>
          <p:cNvCxnSpPr/>
          <p:nvPr/>
        </p:nvCxnSpPr>
        <p:spPr>
          <a:xfrm rot="5400000" flipH="1" flipV="1">
            <a:off x="4595019" y="4510881"/>
            <a:ext cx="1228725" cy="476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DE0340-3B3E-593E-8133-07C7B10F10CF}"/>
              </a:ext>
            </a:extLst>
          </p:cNvPr>
          <p:cNvCxnSpPr/>
          <p:nvPr/>
        </p:nvCxnSpPr>
        <p:spPr>
          <a:xfrm rot="5400000" flipH="1" flipV="1">
            <a:off x="1277144" y="4563269"/>
            <a:ext cx="787400" cy="15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5465" name="Text Box 57">
            <a:extLst>
              <a:ext uri="{FF2B5EF4-FFF2-40B4-BE49-F238E27FC236}">
                <a16:creationId xmlns:a16="http://schemas.microsoft.com/office/drawing/2014/main" id="{27284E62-5226-9BF7-106C-B86F122CD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4008438"/>
            <a:ext cx="3657600" cy="882650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0">
                <a:solidFill>
                  <a:srgbClr val="006600"/>
                </a:solidFill>
              </a:rPr>
              <a:t>Need not show: Implicit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8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6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56DC601-E27D-B563-618A-D81D602C64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198438"/>
            <a:ext cx="8596312" cy="935037"/>
          </a:xfrm>
        </p:spPr>
        <p:txBody>
          <a:bodyPr/>
          <a:lstStyle/>
          <a:p>
            <a:r>
              <a:rPr lang="en-GB" altLang="en-US" sz="2800">
                <a:solidFill>
                  <a:schemeClr val="tx1"/>
                </a:solidFill>
              </a:rPr>
              <a:t>Sequence Diagram for Telephone Order use case</a:t>
            </a:r>
            <a:endParaRPr lang="en-US" altLang="en-US" sz="2800">
              <a:solidFill>
                <a:schemeClr val="tx1"/>
              </a:solidFill>
            </a:endParaRP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DD395227-8CCA-C50D-A18C-7C7ADCA8EFF5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513" y="1182688"/>
            <a:ext cx="9840912" cy="6223000"/>
          </a:xfrm>
          <a:noFill/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4D3B567-18D1-01E0-BC96-19493D77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8313" y="3017838"/>
            <a:ext cx="1812925" cy="806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Repeat 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Everything in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the rectangle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FBDA16C-ED83-D272-517E-4EEF3AD9A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106363"/>
            <a:ext cx="9231312" cy="1255713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Alternative Fragment  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2E5416-D4B9-59CD-FBA2-EC7FECB8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1189038"/>
            <a:ext cx="6384925" cy="56753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>
              <a:solidFill>
                <a:srgbClr val="FFFF00"/>
              </a:solidFill>
            </a:endParaRPr>
          </a:p>
        </p:txBody>
      </p:sp>
      <p:sp>
        <p:nvSpPr>
          <p:cNvPr id="62468" name="AutoShape 4">
            <a:extLst>
              <a:ext uri="{FF2B5EF4-FFF2-40B4-BE49-F238E27FC236}">
                <a16:creationId xmlns:a16="http://schemas.microsoft.com/office/drawing/2014/main" id="{6E46FA35-175B-A1F8-49F1-E80A7F3C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1189038"/>
            <a:ext cx="1765300" cy="5365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>
              <a:solidFill>
                <a:srgbClr val="FFFF00"/>
              </a:solidFill>
            </a:endParaRP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0B5BDC50-8ED1-6A37-B710-81C88302B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1189038"/>
            <a:ext cx="186848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FFFF00"/>
                </a:solidFill>
              </a:rPr>
              <a:t>sd sample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75922B97-316D-F029-9C30-087B8EE3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2152650"/>
            <a:ext cx="1427163" cy="534988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9FC15586-1A61-AFA9-0C34-BAD85A206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2687638"/>
            <a:ext cx="0" cy="41767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2946282F-2F06-735A-9FE0-FBED2D56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2152650"/>
            <a:ext cx="1427163" cy="534988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FFFF00"/>
                </a:solidFill>
              </a:rPr>
              <a:t>order</a:t>
            </a:r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72A20D17-7B86-ABA1-9EAA-BC09B2AAB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2152650"/>
            <a:ext cx="1735138" cy="534988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0">
                <a:solidFill>
                  <a:srgbClr val="FFFF00"/>
                </a:solidFill>
              </a:rPr>
              <a:t>inventory</a:t>
            </a:r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4AFF910A-3F57-94A0-B480-11117C4C3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2687638"/>
            <a:ext cx="0" cy="41767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2475" name="Line 11">
            <a:extLst>
              <a:ext uri="{FF2B5EF4-FFF2-40B4-BE49-F238E27FC236}">
                <a16:creationId xmlns:a16="http://schemas.microsoft.com/office/drawing/2014/main" id="{178AC9BF-45EE-BB61-7CEC-F34392EA8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2687638"/>
            <a:ext cx="0" cy="40687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8CBA8884-BFCE-E04C-4813-C48A322C3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6434138"/>
            <a:ext cx="1763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2477" name="Text Box 13">
            <a:extLst>
              <a:ext uri="{FF2B5EF4-FFF2-40B4-BE49-F238E27FC236}">
                <a16:creationId xmlns:a16="http://schemas.microsoft.com/office/drawing/2014/main" id="{2771A30F-D987-914F-D4F2-87010D180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6162675"/>
            <a:ext cx="154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700" i="0">
                <a:solidFill>
                  <a:srgbClr val="003300"/>
                </a:solidFill>
              </a:rPr>
              <a:t>Cr_order( )</a:t>
            </a:r>
          </a:p>
        </p:txBody>
      </p:sp>
      <p:sp>
        <p:nvSpPr>
          <p:cNvPr id="62478" name="Rectangle 16">
            <a:extLst>
              <a:ext uri="{FF2B5EF4-FFF2-40B4-BE49-F238E27FC236}">
                <a16:creationId xmlns:a16="http://schemas.microsoft.com/office/drawing/2014/main" id="{8C231DC8-25F4-1BC1-E8E8-66A4B844E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328988"/>
            <a:ext cx="3444875" cy="2570162"/>
          </a:xfrm>
          <a:prstGeom prst="rect">
            <a:avLst/>
          </a:prstGeom>
          <a:solidFill>
            <a:srgbClr val="0066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>
              <a:solidFill>
                <a:srgbClr val="003300"/>
              </a:solidFill>
            </a:endParaRPr>
          </a:p>
        </p:txBody>
      </p:sp>
      <p:sp>
        <p:nvSpPr>
          <p:cNvPr id="62479" name="AutoShape 17">
            <a:extLst>
              <a:ext uri="{FF2B5EF4-FFF2-40B4-BE49-F238E27FC236}">
                <a16:creationId xmlns:a16="http://schemas.microsoft.com/office/drawing/2014/main" id="{5AC93CBF-6C9C-06BA-3EDF-BEECF88C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328988"/>
            <a:ext cx="588962" cy="32226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rgbClr val="FFFF00"/>
                </a:solidFill>
              </a:rPr>
              <a:t>Alt</a:t>
            </a:r>
          </a:p>
        </p:txBody>
      </p:sp>
      <p:sp>
        <p:nvSpPr>
          <p:cNvPr id="62480" name="Line 18">
            <a:extLst>
              <a:ext uri="{FF2B5EF4-FFF2-40B4-BE49-F238E27FC236}">
                <a16:creationId xmlns:a16="http://schemas.microsoft.com/office/drawing/2014/main" id="{10059092-B77E-042F-C18B-14F90B922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188" y="4402138"/>
            <a:ext cx="17637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2481" name="Text Box 19">
            <a:extLst>
              <a:ext uri="{FF2B5EF4-FFF2-40B4-BE49-F238E27FC236}">
                <a16:creationId xmlns:a16="http://schemas.microsoft.com/office/drawing/2014/main" id="{0C5B04EA-30F4-2DAB-07B1-4E0E5190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4084638"/>
            <a:ext cx="14271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500" i="0">
                <a:solidFill>
                  <a:srgbClr val="FFFF00"/>
                </a:solidFill>
              </a:rPr>
              <a:t>cr_custinfo()</a:t>
            </a:r>
          </a:p>
        </p:txBody>
      </p:sp>
      <p:sp>
        <p:nvSpPr>
          <p:cNvPr id="62482" name="Line 20">
            <a:extLst>
              <a:ext uri="{FF2B5EF4-FFF2-40B4-BE49-F238E27FC236}">
                <a16:creationId xmlns:a16="http://schemas.microsoft.com/office/drawing/2014/main" id="{89667FDF-249C-E7AE-0367-CBA2F9B3D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651250"/>
            <a:ext cx="0" cy="25685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2483" name="Line 21">
            <a:extLst>
              <a:ext uri="{FF2B5EF4-FFF2-40B4-BE49-F238E27FC236}">
                <a16:creationId xmlns:a16="http://schemas.microsoft.com/office/drawing/2014/main" id="{7AD4EE69-64EF-831D-112A-0DD8C7039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3328988"/>
            <a:ext cx="0" cy="27844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8932" name="Text Box 22">
            <a:extLst>
              <a:ext uri="{FF2B5EF4-FFF2-40B4-BE49-F238E27FC236}">
                <a16:creationId xmlns:a16="http://schemas.microsoft.com/office/drawing/2014/main" id="{7068E246-D28F-34AF-AC42-B0DD6A1F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775" y="2152650"/>
            <a:ext cx="1533525" cy="806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Combined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Interaction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Fragment </a:t>
            </a:r>
          </a:p>
        </p:txBody>
      </p:sp>
      <p:sp>
        <p:nvSpPr>
          <p:cNvPr id="38933" name="AutoShape 23">
            <a:extLst>
              <a:ext uri="{FF2B5EF4-FFF2-40B4-BE49-F238E27FC236}">
                <a16:creationId xmlns:a16="http://schemas.microsoft.com/office/drawing/2014/main" id="{1E6C1D18-22FD-15DC-993D-7AB585F65314}"/>
              </a:ext>
            </a:extLst>
          </p:cNvPr>
          <p:cNvSpPr>
            <a:spLocks noChangeArrowheads="1"/>
          </p:cNvSpPr>
          <p:nvPr/>
        </p:nvSpPr>
        <p:spPr bwMode="auto">
          <a:xfrm rot="-1679877">
            <a:off x="6300788" y="3009900"/>
            <a:ext cx="2100262" cy="117475"/>
          </a:xfrm>
          <a:prstGeom prst="leftArrow">
            <a:avLst>
              <a:gd name="adj1" fmla="val 50000"/>
              <a:gd name="adj2" fmla="val 44687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>
              <a:solidFill>
                <a:srgbClr val="FFFF00"/>
              </a:solidFill>
            </a:endParaRPr>
          </a:p>
        </p:txBody>
      </p:sp>
      <p:sp>
        <p:nvSpPr>
          <p:cNvPr id="38934" name="Text Box 24">
            <a:extLst>
              <a:ext uri="{FF2B5EF4-FFF2-40B4-BE49-F238E27FC236}">
                <a16:creationId xmlns:a16="http://schemas.microsoft.com/office/drawing/2014/main" id="{59E268E4-796A-0869-A7CB-13A589764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5088" y="2332038"/>
            <a:ext cx="1611313" cy="1133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700" i="0">
                <a:solidFill>
                  <a:schemeClr val="tx1"/>
                </a:solidFill>
              </a:rPr>
              <a:t>Interaction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700" i="0">
                <a:solidFill>
                  <a:schemeClr val="tx1"/>
                </a:solidFill>
              </a:rPr>
              <a:t>Fragment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700" i="0">
                <a:solidFill>
                  <a:schemeClr val="tx1"/>
                </a:solidFill>
              </a:rPr>
              <a:t>Operation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700" i="0">
                <a:solidFill>
                  <a:schemeClr val="tx1"/>
                </a:solidFill>
              </a:rPr>
              <a:t>Name: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700" i="0">
                <a:solidFill>
                  <a:schemeClr val="tx1"/>
                </a:solidFill>
              </a:rPr>
              <a:t>(Alternative)</a:t>
            </a:r>
          </a:p>
        </p:txBody>
      </p:sp>
      <p:sp>
        <p:nvSpPr>
          <p:cNvPr id="38935" name="AutoShape 25">
            <a:extLst>
              <a:ext uri="{FF2B5EF4-FFF2-40B4-BE49-F238E27FC236}">
                <a16:creationId xmlns:a16="http://schemas.microsoft.com/office/drawing/2014/main" id="{90F4D8B2-E4F5-8A1B-EA0E-926B1977757A}"/>
              </a:ext>
            </a:extLst>
          </p:cNvPr>
          <p:cNvSpPr>
            <a:spLocks noChangeArrowheads="1"/>
          </p:cNvSpPr>
          <p:nvPr/>
        </p:nvSpPr>
        <p:spPr bwMode="auto">
          <a:xfrm rot="11217325" flipV="1">
            <a:off x="1344613" y="3224213"/>
            <a:ext cx="1506537" cy="112712"/>
          </a:xfrm>
          <a:prstGeom prst="leftArrow">
            <a:avLst>
              <a:gd name="adj1" fmla="val 50000"/>
              <a:gd name="adj2" fmla="val 33409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>
              <a:solidFill>
                <a:srgbClr val="FFFF00"/>
              </a:solidFill>
            </a:endParaRPr>
          </a:p>
        </p:txBody>
      </p:sp>
      <p:sp>
        <p:nvSpPr>
          <p:cNvPr id="38936" name="Text Box 26">
            <a:extLst>
              <a:ext uri="{FF2B5EF4-FFF2-40B4-BE49-F238E27FC236}">
                <a16:creationId xmlns:a16="http://schemas.microsoft.com/office/drawing/2014/main" id="{12330049-7729-6567-0AF4-8D068EACD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6648450"/>
            <a:ext cx="1622425" cy="796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Interaction 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Fragment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38937" name="AutoShape 27">
            <a:extLst>
              <a:ext uri="{FF2B5EF4-FFF2-40B4-BE49-F238E27FC236}">
                <a16:creationId xmlns:a16="http://schemas.microsoft.com/office/drawing/2014/main" id="{07D521B2-AC39-F514-3FF3-74B6890F7E2B}"/>
              </a:ext>
            </a:extLst>
          </p:cNvPr>
          <p:cNvSpPr>
            <a:spLocks noChangeArrowheads="1"/>
          </p:cNvSpPr>
          <p:nvPr/>
        </p:nvSpPr>
        <p:spPr bwMode="auto">
          <a:xfrm rot="865823" flipV="1">
            <a:off x="4619625" y="6219825"/>
            <a:ext cx="3697288" cy="133350"/>
          </a:xfrm>
          <a:prstGeom prst="leftArrow">
            <a:avLst>
              <a:gd name="adj1" fmla="val 50000"/>
              <a:gd name="adj2" fmla="val 69302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>
              <a:solidFill>
                <a:srgbClr val="FFFF00"/>
              </a:solidFill>
            </a:endParaRPr>
          </a:p>
        </p:txBody>
      </p:sp>
      <p:sp>
        <p:nvSpPr>
          <p:cNvPr id="62490" name="Text Box 28">
            <a:extLst>
              <a:ext uri="{FF2B5EF4-FFF2-40B4-BE49-F238E27FC236}">
                <a16:creationId xmlns:a16="http://schemas.microsoft.com/office/drawing/2014/main" id="{F8035C2C-2F31-7C4A-B6BF-8CE4B432D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4694238"/>
            <a:ext cx="2617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i="0">
                <a:solidFill>
                  <a:srgbClr val="FFFF00"/>
                </a:solidFill>
              </a:rPr>
              <a:t>[</a:t>
            </a:r>
            <a:r>
              <a:rPr lang="en-US" altLang="en-US" sz="1900" i="0">
                <a:solidFill>
                  <a:srgbClr val="FFFF00"/>
                </a:solidFill>
              </a:rPr>
              <a:t>new_cust= no]</a:t>
            </a:r>
          </a:p>
        </p:txBody>
      </p:sp>
      <p:sp>
        <p:nvSpPr>
          <p:cNvPr id="38939" name="Text Box 29">
            <a:extLst>
              <a:ext uri="{FF2B5EF4-FFF2-40B4-BE49-F238E27FC236}">
                <a16:creationId xmlns:a16="http://schemas.microsoft.com/office/drawing/2014/main" id="{71991087-8006-AF7F-7B8B-6204D247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94238"/>
            <a:ext cx="1533525" cy="806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Interaction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Fragment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0">
                <a:solidFill>
                  <a:schemeClr val="tx1"/>
                </a:solidFill>
              </a:rPr>
              <a:t>guards</a:t>
            </a:r>
          </a:p>
        </p:txBody>
      </p:sp>
      <p:sp>
        <p:nvSpPr>
          <p:cNvPr id="38940" name="AutoShape 30">
            <a:extLst>
              <a:ext uri="{FF2B5EF4-FFF2-40B4-BE49-F238E27FC236}">
                <a16:creationId xmlns:a16="http://schemas.microsoft.com/office/drawing/2014/main" id="{0B190A45-0319-D689-26BC-8448430D643B}"/>
              </a:ext>
            </a:extLst>
          </p:cNvPr>
          <p:cNvSpPr>
            <a:spLocks noChangeArrowheads="1"/>
          </p:cNvSpPr>
          <p:nvPr/>
        </p:nvSpPr>
        <p:spPr bwMode="auto">
          <a:xfrm rot="9523096" flipV="1">
            <a:off x="1166813" y="4152900"/>
            <a:ext cx="3195637" cy="196850"/>
          </a:xfrm>
          <a:prstGeom prst="leftArrow">
            <a:avLst>
              <a:gd name="adj1" fmla="val 50000"/>
              <a:gd name="adj2" fmla="val 56157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/>
          </a:p>
        </p:txBody>
      </p:sp>
      <p:sp>
        <p:nvSpPr>
          <p:cNvPr id="62493" name="Line 32">
            <a:extLst>
              <a:ext uri="{FF2B5EF4-FFF2-40B4-BE49-F238E27FC236}">
                <a16:creationId xmlns:a16="http://schemas.microsoft.com/office/drawing/2014/main" id="{32E90178-DB86-8F0E-4DAF-940C9D69F1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188" y="5684838"/>
            <a:ext cx="17637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2494" name="Text Box 33">
            <a:extLst>
              <a:ext uri="{FF2B5EF4-FFF2-40B4-BE49-F238E27FC236}">
                <a16:creationId xmlns:a16="http://schemas.microsoft.com/office/drawing/2014/main" id="{87E54B6B-2D1D-F9EB-606E-D9C67DE9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322638"/>
            <a:ext cx="22971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i="0">
                <a:solidFill>
                  <a:srgbClr val="FFFF00"/>
                </a:solidFill>
              </a:rPr>
              <a:t>[</a:t>
            </a:r>
            <a:r>
              <a:rPr lang="en-US" altLang="en-US" sz="1900" i="0">
                <a:solidFill>
                  <a:srgbClr val="FFFF00"/>
                </a:solidFill>
              </a:rPr>
              <a:t>new_cust=yes]</a:t>
            </a:r>
          </a:p>
        </p:txBody>
      </p:sp>
      <p:sp>
        <p:nvSpPr>
          <p:cNvPr id="62495" name="Text Box 34">
            <a:extLst>
              <a:ext uri="{FF2B5EF4-FFF2-40B4-BE49-F238E27FC236}">
                <a16:creationId xmlns:a16="http://schemas.microsoft.com/office/drawing/2014/main" id="{D676D657-C3BA-A0EC-5EBA-02CE75D7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00675"/>
            <a:ext cx="159543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500" i="0">
                <a:solidFill>
                  <a:srgbClr val="FFFF00"/>
                </a:solidFill>
              </a:rPr>
              <a:t>get_custinfo()</a:t>
            </a:r>
          </a:p>
        </p:txBody>
      </p:sp>
      <p:sp>
        <p:nvSpPr>
          <p:cNvPr id="62496" name="Line 35">
            <a:extLst>
              <a:ext uri="{FF2B5EF4-FFF2-40B4-BE49-F238E27FC236}">
                <a16:creationId xmlns:a16="http://schemas.microsoft.com/office/drawing/2014/main" id="{D8F9D987-5736-E946-82E0-7045922AF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4613275"/>
            <a:ext cx="3444875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38945" name="AutoShape 36">
            <a:extLst>
              <a:ext uri="{FF2B5EF4-FFF2-40B4-BE49-F238E27FC236}">
                <a16:creationId xmlns:a16="http://schemas.microsoft.com/office/drawing/2014/main" id="{BD23BB66-2ADE-6F99-3DAF-7F6B511A969C}"/>
              </a:ext>
            </a:extLst>
          </p:cNvPr>
          <p:cNvSpPr>
            <a:spLocks noChangeArrowheads="1"/>
          </p:cNvSpPr>
          <p:nvPr/>
        </p:nvSpPr>
        <p:spPr bwMode="auto">
          <a:xfrm rot="2150024" flipV="1">
            <a:off x="4292600" y="5411788"/>
            <a:ext cx="4271963" cy="171450"/>
          </a:xfrm>
          <a:prstGeom prst="leftArrow">
            <a:avLst>
              <a:gd name="adj1" fmla="val 50000"/>
              <a:gd name="adj2" fmla="val 62280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/>
          </a:p>
        </p:txBody>
      </p:sp>
      <p:sp>
        <p:nvSpPr>
          <p:cNvPr id="38946" name="AutoShape 37">
            <a:extLst>
              <a:ext uri="{FF2B5EF4-FFF2-40B4-BE49-F238E27FC236}">
                <a16:creationId xmlns:a16="http://schemas.microsoft.com/office/drawing/2014/main" id="{FF2FD0B3-7E14-9420-2690-97F9B9264A55}"/>
              </a:ext>
            </a:extLst>
          </p:cNvPr>
          <p:cNvSpPr>
            <a:spLocks noChangeArrowheads="1"/>
          </p:cNvSpPr>
          <p:nvPr/>
        </p:nvSpPr>
        <p:spPr bwMode="auto">
          <a:xfrm rot="10157090" flipV="1">
            <a:off x="1260475" y="4987925"/>
            <a:ext cx="1931988" cy="158750"/>
          </a:xfrm>
          <a:prstGeom prst="leftArrow">
            <a:avLst>
              <a:gd name="adj1" fmla="val 50000"/>
              <a:gd name="adj2" fmla="val 44944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80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animBg="1"/>
      <p:bldP spid="38933" grpId="0" animBg="1"/>
      <p:bldP spid="38934" grpId="0" animBg="1"/>
      <p:bldP spid="38935" grpId="0" animBg="1"/>
      <p:bldP spid="38936" grpId="0" animBg="1"/>
      <p:bldP spid="38937" grpId="0" animBg="1"/>
      <p:bldP spid="38939" grpId="0" animBg="1"/>
      <p:bldP spid="38940" grpId="0" animBg="1"/>
      <p:bldP spid="38945" grpId="0" animBg="1"/>
      <p:bldP spid="389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3">
            <a:extLst>
              <a:ext uri="{FF2B5EF4-FFF2-40B4-BE49-F238E27FC236}">
                <a16:creationId xmlns:a16="http://schemas.microsoft.com/office/drawing/2014/main" id="{F9E455CB-1567-ECEA-663A-B5F645D6E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13" y="355600"/>
            <a:ext cx="10167938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itle 1">
            <a:extLst>
              <a:ext uri="{FF2B5EF4-FFF2-40B4-BE49-F238E27FC236}">
                <a16:creationId xmlns:a16="http://schemas.microsoft.com/office/drawing/2014/main" id="{343A9EB9-2706-14A1-1DA7-92E2D5754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5313" y="198438"/>
            <a:ext cx="2390775" cy="601662"/>
          </a:xfrm>
          <a:solidFill>
            <a:srgbClr val="FFFF00"/>
          </a:solidFill>
        </p:spPr>
        <p:txBody>
          <a:bodyPr/>
          <a:lstStyle/>
          <a:p>
            <a:r>
              <a:rPr lang="en-IN" altLang="en-US" sz="2800"/>
              <a:t>Example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98EC2-8756-AE4C-3524-659C46426F38}"/>
              </a:ext>
            </a:extLst>
          </p:cNvPr>
          <p:cNvSpPr/>
          <p:nvPr/>
        </p:nvSpPr>
        <p:spPr bwMode="auto">
          <a:xfrm>
            <a:off x="1230313" y="1112838"/>
            <a:ext cx="609600" cy="1524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cxnSp>
        <p:nvCxnSpPr>
          <p:cNvPr id="63493" name="Straight Arrow Connector 3">
            <a:extLst>
              <a:ext uri="{FF2B5EF4-FFF2-40B4-BE49-F238E27FC236}">
                <a16:creationId xmlns:a16="http://schemas.microsoft.com/office/drawing/2014/main" id="{12901CCB-A77D-5B7D-6993-4E4C27473633}"/>
              </a:ext>
            </a:extLst>
          </p:cNvPr>
          <p:cNvCxnSpPr>
            <a:cxnSpLocks/>
          </p:cNvCxnSpPr>
          <p:nvPr/>
        </p:nvCxnSpPr>
        <p:spPr bwMode="auto">
          <a:xfrm>
            <a:off x="849313" y="1265238"/>
            <a:ext cx="1524000" cy="5334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E5E8B31-5FF8-88AC-3AF6-A1D305874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" y="147638"/>
            <a:ext cx="9074150" cy="957262"/>
          </a:xfrm>
        </p:spPr>
        <p:txBody>
          <a:bodyPr/>
          <a:lstStyle/>
          <a:p>
            <a:r>
              <a:rPr lang="en-US" altLang="en-US" sz="3200"/>
              <a:t>Loop Fragment : Example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FE25E6-86EB-45CC-E79C-6B5E1F9774DE}"/>
              </a:ext>
            </a:extLst>
          </p:cNvPr>
          <p:cNvSpPr/>
          <p:nvPr/>
        </p:nvSpPr>
        <p:spPr>
          <a:xfrm>
            <a:off x="1820863" y="4281488"/>
            <a:ext cx="6584950" cy="18303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i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1655244-132B-F23A-548F-EF3EED04955A}"/>
              </a:ext>
            </a:extLst>
          </p:cNvPr>
          <p:cNvSpPr/>
          <p:nvPr/>
        </p:nvSpPr>
        <p:spPr>
          <a:xfrm>
            <a:off x="2865438" y="1417638"/>
            <a:ext cx="1757362" cy="654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chemeClr val="tx1"/>
                </a:solidFill>
              </a:rPr>
              <a:t>:</a:t>
            </a:r>
            <a:r>
              <a:rPr lang="en-US" i="0" dirty="0" err="1">
                <a:solidFill>
                  <a:schemeClr val="tx1"/>
                </a:solidFill>
              </a:rPr>
              <a:t>SearchEngine</a:t>
            </a:r>
            <a:endParaRPr lang="en-US" i="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436B1E-34A1-39F7-FE31-A654CBEC78A1}"/>
              </a:ext>
            </a:extLst>
          </p:cNvPr>
          <p:cNvSpPr/>
          <p:nvPr/>
        </p:nvSpPr>
        <p:spPr>
          <a:xfrm>
            <a:off x="1028700" y="2559050"/>
            <a:ext cx="8023225" cy="37147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i="0" dirty="0"/>
          </a:p>
        </p:txBody>
      </p:sp>
      <p:grpSp>
        <p:nvGrpSpPr>
          <p:cNvPr id="64518" name="Group 89">
            <a:extLst>
              <a:ext uri="{FF2B5EF4-FFF2-40B4-BE49-F238E27FC236}">
                <a16:creationId xmlns:a16="http://schemas.microsoft.com/office/drawing/2014/main" id="{76B83095-72B9-F399-A12C-FC0E46E71089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2593975"/>
            <a:ext cx="701675" cy="446088"/>
            <a:chOff x="1615735" y="2476869"/>
            <a:chExt cx="656948" cy="32847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761E00A-E858-F820-5C40-EA5A928ABEC9}"/>
                </a:ext>
              </a:extLst>
            </p:cNvPr>
            <p:cNvCxnSpPr/>
            <p:nvPr/>
          </p:nvCxnSpPr>
          <p:spPr>
            <a:xfrm>
              <a:off x="1615735" y="2805344"/>
              <a:ext cx="5231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2DF53E3-E000-C65D-7F68-564B12AA3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8915" y="2654549"/>
              <a:ext cx="133768" cy="1507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A3D83E-21C5-620C-0135-33F32963CD2F}"/>
                </a:ext>
              </a:extLst>
            </p:cNvPr>
            <p:cNvCxnSpPr>
              <a:cxnSpLocks/>
            </p:cNvCxnSpPr>
            <p:nvPr/>
          </p:nvCxnSpPr>
          <p:spPr>
            <a:xfrm>
              <a:off x="2272683" y="2476869"/>
              <a:ext cx="0" cy="1776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519" name="TextBox 18">
            <a:extLst>
              <a:ext uri="{FF2B5EF4-FFF2-40B4-BE49-F238E27FC236}">
                <a16:creationId xmlns:a16="http://schemas.microsoft.com/office/drawing/2014/main" id="{38E0F9DF-F50E-78DF-35B9-5DE10C678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2535238"/>
            <a:ext cx="766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i="0">
                <a:solidFill>
                  <a:schemeClr val="tx1"/>
                </a:solidFill>
              </a:rPr>
              <a:t>loop</a:t>
            </a:r>
          </a:p>
        </p:txBody>
      </p:sp>
      <p:grpSp>
        <p:nvGrpSpPr>
          <p:cNvPr id="64520" name="Group 91">
            <a:extLst>
              <a:ext uri="{FF2B5EF4-FFF2-40B4-BE49-F238E27FC236}">
                <a16:creationId xmlns:a16="http://schemas.microsoft.com/office/drawing/2014/main" id="{C3A87EE5-D397-05AA-10C1-8E12AC253348}"/>
              </a:ext>
            </a:extLst>
          </p:cNvPr>
          <p:cNvGrpSpPr>
            <a:grpSpLocks/>
          </p:cNvGrpSpPr>
          <p:nvPr/>
        </p:nvGrpSpPr>
        <p:grpSpPr bwMode="auto">
          <a:xfrm>
            <a:off x="1820863" y="4289425"/>
            <a:ext cx="674687" cy="358775"/>
            <a:chOff x="1615735" y="2476869"/>
            <a:chExt cx="656948" cy="328475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E4E3F99-70E5-322A-150B-683225AF598F}"/>
                </a:ext>
              </a:extLst>
            </p:cNvPr>
            <p:cNvCxnSpPr/>
            <p:nvPr/>
          </p:nvCxnSpPr>
          <p:spPr>
            <a:xfrm>
              <a:off x="1615735" y="2805344"/>
              <a:ext cx="52401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95197C-BBAA-36A0-C0A6-45D4C7874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748" y="2654187"/>
              <a:ext cx="132935" cy="1511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0EBEAB-DAAD-4204-D7DF-ACFBDCEFE94C}"/>
                </a:ext>
              </a:extLst>
            </p:cNvPr>
            <p:cNvCxnSpPr>
              <a:cxnSpLocks/>
            </p:cNvCxnSpPr>
            <p:nvPr/>
          </p:nvCxnSpPr>
          <p:spPr>
            <a:xfrm>
              <a:off x="2272683" y="2476869"/>
              <a:ext cx="0" cy="177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521" name="TextBox 27">
            <a:extLst>
              <a:ext uri="{FF2B5EF4-FFF2-40B4-BE49-F238E27FC236}">
                <a16:creationId xmlns:a16="http://schemas.microsoft.com/office/drawing/2014/main" id="{D2E85929-0D9F-F077-E2E7-563D05441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89425"/>
            <a:ext cx="914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63BDCE3-0CD5-B364-E09F-3E126E7D9C0D}"/>
              </a:ext>
            </a:extLst>
          </p:cNvPr>
          <p:cNvSpPr/>
          <p:nvPr/>
        </p:nvSpPr>
        <p:spPr>
          <a:xfrm>
            <a:off x="3627438" y="3381375"/>
            <a:ext cx="136525" cy="1830388"/>
          </a:xfrm>
          <a:prstGeom prst="rect">
            <a:avLst/>
          </a:prstGeom>
          <a:solidFill>
            <a:srgbClr val="47CF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i="0"/>
          </a:p>
        </p:txBody>
      </p:sp>
      <p:grpSp>
        <p:nvGrpSpPr>
          <p:cNvPr id="64523" name="Group 94">
            <a:extLst>
              <a:ext uri="{FF2B5EF4-FFF2-40B4-BE49-F238E27FC236}">
                <a16:creationId xmlns:a16="http://schemas.microsoft.com/office/drawing/2014/main" id="{CCF9D3EC-E024-07F1-5677-A0793142E86D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417638"/>
            <a:ext cx="1674812" cy="5291137"/>
            <a:chOff x="6364458" y="1428750"/>
            <a:chExt cx="1676400" cy="485664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E5EBCC6-739A-1689-D612-266EE2B36021}"/>
                </a:ext>
              </a:extLst>
            </p:cNvPr>
            <p:cNvSpPr/>
            <p:nvPr/>
          </p:nvSpPr>
          <p:spPr>
            <a:xfrm>
              <a:off x="6364458" y="1428750"/>
              <a:ext cx="1676400" cy="6003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i="0" dirty="0">
                  <a:solidFill>
                    <a:schemeClr val="tx1"/>
                  </a:solidFill>
                </a:rPr>
                <a:t>:Repository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E3D972-21F5-62EF-BA9C-22294E438FDC}"/>
                </a:ext>
              </a:extLst>
            </p:cNvPr>
            <p:cNvSpPr/>
            <p:nvPr/>
          </p:nvSpPr>
          <p:spPr>
            <a:xfrm>
              <a:off x="7128769" y="3231229"/>
              <a:ext cx="136654" cy="221485"/>
            </a:xfrm>
            <a:prstGeom prst="rect">
              <a:avLst/>
            </a:prstGeom>
            <a:solidFill>
              <a:srgbClr val="47CFF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i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CEB3358-ECB6-9157-D2DB-1D6BDFD90DBB}"/>
                </a:ext>
              </a:extLst>
            </p:cNvPr>
            <p:cNvCxnSpPr>
              <a:stCxn id="106" idx="2"/>
            </p:cNvCxnSpPr>
            <p:nvPr/>
          </p:nvCxnSpPr>
          <p:spPr>
            <a:xfrm>
              <a:off x="7203453" y="2029091"/>
              <a:ext cx="0" cy="1202138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9E6B3EC-602F-40E4-074A-1740AA3A8DA6}"/>
                </a:ext>
              </a:extLst>
            </p:cNvPr>
            <p:cNvCxnSpPr>
              <a:stCxn id="107" idx="2"/>
            </p:cNvCxnSpPr>
            <p:nvPr/>
          </p:nvCxnSpPr>
          <p:spPr>
            <a:xfrm flipH="1">
              <a:off x="7197097" y="3452714"/>
              <a:ext cx="0" cy="2832676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985140-9751-0538-3268-F7DC3291CC6B}"/>
              </a:ext>
            </a:extLst>
          </p:cNvPr>
          <p:cNvCxnSpPr>
            <a:cxnSpLocks/>
            <a:stCxn id="88" idx="2"/>
            <a:endCxn id="94" idx="0"/>
          </p:cNvCxnSpPr>
          <p:nvPr/>
        </p:nvCxnSpPr>
        <p:spPr>
          <a:xfrm flipH="1">
            <a:off x="3695700" y="2071688"/>
            <a:ext cx="49213" cy="130968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2CF284D-A242-BA21-05FD-710C57CA6912}"/>
              </a:ext>
            </a:extLst>
          </p:cNvPr>
          <p:cNvCxnSpPr>
            <a:stCxn id="94" idx="2"/>
          </p:cNvCxnSpPr>
          <p:nvPr/>
        </p:nvCxnSpPr>
        <p:spPr>
          <a:xfrm>
            <a:off x="3695700" y="5211763"/>
            <a:ext cx="7938" cy="149701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Arc 97">
            <a:extLst>
              <a:ext uri="{FF2B5EF4-FFF2-40B4-BE49-F238E27FC236}">
                <a16:creationId xmlns:a16="http://schemas.microsoft.com/office/drawing/2014/main" id="{4174A313-61B4-688A-A0B8-EC506F5547FB}"/>
              </a:ext>
            </a:extLst>
          </p:cNvPr>
          <p:cNvSpPr/>
          <p:nvPr/>
        </p:nvSpPr>
        <p:spPr>
          <a:xfrm>
            <a:off x="3306763" y="3556000"/>
            <a:ext cx="914400" cy="582613"/>
          </a:xfrm>
          <a:prstGeom prst="arc">
            <a:avLst>
              <a:gd name="adj1" fmla="val 16177054"/>
              <a:gd name="adj2" fmla="val 5372898"/>
            </a:avLst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i="0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444BF11D-A679-1CE1-D18B-7F0BEBB0D01D}"/>
              </a:ext>
            </a:extLst>
          </p:cNvPr>
          <p:cNvSpPr/>
          <p:nvPr/>
        </p:nvSpPr>
        <p:spPr>
          <a:xfrm>
            <a:off x="3313113" y="4487863"/>
            <a:ext cx="914400" cy="582612"/>
          </a:xfrm>
          <a:prstGeom prst="arc">
            <a:avLst>
              <a:gd name="adj1" fmla="val 16177054"/>
              <a:gd name="adj2" fmla="val 5618193"/>
            </a:avLst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i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C09476D-9CA8-52A0-C2B7-A60D823B13CE}"/>
              </a:ext>
            </a:extLst>
          </p:cNvPr>
          <p:cNvCxnSpPr>
            <a:cxnSpLocks/>
          </p:cNvCxnSpPr>
          <p:nvPr/>
        </p:nvCxnSpPr>
        <p:spPr>
          <a:xfrm>
            <a:off x="3763963" y="3378200"/>
            <a:ext cx="32480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9" name="TextBox 68">
            <a:extLst>
              <a:ext uri="{FF2B5EF4-FFF2-40B4-BE49-F238E27FC236}">
                <a16:creationId xmlns:a16="http://schemas.microsoft.com/office/drawing/2014/main" id="{DA49B874-45CC-24BD-9BD2-BECBDFEC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3024188"/>
            <a:ext cx="13668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tx1"/>
                </a:solidFill>
              </a:rPr>
              <a:t>getNext()</a:t>
            </a:r>
          </a:p>
        </p:txBody>
      </p:sp>
      <p:sp>
        <p:nvSpPr>
          <p:cNvPr id="64530" name="TextBox 69">
            <a:extLst>
              <a:ext uri="{FF2B5EF4-FFF2-40B4-BE49-F238E27FC236}">
                <a16:creationId xmlns:a16="http://schemas.microsoft.com/office/drawing/2014/main" id="{55FD9231-512E-5C2F-F48B-EFBE75495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3614738"/>
            <a:ext cx="16367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tx1"/>
                </a:solidFill>
              </a:rPr>
              <a:t>test(item)</a:t>
            </a:r>
          </a:p>
        </p:txBody>
      </p:sp>
      <p:sp>
        <p:nvSpPr>
          <p:cNvPr id="64531" name="TextBox 71">
            <a:extLst>
              <a:ext uri="{FF2B5EF4-FFF2-40B4-BE49-F238E27FC236}">
                <a16:creationId xmlns:a16="http://schemas.microsoft.com/office/drawing/2014/main" id="{1F7209CD-CDC9-0F67-FB66-5F9C35C4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3538" y="4551363"/>
            <a:ext cx="18589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tx1"/>
                </a:solidFill>
              </a:rPr>
              <a:t>process(item)</a:t>
            </a:r>
          </a:p>
        </p:txBody>
      </p:sp>
      <p:sp>
        <p:nvSpPr>
          <p:cNvPr id="64532" name="TextBox 72">
            <a:extLst>
              <a:ext uri="{FF2B5EF4-FFF2-40B4-BE49-F238E27FC236}">
                <a16:creationId xmlns:a16="http://schemas.microsoft.com/office/drawing/2014/main" id="{CCCB1580-E35E-0CAC-9B83-DA93BD24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4237038"/>
            <a:ext cx="965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tx1"/>
                </a:solidFill>
              </a:rPr>
              <a:t>[found]</a:t>
            </a:r>
          </a:p>
        </p:txBody>
      </p:sp>
      <p:sp>
        <p:nvSpPr>
          <p:cNvPr id="64533" name="TextBox 74">
            <a:extLst>
              <a:ext uri="{FF2B5EF4-FFF2-40B4-BE49-F238E27FC236}">
                <a16:creationId xmlns:a16="http://schemas.microsoft.com/office/drawing/2014/main" id="{87749870-3AA6-F3C6-AF5B-F7CF3DC03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2581275"/>
            <a:ext cx="14239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0">
                <a:solidFill>
                  <a:schemeClr val="tx1"/>
                </a:solidFill>
              </a:rPr>
              <a:t>[hasNext]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E3748-BF65-1BEE-6977-8D127FA64E13}"/>
              </a:ext>
            </a:extLst>
          </p:cNvPr>
          <p:cNvSpPr/>
          <p:nvPr/>
        </p:nvSpPr>
        <p:spPr bwMode="auto">
          <a:xfrm>
            <a:off x="503238" y="1189038"/>
            <a:ext cx="9032875" cy="55197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grpSp>
        <p:nvGrpSpPr>
          <p:cNvPr id="64535" name="Group 116">
            <a:extLst>
              <a:ext uri="{FF2B5EF4-FFF2-40B4-BE49-F238E27FC236}">
                <a16:creationId xmlns:a16="http://schemas.microsoft.com/office/drawing/2014/main" id="{A117542A-E376-E9DE-7C72-ECB5A0C78077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89038"/>
            <a:ext cx="1185862" cy="628650"/>
            <a:chOff x="1615735" y="2476869"/>
            <a:chExt cx="656948" cy="32847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7507B3D-4F4A-D626-108B-5A6D23E1AB17}"/>
                </a:ext>
              </a:extLst>
            </p:cNvPr>
            <p:cNvCxnSpPr/>
            <p:nvPr/>
          </p:nvCxnSpPr>
          <p:spPr>
            <a:xfrm>
              <a:off x="1615735" y="2805344"/>
              <a:ext cx="52415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D1C254-A8E7-B6A4-040D-A009ECF3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887" y="2654378"/>
              <a:ext cx="132796" cy="1509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FE5BE0B-47A6-6B6D-791F-5A06096A3737}"/>
                </a:ext>
              </a:extLst>
            </p:cNvPr>
            <p:cNvCxnSpPr>
              <a:cxnSpLocks/>
            </p:cNvCxnSpPr>
            <p:nvPr/>
          </p:nvCxnSpPr>
          <p:spPr>
            <a:xfrm>
              <a:off x="2272683" y="2476869"/>
              <a:ext cx="0" cy="177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536" name="TextBox 18">
            <a:extLst>
              <a:ext uri="{FF2B5EF4-FFF2-40B4-BE49-F238E27FC236}">
                <a16:creationId xmlns:a16="http://schemas.microsoft.com/office/drawing/2014/main" id="{13CEFF3F-E103-8E53-55BC-8EFA1E1C5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22078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3200">
                <a:solidFill>
                  <a:srgbClr val="000000"/>
                </a:solidFill>
                <a:latin typeface="Comic Sans MS" panose="030F0702030302020204" pitchFamily="66" charset="0"/>
              </a:defRPr>
            </a:lvl1pPr>
            <a:lvl2pPr marL="854075" indent="-284163">
              <a:lnSpc>
                <a:spcPct val="88000"/>
              </a:lnSpc>
              <a:spcAft>
                <a:spcPts val="108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800">
                <a:solidFill>
                  <a:srgbClr val="000000"/>
                </a:solidFill>
                <a:latin typeface="Comic Sans MS" panose="030F0702030302020204" pitchFamily="66" charset="0"/>
              </a:defRPr>
            </a:lvl2pPr>
            <a:lvl3pPr marL="1285875" indent="-212725">
              <a:lnSpc>
                <a:spcPct val="88000"/>
              </a:lnSpc>
              <a:spcAft>
                <a:spcPts val="8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Comic Sans MS" panose="030F0702030302020204" pitchFamily="66" charset="0"/>
              </a:defRPr>
            </a:lvl3pPr>
            <a:lvl4pPr marL="1717675" indent="-206375">
              <a:lnSpc>
                <a:spcPct val="88000"/>
              </a:lnSpc>
              <a:spcAft>
                <a:spcPts val="52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4pPr>
            <a:lvl5pPr marL="2149475" indent="-207963">
              <a:lnSpc>
                <a:spcPct val="88000"/>
              </a:lnSpc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5pPr>
            <a:lvl6pPr marL="26066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6pPr>
            <a:lvl7pPr marL="30638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7pPr>
            <a:lvl8pPr marL="35210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8pPr>
            <a:lvl9pPr marL="3978275" indent="-207963" eaLnBrk="0" fontAlgn="base" hangingPunct="0">
              <a:lnSpc>
                <a:spcPct val="88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Comic Sans MS" panose="030F0702030302020204" pitchFamily="66" charset="0"/>
              </a:defRPr>
            </a:lvl9pPr>
          </a:lstStyle>
          <a:p>
            <a:pPr defTabSz="91440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i="0">
                <a:solidFill>
                  <a:schemeClr val="tx1"/>
                </a:solidFill>
              </a:rPr>
              <a:t>Search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2E385FF-6983-AE16-E37F-FA9B86625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258763"/>
            <a:ext cx="8596312" cy="1255713"/>
          </a:xfrm>
        </p:spPr>
        <p:txBody>
          <a:bodyPr/>
          <a:lstStyle/>
          <a:p>
            <a:r>
              <a:rPr lang="en-US" altLang="en-US" sz="3200"/>
              <a:t>Linking Sequence Diagrams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73CE89E-B4BB-C395-083A-9E2546CFB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55638"/>
            <a:ext cx="10080625" cy="2971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/>
              <a:t>If one sequence diagram is too large or refers to another diagram, indicate it with either: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 sz="2400"/>
              <a:t>an unfinished arrow and comment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en-US" sz="2400"/>
              <a:t>a "ref" frame that names the other diagram</a:t>
            </a:r>
          </a:p>
        </p:txBody>
      </p:sp>
      <p:grpSp>
        <p:nvGrpSpPr>
          <p:cNvPr id="45060" name="Group 7">
            <a:extLst>
              <a:ext uri="{FF2B5EF4-FFF2-40B4-BE49-F238E27FC236}">
                <a16:creationId xmlns:a16="http://schemas.microsoft.com/office/drawing/2014/main" id="{00C6070F-3BFA-FBAF-1955-13114B6E8E7A}"/>
              </a:ext>
            </a:extLst>
          </p:cNvPr>
          <p:cNvGrpSpPr>
            <a:grpSpLocks/>
          </p:cNvGrpSpPr>
          <p:nvPr/>
        </p:nvGrpSpPr>
        <p:grpSpPr bwMode="auto">
          <a:xfrm>
            <a:off x="0" y="2408238"/>
            <a:ext cx="10080625" cy="4770437"/>
            <a:chOff x="0" y="2487"/>
            <a:chExt cx="6350" cy="2275"/>
          </a:xfrm>
        </p:grpSpPr>
        <p:graphicFrame>
          <p:nvGraphicFramePr>
            <p:cNvPr id="65542" name="Object 4">
              <a:extLst>
                <a:ext uri="{FF2B5EF4-FFF2-40B4-BE49-F238E27FC236}">
                  <a16:creationId xmlns:a16="http://schemas.microsoft.com/office/drawing/2014/main" id="{77F4860E-F82D-830C-7F58-76381B84BB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4" y="2698"/>
            <a:ext cx="3236" cy="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4632381" imgH="2629128" progId="Paint.Picture">
                    <p:embed/>
                  </p:oleObj>
                </mc:Choice>
                <mc:Fallback>
                  <p:oleObj name="Bitmap Image" r:id="rId2" imgW="4632381" imgH="2629128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2698"/>
                          <a:ext cx="3236" cy="183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3" name="Object 5">
              <a:extLst>
                <a:ext uri="{FF2B5EF4-FFF2-40B4-BE49-F238E27FC236}">
                  <a16:creationId xmlns:a16="http://schemas.microsoft.com/office/drawing/2014/main" id="{E1930196-B930-9BDC-F5F7-B1F72AB17F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848"/>
            <a:ext cx="2540" cy="1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317763" imgH="1746209" progId="Visio.Drawing.11">
                    <p:embed/>
                  </p:oleObj>
                </mc:Choice>
                <mc:Fallback>
                  <p:oleObj name="Visio" r:id="rId4" imgW="2317763" imgH="1746209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848"/>
                          <a:ext cx="2540" cy="19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00CC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4" name="Line 6">
              <a:extLst>
                <a:ext uri="{FF2B5EF4-FFF2-40B4-BE49-F238E27FC236}">
                  <a16:creationId xmlns:a16="http://schemas.microsoft.com/office/drawing/2014/main" id="{809431FE-FA0C-E4F5-9825-41508E7C1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5" y="2487"/>
              <a:ext cx="264" cy="2169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</p:grpSp>
      <p:cxnSp>
        <p:nvCxnSpPr>
          <p:cNvPr id="65541" name="Straight Connector 8">
            <a:extLst>
              <a:ext uri="{FF2B5EF4-FFF2-40B4-BE49-F238E27FC236}">
                <a16:creationId xmlns:a16="http://schemas.microsoft.com/office/drawing/2014/main" id="{2F838460-66F8-3A55-7FF2-F0E8AD329F1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78413" y="4732338"/>
            <a:ext cx="3810000" cy="76200"/>
          </a:xfrm>
          <a:prstGeom prst="line">
            <a:avLst/>
          </a:prstGeom>
          <a:noFill/>
          <a:ln w="3810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CB3C1A-B996-6DEB-0134-24BB6BF87D89}"/>
              </a:ext>
            </a:extLst>
          </p:cNvPr>
          <p:cNvSpPr/>
          <p:nvPr/>
        </p:nvSpPr>
        <p:spPr bwMode="auto">
          <a:xfrm>
            <a:off x="468313" y="3017838"/>
            <a:ext cx="8783637" cy="1828800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14057285-E822-4C04-001D-890295AC6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8163" y="207963"/>
            <a:ext cx="8596312" cy="1255712"/>
          </a:xfrm>
        </p:spPr>
        <p:txBody>
          <a:bodyPr/>
          <a:lstStyle/>
          <a:p>
            <a:r>
              <a:rPr lang="en-US" altLang="en-US" sz="3200"/>
              <a:t>Interaction Overview Diagram</a:t>
            </a: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67CFD91B-2E4E-0723-0916-26D05043C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463675"/>
            <a:ext cx="9455150" cy="6096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Each individual activity is pictured as a frame:</a:t>
            </a:r>
          </a:p>
          <a:p>
            <a:pPr lvl="1">
              <a:lnSpc>
                <a:spcPct val="114000"/>
              </a:lnSpc>
              <a:spcAft>
                <a:spcPts val="3000"/>
              </a:spcAft>
            </a:pPr>
            <a:r>
              <a:rPr lang="en-US" altLang="en-US" sz="3200"/>
              <a:t> Can contain nested interaction diagrams.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/>
              <a:t>Makes the interaction overview diagram useful to </a:t>
            </a:r>
            <a:r>
              <a:rPr lang="en-US" altLang="en-US" sz="3600" b="1">
                <a:solidFill>
                  <a:srgbClr val="3333CC"/>
                </a:solidFill>
              </a:rPr>
              <a:t>deconstruct a complex scenario</a:t>
            </a:r>
            <a:r>
              <a:rPr lang="en-US" altLang="en-US" sz="3600"/>
              <a:t>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Otherwise would require multiple if-then-else paths to be illustrated as a single sequence diagram"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24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CF6D638B-4761-B6AC-84DC-82A3B4616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60438"/>
            <a:ext cx="2065338" cy="714375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i="0">
                <a:solidFill>
                  <a:schemeClr val="tx1"/>
                </a:solidFill>
              </a:rPr>
              <a:t>:Foo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4100C7A4-0217-A42B-B053-F2AF2B93B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960438"/>
            <a:ext cx="2063750" cy="714375"/>
          </a:xfrm>
          <a:prstGeom prst="rect">
            <a:avLst/>
          </a:prstGeom>
          <a:solidFill>
            <a:srgbClr val="CC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i="0">
                <a:solidFill>
                  <a:schemeClr val="tx1"/>
                </a:solidFill>
              </a:rPr>
              <a:t>:Bar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42631528-75CC-1BDE-9C1B-D1D3FEC84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2547938"/>
            <a:ext cx="8812213" cy="4127500"/>
          </a:xfrm>
          <a:prstGeom prst="rect">
            <a:avLst/>
          </a:prstGeom>
          <a:solidFill>
            <a:srgbClr val="FFCCFF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800" i="0">
              <a:solidFill>
                <a:srgbClr val="FFFFFF"/>
              </a:solidFill>
            </a:endParaRP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FA4E092D-D9D0-4363-6E18-25D7D4C3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3341688"/>
            <a:ext cx="7781925" cy="2619375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IN" altLang="en-US" sz="2800" i="0">
              <a:solidFill>
                <a:srgbClr val="FFFFFF"/>
              </a:solidFill>
            </a:endParaRPr>
          </a:p>
        </p:txBody>
      </p:sp>
      <p:sp>
        <p:nvSpPr>
          <p:cNvPr id="41990" name="Snip Same Side Corner Rectangle 8">
            <a:extLst>
              <a:ext uri="{FF2B5EF4-FFF2-40B4-BE49-F238E27FC236}">
                <a16:creationId xmlns:a16="http://schemas.microsoft.com/office/drawing/2014/main" id="{50601EF2-9D0F-9445-FF11-6508A3264031}"/>
              </a:ext>
            </a:extLst>
          </p:cNvPr>
          <p:cNvSpPr>
            <a:spLocks/>
          </p:cNvSpPr>
          <p:nvPr/>
        </p:nvSpPr>
        <p:spPr bwMode="auto">
          <a:xfrm>
            <a:off x="1149350" y="3341688"/>
            <a:ext cx="1193800" cy="555625"/>
          </a:xfrm>
          <a:custGeom>
            <a:avLst/>
            <a:gdLst>
              <a:gd name="T0" fmla="*/ 2147483646 w 1081849"/>
              <a:gd name="T1" fmla="*/ 0 h 504056"/>
              <a:gd name="T2" fmla="*/ 2147483646 w 1081849"/>
              <a:gd name="T3" fmla="*/ 0 h 504056"/>
              <a:gd name="T4" fmla="*/ 2147483646 w 1081849"/>
              <a:gd name="T5" fmla="*/ 2147483646 h 504056"/>
              <a:gd name="T6" fmla="*/ 2147483646 w 1081849"/>
              <a:gd name="T7" fmla="*/ 2147483646 h 504056"/>
              <a:gd name="T8" fmla="*/ 2147483646 w 1081849"/>
              <a:gd name="T9" fmla="*/ 2147483646 h 504056"/>
              <a:gd name="T10" fmla="*/ 0 w 1081849"/>
              <a:gd name="T11" fmla="*/ 2147483646 h 504056"/>
              <a:gd name="T12" fmla="*/ 0 w 1081849"/>
              <a:gd name="T13" fmla="*/ 2147483646 h 504056"/>
              <a:gd name="T14" fmla="*/ 0 w 1081849"/>
              <a:gd name="T15" fmla="*/ 2147483646 h 504056"/>
              <a:gd name="T16" fmla="*/ 2147483646 w 1081849"/>
              <a:gd name="T17" fmla="*/ 0 h 5040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1849"/>
              <a:gd name="T28" fmla="*/ 0 h 504056"/>
              <a:gd name="T29" fmla="*/ 1081849 w 1081849"/>
              <a:gd name="T30" fmla="*/ 504056 h 5040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1849" h="504056">
                <a:moveTo>
                  <a:pt x="84011" y="0"/>
                </a:moveTo>
                <a:lnTo>
                  <a:pt x="997838" y="0"/>
                </a:lnTo>
                <a:lnTo>
                  <a:pt x="1081849" y="84011"/>
                </a:lnTo>
                <a:lnTo>
                  <a:pt x="1081849" y="504056"/>
                </a:lnTo>
                <a:lnTo>
                  <a:pt x="0" y="504056"/>
                </a:lnTo>
                <a:lnTo>
                  <a:pt x="0" y="84011"/>
                </a:lnTo>
                <a:lnTo>
                  <a:pt x="84011" y="0"/>
                </a:lnTo>
                <a:close/>
              </a:path>
            </a:pathLst>
          </a:cu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sz="2800" i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41991" name="Snip Same Side Corner Rectangle 9">
            <a:extLst>
              <a:ext uri="{FF2B5EF4-FFF2-40B4-BE49-F238E27FC236}">
                <a16:creationId xmlns:a16="http://schemas.microsoft.com/office/drawing/2014/main" id="{53029310-1737-531A-5C22-97F87ACE45D7}"/>
              </a:ext>
            </a:extLst>
          </p:cNvPr>
          <p:cNvSpPr>
            <a:spLocks/>
          </p:cNvSpPr>
          <p:nvPr/>
        </p:nvSpPr>
        <p:spPr bwMode="auto">
          <a:xfrm>
            <a:off x="673100" y="2547938"/>
            <a:ext cx="954088" cy="555625"/>
          </a:xfrm>
          <a:custGeom>
            <a:avLst/>
            <a:gdLst>
              <a:gd name="T0" fmla="*/ 2147483646 w 864096"/>
              <a:gd name="T1" fmla="*/ 0 h 504056"/>
              <a:gd name="T2" fmla="*/ 2147483646 w 864096"/>
              <a:gd name="T3" fmla="*/ 0 h 504056"/>
              <a:gd name="T4" fmla="*/ 2147483646 w 864096"/>
              <a:gd name="T5" fmla="*/ 2147483646 h 504056"/>
              <a:gd name="T6" fmla="*/ 2147483646 w 864096"/>
              <a:gd name="T7" fmla="*/ 2147483646 h 504056"/>
              <a:gd name="T8" fmla="*/ 2147483646 w 864096"/>
              <a:gd name="T9" fmla="*/ 2147483646 h 504056"/>
              <a:gd name="T10" fmla="*/ 0 w 864096"/>
              <a:gd name="T11" fmla="*/ 2147483646 h 504056"/>
              <a:gd name="T12" fmla="*/ 0 w 864096"/>
              <a:gd name="T13" fmla="*/ 2147483646 h 504056"/>
              <a:gd name="T14" fmla="*/ 0 w 864096"/>
              <a:gd name="T15" fmla="*/ 2147483646 h 504056"/>
              <a:gd name="T16" fmla="*/ 2147483646 w 864096"/>
              <a:gd name="T17" fmla="*/ 0 h 5040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4096"/>
              <a:gd name="T28" fmla="*/ 0 h 504056"/>
              <a:gd name="T29" fmla="*/ 864096 w 864096"/>
              <a:gd name="T30" fmla="*/ 504056 h 5040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4096" h="504056">
                <a:moveTo>
                  <a:pt x="84011" y="0"/>
                </a:moveTo>
                <a:lnTo>
                  <a:pt x="780085" y="0"/>
                </a:lnTo>
                <a:lnTo>
                  <a:pt x="864096" y="84011"/>
                </a:lnTo>
                <a:lnTo>
                  <a:pt x="864096" y="504056"/>
                </a:lnTo>
                <a:lnTo>
                  <a:pt x="0" y="504056"/>
                </a:lnTo>
                <a:lnTo>
                  <a:pt x="0" y="84011"/>
                </a:lnTo>
                <a:lnTo>
                  <a:pt x="84011" y="0"/>
                </a:lnTo>
                <a:close/>
              </a:path>
            </a:pathLst>
          </a:custGeom>
          <a:solidFill>
            <a:srgbClr val="FFFF00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IN" altLang="en-US" sz="2800" i="0">
                <a:solidFill>
                  <a:schemeClr val="tx1"/>
                </a:solidFill>
              </a:rPr>
              <a:t>opt</a:t>
            </a:r>
          </a:p>
        </p:txBody>
      </p:sp>
      <p:sp>
        <p:nvSpPr>
          <p:cNvPr id="41992" name="TextBox 10">
            <a:extLst>
              <a:ext uri="{FF2B5EF4-FFF2-40B4-BE49-F238E27FC236}">
                <a16:creationId xmlns:a16="http://schemas.microsoft.com/office/drawing/2014/main" id="{BE98C336-C324-2E5B-3161-BD5023EF9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2484438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2800" i="0">
                <a:solidFill>
                  <a:schemeClr val="tx1"/>
                </a:solidFill>
              </a:rPr>
              <a:t>[colour = red]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A8257D-D998-537C-6836-6A6D13815754}"/>
              </a:ext>
            </a:extLst>
          </p:cNvPr>
          <p:cNvCxnSpPr>
            <a:cxnSpLocks/>
            <a:stCxn id="41986" idx="2"/>
          </p:cNvCxnSpPr>
          <p:nvPr/>
        </p:nvCxnSpPr>
        <p:spPr>
          <a:xfrm>
            <a:off x="2405063" y="1674813"/>
            <a:ext cx="0" cy="4981575"/>
          </a:xfrm>
          <a:prstGeom prst="line">
            <a:avLst/>
          </a:prstGeom>
          <a:ln w="317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FE7A2E-2132-CB1C-A686-6C99186F53E2}"/>
              </a:ext>
            </a:extLst>
          </p:cNvPr>
          <p:cNvCxnSpPr>
            <a:cxnSpLocks/>
            <a:stCxn id="41987" idx="2"/>
          </p:cNvCxnSpPr>
          <p:nvPr/>
        </p:nvCxnSpPr>
        <p:spPr>
          <a:xfrm>
            <a:off x="7443788" y="1674813"/>
            <a:ext cx="0" cy="4981575"/>
          </a:xfrm>
          <a:prstGeom prst="line">
            <a:avLst/>
          </a:prstGeom>
          <a:ln w="317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5" name="TextBox 19">
            <a:extLst>
              <a:ext uri="{FF2B5EF4-FFF2-40B4-BE49-F238E27FC236}">
                <a16:creationId xmlns:a16="http://schemas.microsoft.com/office/drawing/2014/main" id="{760106C4-7ABF-8ED7-A389-3CCEECAD8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1866900"/>
            <a:ext cx="1746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2800" i="0">
                <a:solidFill>
                  <a:schemeClr val="tx1"/>
                </a:solidFill>
              </a:rPr>
              <a:t>m1</a:t>
            </a:r>
          </a:p>
        </p:txBody>
      </p:sp>
      <p:cxnSp>
        <p:nvCxnSpPr>
          <p:cNvPr id="41996" name="Straight Arrow Connector 21">
            <a:extLst>
              <a:ext uri="{FF2B5EF4-FFF2-40B4-BE49-F238E27FC236}">
                <a16:creationId xmlns:a16="http://schemas.microsoft.com/office/drawing/2014/main" id="{8EBDA14D-99A2-2FDA-2AA0-DD86219B2B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9513" y="2027238"/>
            <a:ext cx="49530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Straight Arrow Connector 22">
            <a:extLst>
              <a:ext uri="{FF2B5EF4-FFF2-40B4-BE49-F238E27FC236}">
                <a16:creationId xmlns:a16="http://schemas.microsoft.com/office/drawing/2014/main" id="{FC202953-F8BE-2012-39C4-D80F229B81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9513" y="4237038"/>
            <a:ext cx="49720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8" name="TextBox 24">
            <a:extLst>
              <a:ext uri="{FF2B5EF4-FFF2-40B4-BE49-F238E27FC236}">
                <a16:creationId xmlns:a16="http://schemas.microsoft.com/office/drawing/2014/main" id="{5D838AF4-AE40-F171-1038-B9806FBF2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4173538"/>
            <a:ext cx="17478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2800" i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66575" name="TextBox 25">
            <a:extLst>
              <a:ext uri="{FF2B5EF4-FFF2-40B4-BE49-F238E27FC236}">
                <a16:creationId xmlns:a16="http://schemas.microsoft.com/office/drawing/2014/main" id="{99B4469A-5307-0F7E-7D86-F02BE1B0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138113"/>
            <a:ext cx="57753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3200" i="0">
                <a:solidFill>
                  <a:schemeClr val="tx1"/>
                </a:solidFill>
              </a:rPr>
              <a:t>Nesting of Frames</a:t>
            </a:r>
          </a:p>
        </p:txBody>
      </p:sp>
      <p:cxnSp>
        <p:nvCxnSpPr>
          <p:cNvPr id="42000" name="Straight Arrow Connector 22">
            <a:extLst>
              <a:ext uri="{FF2B5EF4-FFF2-40B4-BE49-F238E27FC236}">
                <a16:creationId xmlns:a16="http://schemas.microsoft.com/office/drawing/2014/main" id="{7CCE1FF7-42D0-FA43-47A4-4F3B6F3F11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9513" y="5075238"/>
            <a:ext cx="49720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1" name="TextBox 24">
            <a:extLst>
              <a:ext uri="{FF2B5EF4-FFF2-40B4-BE49-F238E27FC236}">
                <a16:creationId xmlns:a16="http://schemas.microsoft.com/office/drawing/2014/main" id="{9500983F-12BA-C19A-DBA7-A2396355C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4999038"/>
            <a:ext cx="198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2800" i="0">
                <a:solidFill>
                  <a:schemeClr val="tx1"/>
                </a:solidFill>
              </a:rPr>
              <a:t>distribute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CD184E30-9C54-08AA-53EF-0C3CE4C9D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3" y="3305175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defTabSz="1008063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IN" altLang="en-US" sz="2800" i="0">
                <a:solidFill>
                  <a:schemeClr val="tx1"/>
                </a:solidFill>
              </a:rPr>
              <a:t>[n&lt;100]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BABC2-7815-A4CB-0DA1-61B7C677A531}"/>
              </a:ext>
            </a:extLst>
          </p:cNvPr>
          <p:cNvSpPr/>
          <p:nvPr/>
        </p:nvSpPr>
        <p:spPr bwMode="auto">
          <a:xfrm>
            <a:off x="7402513" y="1798638"/>
            <a:ext cx="152400" cy="7810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4B2E3-EEAE-AC50-F11D-907BC914621F}"/>
              </a:ext>
            </a:extLst>
          </p:cNvPr>
          <p:cNvSpPr/>
          <p:nvPr/>
        </p:nvSpPr>
        <p:spPr bwMode="auto">
          <a:xfrm>
            <a:off x="7412038" y="4084638"/>
            <a:ext cx="152400" cy="7810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9A48C-26D3-86F3-2139-335F1849F5DB}"/>
              </a:ext>
            </a:extLst>
          </p:cNvPr>
          <p:cNvSpPr/>
          <p:nvPr/>
        </p:nvSpPr>
        <p:spPr bwMode="auto">
          <a:xfrm>
            <a:off x="7416800" y="5056188"/>
            <a:ext cx="152400" cy="7810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 animBg="1"/>
      <p:bldP spid="41991" grpId="0" animBg="1"/>
      <p:bldP spid="41992" grpId="0"/>
      <p:bldP spid="41995" grpId="0"/>
      <p:bldP spid="41998" grpId="0"/>
      <p:bldP spid="4200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4">
            <a:extLst>
              <a:ext uri="{FF2B5EF4-FFF2-40B4-BE49-F238E27FC236}">
                <a16:creationId xmlns:a16="http://schemas.microsoft.com/office/drawing/2014/main" id="{0C765355-A6F1-6DB3-D47B-6050463D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6367463"/>
            <a:ext cx="2633662" cy="1106487"/>
          </a:xfrm>
          <a:prstGeom prst="rect">
            <a:avLst/>
          </a:prstGeom>
          <a:solidFill>
            <a:srgbClr val="CCFFCC"/>
          </a:solidFill>
          <a:ln w="254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267" name="Rectangle 196">
            <a:extLst>
              <a:ext uri="{FF2B5EF4-FFF2-40B4-BE49-F238E27FC236}">
                <a16:creationId xmlns:a16="http://schemas.microsoft.com/office/drawing/2014/main" id="{35872C25-8BFB-69FB-A445-227E9AEA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4611688"/>
            <a:ext cx="4254500" cy="1154112"/>
          </a:xfrm>
          <a:prstGeom prst="rect">
            <a:avLst/>
          </a:prstGeom>
          <a:solidFill>
            <a:srgbClr val="CCECFF"/>
          </a:solidFill>
          <a:ln w="254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268" name="Rectangle 191">
            <a:extLst>
              <a:ext uri="{FF2B5EF4-FFF2-40B4-BE49-F238E27FC236}">
                <a16:creationId xmlns:a16="http://schemas.microsoft.com/office/drawing/2014/main" id="{E67D9218-52A8-93F8-35E2-F1829F1C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4611688"/>
            <a:ext cx="4254500" cy="1425575"/>
          </a:xfrm>
          <a:prstGeom prst="rect">
            <a:avLst/>
          </a:prstGeom>
          <a:solidFill>
            <a:srgbClr val="FFCCFF"/>
          </a:solidFill>
          <a:ln w="254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269" name="Rectangle 149">
            <a:extLst>
              <a:ext uri="{FF2B5EF4-FFF2-40B4-BE49-F238E27FC236}">
                <a16:creationId xmlns:a16="http://schemas.microsoft.com/office/drawing/2014/main" id="{F74CF752-D494-F089-C2F7-4D157F058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576513"/>
            <a:ext cx="2633663" cy="1176337"/>
          </a:xfrm>
          <a:prstGeom prst="rect">
            <a:avLst/>
          </a:prstGeom>
          <a:solidFill>
            <a:srgbClr val="CCFF99"/>
          </a:solidFill>
          <a:ln w="254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270" name="Rectangle 140">
            <a:extLst>
              <a:ext uri="{FF2B5EF4-FFF2-40B4-BE49-F238E27FC236}">
                <a16:creationId xmlns:a16="http://schemas.microsoft.com/office/drawing/2014/main" id="{F44024EC-95DD-5DFF-8725-F5566EDB9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2644775"/>
            <a:ext cx="4291012" cy="1585913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271" name="Rectangle 4">
            <a:extLst>
              <a:ext uri="{FF2B5EF4-FFF2-40B4-BE49-F238E27FC236}">
                <a16:creationId xmlns:a16="http://schemas.microsoft.com/office/drawing/2014/main" id="{54ABB8CA-7DEC-3224-6258-27AC6B1E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3" y="474663"/>
            <a:ext cx="9710737" cy="7053262"/>
          </a:xfrm>
          <a:prstGeom prst="rect">
            <a:avLst/>
          </a:prstGeom>
          <a:noFill/>
          <a:ln w="25400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272" name="Text Box 5">
            <a:extLst>
              <a:ext uri="{FF2B5EF4-FFF2-40B4-BE49-F238E27FC236}">
                <a16:creationId xmlns:a16="http://schemas.microsoft.com/office/drawing/2014/main" id="{8E761E01-C19C-03CF-AC0D-C298F806E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474663"/>
            <a:ext cx="18224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sd Withdrawal</a:t>
            </a:r>
          </a:p>
        </p:txBody>
      </p:sp>
      <p:sp>
        <p:nvSpPr>
          <p:cNvPr id="11273" name="Line 6">
            <a:extLst>
              <a:ext uri="{FF2B5EF4-FFF2-40B4-BE49-F238E27FC236}">
                <a16:creationId xmlns:a16="http://schemas.microsoft.com/office/drawing/2014/main" id="{5A43C163-271C-D5A9-CF26-7FAF57CFFA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808038"/>
            <a:ext cx="1687513" cy="4603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74" name="Line 7">
            <a:extLst>
              <a:ext uri="{FF2B5EF4-FFF2-40B4-BE49-F238E27FC236}">
                <a16:creationId xmlns:a16="http://schemas.microsoft.com/office/drawing/2014/main" id="{EC5DE665-7E13-96FE-412A-5226267A2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8325" y="474663"/>
            <a:ext cx="1588" cy="1825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75" name="Line 8">
            <a:extLst>
              <a:ext uri="{FF2B5EF4-FFF2-40B4-BE49-F238E27FC236}">
                <a16:creationId xmlns:a16="http://schemas.microsoft.com/office/drawing/2014/main" id="{20A1E761-D513-895A-4149-B6860D858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2438" y="671513"/>
            <a:ext cx="185737" cy="18256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76" name="Text Box 9">
            <a:extLst>
              <a:ext uri="{FF2B5EF4-FFF2-40B4-BE49-F238E27FC236}">
                <a16:creationId xmlns:a16="http://schemas.microsoft.com/office/drawing/2014/main" id="{25B85207-967D-716D-9F39-FC2E07E5A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3000375"/>
            <a:ext cx="825500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:User</a:t>
            </a:r>
          </a:p>
        </p:txBody>
      </p:sp>
      <p:sp>
        <p:nvSpPr>
          <p:cNvPr id="11277" name="Text Box 10">
            <a:extLst>
              <a:ext uri="{FF2B5EF4-FFF2-40B4-BE49-F238E27FC236}">
                <a16:creationId xmlns:a16="http://schemas.microsoft.com/office/drawing/2014/main" id="{40818979-8181-AC5C-3E85-B8247A88F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2995613"/>
            <a:ext cx="835025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:ATM</a:t>
            </a:r>
          </a:p>
        </p:txBody>
      </p:sp>
      <p:sp>
        <p:nvSpPr>
          <p:cNvPr id="11278" name="Text Box 11">
            <a:extLst>
              <a:ext uri="{FF2B5EF4-FFF2-40B4-BE49-F238E27FC236}">
                <a16:creationId xmlns:a16="http://schemas.microsoft.com/office/drawing/2014/main" id="{AA368A59-036E-9AE9-9BD0-6E421447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2990850"/>
            <a:ext cx="822325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:Bank</a:t>
            </a:r>
          </a:p>
        </p:txBody>
      </p:sp>
      <p:sp>
        <p:nvSpPr>
          <p:cNvPr id="11279" name="Line 12">
            <a:extLst>
              <a:ext uri="{FF2B5EF4-FFF2-40B4-BE49-F238E27FC236}">
                <a16:creationId xmlns:a16="http://schemas.microsoft.com/office/drawing/2014/main" id="{3047E3A8-6373-8573-C48F-C5AAC6C51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25" y="3368675"/>
            <a:ext cx="28575" cy="862013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80" name="Line 13">
            <a:extLst>
              <a:ext uri="{FF2B5EF4-FFF2-40B4-BE49-F238E27FC236}">
                <a16:creationId xmlns:a16="http://schemas.microsoft.com/office/drawing/2014/main" id="{5D5CD209-7F37-F33E-6ED2-01751E7F1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938" y="3348038"/>
            <a:ext cx="0" cy="882650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81" name="Line 14">
            <a:extLst>
              <a:ext uri="{FF2B5EF4-FFF2-40B4-BE49-F238E27FC236}">
                <a16:creationId xmlns:a16="http://schemas.microsoft.com/office/drawing/2014/main" id="{ADEE990B-27E2-F114-0ACB-FBE54AA2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238" y="3368675"/>
            <a:ext cx="0" cy="862013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82" name="Rectangle 15">
            <a:extLst>
              <a:ext uri="{FF2B5EF4-FFF2-40B4-BE49-F238E27FC236}">
                <a16:creationId xmlns:a16="http://schemas.microsoft.com/office/drawing/2014/main" id="{C5362771-BAFB-337A-21F2-E817CC57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952500"/>
            <a:ext cx="2840038" cy="503238"/>
          </a:xfrm>
          <a:prstGeom prst="rect">
            <a:avLst/>
          </a:prstGeom>
          <a:solidFill>
            <a:srgbClr val="FFC000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 i="0">
              <a:solidFill>
                <a:srgbClr val="3333CC"/>
              </a:solidFill>
            </a:endParaRPr>
          </a:p>
        </p:txBody>
      </p:sp>
      <p:sp>
        <p:nvSpPr>
          <p:cNvPr id="11283" name="Text Box 16">
            <a:extLst>
              <a:ext uri="{FF2B5EF4-FFF2-40B4-BE49-F238E27FC236}">
                <a16:creationId xmlns:a16="http://schemas.microsoft.com/office/drawing/2014/main" id="{B5B44BA6-6F77-1848-68EF-21EDAAB3C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952500"/>
            <a:ext cx="5603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ref</a:t>
            </a:r>
          </a:p>
        </p:txBody>
      </p:sp>
      <p:sp>
        <p:nvSpPr>
          <p:cNvPr id="11284" name="Line 17">
            <a:extLst>
              <a:ext uri="{FF2B5EF4-FFF2-40B4-BE49-F238E27FC236}">
                <a16:creationId xmlns:a16="http://schemas.microsoft.com/office/drawing/2014/main" id="{1457246E-FBA8-6EA8-F0B8-09D7AFEE7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475" y="1287463"/>
            <a:ext cx="312738" cy="158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85" name="Line 18">
            <a:extLst>
              <a:ext uri="{FF2B5EF4-FFF2-40B4-BE49-F238E27FC236}">
                <a16:creationId xmlns:a16="http://schemas.microsoft.com/office/drawing/2014/main" id="{A4364C2A-B55E-81E7-1C3B-60658F2D5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952500"/>
            <a:ext cx="1587" cy="18256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86" name="Line 19">
            <a:extLst>
              <a:ext uri="{FF2B5EF4-FFF2-40B4-BE49-F238E27FC236}">
                <a16:creationId xmlns:a16="http://schemas.microsoft.com/office/drawing/2014/main" id="{2035EC3E-9229-5F7A-C4B0-845750E52E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888" y="1119188"/>
            <a:ext cx="141287" cy="18415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87" name="Text Box 20">
            <a:extLst>
              <a:ext uri="{FF2B5EF4-FFF2-40B4-BE49-F238E27FC236}">
                <a16:creationId xmlns:a16="http://schemas.microsoft.com/office/drawing/2014/main" id="{A2D55E5B-8F92-E770-6AD0-6B394D5C1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1036638"/>
            <a:ext cx="212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0">
                <a:solidFill>
                  <a:srgbClr val="3333CC"/>
                </a:solidFill>
              </a:rPr>
              <a:t>Authenticate</a:t>
            </a:r>
          </a:p>
        </p:txBody>
      </p:sp>
      <p:sp>
        <p:nvSpPr>
          <p:cNvPr id="11288" name="AutoShape 26">
            <a:extLst>
              <a:ext uri="{FF2B5EF4-FFF2-40B4-BE49-F238E27FC236}">
                <a16:creationId xmlns:a16="http://schemas.microsoft.com/office/drawing/2014/main" id="{8D5C6A8E-46F5-0800-A3CB-9E2454AEC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2063750"/>
            <a:ext cx="1508125" cy="3349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289" name="Text Box 31">
            <a:extLst>
              <a:ext uri="{FF2B5EF4-FFF2-40B4-BE49-F238E27FC236}">
                <a16:creationId xmlns:a16="http://schemas.microsoft.com/office/drawing/2014/main" id="{AB0C899D-DA79-E386-D67E-77A9377B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2063750"/>
            <a:ext cx="10652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PIN OK</a:t>
            </a:r>
          </a:p>
        </p:txBody>
      </p:sp>
      <p:sp>
        <p:nvSpPr>
          <p:cNvPr id="11290" name="AutoShape 32">
            <a:extLst>
              <a:ext uri="{FF2B5EF4-FFF2-40B4-BE49-F238E27FC236}">
                <a16:creationId xmlns:a16="http://schemas.microsoft.com/office/drawing/2014/main" id="{F2F79926-13B2-FC8D-B486-86DF2BE2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041525"/>
            <a:ext cx="1422400" cy="3365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291" name="Text Box 33">
            <a:extLst>
              <a:ext uri="{FF2B5EF4-FFF2-40B4-BE49-F238E27FC236}">
                <a16:creationId xmlns:a16="http://schemas.microsoft.com/office/drawing/2014/main" id="{934B146F-C09C-D280-74D5-78A245B9E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38" y="2041525"/>
            <a:ext cx="1254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PIN NOK</a:t>
            </a:r>
          </a:p>
        </p:txBody>
      </p:sp>
      <p:sp>
        <p:nvSpPr>
          <p:cNvPr id="11292" name="Line 35">
            <a:extLst>
              <a:ext uri="{FF2B5EF4-FFF2-40B4-BE49-F238E27FC236}">
                <a16:creationId xmlns:a16="http://schemas.microsoft.com/office/drawing/2014/main" id="{608BC563-9CF7-A866-E953-3B40F1A24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25" y="3475038"/>
            <a:ext cx="1765300" cy="158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93" name="Text Box 36">
            <a:extLst>
              <a:ext uri="{FF2B5EF4-FFF2-40B4-BE49-F238E27FC236}">
                <a16:creationId xmlns:a16="http://schemas.microsoft.com/office/drawing/2014/main" id="{8AF032D5-01BD-33EF-AB29-ED7333139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236913"/>
            <a:ext cx="1092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withdraw</a:t>
            </a:r>
          </a:p>
        </p:txBody>
      </p:sp>
      <p:sp>
        <p:nvSpPr>
          <p:cNvPr id="11294" name="Text Box 37">
            <a:extLst>
              <a:ext uri="{FF2B5EF4-FFF2-40B4-BE49-F238E27FC236}">
                <a16:creationId xmlns:a16="http://schemas.microsoft.com/office/drawing/2014/main" id="{5BA2604D-A623-4D90-1DF5-FE65F13C0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540125"/>
            <a:ext cx="16811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msg (“amount”)</a:t>
            </a:r>
          </a:p>
        </p:txBody>
      </p:sp>
      <p:sp>
        <p:nvSpPr>
          <p:cNvPr id="11295" name="Line 38">
            <a:extLst>
              <a:ext uri="{FF2B5EF4-FFF2-40B4-BE49-F238E27FC236}">
                <a16:creationId xmlns:a16="http://schemas.microsoft.com/office/drawing/2014/main" id="{5F40FC71-B7F9-1423-A04D-717A7BBF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25" y="3762375"/>
            <a:ext cx="17637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96" name="Line 39">
            <a:extLst>
              <a:ext uri="{FF2B5EF4-FFF2-40B4-BE49-F238E27FC236}">
                <a16:creationId xmlns:a16="http://schemas.microsoft.com/office/drawing/2014/main" id="{00D26381-4F64-5B64-887B-4B75A3E01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" y="3992563"/>
            <a:ext cx="17748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297" name="Text Box 40">
            <a:extLst>
              <a:ext uri="{FF2B5EF4-FFF2-40B4-BE49-F238E27FC236}">
                <a16:creationId xmlns:a16="http://schemas.microsoft.com/office/drawing/2014/main" id="{1C2101B0-F861-D2D8-B3DC-BF5C96E3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794125"/>
            <a:ext cx="12493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amount (a)</a:t>
            </a:r>
          </a:p>
        </p:txBody>
      </p:sp>
      <p:sp>
        <p:nvSpPr>
          <p:cNvPr id="11298" name="Text Box 41">
            <a:extLst>
              <a:ext uri="{FF2B5EF4-FFF2-40B4-BE49-F238E27FC236}">
                <a16:creationId xmlns:a16="http://schemas.microsoft.com/office/drawing/2014/main" id="{CC4B1E8B-9009-7E15-29AC-0C9130B2E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843338"/>
            <a:ext cx="1350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chkAcct (a)</a:t>
            </a:r>
          </a:p>
        </p:txBody>
      </p:sp>
      <p:sp>
        <p:nvSpPr>
          <p:cNvPr id="11299" name="Line 42">
            <a:extLst>
              <a:ext uri="{FF2B5EF4-FFF2-40B4-BE49-F238E27FC236}">
                <a16:creationId xmlns:a16="http://schemas.microsoft.com/office/drawing/2014/main" id="{65E65938-9059-BA24-CE38-9AC20CA70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3938" y="4097338"/>
            <a:ext cx="1639887" cy="1428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00" name="Text Box 43">
            <a:extLst>
              <a:ext uri="{FF2B5EF4-FFF2-40B4-BE49-F238E27FC236}">
                <a16:creationId xmlns:a16="http://schemas.microsoft.com/office/drawing/2014/main" id="{879894F2-8C93-7BFE-3425-6684FC2E5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7107238"/>
            <a:ext cx="14303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msg (“card”)</a:t>
            </a:r>
          </a:p>
        </p:txBody>
      </p:sp>
      <p:sp>
        <p:nvSpPr>
          <p:cNvPr id="11301" name="Text Box 45">
            <a:extLst>
              <a:ext uri="{FF2B5EF4-FFF2-40B4-BE49-F238E27FC236}">
                <a16:creationId xmlns:a16="http://schemas.microsoft.com/office/drawing/2014/main" id="{F66FC355-C975-772D-372E-8C909C8C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3387725"/>
            <a:ext cx="21764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msg (“illegal entry”)</a:t>
            </a:r>
          </a:p>
        </p:txBody>
      </p:sp>
      <p:sp>
        <p:nvSpPr>
          <p:cNvPr id="11302" name="Line 46">
            <a:extLst>
              <a:ext uri="{FF2B5EF4-FFF2-40B4-BE49-F238E27FC236}">
                <a16:creationId xmlns:a16="http://schemas.microsoft.com/office/drawing/2014/main" id="{3D383388-9820-BCEC-85BC-75BD1E622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3609975"/>
            <a:ext cx="1784350" cy="158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03" name="Text Box 49">
            <a:extLst>
              <a:ext uri="{FF2B5EF4-FFF2-40B4-BE49-F238E27FC236}">
                <a16:creationId xmlns:a16="http://schemas.microsoft.com/office/drawing/2014/main" id="{64E5763E-8195-8A2C-581C-885E52288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5392738"/>
            <a:ext cx="16510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not enough bal</a:t>
            </a:r>
          </a:p>
        </p:txBody>
      </p:sp>
      <p:sp>
        <p:nvSpPr>
          <p:cNvPr id="11304" name="Line 50">
            <a:extLst>
              <a:ext uri="{FF2B5EF4-FFF2-40B4-BE49-F238E27FC236}">
                <a16:creationId xmlns:a16="http://schemas.microsoft.com/office/drawing/2014/main" id="{5B2029D1-8E99-F691-F84E-8CB56A4BA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5614988"/>
            <a:ext cx="1636713" cy="1587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05" name="Text Box 55">
            <a:extLst>
              <a:ext uri="{FF2B5EF4-FFF2-40B4-BE49-F238E27FC236}">
                <a16:creationId xmlns:a16="http://schemas.microsoft.com/office/drawing/2014/main" id="{04CD2BFE-CDE3-2249-DF6C-3ACD9933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5462588"/>
            <a:ext cx="2370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msg(“amount too big”)</a:t>
            </a:r>
          </a:p>
        </p:txBody>
      </p:sp>
      <p:sp>
        <p:nvSpPr>
          <p:cNvPr id="11306" name="Line 56">
            <a:extLst>
              <a:ext uri="{FF2B5EF4-FFF2-40B4-BE49-F238E27FC236}">
                <a16:creationId xmlns:a16="http://schemas.microsoft.com/office/drawing/2014/main" id="{0042056B-BEB1-85EE-44FC-5BBADE36A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725" y="5684838"/>
            <a:ext cx="17653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07" name="Rectangle 122">
            <a:extLst>
              <a:ext uri="{FF2B5EF4-FFF2-40B4-BE49-F238E27FC236}">
                <a16:creationId xmlns:a16="http://schemas.microsoft.com/office/drawing/2014/main" id="{1EE80B54-B138-24BD-FCD0-91B56E71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943" y="1533325"/>
            <a:ext cx="2165349" cy="115966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i="0" dirty="0">
                <a:solidFill>
                  <a:schemeClr val="tx1"/>
                </a:solidFill>
                <a:highlight>
                  <a:srgbClr val="FFFF00"/>
                </a:highlight>
              </a:rPr>
              <a:t>Interaction Overview Diagram</a:t>
            </a:r>
          </a:p>
        </p:txBody>
      </p:sp>
      <p:sp>
        <p:nvSpPr>
          <p:cNvPr id="11308" name="AutoShape 127">
            <a:extLst>
              <a:ext uri="{FF2B5EF4-FFF2-40B4-BE49-F238E27FC236}">
                <a16:creationId xmlns:a16="http://schemas.microsoft.com/office/drawing/2014/main" id="{1EC607F4-F836-D775-34C3-8B9F60C5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1674813"/>
            <a:ext cx="328612" cy="271462"/>
          </a:xfrm>
          <a:prstGeom prst="diamond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309" name="Line 128">
            <a:extLst>
              <a:ext uri="{FF2B5EF4-FFF2-40B4-BE49-F238E27FC236}">
                <a16:creationId xmlns:a16="http://schemas.microsoft.com/office/drawing/2014/main" id="{AD3E2AB4-3D87-2422-3427-0F5C49BE1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2888" y="1844675"/>
            <a:ext cx="195262" cy="2190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10" name="Oval 129">
            <a:extLst>
              <a:ext uri="{FF2B5EF4-FFF2-40B4-BE49-F238E27FC236}">
                <a16:creationId xmlns:a16="http://schemas.microsoft.com/office/drawing/2014/main" id="{0DDF09B3-815A-6BE0-51A6-E75E79843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88950"/>
            <a:ext cx="112713" cy="153988"/>
          </a:xfrm>
          <a:prstGeom prst="ellipse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311" name="Line 130">
            <a:extLst>
              <a:ext uri="{FF2B5EF4-FFF2-40B4-BE49-F238E27FC236}">
                <a16:creationId xmlns:a16="http://schemas.microsoft.com/office/drawing/2014/main" id="{96453CD0-F5F4-1E40-49ED-C0E6ABEAD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250" y="642938"/>
            <a:ext cx="1588" cy="3095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12" name="Line 131">
            <a:extLst>
              <a:ext uri="{FF2B5EF4-FFF2-40B4-BE49-F238E27FC236}">
                <a16:creationId xmlns:a16="http://schemas.microsoft.com/office/drawing/2014/main" id="{285FE804-A96D-4B06-C497-23552A6C5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4838" y="1455738"/>
            <a:ext cx="3175" cy="2190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13" name="Line 132">
            <a:extLst>
              <a:ext uri="{FF2B5EF4-FFF2-40B4-BE49-F238E27FC236}">
                <a16:creationId xmlns:a16="http://schemas.microsoft.com/office/drawing/2014/main" id="{ED994DB2-5E25-09BE-BC59-EEDDC40B3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1824038"/>
            <a:ext cx="365125" cy="2174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14" name="Text Box 134">
            <a:extLst>
              <a:ext uri="{FF2B5EF4-FFF2-40B4-BE49-F238E27FC236}">
                <a16:creationId xmlns:a16="http://schemas.microsoft.com/office/drawing/2014/main" id="{EF0F0F1C-66C0-C94A-B3AC-8C3691857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5027613"/>
            <a:ext cx="825500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:User</a:t>
            </a:r>
          </a:p>
        </p:txBody>
      </p:sp>
      <p:sp>
        <p:nvSpPr>
          <p:cNvPr id="11315" name="Text Box 135">
            <a:extLst>
              <a:ext uri="{FF2B5EF4-FFF2-40B4-BE49-F238E27FC236}">
                <a16:creationId xmlns:a16="http://schemas.microsoft.com/office/drawing/2014/main" id="{7FF64EF3-9421-75D5-9A06-BDE0FAE2F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5022850"/>
            <a:ext cx="835025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:ATM</a:t>
            </a:r>
          </a:p>
        </p:txBody>
      </p:sp>
      <p:sp>
        <p:nvSpPr>
          <p:cNvPr id="11316" name="Text Box 136">
            <a:extLst>
              <a:ext uri="{FF2B5EF4-FFF2-40B4-BE49-F238E27FC236}">
                <a16:creationId xmlns:a16="http://schemas.microsoft.com/office/drawing/2014/main" id="{3E43994D-A864-1CBF-B82F-520F5A686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063" y="5016500"/>
            <a:ext cx="822325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:Bank</a:t>
            </a:r>
          </a:p>
        </p:txBody>
      </p:sp>
      <p:sp>
        <p:nvSpPr>
          <p:cNvPr id="11317" name="Line 137">
            <a:extLst>
              <a:ext uri="{FF2B5EF4-FFF2-40B4-BE49-F238E27FC236}">
                <a16:creationId xmlns:a16="http://schemas.microsoft.com/office/drawing/2014/main" id="{7EDA5855-649F-EE8F-4514-47CEA817E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5373688"/>
            <a:ext cx="0" cy="387350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18" name="Line 138">
            <a:extLst>
              <a:ext uri="{FF2B5EF4-FFF2-40B4-BE49-F238E27FC236}">
                <a16:creationId xmlns:a16="http://schemas.microsoft.com/office/drawing/2014/main" id="{BE45B5D4-501A-8F20-A654-41AE63166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0550" y="5341938"/>
            <a:ext cx="0" cy="423862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19" name="Line 139">
            <a:extLst>
              <a:ext uri="{FF2B5EF4-FFF2-40B4-BE49-F238E27FC236}">
                <a16:creationId xmlns:a16="http://schemas.microsoft.com/office/drawing/2014/main" id="{D8FC992C-E42D-F6E3-0BA9-E006BA3C9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738" y="5373688"/>
            <a:ext cx="0" cy="382587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20" name="Text Box 141">
            <a:extLst>
              <a:ext uri="{FF2B5EF4-FFF2-40B4-BE49-F238E27FC236}">
                <a16:creationId xmlns:a16="http://schemas.microsoft.com/office/drawing/2014/main" id="{455B2B12-94D4-191F-5B7E-8522151CE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2624138"/>
            <a:ext cx="4524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sd</a:t>
            </a:r>
          </a:p>
        </p:txBody>
      </p:sp>
      <p:sp>
        <p:nvSpPr>
          <p:cNvPr id="11321" name="Line 142">
            <a:extLst>
              <a:ext uri="{FF2B5EF4-FFF2-40B4-BE49-F238E27FC236}">
                <a16:creationId xmlns:a16="http://schemas.microsoft.com/office/drawing/2014/main" id="{9D08F2B9-B721-B73B-EB37-0BCDEE66F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3" y="2960688"/>
            <a:ext cx="2365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22" name="Line 143">
            <a:extLst>
              <a:ext uri="{FF2B5EF4-FFF2-40B4-BE49-F238E27FC236}">
                <a16:creationId xmlns:a16="http://schemas.microsoft.com/office/drawing/2014/main" id="{04C07425-F85C-AD57-0389-79098F886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" y="2638425"/>
            <a:ext cx="1588" cy="1841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23" name="Line 144">
            <a:extLst>
              <a:ext uri="{FF2B5EF4-FFF2-40B4-BE49-F238E27FC236}">
                <a16:creationId xmlns:a16="http://schemas.microsoft.com/office/drawing/2014/main" id="{82AC5A8F-F10F-9725-376E-3AA777986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" y="2806700"/>
            <a:ext cx="184150" cy="1841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24" name="Text Box 145">
            <a:extLst>
              <a:ext uri="{FF2B5EF4-FFF2-40B4-BE49-F238E27FC236}">
                <a16:creationId xmlns:a16="http://schemas.microsoft.com/office/drawing/2014/main" id="{9FA21B5F-2E26-EC56-9F7A-1CB31806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982913"/>
            <a:ext cx="825500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:User</a:t>
            </a:r>
          </a:p>
        </p:txBody>
      </p:sp>
      <p:sp>
        <p:nvSpPr>
          <p:cNvPr id="11325" name="Text Box 146">
            <a:extLst>
              <a:ext uri="{FF2B5EF4-FFF2-40B4-BE49-F238E27FC236}">
                <a16:creationId xmlns:a16="http://schemas.microsoft.com/office/drawing/2014/main" id="{16988346-3263-9CD7-AA6B-393B60AF2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2978150"/>
            <a:ext cx="835025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:ATM</a:t>
            </a:r>
          </a:p>
        </p:txBody>
      </p:sp>
      <p:sp>
        <p:nvSpPr>
          <p:cNvPr id="11326" name="Line 147">
            <a:extLst>
              <a:ext uri="{FF2B5EF4-FFF2-40B4-BE49-F238E27FC236}">
                <a16:creationId xmlns:a16="http://schemas.microsoft.com/office/drawing/2014/main" id="{69B74464-30F9-67A2-7F08-63ED348E2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3330575"/>
            <a:ext cx="0" cy="360363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27" name="Line 148">
            <a:extLst>
              <a:ext uri="{FF2B5EF4-FFF2-40B4-BE49-F238E27FC236}">
                <a16:creationId xmlns:a16="http://schemas.microsoft.com/office/drawing/2014/main" id="{C34289DB-4257-EA31-0608-A43705B9D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4400" y="3298825"/>
            <a:ext cx="0" cy="392113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28" name="Text Box 150">
            <a:extLst>
              <a:ext uri="{FF2B5EF4-FFF2-40B4-BE49-F238E27FC236}">
                <a16:creationId xmlns:a16="http://schemas.microsoft.com/office/drawing/2014/main" id="{71B7C451-AF27-FA9A-D1D5-52B4CE836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2555875"/>
            <a:ext cx="4524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sd</a:t>
            </a:r>
          </a:p>
        </p:txBody>
      </p:sp>
      <p:sp>
        <p:nvSpPr>
          <p:cNvPr id="11329" name="Line 151">
            <a:extLst>
              <a:ext uri="{FF2B5EF4-FFF2-40B4-BE49-F238E27FC236}">
                <a16:creationId xmlns:a16="http://schemas.microsoft.com/office/drawing/2014/main" id="{D7D80708-4D83-AB53-B31F-F8C1AEEEE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2905125"/>
            <a:ext cx="2365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30" name="Line 152">
            <a:extLst>
              <a:ext uri="{FF2B5EF4-FFF2-40B4-BE49-F238E27FC236}">
                <a16:creationId xmlns:a16="http://schemas.microsoft.com/office/drawing/2014/main" id="{5DDA05E8-FDA4-68DB-033D-91CD32D66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450" y="2570163"/>
            <a:ext cx="1588" cy="1841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31" name="Line 153">
            <a:extLst>
              <a:ext uri="{FF2B5EF4-FFF2-40B4-BE49-F238E27FC236}">
                <a16:creationId xmlns:a16="http://schemas.microsoft.com/office/drawing/2014/main" id="{7059D68E-1B82-6182-B704-4CA71902B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7000" y="2751138"/>
            <a:ext cx="185738" cy="1841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32" name="Line 159">
            <a:extLst>
              <a:ext uri="{FF2B5EF4-FFF2-40B4-BE49-F238E27FC236}">
                <a16:creationId xmlns:a16="http://schemas.microsoft.com/office/drawing/2014/main" id="{E3E50DD3-3996-1BA6-69DC-39F091DB2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475" y="7391400"/>
            <a:ext cx="1785938" cy="158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33" name="Text Box 160">
            <a:extLst>
              <a:ext uri="{FF2B5EF4-FFF2-40B4-BE49-F238E27FC236}">
                <a16:creationId xmlns:a16="http://schemas.microsoft.com/office/drawing/2014/main" id="{53AA8C08-4EB2-359F-E44B-E1B117B2F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38" y="6765925"/>
            <a:ext cx="825500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:User</a:t>
            </a:r>
          </a:p>
        </p:txBody>
      </p:sp>
      <p:sp>
        <p:nvSpPr>
          <p:cNvPr id="11334" name="Text Box 161">
            <a:extLst>
              <a:ext uri="{FF2B5EF4-FFF2-40B4-BE49-F238E27FC236}">
                <a16:creationId xmlns:a16="http://schemas.microsoft.com/office/drawing/2014/main" id="{3B7D6B03-DC46-E0F2-B64C-0CDB46CE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363" y="6759575"/>
            <a:ext cx="835025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:ATM</a:t>
            </a:r>
          </a:p>
        </p:txBody>
      </p:sp>
      <p:sp>
        <p:nvSpPr>
          <p:cNvPr id="11335" name="Line 162">
            <a:extLst>
              <a:ext uri="{FF2B5EF4-FFF2-40B4-BE49-F238E27FC236}">
                <a16:creationId xmlns:a16="http://schemas.microsoft.com/office/drawing/2014/main" id="{7F4C7402-7437-7F0B-9B98-ABB0168D2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475" y="7112000"/>
            <a:ext cx="0" cy="360363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36" name="Line 163">
            <a:extLst>
              <a:ext uri="{FF2B5EF4-FFF2-40B4-BE49-F238E27FC236}">
                <a16:creationId xmlns:a16="http://schemas.microsoft.com/office/drawing/2014/main" id="{12749010-15EF-B122-858E-3E959FDDC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1413" y="7080250"/>
            <a:ext cx="0" cy="392113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37" name="Text Box 165">
            <a:extLst>
              <a:ext uri="{FF2B5EF4-FFF2-40B4-BE49-F238E27FC236}">
                <a16:creationId xmlns:a16="http://schemas.microsoft.com/office/drawing/2014/main" id="{1A857B2B-81E2-9DBC-17A9-017650219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6367463"/>
            <a:ext cx="4524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sd</a:t>
            </a:r>
          </a:p>
        </p:txBody>
      </p:sp>
      <p:sp>
        <p:nvSpPr>
          <p:cNvPr id="11338" name="Line 166">
            <a:extLst>
              <a:ext uri="{FF2B5EF4-FFF2-40B4-BE49-F238E27FC236}">
                <a16:creationId xmlns:a16="http://schemas.microsoft.com/office/drawing/2014/main" id="{79F50F9F-F6AA-7723-CFA1-FB5FD58FE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2725" y="6716713"/>
            <a:ext cx="23653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39" name="Line 167">
            <a:extLst>
              <a:ext uri="{FF2B5EF4-FFF2-40B4-BE49-F238E27FC236}">
                <a16:creationId xmlns:a16="http://schemas.microsoft.com/office/drawing/2014/main" id="{3825F4C9-0E09-8CD3-B410-C0A898D43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0713" y="6381750"/>
            <a:ext cx="1587" cy="1841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40" name="Line 168">
            <a:extLst>
              <a:ext uri="{FF2B5EF4-FFF2-40B4-BE49-F238E27FC236}">
                <a16:creationId xmlns:a16="http://schemas.microsoft.com/office/drawing/2014/main" id="{8C53B0D0-DBD1-B875-9629-C78141715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9263" y="6562725"/>
            <a:ext cx="185737" cy="1825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41" name="Text Box 175">
            <a:extLst>
              <a:ext uri="{FF2B5EF4-FFF2-40B4-BE49-F238E27FC236}">
                <a16:creationId xmlns:a16="http://schemas.microsoft.com/office/drawing/2014/main" id="{80E5D5F9-91AF-5A96-B70C-CCACF4964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5273675"/>
            <a:ext cx="1250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enough bal</a:t>
            </a:r>
          </a:p>
        </p:txBody>
      </p:sp>
      <p:sp>
        <p:nvSpPr>
          <p:cNvPr id="11342" name="Line 176">
            <a:extLst>
              <a:ext uri="{FF2B5EF4-FFF2-40B4-BE49-F238E27FC236}">
                <a16:creationId xmlns:a16="http://schemas.microsoft.com/office/drawing/2014/main" id="{2E0A266B-2BF6-F0A4-DECE-AB9DD9037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325" y="5495925"/>
            <a:ext cx="1638300" cy="158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43" name="Text Box 179">
            <a:extLst>
              <a:ext uri="{FF2B5EF4-FFF2-40B4-BE49-F238E27FC236}">
                <a16:creationId xmlns:a16="http://schemas.microsoft.com/office/drawing/2014/main" id="{6DE9F6C0-C1DB-8EDE-A417-B8F073C1C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5443538"/>
            <a:ext cx="8064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money</a:t>
            </a:r>
          </a:p>
        </p:txBody>
      </p:sp>
      <p:sp>
        <p:nvSpPr>
          <p:cNvPr id="11344" name="Line 180">
            <a:extLst>
              <a:ext uri="{FF2B5EF4-FFF2-40B4-BE49-F238E27FC236}">
                <a16:creationId xmlns:a16="http://schemas.microsoft.com/office/drawing/2014/main" id="{8A6D0C8D-F7C1-9604-2961-C00083B7E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" y="5665788"/>
            <a:ext cx="17653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45" name="Text Box 181">
            <a:extLst>
              <a:ext uri="{FF2B5EF4-FFF2-40B4-BE49-F238E27FC236}">
                <a16:creationId xmlns:a16="http://schemas.microsoft.com/office/drawing/2014/main" id="{7CB2BA9B-168C-8CA1-8E96-2399DA810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5665788"/>
            <a:ext cx="9017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i="0">
                <a:solidFill>
                  <a:srgbClr val="3333CC"/>
                </a:solidFill>
              </a:rPr>
              <a:t>receipt</a:t>
            </a:r>
          </a:p>
        </p:txBody>
      </p:sp>
      <p:sp>
        <p:nvSpPr>
          <p:cNvPr id="11346" name="Line 182">
            <a:extLst>
              <a:ext uri="{FF2B5EF4-FFF2-40B4-BE49-F238E27FC236}">
                <a16:creationId xmlns:a16="http://schemas.microsoft.com/office/drawing/2014/main" id="{94282FF2-069A-7712-EE7E-070328A63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" y="5888038"/>
            <a:ext cx="17653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47" name="Text Box 185">
            <a:extLst>
              <a:ext uri="{FF2B5EF4-FFF2-40B4-BE49-F238E27FC236}">
                <a16:creationId xmlns:a16="http://schemas.microsoft.com/office/drawing/2014/main" id="{437F682A-3CA9-4893-9CC5-CBF4BA433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5032375"/>
            <a:ext cx="825500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:User</a:t>
            </a:r>
          </a:p>
        </p:txBody>
      </p:sp>
      <p:sp>
        <p:nvSpPr>
          <p:cNvPr id="11348" name="Text Box 186">
            <a:extLst>
              <a:ext uri="{FF2B5EF4-FFF2-40B4-BE49-F238E27FC236}">
                <a16:creationId xmlns:a16="http://schemas.microsoft.com/office/drawing/2014/main" id="{C190CFAE-393A-857F-1D55-9F37E3EC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5027613"/>
            <a:ext cx="835025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:ATM</a:t>
            </a:r>
          </a:p>
        </p:txBody>
      </p:sp>
      <p:sp>
        <p:nvSpPr>
          <p:cNvPr id="11349" name="Text Box 187">
            <a:extLst>
              <a:ext uri="{FF2B5EF4-FFF2-40B4-BE49-F238E27FC236}">
                <a16:creationId xmlns:a16="http://schemas.microsoft.com/office/drawing/2014/main" id="{2B6B5D14-EDFD-30E1-ED3F-278C5993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363" y="5022850"/>
            <a:ext cx="822325" cy="3238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:Bank</a:t>
            </a:r>
          </a:p>
        </p:txBody>
      </p:sp>
      <p:sp>
        <p:nvSpPr>
          <p:cNvPr id="11350" name="Line 188">
            <a:extLst>
              <a:ext uri="{FF2B5EF4-FFF2-40B4-BE49-F238E27FC236}">
                <a16:creationId xmlns:a16="http://schemas.microsoft.com/office/drawing/2014/main" id="{5D4E0447-7F33-185C-5F8F-CD3C6BC6B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" y="5380038"/>
            <a:ext cx="0" cy="635000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51" name="Line 189">
            <a:extLst>
              <a:ext uri="{FF2B5EF4-FFF2-40B4-BE49-F238E27FC236}">
                <a16:creationId xmlns:a16="http://schemas.microsoft.com/office/drawing/2014/main" id="{E2289E87-844D-249B-A2C8-E5938FB8E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50" y="5348288"/>
            <a:ext cx="0" cy="620712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52" name="Line 190">
            <a:extLst>
              <a:ext uri="{FF2B5EF4-FFF2-40B4-BE49-F238E27FC236}">
                <a16:creationId xmlns:a16="http://schemas.microsoft.com/office/drawing/2014/main" id="{9FABD0B0-6B6D-4A1D-F9CF-738579740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625" y="5380038"/>
            <a:ext cx="0" cy="633412"/>
          </a:xfrm>
          <a:prstGeom prst="line">
            <a:avLst/>
          </a:prstGeom>
          <a:noFill/>
          <a:ln w="9525">
            <a:solidFill>
              <a:srgbClr val="00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53" name="Text Box 192">
            <a:extLst>
              <a:ext uri="{FF2B5EF4-FFF2-40B4-BE49-F238E27FC236}">
                <a16:creationId xmlns:a16="http://schemas.microsoft.com/office/drawing/2014/main" id="{00A57DF7-7A70-A042-D53B-CB30F405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4611688"/>
            <a:ext cx="4524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sd</a:t>
            </a:r>
          </a:p>
        </p:txBody>
      </p:sp>
      <p:sp>
        <p:nvSpPr>
          <p:cNvPr id="11354" name="Line 193">
            <a:extLst>
              <a:ext uri="{FF2B5EF4-FFF2-40B4-BE49-F238E27FC236}">
                <a16:creationId xmlns:a16="http://schemas.microsoft.com/office/drawing/2014/main" id="{497BD5A5-AEF6-8BD8-EAAC-6923CC5A7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" y="4946650"/>
            <a:ext cx="23653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55" name="Line 194">
            <a:extLst>
              <a:ext uri="{FF2B5EF4-FFF2-40B4-BE49-F238E27FC236}">
                <a16:creationId xmlns:a16="http://schemas.microsoft.com/office/drawing/2014/main" id="{F51D9976-139E-A09C-FFE5-2A5B9B640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3" y="4624388"/>
            <a:ext cx="1587" cy="1841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56" name="Line 195">
            <a:extLst>
              <a:ext uri="{FF2B5EF4-FFF2-40B4-BE49-F238E27FC236}">
                <a16:creationId xmlns:a16="http://schemas.microsoft.com/office/drawing/2014/main" id="{B75E3ADD-4D42-B6D1-6CF4-F887E7001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13" y="4792663"/>
            <a:ext cx="185737" cy="1841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57" name="Text Box 197">
            <a:extLst>
              <a:ext uri="{FF2B5EF4-FFF2-40B4-BE49-F238E27FC236}">
                <a16:creationId xmlns:a16="http://schemas.microsoft.com/office/drawing/2014/main" id="{E123FF91-3976-F743-1970-ABD25A670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4611688"/>
            <a:ext cx="4524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i="0">
                <a:solidFill>
                  <a:srgbClr val="3333CC"/>
                </a:solidFill>
              </a:rPr>
              <a:t>sd</a:t>
            </a:r>
          </a:p>
        </p:txBody>
      </p:sp>
      <p:sp>
        <p:nvSpPr>
          <p:cNvPr id="11358" name="Line 198">
            <a:extLst>
              <a:ext uri="{FF2B5EF4-FFF2-40B4-BE49-F238E27FC236}">
                <a16:creationId xmlns:a16="http://schemas.microsoft.com/office/drawing/2014/main" id="{983B9AF4-7D9E-B9C4-75A8-9D096E383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4238" y="4946650"/>
            <a:ext cx="2365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59" name="Line 199">
            <a:extLst>
              <a:ext uri="{FF2B5EF4-FFF2-40B4-BE49-F238E27FC236}">
                <a16:creationId xmlns:a16="http://schemas.microsoft.com/office/drawing/2014/main" id="{C3D98AA2-3979-9A91-06E9-7FBCBB982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4624388"/>
            <a:ext cx="1588" cy="1841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60" name="Line 200">
            <a:extLst>
              <a:ext uri="{FF2B5EF4-FFF2-40B4-BE49-F238E27FC236}">
                <a16:creationId xmlns:a16="http://schemas.microsoft.com/office/drawing/2014/main" id="{857FBA8E-48F1-3562-77E5-88FB5003E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0775" y="4792663"/>
            <a:ext cx="184150" cy="1841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61" name="AutoShape 201">
            <a:extLst>
              <a:ext uri="{FF2B5EF4-FFF2-40B4-BE49-F238E27FC236}">
                <a16:creationId xmlns:a16="http://schemas.microsoft.com/office/drawing/2014/main" id="{DE5959E7-C9EC-D1CD-8B6A-924C55CE3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4230688"/>
            <a:ext cx="328612" cy="271462"/>
          </a:xfrm>
          <a:prstGeom prst="diamond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362" name="Line 202">
            <a:extLst>
              <a:ext uri="{FF2B5EF4-FFF2-40B4-BE49-F238E27FC236}">
                <a16:creationId xmlns:a16="http://schemas.microsoft.com/office/drawing/2014/main" id="{5B26614E-7429-F165-8AEE-A9CC910BB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4144963"/>
            <a:ext cx="265113" cy="857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63" name="Line 203">
            <a:extLst>
              <a:ext uri="{FF2B5EF4-FFF2-40B4-BE49-F238E27FC236}">
                <a16:creationId xmlns:a16="http://schemas.microsoft.com/office/drawing/2014/main" id="{FD8A2FC8-A303-E4A7-4814-8CE5BBED9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4588" y="4392613"/>
            <a:ext cx="365125" cy="2190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64" name="Line 204">
            <a:extLst>
              <a:ext uri="{FF2B5EF4-FFF2-40B4-BE49-F238E27FC236}">
                <a16:creationId xmlns:a16="http://schemas.microsoft.com/office/drawing/2014/main" id="{51AD8896-7646-9197-6EFD-27F2889DEB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4675" y="4392613"/>
            <a:ext cx="193675" cy="2190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65" name="AutoShape 205">
            <a:extLst>
              <a:ext uri="{FF2B5EF4-FFF2-40B4-BE49-F238E27FC236}">
                <a16:creationId xmlns:a16="http://schemas.microsoft.com/office/drawing/2014/main" id="{CF675FC0-2017-9399-2AB8-89C3D256A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5921375"/>
            <a:ext cx="328612" cy="271463"/>
          </a:xfrm>
          <a:prstGeom prst="diamond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366" name="Line 206">
            <a:extLst>
              <a:ext uri="{FF2B5EF4-FFF2-40B4-BE49-F238E27FC236}">
                <a16:creationId xmlns:a16="http://schemas.microsoft.com/office/drawing/2014/main" id="{7F68281B-701F-4F3B-4CAC-C348791D5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5864225"/>
            <a:ext cx="212725" cy="10953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67" name="Line 207">
            <a:extLst>
              <a:ext uri="{FF2B5EF4-FFF2-40B4-BE49-F238E27FC236}">
                <a16:creationId xmlns:a16="http://schemas.microsoft.com/office/drawing/2014/main" id="{7441C1A4-A494-09FD-2FC2-A824D7A580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3150" y="5756275"/>
            <a:ext cx="193675" cy="2174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68" name="AutoShape 208">
            <a:extLst>
              <a:ext uri="{FF2B5EF4-FFF2-40B4-BE49-F238E27FC236}">
                <a16:creationId xmlns:a16="http://schemas.microsoft.com/office/drawing/2014/main" id="{4B8A99A1-9CCB-7EA5-AAA7-7FCC1EE0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0" y="6037263"/>
            <a:ext cx="328613" cy="271462"/>
          </a:xfrm>
          <a:prstGeom prst="diamond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400" i="0">
              <a:solidFill>
                <a:srgbClr val="3333CC"/>
              </a:solidFill>
            </a:endParaRPr>
          </a:p>
        </p:txBody>
      </p:sp>
      <p:sp>
        <p:nvSpPr>
          <p:cNvPr id="11369" name="Line 209">
            <a:extLst>
              <a:ext uri="{FF2B5EF4-FFF2-40B4-BE49-F238E27FC236}">
                <a16:creationId xmlns:a16="http://schemas.microsoft.com/office/drawing/2014/main" id="{CFCC80D4-611B-D546-5690-3C4E4EC11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2338388"/>
            <a:ext cx="365125" cy="2174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70" name="Line 210">
            <a:extLst>
              <a:ext uri="{FF2B5EF4-FFF2-40B4-BE49-F238E27FC236}">
                <a16:creationId xmlns:a16="http://schemas.microsoft.com/office/drawing/2014/main" id="{59CEA0F8-E70D-567A-4A31-F4EC6DD11D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9463" y="2406650"/>
            <a:ext cx="195262" cy="21748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71" name="Line 211">
            <a:extLst>
              <a:ext uri="{FF2B5EF4-FFF2-40B4-BE49-F238E27FC236}">
                <a16:creationId xmlns:a16="http://schemas.microsoft.com/office/drawing/2014/main" id="{E7FACB76-1993-D55D-1586-A0BC38DDEB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2825" y="6159500"/>
            <a:ext cx="4384675" cy="3333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72" name="Line 212">
            <a:extLst>
              <a:ext uri="{FF2B5EF4-FFF2-40B4-BE49-F238E27FC236}">
                <a16:creationId xmlns:a16="http://schemas.microsoft.com/office/drawing/2014/main" id="{7308ADC6-2A8B-14C1-534A-34835ECA5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0525" y="4121150"/>
            <a:ext cx="36513" cy="191611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73" name="Line 213">
            <a:extLst>
              <a:ext uri="{FF2B5EF4-FFF2-40B4-BE49-F238E27FC236}">
                <a16:creationId xmlns:a16="http://schemas.microsoft.com/office/drawing/2014/main" id="{5D1A33FB-A594-F55B-6D41-0E676C209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3794125"/>
            <a:ext cx="2349500" cy="3175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374" name="Line 214">
            <a:extLst>
              <a:ext uri="{FF2B5EF4-FFF2-40B4-BE49-F238E27FC236}">
                <a16:creationId xmlns:a16="http://schemas.microsoft.com/office/drawing/2014/main" id="{5559D0D3-B2A3-4E25-24F2-2EF8496B31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2100" y="6272213"/>
            <a:ext cx="195263" cy="2174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1388C3-C496-73B3-A079-FA6151BBF604}"/>
              </a:ext>
            </a:extLst>
          </p:cNvPr>
          <p:cNvSpPr txBox="1"/>
          <p:nvPr/>
        </p:nvSpPr>
        <p:spPr>
          <a:xfrm rot="18543573">
            <a:off x="8679657" y="516731"/>
            <a:ext cx="1155700" cy="646113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Skip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6">
            <a:extLst>
              <a:ext uri="{FF2B5EF4-FFF2-40B4-BE49-F238E27FC236}">
                <a16:creationId xmlns:a16="http://schemas.microsoft.com/office/drawing/2014/main" id="{998A72D3-8613-EFE6-DFF2-A77869A0D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144588"/>
            <a:ext cx="9220200" cy="1384300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32842F3F-E0ED-E141-0E09-DD85A59722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888163"/>
            <a:ext cx="2100262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3784D779-6AA3-47F6-93ED-E2913D680EA9}" type="slidenum">
              <a:rPr lang="ar-SA" altLang="en-US">
                <a:cs typeface="Arial" panose="020B0604020202020204" pitchFamily="34" charset="0"/>
              </a:rPr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7</a:t>
            </a:fld>
            <a:endParaRPr lang="en-US" altLang="en-US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5326D434-9318-64B5-6E63-23549A776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3" y="169863"/>
            <a:ext cx="9764712" cy="731837"/>
          </a:xfrm>
        </p:spPr>
        <p:txBody>
          <a:bodyPr/>
          <a:lstStyle/>
          <a:p>
            <a:r>
              <a:rPr lang="en-US" altLang="en-US" sz="3200"/>
              <a:t>A First Look at Sequence Diagrams</a:t>
            </a:r>
          </a:p>
        </p:txBody>
      </p:sp>
      <p:sp>
        <p:nvSpPr>
          <p:cNvPr id="405509" name="Rectangle 3">
            <a:extLst>
              <a:ext uri="{FF2B5EF4-FFF2-40B4-BE49-F238E27FC236}">
                <a16:creationId xmlns:a16="http://schemas.microsoft.com/office/drawing/2014/main" id="{ECD3D7FB-3475-E5E2-4067-FB26EF8E9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1255713"/>
            <a:ext cx="9840912" cy="5715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>
                <a:solidFill>
                  <a:srgbClr val="003300"/>
                </a:solidFill>
              </a:rPr>
              <a:t>Captures how objects interact with each other: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en-US" altLang="en-US" sz="3200">
                <a:solidFill>
                  <a:srgbClr val="003300"/>
                </a:solidFill>
              </a:rPr>
              <a:t>To realize some behavior.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4200"/>
              </a:spcAft>
            </a:pPr>
            <a:r>
              <a:rPr lang="en-US" altLang="en-US" sz="3600"/>
              <a:t> Time ordering of messages.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600"/>
              <a:t>Can model: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/>
              <a:t>Simple sequential flow, branching, iteration, recursion, and concurrency.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endParaRPr lang="en-US" altLang="en-US" sz="360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A662930-E701-3FC8-2545-CB587F3355D5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3592513"/>
            <a:ext cx="5334000" cy="1698625"/>
            <a:chOff x="1172572" y="2435894"/>
            <a:chExt cx="7479964" cy="4115824"/>
          </a:xfrm>
        </p:grpSpPr>
        <p:sp>
          <p:nvSpPr>
            <p:cNvPr id="12295" name="Rectangle 4">
              <a:extLst>
                <a:ext uri="{FF2B5EF4-FFF2-40B4-BE49-F238E27FC236}">
                  <a16:creationId xmlns:a16="http://schemas.microsoft.com/office/drawing/2014/main" id="{157FBDD1-7DCA-CD19-8DF8-CE5201FB9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136" y="2435895"/>
              <a:ext cx="1680104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000" i="0" u="sng">
                  <a:solidFill>
                    <a:srgbClr val="0000CC"/>
                  </a:solidFill>
                </a:rPr>
                <a:t>member:</a:t>
              </a:r>
              <a:br>
                <a:rPr lang="en-US" altLang="en-US" sz="1000" i="0" u="sng">
                  <a:solidFill>
                    <a:srgbClr val="0000CC"/>
                  </a:solidFill>
                </a:rPr>
              </a:br>
              <a:r>
                <a:rPr lang="en-US" altLang="en-US" sz="1000" i="0" u="sng">
                  <a:solidFill>
                    <a:srgbClr val="0000CC"/>
                  </a:solidFill>
                </a:rPr>
                <a:t>LibraryMember</a:t>
              </a:r>
            </a:p>
          </p:txBody>
        </p:sp>
        <p:sp>
          <p:nvSpPr>
            <p:cNvPr id="12296" name="Line 16">
              <a:extLst>
                <a:ext uri="{FF2B5EF4-FFF2-40B4-BE49-F238E27FC236}">
                  <a16:creationId xmlns:a16="http://schemas.microsoft.com/office/drawing/2014/main" id="{9D8F33CB-DA95-B61F-8867-F4DF14852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12297" name="Group 39">
              <a:extLst>
                <a:ext uri="{FF2B5EF4-FFF2-40B4-BE49-F238E27FC236}">
                  <a16:creationId xmlns:a16="http://schemas.microsoft.com/office/drawing/2014/main" id="{CBF9E83B-C96F-4025-70F6-F00D6A15E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6307" y="2435894"/>
              <a:ext cx="1344083" cy="4115822"/>
              <a:chOff x="2592" y="1392"/>
              <a:chExt cx="768" cy="2352"/>
            </a:xfrm>
          </p:grpSpPr>
          <p:sp>
            <p:nvSpPr>
              <p:cNvPr id="12319" name="Rectangle 14">
                <a:extLst>
                  <a:ext uri="{FF2B5EF4-FFF2-40B4-BE49-F238E27FC236}">
                    <a16:creationId xmlns:a16="http://schemas.microsoft.com/office/drawing/2014/main" id="{D1743144-758E-EDEC-964F-51401F626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 u="sng">
                    <a:solidFill>
                      <a:srgbClr val="0000CC"/>
                    </a:solidFill>
                  </a:rPr>
                  <a:t>book:Book</a:t>
                </a:r>
              </a:p>
            </p:txBody>
          </p:sp>
          <p:sp>
            <p:nvSpPr>
              <p:cNvPr id="12320" name="Line 17">
                <a:extLst>
                  <a:ext uri="{FF2B5EF4-FFF2-40B4-BE49-F238E27FC236}">
                    <a16:creationId xmlns:a16="http://schemas.microsoft.com/office/drawing/2014/main" id="{FF46F1D5-2841-7902-DFB5-9CD59BA29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298" name="Group 41">
              <a:extLst>
                <a:ext uri="{FF2B5EF4-FFF2-40B4-BE49-F238E27FC236}">
                  <a16:creationId xmlns:a16="http://schemas.microsoft.com/office/drawing/2014/main" id="{602A9B64-505D-B9CA-AECA-06D492783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8453" y="2435894"/>
              <a:ext cx="1344083" cy="4115822"/>
              <a:chOff x="3744" y="1392"/>
              <a:chExt cx="768" cy="2352"/>
            </a:xfrm>
          </p:grpSpPr>
          <p:sp>
            <p:nvSpPr>
              <p:cNvPr id="12317" name="Rectangle 15">
                <a:extLst>
                  <a:ext uri="{FF2B5EF4-FFF2-40B4-BE49-F238E27FC236}">
                    <a16:creationId xmlns:a16="http://schemas.microsoft.com/office/drawing/2014/main" id="{C36FE94B-D095-FACA-63CD-8FF4CA664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1000" i="0" u="sng">
                    <a:solidFill>
                      <a:srgbClr val="0000CC"/>
                    </a:solidFill>
                  </a:rPr>
                </a:br>
                <a:r>
                  <a:rPr lang="en-US" altLang="en-US" sz="1000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12318" name="Line 18">
                <a:extLst>
                  <a:ext uri="{FF2B5EF4-FFF2-40B4-BE49-F238E27FC236}">
                    <a16:creationId xmlns:a16="http://schemas.microsoft.com/office/drawing/2014/main" id="{F6EFCD36-1D88-D648-F965-B3FF91546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299" name="Group 21">
              <a:extLst>
                <a:ext uri="{FF2B5EF4-FFF2-40B4-BE49-F238E27FC236}">
                  <a16:creationId xmlns:a16="http://schemas.microsoft.com/office/drawing/2014/main" id="{F0B9C769-A093-440D-B2A8-76A62C92C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2572" y="4117884"/>
              <a:ext cx="1771109" cy="481024"/>
              <a:chOff x="718" y="4117886"/>
              <a:chExt cx="1012" cy="481024"/>
            </a:xfrm>
          </p:grpSpPr>
          <p:sp>
            <p:nvSpPr>
              <p:cNvPr id="12315" name="Line 19">
                <a:extLst>
                  <a:ext uri="{FF2B5EF4-FFF2-40B4-BE49-F238E27FC236}">
                    <a16:creationId xmlns:a16="http://schemas.microsoft.com/office/drawing/2014/main" id="{95A6E32C-D97D-4E87-5C6E-6495FE18F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" y="41178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16" name="Text Box 20">
                <a:extLst>
                  <a:ext uri="{FF2B5EF4-FFF2-40B4-BE49-F238E27FC236}">
                    <a16:creationId xmlns:a16="http://schemas.microsoft.com/office/drawing/2014/main" id="{4F633E92-7DC9-D5DB-79FE-3E4D965A9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" y="4138803"/>
                <a:ext cx="928" cy="460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12300" name="Rectangle 22">
              <a:extLst>
                <a:ext uri="{FF2B5EF4-FFF2-40B4-BE49-F238E27FC236}">
                  <a16:creationId xmlns:a16="http://schemas.microsoft.com/office/drawing/2014/main" id="{CFE9CFB2-5FF7-ED9A-E403-BDA06242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>
                <a:solidFill>
                  <a:srgbClr val="0000CC"/>
                </a:solidFill>
              </a:endParaRPr>
            </a:p>
          </p:txBody>
        </p:sp>
        <p:grpSp>
          <p:nvGrpSpPr>
            <p:cNvPr id="12301" name="Group 34">
              <a:extLst>
                <a:ext uri="{FF2B5EF4-FFF2-40B4-BE49-F238E27FC236}">
                  <a16:creationId xmlns:a16="http://schemas.microsoft.com/office/drawing/2014/main" id="{A06A28C5-A11F-F776-76DF-0C7221417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189" y="3947845"/>
              <a:ext cx="2135135" cy="1007961"/>
              <a:chOff x="1728" y="2256"/>
              <a:chExt cx="1220" cy="576"/>
            </a:xfrm>
          </p:grpSpPr>
          <p:grpSp>
            <p:nvGrpSpPr>
              <p:cNvPr id="12309" name="Group 33">
                <a:extLst>
                  <a:ext uri="{FF2B5EF4-FFF2-40B4-BE49-F238E27FC236}">
                    <a16:creationId xmlns:a16="http://schemas.microsoft.com/office/drawing/2014/main" id="{794F5CF8-CC44-4E48-C4BB-AD394D1B27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12311" name="Line 24">
                  <a:extLst>
                    <a:ext uri="{FF2B5EF4-FFF2-40B4-BE49-F238E27FC236}">
                      <a16:creationId xmlns:a16="http://schemas.microsoft.com/office/drawing/2014/main" id="{6361266D-C766-AE55-0F3E-97DFA19987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12" name="Line 26">
                  <a:extLst>
                    <a:ext uri="{FF2B5EF4-FFF2-40B4-BE49-F238E27FC236}">
                      <a16:creationId xmlns:a16="http://schemas.microsoft.com/office/drawing/2014/main" id="{7E12848B-2C07-1F1B-6C7F-1FE85BD96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13" name="Line 27">
                  <a:extLst>
                    <a:ext uri="{FF2B5EF4-FFF2-40B4-BE49-F238E27FC236}">
                      <a16:creationId xmlns:a16="http://schemas.microsoft.com/office/drawing/2014/main" id="{E9DC0B78-0C38-C491-4E89-B8C06DB61F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14" name="Rectangle 29">
                  <a:extLst>
                    <a:ext uri="{FF2B5EF4-FFF2-40B4-BE49-F238E27FC236}">
                      <a16:creationId xmlns:a16="http://schemas.microsoft.com/office/drawing/2014/main" id="{8F735378-8704-8BFF-79FB-D3EBA1591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sz="1400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12310" name="Text Box 31">
                <a:extLst>
                  <a:ext uri="{FF2B5EF4-FFF2-40B4-BE49-F238E27FC236}">
                    <a16:creationId xmlns:a16="http://schemas.microsoft.com/office/drawing/2014/main" id="{C156B899-670F-3D94-2884-63676CC25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256"/>
                <a:ext cx="1172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>
                    <a:solidFill>
                      <a:srgbClr val="0000CC"/>
                    </a:solidFill>
                  </a:rPr>
                  <a:t>ok = canBorrow()</a:t>
                </a:r>
              </a:p>
            </p:txBody>
          </p:sp>
        </p:grpSp>
        <p:sp>
          <p:nvSpPr>
            <p:cNvPr id="12302" name="Line 36">
              <a:extLst>
                <a:ext uri="{FF2B5EF4-FFF2-40B4-BE49-F238E27FC236}">
                  <a16:creationId xmlns:a16="http://schemas.microsoft.com/office/drawing/2014/main" id="{0C6EF6E9-B109-9EF0-A4A3-9BA9FD242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2303" name="Text Box 37">
              <a:extLst>
                <a:ext uri="{FF2B5EF4-FFF2-40B4-BE49-F238E27FC236}">
                  <a16:creationId xmlns:a16="http://schemas.microsoft.com/office/drawing/2014/main" id="{45A2B7C6-B7FB-878F-F37A-D61EA35A1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192" y="4955787"/>
              <a:ext cx="2469623" cy="480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000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12304" name="Rectangle 40">
              <a:extLst>
                <a:ext uri="{FF2B5EF4-FFF2-40B4-BE49-F238E27FC236}">
                  <a16:creationId xmlns:a16="http://schemas.microsoft.com/office/drawing/2014/main" id="{8944EB41-E20F-8BE4-AEE6-AB2F16622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>
                <a:solidFill>
                  <a:srgbClr val="0000CC"/>
                </a:solidFill>
              </a:endParaRPr>
            </a:p>
          </p:txBody>
        </p:sp>
        <p:grpSp>
          <p:nvGrpSpPr>
            <p:cNvPr id="12305" name="Group 42">
              <a:extLst>
                <a:ext uri="{FF2B5EF4-FFF2-40B4-BE49-F238E27FC236}">
                  <a16:creationId xmlns:a16="http://schemas.microsoft.com/office/drawing/2014/main" id="{4887AA27-2BB3-4BF4-E818-76A3B6849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8279" y="4997786"/>
              <a:ext cx="2246402" cy="516538"/>
              <a:chOff x="1791" y="4829797"/>
              <a:chExt cx="938" cy="516538"/>
            </a:xfrm>
          </p:grpSpPr>
          <p:sp>
            <p:nvSpPr>
              <p:cNvPr id="12307" name="Line 43">
                <a:extLst>
                  <a:ext uri="{FF2B5EF4-FFF2-40B4-BE49-F238E27FC236}">
                    <a16:creationId xmlns:a16="http://schemas.microsoft.com/office/drawing/2014/main" id="{E5D2F1DF-6278-F2B2-0799-0C193D769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5346335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08" name="Text Box 44">
                <a:extLst>
                  <a:ext uri="{FF2B5EF4-FFF2-40B4-BE49-F238E27FC236}">
                    <a16:creationId xmlns:a16="http://schemas.microsoft.com/office/drawing/2014/main" id="{2A40225A-B199-E1A6-C6CE-61DE84A79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1" y="4829797"/>
                <a:ext cx="918" cy="460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000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12306" name="Rectangle 45">
              <a:extLst>
                <a:ext uri="{FF2B5EF4-FFF2-40B4-BE49-F238E27FC236}">
                  <a16:creationId xmlns:a16="http://schemas.microsoft.com/office/drawing/2014/main" id="{D2EF4540-EE7C-0581-87CD-61F990E17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400" i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5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5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530A9C89-F6DF-09E6-3C4D-D747B39C2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67738" y="7056438"/>
            <a:ext cx="1512887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D775E956-0194-44E5-AA08-185CA0DB3244}" type="slidenum">
              <a:rPr lang="en-US" altLang="en-US" i="0"/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8</a:t>
            </a:fld>
            <a:endParaRPr lang="en-US" altLang="en-US" i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E76C79F-B86D-1C7A-DE02-D63267F07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4388" y="373063"/>
            <a:ext cx="8596312" cy="1255712"/>
          </a:xfrm>
        </p:spPr>
        <p:txBody>
          <a:bodyPr/>
          <a:lstStyle/>
          <a:p>
            <a:r>
              <a:rPr lang="en-US" altLang="en-US" sz="2800"/>
              <a:t>Simple Rule: Develop One Sequence diagram for every use case</a:t>
            </a:r>
          </a:p>
        </p:txBody>
      </p:sp>
      <p:sp>
        <p:nvSpPr>
          <p:cNvPr id="13316" name="Picture 4" descr="0104cf4">
            <a:extLst>
              <a:ext uri="{FF2B5EF4-FFF2-40B4-BE49-F238E27FC236}">
                <a16:creationId xmlns:a16="http://schemas.microsoft.com/office/drawing/2014/main" id="{08E16BEA-2BD8-3734-E283-A75A9BEB59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265238"/>
            <a:ext cx="9659938" cy="601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FCB366-162C-43AE-3E81-66A1468D3F91}"/>
              </a:ext>
            </a:extLst>
          </p:cNvPr>
          <p:cNvGrpSpPr>
            <a:grpSpLocks/>
          </p:cNvGrpSpPr>
          <p:nvPr/>
        </p:nvGrpSpPr>
        <p:grpSpPr bwMode="auto">
          <a:xfrm>
            <a:off x="3363913" y="2798763"/>
            <a:ext cx="6477000" cy="4267200"/>
            <a:chOff x="1172572" y="2435894"/>
            <a:chExt cx="7479964" cy="4115824"/>
          </a:xfrm>
        </p:grpSpPr>
        <p:sp>
          <p:nvSpPr>
            <p:cNvPr id="13327" name="Rectangle 4">
              <a:extLst>
                <a:ext uri="{FF2B5EF4-FFF2-40B4-BE49-F238E27FC236}">
                  <a16:creationId xmlns:a16="http://schemas.microsoft.com/office/drawing/2014/main" id="{476899DA-E658-0D3C-26D4-5A213A869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136" y="2435895"/>
              <a:ext cx="1680104" cy="92396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0" u="sng">
                  <a:solidFill>
                    <a:srgbClr val="0000CC"/>
                  </a:solidFill>
                </a:rPr>
                <a:t>member:</a:t>
              </a:r>
              <a:br>
                <a:rPr lang="en-US" altLang="en-US" sz="1600" i="0" u="sng">
                  <a:solidFill>
                    <a:srgbClr val="0000CC"/>
                  </a:solidFill>
                </a:rPr>
              </a:br>
              <a:r>
                <a:rPr lang="en-US" altLang="en-US" sz="1600" i="0" u="sng">
                  <a:solidFill>
                    <a:srgbClr val="0000CC"/>
                  </a:solidFill>
                </a:rPr>
                <a:t>LibraryMember</a:t>
              </a:r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id="{BD419855-8424-0329-1413-4CD41960B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188" y="3359855"/>
              <a:ext cx="0" cy="319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grpSp>
          <p:nvGrpSpPr>
            <p:cNvPr id="13329" name="Group 39">
              <a:extLst>
                <a:ext uri="{FF2B5EF4-FFF2-40B4-BE49-F238E27FC236}">
                  <a16:creationId xmlns:a16="http://schemas.microsoft.com/office/drawing/2014/main" id="{1224850D-6B7E-2344-ED1F-05AD8E0FD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6307" y="2435894"/>
              <a:ext cx="1344083" cy="4115822"/>
              <a:chOff x="2592" y="1392"/>
              <a:chExt cx="768" cy="2352"/>
            </a:xfrm>
          </p:grpSpPr>
          <p:sp>
            <p:nvSpPr>
              <p:cNvPr id="13351" name="Rectangle 14">
                <a:extLst>
                  <a:ext uri="{FF2B5EF4-FFF2-40B4-BE49-F238E27FC236}">
                    <a16:creationId xmlns:a16="http://schemas.microsoft.com/office/drawing/2014/main" id="{4E31CA3B-73EC-5EA1-00DF-B033E0C01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i="0" u="sng">
                    <a:solidFill>
                      <a:srgbClr val="0000CC"/>
                    </a:solidFill>
                  </a:rPr>
                  <a:t>book:Book</a:t>
                </a:r>
              </a:p>
            </p:txBody>
          </p:sp>
          <p:sp>
            <p:nvSpPr>
              <p:cNvPr id="13352" name="Line 17">
                <a:extLst>
                  <a:ext uri="{FF2B5EF4-FFF2-40B4-BE49-F238E27FC236}">
                    <a16:creationId xmlns:a16="http://schemas.microsoft.com/office/drawing/2014/main" id="{E18E3126-A4C0-47E3-3B7D-477162A00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30" name="Group 41">
              <a:extLst>
                <a:ext uri="{FF2B5EF4-FFF2-40B4-BE49-F238E27FC236}">
                  <a16:creationId xmlns:a16="http://schemas.microsoft.com/office/drawing/2014/main" id="{0E5588EF-80B9-61BD-0284-4E6400BD6E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8453" y="2435894"/>
              <a:ext cx="1344083" cy="4115822"/>
              <a:chOff x="3744" y="1392"/>
              <a:chExt cx="768" cy="2352"/>
            </a:xfrm>
          </p:grpSpPr>
          <p:sp>
            <p:nvSpPr>
              <p:cNvPr id="13349" name="Rectangle 15">
                <a:extLst>
                  <a:ext uri="{FF2B5EF4-FFF2-40B4-BE49-F238E27FC236}">
                    <a16:creationId xmlns:a16="http://schemas.microsoft.com/office/drawing/2014/main" id="{2CDADF10-8F72-A8D1-430D-AC6C78F97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768" cy="52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i="0" u="sng">
                    <a:solidFill>
                      <a:srgbClr val="0000CC"/>
                    </a:solidFill>
                  </a:rPr>
                  <a:t>:Book</a:t>
                </a:r>
                <a:br>
                  <a:rPr lang="en-US" altLang="en-US" sz="1600" i="0" u="sng">
                    <a:solidFill>
                      <a:srgbClr val="0000CC"/>
                    </a:solidFill>
                  </a:rPr>
                </a:br>
                <a:r>
                  <a:rPr lang="en-US" altLang="en-US" sz="1600" i="0" u="sng">
                    <a:solidFill>
                      <a:srgbClr val="0000CC"/>
                    </a:solidFill>
                  </a:rPr>
                  <a:t>Copy</a:t>
                </a:r>
              </a:p>
            </p:txBody>
          </p:sp>
          <p:sp>
            <p:nvSpPr>
              <p:cNvPr id="13350" name="Line 18">
                <a:extLst>
                  <a:ext uri="{FF2B5EF4-FFF2-40B4-BE49-F238E27FC236}">
                    <a16:creationId xmlns:a16="http://schemas.microsoft.com/office/drawing/2014/main" id="{FC14BC36-F044-837E-0BDF-C8A9D51E1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92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331" name="Group 21">
              <a:extLst>
                <a:ext uri="{FF2B5EF4-FFF2-40B4-BE49-F238E27FC236}">
                  <a16:creationId xmlns:a16="http://schemas.microsoft.com/office/drawing/2014/main" id="{25519D7E-F9DB-E122-D871-D6E0E01B0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2572" y="4117884"/>
              <a:ext cx="1771109" cy="428207"/>
              <a:chOff x="718" y="4117886"/>
              <a:chExt cx="1012" cy="428207"/>
            </a:xfrm>
          </p:grpSpPr>
          <p:sp>
            <p:nvSpPr>
              <p:cNvPr id="13347" name="Line 19">
                <a:extLst>
                  <a:ext uri="{FF2B5EF4-FFF2-40B4-BE49-F238E27FC236}">
                    <a16:creationId xmlns:a16="http://schemas.microsoft.com/office/drawing/2014/main" id="{35F30824-17C0-767D-C165-8771404D2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" y="41178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48" name="Text Box 20">
                <a:extLst>
                  <a:ext uri="{FF2B5EF4-FFF2-40B4-BE49-F238E27FC236}">
                    <a16:creationId xmlns:a16="http://schemas.microsoft.com/office/drawing/2014/main" id="{22013825-7574-5B51-4D6E-85B311685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" y="4264880"/>
                <a:ext cx="963" cy="28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i="0">
                    <a:solidFill>
                      <a:srgbClr val="0000CC"/>
                    </a:solidFill>
                  </a:rPr>
                  <a:t>borrow(book)</a:t>
                </a:r>
              </a:p>
            </p:txBody>
          </p:sp>
        </p:grpSp>
        <p:sp>
          <p:nvSpPr>
            <p:cNvPr id="13332" name="Rectangle 22">
              <a:extLst>
                <a:ext uri="{FF2B5EF4-FFF2-40B4-BE49-F238E27FC236}">
                  <a16:creationId xmlns:a16="http://schemas.microsoft.com/office/drawing/2014/main" id="{534A04B6-BF9D-713E-2832-5A722D7EE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183" y="3863834"/>
              <a:ext cx="168010" cy="226790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 i="0">
                <a:solidFill>
                  <a:srgbClr val="0000CC"/>
                </a:solidFill>
              </a:endParaRPr>
            </a:p>
          </p:txBody>
        </p:sp>
        <p:grpSp>
          <p:nvGrpSpPr>
            <p:cNvPr id="13333" name="Group 34">
              <a:extLst>
                <a:ext uri="{FF2B5EF4-FFF2-40B4-BE49-F238E27FC236}">
                  <a16:creationId xmlns:a16="http://schemas.microsoft.com/office/drawing/2014/main" id="{C1C174CB-4495-014F-D4A4-E9446E9ED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188" y="3947845"/>
              <a:ext cx="2243641" cy="1007961"/>
              <a:chOff x="1728" y="2256"/>
              <a:chExt cx="1282" cy="576"/>
            </a:xfrm>
          </p:grpSpPr>
          <p:grpSp>
            <p:nvGrpSpPr>
              <p:cNvPr id="13341" name="Group 33">
                <a:extLst>
                  <a:ext uri="{FF2B5EF4-FFF2-40B4-BE49-F238E27FC236}">
                    <a16:creationId xmlns:a16="http://schemas.microsoft.com/office/drawing/2014/main" id="{7D389893-1873-1505-DF2D-3D5A4C784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448"/>
                <a:ext cx="720" cy="384"/>
                <a:chOff x="1728" y="2448"/>
                <a:chExt cx="720" cy="384"/>
              </a:xfrm>
            </p:grpSpPr>
            <p:sp>
              <p:nvSpPr>
                <p:cNvPr id="13343" name="Line 24">
                  <a:extLst>
                    <a:ext uri="{FF2B5EF4-FFF2-40B4-BE49-F238E27FC236}">
                      <a16:creationId xmlns:a16="http://schemas.microsoft.com/office/drawing/2014/main" id="{8FCE38C5-B9AA-AFE8-D6B7-960397A98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44" name="Line 26">
                  <a:extLst>
                    <a:ext uri="{FF2B5EF4-FFF2-40B4-BE49-F238E27FC236}">
                      <a16:creationId xmlns:a16="http://schemas.microsoft.com/office/drawing/2014/main" id="{B2D6803F-120B-854B-BD43-03C76D38BE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45" name="Line 27">
                  <a:extLst>
                    <a:ext uri="{FF2B5EF4-FFF2-40B4-BE49-F238E27FC236}">
                      <a16:creationId xmlns:a16="http://schemas.microsoft.com/office/drawing/2014/main" id="{33AE7256-4521-D199-1554-03A8D1E63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4" y="259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46" name="Rectangle 29">
                  <a:extLst>
                    <a:ext uri="{FF2B5EF4-FFF2-40B4-BE49-F238E27FC236}">
                      <a16:creationId xmlns:a16="http://schemas.microsoft.com/office/drawing/2014/main" id="{0EC6BEB6-CC8B-EF95-FDF5-851D29489F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96" cy="288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 i="1">
                      <a:solidFill>
                        <a:schemeClr val="bg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en-US" altLang="en-US" sz="2800" i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13342" name="Text Box 31">
                <a:extLst>
                  <a:ext uri="{FF2B5EF4-FFF2-40B4-BE49-F238E27FC236}">
                    <a16:creationId xmlns:a16="http://schemas.microsoft.com/office/drawing/2014/main" id="{103CA2BC-E5E2-778F-C32D-F9F58CE0A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256"/>
                <a:ext cx="123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i="0">
                    <a:solidFill>
                      <a:srgbClr val="0000CC"/>
                    </a:solidFill>
                  </a:rPr>
                  <a:t>ok = canBorrow()</a:t>
                </a:r>
              </a:p>
            </p:txBody>
          </p:sp>
        </p:grpSp>
        <p:sp>
          <p:nvSpPr>
            <p:cNvPr id="13334" name="Line 36">
              <a:extLst>
                <a:ext uri="{FF2B5EF4-FFF2-40B4-BE49-F238E27FC236}">
                  <a16:creationId xmlns:a16="http://schemas.microsoft.com/office/drawing/2014/main" id="{ACE951E0-EF4D-8A37-7977-9415617A1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193" y="5375769"/>
              <a:ext cx="2416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0794" tIns="50397" rIns="100794" bIns="50397"/>
            <a:lstStyle/>
            <a:p>
              <a:endParaRPr lang="en-GB"/>
            </a:p>
          </p:txBody>
        </p:sp>
        <p:sp>
          <p:nvSpPr>
            <p:cNvPr id="13335" name="Text Box 37">
              <a:extLst>
                <a:ext uri="{FF2B5EF4-FFF2-40B4-BE49-F238E27FC236}">
                  <a16:creationId xmlns:a16="http://schemas.microsoft.com/office/drawing/2014/main" id="{1A79D5AD-03D8-4F11-17A7-2B667A5BF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193" y="4955788"/>
              <a:ext cx="2612228" cy="290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1600" i="0">
                  <a:solidFill>
                    <a:srgbClr val="0000CC"/>
                  </a:solidFill>
                </a:rPr>
                <a:t>[ok] borrow(member)</a:t>
              </a:r>
            </a:p>
          </p:txBody>
        </p:sp>
        <p:sp>
          <p:nvSpPr>
            <p:cNvPr id="13336" name="Rectangle 40">
              <a:extLst>
                <a:ext uri="{FF2B5EF4-FFF2-40B4-BE49-F238E27FC236}">
                  <a16:creationId xmlns:a16="http://schemas.microsoft.com/office/drawing/2014/main" id="{0D8BE528-09DA-006C-33C6-2ABAAF2C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344" y="5291772"/>
              <a:ext cx="168010" cy="7559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 i="0">
                <a:solidFill>
                  <a:srgbClr val="0000CC"/>
                </a:solidFill>
              </a:endParaRPr>
            </a:p>
          </p:txBody>
        </p:sp>
        <p:grpSp>
          <p:nvGrpSpPr>
            <p:cNvPr id="13337" name="Group 42">
              <a:extLst>
                <a:ext uri="{FF2B5EF4-FFF2-40B4-BE49-F238E27FC236}">
                  <a16:creationId xmlns:a16="http://schemas.microsoft.com/office/drawing/2014/main" id="{70D1B04C-5994-4B67-EFA6-CF6A9520C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9668" y="5514324"/>
              <a:ext cx="2315854" cy="281213"/>
              <a:chOff x="1754" y="5346335"/>
              <a:chExt cx="967" cy="281213"/>
            </a:xfrm>
          </p:grpSpPr>
          <p:sp>
            <p:nvSpPr>
              <p:cNvPr id="13339" name="Line 43">
                <a:extLst>
                  <a:ext uri="{FF2B5EF4-FFF2-40B4-BE49-F238E27FC236}">
                    <a16:creationId xmlns:a16="http://schemas.microsoft.com/office/drawing/2014/main" id="{EBA0A4B5-799A-D488-CD51-F26C614F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5346335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40" name="Text Box 44">
                <a:extLst>
                  <a:ext uri="{FF2B5EF4-FFF2-40B4-BE49-F238E27FC236}">
                    <a16:creationId xmlns:a16="http://schemas.microsoft.com/office/drawing/2014/main" id="{9E74C6B7-F523-E835-BEA9-01C41B943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" y="5346335"/>
                <a:ext cx="967" cy="28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 i="1">
                    <a:solidFill>
                      <a:schemeClr val="bg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1600" i="0">
                    <a:solidFill>
                      <a:srgbClr val="0000CC"/>
                    </a:solidFill>
                  </a:rPr>
                  <a:t>setTaken(member)</a:t>
                </a:r>
              </a:p>
            </p:txBody>
          </p:sp>
        </p:grpSp>
        <p:sp>
          <p:nvSpPr>
            <p:cNvPr id="13338" name="Rectangle 45">
              <a:extLst>
                <a:ext uri="{FF2B5EF4-FFF2-40B4-BE49-F238E27FC236}">
                  <a16:creationId xmlns:a16="http://schemas.microsoft.com/office/drawing/2014/main" id="{F3F8E1C5-CA4B-C658-05AD-503ABCF1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490" y="5459765"/>
              <a:ext cx="168010" cy="5039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 i="1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 i="0">
                <a:solidFill>
                  <a:srgbClr val="0000CC"/>
                </a:solidFill>
              </a:endParaRP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B963DDE5-BFCA-EE6D-7E2D-DB74148D8960}"/>
              </a:ext>
            </a:extLst>
          </p:cNvPr>
          <p:cNvGrpSpPr>
            <a:grpSpLocks/>
          </p:cNvGrpSpPr>
          <p:nvPr/>
        </p:nvGrpSpPr>
        <p:grpSpPr bwMode="auto">
          <a:xfrm>
            <a:off x="0" y="1798638"/>
            <a:ext cx="2220913" cy="5562600"/>
            <a:chOff x="0" y="1798638"/>
            <a:chExt cx="2220913" cy="5562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A60C25-80B3-0641-043F-552298505256}"/>
                </a:ext>
              </a:extLst>
            </p:cNvPr>
            <p:cNvSpPr/>
            <p:nvPr/>
          </p:nvSpPr>
          <p:spPr bwMode="auto">
            <a:xfrm>
              <a:off x="0" y="1798638"/>
              <a:ext cx="2220913" cy="5562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4400" i="0" dirty="0">
                  <a:solidFill>
                    <a:srgbClr val="FF0000"/>
                  </a:solidFill>
                  <a:latin typeface="+mj-lt"/>
                </a:rPr>
                <a:t>Use Case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D8DBDB-8BD4-EA21-83FF-C58818422400}"/>
                </a:ext>
              </a:extLst>
            </p:cNvPr>
            <p:cNvSpPr/>
            <p:nvPr/>
          </p:nvSpPr>
          <p:spPr bwMode="auto">
            <a:xfrm>
              <a:off x="468313" y="5151438"/>
              <a:ext cx="1600200" cy="533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600" i="0" dirty="0">
                  <a:solidFill>
                    <a:srgbClr val="0000CC"/>
                  </a:solidFill>
                  <a:latin typeface="+mj-lt"/>
                </a:rPr>
                <a:t>Borrow Book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A1DBE3F-C69E-427C-D81C-228DDFC59872}"/>
                </a:ext>
              </a:extLst>
            </p:cNvPr>
            <p:cNvSpPr/>
            <p:nvPr/>
          </p:nvSpPr>
          <p:spPr bwMode="auto">
            <a:xfrm>
              <a:off x="239713" y="2865438"/>
              <a:ext cx="1600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600" i="0" dirty="0">
                  <a:solidFill>
                    <a:srgbClr val="0000CC"/>
                  </a:solidFill>
                  <a:latin typeface="+mj-lt"/>
                </a:rPr>
                <a:t>Return Book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6B627F-2456-484D-A7D8-DF3081CF0552}"/>
                </a:ext>
              </a:extLst>
            </p:cNvPr>
            <p:cNvSpPr/>
            <p:nvPr/>
          </p:nvSpPr>
          <p:spPr bwMode="auto">
            <a:xfrm>
              <a:off x="315913" y="6065838"/>
              <a:ext cx="1600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600" i="0" dirty="0">
                  <a:solidFill>
                    <a:srgbClr val="0000CC"/>
                  </a:solidFill>
                  <a:latin typeface="+mj-lt"/>
                </a:rPr>
                <a:t>Search Book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22EA7A3D-D697-D22B-2AB8-19FCECF740AE}"/>
              </a:ext>
            </a:extLst>
          </p:cNvPr>
          <p:cNvSpPr/>
          <p:nvPr/>
        </p:nvSpPr>
        <p:spPr bwMode="auto">
          <a:xfrm>
            <a:off x="468313" y="5151438"/>
            <a:ext cx="16002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rgbClr val="C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600" i="0" dirty="0">
                <a:solidFill>
                  <a:srgbClr val="0000CC"/>
                </a:solidFill>
                <a:latin typeface="+mj-lt"/>
              </a:rPr>
              <a:t>Borrow Book</a:t>
            </a:r>
          </a:p>
        </p:txBody>
      </p:sp>
      <p:grpSp>
        <p:nvGrpSpPr>
          <p:cNvPr id="11" name="Group 6">
            <a:extLst>
              <a:ext uri="{FF2B5EF4-FFF2-40B4-BE49-F238E27FC236}">
                <a16:creationId xmlns:a16="http://schemas.microsoft.com/office/drawing/2014/main" id="{5CF40E95-69A6-F8CF-8EBA-64C3F40DCE02}"/>
              </a:ext>
            </a:extLst>
          </p:cNvPr>
          <p:cNvGrpSpPr>
            <a:grpSpLocks/>
          </p:cNvGrpSpPr>
          <p:nvPr/>
        </p:nvGrpSpPr>
        <p:grpSpPr bwMode="auto">
          <a:xfrm>
            <a:off x="1916113" y="2027238"/>
            <a:ext cx="3268662" cy="5334000"/>
            <a:chOff x="1915346" y="2027237"/>
            <a:chExt cx="3270129" cy="5334001"/>
          </a:xfrm>
        </p:grpSpPr>
        <p:cxnSp>
          <p:nvCxnSpPr>
            <p:cNvPr id="13321" name="Straight Connector 3">
              <a:extLst>
                <a:ext uri="{FF2B5EF4-FFF2-40B4-BE49-F238E27FC236}">
                  <a16:creationId xmlns:a16="http://schemas.microsoft.com/office/drawing/2014/main" id="{F67ED558-FE3F-8B82-FC1F-B1D48216C7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16113" y="2027237"/>
              <a:ext cx="2438399" cy="3124201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2" name="Straight Connector 39">
              <a:extLst>
                <a:ext uri="{FF2B5EF4-FFF2-40B4-BE49-F238E27FC236}">
                  <a16:creationId xmlns:a16="http://schemas.microsoft.com/office/drawing/2014/main" id="{EBF888D8-3362-C6F6-777A-74EC66E273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15346" y="5629385"/>
              <a:ext cx="3270129" cy="1731853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08D9CCD7-F71F-547D-9A4C-CE4B7070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4241800"/>
            <a:ext cx="4922837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1">
            <a:extLst>
              <a:ext uri="{FF2B5EF4-FFF2-40B4-BE49-F238E27FC236}">
                <a16:creationId xmlns:a16="http://schemas.microsoft.com/office/drawing/2014/main" id="{FA17AC30-20A9-3A78-822C-E5421AF61EB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25400" y="-106363"/>
            <a:ext cx="8566150" cy="1255713"/>
          </a:xfrm>
        </p:spPr>
        <p:txBody>
          <a:bodyPr lIns="19800" tIns="51480" rIns="19800" bIns="51480"/>
          <a:lstStyle/>
          <a:p>
            <a:pPr eaLnBrk="1">
              <a:lnSpc>
                <a:spcPct val="94000"/>
              </a:lnSpc>
              <a:spcBef>
                <a:spcPts val="136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Sequence Diagram</a:t>
            </a:r>
          </a:p>
        </p:txBody>
      </p:sp>
      <p:sp>
        <p:nvSpPr>
          <p:cNvPr id="407555" name="Rectangle 2">
            <a:extLst>
              <a:ext uri="{FF2B5EF4-FFF2-40B4-BE49-F238E27FC236}">
                <a16:creationId xmlns:a16="http://schemas.microsoft.com/office/drawing/2014/main" id="{8FC0FB70-206B-DC59-5C9A-969C5B23355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30188" y="808038"/>
            <a:ext cx="9618662" cy="5748337"/>
          </a:xfrm>
        </p:spPr>
        <p:txBody>
          <a:bodyPr lIns="19800" tIns="51480" rIns="19800" bIns="51480"/>
          <a:lstStyle/>
          <a:p>
            <a:pPr marL="338138" indent="-338138" eaLnBrk="1">
              <a:lnSpc>
                <a:spcPct val="110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Shows interaction among objects as a two-dimensional chart</a:t>
            </a:r>
          </a:p>
          <a:p>
            <a:pPr marL="338138" indent="-338138" eaLnBrk="1">
              <a:lnSpc>
                <a:spcPct val="110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rgbClr val="4C38E2"/>
                </a:solidFill>
              </a:rPr>
              <a:t>Objects</a:t>
            </a:r>
            <a:r>
              <a:rPr lang="en-GB" altLang="en-US"/>
              <a:t> are shown as </a:t>
            </a:r>
            <a:r>
              <a:rPr lang="en-GB" altLang="en-US" sz="3600">
                <a:solidFill>
                  <a:srgbClr val="4C38E2"/>
                </a:solidFill>
              </a:rPr>
              <a:t>boxes </a:t>
            </a:r>
            <a:r>
              <a:rPr lang="en-GB" altLang="en-US"/>
              <a:t>at top</a:t>
            </a:r>
          </a:p>
          <a:p>
            <a:pPr marL="338138" indent="-338138" eaLnBrk="1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If object created during execution:</a:t>
            </a:r>
          </a:p>
          <a:p>
            <a:pPr marL="742950" lvl="1" indent="-285750" eaLnBrk="1">
              <a:lnSpc>
                <a:spcPct val="110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/>
              <a:t>Then shown at appropriate place in time line</a:t>
            </a:r>
          </a:p>
          <a:p>
            <a:pPr marL="338138" indent="-338138" eaLnBrk="1">
              <a:lnSpc>
                <a:spcPct val="110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rgbClr val="4C38E2"/>
                </a:solidFill>
              </a:rPr>
              <a:t>Object existence</a:t>
            </a:r>
            <a:r>
              <a:rPr lang="en-GB" altLang="en-US"/>
              <a:t> is                                      shown as </a:t>
            </a:r>
            <a:r>
              <a:rPr lang="en-GB" altLang="en-US" sz="3600">
                <a:solidFill>
                  <a:srgbClr val="4C38E2"/>
                </a:solidFill>
              </a:rPr>
              <a:t>dashed lines</a:t>
            </a:r>
            <a:r>
              <a:rPr lang="en-GB" altLang="en-US"/>
              <a:t> </a:t>
            </a:r>
            <a:r>
              <a:rPr lang="ar-SA" altLang="en-US">
                <a:cs typeface="Arial" panose="020B0604020202020204" pitchFamily="34" charset="0"/>
              </a:rPr>
              <a:t>‏</a:t>
            </a:r>
            <a:endParaRPr lang="en-GB" altLang="en-US"/>
          </a:p>
          <a:p>
            <a:pPr marL="338138" indent="-338138" eaLnBrk="1">
              <a:lnSpc>
                <a:spcPct val="110000"/>
              </a:lnSpc>
              <a:spcBef>
                <a:spcPts val="700"/>
              </a:spcBef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r>
              <a:rPr lang="en-GB" altLang="en-US" sz="3600">
                <a:solidFill>
                  <a:srgbClr val="4C38E2"/>
                </a:solidFill>
              </a:rPr>
              <a:t>Object activeness</a:t>
            </a:r>
            <a:r>
              <a:rPr lang="en-GB" altLang="en-US"/>
              <a:t>,                                       shown as a </a:t>
            </a:r>
            <a:r>
              <a:rPr lang="en-GB" altLang="en-US" sz="3600">
                <a:solidFill>
                  <a:srgbClr val="4C38E2"/>
                </a:solidFill>
              </a:rPr>
              <a:t>rectangle</a:t>
            </a:r>
            <a:r>
              <a:rPr lang="en-GB" altLang="en-US"/>
              <a:t> on lifeline</a:t>
            </a:r>
          </a:p>
          <a:p>
            <a:pPr marL="1143000" lvl="2" indent="-228600" eaLnBrk="1">
              <a:lnSpc>
                <a:spcPct val="11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369888" algn="l"/>
                <a:tab pos="827088" algn="l"/>
                <a:tab pos="1284288" algn="l"/>
                <a:tab pos="1741488" algn="l"/>
                <a:tab pos="2198688" algn="l"/>
                <a:tab pos="2655888" algn="l"/>
                <a:tab pos="3113088" algn="l"/>
                <a:tab pos="3570288" algn="l"/>
                <a:tab pos="4027488" algn="l"/>
                <a:tab pos="4484688" algn="l"/>
                <a:tab pos="4941888" algn="l"/>
                <a:tab pos="5399088" algn="l"/>
                <a:tab pos="5856288" algn="l"/>
                <a:tab pos="6313488" algn="l"/>
                <a:tab pos="6770688" algn="l"/>
                <a:tab pos="7227888" algn="l"/>
                <a:tab pos="7685088" algn="l"/>
                <a:tab pos="8142288" algn="l"/>
                <a:tab pos="8599488" algn="l"/>
                <a:tab pos="9056688" algn="l"/>
              </a:tabLst>
            </a:pPr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23557</TotalTime>
  <Words>2319</Words>
  <Application>Microsoft Office PowerPoint</Application>
  <PresentationFormat>Custom</PresentationFormat>
  <Paragraphs>524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Design</vt:lpstr>
      <vt:lpstr>Interaction Diagrams </vt:lpstr>
      <vt:lpstr>What are Interaction Diagrams?</vt:lpstr>
      <vt:lpstr>Interaction Diagrams</vt:lpstr>
      <vt:lpstr>Interaction Overview Diagram</vt:lpstr>
      <vt:lpstr>Interaction Overview Diagram</vt:lpstr>
      <vt:lpstr>PowerPoint Presentation</vt:lpstr>
      <vt:lpstr>A First Look at Sequence Diagrams</vt:lpstr>
      <vt:lpstr>Simple Rule: Develop One Sequence diagram for every use case</vt:lpstr>
      <vt:lpstr>Sequence Diagram</vt:lpstr>
      <vt:lpstr>Elements of A Sequence Diagram</vt:lpstr>
      <vt:lpstr>Gist of Syntax</vt:lpstr>
      <vt:lpstr>Control logic in Interaction Diagrams</vt:lpstr>
      <vt:lpstr>Elements of A Sequence Diagram</vt:lpstr>
      <vt:lpstr>PowerPoint Presentation</vt:lpstr>
      <vt:lpstr>Representing an object</vt:lpstr>
      <vt:lpstr>Messages between objects</vt:lpstr>
      <vt:lpstr>Example Sequence Diagram</vt:lpstr>
      <vt:lpstr>Elements of a Sequence Diagram</vt:lpstr>
      <vt:lpstr>Example Cont…</vt:lpstr>
      <vt:lpstr>Another Example of A Sequence Diagram </vt:lpstr>
      <vt:lpstr>Message Arrows for Communication</vt:lpstr>
      <vt:lpstr>Asynchronous Message Example</vt:lpstr>
      <vt:lpstr>Example</vt:lpstr>
      <vt:lpstr>Another Asynchronous Message Example</vt:lpstr>
      <vt:lpstr>Return Values</vt:lpstr>
      <vt:lpstr>Summary of Kinds of Arrows</vt:lpstr>
      <vt:lpstr>Synchronous Messages</vt:lpstr>
      <vt:lpstr>Lifetime of objects</vt:lpstr>
      <vt:lpstr>Method calls</vt:lpstr>
      <vt:lpstr>Object Creation</vt:lpstr>
      <vt:lpstr>Object Destruction</vt:lpstr>
      <vt:lpstr>Looping </vt:lpstr>
      <vt:lpstr>Exercise 0</vt:lpstr>
      <vt:lpstr>Exercise 0: Solution</vt:lpstr>
      <vt:lpstr>Exercise 1</vt:lpstr>
      <vt:lpstr>Exercise 1: Solution</vt:lpstr>
      <vt:lpstr>Method Population in Classes</vt:lpstr>
      <vt:lpstr>Example Sequence Diagram: Borrow Book Use Case</vt:lpstr>
      <vt:lpstr>Sequence Diagram: Frames</vt:lpstr>
      <vt:lpstr>Depicting a Frame  Graphically</vt:lpstr>
      <vt:lpstr>Frame Operator</vt:lpstr>
      <vt:lpstr>Frame Operators</vt:lpstr>
      <vt:lpstr>Fragment Operators: Full List </vt:lpstr>
      <vt:lpstr>PowerPoint Presentation</vt:lpstr>
      <vt:lpstr>Sequence Diagram for Telephone Order use case</vt:lpstr>
      <vt:lpstr>Alternative Fragment  </vt:lpstr>
      <vt:lpstr>Example 2</vt:lpstr>
      <vt:lpstr>Loop Fragment : Example </vt:lpstr>
      <vt:lpstr>Linking Sequence 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cp:lastModifiedBy>Prof. R Mall</cp:lastModifiedBy>
  <cp:revision>1059</cp:revision>
  <dcterms:modified xsi:type="dcterms:W3CDTF">2023-11-16T02:55:58Z</dcterms:modified>
</cp:coreProperties>
</file>